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21" r:id="rId4"/>
    <p:sldMasterId id="2147483735" r:id="rId5"/>
  </p:sldMasterIdLst>
  <p:notesMasterIdLst>
    <p:notesMasterId r:id="rId52"/>
  </p:notesMasterIdLst>
  <p:handoutMasterIdLst>
    <p:handoutMasterId r:id="rId53"/>
  </p:handoutMasterIdLst>
  <p:sldIdLst>
    <p:sldId id="322" r:id="rId6"/>
    <p:sldId id="678" r:id="rId7"/>
    <p:sldId id="703" r:id="rId8"/>
    <p:sldId id="704" r:id="rId9"/>
    <p:sldId id="705" r:id="rId10"/>
    <p:sldId id="706" r:id="rId11"/>
    <p:sldId id="707" r:id="rId12"/>
    <p:sldId id="708" r:id="rId13"/>
    <p:sldId id="709" r:id="rId14"/>
    <p:sldId id="710" r:id="rId15"/>
    <p:sldId id="711" r:id="rId16"/>
    <p:sldId id="712" r:id="rId17"/>
    <p:sldId id="713" r:id="rId18"/>
    <p:sldId id="714" r:id="rId19"/>
    <p:sldId id="715" r:id="rId20"/>
    <p:sldId id="716" r:id="rId21"/>
    <p:sldId id="660" r:id="rId22"/>
    <p:sldId id="756" r:id="rId23"/>
    <p:sldId id="677" r:id="rId24"/>
    <p:sldId id="718" r:id="rId25"/>
    <p:sldId id="719" r:id="rId26"/>
    <p:sldId id="720" r:id="rId27"/>
    <p:sldId id="742" r:id="rId28"/>
    <p:sldId id="743" r:id="rId29"/>
    <p:sldId id="744" r:id="rId30"/>
    <p:sldId id="745" r:id="rId31"/>
    <p:sldId id="749" r:id="rId32"/>
    <p:sldId id="733" r:id="rId33"/>
    <p:sldId id="734" r:id="rId34"/>
    <p:sldId id="735" r:id="rId35"/>
    <p:sldId id="755" r:id="rId36"/>
    <p:sldId id="747" r:id="rId37"/>
    <p:sldId id="746" r:id="rId38"/>
    <p:sldId id="748" r:id="rId39"/>
    <p:sldId id="751" r:id="rId40"/>
    <p:sldId id="752" r:id="rId41"/>
    <p:sldId id="728" r:id="rId42"/>
    <p:sldId id="753" r:id="rId43"/>
    <p:sldId id="754" r:id="rId44"/>
    <p:sldId id="729" r:id="rId45"/>
    <p:sldId id="727" r:id="rId46"/>
    <p:sldId id="737" r:id="rId47"/>
    <p:sldId id="721" r:id="rId48"/>
    <p:sldId id="722" r:id="rId49"/>
    <p:sldId id="723" r:id="rId50"/>
    <p:sldId id="724" r:id="rId51"/>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FA44"/>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97800" autoAdjust="0"/>
  </p:normalViewPr>
  <p:slideViewPr>
    <p:cSldViewPr>
      <p:cViewPr varScale="1">
        <p:scale>
          <a:sx n="202" d="100"/>
          <a:sy n="202" d="100"/>
        </p:scale>
        <p:origin x="-472" y="-120"/>
      </p:cViewPr>
      <p:guideLst>
        <p:guide orient="horz" pos="2208"/>
        <p:guide pos="2112"/>
      </p:guideLst>
    </p:cSldViewPr>
  </p:slideViewPr>
  <p:outlineViewPr>
    <p:cViewPr>
      <p:scale>
        <a:sx n="33" d="100"/>
        <a:sy n="33" d="100"/>
      </p:scale>
      <p:origin x="0" y="9688"/>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A8EE6913-35F2-41AD-B14C-B1839FC74734}"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29</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025321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46A96F-1CDB-4D64-868F-CC7C6DED7A0A}"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48876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981079AB-5BE9-D940-9AEC-88248475D0CB}" type="slidenum">
              <a:rPr lang="en-US">
                <a:solidFill>
                  <a:srgbClr val="000000"/>
                </a:solidFill>
                <a:latin typeface="Times New Roman" charset="0"/>
                <a:cs typeface="Segoe UI" charset="0"/>
              </a:rPr>
              <a:pPr eaLnBrk="1"/>
              <a:t>32</a:t>
            </a:fld>
            <a:endParaRPr lang="en-US">
              <a:solidFill>
                <a:srgbClr val="000000"/>
              </a:solidFill>
              <a:latin typeface="Times New Roman" charset="0"/>
              <a:cs typeface="Segoe UI" charset="0"/>
            </a:endParaRPr>
          </a:p>
        </p:txBody>
      </p:sp>
      <p:sp>
        <p:nvSpPr>
          <p:cNvPr id="47107" name="Rectangle 1"/>
          <p:cNvSpPr>
            <a:spLocks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ChangeArrowheads="1"/>
          </p:cNvSpPr>
          <p:nvPr>
            <p:ph type="body" idx="1"/>
          </p:nvPr>
        </p:nvSpPr>
        <p:spPr>
          <a:xfrm>
            <a:off x="731213" y="4560392"/>
            <a:ext cx="5852774" cy="4320896"/>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029FE1A-3C38-DA4C-B0AD-5ADD0A118DB5}" type="slidenum">
              <a:rPr lang="en-US">
                <a:solidFill>
                  <a:srgbClr val="000000"/>
                </a:solidFill>
                <a:latin typeface="Times New Roman" charset="0"/>
                <a:cs typeface="Segoe UI" charset="0"/>
              </a:rPr>
              <a:pPr eaLnBrk="1"/>
              <a:t>33</a:t>
            </a:fld>
            <a:endParaRPr lang="en-US">
              <a:solidFill>
                <a:srgbClr val="000000"/>
              </a:solidFill>
              <a:latin typeface="Times New Roman" charset="0"/>
              <a:cs typeface="Segoe UI" charset="0"/>
            </a:endParaRPr>
          </a:p>
        </p:txBody>
      </p:sp>
      <p:sp>
        <p:nvSpPr>
          <p:cNvPr id="49155" name="Rectangle 1"/>
          <p:cNvSpPr>
            <a:spLocks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ChangeArrowheads="1"/>
          </p:cNvSpPr>
          <p:nvPr>
            <p:ph type="body" idx="1"/>
          </p:nvPr>
        </p:nvSpPr>
        <p:spPr>
          <a:xfrm>
            <a:off x="731213" y="4560392"/>
            <a:ext cx="5852774" cy="4320896"/>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3EC4C90F-664F-024A-93FE-9C223D79FFC9}" type="slidenum">
              <a:rPr lang="en-US">
                <a:solidFill>
                  <a:srgbClr val="000000"/>
                </a:solidFill>
                <a:latin typeface="Times New Roman" charset="0"/>
                <a:cs typeface="Segoe UI" charset="0"/>
              </a:rPr>
              <a:pPr eaLnBrk="1"/>
              <a:t>35</a:t>
            </a:fld>
            <a:endParaRPr lang="en-US">
              <a:solidFill>
                <a:srgbClr val="000000"/>
              </a:solidFill>
              <a:latin typeface="Times New Roman" charset="0"/>
              <a:cs typeface="Segoe UI" charset="0"/>
            </a:endParaRPr>
          </a:p>
        </p:txBody>
      </p:sp>
      <p:sp>
        <p:nvSpPr>
          <p:cNvPr id="51203" name="Rectangle 1"/>
          <p:cNvSpPr>
            <a:spLocks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ChangeArrowheads="1"/>
          </p:cNvSpPr>
          <p:nvPr>
            <p:ph type="body" idx="1"/>
          </p:nvPr>
        </p:nvSpPr>
        <p:spPr>
          <a:xfrm>
            <a:off x="731213" y="4560392"/>
            <a:ext cx="5852774" cy="4320896"/>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CC70AC80-FCC1-1D4E-8AA4-4F6767824285}" type="slidenum">
              <a:rPr lang="en-US">
                <a:solidFill>
                  <a:srgbClr val="000000"/>
                </a:solidFill>
                <a:latin typeface="Times New Roman" charset="0"/>
                <a:cs typeface="Segoe UI" charset="0"/>
              </a:rPr>
              <a:pPr eaLnBrk="1"/>
              <a:t>36</a:t>
            </a:fld>
            <a:endParaRPr lang="en-US">
              <a:solidFill>
                <a:srgbClr val="000000"/>
              </a:solidFill>
              <a:latin typeface="Times New Roman" charset="0"/>
              <a:cs typeface="Segoe UI" charset="0"/>
            </a:endParaRPr>
          </a:p>
        </p:txBody>
      </p:sp>
      <p:sp>
        <p:nvSpPr>
          <p:cNvPr id="54275" name="Rectangle 1"/>
          <p:cNvSpPr>
            <a:spLocks noChangeArrowheads="1" noTextEdit="1"/>
          </p:cNvSpPr>
          <p:nvPr>
            <p:ph type="sldImg"/>
          </p:nvPr>
        </p:nvSpPr>
        <p:spPr>
          <a:xfrm>
            <a:off x="1257300" y="730250"/>
            <a:ext cx="4799013" cy="35988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ChangeArrowheads="1"/>
          </p:cNvSpPr>
          <p:nvPr>
            <p:ph type="body" idx="1"/>
          </p:nvPr>
        </p:nvSpPr>
        <p:spPr>
          <a:xfrm>
            <a:off x="731213" y="4560392"/>
            <a:ext cx="5852774" cy="4320896"/>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473253F-1CFD-41F9-AD0E-E57D1C08258F}"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37</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52754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2C06631-6AE7-487A-801F-2EF549BD96EF}"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574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E497A3B-85DA-4668-83B4-1513463A6AEF}"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35090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A2021EC-EC0B-4043-82F9-1FD94A13C91B}"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42</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602357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5FE2457A-DCAB-40DE-992A-87B363D59788}"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43</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401520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B2F07F82-A759-4606-82FD-ECD9B3C89C2B}"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44</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2556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45</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236894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C7708FB-65B3-4A0E-BE6C-AB38ADD26400}"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46</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14476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17</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18</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4EAF029-E735-4A78-AE76-7E20282F0DF3}"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20</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0522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4E4A1328-04C5-4793-833B-061B59F78A98}"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21</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4349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22</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84039849-DE55-4ACE-9AA9-AF6EB8DE6129}"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26</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98268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a:buClr>
                <a:prstClr val="black"/>
              </a:buClr>
            </a:pPr>
            <a:r>
              <a:rPr lang="en-US">
                <a:solidFill>
                  <a:prstClr val="black"/>
                </a:solidFill>
              </a:rPr>
              <a:t>The University of Adelaide, School of Computer Science</a:t>
            </a:r>
          </a:p>
        </p:txBody>
      </p:sp>
      <p:sp>
        <p:nvSpPr>
          <p:cNvPr id="5" name="Rectangle 3"/>
          <p:cNvSpPr>
            <a:spLocks noGrp="1" noChangeArrowheads="1"/>
          </p:cNvSpPr>
          <p:nvPr>
            <p:ph type="dt" idx="1"/>
          </p:nvPr>
        </p:nvSpPr>
        <p:spPr>
          <a:ln/>
        </p:spPr>
        <p:txBody>
          <a:bodyPr/>
          <a:lstStyle/>
          <a:p>
            <a:pPr>
              <a:buClr>
                <a:prstClr val="black"/>
              </a:buClr>
            </a:pPr>
            <a:fld id="{95758DBA-26E4-4EE9-8CE3-B4A9E5CFE451}" type="datetime3">
              <a:rPr lang="en-US" smtClean="0">
                <a:solidFill>
                  <a:prstClr val="black"/>
                </a:solidFill>
              </a:rPr>
              <a:pPr>
                <a:buClr>
                  <a:prstClr val="black"/>
                </a:buClr>
              </a:pPr>
              <a:t>15 April 2018</a:t>
            </a:fld>
            <a:endParaRPr lang="en-US">
              <a:solidFill>
                <a:prstClr val="black"/>
              </a:solidFill>
            </a:endParaRPr>
          </a:p>
        </p:txBody>
      </p:sp>
      <p:sp>
        <p:nvSpPr>
          <p:cNvPr id="6" name="Rectangle 6"/>
          <p:cNvSpPr>
            <a:spLocks noGrp="1" noChangeArrowheads="1"/>
          </p:cNvSpPr>
          <p:nvPr>
            <p:ph type="ftr" sz="quarter" idx="4"/>
          </p:nvPr>
        </p:nvSpPr>
        <p:spPr>
          <a:ln/>
        </p:spPr>
        <p:txBody>
          <a:bodyPr/>
          <a:lstStyle/>
          <a:p>
            <a:pPr>
              <a:buClr>
                <a:prstClr val="black"/>
              </a:buClr>
            </a:pPr>
            <a:r>
              <a:rPr lang="en-US">
                <a:solidFill>
                  <a:prstClr val="black"/>
                </a:solidFill>
              </a:rPr>
              <a:t>Chapter 2 — Instructions: Language of the Computer</a:t>
            </a:r>
          </a:p>
        </p:txBody>
      </p:sp>
      <p:sp>
        <p:nvSpPr>
          <p:cNvPr id="7" name="Rectangle 7"/>
          <p:cNvSpPr>
            <a:spLocks noGrp="1" noChangeArrowheads="1"/>
          </p:cNvSpPr>
          <p:nvPr>
            <p:ph type="sldNum" sz="quarter" idx="5"/>
          </p:nvPr>
        </p:nvSpPr>
        <p:spPr>
          <a:ln/>
        </p:spPr>
        <p:txBody>
          <a:bodyPr/>
          <a:lstStyle/>
          <a:p>
            <a:pPr>
              <a:buClr>
                <a:prstClr val="black"/>
              </a:buClr>
            </a:pPr>
            <a:fld id="{AD67176E-D0DA-4D40-9114-1A30A59F807E}" type="slidenum">
              <a:rPr lang="en-US">
                <a:solidFill>
                  <a:prstClr val="black"/>
                </a:solidFill>
              </a:rPr>
              <a:pPr>
                <a:buClr>
                  <a:prstClr val="black"/>
                </a:buClr>
              </a:pPr>
              <a:t>28</a:t>
            </a:fld>
            <a:endParaRPr 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0149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smtClean="0"/>
              <a:t>Click to edit Master 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2043072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5062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171320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7955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3206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78251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82514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196769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73070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91300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686084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3704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060083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ennessy_cover-v2 (Final).png"/>
          <p:cNvPicPr>
            <a:picLocks noChangeAspect="1"/>
          </p:cNvPicPr>
          <p:nvPr userDrawn="1"/>
        </p:nvPicPr>
        <p:blipFill>
          <a:blip r:embed="rId2" cstate="print"/>
          <a:stretch>
            <a:fillRect/>
          </a:stretch>
        </p:blipFill>
        <p:spPr>
          <a:xfrm>
            <a:off x="179512" y="1412776"/>
            <a:ext cx="1872208" cy="2309056"/>
          </a:xfrm>
          <a:prstGeom prst="rect">
            <a:avLst/>
          </a:prstGeom>
          <a:ln>
            <a:noFill/>
          </a:ln>
          <a:effectLst>
            <a:outerShdw blurRad="292100" dist="139700" dir="2700000" algn="tl" rotWithShape="0">
              <a:srgbClr val="333333">
                <a:alpha val="65000"/>
              </a:srgbClr>
            </a:outerShdw>
          </a:effectLst>
        </p:spPr>
      </p:pic>
      <p:sp>
        <p:nvSpPr>
          <p:cNvPr id="240647" name="Rectangle 7"/>
          <p:cNvSpPr>
            <a:spLocks noChangeArrowheads="1"/>
          </p:cNvSpPr>
          <p:nvPr userDrawn="1"/>
        </p:nvSpPr>
        <p:spPr bwMode="auto">
          <a:xfrm>
            <a:off x="0" y="0"/>
            <a:ext cx="9144000" cy="765175"/>
          </a:xfrm>
          <a:prstGeom prst="rect">
            <a:avLst/>
          </a:prstGeom>
          <a:solidFill>
            <a:srgbClr val="767D79"/>
          </a:solidFill>
          <a:ln w="9525">
            <a:noFill/>
            <a:miter lim="800000"/>
            <a:headEnd/>
            <a:tailEnd/>
          </a:ln>
          <a:effectLst/>
        </p:spPr>
        <p:txBody>
          <a:bodyPr wrap="none" anchor="ctr"/>
          <a:lstStyle/>
          <a:p>
            <a:pPr algn="ctr">
              <a:spcBef>
                <a:spcPct val="0"/>
              </a:spcBef>
            </a:pPr>
            <a:endParaRPr lang="en-GB" sz="2400">
              <a:solidFill>
                <a:srgbClr val="FFFFFF"/>
              </a:solidFill>
            </a:endParaRPr>
          </a:p>
        </p:txBody>
      </p:sp>
      <p:sp>
        <p:nvSpPr>
          <p:cNvPr id="240649" name="Rectangle 9"/>
          <p:cNvSpPr>
            <a:spLocks noChangeArrowheads="1"/>
          </p:cNvSpPr>
          <p:nvPr userDrawn="1"/>
        </p:nvSpPr>
        <p:spPr bwMode="auto">
          <a:xfrm>
            <a:off x="0" y="76517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pic>
        <p:nvPicPr>
          <p:cNvPr id="240657" name="Picture 17" descr="MK_logo2"/>
          <p:cNvPicPr>
            <a:picLocks noChangeAspect="1" noChangeArrowheads="1"/>
          </p:cNvPicPr>
          <p:nvPr userDrawn="1"/>
        </p:nvPicPr>
        <p:blipFill>
          <a:blip r:embed="rId3" cstate="print"/>
          <a:srcRect/>
          <a:stretch>
            <a:fillRect/>
          </a:stretch>
        </p:blipFill>
        <p:spPr bwMode="auto">
          <a:xfrm>
            <a:off x="107950" y="50800"/>
            <a:ext cx="1228725" cy="714375"/>
          </a:xfrm>
          <a:prstGeom prst="rect">
            <a:avLst/>
          </a:prstGeom>
          <a:noFill/>
        </p:spPr>
      </p:pic>
      <p:sp>
        <p:nvSpPr>
          <p:cNvPr id="240659" name="Rectangle 19"/>
          <p:cNvSpPr>
            <a:spLocks noChangeArrowheads="1"/>
          </p:cNvSpPr>
          <p:nvPr userDrawn="1"/>
        </p:nvSpPr>
        <p:spPr bwMode="auto">
          <a:xfrm>
            <a:off x="2197100" y="765175"/>
            <a:ext cx="46038" cy="5732463"/>
          </a:xfrm>
          <a:prstGeom prst="rect">
            <a:avLst/>
          </a:prstGeom>
          <a:gradFill rotWithShape="1">
            <a:gsLst>
              <a:gs pos="0">
                <a:srgbClr val="808080"/>
              </a:gs>
              <a:gs pos="100000">
                <a:srgbClr val="FFFFFF"/>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0" name="Rectangle 20"/>
          <p:cNvSpPr>
            <a:spLocks noChangeArrowheads="1"/>
          </p:cNvSpPr>
          <p:nvPr userDrawn="1"/>
        </p:nvSpPr>
        <p:spPr bwMode="auto">
          <a:xfrm>
            <a:off x="2559050" y="1195388"/>
            <a:ext cx="46038"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61" name="Rectangle 21"/>
          <p:cNvSpPr>
            <a:spLocks noChangeArrowheads="1"/>
          </p:cNvSpPr>
          <p:nvPr userDrawn="1"/>
        </p:nvSpPr>
        <p:spPr bwMode="auto">
          <a:xfrm>
            <a:off x="2341563" y="1916113"/>
            <a:ext cx="6623050" cy="46037"/>
          </a:xfrm>
          <a:prstGeom prst="rect">
            <a:avLst/>
          </a:prstGeom>
          <a:gradFill rotWithShape="1">
            <a:gsLst>
              <a:gs pos="0">
                <a:srgbClr val="5F5F5F"/>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8" name="Rectangle 38"/>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79" name="Rectangle 39"/>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40680" name="Rectangle 40"/>
          <p:cNvSpPr>
            <a:spLocks noGrp="1" noChangeArrowheads="1"/>
          </p:cNvSpPr>
          <p:nvPr>
            <p:ph type="ftr" sz="quarter" idx="3"/>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pic>
        <p:nvPicPr>
          <p:cNvPr id="240681" name="Picture 41" descr="MK_logo2"/>
          <p:cNvPicPr>
            <a:picLocks noChangeAspect="1" noChangeArrowheads="1"/>
          </p:cNvPicPr>
          <p:nvPr userDrawn="1"/>
        </p:nvPicPr>
        <p:blipFill>
          <a:blip r:embed="rId3" cstate="print"/>
          <a:srcRect/>
          <a:stretch>
            <a:fillRect/>
          </a:stretch>
        </p:blipFill>
        <p:spPr bwMode="auto">
          <a:xfrm>
            <a:off x="179388" y="6381750"/>
            <a:ext cx="792162" cy="460375"/>
          </a:xfrm>
          <a:prstGeom prst="rect">
            <a:avLst/>
          </a:prstGeom>
          <a:noFill/>
        </p:spPr>
      </p:pic>
      <p:sp>
        <p:nvSpPr>
          <p:cNvPr id="240682" name="Text Box 42"/>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63BBFCE6-A6C8-4251-973B-1D0917AA6A4E}" type="slidenum">
              <a:rPr lang="en-AU" sz="1200" b="1">
                <a:solidFill>
                  <a:srgbClr val="000000"/>
                </a:solidFill>
              </a:rPr>
              <a:pPr algn="r" eaLnBrk="1" hangingPunct="1">
                <a:spcBef>
                  <a:spcPct val="0"/>
                </a:spcBef>
              </a:pPr>
              <a:t>‹#›</a:t>
            </a:fld>
            <a:endParaRPr lang="en-GB" sz="1200">
              <a:solidFill>
                <a:srgbClr val="000000"/>
              </a:solidFill>
            </a:endParaRPr>
          </a:p>
        </p:txBody>
      </p:sp>
    </p:spTree>
    <p:extLst>
      <p:ext uri="{BB962C8B-B14F-4D97-AF65-F5344CB8AC3E}">
        <p14:creationId xmlns:p14="http://schemas.microsoft.com/office/powerpoint/2010/main" val="75175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634996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00285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518762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560585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842170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355625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3944954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480866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4228307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9113" y="115888"/>
            <a:ext cx="2085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115888"/>
            <a:ext cx="61055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95665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4213" y="1125538"/>
            <a:ext cx="8270875" cy="5111750"/>
          </a:xfrm>
        </p:spPr>
        <p:txBody>
          <a:bodyPr/>
          <a:lstStyle/>
          <a:p>
            <a:endParaRPr lang="en-US"/>
          </a:p>
        </p:txBody>
      </p:sp>
      <p:sp>
        <p:nvSpPr>
          <p:cNvPr id="4" name="Footer Placeholder 3"/>
          <p:cNvSpPr>
            <a:spLocks noGrp="1"/>
          </p:cNvSpPr>
          <p:nvPr>
            <p:ph type="ftr" sz="quarter" idx="10"/>
          </p:nvPr>
        </p:nvSpPr>
        <p:spPr>
          <a:xfrm>
            <a:off x="1042988" y="6381750"/>
            <a:ext cx="7272337" cy="358775"/>
          </a:xfrm>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145792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115888"/>
            <a:ext cx="8281987"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381750"/>
            <a:ext cx="7272337" cy="358775"/>
          </a:xfrm>
        </p:spPr>
        <p:txBody>
          <a:bodyPr/>
          <a:lstStyle>
            <a:lvl1pPr>
              <a:defRPr/>
            </a:lvl1p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Tree>
    <p:extLst>
      <p:ext uri="{BB962C8B-B14F-4D97-AF65-F5344CB8AC3E}">
        <p14:creationId xmlns:p14="http://schemas.microsoft.com/office/powerpoint/2010/main" val="2276758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E0D93F4-DB0D-604C-A865-CB0B7376F6AB}" type="slidenum">
              <a:rPr lang="en-US"/>
              <a:pPr/>
              <a:t>‹#›</a:t>
            </a:fld>
            <a:endParaRPr lang="en-US"/>
          </a:p>
        </p:txBody>
      </p:sp>
    </p:spTree>
    <p:extLst>
      <p:ext uri="{BB962C8B-B14F-4D97-AF65-F5344CB8AC3E}">
        <p14:creationId xmlns:p14="http://schemas.microsoft.com/office/powerpoint/2010/main" val="3201229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D512869-6BB7-CA42-863E-7112C2BD4199}" type="slidenum">
              <a:rPr lang="en-US"/>
              <a:pPr/>
              <a:t>‹#›</a:t>
            </a:fld>
            <a:endParaRPr lang="en-US"/>
          </a:p>
        </p:txBody>
      </p:sp>
    </p:spTree>
    <p:extLst>
      <p:ext uri="{BB962C8B-B14F-4D97-AF65-F5344CB8AC3E}">
        <p14:creationId xmlns:p14="http://schemas.microsoft.com/office/powerpoint/2010/main" val="264502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420B3CCD-F8FF-B74D-B82E-61F03059F15C}" type="slidenum">
              <a:rPr lang="en-US"/>
              <a:pPr/>
              <a:t>‹#›</a:t>
            </a:fld>
            <a:endParaRPr lang="en-US"/>
          </a:p>
        </p:txBody>
      </p:sp>
    </p:spTree>
    <p:extLst>
      <p:ext uri="{BB962C8B-B14F-4D97-AF65-F5344CB8AC3E}">
        <p14:creationId xmlns:p14="http://schemas.microsoft.com/office/powerpoint/2010/main" val="4222268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015F2EBA-D46E-5847-B5B7-9B6EDA966FFA}" type="slidenum">
              <a:rPr lang="en-US"/>
              <a:pPr/>
              <a:t>‹#›</a:t>
            </a:fld>
            <a:endParaRPr lang="en-US"/>
          </a:p>
        </p:txBody>
      </p:sp>
    </p:spTree>
    <p:extLst>
      <p:ext uri="{BB962C8B-B14F-4D97-AF65-F5344CB8AC3E}">
        <p14:creationId xmlns:p14="http://schemas.microsoft.com/office/powerpoint/2010/main" val="992923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1983CFDC-C671-D94A-9045-1828BB4988F7}" type="slidenum">
              <a:rPr lang="en-US"/>
              <a:pPr/>
              <a:t>‹#›</a:t>
            </a:fld>
            <a:endParaRPr lang="en-US"/>
          </a:p>
        </p:txBody>
      </p:sp>
    </p:spTree>
    <p:extLst>
      <p:ext uri="{BB962C8B-B14F-4D97-AF65-F5344CB8AC3E}">
        <p14:creationId xmlns:p14="http://schemas.microsoft.com/office/powerpoint/2010/main" val="647199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952F42F7-49C5-B840-B67E-747FB1B796FA}" type="slidenum">
              <a:rPr lang="en-US"/>
              <a:pPr/>
              <a:t>‹#›</a:t>
            </a:fld>
            <a:endParaRPr lang="en-US"/>
          </a:p>
        </p:txBody>
      </p:sp>
    </p:spTree>
    <p:extLst>
      <p:ext uri="{BB962C8B-B14F-4D97-AF65-F5344CB8AC3E}">
        <p14:creationId xmlns:p14="http://schemas.microsoft.com/office/powerpoint/2010/main" val="1405722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753FBB6D-C7E3-4E4F-9A74-533E087AC35F}"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smtClean="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772874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16F60AE-6BA1-AC42-A9EE-EE7BB72894C6}" type="slidenum">
              <a:rPr lang="en-US"/>
              <a:pPr/>
              <a:t>‹#›</a:t>
            </a:fld>
            <a:endParaRPr lang="en-US"/>
          </a:p>
        </p:txBody>
      </p:sp>
    </p:spTree>
    <p:extLst>
      <p:ext uri="{BB962C8B-B14F-4D97-AF65-F5344CB8AC3E}">
        <p14:creationId xmlns:p14="http://schemas.microsoft.com/office/powerpoint/2010/main" val="300756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B2883A4-186B-FE4D-AADE-9F939E5869AF}" type="slidenum">
              <a:rPr lang="en-US"/>
              <a:pPr/>
              <a:t>‹#›</a:t>
            </a:fld>
            <a:endParaRPr lang="en-US"/>
          </a:p>
        </p:txBody>
      </p:sp>
    </p:spTree>
    <p:extLst>
      <p:ext uri="{BB962C8B-B14F-4D97-AF65-F5344CB8AC3E}">
        <p14:creationId xmlns:p14="http://schemas.microsoft.com/office/powerpoint/2010/main" val="208711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3E01874-5D46-A840-A4E1-642CEA8A71A1}" type="slidenum">
              <a:rPr lang="en-US"/>
              <a:pPr/>
              <a:t>‹#›</a:t>
            </a:fld>
            <a:endParaRPr lang="en-US"/>
          </a:p>
        </p:txBody>
      </p:sp>
    </p:spTree>
    <p:extLst>
      <p:ext uri="{BB962C8B-B14F-4D97-AF65-F5344CB8AC3E}">
        <p14:creationId xmlns:p14="http://schemas.microsoft.com/office/powerpoint/2010/main" val="1491969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8E5EC7E8-5713-1140-8FA3-9B98670B249C}" type="slidenum">
              <a:rPr lang="en-US"/>
              <a:pPr/>
              <a:t>‹#›</a:t>
            </a:fld>
            <a:endParaRPr lang="en-US"/>
          </a:p>
        </p:txBody>
      </p:sp>
    </p:spTree>
    <p:extLst>
      <p:ext uri="{BB962C8B-B14F-4D97-AF65-F5344CB8AC3E}">
        <p14:creationId xmlns:p14="http://schemas.microsoft.com/office/powerpoint/2010/main" val="22706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3.xml"/><Relationship Id="rId15"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5.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smtClean="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sz="2000">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sz="2000">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8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8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21107067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9628" name="Rectangle 12"/>
          <p:cNvSpPr>
            <a:spLocks noChangeArrowheads="1"/>
          </p:cNvSpPr>
          <p:nvPr userDrawn="1"/>
        </p:nvSpPr>
        <p:spPr bwMode="auto">
          <a:xfrm>
            <a:off x="0" y="6308725"/>
            <a:ext cx="9144000" cy="549275"/>
          </a:xfrm>
          <a:prstGeom prst="rect">
            <a:avLst/>
          </a:prstGeom>
          <a:solidFill>
            <a:srgbClr val="767D79"/>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9" name="Rectangle 13"/>
          <p:cNvSpPr>
            <a:spLocks noChangeArrowheads="1"/>
          </p:cNvSpPr>
          <p:nvPr userDrawn="1"/>
        </p:nvSpPr>
        <p:spPr bwMode="auto">
          <a:xfrm>
            <a:off x="0" y="6308725"/>
            <a:ext cx="9144000" cy="17463"/>
          </a:xfrm>
          <a:prstGeom prst="rect">
            <a:avLst/>
          </a:prstGeom>
          <a:solidFill>
            <a:srgbClr val="000000"/>
          </a:soli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20" name="Rectangle 4"/>
          <p:cNvSpPr>
            <a:spLocks noGrp="1" noChangeArrowheads="1"/>
          </p:cNvSpPr>
          <p:nvPr>
            <p:ph type="body" idx="1"/>
          </p:nvPr>
        </p:nvSpPr>
        <p:spPr bwMode="auto">
          <a:xfrm>
            <a:off x="684213" y="1125538"/>
            <a:ext cx="8270875"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39621" name="Rectangle 5"/>
          <p:cNvSpPr>
            <a:spLocks noGrp="1" noChangeArrowheads="1"/>
          </p:cNvSpPr>
          <p:nvPr>
            <p:ph type="ftr" sz="quarter" idx="3"/>
          </p:nvPr>
        </p:nvSpPr>
        <p:spPr bwMode="auto">
          <a:xfrm>
            <a:off x="1042988" y="6381750"/>
            <a:ext cx="7272337" cy="358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200" b="1">
                <a:latin typeface="+mn-lt"/>
              </a:defRPr>
            </a:lvl1pPr>
          </a:lstStyle>
          <a:p>
            <a:pPr eaLnBrk="1" hangingPunct="1"/>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39619" name="Rectangle 3"/>
          <p:cNvSpPr>
            <a:spLocks noGrp="1" noChangeArrowheads="1"/>
          </p:cNvSpPr>
          <p:nvPr>
            <p:ph type="title"/>
          </p:nvPr>
        </p:nvSpPr>
        <p:spPr bwMode="auto">
          <a:xfrm>
            <a:off x="611188" y="115888"/>
            <a:ext cx="8281987"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AU" smtClean="0"/>
              <a:t>Click to edit Master title style</a:t>
            </a:r>
          </a:p>
        </p:txBody>
      </p:sp>
      <p:pic>
        <p:nvPicPr>
          <p:cNvPr id="239627" name="Picture 11" descr="MK_logo2"/>
          <p:cNvPicPr>
            <a:picLocks noChangeAspect="1" noChangeArrowheads="1"/>
          </p:cNvPicPr>
          <p:nvPr userDrawn="1"/>
        </p:nvPicPr>
        <p:blipFill>
          <a:blip r:embed="rId15" cstate="print"/>
          <a:srcRect/>
          <a:stretch>
            <a:fillRect/>
          </a:stretch>
        </p:blipFill>
        <p:spPr bwMode="auto">
          <a:xfrm>
            <a:off x="179388" y="6381750"/>
            <a:ext cx="792162" cy="460375"/>
          </a:xfrm>
          <a:prstGeom prst="rect">
            <a:avLst/>
          </a:prstGeom>
          <a:noFill/>
        </p:spPr>
      </p:pic>
      <p:sp>
        <p:nvSpPr>
          <p:cNvPr id="239630" name="Text Box 14"/>
          <p:cNvSpPr txBox="1">
            <a:spLocks noChangeArrowheads="1"/>
          </p:cNvSpPr>
          <p:nvPr userDrawn="1"/>
        </p:nvSpPr>
        <p:spPr bwMode="auto">
          <a:xfrm>
            <a:off x="8388350" y="6497638"/>
            <a:ext cx="576263" cy="274637"/>
          </a:xfrm>
          <a:prstGeom prst="rect">
            <a:avLst/>
          </a:prstGeom>
          <a:noFill/>
          <a:ln w="9525">
            <a:noFill/>
            <a:miter lim="800000"/>
            <a:headEnd/>
            <a:tailEnd/>
          </a:ln>
          <a:effectLst/>
        </p:spPr>
        <p:txBody>
          <a:bodyPr>
            <a:spAutoFit/>
          </a:bodyPr>
          <a:lstStyle/>
          <a:p>
            <a:pPr algn="r" eaLnBrk="1" hangingPunct="1">
              <a:spcBef>
                <a:spcPct val="0"/>
              </a:spcBef>
            </a:pPr>
            <a:fld id="{28EC741E-FC11-4977-9AC4-393A11CE0A97}" type="slidenum">
              <a:rPr lang="en-AU" sz="1200" b="1">
                <a:solidFill>
                  <a:srgbClr val="000000"/>
                </a:solidFill>
              </a:rPr>
              <a:pPr algn="r" eaLnBrk="1" hangingPunct="1">
                <a:spcBef>
                  <a:spcPct val="0"/>
                </a:spcBef>
              </a:pPr>
              <a:t>‹#›</a:t>
            </a:fld>
            <a:endParaRPr lang="en-GB" sz="1200">
              <a:solidFill>
                <a:srgbClr val="000000"/>
              </a:solidFill>
            </a:endParaRPr>
          </a:p>
        </p:txBody>
      </p:sp>
      <p:sp>
        <p:nvSpPr>
          <p:cNvPr id="239631" name="Rectangle 15"/>
          <p:cNvSpPr>
            <a:spLocks noChangeArrowheads="1"/>
          </p:cNvSpPr>
          <p:nvPr userDrawn="1"/>
        </p:nvSpPr>
        <p:spPr bwMode="auto">
          <a:xfrm>
            <a:off x="252413" y="44450"/>
            <a:ext cx="36512" cy="3816350"/>
          </a:xfrm>
          <a:prstGeom prst="rect">
            <a:avLst/>
          </a:prstGeom>
          <a:gradFill rotWithShape="1">
            <a:gsLst>
              <a:gs pos="0">
                <a:srgbClr val="767D79"/>
              </a:gs>
              <a:gs pos="100000">
                <a:schemeClr val="bg1"/>
              </a:gs>
            </a:gsLst>
            <a:lin ang="540000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
        <p:nvSpPr>
          <p:cNvPr id="239632" name="Rectangle 16"/>
          <p:cNvSpPr>
            <a:spLocks noChangeArrowheads="1"/>
          </p:cNvSpPr>
          <p:nvPr userDrawn="1"/>
        </p:nvSpPr>
        <p:spPr bwMode="auto">
          <a:xfrm>
            <a:off x="34925" y="693738"/>
            <a:ext cx="8569325" cy="71437"/>
          </a:xfrm>
          <a:prstGeom prst="rect">
            <a:avLst/>
          </a:prstGeom>
          <a:gradFill rotWithShape="1">
            <a:gsLst>
              <a:gs pos="0">
                <a:schemeClr val="bg2"/>
              </a:gs>
              <a:gs pos="100000">
                <a:schemeClr val="bg1"/>
              </a:gs>
            </a:gsLst>
            <a:lin ang="0" scaled="1"/>
          </a:gradFill>
          <a:ln w="9525">
            <a:noFill/>
            <a:miter lim="800000"/>
            <a:headEnd/>
            <a:tailEnd/>
          </a:ln>
          <a:effectLst/>
        </p:spPr>
        <p:txBody>
          <a:bodyPr wrap="none" anchor="ctr"/>
          <a:lstStyle/>
          <a:p>
            <a:pPr eaLnBrk="1" hangingPunct="1">
              <a:spcBef>
                <a:spcPct val="20000"/>
              </a:spcBef>
              <a:buClr>
                <a:srgbClr val="000000"/>
              </a:buClr>
              <a:buSzPct val="60000"/>
              <a:buFont typeface="Wingdings" pitchFamily="2" charset="2"/>
              <a:buNone/>
            </a:pPr>
            <a:endParaRPr lang="en-US" sz="3200">
              <a:solidFill>
                <a:srgbClr val="000000"/>
              </a:solidFill>
              <a:latin typeface="Arial Black" pitchFamily="34" charset="0"/>
            </a:endParaRPr>
          </a:p>
        </p:txBody>
      </p:sp>
    </p:spTree>
    <p:extLst>
      <p:ext uri="{BB962C8B-B14F-4D97-AF65-F5344CB8AC3E}">
        <p14:creationId xmlns:p14="http://schemas.microsoft.com/office/powerpoint/2010/main" val="306074347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sldNum="0" hdr="0" dt="0"/>
  <p:txStyles>
    <p:titleStyle>
      <a:lvl1pPr algn="l" rtl="0" fontAlgn="base">
        <a:spcBef>
          <a:spcPct val="0"/>
        </a:spcBef>
        <a:spcAft>
          <a:spcPct val="0"/>
        </a:spcAft>
        <a:defRPr sz="4000" b="1">
          <a:solidFill>
            <a:srgbClr val="0066FF"/>
          </a:solidFill>
          <a:latin typeface="+mj-lt"/>
          <a:ea typeface="+mj-ea"/>
          <a:cs typeface="+mj-cs"/>
        </a:defRPr>
      </a:lvl1pPr>
      <a:lvl2pPr algn="l" rtl="0" fontAlgn="base">
        <a:spcBef>
          <a:spcPct val="0"/>
        </a:spcBef>
        <a:spcAft>
          <a:spcPct val="0"/>
        </a:spcAft>
        <a:defRPr sz="4000" b="1">
          <a:solidFill>
            <a:srgbClr val="0066FF"/>
          </a:solidFill>
          <a:latin typeface="Arial" charset="0"/>
        </a:defRPr>
      </a:lvl2pPr>
      <a:lvl3pPr algn="l" rtl="0" fontAlgn="base">
        <a:spcBef>
          <a:spcPct val="0"/>
        </a:spcBef>
        <a:spcAft>
          <a:spcPct val="0"/>
        </a:spcAft>
        <a:defRPr sz="4000" b="1">
          <a:solidFill>
            <a:srgbClr val="0066FF"/>
          </a:solidFill>
          <a:latin typeface="Arial" charset="0"/>
        </a:defRPr>
      </a:lvl3pPr>
      <a:lvl4pPr algn="l" rtl="0" fontAlgn="base">
        <a:spcBef>
          <a:spcPct val="0"/>
        </a:spcBef>
        <a:spcAft>
          <a:spcPct val="0"/>
        </a:spcAft>
        <a:defRPr sz="4000" b="1">
          <a:solidFill>
            <a:srgbClr val="0066FF"/>
          </a:solidFill>
          <a:latin typeface="Arial" charset="0"/>
        </a:defRPr>
      </a:lvl4pPr>
      <a:lvl5pPr algn="l" rtl="0" fontAlgn="base">
        <a:spcBef>
          <a:spcPct val="0"/>
        </a:spcBef>
        <a:spcAft>
          <a:spcPct val="0"/>
        </a:spcAft>
        <a:defRPr sz="4000" b="1">
          <a:solidFill>
            <a:srgbClr val="0066FF"/>
          </a:solidFill>
          <a:latin typeface="Arial" charset="0"/>
        </a:defRPr>
      </a:lvl5pPr>
      <a:lvl6pPr marL="457200" algn="l" rtl="0" fontAlgn="base">
        <a:spcBef>
          <a:spcPct val="0"/>
        </a:spcBef>
        <a:spcAft>
          <a:spcPct val="0"/>
        </a:spcAft>
        <a:defRPr sz="4000" b="1">
          <a:solidFill>
            <a:srgbClr val="0066FF"/>
          </a:solidFill>
          <a:latin typeface="Arial" charset="0"/>
        </a:defRPr>
      </a:lvl6pPr>
      <a:lvl7pPr marL="914400" algn="l" rtl="0" fontAlgn="base">
        <a:spcBef>
          <a:spcPct val="0"/>
        </a:spcBef>
        <a:spcAft>
          <a:spcPct val="0"/>
        </a:spcAft>
        <a:defRPr sz="4000" b="1">
          <a:solidFill>
            <a:srgbClr val="0066FF"/>
          </a:solidFill>
          <a:latin typeface="Arial" charset="0"/>
        </a:defRPr>
      </a:lvl7pPr>
      <a:lvl8pPr marL="1371600" algn="l" rtl="0" fontAlgn="base">
        <a:spcBef>
          <a:spcPct val="0"/>
        </a:spcBef>
        <a:spcAft>
          <a:spcPct val="0"/>
        </a:spcAft>
        <a:defRPr sz="4000" b="1">
          <a:solidFill>
            <a:srgbClr val="0066FF"/>
          </a:solidFill>
          <a:latin typeface="Arial" charset="0"/>
        </a:defRPr>
      </a:lvl8pPr>
      <a:lvl9pPr marL="1828800" algn="l" rtl="0" fontAlgn="base">
        <a:spcBef>
          <a:spcPct val="0"/>
        </a:spcBef>
        <a:spcAft>
          <a:spcPct val="0"/>
        </a:spcAft>
        <a:defRPr sz="4000" b="1">
          <a:solidFill>
            <a:srgbClr val="0066FF"/>
          </a:solidFill>
          <a:latin typeface="Arial" charset="0"/>
        </a:defRPr>
      </a:lvl9pPr>
    </p:titleStyle>
    <p:bodyStyle>
      <a:lvl1pPr marL="342900" indent="-342900" algn="l" rtl="0" fontAlgn="base">
        <a:spcBef>
          <a:spcPct val="20000"/>
        </a:spcBef>
        <a:spcAft>
          <a:spcPct val="0"/>
        </a:spcAft>
        <a:buClr>
          <a:srgbClr val="0033CC"/>
        </a:buClr>
        <a:buSzPct val="60000"/>
        <a:buFont typeface="Wingdings" pitchFamily="2" charset="2"/>
        <a:buChar char="n"/>
        <a:defRPr sz="2800">
          <a:solidFill>
            <a:srgbClr val="003399"/>
          </a:solidFill>
          <a:latin typeface="+mn-lt"/>
          <a:ea typeface="+mn-ea"/>
          <a:cs typeface="+mn-cs"/>
        </a:defRPr>
      </a:lvl1pPr>
      <a:lvl2pPr marL="742950" indent="-285750" algn="l" rtl="0" fontAlgn="base">
        <a:spcBef>
          <a:spcPct val="20000"/>
        </a:spcBef>
        <a:spcAft>
          <a:spcPct val="0"/>
        </a:spcAft>
        <a:buClr>
          <a:srgbClr val="003399"/>
        </a:buClr>
        <a:buSzPct val="55000"/>
        <a:buFont typeface="Wingdings" pitchFamily="2" charset="2"/>
        <a:buChar char="n"/>
        <a:defRPr sz="2400">
          <a:solidFill>
            <a:srgbClr val="0033CC"/>
          </a:solidFill>
          <a:latin typeface="+mn-lt"/>
        </a:defRPr>
      </a:lvl2pPr>
      <a:lvl3pPr marL="1143000" indent="-228600" algn="l" rtl="0" fontAlgn="base">
        <a:spcBef>
          <a:spcPct val="20000"/>
        </a:spcBef>
        <a:spcAft>
          <a:spcPct val="0"/>
        </a:spcAft>
        <a:buClr>
          <a:srgbClr val="0033CC"/>
        </a:buClr>
        <a:buSzPct val="50000"/>
        <a:buFont typeface="Wingdings" pitchFamily="2" charset="2"/>
        <a:buChar char="n"/>
        <a:defRPr sz="2000">
          <a:solidFill>
            <a:srgbClr val="000066"/>
          </a:solidFill>
          <a:latin typeface="+mn-lt"/>
        </a:defRPr>
      </a:lvl3pPr>
      <a:lvl4pPr marL="1600200" indent="-228600" algn="l" rtl="0" fontAlgn="base">
        <a:spcBef>
          <a:spcPct val="20000"/>
        </a:spcBef>
        <a:spcAft>
          <a:spcPct val="0"/>
        </a:spcAft>
        <a:buClr>
          <a:srgbClr val="000066"/>
        </a:buClr>
        <a:buSzPct val="55000"/>
        <a:buFont typeface="Wingdings" pitchFamily="2" charset="2"/>
        <a:buChar char="n"/>
        <a:defRPr sz="1800">
          <a:solidFill>
            <a:srgbClr val="0066FF"/>
          </a:solidFill>
          <a:latin typeface="+mn-lt"/>
        </a:defRPr>
      </a:lvl4pPr>
      <a:lvl5pPr marL="2057400" indent="-228600" algn="l" rtl="0" fontAlgn="base">
        <a:spcBef>
          <a:spcPct val="20000"/>
        </a:spcBef>
        <a:spcAft>
          <a:spcPct val="0"/>
        </a:spcAft>
        <a:buClr>
          <a:srgbClr val="3399FF"/>
        </a:buClr>
        <a:buSzPct val="50000"/>
        <a:buFont typeface="Wingdings" pitchFamily="2" charset="2"/>
        <a:buChar char="n"/>
        <a:defRPr sz="1800">
          <a:solidFill>
            <a:srgbClr val="3399FF"/>
          </a:solidFill>
          <a:latin typeface="+mn-lt"/>
        </a:defRPr>
      </a:lvl5pPr>
      <a:lvl6pPr marL="25146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6pPr>
      <a:lvl7pPr marL="29718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7pPr>
      <a:lvl8pPr marL="34290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8pPr>
      <a:lvl9pPr marL="3886200" indent="-228600" algn="l" rtl="0" fontAlgn="base">
        <a:spcBef>
          <a:spcPct val="20000"/>
        </a:spcBef>
        <a:spcAft>
          <a:spcPct val="0"/>
        </a:spcAft>
        <a:buClr>
          <a:srgbClr val="3399FF"/>
        </a:buClr>
        <a:buSzPct val="50000"/>
        <a:buFont typeface="Wingdings" pitchFamily="2" charset="2"/>
        <a:buChar char="n"/>
        <a:defRPr sz="2000">
          <a:solidFill>
            <a:srgbClr val="3399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Lst>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40231739-9F46-814B-BBAA-B65AD5A6C583}" type="slidenum">
              <a:rPr lang="en-US" smtClean="0">
                <a:ea typeface="Microsoft YaHei" charset="0"/>
              </a:rPr>
              <a:pPr defTabSz="449263" eaLnBrk="1">
                <a:spcBef>
                  <a:spcPct val="0"/>
                </a:spcBef>
                <a:buClr>
                  <a:srgbClr val="000000"/>
                </a:buClr>
                <a:buSzPct val="100000"/>
                <a:buFont typeface="Times New Roman" charset="0"/>
                <a:buNone/>
              </a:pPr>
              <a:t>‹#›</a:t>
            </a:fld>
            <a:endParaRPr lang="en-US" smtClean="0">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smtClean="0">
                <a:solidFill>
                  <a:srgbClr val="000000"/>
                </a:solidFill>
              </a:rPr>
              <a:t>© 2019 Elsevier Inc. All rights reserved.</a:t>
            </a:r>
          </a:p>
        </p:txBody>
      </p:sp>
    </p:spTree>
    <p:extLst>
      <p:ext uri="{BB962C8B-B14F-4D97-AF65-F5344CB8AC3E}">
        <p14:creationId xmlns:p14="http://schemas.microsoft.com/office/powerpoint/2010/main" val="22603518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xmlns:p14="http://schemas.microsoft.com/office/powerpoint/2010/main" id="1" dur="indefinite" restart="never" nodeType="tmRoot"/>
      </p:par>
    </p:tnLst>
  </p:timing>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228600" y="1600200"/>
            <a:ext cx="8686800" cy="1666875"/>
          </a:xfrm>
        </p:spPr>
        <p:txBody>
          <a:bodyPr/>
          <a:lstStyle/>
          <a:p>
            <a:pPr>
              <a:lnSpc>
                <a:spcPct val="120000"/>
              </a:lnSpc>
            </a:pPr>
            <a:r>
              <a:rPr lang="en-US" dirty="0"/>
              <a:t>CS 152 Computer Architecture and Engineering</a:t>
            </a:r>
            <a:br>
              <a:rPr lang="en-US" dirty="0"/>
            </a:br>
            <a:r>
              <a:rPr lang="en-US" dirty="0"/>
              <a:t>CS252 Graduate Computer Architecture</a:t>
            </a:r>
            <a:br>
              <a:rPr lang="en-US" dirty="0"/>
            </a:br>
            <a:r>
              <a:rPr lang="en-US" dirty="0"/>
              <a:t/>
            </a:r>
            <a:br>
              <a:rPr lang="en-US" dirty="0"/>
            </a:br>
            <a:r>
              <a:rPr lang="en-US" dirty="0"/>
              <a:t> Lecture </a:t>
            </a:r>
            <a:r>
              <a:rPr lang="en-US" dirty="0" smtClean="0"/>
              <a:t>21  I/O &amp; Warehouse-Scale Computing</a:t>
            </a:r>
            <a:endParaRPr lang="en-US" dirty="0"/>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www.eecs.berkeley.edu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from Bus to Crossbar On-Chip</a:t>
            </a:r>
            <a:endParaRPr lang="en-US" dirty="0"/>
          </a:p>
        </p:txBody>
      </p:sp>
      <p:sp>
        <p:nvSpPr>
          <p:cNvPr id="3" name="Content Placeholder 2"/>
          <p:cNvSpPr>
            <a:spLocks noGrp="1"/>
          </p:cNvSpPr>
          <p:nvPr>
            <p:ph idx="1"/>
          </p:nvPr>
        </p:nvSpPr>
        <p:spPr/>
        <p:txBody>
          <a:bodyPr/>
          <a:lstStyle/>
          <a:p>
            <a:r>
              <a:rPr lang="en-US" dirty="0" smtClean="0"/>
              <a:t>Busses evolved in era where wires were expensive and had to be shared</a:t>
            </a:r>
          </a:p>
          <a:p>
            <a:r>
              <a:rPr lang="en-US" dirty="0" smtClean="0"/>
              <a:t>Bus </a:t>
            </a:r>
            <a:r>
              <a:rPr lang="en-US" dirty="0" err="1" smtClean="0"/>
              <a:t>tristate</a:t>
            </a:r>
            <a:r>
              <a:rPr lang="en-US" dirty="0" smtClean="0"/>
              <a:t> drivers problematic in standard cell flows, so replace with combinational </a:t>
            </a:r>
            <a:r>
              <a:rPr lang="en-US" dirty="0" err="1" smtClean="0"/>
              <a:t>muxes</a:t>
            </a:r>
            <a:endParaRPr lang="en-US" dirty="0" smtClean="0"/>
          </a:p>
          <a:p>
            <a:r>
              <a:rPr lang="en-US" dirty="0" smtClean="0"/>
              <a:t>Crossbar exploits density of on-chip wiring, allows multiple simultaneous transactions</a:t>
            </a: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10</a:t>
            </a:fld>
            <a:endParaRPr lang="en-US" dirty="0">
              <a:solidFill>
                <a:prstClr val="black"/>
              </a:solidFill>
            </a:endParaRPr>
          </a:p>
        </p:txBody>
      </p:sp>
      <p:grpSp>
        <p:nvGrpSpPr>
          <p:cNvPr id="13" name="Group 12"/>
          <p:cNvGrpSpPr/>
          <p:nvPr/>
        </p:nvGrpSpPr>
        <p:grpSpPr>
          <a:xfrm>
            <a:off x="1219200" y="4648200"/>
            <a:ext cx="457200" cy="914400"/>
            <a:chOff x="2057400" y="4114800"/>
            <a:chExt cx="457200" cy="914400"/>
          </a:xfrm>
        </p:grpSpPr>
        <p:sp>
          <p:nvSpPr>
            <p:cNvPr id="5" name="Isosceles Triangle 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6" name="Isosceles Triangle 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8" name="Straight Connector 7"/>
            <p:cNvCxnSpPr>
              <a:stCxn id="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 name="Rectangle 11"/>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A</a:t>
              </a:r>
              <a:endParaRPr lang="en-US" sz="2000" dirty="0" smtClean="0">
                <a:solidFill>
                  <a:prstClr val="black"/>
                </a:solidFill>
                <a:latin typeface="Calibri"/>
                <a:ea typeface="ＭＳ Ｐゴシック" pitchFamily="18" charset="-128"/>
                <a:cs typeface="Calibri"/>
              </a:endParaRPr>
            </a:p>
          </p:txBody>
        </p:sp>
      </p:grpSp>
      <p:cxnSp>
        <p:nvCxnSpPr>
          <p:cNvPr id="15" name="Straight Connector 14"/>
          <p:cNvCxnSpPr/>
          <p:nvPr/>
        </p:nvCxnSpPr>
        <p:spPr bwMode="auto">
          <a:xfrm>
            <a:off x="1066800" y="4648200"/>
            <a:ext cx="2209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6" name="Group 15"/>
          <p:cNvGrpSpPr/>
          <p:nvPr/>
        </p:nvGrpSpPr>
        <p:grpSpPr>
          <a:xfrm>
            <a:off x="1905000" y="4648200"/>
            <a:ext cx="457200" cy="914400"/>
            <a:chOff x="2057400" y="4114800"/>
            <a:chExt cx="457200" cy="914400"/>
          </a:xfrm>
        </p:grpSpPr>
        <p:sp>
          <p:nvSpPr>
            <p:cNvPr id="17" name="Isosceles Triangle 16"/>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18" name="Isosceles Triangle 17"/>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19" name="Straight Connector 18"/>
            <p:cNvCxnSpPr>
              <a:stCxn id="17"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Rectangle 22"/>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B</a:t>
              </a:r>
            </a:p>
          </p:txBody>
        </p:sp>
      </p:grpSp>
      <p:grpSp>
        <p:nvGrpSpPr>
          <p:cNvPr id="24" name="Group 23"/>
          <p:cNvGrpSpPr/>
          <p:nvPr/>
        </p:nvGrpSpPr>
        <p:grpSpPr>
          <a:xfrm>
            <a:off x="2590800" y="4648200"/>
            <a:ext cx="457200" cy="914400"/>
            <a:chOff x="2057400" y="4114800"/>
            <a:chExt cx="457200" cy="914400"/>
          </a:xfrm>
        </p:grpSpPr>
        <p:sp>
          <p:nvSpPr>
            <p:cNvPr id="25" name="Isosceles Triangle 24"/>
            <p:cNvSpPr/>
            <p:nvPr/>
          </p:nvSpPr>
          <p:spPr>
            <a:xfrm>
              <a:off x="21336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sp>
          <p:nvSpPr>
            <p:cNvPr id="26" name="Isosceles Triangle 25"/>
            <p:cNvSpPr/>
            <p:nvPr/>
          </p:nvSpPr>
          <p:spPr>
            <a:xfrm flipV="1">
              <a:off x="2286000" y="4267200"/>
              <a:ext cx="152400" cy="152400"/>
            </a:xfrm>
            <a:prstGeom prst="triangle">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27" name="Straight Connector 26"/>
            <p:cNvCxnSpPr>
              <a:stCxn id="25" idx="0"/>
            </p:cNvCxnSpPr>
            <p:nvPr/>
          </p:nvCxnSpPr>
          <p:spPr bwMode="auto">
            <a:xfrm flipV="1">
              <a:off x="22098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2362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22098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flipV="1">
              <a:off x="2362200" y="44196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Rectangle 30"/>
            <p:cNvSpPr/>
            <p:nvPr/>
          </p:nvSpPr>
          <p:spPr>
            <a:xfrm>
              <a:off x="2057400" y="4572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t>
              </a:r>
            </a:p>
          </p:txBody>
        </p:sp>
      </p:grpSp>
      <p:sp>
        <p:nvSpPr>
          <p:cNvPr id="32" name="TextBox 31"/>
          <p:cNvSpPr txBox="1"/>
          <p:nvPr/>
        </p:nvSpPr>
        <p:spPr>
          <a:xfrm>
            <a:off x="1295400" y="4191000"/>
            <a:ext cx="1820480" cy="461665"/>
          </a:xfrm>
          <a:prstGeom prst="rect">
            <a:avLst/>
          </a:prstGeom>
          <a:noFill/>
        </p:spPr>
        <p:txBody>
          <a:bodyPr wrap="none" rtlCol="0">
            <a:spAutoFit/>
          </a:bodyPr>
          <a:lstStyle/>
          <a:p>
            <a:pPr eaLnBrk="1" hangingPunct="1">
              <a:spcBef>
                <a:spcPct val="0"/>
              </a:spcBef>
            </a:pPr>
            <a:r>
              <a:rPr lang="en-US" sz="2400" dirty="0" err="1" smtClean="0">
                <a:solidFill>
                  <a:prstClr val="black"/>
                </a:solidFill>
                <a:latin typeface="Calibri"/>
                <a:ea typeface="ＭＳ Ｐゴシック"/>
                <a:cs typeface="Calibri"/>
              </a:rPr>
              <a:t>Tristated</a:t>
            </a:r>
            <a:r>
              <a:rPr lang="en-US" sz="2400" dirty="0" smtClean="0">
                <a:solidFill>
                  <a:prstClr val="black"/>
                </a:solidFill>
                <a:latin typeface="Calibri"/>
                <a:ea typeface="ＭＳ Ｐゴシック"/>
                <a:cs typeface="Calibri"/>
              </a:rPr>
              <a:t> Bus</a:t>
            </a:r>
          </a:p>
        </p:txBody>
      </p:sp>
      <p:sp>
        <p:nvSpPr>
          <p:cNvPr id="33" name="Rectangle 32"/>
          <p:cNvSpPr/>
          <p:nvPr/>
        </p:nvSpPr>
        <p:spPr>
          <a:xfrm>
            <a:off x="66294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A</a:t>
            </a:r>
          </a:p>
        </p:txBody>
      </p:sp>
      <p:sp>
        <p:nvSpPr>
          <p:cNvPr id="36" name="Rectangle 35"/>
          <p:cNvSpPr/>
          <p:nvPr/>
        </p:nvSpPr>
        <p:spPr>
          <a:xfrm>
            <a:off x="4953000" y="41910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A</a:t>
            </a:r>
          </a:p>
        </p:txBody>
      </p:sp>
      <p:sp>
        <p:nvSpPr>
          <p:cNvPr id="39" name="Trapezoid 38"/>
          <p:cNvSpPr/>
          <p:nvPr/>
        </p:nvSpPr>
        <p:spPr>
          <a:xfrm rot="5400000">
            <a:off x="6172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1" name="Straight Connector 40"/>
          <p:cNvCxnSpPr>
            <a:stCxn id="39" idx="0"/>
            <a:endCxn id="33" idx="1"/>
          </p:cNvCxnSpPr>
          <p:nvPr/>
        </p:nvCxnSpPr>
        <p:spPr bwMode="auto">
          <a:xfrm>
            <a:off x="6477000" y="44196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2" name="Trapezoid 41"/>
          <p:cNvSpPr/>
          <p:nvPr/>
        </p:nvSpPr>
        <p:spPr>
          <a:xfrm rot="16200000" flipH="1">
            <a:off x="5410200" y="43434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43" name="Straight Connector 42"/>
          <p:cNvCxnSpPr/>
          <p:nvPr/>
        </p:nvCxnSpPr>
        <p:spPr bwMode="auto">
          <a:xfrm>
            <a:off x="5410200" y="44196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8" name="Rectangle 47"/>
          <p:cNvSpPr/>
          <p:nvPr/>
        </p:nvSpPr>
        <p:spPr>
          <a:xfrm>
            <a:off x="66294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B</a:t>
            </a:r>
          </a:p>
        </p:txBody>
      </p:sp>
      <p:sp>
        <p:nvSpPr>
          <p:cNvPr id="49" name="Rectangle 48"/>
          <p:cNvSpPr/>
          <p:nvPr/>
        </p:nvSpPr>
        <p:spPr>
          <a:xfrm>
            <a:off x="4953000" y="48768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B</a:t>
            </a:r>
          </a:p>
        </p:txBody>
      </p:sp>
      <p:sp>
        <p:nvSpPr>
          <p:cNvPr id="50" name="Trapezoid 49"/>
          <p:cNvSpPr/>
          <p:nvPr/>
        </p:nvSpPr>
        <p:spPr>
          <a:xfrm rot="5400000">
            <a:off x="6172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51" name="Straight Connector 50"/>
          <p:cNvCxnSpPr>
            <a:stCxn id="50" idx="0"/>
            <a:endCxn id="48" idx="1"/>
          </p:cNvCxnSpPr>
          <p:nvPr/>
        </p:nvCxnSpPr>
        <p:spPr bwMode="auto">
          <a:xfrm>
            <a:off x="6477000" y="51054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2" name="Trapezoid 51"/>
          <p:cNvSpPr/>
          <p:nvPr/>
        </p:nvSpPr>
        <p:spPr>
          <a:xfrm rot="16200000" flipH="1">
            <a:off x="5410200" y="50292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53" name="Straight Connector 52"/>
          <p:cNvCxnSpPr/>
          <p:nvPr/>
        </p:nvCxnSpPr>
        <p:spPr bwMode="auto">
          <a:xfrm>
            <a:off x="5410200" y="51054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4" name="Rectangle 53"/>
          <p:cNvSpPr/>
          <p:nvPr/>
        </p:nvSpPr>
        <p:spPr>
          <a:xfrm>
            <a:off x="66294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t>
            </a:r>
          </a:p>
        </p:txBody>
      </p:sp>
      <p:sp>
        <p:nvSpPr>
          <p:cNvPr id="55" name="Rectangle 54"/>
          <p:cNvSpPr/>
          <p:nvPr/>
        </p:nvSpPr>
        <p:spPr>
          <a:xfrm>
            <a:off x="4953000" y="5562600"/>
            <a:ext cx="457200" cy="457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t>
            </a:r>
          </a:p>
        </p:txBody>
      </p:sp>
      <p:sp>
        <p:nvSpPr>
          <p:cNvPr id="56" name="Trapezoid 55"/>
          <p:cNvSpPr/>
          <p:nvPr/>
        </p:nvSpPr>
        <p:spPr>
          <a:xfrm rot="5400000">
            <a:off x="6172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57" name="Straight Connector 56"/>
          <p:cNvCxnSpPr>
            <a:stCxn id="56" idx="0"/>
            <a:endCxn id="54" idx="1"/>
          </p:cNvCxnSpPr>
          <p:nvPr/>
        </p:nvCxnSpPr>
        <p:spPr bwMode="auto">
          <a:xfrm>
            <a:off x="6477000" y="57912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rapezoid 57"/>
          <p:cNvSpPr/>
          <p:nvPr/>
        </p:nvSpPr>
        <p:spPr>
          <a:xfrm rot="16200000" flipH="1">
            <a:off x="5410200" y="5715000"/>
            <a:ext cx="457200" cy="152400"/>
          </a:xfrm>
          <a:prstGeom prst="trapezoid">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smtClean="0">
              <a:solidFill>
                <a:prstClr val="black"/>
              </a:solidFill>
              <a:latin typeface="Calibri"/>
              <a:ea typeface="ＭＳ Ｐゴシック" pitchFamily="18" charset="-128"/>
              <a:cs typeface="Calibri"/>
            </a:endParaRPr>
          </a:p>
        </p:txBody>
      </p:sp>
      <p:cxnSp>
        <p:nvCxnSpPr>
          <p:cNvPr id="59" name="Straight Connector 58"/>
          <p:cNvCxnSpPr/>
          <p:nvPr/>
        </p:nvCxnSpPr>
        <p:spPr bwMode="auto">
          <a:xfrm>
            <a:off x="5410200" y="5791200"/>
            <a:ext cx="1524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0" name="Freeform 59"/>
          <p:cNvSpPr/>
          <p:nvPr/>
        </p:nvSpPr>
        <p:spPr>
          <a:xfrm>
            <a:off x="5704114" y="4274457"/>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1" name="Freeform 60"/>
          <p:cNvSpPr/>
          <p:nvPr/>
        </p:nvSpPr>
        <p:spPr>
          <a:xfrm>
            <a:off x="5715000" y="5257800"/>
            <a:ext cx="616857" cy="685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3" name="Freeform 62"/>
          <p:cNvSpPr/>
          <p:nvPr/>
        </p:nvSpPr>
        <p:spPr>
          <a:xfrm flipV="1">
            <a:off x="5715000" y="4267199"/>
            <a:ext cx="616857" cy="685799"/>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4" name="Freeform 63"/>
          <p:cNvSpPr/>
          <p:nvPr/>
        </p:nvSpPr>
        <p:spPr>
          <a:xfrm flipV="1">
            <a:off x="5715000" y="5257800"/>
            <a:ext cx="616857" cy="703943"/>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5" name="Freeform 64"/>
          <p:cNvSpPr/>
          <p:nvPr/>
        </p:nvSpPr>
        <p:spPr>
          <a:xfrm>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6" name="Freeform 65"/>
          <p:cNvSpPr/>
          <p:nvPr/>
        </p:nvSpPr>
        <p:spPr>
          <a:xfrm flipV="1">
            <a:off x="5715000" y="4572000"/>
            <a:ext cx="616857" cy="1066800"/>
          </a:xfrm>
          <a:custGeom>
            <a:avLst/>
            <a:gdLst>
              <a:gd name="connsiteX0" fmla="*/ 0 w 616857"/>
              <a:gd name="connsiteY0" fmla="*/ 0 h 703943"/>
              <a:gd name="connsiteX1" fmla="*/ 174172 w 616857"/>
              <a:gd name="connsiteY1" fmla="*/ 0 h 703943"/>
              <a:gd name="connsiteX2" fmla="*/ 428172 w 616857"/>
              <a:gd name="connsiteY2" fmla="*/ 703943 h 703943"/>
              <a:gd name="connsiteX3" fmla="*/ 616857 w 616857"/>
              <a:gd name="connsiteY3" fmla="*/ 696686 h 703943"/>
              <a:gd name="connsiteX4" fmla="*/ 616857 w 616857"/>
              <a:gd name="connsiteY4" fmla="*/ 696686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857" h="703943">
                <a:moveTo>
                  <a:pt x="0" y="0"/>
                </a:moveTo>
                <a:lnTo>
                  <a:pt x="174172" y="0"/>
                </a:lnTo>
                <a:lnTo>
                  <a:pt x="428172" y="703943"/>
                </a:lnTo>
                <a:lnTo>
                  <a:pt x="616857" y="696686"/>
                </a:lnTo>
                <a:lnTo>
                  <a:pt x="616857" y="696686"/>
                </a:lnTo>
              </a:path>
            </a:pathLst>
          </a:custGeom>
          <a:noFill/>
          <a:ln>
            <a:solidFill>
              <a:schemeClr val="tx1"/>
            </a:solidFill>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67" name="TextBox 66"/>
          <p:cNvSpPr txBox="1"/>
          <p:nvPr/>
        </p:nvSpPr>
        <p:spPr>
          <a:xfrm>
            <a:off x="5410200" y="6096000"/>
            <a:ext cx="127556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Crossbar</a:t>
            </a:r>
          </a:p>
        </p:txBody>
      </p:sp>
    </p:spTree>
    <p:extLst>
      <p:ext uri="{BB962C8B-B14F-4D97-AF65-F5344CB8AC3E}">
        <p14:creationId xmlns:p14="http://schemas.microsoft.com/office/powerpoint/2010/main" val="37584295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and Memory Mapping</a:t>
            </a:r>
            <a:endParaRPr lang="en-US" dirty="0"/>
          </a:p>
        </p:txBody>
      </p:sp>
      <p:sp>
        <p:nvSpPr>
          <p:cNvPr id="4" name="Content Placeholder 3"/>
          <p:cNvSpPr>
            <a:spLocks noGrp="1"/>
          </p:cNvSpPr>
          <p:nvPr>
            <p:ph idx="1"/>
          </p:nvPr>
        </p:nvSpPr>
        <p:spPr/>
        <p:txBody>
          <a:bodyPr/>
          <a:lstStyle/>
          <a:p>
            <a:r>
              <a:rPr lang="en-US" dirty="0" smtClean="0"/>
              <a:t>I/O busses can be coherent or not</a:t>
            </a:r>
          </a:p>
          <a:p>
            <a:pPr lvl="1"/>
            <a:r>
              <a:rPr lang="en-US" dirty="0" smtClean="0"/>
              <a:t>Non-coherent simpler, but might require flushing caches or only non-cacheable accesses (much slower on modern processors)</a:t>
            </a:r>
          </a:p>
          <a:p>
            <a:pPr lvl="1"/>
            <a:r>
              <a:rPr lang="en-US" dirty="0" smtClean="0"/>
              <a:t>Some I/O systems can cache coherently also (SGI </a:t>
            </a:r>
            <a:r>
              <a:rPr lang="en-US" dirty="0" smtClean="0"/>
              <a:t>Origin, </a:t>
            </a:r>
            <a:r>
              <a:rPr lang="en-US" dirty="0" err="1" smtClean="0"/>
              <a:t>TileLink</a:t>
            </a:r>
            <a:r>
              <a:rPr lang="en-US" dirty="0" smtClean="0"/>
              <a:t>)</a:t>
            </a:r>
            <a:endParaRPr lang="en-US" dirty="0" smtClean="0"/>
          </a:p>
          <a:p>
            <a:r>
              <a:rPr lang="en-US" dirty="0" smtClean="0"/>
              <a:t>I/O can use virtual </a:t>
            </a:r>
            <a:r>
              <a:rPr lang="en-US" dirty="0" smtClean="0"/>
              <a:t>addresses and an IOMMU</a:t>
            </a:r>
            <a:endParaRPr lang="en-US" dirty="0" smtClean="0"/>
          </a:p>
          <a:p>
            <a:pPr lvl="1"/>
            <a:r>
              <a:rPr lang="en-US" dirty="0" smtClean="0"/>
              <a:t>Simplifies DMA into user address space, otherwise contiguous user segment needs scatter/gather by DMA engine</a:t>
            </a:r>
          </a:p>
          <a:p>
            <a:pPr lvl="1"/>
            <a:r>
              <a:rPr lang="en-US" dirty="0" smtClean="0"/>
              <a:t>Provides protection from bad device drivers</a:t>
            </a:r>
          </a:p>
          <a:p>
            <a:pPr lvl="1"/>
            <a:r>
              <a:rPr lang="en-US" dirty="0" smtClean="0"/>
              <a:t>Adds complexity to I/O device</a:t>
            </a:r>
          </a:p>
          <a:p>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9344111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Interrupts versus Polling</a:t>
            </a:r>
            <a:endParaRPr lang="en-US" dirty="0"/>
          </a:p>
        </p:txBody>
      </p:sp>
      <p:sp>
        <p:nvSpPr>
          <p:cNvPr id="3" name="Content Placeholder 2"/>
          <p:cNvSpPr>
            <a:spLocks noGrp="1"/>
          </p:cNvSpPr>
          <p:nvPr>
            <p:ph idx="1"/>
          </p:nvPr>
        </p:nvSpPr>
        <p:spPr>
          <a:xfrm>
            <a:off x="685800" y="990600"/>
            <a:ext cx="7683500" cy="5054600"/>
          </a:xfrm>
        </p:spPr>
        <p:txBody>
          <a:bodyPr/>
          <a:lstStyle/>
          <a:p>
            <a:pPr marL="0" indent="0">
              <a:buNone/>
            </a:pPr>
            <a:r>
              <a:rPr lang="en-US" dirty="0" smtClean="0"/>
              <a:t>Two ways to detect I/O device status:</a:t>
            </a:r>
          </a:p>
          <a:p>
            <a:r>
              <a:rPr lang="en-US" dirty="0" smtClean="0"/>
              <a:t>Interrupts</a:t>
            </a:r>
          </a:p>
          <a:p>
            <a:pPr lvl="1">
              <a:buFont typeface="Lucida Grande"/>
              <a:buChar char="+"/>
            </a:pPr>
            <a:r>
              <a:rPr lang="en-US" dirty="0" smtClean="0"/>
              <a:t>No CPU overhead until event</a:t>
            </a:r>
          </a:p>
          <a:p>
            <a:pPr lvl="1">
              <a:buFont typeface="Lucida Grande"/>
              <a:buChar char="−"/>
            </a:pPr>
            <a:r>
              <a:rPr lang="en-US" dirty="0" smtClean="0"/>
              <a:t>Large context-switch overhead on each event (trap flushes pipeline, disturbs current working set in cache/TLB)</a:t>
            </a:r>
          </a:p>
          <a:p>
            <a:pPr lvl="1">
              <a:buFont typeface="Lucida Grande"/>
              <a:buChar char="−"/>
            </a:pPr>
            <a:r>
              <a:rPr lang="en-US" dirty="0" smtClean="0"/>
              <a:t>Can happen at awkward time</a:t>
            </a:r>
          </a:p>
          <a:p>
            <a:r>
              <a:rPr lang="en-US" dirty="0" smtClean="0"/>
              <a:t>Polling</a:t>
            </a:r>
          </a:p>
          <a:p>
            <a:pPr lvl="1"/>
            <a:r>
              <a:rPr lang="en-US" dirty="0" smtClean="0"/>
              <a:t>CPU overhead on every poll </a:t>
            </a:r>
          </a:p>
          <a:p>
            <a:pPr lvl="1"/>
            <a:r>
              <a:rPr lang="en-US" dirty="0" smtClean="0"/>
              <a:t>Difficult to insert in all code</a:t>
            </a:r>
          </a:p>
          <a:p>
            <a:pPr lvl="1">
              <a:buFont typeface="Lucida Grande"/>
              <a:buChar char="+"/>
            </a:pPr>
            <a:r>
              <a:rPr lang="en-US" dirty="0" smtClean="0"/>
              <a:t>Can control when handler occurs, reduce working set hit</a:t>
            </a:r>
          </a:p>
          <a:p>
            <a:pPr>
              <a:buFont typeface="Lucida Grande"/>
              <a:buChar char="+"/>
            </a:pPr>
            <a:endParaRPr lang="en-US" dirty="0"/>
          </a:p>
          <a:p>
            <a:r>
              <a:rPr lang="en-US" dirty="0" smtClean="0"/>
              <a:t>Hybrid approach:</a:t>
            </a:r>
          </a:p>
          <a:p>
            <a:pPr lvl="1"/>
            <a:r>
              <a:rPr lang="en-US" dirty="0" smtClean="0"/>
              <a:t>Interrupt on first event, keep polling in kernel until sure no more events, then back to interrupts</a:t>
            </a:r>
          </a:p>
          <a:p>
            <a:pPr lvl="1">
              <a:buFont typeface="Lucida Grande"/>
              <a:buChar char="−"/>
            </a:pP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01514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ARM </a:t>
            </a:r>
            <a:r>
              <a:rPr lang="en-US" dirty="0" err="1" smtClean="0"/>
              <a:t>SoC</a:t>
            </a:r>
            <a:r>
              <a:rPr lang="en-US" dirty="0" smtClean="0"/>
              <a:t> Structure</a:t>
            </a: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pic>
        <p:nvPicPr>
          <p:cNvPr id="6" name="Picture 5" descr="Cortex-A7_bigLITT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73" y="762000"/>
            <a:ext cx="9098270" cy="5430381"/>
          </a:xfrm>
          <a:prstGeom prst="rect">
            <a:avLst/>
          </a:prstGeom>
        </p:spPr>
      </p:pic>
      <p:sp>
        <p:nvSpPr>
          <p:cNvPr id="7" name="TextBox 6"/>
          <p:cNvSpPr txBox="1"/>
          <p:nvPr/>
        </p:nvSpPr>
        <p:spPr>
          <a:xfrm>
            <a:off x="3505200" y="6096000"/>
            <a:ext cx="123859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350167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Sample Smartphone Diagram</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pic>
        <p:nvPicPr>
          <p:cNvPr id="4" name="Picture 3" descr="Smartphone_5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0"/>
            <a:ext cx="8989758" cy="5410200"/>
          </a:xfrm>
          <a:prstGeom prst="rect">
            <a:avLst/>
          </a:prstGeom>
        </p:spPr>
      </p:pic>
      <p:sp>
        <p:nvSpPr>
          <p:cNvPr id="5" name="TextBox 4"/>
          <p:cNvSpPr txBox="1"/>
          <p:nvPr/>
        </p:nvSpPr>
        <p:spPr>
          <a:xfrm>
            <a:off x="3352800" y="5715000"/>
            <a:ext cx="1238590"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[©ARM]</a:t>
            </a:r>
          </a:p>
        </p:txBody>
      </p:sp>
    </p:spTree>
    <p:extLst>
      <p:ext uri="{BB962C8B-B14F-4D97-AF65-F5344CB8AC3E}">
        <p14:creationId xmlns:p14="http://schemas.microsoft.com/office/powerpoint/2010/main" val="2949195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ck_diagram_large.jpg"/>
          <p:cNvPicPr>
            <a:picLocks noChangeAspect="1"/>
          </p:cNvPicPr>
          <p:nvPr/>
        </p:nvPicPr>
        <p:blipFill rotWithShape="1">
          <a:blip r:embed="rId2">
            <a:extLst>
              <a:ext uri="{28A0092B-C50C-407E-A947-70E740481C1C}">
                <a14:useLocalDpi xmlns:a14="http://schemas.microsoft.com/office/drawing/2010/main" val="0"/>
              </a:ext>
            </a:extLst>
          </a:blip>
          <a:srcRect l="6966" t="24006" r="38105" b="19989"/>
          <a:stretch/>
        </p:blipFill>
        <p:spPr>
          <a:xfrm>
            <a:off x="609600" y="836523"/>
            <a:ext cx="7868737" cy="6019800"/>
          </a:xfrm>
          <a:prstGeom prst="rect">
            <a:avLst/>
          </a:prstGeom>
        </p:spPr>
      </p:pic>
      <p:sp>
        <p:nvSpPr>
          <p:cNvPr id="2" name="Title 1"/>
          <p:cNvSpPr>
            <a:spLocks noGrp="1"/>
          </p:cNvSpPr>
          <p:nvPr>
            <p:ph type="title"/>
          </p:nvPr>
        </p:nvSpPr>
        <p:spPr/>
        <p:txBody>
          <a:bodyPr/>
          <a:lstStyle/>
          <a:p>
            <a:r>
              <a:rPr lang="en-US" dirty="0" smtClean="0"/>
              <a:t>Intel Ivy Bridge Server Chip I/O</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
        <p:nvSpPr>
          <p:cNvPr id="5" name="TextBox 4"/>
          <p:cNvSpPr txBox="1"/>
          <p:nvPr/>
        </p:nvSpPr>
        <p:spPr>
          <a:xfrm>
            <a:off x="3505200" y="5715000"/>
            <a:ext cx="1196361"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8038758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a:t>
            </a:r>
            <a:r>
              <a:rPr lang="en-US" dirty="0" err="1" smtClean="0"/>
              <a:t>Romley</a:t>
            </a:r>
            <a:r>
              <a:rPr lang="en-US" dirty="0" smtClean="0"/>
              <a:t> Server Platform</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pic>
        <p:nvPicPr>
          <p:cNvPr id="4" name="Picture 3" descr="intel_romley_platform_dia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203995"/>
          </a:xfrm>
          <a:prstGeom prst="rect">
            <a:avLst/>
          </a:prstGeom>
        </p:spPr>
      </p:pic>
      <p:sp>
        <p:nvSpPr>
          <p:cNvPr id="5" name="TextBox 4"/>
          <p:cNvSpPr txBox="1"/>
          <p:nvPr/>
        </p:nvSpPr>
        <p:spPr>
          <a:xfrm>
            <a:off x="6172200" y="5562600"/>
            <a:ext cx="1196361" cy="461665"/>
          </a:xfrm>
          <a:prstGeom prst="rect">
            <a:avLst/>
          </a:prstGeom>
          <a:noFill/>
        </p:spPr>
        <p:txBody>
          <a:bodyPr wrap="none" rtlCol="0">
            <a:spAutoFit/>
          </a:bodyPr>
          <a:lstStyle/>
          <a:p>
            <a:pPr eaLnBrk="1" hangingPunct="1">
              <a:spcBef>
                <a:spcPct val="0"/>
              </a:spcBef>
            </a:pPr>
            <a:r>
              <a:rPr lang="en-US" sz="2400" dirty="0" smtClean="0">
                <a:solidFill>
                  <a:prstClr val="black"/>
                </a:solidFill>
                <a:latin typeface="Calibri"/>
                <a:ea typeface="ＭＳ Ｐゴシック"/>
                <a:cs typeface="Calibri"/>
              </a:rPr>
              <a:t>[©Intel]</a:t>
            </a:r>
          </a:p>
        </p:txBody>
      </p:sp>
    </p:spTree>
    <p:extLst>
      <p:ext uri="{BB962C8B-B14F-4D97-AF65-F5344CB8AC3E}">
        <p14:creationId xmlns:p14="http://schemas.microsoft.com/office/powerpoint/2010/main" val="24652850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43000"/>
            <a:ext cx="8359407" cy="5168900"/>
          </a:xfrm>
          <a:prstGeom prst="rect">
            <a:avLst/>
          </a:prstGeom>
        </p:spPr>
      </p:pic>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a:xfrm>
            <a:off x="685800" y="838200"/>
            <a:ext cx="7683500" cy="5054600"/>
          </a:xfrm>
        </p:spPr>
        <p:txBody>
          <a:bodyPr/>
          <a:lstStyle/>
          <a:p>
            <a:r>
              <a:rPr lang="en-US" dirty="0" smtClean="0"/>
              <a:t>Midterm results, </a:t>
            </a:r>
            <a:r>
              <a:rPr lang="en-US" dirty="0" err="1" smtClean="0"/>
              <a:t>regrade</a:t>
            </a:r>
            <a:r>
              <a:rPr lang="en-US" dirty="0" smtClean="0"/>
              <a:t> requests by Friday section</a:t>
            </a:r>
            <a:endParaRPr lang="en-US" dirty="0" smtClean="0"/>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66AAD4F1-ACE6-1045-95DB-F7171134E652}" type="slidenum">
              <a:rPr lang="en-US"/>
              <a:pPr/>
              <a:t>17</a:t>
            </a:fld>
            <a:endParaRPr lang="en-US" b="0" dirty="0">
              <a:solidFill>
                <a:srgbClr val="FBBA03"/>
              </a:solidFill>
            </a:endParaRPr>
          </a:p>
        </p:txBody>
      </p:sp>
      <p:sp>
        <p:nvSpPr>
          <p:cNvPr id="4" name="Rectangle 3"/>
          <p:cNvSpPr/>
          <p:nvPr/>
        </p:nvSpPr>
        <p:spPr>
          <a:xfrm>
            <a:off x="1371600" y="2590800"/>
            <a:ext cx="2819400" cy="1015663"/>
          </a:xfrm>
          <a:prstGeom prst="rect">
            <a:avLst/>
          </a:prstGeom>
          <a:solidFill>
            <a:schemeClr val="bg1"/>
          </a:solidFill>
        </p:spPr>
        <p:txBody>
          <a:bodyPr wrap="square">
            <a:spAutoFit/>
          </a:bodyPr>
          <a:lstStyle/>
          <a:p>
            <a:pPr>
              <a:spcBef>
                <a:spcPts val="0"/>
              </a:spcBef>
            </a:pPr>
            <a:r>
              <a:rPr lang="en-US" sz="2000" b="1" dirty="0">
                <a:solidFill>
                  <a:schemeClr val="tx1"/>
                </a:solidFill>
                <a:latin typeface="Calibri"/>
                <a:cs typeface="Calibri"/>
              </a:rPr>
              <a:t>Average: 63.8</a:t>
            </a:r>
          </a:p>
          <a:p>
            <a:pPr>
              <a:spcBef>
                <a:spcPts val="0"/>
              </a:spcBef>
            </a:pPr>
            <a:r>
              <a:rPr lang="en-US" sz="2000" b="1" dirty="0">
                <a:solidFill>
                  <a:schemeClr val="tx1"/>
                </a:solidFill>
                <a:latin typeface="Calibri"/>
                <a:cs typeface="Calibri"/>
              </a:rPr>
              <a:t>Standard deviation: 14.4</a:t>
            </a:r>
          </a:p>
          <a:p>
            <a:pPr>
              <a:spcBef>
                <a:spcPts val="0"/>
              </a:spcBef>
            </a:pPr>
            <a:r>
              <a:rPr lang="hr-HR" sz="2000" b="1" dirty="0">
                <a:solidFill>
                  <a:schemeClr val="tx1"/>
                </a:solidFill>
                <a:latin typeface="Calibri"/>
                <a:cs typeface="Calibri"/>
              </a:rPr>
              <a:t>Max: 88.75</a:t>
            </a:r>
          </a:p>
        </p:txBody>
      </p:sp>
    </p:spTree>
    <p:extLst>
      <p:ext uri="{BB962C8B-B14F-4D97-AF65-F5344CB8AC3E}">
        <p14:creationId xmlns:p14="http://schemas.microsoft.com/office/powerpoint/2010/main" val="28640111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smtClean="0"/>
              <a:t>Wednesday April 18, </a:t>
            </a:r>
            <a:r>
              <a:rPr lang="en-US" dirty="0"/>
              <a:t>Guest lecture, Dr. Lisa </a:t>
            </a:r>
            <a:r>
              <a:rPr lang="en-US" dirty="0" smtClean="0"/>
              <a:t>Wu</a:t>
            </a:r>
          </a:p>
          <a:p>
            <a:r>
              <a:rPr lang="en-US" dirty="0" smtClean="0"/>
              <a:t>Monday April 23, last lecture, class </a:t>
            </a:r>
            <a:r>
              <a:rPr lang="en-US" dirty="0" err="1" smtClean="0"/>
              <a:t>eval</a:t>
            </a:r>
            <a:endParaRPr lang="en-US" dirty="0" smtClean="0"/>
          </a:p>
          <a:p>
            <a:r>
              <a:rPr lang="en-US" dirty="0" smtClean="0"/>
              <a:t>Wednesday April 25, lecture time will be review session</a:t>
            </a:r>
            <a:endParaRPr lang="en-US" dirty="0" smtClean="0"/>
          </a:p>
          <a:p>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66AAD4F1-ACE6-1045-95DB-F7171134E652}" type="slidenum">
              <a:rPr lang="en-US"/>
              <a:pPr/>
              <a:t>18</a:t>
            </a:fld>
            <a:endParaRPr lang="en-US" b="0" dirty="0">
              <a:solidFill>
                <a:srgbClr val="FBBA03"/>
              </a:solidFill>
            </a:endParaRPr>
          </a:p>
        </p:txBody>
      </p:sp>
    </p:spTree>
    <p:extLst>
      <p:ext uri="{BB962C8B-B14F-4D97-AF65-F5344CB8AC3E}">
        <p14:creationId xmlns:p14="http://schemas.microsoft.com/office/powerpoint/2010/main" val="24905307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CS252 </a:t>
            </a:r>
            <a:r>
              <a:rPr lang="en-US" dirty="0" err="1" smtClean="0"/>
              <a:t>Administrivia</a:t>
            </a:r>
            <a:endParaRPr lang="en-US" dirty="0"/>
          </a:p>
        </p:txBody>
      </p:sp>
      <p:sp>
        <p:nvSpPr>
          <p:cNvPr id="6" name="Content Placeholder 5"/>
          <p:cNvSpPr>
            <a:spLocks noGrp="1"/>
          </p:cNvSpPr>
          <p:nvPr>
            <p:ph idx="1"/>
          </p:nvPr>
        </p:nvSpPr>
        <p:spPr/>
        <p:txBody>
          <a:bodyPr/>
          <a:lstStyle/>
          <a:p>
            <a:r>
              <a:rPr lang="en-US" dirty="0" smtClean="0"/>
              <a:t>Monday April </a:t>
            </a:r>
            <a:r>
              <a:rPr lang="en-US" dirty="0" smtClean="0"/>
              <a:t>23</a:t>
            </a:r>
            <a:r>
              <a:rPr lang="en-US" baseline="30000" dirty="0" smtClean="0"/>
              <a:t>rd</a:t>
            </a:r>
            <a:r>
              <a:rPr lang="en-US" dirty="0" smtClean="0"/>
              <a:t>, last </a:t>
            </a:r>
            <a:r>
              <a:rPr lang="en-US" dirty="0" smtClean="0"/>
              <a:t>Project Checkpoint, 4-5pm, 405 Soda</a:t>
            </a:r>
          </a:p>
          <a:p>
            <a:pPr lvl="1"/>
            <a:r>
              <a:rPr lang="en-US" dirty="0" smtClean="0"/>
              <a:t>Prepare 10-minute presentation on current status</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19</a:t>
            </a:fld>
            <a:endParaRPr lang="en-US" b="0">
              <a:solidFill>
                <a:srgbClr val="FBBA03"/>
              </a:solidFill>
            </a:endParaRPr>
          </a:p>
        </p:txBody>
      </p:sp>
    </p:spTree>
    <p:extLst>
      <p:ext uri="{BB962C8B-B14F-4D97-AF65-F5344CB8AC3E}">
        <p14:creationId xmlns:p14="http://schemas.microsoft.com/office/powerpoint/2010/main" val="42707397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smtClean="0"/>
              <a:t>Last Time in Lecture </a:t>
            </a:r>
            <a:r>
              <a:rPr lang="en-US" smtClean="0"/>
              <a:t>20</a:t>
            </a:r>
            <a:endParaRPr lang="en-US" dirty="0"/>
          </a:p>
        </p:txBody>
      </p:sp>
      <p:sp>
        <p:nvSpPr>
          <p:cNvPr id="879619" name="Rectangle 3"/>
          <p:cNvSpPr>
            <a:spLocks noGrp="1" noChangeArrowheads="1"/>
          </p:cNvSpPr>
          <p:nvPr>
            <p:ph idx="1"/>
          </p:nvPr>
        </p:nvSpPr>
        <p:spPr>
          <a:xfrm>
            <a:off x="685800" y="914400"/>
            <a:ext cx="7683500" cy="5054600"/>
          </a:xfrm>
        </p:spPr>
        <p:txBody>
          <a:bodyPr/>
          <a:lstStyle/>
          <a:p>
            <a:r>
              <a:rPr lang="en-US" sz="2000" dirty="0" smtClean="0"/>
              <a:t>Implementing Mutual Exclusion synchronization is possible using regular loads and stores, but is complicated an inefficient</a:t>
            </a:r>
          </a:p>
          <a:p>
            <a:r>
              <a:rPr lang="en-US" sz="2000" dirty="0" smtClean="0"/>
              <a:t>Most architectures add atomic read-modify-write synchronization primitives to support mutual-exclusion</a:t>
            </a:r>
          </a:p>
          <a:p>
            <a:r>
              <a:rPr lang="en-US" sz="2000" dirty="0" smtClean="0"/>
              <a:t>Lock-based synchronization is susceptible to lock-owning thread being </a:t>
            </a:r>
            <a:r>
              <a:rPr lang="en-US" sz="2000" dirty="0" err="1" smtClean="0"/>
              <a:t>descheduled</a:t>
            </a:r>
            <a:r>
              <a:rPr lang="en-US" sz="2000" dirty="0" smtClean="0"/>
              <a:t> while holding lock</a:t>
            </a:r>
          </a:p>
          <a:p>
            <a:r>
              <a:rPr lang="en-US" sz="2000" dirty="0" smtClean="0"/>
              <a:t>Non-blocking synchronization tries to provide mutual exclusion without holding a lock</a:t>
            </a:r>
          </a:p>
          <a:p>
            <a:pPr lvl="1"/>
            <a:r>
              <a:rPr lang="en-US" sz="1800" dirty="0" smtClean="0"/>
              <a:t>Compare-and-swap, makes forward progress but complex instruction and susceptible to ABA problem</a:t>
            </a:r>
          </a:p>
          <a:p>
            <a:pPr lvl="1"/>
            <a:r>
              <a:rPr lang="en-US" sz="1800" dirty="0" smtClean="0"/>
              <a:t>Double-wide compare-and-swap prevents ABA problem but is now even more complex instruction</a:t>
            </a:r>
          </a:p>
          <a:p>
            <a:r>
              <a:rPr lang="en-US" sz="2000" dirty="0" smtClean="0"/>
              <a:t>Load-Reserved/Store-Conditional pair reduces instruction complexity</a:t>
            </a:r>
          </a:p>
          <a:p>
            <a:pPr lvl="1"/>
            <a:r>
              <a:rPr lang="en-US" sz="1800" dirty="0" smtClean="0"/>
              <a:t>Protects based on address not values, so not susceptible to ABA</a:t>
            </a:r>
          </a:p>
          <a:p>
            <a:pPr lvl="1"/>
            <a:r>
              <a:rPr lang="en-US" sz="1800" dirty="0" smtClean="0"/>
              <a:t>Can </a:t>
            </a:r>
            <a:r>
              <a:rPr lang="en-US" sz="1800" dirty="0" err="1" smtClean="0"/>
              <a:t>livelock</a:t>
            </a:r>
            <a:r>
              <a:rPr lang="en-US" sz="1800" dirty="0" smtClean="0"/>
              <a:t>, unless add forward progress guarantee</a:t>
            </a:r>
          </a:p>
          <a:p>
            <a:r>
              <a:rPr lang="en-US" sz="2000" dirty="0" smtClean="0"/>
              <a:t>Transactional Memory is slowly entering commercial use</a:t>
            </a:r>
          </a:p>
          <a:p>
            <a:pPr lvl="1"/>
            <a:r>
              <a:rPr lang="en-US" sz="1800" dirty="0" smtClean="0"/>
              <a:t>Complex portability/compatibility story</a:t>
            </a:r>
          </a:p>
          <a:p>
            <a:endParaRPr lang="en-US" sz="2000" dirty="0" smtClean="0"/>
          </a:p>
          <a:p>
            <a:pPr lvl="1"/>
            <a:endParaRPr lang="en-US" sz="18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6" name="Slide Number Placeholder 5"/>
          <p:cNvSpPr>
            <a:spLocks noGrp="1"/>
          </p:cNvSpPr>
          <p:nvPr>
            <p:ph type="sldNum" sz="quarter" idx="12"/>
          </p:nvPr>
        </p:nvSpPr>
        <p:spPr/>
        <p:txBody>
          <a:bodyPr/>
          <a:lstStyle/>
          <a:p>
            <a:fld id="{C7B2343A-8D84-C940-A55B-E75DDCD6568E}" type="slidenum">
              <a:rPr lang="en-US" smtClean="0"/>
              <a:pPr/>
              <a:t>2</a:t>
            </a:fld>
            <a:endParaRPr lang="en-US"/>
          </a:p>
        </p:txBody>
      </p:sp>
    </p:spTree>
    <p:extLst>
      <p:ext uri="{BB962C8B-B14F-4D97-AF65-F5344CB8AC3E}">
        <p14:creationId xmlns:p14="http://schemas.microsoft.com/office/powerpoint/2010/main" val="40990736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217399"/>
            <a:ext cx="8380412" cy="600164"/>
          </a:xfrm>
        </p:spPr>
        <p:txBody>
          <a:bodyPr/>
          <a:lstStyle/>
          <a:p>
            <a:pPr>
              <a:lnSpc>
                <a:spcPct val="90000"/>
              </a:lnSpc>
            </a:pPr>
            <a:r>
              <a:rPr lang="en-US" sz="3600" dirty="0"/>
              <a:t>Warehouse-scale </a:t>
            </a:r>
            <a:r>
              <a:rPr lang="en-US" sz="3600" dirty="0" smtClean="0"/>
              <a:t>computers </a:t>
            </a:r>
            <a:r>
              <a:rPr lang="en-US" sz="3600" dirty="0"/>
              <a:t>(</a:t>
            </a:r>
            <a:r>
              <a:rPr lang="en-US" sz="3600" dirty="0" smtClean="0"/>
              <a:t>WSCs)</a:t>
            </a:r>
            <a:endParaRPr lang="en-US" sz="3600" dirty="0"/>
          </a:p>
        </p:txBody>
      </p:sp>
      <p:sp>
        <p:nvSpPr>
          <p:cNvPr id="242691" name="Rectangle 3"/>
          <p:cNvSpPr>
            <a:spLocks noGrp="1" noChangeArrowheads="1"/>
          </p:cNvSpPr>
          <p:nvPr>
            <p:ph type="body" idx="1"/>
          </p:nvPr>
        </p:nvSpPr>
        <p:spPr/>
        <p:txBody>
          <a:bodyPr/>
          <a:lstStyle/>
          <a:p>
            <a:pPr>
              <a:lnSpc>
                <a:spcPct val="90000"/>
              </a:lnSpc>
            </a:pPr>
            <a:r>
              <a:rPr lang="en-US" sz="2400" dirty="0" smtClean="0"/>
              <a:t>Provides </a:t>
            </a:r>
            <a:r>
              <a:rPr lang="en-US" sz="2400" dirty="0" smtClean="0"/>
              <a:t>Internet services</a:t>
            </a:r>
          </a:p>
          <a:p>
            <a:pPr lvl="1">
              <a:lnSpc>
                <a:spcPct val="90000"/>
              </a:lnSpc>
            </a:pPr>
            <a:r>
              <a:rPr lang="en-US" sz="2000" dirty="0" smtClean="0"/>
              <a:t>Search, social networking, online maps, video sharing, online shopping, email, cloud computing, etc.</a:t>
            </a:r>
          </a:p>
          <a:p>
            <a:pPr>
              <a:lnSpc>
                <a:spcPct val="90000"/>
              </a:lnSpc>
            </a:pPr>
            <a:r>
              <a:rPr lang="en-US" sz="2400" dirty="0" smtClean="0"/>
              <a:t>Differences with </a:t>
            </a:r>
            <a:r>
              <a:rPr lang="en-US" sz="2400" dirty="0" smtClean="0"/>
              <a:t>high-performance computing (HPC) </a:t>
            </a:r>
            <a:r>
              <a:rPr lang="en-US" sz="2400" dirty="0" smtClean="0"/>
              <a:t>“clusters”:</a:t>
            </a:r>
          </a:p>
          <a:p>
            <a:pPr lvl="1">
              <a:lnSpc>
                <a:spcPct val="90000"/>
              </a:lnSpc>
            </a:pPr>
            <a:r>
              <a:rPr lang="en-US" sz="2000" dirty="0" smtClean="0"/>
              <a:t>Clusters have higher performance processors and network</a:t>
            </a:r>
          </a:p>
          <a:p>
            <a:pPr lvl="1">
              <a:lnSpc>
                <a:spcPct val="90000"/>
              </a:lnSpc>
            </a:pPr>
            <a:r>
              <a:rPr lang="en-US" sz="2000" dirty="0" smtClean="0"/>
              <a:t>Clusters emphasize thread-level parallelism, WSCs emphasize request-level parallelism</a:t>
            </a:r>
          </a:p>
          <a:p>
            <a:pPr>
              <a:lnSpc>
                <a:spcPct val="90000"/>
              </a:lnSpc>
            </a:pPr>
            <a:r>
              <a:rPr lang="en-US" sz="2400" dirty="0" smtClean="0"/>
              <a:t>Differences with datacenters:</a:t>
            </a:r>
          </a:p>
          <a:p>
            <a:pPr lvl="1">
              <a:lnSpc>
                <a:spcPct val="90000"/>
              </a:lnSpc>
            </a:pPr>
            <a:r>
              <a:rPr lang="en-US" sz="2000" dirty="0" smtClean="0"/>
              <a:t>Datacenters consolidate different machines and software into one location</a:t>
            </a:r>
          </a:p>
          <a:p>
            <a:pPr lvl="1">
              <a:lnSpc>
                <a:spcPct val="90000"/>
              </a:lnSpc>
            </a:pPr>
            <a:r>
              <a:rPr lang="en-US" sz="2000" dirty="0" smtClean="0"/>
              <a:t>Datacenters emphasize virtual machines and hardware heterogeneity in order to serve varied customers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Introduction</a:t>
            </a:r>
            <a:endParaRPr lang="en-US" sz="1800" dirty="0">
              <a:solidFill>
                <a:srgbClr val="0066FF"/>
              </a:solidFill>
            </a:endParaRPr>
          </a:p>
        </p:txBody>
      </p:sp>
    </p:spTree>
    <p:extLst>
      <p:ext uri="{BB962C8B-B14F-4D97-AF65-F5344CB8AC3E}">
        <p14:creationId xmlns:p14="http://schemas.microsoft.com/office/powerpoint/2010/main" val="19598836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p:txBody>
          <a:bodyPr/>
          <a:lstStyle/>
          <a:p>
            <a:r>
              <a:rPr lang="en-US" dirty="0" smtClean="0"/>
              <a:t>WSC Characteristics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000" dirty="0"/>
              <a:t>Ample computational parallelism is not important</a:t>
            </a:r>
          </a:p>
          <a:p>
            <a:pPr lvl="1">
              <a:lnSpc>
                <a:spcPct val="90000"/>
              </a:lnSpc>
            </a:pPr>
            <a:r>
              <a:rPr lang="en-US" sz="1800" dirty="0"/>
              <a:t>Most jobs are totally independent</a:t>
            </a:r>
          </a:p>
          <a:p>
            <a:pPr lvl="1">
              <a:lnSpc>
                <a:spcPct val="90000"/>
              </a:lnSpc>
            </a:pPr>
            <a:r>
              <a:rPr lang="en-US" sz="1800" dirty="0"/>
              <a:t>“Request-level parallelism”</a:t>
            </a:r>
          </a:p>
          <a:p>
            <a:pPr>
              <a:lnSpc>
                <a:spcPct val="90000"/>
              </a:lnSpc>
            </a:pPr>
            <a:r>
              <a:rPr lang="en-US" sz="2000" dirty="0"/>
              <a:t>Operational costs count</a:t>
            </a:r>
          </a:p>
          <a:p>
            <a:pPr lvl="1">
              <a:lnSpc>
                <a:spcPct val="90000"/>
              </a:lnSpc>
            </a:pPr>
            <a:r>
              <a:rPr lang="en-US" sz="1800" dirty="0"/>
              <a:t>Power consumption is a primary, not secondary, constraint when designing system</a:t>
            </a:r>
          </a:p>
          <a:p>
            <a:pPr>
              <a:lnSpc>
                <a:spcPct val="90000"/>
              </a:lnSpc>
            </a:pPr>
            <a:r>
              <a:rPr lang="en-US" sz="2000" dirty="0"/>
              <a:t>Scale and its opportunities and problems</a:t>
            </a:r>
          </a:p>
          <a:p>
            <a:pPr lvl="1">
              <a:lnSpc>
                <a:spcPct val="90000"/>
              </a:lnSpc>
            </a:pPr>
            <a:r>
              <a:rPr lang="en-US" sz="1800" dirty="0"/>
              <a:t>Can afford to build customized systems since WSC require volume purchase</a:t>
            </a:r>
          </a:p>
          <a:p>
            <a:pPr>
              <a:lnSpc>
                <a:spcPct val="90000"/>
              </a:lnSpc>
            </a:pPr>
            <a:r>
              <a:rPr lang="en-US" sz="2000" dirty="0"/>
              <a:t>Location </a:t>
            </a:r>
            <a:r>
              <a:rPr lang="en-US" sz="2000" dirty="0" smtClean="0"/>
              <a:t>counts</a:t>
            </a:r>
          </a:p>
          <a:p>
            <a:pPr lvl="1">
              <a:lnSpc>
                <a:spcPct val="90000"/>
              </a:lnSpc>
            </a:pPr>
            <a:r>
              <a:rPr lang="en-US" sz="1800" dirty="0" smtClean="0"/>
              <a:t>Real estate, power cost;  Internet, end-user, and workforce availability</a:t>
            </a:r>
          </a:p>
          <a:p>
            <a:pPr>
              <a:lnSpc>
                <a:spcPct val="90000"/>
              </a:lnSpc>
            </a:pPr>
            <a:r>
              <a:rPr lang="en-US" sz="2000" dirty="0" smtClean="0"/>
              <a:t>Computing efficiently at low utilization</a:t>
            </a:r>
            <a:endParaRPr lang="en-US" sz="1800" dirty="0" smtClean="0"/>
          </a:p>
          <a:p>
            <a:pPr>
              <a:lnSpc>
                <a:spcPct val="90000"/>
              </a:lnSpc>
            </a:pPr>
            <a:r>
              <a:rPr lang="en-US" sz="2000" dirty="0" smtClean="0"/>
              <a:t>Scale and the opportunities/problems associated with scale</a:t>
            </a:r>
          </a:p>
          <a:p>
            <a:pPr lvl="1">
              <a:lnSpc>
                <a:spcPct val="90000"/>
              </a:lnSpc>
            </a:pPr>
            <a:r>
              <a:rPr lang="en-US" sz="1800" dirty="0" smtClean="0"/>
              <a:t>Unique challenges:  custom hardware, failures</a:t>
            </a:r>
          </a:p>
          <a:p>
            <a:pPr lvl="1">
              <a:lnSpc>
                <a:spcPct val="90000"/>
              </a:lnSpc>
            </a:pPr>
            <a:r>
              <a:rPr lang="en-US" sz="1800" dirty="0" smtClean="0"/>
              <a:t>Unique opportunities:  bulk discounts</a:t>
            </a:r>
          </a:p>
        </p:txBody>
      </p:sp>
      <p:sp>
        <p:nvSpPr>
          <p:cNvPr id="242693" name="Text Box 5"/>
          <p:cNvSpPr txBox="1">
            <a:spLocks noChangeArrowheads="1"/>
          </p:cNvSpPr>
          <p:nvPr/>
        </p:nvSpPr>
        <p:spPr bwMode="auto">
          <a:xfrm rot="5400000">
            <a:off x="8265582" y="507395"/>
            <a:ext cx="13901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Introduction</a:t>
            </a:r>
            <a:endParaRPr lang="en-US" sz="1800" dirty="0">
              <a:solidFill>
                <a:srgbClr val="0066FF"/>
              </a:solidFill>
            </a:endParaRPr>
          </a:p>
        </p:txBody>
      </p:sp>
    </p:spTree>
    <p:extLst>
      <p:ext uri="{BB962C8B-B14F-4D97-AF65-F5344CB8AC3E}">
        <p14:creationId xmlns:p14="http://schemas.microsoft.com/office/powerpoint/2010/main" val="1574037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smtClean="0"/>
              <a:t>Efficiency and Cost </a:t>
            </a:r>
            <a:r>
              <a:rPr lang="en-US" dirty="0" smtClean="0"/>
              <a:t>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smtClean="0"/>
              <a:t>Location of WSC</a:t>
            </a:r>
          </a:p>
          <a:p>
            <a:pPr lvl="1">
              <a:lnSpc>
                <a:spcPct val="90000"/>
              </a:lnSpc>
            </a:pPr>
            <a:r>
              <a:rPr lang="en-US" b="1" dirty="0" smtClean="0"/>
              <a:t>Proximity to Internet backbones, electricity cost, property tax rates, low risk from earthquakes, floods, and </a:t>
            </a:r>
            <a:r>
              <a:rPr lang="en-US" b="1" dirty="0" smtClean="0"/>
              <a:t>hurricanes</a:t>
            </a:r>
            <a:endParaRPr lang="en-US" b="1" dirty="0" smtClean="0"/>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a:t>
            </a:r>
            <a:r>
              <a:rPr lang="en-US" sz="1800" smtClean="0">
                <a:solidFill>
                  <a:srgbClr val="0066FF"/>
                </a:solidFill>
              </a:rPr>
              <a:t>Cost </a:t>
            </a:r>
            <a:r>
              <a:rPr lang="en-US" sz="1800">
                <a:solidFill>
                  <a:srgbClr val="0066FF"/>
                </a:solidFill>
              </a:rPr>
              <a:t>of WSC</a:t>
            </a:r>
            <a:endParaRPr lang="en-US" sz="1800" dirty="0">
              <a:solidFill>
                <a:srgbClr val="0066FF"/>
              </a:solidFill>
            </a:endParaRPr>
          </a:p>
        </p:txBody>
      </p:sp>
    </p:spTree>
    <p:extLst>
      <p:ext uri="{BB962C8B-B14F-4D97-AF65-F5344CB8AC3E}">
        <p14:creationId xmlns:p14="http://schemas.microsoft.com/office/powerpoint/2010/main" val="21750914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19113" y="5029200"/>
            <a:ext cx="81676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6.18 In 2017 AWS had 16 sites (“regions”), with two more opening soon.</a:t>
            </a:r>
            <a:r>
              <a:rPr lang="en-US" sz="1200" dirty="0" smtClean="0">
                <a:solidFill>
                  <a:srgbClr val="000000"/>
                </a:solidFill>
                <a:ea typeface="Microsoft YaHei" charset="0"/>
                <a:cs typeface="Microsoft YaHei" charset="0"/>
              </a:rPr>
              <a:t> Most sites have two to three </a:t>
            </a:r>
            <a:r>
              <a:rPr lang="en-US" sz="1200" i="1" dirty="0" smtClean="0">
                <a:solidFill>
                  <a:srgbClr val="000000"/>
                </a:solidFill>
                <a:ea typeface="Microsoft YaHei" charset="0"/>
                <a:cs typeface="Microsoft YaHei" charset="0"/>
              </a:rPr>
              <a:t>availability zones</a:t>
            </a:r>
            <a:r>
              <a:rPr lang="en-US" sz="1200" dirty="0" smtClean="0">
                <a:solidFill>
                  <a:srgbClr val="000000"/>
                </a:solidFill>
                <a:ea typeface="Microsoft YaHei" charset="0"/>
                <a:cs typeface="Microsoft YaHei" charset="0"/>
              </a:rPr>
              <a:t>, which are located nearby but are unlikely to be affected by the same natural disaster or power outage, if one were to occur. (The number of availability zones are listed inside each circle on the map.) These 16 sites or regions collectively have 42 availability zones. Each availability zone has one or more WSCs. https://</a:t>
            </a:r>
            <a:r>
              <a:rPr lang="en-US" sz="1200" dirty="0" err="1" smtClean="0">
                <a:solidFill>
                  <a:srgbClr val="000000"/>
                </a:solidFill>
                <a:ea typeface="Microsoft YaHei" charset="0"/>
                <a:cs typeface="Microsoft YaHei" charset="0"/>
              </a:rPr>
              <a:t>aws.amazon.com</a:t>
            </a:r>
            <a:r>
              <a:rPr lang="en-US" sz="1200" dirty="0" smtClean="0">
                <a:solidFill>
                  <a:srgbClr val="000000"/>
                </a:solidFill>
                <a:ea typeface="Microsoft YaHei" charset="0"/>
                <a:cs typeface="Microsoft YaHei" charset="0"/>
              </a:rPr>
              <a:t>/about-</a:t>
            </a:r>
            <a:r>
              <a:rPr lang="en-US" sz="1200" dirty="0" err="1" smtClean="0">
                <a:solidFill>
                  <a:srgbClr val="000000"/>
                </a:solidFill>
                <a:ea typeface="Microsoft YaHei" charset="0"/>
                <a:cs typeface="Microsoft YaHei" charset="0"/>
              </a:rPr>
              <a:t>aws</a:t>
            </a:r>
            <a:r>
              <a:rPr lang="en-US" sz="1200" dirty="0" smtClean="0">
                <a:solidFill>
                  <a:srgbClr val="000000"/>
                </a:solidFill>
                <a:ea typeface="Microsoft YaHei" charset="0"/>
                <a:cs typeface="Microsoft YaHei" charset="0"/>
              </a:rPr>
              <a:t>/global-infrastructure/.</a:t>
            </a:r>
            <a:endParaRPr lang="en-US" sz="1200" b="1" dirty="0" smtClean="0">
              <a:solidFill>
                <a:srgbClr val="000000"/>
              </a:solidFill>
              <a:ea typeface="Microsoft YaHei" charset="0"/>
              <a:cs typeface="Microsoft YaHei" charset="0"/>
            </a:endParaRPr>
          </a:p>
        </p:txBody>
      </p:sp>
      <p:pic>
        <p:nvPicPr>
          <p:cNvPr id="21507" name="Picture 4" descr="X:\02_GRAPHICS\BOOKS\02_PPTs\MKCAD(Hennessy)\PPT\06\f06-18-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9" y="1097693"/>
            <a:ext cx="7271381" cy="386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28600" y="152400"/>
            <a:ext cx="9069387" cy="688975"/>
          </a:xfrm>
        </p:spPr>
        <p:txBody>
          <a:bodyPr/>
          <a:lstStyle/>
          <a:p>
            <a:r>
              <a:rPr lang="en-US" dirty="0" smtClean="0"/>
              <a:t>Amazon Sites</a:t>
            </a:r>
            <a:endParaRPr lang="en-US" dirty="0"/>
          </a:p>
        </p:txBody>
      </p:sp>
    </p:spTree>
    <p:extLst>
      <p:ext uri="{BB962C8B-B14F-4D97-AF65-F5344CB8AC3E}">
        <p14:creationId xmlns:p14="http://schemas.microsoft.com/office/powerpoint/2010/main" val="35233820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19113" y="5029200"/>
            <a:ext cx="80914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smtClean="0">
                <a:solidFill>
                  <a:srgbClr val="000000"/>
                </a:solidFill>
                <a:ea typeface="Microsoft YaHei" charset="0"/>
                <a:cs typeface="Microsoft YaHei" charset="0"/>
              </a:rPr>
              <a:t>Figure 6.19 In 2017 Google had 15 sites.</a:t>
            </a:r>
            <a:r>
              <a:rPr lang="en-US" sz="1200" smtClean="0">
                <a:solidFill>
                  <a:srgbClr val="000000"/>
                </a:solidFill>
                <a:ea typeface="Microsoft YaHei" charset="0"/>
                <a:cs typeface="Microsoft YaHei" charset="0"/>
              </a:rPr>
              <a:t> In the Americas: Berkeley County, South Carolina; Council Bluffs, Iowa; Douglas County, Georgia; Jackson County, Alabama; Lenoir, North Carolina; Mayes County, Oklahoma; Montgomery County, Tennessee; Quilicura, Chile; and The Dalles, Oregon. In Asia: Changhua County, Taiwan; Singapore. In Europe: Dublin, Ireland; Eemshaven, Netherlands; Hamina, Finland; St. Ghislain, Belgium. https://www.google.com/about/datacenters/inside/locations/.</a:t>
            </a:r>
            <a:endParaRPr lang="en-US" sz="1200" b="1" smtClean="0">
              <a:solidFill>
                <a:srgbClr val="000000"/>
              </a:solidFill>
              <a:ea typeface="Microsoft YaHei" charset="0"/>
              <a:cs typeface="Microsoft YaHei" charset="0"/>
            </a:endParaRPr>
          </a:p>
        </p:txBody>
      </p:sp>
      <p:pic>
        <p:nvPicPr>
          <p:cNvPr id="22531" name="Picture 4" descr="X:\02_GRAPHICS\BOOKS\02_PPTs\MKCAD(Hennessy)\PPT\06\f06-1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15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3239" y="301625"/>
            <a:ext cx="8107362" cy="688975"/>
          </a:xfrm>
        </p:spPr>
        <p:txBody>
          <a:bodyPr/>
          <a:lstStyle/>
          <a:p>
            <a:r>
              <a:rPr lang="en-US" dirty="0" smtClean="0"/>
              <a:t>Google Sites</a:t>
            </a:r>
            <a:endParaRPr lang="en-US" dirty="0"/>
          </a:p>
        </p:txBody>
      </p:sp>
    </p:spTree>
    <p:extLst>
      <p:ext uri="{BB962C8B-B14F-4D97-AF65-F5344CB8AC3E}">
        <p14:creationId xmlns:p14="http://schemas.microsoft.com/office/powerpoint/2010/main" val="19943920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533400" y="5791200"/>
            <a:ext cx="77724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6.20 In 2017 Microsoft had 34 sites, with four more opening soon. https://</a:t>
            </a:r>
            <a:r>
              <a:rPr lang="en-US" sz="1200" b="1" dirty="0" err="1" smtClean="0">
                <a:solidFill>
                  <a:srgbClr val="000000"/>
                </a:solidFill>
                <a:ea typeface="Microsoft YaHei" charset="0"/>
                <a:cs typeface="Microsoft YaHei" charset="0"/>
              </a:rPr>
              <a:t>azure.microsoft.com</a:t>
            </a:r>
            <a:r>
              <a:rPr lang="en-US" sz="1200" b="1" dirty="0" smtClean="0">
                <a:solidFill>
                  <a:srgbClr val="000000"/>
                </a:solidFill>
                <a:ea typeface="Microsoft YaHei" charset="0"/>
                <a:cs typeface="Microsoft YaHei" charset="0"/>
              </a:rPr>
              <a:t>/en-us/regions/.</a:t>
            </a:r>
          </a:p>
        </p:txBody>
      </p:sp>
      <p:pic>
        <p:nvPicPr>
          <p:cNvPr id="23555" name="Picture 4" descr="X:\02_GRAPHICS\BOOKS\02_PPTs\MKCAD(Hennessy)\PPT\06\f06-2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12281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228600"/>
            <a:ext cx="9069387" cy="917575"/>
          </a:xfrm>
        </p:spPr>
        <p:txBody>
          <a:bodyPr/>
          <a:lstStyle/>
          <a:p>
            <a:r>
              <a:rPr lang="en-US" dirty="0" smtClean="0"/>
              <a:t>Microsoft Sites</a:t>
            </a:r>
            <a:endParaRPr lang="en-US" dirty="0"/>
          </a:p>
        </p:txBody>
      </p:sp>
    </p:spTree>
    <p:extLst>
      <p:ext uri="{BB962C8B-B14F-4D97-AF65-F5344CB8AC3E}">
        <p14:creationId xmlns:p14="http://schemas.microsoft.com/office/powerpoint/2010/main" val="20726351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Power Distribution</a:t>
            </a:r>
            <a:endParaRPr lang="en-AU" dirty="0"/>
          </a:p>
        </p:txBody>
      </p:sp>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3" name="Text Box 5"/>
          <p:cNvSpPr txBox="1">
            <a:spLocks noChangeArrowheads="1"/>
          </p:cNvSpPr>
          <p:nvPr/>
        </p:nvSpPr>
        <p:spPr bwMode="auto">
          <a:xfrm rot="5400000">
            <a:off x="7394322" y="1380346"/>
            <a:ext cx="313002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a:solidFill>
                  <a:srgbClr val="0066FF"/>
                </a:solidFill>
              </a:rPr>
              <a:t>Efficiency and </a:t>
            </a:r>
            <a:r>
              <a:rPr lang="en-US" sz="1800" smtClean="0">
                <a:solidFill>
                  <a:srgbClr val="0066FF"/>
                </a:solidFill>
              </a:rPr>
              <a:t>Cost </a:t>
            </a:r>
            <a:r>
              <a:rPr lang="en-US" sz="1800">
                <a:solidFill>
                  <a:srgbClr val="0066FF"/>
                </a:solidFill>
              </a:rPr>
              <a:t>of WSC</a:t>
            </a:r>
            <a:endParaRPr lang="en-US" sz="1800" dirty="0">
              <a:solidFill>
                <a:srgbClr val="0066FF"/>
              </a:solidFill>
            </a:endParaRPr>
          </a:p>
        </p:txBody>
      </p:sp>
      <p:pic>
        <p:nvPicPr>
          <p:cNvPr id="2051" name="Picture 3"/>
          <p:cNvPicPr>
            <a:picLocks noChangeAspect="1" noChangeArrowheads="1"/>
          </p:cNvPicPr>
          <p:nvPr/>
        </p:nvPicPr>
        <p:blipFill>
          <a:blip r:embed="rId3" cstate="print"/>
          <a:srcRect/>
          <a:stretch>
            <a:fillRect/>
          </a:stretch>
        </p:blipFill>
        <p:spPr bwMode="auto">
          <a:xfrm>
            <a:off x="169606" y="772297"/>
            <a:ext cx="8593394" cy="5399903"/>
          </a:xfrm>
          <a:prstGeom prst="rect">
            <a:avLst/>
          </a:prstGeom>
          <a:noFill/>
          <a:ln w="9525">
            <a:noFill/>
            <a:miter lim="800000"/>
            <a:headEnd/>
            <a:tailEnd/>
          </a:ln>
        </p:spPr>
      </p:pic>
    </p:spTree>
    <p:extLst>
      <p:ext uri="{BB962C8B-B14F-4D97-AF65-F5344CB8AC3E}">
        <p14:creationId xmlns:p14="http://schemas.microsoft.com/office/powerpoint/2010/main" val="37650795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57200" y="5638800"/>
            <a:ext cx="79390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6.9 Mechanical design for cooling systems. CWS stands for circulating water system. </a:t>
            </a:r>
            <a:r>
              <a:rPr lang="en-US" sz="1200" dirty="0" smtClean="0">
                <a:solidFill>
                  <a:srgbClr val="000000"/>
                </a:solidFill>
                <a:ea typeface="Microsoft YaHei" charset="0"/>
                <a:cs typeface="Microsoft YaHei" charset="0"/>
              </a:rPr>
              <a:t>From Hamilton, J., 2010. Cloud computing economies of scale. In: Paper Presented at the AWS Workshop on Genomics and Cloud Computing, June 8, 2010, Seattle, WA. http://</a:t>
            </a:r>
            <a:r>
              <a:rPr lang="en-US" sz="1200" dirty="0" err="1" smtClean="0">
                <a:solidFill>
                  <a:srgbClr val="000000"/>
                </a:solidFill>
                <a:ea typeface="Microsoft YaHei" charset="0"/>
                <a:cs typeface="Microsoft YaHei" charset="0"/>
              </a:rPr>
              <a:t>mvdirona.com</a:t>
            </a:r>
            <a:r>
              <a:rPr lang="en-US" sz="1200" dirty="0" smtClean="0">
                <a:solidFill>
                  <a:srgbClr val="000000"/>
                </a:solidFill>
                <a:ea typeface="Microsoft YaHei" charset="0"/>
                <a:cs typeface="Microsoft YaHei" charset="0"/>
              </a:rPr>
              <a:t>/</a:t>
            </a:r>
            <a:r>
              <a:rPr lang="en-US" sz="1200" dirty="0" err="1" smtClean="0">
                <a:solidFill>
                  <a:srgbClr val="000000"/>
                </a:solidFill>
                <a:ea typeface="Microsoft YaHei" charset="0"/>
                <a:cs typeface="Microsoft YaHei" charset="0"/>
              </a:rPr>
              <a:t>jrh</a:t>
            </a:r>
            <a:r>
              <a:rPr lang="en-US" sz="1200" dirty="0" smtClean="0">
                <a:solidFill>
                  <a:srgbClr val="000000"/>
                </a:solidFill>
                <a:ea typeface="Microsoft YaHei" charset="0"/>
                <a:cs typeface="Microsoft YaHei" charset="0"/>
              </a:rPr>
              <a:t>/</a:t>
            </a:r>
            <a:r>
              <a:rPr lang="en-US" sz="1200" dirty="0" err="1" smtClean="0">
                <a:solidFill>
                  <a:srgbClr val="000000"/>
                </a:solidFill>
                <a:ea typeface="Microsoft YaHei" charset="0"/>
                <a:cs typeface="Microsoft YaHei" charset="0"/>
              </a:rPr>
              <a:t>TalksAndPapers</a:t>
            </a:r>
            <a:r>
              <a:rPr lang="en-US" sz="1200" dirty="0" smtClean="0">
                <a:solidFill>
                  <a:srgbClr val="000000"/>
                </a:solidFill>
                <a:ea typeface="Microsoft YaHei" charset="0"/>
                <a:cs typeface="Microsoft YaHei" charset="0"/>
              </a:rPr>
              <a:t>/JamesHamilton_GenomicsCloud20100608.pdf.</a:t>
            </a:r>
          </a:p>
        </p:txBody>
      </p:sp>
      <p:pic>
        <p:nvPicPr>
          <p:cNvPr id="12291" name="Picture 4" descr="X:\02_GRAPHICS\BOOKS\02_PPTs\MKCAD(Hennessy)\PPT\06\f06-0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97382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52400"/>
            <a:ext cx="9069387" cy="917575"/>
          </a:xfrm>
        </p:spPr>
        <p:txBody>
          <a:bodyPr/>
          <a:lstStyle/>
          <a:p>
            <a:r>
              <a:rPr lang="en-US" dirty="0" smtClean="0"/>
              <a:t>Cooling</a:t>
            </a:r>
            <a:endParaRPr lang="en-US" dirty="0"/>
          </a:p>
        </p:txBody>
      </p:sp>
    </p:spTree>
    <p:extLst>
      <p:ext uri="{BB962C8B-B14F-4D97-AF65-F5344CB8AC3E}">
        <p14:creationId xmlns:p14="http://schemas.microsoft.com/office/powerpoint/2010/main" val="29618104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sz="2400" b="1" dirty="0" smtClean="0"/>
              <a:t>Cooling system also uses water (evaporation and spills)</a:t>
            </a:r>
          </a:p>
          <a:p>
            <a:pPr lvl="1">
              <a:lnSpc>
                <a:spcPct val="90000"/>
              </a:lnSpc>
            </a:pPr>
            <a:r>
              <a:rPr lang="en-US" sz="1800" b="1" dirty="0" smtClean="0"/>
              <a:t>E.g. 70,000 to 200,000 gallons  per day for an 8 MW facility</a:t>
            </a:r>
          </a:p>
          <a:p>
            <a:pPr lvl="1">
              <a:lnSpc>
                <a:spcPct val="90000"/>
              </a:lnSpc>
            </a:pPr>
            <a:endParaRPr lang="en-US" sz="1800" b="1" dirty="0" smtClean="0"/>
          </a:p>
          <a:p>
            <a:pPr>
              <a:lnSpc>
                <a:spcPct val="90000"/>
              </a:lnSpc>
            </a:pPr>
            <a:r>
              <a:rPr lang="en-US" sz="2400" b="1" dirty="0" smtClean="0"/>
              <a:t>Power cost breakdown:</a:t>
            </a:r>
          </a:p>
          <a:p>
            <a:pPr lvl="1">
              <a:lnSpc>
                <a:spcPct val="90000"/>
              </a:lnSpc>
            </a:pPr>
            <a:r>
              <a:rPr lang="en-US" sz="1800" b="1" dirty="0" smtClean="0"/>
              <a:t>Chillers:  30-50% of the power used by the IT equipment</a:t>
            </a:r>
          </a:p>
          <a:p>
            <a:pPr lvl="1">
              <a:lnSpc>
                <a:spcPct val="90000"/>
              </a:lnSpc>
            </a:pPr>
            <a:r>
              <a:rPr lang="en-US" sz="1800" b="1" dirty="0" smtClean="0"/>
              <a:t>Air conditioning:  10-20% of the IT power, mostly due to fans</a:t>
            </a:r>
          </a:p>
          <a:p>
            <a:pPr lvl="1">
              <a:lnSpc>
                <a:spcPct val="90000"/>
              </a:lnSpc>
            </a:pPr>
            <a:endParaRPr lang="en-US" sz="1800" b="1" dirty="0" smtClean="0"/>
          </a:p>
          <a:p>
            <a:pPr>
              <a:lnSpc>
                <a:spcPct val="90000"/>
              </a:lnSpc>
            </a:pPr>
            <a:r>
              <a:rPr lang="en-US" sz="2400" b="1" dirty="0" smtClean="0"/>
              <a:t>How </a:t>
            </a:r>
            <a:r>
              <a:rPr lang="en-US" sz="2400" b="1" dirty="0" smtClean="0"/>
              <a:t>many </a:t>
            </a:r>
            <a:r>
              <a:rPr lang="en-US" sz="2400" b="1" dirty="0" smtClean="0"/>
              <a:t>servers can a WSC support?</a:t>
            </a:r>
          </a:p>
          <a:p>
            <a:pPr lvl="1">
              <a:lnSpc>
                <a:spcPct val="90000"/>
              </a:lnSpc>
            </a:pPr>
            <a:r>
              <a:rPr lang="en-US" sz="2000" b="1" dirty="0" smtClean="0"/>
              <a:t>Each server:</a:t>
            </a:r>
          </a:p>
          <a:p>
            <a:pPr lvl="2">
              <a:lnSpc>
                <a:spcPct val="90000"/>
              </a:lnSpc>
            </a:pPr>
            <a:r>
              <a:rPr lang="en-US" sz="1600" b="1" dirty="0" smtClean="0"/>
              <a:t>“Nameplate power rating” gives maximum power consumption</a:t>
            </a:r>
          </a:p>
          <a:p>
            <a:pPr lvl="2">
              <a:lnSpc>
                <a:spcPct val="90000"/>
              </a:lnSpc>
            </a:pPr>
            <a:r>
              <a:rPr lang="en-US" sz="1600" b="1" dirty="0" smtClean="0"/>
              <a:t>To get actual, measure power under actual workloads</a:t>
            </a:r>
          </a:p>
          <a:p>
            <a:pPr lvl="1">
              <a:lnSpc>
                <a:spcPct val="90000"/>
              </a:lnSpc>
            </a:pPr>
            <a:r>
              <a:rPr lang="en-US" sz="2000" b="1" dirty="0" smtClean="0"/>
              <a:t>Oversubscribe cumulative server power by 40%, but monitor power closely</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smtClean="0">
                <a:solidFill>
                  <a:srgbClr val="0066FF"/>
                </a:solidFill>
              </a:rPr>
              <a:t>Physcical</a:t>
            </a:r>
            <a:r>
              <a:rPr lang="en-US" sz="1800" dirty="0" smtClean="0">
                <a:solidFill>
                  <a:srgbClr val="0066FF"/>
                </a:solidFill>
              </a:rPr>
              <a:t> </a:t>
            </a:r>
            <a:r>
              <a:rPr lang="en-US" sz="1800" dirty="0" err="1" smtClean="0">
                <a:solidFill>
                  <a:srgbClr val="0066FF"/>
                </a:solidFill>
              </a:rPr>
              <a:t>Infrastrcuture</a:t>
            </a:r>
            <a:r>
              <a:rPr lang="en-US" sz="1800" dirty="0" smtClean="0">
                <a:solidFill>
                  <a:srgbClr val="0066FF"/>
                </a:solidFill>
              </a:rPr>
              <a:t> and Costs of WSC</a:t>
            </a:r>
            <a:endParaRPr lang="en-US" sz="1800" dirty="0">
              <a:solidFill>
                <a:srgbClr val="0066FF"/>
              </a:solidFill>
            </a:endParaRPr>
          </a:p>
        </p:txBody>
      </p:sp>
    </p:spTree>
    <p:extLst>
      <p:ext uri="{BB962C8B-B14F-4D97-AF65-F5344CB8AC3E}">
        <p14:creationId xmlns:p14="http://schemas.microsoft.com/office/powerpoint/2010/main" val="11736507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Infrastructure and Costs of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smtClean="0"/>
              <a:t>Determining the maximum server capacity</a:t>
            </a:r>
          </a:p>
          <a:p>
            <a:pPr lvl="1">
              <a:lnSpc>
                <a:spcPct val="90000"/>
              </a:lnSpc>
            </a:pPr>
            <a:r>
              <a:rPr lang="en-US" sz="2000" b="1" smtClean="0"/>
              <a:t>Nameplate power rating:  maximum power that a server can draw</a:t>
            </a:r>
          </a:p>
          <a:p>
            <a:pPr lvl="1">
              <a:lnSpc>
                <a:spcPct val="90000"/>
              </a:lnSpc>
            </a:pPr>
            <a:r>
              <a:rPr lang="en-US" sz="2000" b="1" smtClean="0"/>
              <a:t>Better approach:  measure under various workloads</a:t>
            </a:r>
          </a:p>
          <a:p>
            <a:pPr lvl="1">
              <a:lnSpc>
                <a:spcPct val="90000"/>
              </a:lnSpc>
            </a:pPr>
            <a:r>
              <a:rPr lang="en-US" sz="2000" b="1" smtClean="0"/>
              <a:t>Oversubscribe by 40%</a:t>
            </a:r>
          </a:p>
          <a:p>
            <a:pPr lvl="1">
              <a:lnSpc>
                <a:spcPct val="90000"/>
              </a:lnSpc>
            </a:pPr>
            <a:endParaRPr lang="en-US" sz="2000" b="1" smtClean="0"/>
          </a:p>
          <a:p>
            <a:pPr>
              <a:lnSpc>
                <a:spcPct val="90000"/>
              </a:lnSpc>
            </a:pPr>
            <a:r>
              <a:rPr lang="en-US" b="1" smtClean="0"/>
              <a:t>Typical power usage by component:</a:t>
            </a:r>
          </a:p>
          <a:p>
            <a:pPr lvl="1">
              <a:lnSpc>
                <a:spcPct val="90000"/>
              </a:lnSpc>
            </a:pPr>
            <a:r>
              <a:rPr lang="en-US" sz="2000" b="1" smtClean="0"/>
              <a:t>Processors:  42%</a:t>
            </a:r>
          </a:p>
          <a:p>
            <a:pPr lvl="1">
              <a:lnSpc>
                <a:spcPct val="90000"/>
              </a:lnSpc>
            </a:pPr>
            <a:r>
              <a:rPr lang="en-US" sz="2000" b="1" smtClean="0"/>
              <a:t>DRAM:  12%</a:t>
            </a:r>
          </a:p>
          <a:p>
            <a:pPr lvl="1">
              <a:lnSpc>
                <a:spcPct val="90000"/>
              </a:lnSpc>
            </a:pPr>
            <a:r>
              <a:rPr lang="en-US" sz="2000" b="1" smtClean="0"/>
              <a:t>Disks:  14%</a:t>
            </a:r>
          </a:p>
          <a:p>
            <a:pPr lvl="1">
              <a:lnSpc>
                <a:spcPct val="90000"/>
              </a:lnSpc>
            </a:pPr>
            <a:r>
              <a:rPr lang="en-US" sz="2000" b="1" smtClean="0"/>
              <a:t>Networking:  5%</a:t>
            </a:r>
          </a:p>
          <a:p>
            <a:pPr lvl="1">
              <a:lnSpc>
                <a:spcPct val="90000"/>
              </a:lnSpc>
            </a:pPr>
            <a:r>
              <a:rPr lang="en-US" sz="2000" b="1" smtClean="0"/>
              <a:t>Cooling:  15%</a:t>
            </a:r>
          </a:p>
          <a:p>
            <a:pPr lvl="1">
              <a:lnSpc>
                <a:spcPct val="90000"/>
              </a:lnSpc>
            </a:pPr>
            <a:r>
              <a:rPr lang="en-US" sz="2000" b="1" smtClean="0"/>
              <a:t>Power overhead:  8%</a:t>
            </a:r>
          </a:p>
          <a:p>
            <a:pPr lvl="1">
              <a:lnSpc>
                <a:spcPct val="90000"/>
              </a:lnSpc>
            </a:pPr>
            <a:r>
              <a:rPr lang="en-US" sz="2000" b="1" smtClean="0"/>
              <a:t>Miscellaneous:  4%</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smtClean="0">
                <a:solidFill>
                  <a:srgbClr val="0066FF"/>
                </a:solidFill>
              </a:rPr>
              <a:t>Physcical</a:t>
            </a:r>
            <a:r>
              <a:rPr lang="en-US" sz="1800" dirty="0" smtClean="0">
                <a:solidFill>
                  <a:srgbClr val="0066FF"/>
                </a:solidFill>
              </a:rPr>
              <a:t> </a:t>
            </a:r>
            <a:r>
              <a:rPr lang="en-US" sz="1800" dirty="0" err="1" smtClean="0">
                <a:solidFill>
                  <a:srgbClr val="0066FF"/>
                </a:solidFill>
              </a:rPr>
              <a:t>Infrastrcuture</a:t>
            </a:r>
            <a:r>
              <a:rPr lang="en-US" sz="1800" dirty="0" smtClean="0">
                <a:solidFill>
                  <a:srgbClr val="0066FF"/>
                </a:solidFill>
              </a:rPr>
              <a:t> and Costs of WSC</a:t>
            </a:r>
            <a:endParaRPr lang="en-US" sz="1800" dirty="0">
              <a:solidFill>
                <a:srgbClr val="0066FF"/>
              </a:solidFill>
            </a:endParaRPr>
          </a:p>
        </p:txBody>
      </p:sp>
    </p:spTree>
    <p:extLst>
      <p:ext uri="{BB962C8B-B14F-4D97-AF65-F5344CB8AC3E}">
        <p14:creationId xmlns:p14="http://schemas.microsoft.com/office/powerpoint/2010/main" val="39523268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a:t>
            </a:r>
            <a:r>
              <a:rPr lang="en-US" dirty="0" err="1" smtClean="0"/>
              <a:t>Input/Output</a:t>
            </a:r>
            <a:endParaRPr lang="en-US" dirty="0"/>
          </a:p>
        </p:txBody>
      </p:sp>
      <p:sp>
        <p:nvSpPr>
          <p:cNvPr id="3" name="Content Placeholder 2"/>
          <p:cNvSpPr>
            <a:spLocks noGrp="1"/>
          </p:cNvSpPr>
          <p:nvPr>
            <p:ph idx="1"/>
          </p:nvPr>
        </p:nvSpPr>
        <p:spPr/>
        <p:txBody>
          <a:bodyPr/>
          <a:lstStyle/>
          <a:p>
            <a:pPr marL="0" indent="0">
              <a:buNone/>
            </a:pPr>
            <a:r>
              <a:rPr lang="en-US" dirty="0" smtClean="0"/>
              <a:t>Computers useless without I/O</a:t>
            </a:r>
          </a:p>
          <a:p>
            <a:pPr lvl="1"/>
            <a:r>
              <a:rPr lang="en-US" dirty="0" smtClean="0"/>
              <a:t>Over time, literally thousands of forms of computer I/O: punch cards to brain interfaces</a:t>
            </a:r>
          </a:p>
          <a:p>
            <a:pPr marL="0" indent="0">
              <a:buNone/>
            </a:pPr>
            <a:r>
              <a:rPr lang="en-US" dirty="0" smtClean="0"/>
              <a:t>Broad categories:</a:t>
            </a:r>
          </a:p>
          <a:p>
            <a:r>
              <a:rPr lang="en-US" dirty="0" smtClean="0"/>
              <a:t>Secondary/Tertiary storage (flash/disk/tape)</a:t>
            </a:r>
          </a:p>
          <a:p>
            <a:r>
              <a:rPr lang="en-US" dirty="0" smtClean="0"/>
              <a:t>Network (Ethernet, </a:t>
            </a:r>
            <a:r>
              <a:rPr lang="en-US" dirty="0" err="1" smtClean="0"/>
              <a:t>WiFi</a:t>
            </a:r>
            <a:r>
              <a:rPr lang="en-US" dirty="0" smtClean="0"/>
              <a:t>, Bluetooth, LTE)</a:t>
            </a:r>
          </a:p>
          <a:p>
            <a:r>
              <a:rPr lang="en-US" dirty="0" smtClean="0"/>
              <a:t>Human-machine interfaces (keyboard, mouse, touchscreen, graphics, audio, video, neural,…)</a:t>
            </a:r>
          </a:p>
          <a:p>
            <a:r>
              <a:rPr lang="en-US" dirty="0" smtClean="0"/>
              <a:t>Printers (line, laser, inkjet, photo, 3D, …)</a:t>
            </a:r>
          </a:p>
          <a:p>
            <a:r>
              <a:rPr lang="en-US" dirty="0" smtClean="0"/>
              <a:t>Sensors (process control, GPS, </a:t>
            </a:r>
            <a:r>
              <a:rPr lang="en-US" dirty="0" err="1" smtClean="0"/>
              <a:t>heartrate</a:t>
            </a:r>
            <a:r>
              <a:rPr lang="en-US" dirty="0" smtClean="0"/>
              <a:t>, …)</a:t>
            </a:r>
          </a:p>
          <a:p>
            <a:r>
              <a:rPr lang="en-US" dirty="0" smtClean="0"/>
              <a:t>Actuators (valves, robots, car brakes, …)</a:t>
            </a:r>
          </a:p>
          <a:p>
            <a:endParaRPr lang="en-US" dirty="0"/>
          </a:p>
          <a:p>
            <a:pPr marL="0" indent="0">
              <a:buNone/>
            </a:pPr>
            <a:r>
              <a:rPr lang="en-US" dirty="0" smtClean="0"/>
              <a:t>Mix of I/O devices is highly application-dependent</a:t>
            </a:r>
          </a:p>
          <a:p>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19765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232787"/>
            <a:ext cx="8281987" cy="584776"/>
          </a:xfrm>
        </p:spPr>
        <p:txBody>
          <a:bodyPr/>
          <a:lstStyle/>
          <a:p>
            <a:r>
              <a:rPr lang="en-US" sz="3200" dirty="0"/>
              <a:t>Power Utilization Effectiveness (PEU</a:t>
            </a:r>
            <a:r>
              <a:rPr lang="en-US" sz="3200" dirty="0" smtClean="0"/>
              <a:t>)</a:t>
            </a:r>
            <a:endParaRPr lang="en-AU" sz="3200" dirty="0"/>
          </a:p>
        </p:txBody>
      </p:sp>
      <p:sp>
        <p:nvSpPr>
          <p:cNvPr id="242691" name="Rectangle 3"/>
          <p:cNvSpPr>
            <a:spLocks noGrp="1" noChangeArrowheads="1"/>
          </p:cNvSpPr>
          <p:nvPr>
            <p:ph type="body" idx="1"/>
          </p:nvPr>
        </p:nvSpPr>
        <p:spPr>
          <a:xfrm>
            <a:off x="685800" y="762000"/>
            <a:ext cx="8064251" cy="5111750"/>
          </a:xfrm>
        </p:spPr>
        <p:txBody>
          <a:bodyPr/>
          <a:lstStyle/>
          <a:p>
            <a:pPr lvl="1">
              <a:lnSpc>
                <a:spcPct val="90000"/>
              </a:lnSpc>
            </a:pPr>
            <a:r>
              <a:rPr lang="en-US" b="1" dirty="0" smtClean="0"/>
              <a:t>= </a:t>
            </a:r>
            <a:r>
              <a:rPr lang="en-US" b="1" dirty="0" smtClean="0"/>
              <a:t>Total facility power / IT equipment power</a:t>
            </a:r>
          </a:p>
          <a:p>
            <a:pPr lvl="1">
              <a:lnSpc>
                <a:spcPct val="90000"/>
              </a:lnSpc>
            </a:pPr>
            <a:endParaRPr lang="en-US" b="1" dirty="0" smtClean="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smtClean="0">
                <a:solidFill>
                  <a:srgbClr val="0066FF"/>
                </a:solidFill>
              </a:rPr>
              <a:t>Physcical</a:t>
            </a:r>
            <a:r>
              <a:rPr lang="en-US" sz="1800" dirty="0" smtClean="0">
                <a:solidFill>
                  <a:srgbClr val="0066FF"/>
                </a:solidFill>
              </a:rPr>
              <a:t> </a:t>
            </a:r>
            <a:r>
              <a:rPr lang="en-US" sz="1800" dirty="0" err="1" smtClean="0">
                <a:solidFill>
                  <a:srgbClr val="0066FF"/>
                </a:solidFill>
              </a:rPr>
              <a:t>Infrastrcuture</a:t>
            </a:r>
            <a:r>
              <a:rPr lang="en-US" sz="1800" dirty="0" smtClean="0">
                <a:solidFill>
                  <a:srgbClr val="0066FF"/>
                </a:solidFill>
              </a:rPr>
              <a:t> and Costs of WSC</a:t>
            </a:r>
            <a:endParaRPr lang="en-US" sz="1800" dirty="0">
              <a:solidFill>
                <a:srgbClr val="0066FF"/>
              </a:solidFill>
            </a:endParaRPr>
          </a:p>
        </p:txBody>
      </p:sp>
      <p:sp>
        <p:nvSpPr>
          <p:cNvPr id="6" name="Rectangle 1"/>
          <p:cNvSpPr>
            <a:spLocks noChangeArrowheads="1"/>
          </p:cNvSpPr>
          <p:nvPr/>
        </p:nvSpPr>
        <p:spPr bwMode="auto">
          <a:xfrm>
            <a:off x="457200" y="5638800"/>
            <a:ext cx="809148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6.11 Average power utilization efficiency (PUE) of the 15 Google WSCs between 2008 and 2017. </a:t>
            </a:r>
            <a:r>
              <a:rPr lang="en-US" sz="1200" dirty="0" smtClean="0">
                <a:solidFill>
                  <a:srgbClr val="000000"/>
                </a:solidFill>
                <a:ea typeface="Microsoft YaHei" charset="0"/>
                <a:cs typeface="Microsoft YaHei" charset="0"/>
              </a:rPr>
              <a:t>The spiking line is the quarterly average PUE, and the straighter line is the trailing 12-month average PUE. For Q4 2016, the averages were 1.11 and 1.12, respectively.</a:t>
            </a:r>
            <a:endParaRPr lang="en-US" sz="1200" b="1" dirty="0" smtClean="0">
              <a:solidFill>
                <a:srgbClr val="000000"/>
              </a:solidFill>
              <a:ea typeface="Microsoft YaHei" charset="0"/>
              <a:cs typeface="Microsoft YaHei" charset="0"/>
            </a:endParaRPr>
          </a:p>
        </p:txBody>
      </p:sp>
      <p:pic>
        <p:nvPicPr>
          <p:cNvPr id="7" name="Picture 4" descr="X:\02_GRAPHICS\BOOKS\02_PPTs\MKCAD(Hennessy)\PPT\06\f06-1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4161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6074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Performance, Latency</a:t>
            </a:r>
            <a:endParaRPr lang="en-AU" dirty="0"/>
          </a:p>
        </p:txBody>
      </p:sp>
      <p:sp>
        <p:nvSpPr>
          <p:cNvPr id="242691" name="Rectangle 3"/>
          <p:cNvSpPr>
            <a:spLocks noGrp="1" noChangeArrowheads="1"/>
          </p:cNvSpPr>
          <p:nvPr>
            <p:ph type="body" idx="1"/>
          </p:nvPr>
        </p:nvSpPr>
        <p:spPr>
          <a:xfrm>
            <a:off x="685800" y="914400"/>
            <a:ext cx="8064251" cy="5111750"/>
          </a:xfrm>
        </p:spPr>
        <p:txBody>
          <a:bodyPr/>
          <a:lstStyle/>
          <a:p>
            <a:pPr>
              <a:lnSpc>
                <a:spcPct val="90000"/>
              </a:lnSpc>
            </a:pPr>
            <a:r>
              <a:rPr lang="en-US" sz="2400" b="1" dirty="0" smtClean="0"/>
              <a:t>Latency is important metric because it is seen by users</a:t>
            </a:r>
          </a:p>
          <a:p>
            <a:pPr>
              <a:lnSpc>
                <a:spcPct val="90000"/>
              </a:lnSpc>
            </a:pPr>
            <a:r>
              <a:rPr lang="en-US" sz="2400" b="1" dirty="0" smtClean="0"/>
              <a:t>Bing </a:t>
            </a:r>
            <a:r>
              <a:rPr lang="en-US" sz="2400" b="1" dirty="0" smtClean="0"/>
              <a:t>study:  users will use search less as response time increases</a:t>
            </a:r>
          </a:p>
          <a:p>
            <a:pPr>
              <a:lnSpc>
                <a:spcPct val="90000"/>
              </a:lnSpc>
            </a:pPr>
            <a:r>
              <a:rPr lang="en-US" sz="2400" b="1" dirty="0" smtClean="0"/>
              <a:t>Service Level Objectives (SLOs)/Service Level Agreements (SLAs)</a:t>
            </a:r>
          </a:p>
          <a:p>
            <a:pPr lvl="1">
              <a:lnSpc>
                <a:spcPct val="90000"/>
              </a:lnSpc>
            </a:pPr>
            <a:r>
              <a:rPr lang="en-US" sz="2000" b="1" dirty="0" smtClean="0"/>
              <a:t>E.g. 99% of requests be below 100 ms</a:t>
            </a:r>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smtClean="0">
                <a:solidFill>
                  <a:srgbClr val="0066FF"/>
                </a:solidFill>
              </a:rPr>
              <a:t>Physcical</a:t>
            </a:r>
            <a:r>
              <a:rPr lang="en-US" sz="1800" dirty="0" smtClean="0">
                <a:solidFill>
                  <a:srgbClr val="0066FF"/>
                </a:solidFill>
              </a:rPr>
              <a:t> </a:t>
            </a:r>
            <a:r>
              <a:rPr lang="en-US" sz="1800" dirty="0" err="1" smtClean="0">
                <a:solidFill>
                  <a:srgbClr val="0066FF"/>
                </a:solidFill>
              </a:rPr>
              <a:t>Infrastrcuture</a:t>
            </a:r>
            <a:r>
              <a:rPr lang="en-US" sz="1800" dirty="0" smtClean="0">
                <a:solidFill>
                  <a:srgbClr val="0066FF"/>
                </a:solidFill>
              </a:rPr>
              <a:t> and Costs of WSC</a:t>
            </a:r>
            <a:endParaRPr lang="en-US" sz="1800" dirty="0">
              <a:solidFill>
                <a:srgbClr val="0066FF"/>
              </a:solidFill>
            </a:endParaRPr>
          </a:p>
        </p:txBody>
      </p:sp>
      <p:pic>
        <p:nvPicPr>
          <p:cNvPr id="6" name="Picture 5"/>
          <p:cNvPicPr>
            <a:picLocks noChangeAspect="1"/>
          </p:cNvPicPr>
          <p:nvPr/>
        </p:nvPicPr>
        <p:blipFill>
          <a:blip r:embed="rId3"/>
          <a:stretch>
            <a:fillRect/>
          </a:stretch>
        </p:blipFill>
        <p:spPr>
          <a:xfrm>
            <a:off x="228600" y="3429000"/>
            <a:ext cx="8478994" cy="2616696"/>
          </a:xfrm>
          <a:prstGeom prst="rect">
            <a:avLst/>
          </a:prstGeom>
        </p:spPr>
      </p:pic>
    </p:spTree>
    <p:extLst>
      <p:ext uri="{BB962C8B-B14F-4D97-AF65-F5344CB8AC3E}">
        <p14:creationId xmlns:p14="http://schemas.microsoft.com/office/powerpoint/2010/main" val="9101203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4099" name="Rectangle 1"/>
          <p:cNvSpPr>
            <a:spLocks noChangeArrowheads="1"/>
          </p:cNvSpPr>
          <p:nvPr/>
        </p:nvSpPr>
        <p:spPr bwMode="auto">
          <a:xfrm>
            <a:off x="533400" y="5486400"/>
            <a:ext cx="81676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6.1 List of outages and anomalies with the approximate frequencies of occurrences in the first year of a new cluster of 2400 servers. </a:t>
            </a:r>
            <a:r>
              <a:rPr lang="en-US" sz="1200" dirty="0" smtClean="0">
                <a:solidFill>
                  <a:srgbClr val="000000"/>
                </a:solidFill>
                <a:ea typeface="Microsoft YaHei" charset="0"/>
                <a:cs typeface="Microsoft YaHei" charset="0"/>
              </a:rPr>
              <a:t>We label what Google calls a cluster an </a:t>
            </a:r>
            <a:r>
              <a:rPr lang="en-US" sz="1200" i="1" dirty="0" smtClean="0">
                <a:solidFill>
                  <a:srgbClr val="000000"/>
                </a:solidFill>
                <a:ea typeface="Microsoft YaHei" charset="0"/>
                <a:cs typeface="Microsoft YaHei" charset="0"/>
              </a:rPr>
              <a:t>array</a:t>
            </a:r>
            <a:r>
              <a:rPr lang="en-US" sz="1200" dirty="0" smtClean="0">
                <a:solidFill>
                  <a:srgbClr val="000000"/>
                </a:solidFill>
                <a:ea typeface="Microsoft YaHei" charset="0"/>
                <a:cs typeface="Microsoft YaHei" charset="0"/>
              </a:rPr>
              <a:t>; see Figure 6.5. Based on </a:t>
            </a:r>
            <a:r>
              <a:rPr lang="en-US" sz="1200" dirty="0" err="1" smtClean="0">
                <a:solidFill>
                  <a:srgbClr val="000000"/>
                </a:solidFill>
                <a:ea typeface="Microsoft YaHei" charset="0"/>
                <a:cs typeface="Microsoft YaHei" charset="0"/>
              </a:rPr>
              <a:t>Barroso</a:t>
            </a:r>
            <a:r>
              <a:rPr lang="en-US" sz="1200" dirty="0" smtClean="0">
                <a:solidFill>
                  <a:srgbClr val="000000"/>
                </a:solidFill>
                <a:ea typeface="Microsoft YaHei" charset="0"/>
                <a:cs typeface="Microsoft YaHei" charset="0"/>
              </a:rPr>
              <a:t>, L.A., 2010. Warehouse Scale Computing [keynote address]. In: Proceedings of ACM SIGMOD, June 8–10, 2010, Indianapolis, IN.</a:t>
            </a:r>
            <a:endParaRPr lang="en-US" sz="1200" b="1" dirty="0" smtClean="0">
              <a:solidFill>
                <a:srgbClr val="000000"/>
              </a:solidFill>
              <a:ea typeface="Microsoft YaHei" charset="0"/>
              <a:cs typeface="Microsoft YaHei" charset="0"/>
            </a:endParaRPr>
          </a:p>
        </p:txBody>
      </p:sp>
      <p:pic>
        <p:nvPicPr>
          <p:cNvPr id="4100" name="Picture 5" descr="X:\02_GRAPHICS\BOOKS\02_PPTs\MKCAD(Hennessy)\PPT\06\f06-01-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6820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52400"/>
            <a:ext cx="9069387" cy="1260475"/>
          </a:xfrm>
        </p:spPr>
        <p:txBody>
          <a:bodyPr/>
          <a:lstStyle/>
          <a:p>
            <a:r>
              <a:rPr lang="en-US" dirty="0" smtClean="0"/>
              <a:t>Outages and Anomalies</a:t>
            </a:r>
            <a:endParaRPr lang="en-US" dirty="0"/>
          </a:p>
        </p:txBody>
      </p:sp>
    </p:spTree>
    <p:extLst>
      <p:ext uri="{BB962C8B-B14F-4D97-AF65-F5344CB8AC3E}">
        <p14:creationId xmlns:p14="http://schemas.microsoft.com/office/powerpoint/2010/main" val="7112522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6147" name="Rectangle 1"/>
          <p:cNvSpPr>
            <a:spLocks noChangeArrowheads="1"/>
          </p:cNvSpPr>
          <p:nvPr/>
        </p:nvSpPr>
        <p:spPr bwMode="auto">
          <a:xfrm>
            <a:off x="533400" y="5410200"/>
            <a:ext cx="809148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6.3 Average CPU utilization of more than 5000 servers during a 6-month period at Google. Servers are rarely completely idle or fully utilized, instead operating most of the time at between 10% and 50% of their maximum utilization. </a:t>
            </a:r>
            <a:r>
              <a:rPr lang="en-US" sz="1200" dirty="0" smtClean="0">
                <a:solidFill>
                  <a:srgbClr val="000000"/>
                </a:solidFill>
                <a:ea typeface="Microsoft YaHei" charset="0"/>
                <a:cs typeface="Microsoft YaHei" charset="0"/>
              </a:rPr>
              <a:t>The third column from the right in Figure 6.4 calculates percentages plus or minus 5% to come up with the weightings; thus 1.2% for the 90% row means that 1.2% of servers were between 85% and 95% utilized.</a:t>
            </a:r>
          </a:p>
          <a:p>
            <a:pPr defTabSz="449263" eaLnBrk="1">
              <a:lnSpc>
                <a:spcPct val="93000"/>
              </a:lnSpc>
              <a:spcBef>
                <a:spcPct val="0"/>
              </a:spcBef>
              <a:buClr>
                <a:srgbClr val="000000"/>
              </a:buClr>
              <a:buSzPct val="100000"/>
              <a:buFont typeface="Times New Roman" charset="0"/>
              <a:buNone/>
            </a:pPr>
            <a:r>
              <a:rPr lang="en-US" sz="1200" dirty="0" smtClean="0">
                <a:solidFill>
                  <a:srgbClr val="000000"/>
                </a:solidFill>
                <a:ea typeface="Microsoft YaHei" charset="0"/>
                <a:cs typeface="Microsoft YaHei" charset="0"/>
              </a:rPr>
              <a:t>From Figure 1 in </a:t>
            </a:r>
            <a:r>
              <a:rPr lang="en-US" sz="1200" dirty="0" err="1" smtClean="0">
                <a:solidFill>
                  <a:srgbClr val="000000"/>
                </a:solidFill>
                <a:ea typeface="Microsoft YaHei" charset="0"/>
                <a:cs typeface="Microsoft YaHei" charset="0"/>
              </a:rPr>
              <a:t>Barroso</a:t>
            </a:r>
            <a:r>
              <a:rPr lang="en-US" sz="1200" dirty="0" smtClean="0">
                <a:solidFill>
                  <a:srgbClr val="000000"/>
                </a:solidFill>
                <a:ea typeface="Microsoft YaHei" charset="0"/>
                <a:cs typeface="Microsoft YaHei" charset="0"/>
              </a:rPr>
              <a:t>, L.A., </a:t>
            </a:r>
            <a:r>
              <a:rPr lang="en-US" sz="1200" dirty="0" err="1" smtClean="0">
                <a:solidFill>
                  <a:srgbClr val="000000"/>
                </a:solidFill>
                <a:ea typeface="Microsoft YaHei" charset="0"/>
                <a:cs typeface="Microsoft YaHei" charset="0"/>
              </a:rPr>
              <a:t>Hölzle</a:t>
            </a:r>
            <a:r>
              <a:rPr lang="en-US" sz="1200" dirty="0" smtClean="0">
                <a:solidFill>
                  <a:srgbClr val="000000"/>
                </a:solidFill>
                <a:ea typeface="Microsoft YaHei" charset="0"/>
                <a:cs typeface="Microsoft YaHei" charset="0"/>
              </a:rPr>
              <a:t>, U., 2007. The case for energy-proportional computing. IEEE </a:t>
            </a:r>
            <a:r>
              <a:rPr lang="en-US" sz="1200" dirty="0" err="1" smtClean="0">
                <a:solidFill>
                  <a:srgbClr val="000000"/>
                </a:solidFill>
                <a:ea typeface="Microsoft YaHei" charset="0"/>
                <a:cs typeface="Microsoft YaHei" charset="0"/>
              </a:rPr>
              <a:t>Comput</a:t>
            </a:r>
            <a:r>
              <a:rPr lang="en-US" sz="1200" dirty="0" smtClean="0">
                <a:solidFill>
                  <a:srgbClr val="000000"/>
                </a:solidFill>
                <a:ea typeface="Microsoft YaHei" charset="0"/>
                <a:cs typeface="Microsoft YaHei" charset="0"/>
              </a:rPr>
              <a:t>. 40 (12), 33–37.</a:t>
            </a:r>
            <a:endParaRPr lang="en-US" sz="1200" b="1" dirty="0" smtClean="0">
              <a:solidFill>
                <a:srgbClr val="000000"/>
              </a:solidFill>
              <a:ea typeface="Microsoft YaHei" charset="0"/>
              <a:cs typeface="Microsoft YaHei" charset="0"/>
            </a:endParaRPr>
          </a:p>
        </p:txBody>
      </p:sp>
      <p:pic>
        <p:nvPicPr>
          <p:cNvPr id="6148" name="Picture 5" descr="X:\02_GRAPHICS\BOOKS\02_PPTs\MKCAD(Hennessy)\PPT\06\f06-03-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455" y="914400"/>
            <a:ext cx="666414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412162" cy="841375"/>
          </a:xfrm>
        </p:spPr>
        <p:txBody>
          <a:bodyPr/>
          <a:lstStyle/>
          <a:p>
            <a:r>
              <a:rPr lang="en-US" dirty="0" smtClean="0"/>
              <a:t>CPU Utilization is Usually Low</a:t>
            </a:r>
            <a:endParaRPr lang="en-US" dirty="0"/>
          </a:p>
        </p:txBody>
      </p:sp>
    </p:spTree>
    <p:extLst>
      <p:ext uri="{BB962C8B-B14F-4D97-AF65-F5344CB8AC3E}">
        <p14:creationId xmlns:p14="http://schemas.microsoft.com/office/powerpoint/2010/main" val="275501886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533400" y="5410200"/>
            <a:ext cx="819943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6.30 A Google rack for its WSC. Its dimensions are about 7 </a:t>
            </a:r>
            <a:r>
              <a:rPr lang="en-US" sz="1200" b="1" dirty="0" err="1" smtClean="0">
                <a:solidFill>
                  <a:srgbClr val="000000"/>
                </a:solidFill>
                <a:ea typeface="Microsoft YaHei" charset="0"/>
                <a:cs typeface="Microsoft YaHei" charset="0"/>
              </a:rPr>
              <a:t>ft</a:t>
            </a:r>
            <a:r>
              <a:rPr lang="en-US" sz="1200" b="1" dirty="0" smtClean="0">
                <a:solidFill>
                  <a:srgbClr val="000000"/>
                </a:solidFill>
                <a:ea typeface="Microsoft YaHei" charset="0"/>
                <a:cs typeface="Microsoft YaHei" charset="0"/>
              </a:rPr>
              <a:t> high, 4 </a:t>
            </a:r>
            <a:r>
              <a:rPr lang="en-US" sz="1200" b="1" dirty="0" err="1" smtClean="0">
                <a:solidFill>
                  <a:srgbClr val="000000"/>
                </a:solidFill>
                <a:ea typeface="Microsoft YaHei" charset="0"/>
                <a:cs typeface="Microsoft YaHei" charset="0"/>
              </a:rPr>
              <a:t>ft</a:t>
            </a:r>
            <a:r>
              <a:rPr lang="en-US" sz="1200" b="1" dirty="0" smtClean="0">
                <a:solidFill>
                  <a:srgbClr val="000000"/>
                </a:solidFill>
                <a:ea typeface="Microsoft YaHei" charset="0"/>
                <a:cs typeface="Microsoft YaHei" charset="0"/>
              </a:rPr>
              <a:t> wide, and 2 </a:t>
            </a:r>
            <a:r>
              <a:rPr lang="en-US" sz="1200" b="1" dirty="0" err="1" smtClean="0">
                <a:solidFill>
                  <a:srgbClr val="000000"/>
                </a:solidFill>
                <a:ea typeface="Microsoft YaHei" charset="0"/>
                <a:cs typeface="Microsoft YaHei" charset="0"/>
              </a:rPr>
              <a:t>ft</a:t>
            </a:r>
            <a:r>
              <a:rPr lang="en-US" sz="1200" b="1" dirty="0" smtClean="0">
                <a:solidFill>
                  <a:srgbClr val="000000"/>
                </a:solidFill>
                <a:ea typeface="Microsoft YaHei" charset="0"/>
                <a:cs typeface="Microsoft YaHei" charset="0"/>
              </a:rPr>
              <a:t> deep (2 m × 1.2 m × 0.5 m). </a:t>
            </a:r>
            <a:r>
              <a:rPr lang="en-US" sz="1200" dirty="0" smtClean="0">
                <a:solidFill>
                  <a:srgbClr val="000000"/>
                </a:solidFill>
                <a:ea typeface="Microsoft YaHei" charset="0"/>
                <a:cs typeface="Microsoft YaHei" charset="0"/>
              </a:rPr>
              <a:t>The Top of Rack switches are indeed at the top of this rack. Next comes the power converter that converts from 240 V AC to 48 V DC for the servers in the rack using a bus bar at the back of the rack. Next is the 20 slots (depending on the height of the server) that can be configured for the various types of servers that can be placed in the rack. Up to four servers can be placed per tray. At the bottom of the rack are high-efficiency distributed modular DC uninterruptible power supply (UPS) batteries.</a:t>
            </a:r>
            <a:endParaRPr lang="en-US" sz="1200" b="1" dirty="0" smtClean="0">
              <a:solidFill>
                <a:srgbClr val="000000"/>
              </a:solidFill>
              <a:ea typeface="Microsoft YaHei" charset="0"/>
              <a:cs typeface="Microsoft YaHei" charset="0"/>
            </a:endParaRPr>
          </a:p>
        </p:txBody>
      </p:sp>
      <p:pic>
        <p:nvPicPr>
          <p:cNvPr id="33795" name="Picture 4" descr="X:\02_GRAPHICS\BOOKS\02_PPTs\MKCAD(Hennessy)\PPT\06\f06-30-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3505199" cy="458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9069387" cy="536575"/>
          </a:xfrm>
        </p:spPr>
        <p:txBody>
          <a:bodyPr/>
          <a:lstStyle/>
          <a:p>
            <a:r>
              <a:rPr lang="en-US" dirty="0" smtClean="0"/>
              <a:t>Google WSC Rack</a:t>
            </a:r>
            <a:endParaRPr lang="en-US" dirty="0"/>
          </a:p>
        </p:txBody>
      </p:sp>
    </p:spTree>
    <p:extLst>
      <p:ext uri="{BB962C8B-B14F-4D97-AF65-F5344CB8AC3E}">
        <p14:creationId xmlns:p14="http://schemas.microsoft.com/office/powerpoint/2010/main" val="34881376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8195" name="Rectangle 1"/>
          <p:cNvSpPr>
            <a:spLocks noChangeArrowheads="1"/>
          </p:cNvSpPr>
          <p:nvPr/>
        </p:nvSpPr>
        <p:spPr bwMode="auto">
          <a:xfrm>
            <a:off x="533400" y="5867400"/>
            <a:ext cx="8153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6.5 Hierarchy of switches in a WSC.</a:t>
            </a:r>
            <a:r>
              <a:rPr lang="en-US" sz="1200" dirty="0" smtClean="0">
                <a:solidFill>
                  <a:srgbClr val="000000"/>
                </a:solidFill>
                <a:ea typeface="Microsoft YaHei" charset="0"/>
                <a:cs typeface="Microsoft YaHei" charset="0"/>
              </a:rPr>
              <a:t> Based on Figure 1.1 in </a:t>
            </a:r>
            <a:r>
              <a:rPr lang="en-US" sz="1200" dirty="0" err="1" smtClean="0">
                <a:solidFill>
                  <a:srgbClr val="000000"/>
                </a:solidFill>
                <a:ea typeface="Microsoft YaHei" charset="0"/>
                <a:cs typeface="Microsoft YaHei" charset="0"/>
              </a:rPr>
              <a:t>Barroso</a:t>
            </a:r>
            <a:r>
              <a:rPr lang="en-US" sz="1200" dirty="0" smtClean="0">
                <a:solidFill>
                  <a:srgbClr val="000000"/>
                </a:solidFill>
                <a:ea typeface="Microsoft YaHei" charset="0"/>
                <a:cs typeface="Microsoft YaHei" charset="0"/>
              </a:rPr>
              <a:t>, L.A., </a:t>
            </a:r>
            <a:r>
              <a:rPr lang="en-US" sz="1200" dirty="0" err="1" smtClean="0">
                <a:solidFill>
                  <a:srgbClr val="000000"/>
                </a:solidFill>
                <a:ea typeface="Microsoft YaHei" charset="0"/>
                <a:cs typeface="Microsoft YaHei" charset="0"/>
              </a:rPr>
              <a:t>Clidaras</a:t>
            </a:r>
            <a:r>
              <a:rPr lang="en-US" sz="1200" dirty="0" smtClean="0">
                <a:solidFill>
                  <a:srgbClr val="000000"/>
                </a:solidFill>
                <a:ea typeface="Microsoft YaHei" charset="0"/>
                <a:cs typeface="Microsoft YaHei" charset="0"/>
              </a:rPr>
              <a:t>, J., </a:t>
            </a:r>
            <a:r>
              <a:rPr lang="en-US" sz="1200" dirty="0" err="1" smtClean="0">
                <a:solidFill>
                  <a:srgbClr val="000000"/>
                </a:solidFill>
                <a:ea typeface="Microsoft YaHei" charset="0"/>
                <a:cs typeface="Microsoft YaHei" charset="0"/>
              </a:rPr>
              <a:t>Hölzle</a:t>
            </a:r>
            <a:r>
              <a:rPr lang="en-US" sz="1200" dirty="0" smtClean="0">
                <a:solidFill>
                  <a:srgbClr val="000000"/>
                </a:solidFill>
                <a:ea typeface="Microsoft YaHei" charset="0"/>
                <a:cs typeface="Microsoft YaHei" charset="0"/>
              </a:rPr>
              <a:t>, U., 2013. The datacenter as a computer: an introduction to the design of warehouse-scale machines. Synth. Lect. </a:t>
            </a:r>
            <a:r>
              <a:rPr lang="en-US" sz="1200" dirty="0" err="1" smtClean="0">
                <a:solidFill>
                  <a:srgbClr val="000000"/>
                </a:solidFill>
                <a:ea typeface="Microsoft YaHei" charset="0"/>
                <a:cs typeface="Microsoft YaHei" charset="0"/>
              </a:rPr>
              <a:t>Comput</a:t>
            </a:r>
            <a:r>
              <a:rPr lang="en-US" sz="1200" dirty="0" smtClean="0">
                <a:solidFill>
                  <a:srgbClr val="000000"/>
                </a:solidFill>
                <a:ea typeface="Microsoft YaHei" charset="0"/>
                <a:cs typeface="Microsoft YaHei" charset="0"/>
              </a:rPr>
              <a:t>. Architect. 8 (3), 1–154.</a:t>
            </a:r>
            <a:endParaRPr lang="en-US" sz="1200" b="1" dirty="0" smtClean="0">
              <a:solidFill>
                <a:srgbClr val="000000"/>
              </a:solidFill>
              <a:ea typeface="Microsoft YaHei" charset="0"/>
              <a:cs typeface="Microsoft YaHei" charset="0"/>
            </a:endParaRPr>
          </a:p>
        </p:txBody>
      </p:sp>
      <p:pic>
        <p:nvPicPr>
          <p:cNvPr id="8196" name="Picture 5" descr="X:\02_GRAPHICS\BOOKS\02_PPTs\MKCAD(Hennessy)\PPT\06\f06-0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4876800" cy="564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152400"/>
            <a:ext cx="5592761" cy="1260475"/>
          </a:xfrm>
        </p:spPr>
        <p:txBody>
          <a:bodyPr/>
          <a:lstStyle/>
          <a:p>
            <a:r>
              <a:rPr lang="en-US" dirty="0" smtClean="0"/>
              <a:t>Array of Racks</a:t>
            </a:r>
            <a:endParaRPr lang="en-US" dirty="0"/>
          </a:p>
        </p:txBody>
      </p:sp>
    </p:spTree>
    <p:extLst>
      <p:ext uri="{BB962C8B-B14F-4D97-AF65-F5344CB8AC3E}">
        <p14:creationId xmlns:p14="http://schemas.microsoft.com/office/powerpoint/2010/main" val="374924749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2">
                <a:moveTo>
                  <a:pt x="0" y="0"/>
                </a:moveTo>
                <a:lnTo>
                  <a:pt x="101" y="0"/>
                </a:lnTo>
                <a:lnTo>
                  <a:pt x="101" y="101"/>
                </a:lnTo>
                <a:lnTo>
                  <a:pt x="0" y="101"/>
                </a:lnTo>
                <a:lnTo>
                  <a:pt x="0" y="0"/>
                </a:lnTo>
              </a:path>
            </a:pathLst>
          </a:custGeom>
          <a:solidFill>
            <a:srgbClr val="FFFFFF"/>
          </a:solidFill>
          <a:ln>
            <a:noFill/>
          </a:ln>
          <a:effectLst/>
          <a:extLst>
            <a:ext uri="{91240B29-F687-4f45-9708-019B960494DF}">
              <a14:hiddenLine xmlns:a14="http://schemas.microsoft.com/office/drawing/2010/main" w="9525" cap="flat">
                <a:solidFill>
                  <a:srgbClr val="3465A4"/>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11267" name="Rectangle 1"/>
          <p:cNvSpPr>
            <a:spLocks noChangeArrowheads="1"/>
          </p:cNvSpPr>
          <p:nvPr/>
        </p:nvSpPr>
        <p:spPr bwMode="auto">
          <a:xfrm>
            <a:off x="533400" y="5486400"/>
            <a:ext cx="81676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6.8 A Layer 3 network used to link arrays together and to the Internet (Greenberg et al., 2009). </a:t>
            </a:r>
            <a:r>
              <a:rPr lang="en-US" sz="1200" dirty="0" smtClean="0">
                <a:solidFill>
                  <a:srgbClr val="000000"/>
                </a:solidFill>
                <a:ea typeface="Microsoft YaHei" charset="0"/>
                <a:cs typeface="Microsoft YaHei" charset="0"/>
              </a:rPr>
              <a:t>A load balancer monitors how busy a set of servers is and directs traffic to the less loaded ones to try to keep the servers approximately equally utilized. Another option is to use a separate </a:t>
            </a:r>
            <a:r>
              <a:rPr lang="en-US" sz="1200" i="1" dirty="0" smtClean="0">
                <a:solidFill>
                  <a:srgbClr val="000000"/>
                </a:solidFill>
                <a:ea typeface="Microsoft YaHei" charset="0"/>
                <a:cs typeface="Microsoft YaHei" charset="0"/>
              </a:rPr>
              <a:t>border router</a:t>
            </a:r>
            <a:r>
              <a:rPr lang="en-US" sz="1200" dirty="0" smtClean="0">
                <a:solidFill>
                  <a:srgbClr val="000000"/>
                </a:solidFill>
                <a:ea typeface="Microsoft YaHei" charset="0"/>
                <a:cs typeface="Microsoft YaHei" charset="0"/>
              </a:rPr>
              <a:t> to connect the Internet to the data center Layer 3 switches. As we will see in Section 6.6, many modern WSCs have abandoned the conventional layered networking stack of traditional switches.</a:t>
            </a:r>
          </a:p>
        </p:txBody>
      </p:sp>
      <p:pic>
        <p:nvPicPr>
          <p:cNvPr id="11268" name="Picture 5" descr="X:\02_GRAPHICS\BOOKS\02_PPTs\MKCAD(Hennessy)\PPT\06\f06-08-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358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9069387" cy="876300"/>
          </a:xfrm>
        </p:spPr>
        <p:txBody>
          <a:bodyPr/>
          <a:lstStyle/>
          <a:p>
            <a:r>
              <a:rPr lang="en-US" dirty="0" smtClean="0"/>
              <a:t>Older WCS Network Structure</a:t>
            </a:r>
            <a:endParaRPr lang="en-US" dirty="0"/>
          </a:p>
        </p:txBody>
      </p:sp>
    </p:spTree>
    <p:extLst>
      <p:ext uri="{BB962C8B-B14F-4D97-AF65-F5344CB8AC3E}">
        <p14:creationId xmlns:p14="http://schemas.microsoft.com/office/powerpoint/2010/main" val="4179226288"/>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Array Switch</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dirty="0" smtClean="0"/>
              <a:t>Switch that connects an array of racks</a:t>
            </a:r>
          </a:p>
          <a:p>
            <a:pPr lvl="1">
              <a:lnSpc>
                <a:spcPct val="90000"/>
              </a:lnSpc>
            </a:pPr>
            <a:r>
              <a:rPr lang="en-US" b="1" dirty="0" smtClean="0"/>
              <a:t>Array switch should have 10 X the bisection bandwidth of rack switch</a:t>
            </a:r>
          </a:p>
          <a:p>
            <a:pPr lvl="1">
              <a:lnSpc>
                <a:spcPct val="90000"/>
              </a:lnSpc>
            </a:pPr>
            <a:r>
              <a:rPr lang="en-US" b="1" dirty="0" smtClean="0"/>
              <a:t>Cost of </a:t>
            </a:r>
            <a:r>
              <a:rPr lang="en-US" b="1" i="1" dirty="0" smtClean="0"/>
              <a:t>n</a:t>
            </a:r>
            <a:r>
              <a:rPr lang="en-US" b="1" dirty="0" smtClean="0"/>
              <a:t>-port switch grows as </a:t>
            </a:r>
            <a:r>
              <a:rPr lang="en-US" b="1" i="1" dirty="0" smtClean="0"/>
              <a:t>n</a:t>
            </a:r>
            <a:r>
              <a:rPr lang="en-US" b="1" baseline="30000" dirty="0" smtClean="0"/>
              <a:t>2</a:t>
            </a:r>
          </a:p>
          <a:p>
            <a:pPr lvl="1">
              <a:lnSpc>
                <a:spcPct val="90000"/>
              </a:lnSpc>
            </a:pPr>
            <a:r>
              <a:rPr lang="en-US" b="1" dirty="0" smtClean="0"/>
              <a:t>Often utilize content </a:t>
            </a:r>
            <a:r>
              <a:rPr lang="en-US" b="1" dirty="0" err="1" smtClean="0"/>
              <a:t>addressible</a:t>
            </a:r>
            <a:r>
              <a:rPr lang="en-US" b="1" dirty="0" smtClean="0"/>
              <a:t> memory chips and FPGAs</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Computer Ar4chitecture of WSC</a:t>
            </a:r>
            <a:endParaRPr lang="en-US" sz="1800" dirty="0">
              <a:solidFill>
                <a:srgbClr val="0066FF"/>
              </a:solidFill>
            </a:endParaRPr>
          </a:p>
        </p:txBody>
      </p:sp>
    </p:spTree>
    <p:extLst>
      <p:ext uri="{BB962C8B-B14F-4D97-AF65-F5344CB8AC3E}">
        <p14:creationId xmlns:p14="http://schemas.microsoft.com/office/powerpoint/2010/main" val="11433169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87363" y="5068888"/>
            <a:ext cx="819943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6.31 A Clos network has three logical stages containing crossbar switches: ingress, middle, and egress. </a:t>
            </a:r>
            <a:r>
              <a:rPr lang="en-US" sz="1200" dirty="0" smtClean="0">
                <a:solidFill>
                  <a:srgbClr val="000000"/>
                </a:solidFill>
                <a:ea typeface="Microsoft YaHei" charset="0"/>
                <a:cs typeface="Microsoft YaHei" charset="0"/>
              </a:rPr>
              <a:t>Each input to the ingress stage can go through any of the middle stages to be routed to any output of the egress stage. In this figure, the middle stages are the </a:t>
            </a:r>
            <a:r>
              <a:rPr lang="en-US" sz="1200" i="1" dirty="0" smtClean="0">
                <a:solidFill>
                  <a:srgbClr val="000000"/>
                </a:solidFill>
                <a:ea typeface="Microsoft YaHei" charset="0"/>
                <a:cs typeface="Microsoft YaHei" charset="0"/>
              </a:rPr>
              <a:t>M</a:t>
            </a:r>
            <a:r>
              <a:rPr lang="en-US" sz="1200" dirty="0" smtClean="0">
                <a:solidFill>
                  <a:srgbClr val="000000"/>
                </a:solidFill>
                <a:ea typeface="Microsoft YaHei" charset="0"/>
                <a:cs typeface="Microsoft YaHei" charset="0"/>
              </a:rPr>
              <a:t> Spine Blocks, and the ingress and egress stages are in the </a:t>
            </a:r>
            <a:r>
              <a:rPr lang="en-US" sz="1200" i="1" dirty="0" smtClean="0">
                <a:solidFill>
                  <a:srgbClr val="000000"/>
                </a:solidFill>
                <a:ea typeface="Microsoft YaHei" charset="0"/>
                <a:cs typeface="Microsoft YaHei" charset="0"/>
              </a:rPr>
              <a:t>N</a:t>
            </a:r>
            <a:r>
              <a:rPr lang="en-US" sz="1200" dirty="0" smtClean="0">
                <a:solidFill>
                  <a:srgbClr val="000000"/>
                </a:solidFill>
                <a:ea typeface="Microsoft YaHei" charset="0"/>
                <a:cs typeface="Microsoft YaHei" charset="0"/>
              </a:rPr>
              <a:t> Edge Activation Blocks. Figure 6.22 shows the changes in the Spine Blocks and the Edge Aggregation Blocks over many generations of Clos networks in Google WSCs.</a:t>
            </a:r>
          </a:p>
        </p:txBody>
      </p:sp>
      <p:pic>
        <p:nvPicPr>
          <p:cNvPr id="34819" name="Picture 4" descr="X:\02_GRAPHICS\BOOKS\02_PPTs\MKCAD(Hennessy)\PPT\06\f06-31-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6218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Newer Clos Network Structure</a:t>
            </a:r>
            <a:endParaRPr lang="en-US" dirty="0"/>
          </a:p>
        </p:txBody>
      </p:sp>
    </p:spTree>
    <p:extLst>
      <p:ext uri="{BB962C8B-B14F-4D97-AF65-F5344CB8AC3E}">
        <p14:creationId xmlns:p14="http://schemas.microsoft.com/office/powerpoint/2010/main" val="31193382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981200" y="6248400"/>
            <a:ext cx="44656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200" b="1" dirty="0" smtClean="0">
                <a:solidFill>
                  <a:srgbClr val="000000"/>
                </a:solidFill>
                <a:ea typeface="Microsoft YaHei" charset="0"/>
                <a:cs typeface="Microsoft YaHei" charset="0"/>
              </a:rPr>
              <a:t>Figure 6.32 Building blocks of the Jupiter Clos network.</a:t>
            </a:r>
          </a:p>
        </p:txBody>
      </p:sp>
      <p:pic>
        <p:nvPicPr>
          <p:cNvPr id="35843" name="Picture 4" descr="X:\02_GRAPHICS\BOOKS\02_PPTs\MKCAD(Hennessy)\PPT\06\f06-32-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447800"/>
            <a:ext cx="875577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Google Jupiter Clos Network</a:t>
            </a:r>
            <a:endParaRPr lang="en-US" dirty="0"/>
          </a:p>
        </p:txBody>
      </p:sp>
    </p:spTree>
    <p:extLst>
      <p:ext uri="{BB962C8B-B14F-4D97-AF65-F5344CB8AC3E}">
        <p14:creationId xmlns:p14="http://schemas.microsoft.com/office/powerpoint/2010/main" val="2194910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to I/O Devices</a:t>
            </a:r>
            <a:endParaRPr lang="en-US" dirty="0"/>
          </a:p>
        </p:txBody>
      </p:sp>
      <p:sp>
        <p:nvSpPr>
          <p:cNvPr id="3" name="Content Placeholder 2"/>
          <p:cNvSpPr>
            <a:spLocks noGrp="1"/>
          </p:cNvSpPr>
          <p:nvPr>
            <p:ph idx="1"/>
          </p:nvPr>
        </p:nvSpPr>
        <p:spPr/>
        <p:txBody>
          <a:bodyPr/>
          <a:lstStyle/>
          <a:p>
            <a:pPr marL="0" indent="0">
              <a:buNone/>
            </a:pPr>
            <a:r>
              <a:rPr lang="en-US" dirty="0" smtClean="0"/>
              <a:t>Two general strategies</a:t>
            </a:r>
          </a:p>
          <a:p>
            <a:r>
              <a:rPr lang="en-US" dirty="0" smtClean="0"/>
              <a:t>Memory-mapped</a:t>
            </a:r>
          </a:p>
          <a:p>
            <a:pPr lvl="1"/>
            <a:r>
              <a:rPr lang="en-US" dirty="0" smtClean="0"/>
              <a:t>I/O devices appear as memory locations to processor</a:t>
            </a:r>
          </a:p>
          <a:p>
            <a:pPr lvl="1"/>
            <a:r>
              <a:rPr lang="en-US" dirty="0" smtClean="0"/>
              <a:t>Reads and writes to I/O device locations configure I/O and transfer data (using either programmed I/O or DMA)</a:t>
            </a:r>
          </a:p>
          <a:p>
            <a:r>
              <a:rPr lang="en-US" dirty="0" smtClean="0"/>
              <a:t>I/O channels</a:t>
            </a:r>
          </a:p>
          <a:p>
            <a:pPr lvl="1"/>
            <a:r>
              <a:rPr lang="en-US" dirty="0" smtClean="0"/>
              <a:t>Architecture specifies commands to execute I/O commands over defined channels</a:t>
            </a:r>
          </a:p>
          <a:p>
            <a:pPr lvl="1"/>
            <a:r>
              <a:rPr lang="en-US" dirty="0" smtClean="0"/>
              <a:t>I/O channel structure can be layered over memory-mapped device structure</a:t>
            </a:r>
          </a:p>
          <a:p>
            <a:r>
              <a:rPr lang="en-US" dirty="0" smtClean="0"/>
              <a:t>In addition to data transfer, have to define synchronization method</a:t>
            </a:r>
          </a:p>
          <a:p>
            <a:pPr lvl="1"/>
            <a:r>
              <a:rPr lang="en-US" dirty="0" smtClean="0"/>
              <a:t>Polling: CPU checks status bits</a:t>
            </a:r>
          </a:p>
          <a:p>
            <a:pPr lvl="1"/>
            <a:r>
              <a:rPr lang="en-US" dirty="0" smtClean="0"/>
              <a:t>Interrupts: Device interrupts CPU on event</a:t>
            </a:r>
            <a:endParaRPr lang="en-US"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97401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WSC Memory Hierarchy</a:t>
            </a:r>
            <a:endParaRPr lang="en-AU" dirty="0"/>
          </a:p>
        </p:txBody>
      </p:sp>
      <p:sp>
        <p:nvSpPr>
          <p:cNvPr id="242691" name="Rectangle 3"/>
          <p:cNvSpPr>
            <a:spLocks noGrp="1" noChangeArrowheads="1"/>
          </p:cNvSpPr>
          <p:nvPr>
            <p:ph type="body" idx="1"/>
          </p:nvPr>
        </p:nvSpPr>
        <p:spPr>
          <a:xfrm>
            <a:off x="381000" y="1066800"/>
            <a:ext cx="8270875" cy="5111750"/>
          </a:xfrm>
        </p:spPr>
        <p:txBody>
          <a:bodyPr/>
          <a:lstStyle/>
          <a:p>
            <a:pPr>
              <a:lnSpc>
                <a:spcPct val="90000"/>
              </a:lnSpc>
            </a:pPr>
            <a:r>
              <a:rPr lang="en-US" b="1" dirty="0" smtClean="0"/>
              <a:t>Servers can access DRAM and disks on other servers using a NUMA-style interface</a:t>
            </a:r>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Computer Ar4chitecture of WSC</a:t>
            </a:r>
            <a:endParaRPr lang="en-US" sz="1800" dirty="0">
              <a:solidFill>
                <a:srgbClr val="0066FF"/>
              </a:solidFill>
            </a:endParaRPr>
          </a:p>
        </p:txBody>
      </p:sp>
      <p:pic>
        <p:nvPicPr>
          <p:cNvPr id="4" name="Picture 3"/>
          <p:cNvPicPr>
            <a:picLocks noChangeAspect="1"/>
          </p:cNvPicPr>
          <p:nvPr/>
        </p:nvPicPr>
        <p:blipFill>
          <a:blip r:embed="rId3"/>
          <a:stretch>
            <a:fillRect/>
          </a:stretch>
        </p:blipFill>
        <p:spPr>
          <a:xfrm>
            <a:off x="94477" y="1981200"/>
            <a:ext cx="8731707" cy="3733800"/>
          </a:xfrm>
          <a:prstGeom prst="rect">
            <a:avLst/>
          </a:prstGeom>
        </p:spPr>
      </p:pic>
    </p:spTree>
    <p:extLst>
      <p:ext uri="{BB962C8B-B14F-4D97-AF65-F5344CB8AC3E}">
        <p14:creationId xmlns:p14="http://schemas.microsoft.com/office/powerpoint/2010/main" val="1526423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Storage options</a:t>
            </a:r>
            <a:endParaRPr lang="en-AU" dirty="0"/>
          </a:p>
        </p:txBody>
      </p:sp>
      <p:sp>
        <p:nvSpPr>
          <p:cNvPr id="242691" name="Rectangle 3"/>
          <p:cNvSpPr>
            <a:spLocks noGrp="1" noChangeArrowheads="1"/>
          </p:cNvSpPr>
          <p:nvPr>
            <p:ph type="body" idx="1"/>
          </p:nvPr>
        </p:nvSpPr>
        <p:spPr/>
        <p:txBody>
          <a:bodyPr/>
          <a:lstStyle/>
          <a:p>
            <a:pPr>
              <a:lnSpc>
                <a:spcPct val="90000"/>
              </a:lnSpc>
            </a:pPr>
            <a:r>
              <a:rPr lang="en-US" sz="2400" b="1" dirty="0" smtClean="0"/>
              <a:t>Use </a:t>
            </a:r>
            <a:r>
              <a:rPr lang="en-US" sz="2400" b="1" dirty="0" smtClean="0"/>
              <a:t>disks inside the servers, or</a:t>
            </a:r>
          </a:p>
          <a:p>
            <a:pPr>
              <a:lnSpc>
                <a:spcPct val="90000"/>
              </a:lnSpc>
            </a:pPr>
            <a:r>
              <a:rPr lang="en-US" sz="2400" b="1" dirty="0" smtClean="0"/>
              <a:t>Network attached storage through </a:t>
            </a:r>
            <a:r>
              <a:rPr lang="en-US" sz="2400" b="1" dirty="0" err="1" smtClean="0"/>
              <a:t>Infiniband</a:t>
            </a:r>
            <a:endParaRPr lang="en-US" sz="2400" b="1" dirty="0" smtClean="0"/>
          </a:p>
          <a:p>
            <a:pPr>
              <a:lnSpc>
                <a:spcPct val="90000"/>
              </a:lnSpc>
            </a:pPr>
            <a:endParaRPr lang="en-US" sz="2400" b="1" dirty="0" smtClean="0"/>
          </a:p>
          <a:p>
            <a:pPr>
              <a:lnSpc>
                <a:spcPct val="90000"/>
              </a:lnSpc>
            </a:pPr>
            <a:r>
              <a:rPr lang="en-US" sz="2400" b="1" dirty="0" smtClean="0"/>
              <a:t>WSCs generally rely on local disks</a:t>
            </a:r>
          </a:p>
          <a:p>
            <a:pPr>
              <a:lnSpc>
                <a:spcPct val="90000"/>
              </a:lnSpc>
            </a:pPr>
            <a:r>
              <a:rPr lang="en-US" sz="2400" b="1" dirty="0" smtClean="0"/>
              <a:t>Google File System (GFS) uses local disks and maintains at least three </a:t>
            </a:r>
            <a:r>
              <a:rPr lang="en-US" sz="2400" b="1" dirty="0" smtClean="0"/>
              <a:t>replicas</a:t>
            </a:r>
            <a:endParaRPr lang="en-US" sz="2400" b="1" dirty="0" smtClean="0"/>
          </a:p>
        </p:txBody>
      </p:sp>
      <p:sp>
        <p:nvSpPr>
          <p:cNvPr id="242693" name="Text Box 5"/>
          <p:cNvSpPr txBox="1">
            <a:spLocks noChangeArrowheads="1"/>
          </p:cNvSpPr>
          <p:nvPr/>
        </p:nvSpPr>
        <p:spPr bwMode="auto">
          <a:xfrm rot="5400000">
            <a:off x="7226811" y="1553926"/>
            <a:ext cx="3467681"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Computer Ar4chitecture of WSC</a:t>
            </a:r>
            <a:endParaRPr lang="en-US" sz="1800" dirty="0">
              <a:solidFill>
                <a:srgbClr val="0066FF"/>
              </a:solidFill>
            </a:endParaRPr>
          </a:p>
        </p:txBody>
      </p:sp>
    </p:spTree>
    <p:extLst>
      <p:ext uri="{BB962C8B-B14F-4D97-AF65-F5344CB8AC3E}">
        <p14:creationId xmlns:p14="http://schemas.microsoft.com/office/powerpoint/2010/main" val="35900396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dirty="0">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smtClean="0"/>
              <a:t>Cost of a WSC</a:t>
            </a:r>
            <a:endParaRPr lang="en-AU" dirty="0"/>
          </a:p>
        </p:txBody>
      </p:sp>
      <p:sp>
        <p:nvSpPr>
          <p:cNvPr id="242691" name="Rectangle 3"/>
          <p:cNvSpPr>
            <a:spLocks noGrp="1" noChangeArrowheads="1"/>
          </p:cNvSpPr>
          <p:nvPr>
            <p:ph type="body" idx="1"/>
          </p:nvPr>
        </p:nvSpPr>
        <p:spPr>
          <a:xfrm>
            <a:off x="684213" y="1125538"/>
            <a:ext cx="8064251" cy="5111750"/>
          </a:xfrm>
        </p:spPr>
        <p:txBody>
          <a:bodyPr/>
          <a:lstStyle/>
          <a:p>
            <a:pPr>
              <a:lnSpc>
                <a:spcPct val="90000"/>
              </a:lnSpc>
            </a:pPr>
            <a:r>
              <a:rPr lang="en-US" b="1" dirty="0" smtClean="0"/>
              <a:t>Capital expenditures (CAPEX)</a:t>
            </a:r>
          </a:p>
          <a:p>
            <a:pPr lvl="1">
              <a:lnSpc>
                <a:spcPct val="90000"/>
              </a:lnSpc>
            </a:pPr>
            <a:r>
              <a:rPr lang="en-US" b="1" dirty="0" smtClean="0"/>
              <a:t>Cost to build </a:t>
            </a:r>
            <a:r>
              <a:rPr lang="en-US" b="1" smtClean="0"/>
              <a:t>a WSC</a:t>
            </a:r>
          </a:p>
          <a:p>
            <a:pPr lvl="1">
              <a:lnSpc>
                <a:spcPct val="90000"/>
              </a:lnSpc>
            </a:pPr>
            <a:r>
              <a:rPr lang="en-US" b="1" smtClean="0"/>
              <a:t>$9 to 13/watt</a:t>
            </a:r>
            <a:endParaRPr lang="en-US" b="1" dirty="0" smtClean="0"/>
          </a:p>
          <a:p>
            <a:pPr lvl="1">
              <a:lnSpc>
                <a:spcPct val="90000"/>
              </a:lnSpc>
            </a:pPr>
            <a:endParaRPr lang="en-US" b="1" dirty="0" smtClean="0"/>
          </a:p>
          <a:p>
            <a:pPr>
              <a:lnSpc>
                <a:spcPct val="90000"/>
              </a:lnSpc>
            </a:pPr>
            <a:r>
              <a:rPr lang="en-US" b="1" dirty="0" smtClean="0"/>
              <a:t>Operational expenditures (OPEX)</a:t>
            </a:r>
          </a:p>
          <a:p>
            <a:pPr lvl="1">
              <a:lnSpc>
                <a:spcPct val="90000"/>
              </a:lnSpc>
            </a:pPr>
            <a:r>
              <a:rPr lang="en-US" b="1" dirty="0" smtClean="0"/>
              <a:t>Cost to operate a WSC</a:t>
            </a:r>
          </a:p>
          <a:p>
            <a:pPr lvl="1">
              <a:lnSpc>
                <a:spcPct val="90000"/>
              </a:lnSpc>
            </a:pPr>
            <a:endParaRPr lang="en-US" b="1" dirty="0" smtClean="0"/>
          </a:p>
          <a:p>
            <a:pPr lvl="1">
              <a:lnSpc>
                <a:spcPct val="90000"/>
              </a:lnSpc>
            </a:pPr>
            <a:endParaRPr lang="en-US" b="1" dirty="0" smtClean="0"/>
          </a:p>
        </p:txBody>
      </p:sp>
      <p:sp>
        <p:nvSpPr>
          <p:cNvPr id="242693" name="Text Box 5"/>
          <p:cNvSpPr txBox="1">
            <a:spLocks noChangeArrowheads="1"/>
          </p:cNvSpPr>
          <p:nvPr/>
        </p:nvSpPr>
        <p:spPr bwMode="auto">
          <a:xfrm rot="5400000">
            <a:off x="6686917" y="2088942"/>
            <a:ext cx="4544834"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err="1" smtClean="0">
                <a:solidFill>
                  <a:srgbClr val="0066FF"/>
                </a:solidFill>
              </a:rPr>
              <a:t>Physcical</a:t>
            </a:r>
            <a:r>
              <a:rPr lang="en-US" sz="1800" dirty="0" smtClean="0">
                <a:solidFill>
                  <a:srgbClr val="0066FF"/>
                </a:solidFill>
              </a:rPr>
              <a:t> </a:t>
            </a:r>
            <a:r>
              <a:rPr lang="en-US" sz="1800" dirty="0" err="1" smtClean="0">
                <a:solidFill>
                  <a:srgbClr val="0066FF"/>
                </a:solidFill>
              </a:rPr>
              <a:t>Infrastrcuture</a:t>
            </a:r>
            <a:r>
              <a:rPr lang="en-US" sz="1800" dirty="0" smtClean="0">
                <a:solidFill>
                  <a:srgbClr val="0066FF"/>
                </a:solidFill>
              </a:rPr>
              <a:t> and Costs of WSC</a:t>
            </a:r>
            <a:endParaRPr lang="en-US" sz="1800" dirty="0">
              <a:solidFill>
                <a:srgbClr val="0066FF"/>
              </a:solidFill>
            </a:endParaRPr>
          </a:p>
        </p:txBody>
      </p:sp>
    </p:spTree>
    <p:extLst>
      <p:ext uri="{BB962C8B-B14F-4D97-AF65-F5344CB8AC3E}">
        <p14:creationId xmlns:p14="http://schemas.microsoft.com/office/powerpoint/2010/main" val="6498793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smtClean="0"/>
              <a:t>Prgrm’g</a:t>
            </a:r>
            <a:r>
              <a:rPr lang="en-US" dirty="0" smtClean="0"/>
              <a:t> Models and Workloads</a:t>
            </a:r>
            <a:endParaRPr lang="en-AU" dirty="0"/>
          </a:p>
        </p:txBody>
      </p:sp>
      <p:sp>
        <p:nvSpPr>
          <p:cNvPr id="242691" name="Rectangle 3"/>
          <p:cNvSpPr>
            <a:spLocks noGrp="1" noChangeArrowheads="1"/>
          </p:cNvSpPr>
          <p:nvPr>
            <p:ph type="body" idx="1"/>
          </p:nvPr>
        </p:nvSpPr>
        <p:spPr>
          <a:xfrm>
            <a:off x="457200" y="990600"/>
            <a:ext cx="8270875" cy="5111750"/>
          </a:xfrm>
        </p:spPr>
        <p:txBody>
          <a:bodyPr/>
          <a:lstStyle/>
          <a:p>
            <a:pPr>
              <a:lnSpc>
                <a:spcPct val="90000"/>
              </a:lnSpc>
            </a:pPr>
            <a:r>
              <a:rPr lang="en-US" dirty="0" smtClean="0"/>
              <a:t>Batch processing framework:  </a:t>
            </a:r>
            <a:r>
              <a:rPr lang="en-US" dirty="0" err="1" smtClean="0"/>
              <a:t>MapReduce</a:t>
            </a:r>
            <a:endParaRPr lang="en-US" dirty="0" smtClean="0"/>
          </a:p>
          <a:p>
            <a:pPr lvl="1">
              <a:lnSpc>
                <a:spcPct val="90000"/>
              </a:lnSpc>
            </a:pPr>
            <a:endParaRPr lang="en-US" b="1" dirty="0" smtClean="0"/>
          </a:p>
          <a:p>
            <a:pPr lvl="1">
              <a:lnSpc>
                <a:spcPct val="90000"/>
              </a:lnSpc>
            </a:pPr>
            <a:r>
              <a:rPr lang="en-US" b="1" dirty="0" smtClean="0"/>
              <a:t>Map: </a:t>
            </a:r>
            <a:r>
              <a:rPr lang="en-US" dirty="0" smtClean="0"/>
              <a:t>applies </a:t>
            </a:r>
            <a:r>
              <a:rPr lang="en-US" dirty="0" smtClean="0"/>
              <a:t>a programmer-supplied function to each logical input record</a:t>
            </a:r>
          </a:p>
          <a:p>
            <a:pPr lvl="2">
              <a:lnSpc>
                <a:spcPct val="90000"/>
              </a:lnSpc>
            </a:pPr>
            <a:r>
              <a:rPr lang="en-US" dirty="0" smtClean="0"/>
              <a:t>Runs on thousands of computers</a:t>
            </a:r>
          </a:p>
          <a:p>
            <a:pPr lvl="2">
              <a:lnSpc>
                <a:spcPct val="90000"/>
              </a:lnSpc>
            </a:pPr>
            <a:r>
              <a:rPr lang="en-US" dirty="0" smtClean="0"/>
              <a:t>Provides new set of key-value pairs as intermediate values</a:t>
            </a:r>
          </a:p>
          <a:p>
            <a:pPr lvl="1">
              <a:lnSpc>
                <a:spcPct val="90000"/>
              </a:lnSpc>
            </a:pPr>
            <a:endParaRPr lang="en-US" b="1" dirty="0" smtClean="0"/>
          </a:p>
          <a:p>
            <a:pPr lvl="1">
              <a:lnSpc>
                <a:spcPct val="90000"/>
              </a:lnSpc>
            </a:pPr>
            <a:r>
              <a:rPr lang="en-US" b="1" dirty="0" smtClean="0"/>
              <a:t>Reduce:  </a:t>
            </a:r>
            <a:r>
              <a:rPr lang="en-US" dirty="0" smtClean="0"/>
              <a:t>collapses values using another programmer-supplied function</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Programming Models and Workloads for WSCs</a:t>
            </a:r>
            <a:endParaRPr lang="en-US" sz="1800" dirty="0">
              <a:solidFill>
                <a:srgbClr val="0066FF"/>
              </a:solidFill>
            </a:endParaRPr>
          </a:p>
        </p:txBody>
      </p:sp>
    </p:spTree>
    <p:extLst>
      <p:ext uri="{BB962C8B-B14F-4D97-AF65-F5344CB8AC3E}">
        <p14:creationId xmlns:p14="http://schemas.microsoft.com/office/powerpoint/2010/main" val="38162322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smtClean="0"/>
              <a:t>Prgrm’g</a:t>
            </a:r>
            <a:r>
              <a:rPr lang="en-US" dirty="0" smtClean="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dirty="0" smtClean="0"/>
              <a:t>Example:</a:t>
            </a:r>
          </a:p>
          <a:p>
            <a:pPr lvl="1">
              <a:lnSpc>
                <a:spcPct val="90000"/>
              </a:lnSpc>
            </a:pPr>
            <a:r>
              <a:rPr lang="en-US" b="1" dirty="0" smtClean="0"/>
              <a:t>map (String key, String value)</a:t>
            </a:r>
            <a:r>
              <a:rPr lang="en-US" dirty="0" smtClean="0"/>
              <a:t>:</a:t>
            </a:r>
          </a:p>
          <a:p>
            <a:pPr lvl="2">
              <a:lnSpc>
                <a:spcPct val="90000"/>
              </a:lnSpc>
            </a:pPr>
            <a:r>
              <a:rPr lang="en-US" b="1" dirty="0" smtClean="0"/>
              <a:t>// key:  document name</a:t>
            </a:r>
          </a:p>
          <a:p>
            <a:pPr lvl="2">
              <a:lnSpc>
                <a:spcPct val="90000"/>
              </a:lnSpc>
            </a:pPr>
            <a:r>
              <a:rPr lang="en-US" b="1" dirty="0" smtClean="0"/>
              <a:t>// value:  document contents</a:t>
            </a:r>
          </a:p>
          <a:p>
            <a:pPr lvl="2">
              <a:lnSpc>
                <a:spcPct val="90000"/>
              </a:lnSpc>
            </a:pPr>
            <a:r>
              <a:rPr lang="en-US" b="1" dirty="0" smtClean="0"/>
              <a:t>for each word w in value</a:t>
            </a:r>
          </a:p>
          <a:p>
            <a:pPr lvl="3">
              <a:lnSpc>
                <a:spcPct val="90000"/>
              </a:lnSpc>
            </a:pPr>
            <a:r>
              <a:rPr lang="en-US" b="1" dirty="0" err="1" smtClean="0"/>
              <a:t>EmitIntermediate</a:t>
            </a:r>
            <a:r>
              <a:rPr lang="en-US" b="1" dirty="0" smtClean="0"/>
              <a:t>(w,”1”);  // Produce list of all words</a:t>
            </a:r>
          </a:p>
          <a:p>
            <a:pPr lvl="1">
              <a:lnSpc>
                <a:spcPct val="90000"/>
              </a:lnSpc>
            </a:pPr>
            <a:endParaRPr lang="en-US" b="1" dirty="0" smtClean="0"/>
          </a:p>
          <a:p>
            <a:pPr lvl="1">
              <a:lnSpc>
                <a:spcPct val="90000"/>
              </a:lnSpc>
            </a:pPr>
            <a:r>
              <a:rPr lang="en-US" b="1" dirty="0" smtClean="0"/>
              <a:t>reduce (String key, </a:t>
            </a:r>
            <a:r>
              <a:rPr lang="en-US" b="1" dirty="0" err="1" smtClean="0"/>
              <a:t>Iterator</a:t>
            </a:r>
            <a:r>
              <a:rPr lang="en-US" b="1" dirty="0" smtClean="0"/>
              <a:t> values):</a:t>
            </a:r>
          </a:p>
          <a:p>
            <a:pPr lvl="2">
              <a:lnSpc>
                <a:spcPct val="90000"/>
              </a:lnSpc>
            </a:pPr>
            <a:r>
              <a:rPr lang="en-US" b="1" dirty="0" smtClean="0"/>
              <a:t>// key:  a word</a:t>
            </a:r>
          </a:p>
          <a:p>
            <a:pPr lvl="2">
              <a:lnSpc>
                <a:spcPct val="90000"/>
              </a:lnSpc>
            </a:pPr>
            <a:r>
              <a:rPr lang="en-US" b="1" dirty="0" smtClean="0"/>
              <a:t>// value:  a list of counts</a:t>
            </a:r>
          </a:p>
          <a:p>
            <a:pPr lvl="2">
              <a:lnSpc>
                <a:spcPct val="90000"/>
              </a:lnSpc>
            </a:pPr>
            <a:r>
              <a:rPr lang="en-US" b="1" dirty="0" err="1" smtClean="0"/>
              <a:t>int</a:t>
            </a:r>
            <a:r>
              <a:rPr lang="en-US" b="1" dirty="0" smtClean="0"/>
              <a:t> result = 0;</a:t>
            </a:r>
          </a:p>
          <a:p>
            <a:pPr lvl="2">
              <a:lnSpc>
                <a:spcPct val="90000"/>
              </a:lnSpc>
            </a:pPr>
            <a:r>
              <a:rPr lang="en-US" b="1" dirty="0" smtClean="0"/>
              <a:t>for each v in values:</a:t>
            </a:r>
          </a:p>
          <a:p>
            <a:pPr lvl="3">
              <a:lnSpc>
                <a:spcPct val="90000"/>
              </a:lnSpc>
            </a:pPr>
            <a:r>
              <a:rPr lang="en-US" b="1" dirty="0" smtClean="0"/>
              <a:t>result += </a:t>
            </a:r>
            <a:r>
              <a:rPr lang="en-US" b="1" dirty="0" err="1" smtClean="0"/>
              <a:t>ParseInt</a:t>
            </a:r>
            <a:r>
              <a:rPr lang="en-US" b="1" dirty="0" smtClean="0"/>
              <a:t>(v);  // get integer from key-value pair</a:t>
            </a:r>
          </a:p>
          <a:p>
            <a:pPr lvl="2">
              <a:lnSpc>
                <a:spcPct val="90000"/>
              </a:lnSpc>
            </a:pPr>
            <a:r>
              <a:rPr lang="en-US" b="1" dirty="0" smtClean="0"/>
              <a:t>Emit(</a:t>
            </a:r>
            <a:r>
              <a:rPr lang="en-US" b="1" dirty="0" err="1" smtClean="0"/>
              <a:t>AsString</a:t>
            </a:r>
            <a:r>
              <a:rPr lang="en-US" b="1" dirty="0" smtClean="0"/>
              <a:t>(result));</a:t>
            </a:r>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Programming Models and Workloads for WSCs</a:t>
            </a:r>
            <a:endParaRPr lang="en-US" sz="1800" dirty="0">
              <a:solidFill>
                <a:srgbClr val="0066FF"/>
              </a:solidFill>
            </a:endParaRPr>
          </a:p>
        </p:txBody>
      </p:sp>
    </p:spTree>
    <p:extLst>
      <p:ext uri="{BB962C8B-B14F-4D97-AF65-F5344CB8AC3E}">
        <p14:creationId xmlns:p14="http://schemas.microsoft.com/office/powerpoint/2010/main" val="31867730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smtClean="0"/>
              <a:t>Prgrm’g</a:t>
            </a:r>
            <a:r>
              <a:rPr lang="en-US" dirty="0" smtClean="0"/>
              <a:t> Models and Workloads</a:t>
            </a:r>
            <a:endParaRPr lang="en-AU" dirty="0"/>
          </a:p>
        </p:txBody>
      </p:sp>
      <p:sp>
        <p:nvSpPr>
          <p:cNvPr id="242691" name="Rectangle 3"/>
          <p:cNvSpPr>
            <a:spLocks noGrp="1" noChangeArrowheads="1"/>
          </p:cNvSpPr>
          <p:nvPr>
            <p:ph type="body" idx="1"/>
          </p:nvPr>
        </p:nvSpPr>
        <p:spPr/>
        <p:txBody>
          <a:bodyPr/>
          <a:lstStyle/>
          <a:p>
            <a:pPr>
              <a:lnSpc>
                <a:spcPct val="90000"/>
              </a:lnSpc>
            </a:pPr>
            <a:r>
              <a:rPr lang="en-US" b="1" smtClean="0"/>
              <a:t>Availability:</a:t>
            </a:r>
          </a:p>
          <a:p>
            <a:pPr lvl="1">
              <a:lnSpc>
                <a:spcPct val="90000"/>
              </a:lnSpc>
            </a:pPr>
            <a:r>
              <a:rPr lang="en-US" b="1" smtClean="0"/>
              <a:t>Use replicas of data across different servers</a:t>
            </a:r>
          </a:p>
          <a:p>
            <a:pPr lvl="1">
              <a:lnSpc>
                <a:spcPct val="90000"/>
              </a:lnSpc>
            </a:pPr>
            <a:r>
              <a:rPr lang="en-US" b="1" smtClean="0"/>
              <a:t>Use relaxed consistency:</a:t>
            </a:r>
          </a:p>
          <a:p>
            <a:pPr lvl="2">
              <a:lnSpc>
                <a:spcPct val="90000"/>
              </a:lnSpc>
            </a:pPr>
            <a:r>
              <a:rPr lang="en-US" b="1" smtClean="0"/>
              <a:t>No need for all replicas to always agree</a:t>
            </a:r>
          </a:p>
          <a:p>
            <a:pPr lvl="2">
              <a:lnSpc>
                <a:spcPct val="90000"/>
              </a:lnSpc>
            </a:pPr>
            <a:endParaRPr lang="en-US" b="1"/>
          </a:p>
          <a:p>
            <a:pPr>
              <a:lnSpc>
                <a:spcPct val="90000"/>
              </a:lnSpc>
            </a:pPr>
            <a:r>
              <a:rPr lang="en-US" b="1"/>
              <a:t>File systems:  GFS and Colossus</a:t>
            </a:r>
          </a:p>
          <a:p>
            <a:pPr>
              <a:lnSpc>
                <a:spcPct val="90000"/>
              </a:lnSpc>
            </a:pPr>
            <a:r>
              <a:rPr lang="en-US" b="1"/>
              <a:t>Databases:  Dynamo and </a:t>
            </a:r>
            <a:r>
              <a:rPr lang="en-US" b="1" smtClean="0"/>
              <a:t>BigTable</a:t>
            </a:r>
          </a:p>
          <a:p>
            <a:pPr lvl="1">
              <a:lnSpc>
                <a:spcPct val="90000"/>
              </a:lnSpc>
            </a:pPr>
            <a:endParaRPr lang="en-US" b="1" dirty="0" smtClean="0"/>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Programming Models and Workloads for WSCs</a:t>
            </a:r>
            <a:endParaRPr lang="en-US" sz="1800" dirty="0">
              <a:solidFill>
                <a:srgbClr val="0066FF"/>
              </a:solidFill>
            </a:endParaRPr>
          </a:p>
        </p:txBody>
      </p:sp>
    </p:spTree>
    <p:extLst>
      <p:ext uri="{BB962C8B-B14F-4D97-AF65-F5344CB8AC3E}">
        <p14:creationId xmlns:p14="http://schemas.microsoft.com/office/powerpoint/2010/main" val="22241902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smtClean="0">
                <a:solidFill>
                  <a:srgbClr val="000000"/>
                </a:solidFill>
                <a:latin typeface="Arial"/>
              </a:rPr>
              <a:t>Copyright © 2019, Elsevier Inc. All rights Reserved</a:t>
            </a:r>
            <a:endParaRPr lang="en-AU">
              <a:solidFill>
                <a:srgbClr val="000000"/>
              </a:solidFill>
              <a:latin typeface="Arial"/>
            </a:endParaRPr>
          </a:p>
        </p:txBody>
      </p:sp>
      <p:sp>
        <p:nvSpPr>
          <p:cNvPr id="242690" name="Rectangle 2"/>
          <p:cNvSpPr>
            <a:spLocks noGrp="1" noChangeArrowheads="1"/>
          </p:cNvSpPr>
          <p:nvPr>
            <p:ph type="title"/>
          </p:nvPr>
        </p:nvSpPr>
        <p:spPr>
          <a:xfrm>
            <a:off x="611188" y="109677"/>
            <a:ext cx="8281987" cy="707886"/>
          </a:xfrm>
        </p:spPr>
        <p:txBody>
          <a:bodyPr/>
          <a:lstStyle/>
          <a:p>
            <a:r>
              <a:rPr lang="en-US" dirty="0" err="1" smtClean="0"/>
              <a:t>Prgrm’g</a:t>
            </a:r>
            <a:r>
              <a:rPr lang="en-US" dirty="0" smtClean="0"/>
              <a:t> Models and Workloads</a:t>
            </a:r>
            <a:endParaRPr lang="en-AU" dirty="0"/>
          </a:p>
        </p:txBody>
      </p:sp>
      <p:sp>
        <p:nvSpPr>
          <p:cNvPr id="242691" name="Rectangle 3"/>
          <p:cNvSpPr>
            <a:spLocks noGrp="1" noChangeArrowheads="1"/>
          </p:cNvSpPr>
          <p:nvPr>
            <p:ph type="body" idx="1"/>
          </p:nvPr>
        </p:nvSpPr>
        <p:spPr>
          <a:xfrm>
            <a:off x="684213" y="1125538"/>
            <a:ext cx="7992243" cy="5111750"/>
          </a:xfrm>
        </p:spPr>
        <p:txBody>
          <a:bodyPr/>
          <a:lstStyle/>
          <a:p>
            <a:pPr>
              <a:lnSpc>
                <a:spcPct val="90000"/>
              </a:lnSpc>
            </a:pPr>
            <a:r>
              <a:rPr lang="en-US" b="1" dirty="0" err="1"/>
              <a:t>MapReduce</a:t>
            </a:r>
            <a:r>
              <a:rPr lang="en-US" b="1" dirty="0"/>
              <a:t> runtime environment schedules map and reduce task to WSC nodes</a:t>
            </a:r>
          </a:p>
          <a:p>
            <a:pPr lvl="1">
              <a:lnSpc>
                <a:spcPct val="90000"/>
              </a:lnSpc>
            </a:pPr>
            <a:r>
              <a:rPr lang="en-US" b="1" dirty="0" smtClean="0"/>
              <a:t>Workload demands often </a:t>
            </a:r>
            <a:r>
              <a:rPr lang="en-US" b="1" dirty="0"/>
              <a:t>vary </a:t>
            </a:r>
            <a:r>
              <a:rPr lang="en-US" b="1" dirty="0" smtClean="0"/>
              <a:t>considerably</a:t>
            </a:r>
          </a:p>
          <a:p>
            <a:pPr lvl="1">
              <a:lnSpc>
                <a:spcPct val="90000"/>
              </a:lnSpc>
            </a:pPr>
            <a:r>
              <a:rPr lang="en-US" b="1" dirty="0" smtClean="0"/>
              <a:t>Scheduler assigns tasks based on completion of prior tasks</a:t>
            </a:r>
          </a:p>
          <a:p>
            <a:pPr lvl="1">
              <a:lnSpc>
                <a:spcPct val="90000"/>
              </a:lnSpc>
            </a:pPr>
            <a:r>
              <a:rPr lang="en-US" b="1" dirty="0" smtClean="0"/>
              <a:t>Tail latency/execution time variability:  single slow task can hold up large </a:t>
            </a:r>
            <a:r>
              <a:rPr lang="en-US" b="1" dirty="0" err="1" smtClean="0"/>
              <a:t>MapReduce</a:t>
            </a:r>
            <a:r>
              <a:rPr lang="en-US" b="1" dirty="0" smtClean="0"/>
              <a:t> job</a:t>
            </a:r>
          </a:p>
          <a:p>
            <a:pPr lvl="1">
              <a:lnSpc>
                <a:spcPct val="90000"/>
              </a:lnSpc>
            </a:pPr>
            <a:r>
              <a:rPr lang="en-US" b="1" dirty="0" smtClean="0"/>
              <a:t>Runtime libraries replicate tasks near end of </a:t>
            </a:r>
            <a:r>
              <a:rPr lang="en-US" b="1" dirty="0" smtClean="0"/>
              <a:t>job</a:t>
            </a:r>
          </a:p>
          <a:p>
            <a:pPr lvl="2">
              <a:lnSpc>
                <a:spcPct val="90000"/>
              </a:lnSpc>
            </a:pPr>
            <a:r>
              <a:rPr lang="en-US" b="1" dirty="0" smtClean="0"/>
              <a:t>Don’t wait for stragglers, repeat task somewhere else</a:t>
            </a:r>
            <a:endParaRPr lang="en-US" b="1" dirty="0" smtClean="0"/>
          </a:p>
        </p:txBody>
      </p:sp>
      <p:sp>
        <p:nvSpPr>
          <p:cNvPr id="242693" name="Text Box 5"/>
          <p:cNvSpPr txBox="1">
            <a:spLocks noChangeArrowheads="1"/>
          </p:cNvSpPr>
          <p:nvPr/>
        </p:nvSpPr>
        <p:spPr bwMode="auto">
          <a:xfrm rot="5400000">
            <a:off x="6446659" y="2333570"/>
            <a:ext cx="5027979" cy="369332"/>
          </a:xfrm>
          <a:prstGeom prst="rect">
            <a:avLst/>
          </a:prstGeom>
          <a:solidFill>
            <a:srgbClr val="C0C0C0"/>
          </a:solidFill>
          <a:ln w="9525">
            <a:noFill/>
            <a:miter lim="800000"/>
            <a:headEnd/>
            <a:tailEnd/>
          </a:ln>
          <a:effectLst/>
        </p:spPr>
        <p:txBody>
          <a:bodyPr wrap="none">
            <a:spAutoFit/>
          </a:bodyPr>
          <a:lstStyle/>
          <a:p>
            <a:pPr>
              <a:spcBef>
                <a:spcPct val="0"/>
              </a:spcBef>
            </a:pPr>
            <a:r>
              <a:rPr lang="en-US" sz="1800" dirty="0" smtClean="0">
                <a:solidFill>
                  <a:srgbClr val="0066FF"/>
                </a:solidFill>
              </a:rPr>
              <a:t>Programming Models and Workloads for WSCs</a:t>
            </a:r>
            <a:endParaRPr lang="en-US" sz="1800" dirty="0">
              <a:solidFill>
                <a:srgbClr val="0066FF"/>
              </a:solidFill>
            </a:endParaRPr>
          </a:p>
        </p:txBody>
      </p:sp>
    </p:spTree>
    <p:extLst>
      <p:ext uri="{BB962C8B-B14F-4D97-AF65-F5344CB8AC3E}">
        <p14:creationId xmlns:p14="http://schemas.microsoft.com/office/powerpoint/2010/main" val="32874382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Memory-Mapped I/O</a:t>
            </a:r>
            <a:endParaRPr lang="en-US" dirty="0"/>
          </a:p>
        </p:txBody>
      </p:sp>
      <p:sp>
        <p:nvSpPr>
          <p:cNvPr id="3" name="Content Placeholder 2"/>
          <p:cNvSpPr>
            <a:spLocks noGrp="1"/>
          </p:cNvSpPr>
          <p:nvPr>
            <p:ph idx="1"/>
          </p:nvPr>
        </p:nvSpPr>
        <p:spPr/>
        <p:txBody>
          <a:bodyPr/>
          <a:lstStyle/>
          <a:p>
            <a:r>
              <a:rPr lang="en-US" dirty="0" smtClean="0"/>
              <a:t>Programmed I/O uses CPU to control I/O device using load and store instructions, with address specifying device register to access</a:t>
            </a:r>
          </a:p>
          <a:p>
            <a:pPr lvl="1"/>
            <a:r>
              <a:rPr lang="en-US" dirty="0" smtClean="0"/>
              <a:t>Load and store can have side effect on device</a:t>
            </a:r>
          </a:p>
          <a:p>
            <a:r>
              <a:rPr lang="en-US" dirty="0" smtClean="0"/>
              <a:t>Usually, only privileged code can access I/O devices directly, to provide secure multiprogramming</a:t>
            </a:r>
          </a:p>
          <a:p>
            <a:pPr lvl="1"/>
            <a:r>
              <a:rPr lang="en-US" dirty="0" smtClean="0"/>
              <a:t>System calls sometimes provided for application to open and reserve a device for exclusive access</a:t>
            </a:r>
          </a:p>
          <a:p>
            <a:r>
              <a:rPr lang="en-US" dirty="0" smtClean="0"/>
              <a:t>Processors provide “</a:t>
            </a:r>
            <a:r>
              <a:rPr lang="en-US" dirty="0" err="1" smtClean="0"/>
              <a:t>uncached</a:t>
            </a:r>
            <a:r>
              <a:rPr lang="en-US" dirty="0" smtClean="0"/>
              <a:t>” loads and stores to prevent caching of device registers</a:t>
            </a:r>
          </a:p>
          <a:p>
            <a:pPr lvl="1"/>
            <a:r>
              <a:rPr lang="en-US" dirty="0" smtClean="0"/>
              <a:t>Usually indicated by bits in page table entries or by reserving portions of physical address space</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674617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I/O Bus Structure</a:t>
            </a:r>
            <a:endParaRPr lang="en-US" dirty="0"/>
          </a:p>
        </p:txBody>
      </p:sp>
      <p:sp>
        <p:nvSpPr>
          <p:cNvPr id="34" name="Content Placeholder 33"/>
          <p:cNvSpPr>
            <a:spLocks noGrp="1"/>
          </p:cNvSpPr>
          <p:nvPr>
            <p:ph idx="1"/>
          </p:nvPr>
        </p:nvSpPr>
        <p:spPr>
          <a:xfrm>
            <a:off x="457200" y="4191000"/>
            <a:ext cx="8305800" cy="2159000"/>
          </a:xfrm>
        </p:spPr>
        <p:txBody>
          <a:bodyPr/>
          <a:lstStyle/>
          <a:p>
            <a:r>
              <a:rPr lang="en-US" sz="2400" dirty="0" smtClean="0"/>
              <a:t>Some range of physical </a:t>
            </a:r>
            <a:r>
              <a:rPr lang="en-US" sz="2400" dirty="0" smtClean="0"/>
              <a:t>addresses </a:t>
            </a:r>
            <a:r>
              <a:rPr lang="en-US" sz="2400" dirty="0" smtClean="0"/>
              <a:t>map to I/O bus devices</a:t>
            </a:r>
          </a:p>
          <a:p>
            <a:r>
              <a:rPr lang="en-US" sz="2400" dirty="0" smtClean="0"/>
              <a:t>I/O bus </a:t>
            </a:r>
            <a:r>
              <a:rPr lang="en-US" sz="2400" dirty="0"/>
              <a:t>b</a:t>
            </a:r>
            <a:r>
              <a:rPr lang="en-US" sz="2400" dirty="0" smtClean="0"/>
              <a:t>ridge reduces loading on critical CPU-DRAM bus</a:t>
            </a:r>
          </a:p>
          <a:p>
            <a:r>
              <a:rPr lang="en-US" sz="2400" dirty="0"/>
              <a:t>D</a:t>
            </a:r>
            <a:r>
              <a:rPr lang="en-US" sz="2400" dirty="0" smtClean="0"/>
              <a:t>evices can be “slaves”, only responding to I/O bus requests</a:t>
            </a:r>
          </a:p>
          <a:p>
            <a:r>
              <a:rPr lang="en-US" sz="2400" dirty="0" smtClean="0"/>
              <a:t>Devices can be “masters”, initiating I/O bus transfers</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6</a:t>
            </a:fld>
            <a:endParaRPr lang="en-US">
              <a:solidFill>
                <a:prstClr val="black"/>
              </a:solidFill>
            </a:endParaRPr>
          </a:p>
        </p:txBody>
      </p:sp>
      <p:grpSp>
        <p:nvGrpSpPr>
          <p:cNvPr id="33" name="Group 32"/>
          <p:cNvGrpSpPr/>
          <p:nvPr/>
        </p:nvGrpSpPr>
        <p:grpSpPr>
          <a:xfrm>
            <a:off x="1219200" y="9144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267184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(Direct Memory Access)</a:t>
            </a:r>
            <a:endParaRPr lang="en-US" dirty="0"/>
          </a:p>
        </p:txBody>
      </p:sp>
      <p:sp>
        <p:nvSpPr>
          <p:cNvPr id="34" name="Content Placeholder 33"/>
          <p:cNvSpPr>
            <a:spLocks noGrp="1"/>
          </p:cNvSpPr>
          <p:nvPr>
            <p:ph idx="1"/>
          </p:nvPr>
        </p:nvSpPr>
        <p:spPr>
          <a:xfrm>
            <a:off x="698500" y="3810000"/>
            <a:ext cx="7683500" cy="2311400"/>
          </a:xfrm>
        </p:spPr>
        <p:txBody>
          <a:bodyPr/>
          <a:lstStyle/>
          <a:p>
            <a:r>
              <a:rPr lang="en-US" sz="2000" dirty="0" smtClean="0"/>
              <a:t>DMA engines offload CPU by autonomously transferring data between I/O device and main memory. Interrupt/poll for done</a:t>
            </a:r>
          </a:p>
          <a:p>
            <a:pPr lvl="1"/>
            <a:r>
              <a:rPr lang="en-US" sz="1800" dirty="0" smtClean="0"/>
              <a:t>DMA programmed through memory-mapped registers</a:t>
            </a:r>
          </a:p>
          <a:p>
            <a:pPr lvl="1"/>
            <a:r>
              <a:rPr lang="en-US" sz="1800" dirty="0" smtClean="0"/>
              <a:t>Some systems use dedicated processors inside DMA engines</a:t>
            </a:r>
          </a:p>
          <a:p>
            <a:r>
              <a:rPr lang="en-US" sz="2000" dirty="0" smtClean="0"/>
              <a:t>Often, many separate DMA engines in modern </a:t>
            </a:r>
            <a:r>
              <a:rPr lang="en-US" sz="2000" dirty="0" smtClean="0"/>
              <a:t>systems:</a:t>
            </a:r>
            <a:endParaRPr lang="en-US" sz="2000" dirty="0" smtClean="0"/>
          </a:p>
          <a:p>
            <a:pPr lvl="1"/>
            <a:r>
              <a:rPr lang="en-US" sz="1800" dirty="0" smtClean="0"/>
              <a:t>Centralized in I/O bridge (usually supporting multiple concurrent channels to different devices), works on slave-only I/O busses</a:t>
            </a:r>
          </a:p>
          <a:p>
            <a:pPr lvl="1"/>
            <a:r>
              <a:rPr lang="en-US" sz="1800" dirty="0" smtClean="0"/>
              <a:t>Directly attached to each peripheral (if I/O bus supports mastering)</a:t>
            </a:r>
            <a:endParaRPr lang="en-US" sz="1800"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7</a:t>
            </a:fld>
            <a:endParaRPr lang="en-US">
              <a:solidFill>
                <a:prstClr val="black"/>
              </a:solidFill>
            </a:endParaRPr>
          </a:p>
        </p:txBody>
      </p:sp>
      <p:grpSp>
        <p:nvGrpSpPr>
          <p:cNvPr id="33" name="Group 32"/>
          <p:cNvGrpSpPr/>
          <p:nvPr/>
        </p:nvGrpSpPr>
        <p:grpSpPr>
          <a:xfrm>
            <a:off x="1143000" y="762000"/>
            <a:ext cx="6324600" cy="2971800"/>
            <a:chOff x="381000" y="1295400"/>
            <a:chExt cx="6324600" cy="2971800"/>
          </a:xfrm>
        </p:grpSpPr>
        <p:sp>
          <p:nvSpPr>
            <p:cNvPr id="5" name="Rectangle 4"/>
            <p:cNvSpPr/>
            <p:nvPr/>
          </p:nvSpPr>
          <p:spPr>
            <a:xfrm>
              <a:off x="1219200" y="12954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CPU</a:t>
              </a:r>
            </a:p>
          </p:txBody>
        </p:sp>
        <p:sp>
          <p:nvSpPr>
            <p:cNvPr id="6" name="Rectangle 5"/>
            <p:cNvSpPr/>
            <p:nvPr/>
          </p:nvSpPr>
          <p:spPr>
            <a:xfrm>
              <a:off x="1219200" y="21336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Caches</a:t>
              </a:r>
            </a:p>
          </p:txBody>
        </p:sp>
        <p:sp>
          <p:nvSpPr>
            <p:cNvPr id="7" name="Rectangle 6"/>
            <p:cNvSpPr/>
            <p:nvPr/>
          </p:nvSpPr>
          <p:spPr>
            <a:xfrm>
              <a:off x="1219200" y="31242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1600200" y="1981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1600200" y="25146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600200" y="2819400"/>
              <a:ext cx="685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2286000" y="25146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Bus Bridge</a:t>
              </a:r>
            </a:p>
          </p:txBody>
        </p:sp>
        <p:sp>
          <p:nvSpPr>
            <p:cNvPr id="19" name="TextBox 18"/>
            <p:cNvSpPr txBox="1"/>
            <p:nvPr/>
          </p:nvSpPr>
          <p:spPr>
            <a:xfrm>
              <a:off x="381000" y="2438400"/>
              <a:ext cx="1295400" cy="707886"/>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3276600" y="28194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4114800" y="2438400"/>
              <a:ext cx="1295400" cy="400110"/>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I/O Bus</a:t>
              </a:r>
            </a:p>
          </p:txBody>
        </p:sp>
        <p:sp>
          <p:nvSpPr>
            <p:cNvPr id="24" name="Rectangle 23"/>
            <p:cNvSpPr/>
            <p:nvPr/>
          </p:nvSpPr>
          <p:spPr>
            <a:xfrm>
              <a:off x="34290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#1</a:t>
              </a:r>
            </a:p>
          </p:txBody>
        </p:sp>
        <p:cxnSp>
          <p:nvCxnSpPr>
            <p:cNvPr id="26" name="Straight Connector 25"/>
            <p:cNvCxnSpPr>
              <a:stCxn id="24" idx="0"/>
            </p:cNvCxnSpPr>
            <p:nvPr/>
          </p:nvCxnSpPr>
          <p:spPr bwMode="auto">
            <a:xfrm flipV="1">
              <a:off x="38862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44958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#2</a:t>
              </a:r>
            </a:p>
          </p:txBody>
        </p:sp>
        <p:cxnSp>
          <p:nvCxnSpPr>
            <p:cNvPr id="28" name="Straight Connector 27"/>
            <p:cNvCxnSpPr>
              <a:stCxn id="27" idx="0"/>
            </p:cNvCxnSpPr>
            <p:nvPr/>
          </p:nvCxnSpPr>
          <p:spPr bwMode="auto">
            <a:xfrm flipV="1">
              <a:off x="49530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5562600" y="33528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#3</a:t>
              </a:r>
            </a:p>
          </p:txBody>
        </p:sp>
        <p:cxnSp>
          <p:nvCxnSpPr>
            <p:cNvPr id="30" name="Straight Connector 29"/>
            <p:cNvCxnSpPr>
              <a:stCxn id="29" idx="0"/>
            </p:cNvCxnSpPr>
            <p:nvPr/>
          </p:nvCxnSpPr>
          <p:spPr bwMode="auto">
            <a:xfrm flipV="1">
              <a:off x="6019800" y="28194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2286000" y="21336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sp>
          <p:nvSpPr>
            <p:cNvPr id="25" name="Rectangle 24"/>
            <p:cNvSpPr/>
            <p:nvPr/>
          </p:nvSpPr>
          <p:spPr>
            <a:xfrm>
              <a:off x="3429000" y="29718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grpSp>
    </p:spTree>
    <p:extLst>
      <p:ext uri="{BB962C8B-B14F-4D97-AF65-F5344CB8AC3E}">
        <p14:creationId xmlns:p14="http://schemas.microsoft.com/office/powerpoint/2010/main" val="3532868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Complex Bus Structures</a:t>
            </a:r>
            <a:endParaRPr lang="en-US" dirty="0"/>
          </a:p>
        </p:txBody>
      </p:sp>
      <p:sp>
        <p:nvSpPr>
          <p:cNvPr id="3" name="Content Placeholder 2"/>
          <p:cNvSpPr>
            <a:spLocks noGrp="1"/>
          </p:cNvSpPr>
          <p:nvPr>
            <p:ph idx="1"/>
          </p:nvPr>
        </p:nvSpPr>
        <p:spPr>
          <a:xfrm>
            <a:off x="685800" y="4876800"/>
            <a:ext cx="7683500" cy="1473200"/>
          </a:xfrm>
        </p:spPr>
        <p:txBody>
          <a:bodyPr/>
          <a:lstStyle/>
          <a:p>
            <a:r>
              <a:rPr lang="en-US" sz="2000" dirty="0" smtClean="0"/>
              <a:t>Match speed of I/O connection to device demands</a:t>
            </a:r>
          </a:p>
          <a:p>
            <a:pPr lvl="1"/>
            <a:r>
              <a:rPr lang="en-US" sz="1800" dirty="0" smtClean="0"/>
              <a:t>Special direct connection for graphics</a:t>
            </a:r>
          </a:p>
          <a:p>
            <a:pPr lvl="1"/>
            <a:r>
              <a:rPr lang="en-US" sz="1800" dirty="0" smtClean="0"/>
              <a:t>Fast I/O bus for disk drives, </a:t>
            </a:r>
            <a:r>
              <a:rPr lang="en-US" sz="1800" dirty="0" err="1" smtClean="0"/>
              <a:t>ethernet</a:t>
            </a:r>
            <a:endParaRPr lang="en-US" sz="1800" dirty="0" smtClean="0"/>
          </a:p>
          <a:p>
            <a:pPr lvl="1"/>
            <a:r>
              <a:rPr lang="en-US" sz="1800" dirty="0" smtClean="0"/>
              <a:t>Slow I/O bus for keyboard, mouse, touchscreen</a:t>
            </a:r>
          </a:p>
          <a:p>
            <a:pPr lvl="2"/>
            <a:r>
              <a:rPr lang="en-US" sz="1800" dirty="0" smtClean="0"/>
              <a:t>Reduces </a:t>
            </a:r>
            <a:r>
              <a:rPr lang="en-US" sz="1800" dirty="0"/>
              <a:t>load on fast I/O </a:t>
            </a:r>
            <a:r>
              <a:rPr lang="en-US" sz="1800" dirty="0" smtClean="0"/>
              <a:t>bus + less bus logic needed on device</a:t>
            </a:r>
          </a:p>
          <a:p>
            <a:pPr lvl="1"/>
            <a:endParaRPr lang="en-US" sz="1800" dirty="0" smtClean="0"/>
          </a:p>
          <a:p>
            <a:endParaRPr lang="en-US" sz="2000" dirty="0"/>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8</a:t>
            </a:fld>
            <a:endParaRPr lang="en-US">
              <a:solidFill>
                <a:prstClr val="black"/>
              </a:solidFill>
            </a:endParaRPr>
          </a:p>
        </p:txBody>
      </p:sp>
      <p:grpSp>
        <p:nvGrpSpPr>
          <p:cNvPr id="8" name="Group 7"/>
          <p:cNvGrpSpPr/>
          <p:nvPr/>
        </p:nvGrpSpPr>
        <p:grpSpPr>
          <a:xfrm>
            <a:off x="914400" y="914400"/>
            <a:ext cx="7162800" cy="3657600"/>
            <a:chOff x="609600" y="838200"/>
            <a:chExt cx="7162800" cy="3657600"/>
          </a:xfrm>
        </p:grpSpPr>
        <p:sp>
          <p:nvSpPr>
            <p:cNvPr id="5" name="Rectangle 4"/>
            <p:cNvSpPr/>
            <p:nvPr/>
          </p:nvSpPr>
          <p:spPr>
            <a:xfrm>
              <a:off x="1981200" y="838200"/>
              <a:ext cx="762000" cy="685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CPU</a:t>
              </a:r>
            </a:p>
          </p:txBody>
        </p:sp>
        <p:sp>
          <p:nvSpPr>
            <p:cNvPr id="6" name="Rectangle 5"/>
            <p:cNvSpPr/>
            <p:nvPr/>
          </p:nvSpPr>
          <p:spPr>
            <a:xfrm>
              <a:off x="1981200" y="1676400"/>
              <a:ext cx="7620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Caches</a:t>
              </a:r>
            </a:p>
          </p:txBody>
        </p:sp>
        <p:sp>
          <p:nvSpPr>
            <p:cNvPr id="7" name="Rectangle 6"/>
            <p:cNvSpPr/>
            <p:nvPr/>
          </p:nvSpPr>
          <p:spPr>
            <a:xfrm>
              <a:off x="1981200" y="2667000"/>
              <a:ext cx="762000" cy="990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DRAM</a:t>
              </a:r>
            </a:p>
          </p:txBody>
        </p:sp>
        <p:cxnSp>
          <p:nvCxnSpPr>
            <p:cNvPr id="9" name="Straight Connector 8"/>
            <p:cNvCxnSpPr>
              <a:stCxn id="5" idx="2"/>
              <a:endCxn id="6" idx="0"/>
            </p:cNvCxnSpPr>
            <p:nvPr/>
          </p:nvCxnSpPr>
          <p:spPr bwMode="auto">
            <a:xfrm>
              <a:off x="2362200" y="1524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a:stCxn id="6" idx="2"/>
              <a:endCxn id="7" idx="0"/>
            </p:cNvCxnSpPr>
            <p:nvPr/>
          </p:nvCxnSpPr>
          <p:spPr bwMode="auto">
            <a:xfrm>
              <a:off x="2362200" y="2057400"/>
              <a:ext cx="0"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219200" y="2362200"/>
              <a:ext cx="1828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7" name="Rectangle 16"/>
            <p:cNvSpPr/>
            <p:nvPr/>
          </p:nvSpPr>
          <p:spPr>
            <a:xfrm>
              <a:off x="3048000" y="2057400"/>
              <a:ext cx="9906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Bus Bridge</a:t>
              </a:r>
            </a:p>
          </p:txBody>
        </p:sp>
        <p:sp>
          <p:nvSpPr>
            <p:cNvPr id="19" name="TextBox 18"/>
            <p:cNvSpPr txBox="1"/>
            <p:nvPr/>
          </p:nvSpPr>
          <p:spPr>
            <a:xfrm>
              <a:off x="609600" y="2286000"/>
              <a:ext cx="1295400" cy="707886"/>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Memory Bus</a:t>
              </a:r>
            </a:p>
          </p:txBody>
        </p:sp>
        <p:cxnSp>
          <p:nvCxnSpPr>
            <p:cNvPr id="20" name="Straight Connector 19"/>
            <p:cNvCxnSpPr>
              <a:stCxn id="17" idx="3"/>
            </p:cNvCxnSpPr>
            <p:nvPr/>
          </p:nvCxnSpPr>
          <p:spPr bwMode="auto">
            <a:xfrm>
              <a:off x="4038600" y="2362200"/>
              <a:ext cx="3429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3" name="TextBox 22"/>
            <p:cNvSpPr txBox="1"/>
            <p:nvPr/>
          </p:nvSpPr>
          <p:spPr>
            <a:xfrm>
              <a:off x="6096000" y="1981200"/>
              <a:ext cx="1524000" cy="400110"/>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 Fast I/O Bus</a:t>
              </a:r>
            </a:p>
          </p:txBody>
        </p:sp>
        <p:sp>
          <p:nvSpPr>
            <p:cNvPr id="24" name="Rectangle 23"/>
            <p:cNvSpPr/>
            <p:nvPr/>
          </p:nvSpPr>
          <p:spPr>
            <a:xfrm>
              <a:off x="41148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#1</a:t>
              </a:r>
            </a:p>
          </p:txBody>
        </p:sp>
        <p:cxnSp>
          <p:nvCxnSpPr>
            <p:cNvPr id="26" name="Straight Connector 25"/>
            <p:cNvCxnSpPr/>
            <p:nvPr/>
          </p:nvCxnSpPr>
          <p:spPr bwMode="auto">
            <a:xfrm flipV="1">
              <a:off x="45720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p:cNvSpPr/>
            <p:nvPr/>
          </p:nvSpPr>
          <p:spPr>
            <a:xfrm>
              <a:off x="57150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#3</a:t>
              </a:r>
            </a:p>
          </p:txBody>
        </p:sp>
        <p:cxnSp>
          <p:nvCxnSpPr>
            <p:cNvPr id="28" name="Straight Connector 27"/>
            <p:cNvCxnSpPr>
              <a:stCxn id="27" idx="0"/>
            </p:cNvCxnSpPr>
            <p:nvPr/>
          </p:nvCxnSpPr>
          <p:spPr bwMode="auto">
            <a:xfrm flipV="1">
              <a:off x="61722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9" name="Rectangle 28"/>
            <p:cNvSpPr/>
            <p:nvPr/>
          </p:nvSpPr>
          <p:spPr>
            <a:xfrm>
              <a:off x="4267200" y="2819400"/>
              <a:ext cx="1524000" cy="609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Slow I/O Bus Bridge</a:t>
              </a:r>
            </a:p>
          </p:txBody>
        </p:sp>
        <p:cxnSp>
          <p:nvCxnSpPr>
            <p:cNvPr id="30" name="Straight Connector 29"/>
            <p:cNvCxnSpPr>
              <a:stCxn id="29" idx="0"/>
            </p:cNvCxnSpPr>
            <p:nvPr/>
          </p:nvCxnSpPr>
          <p:spPr bwMode="auto">
            <a:xfrm flipV="1">
              <a:off x="5029200" y="2362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2" name="Rectangle 21"/>
            <p:cNvSpPr/>
            <p:nvPr/>
          </p:nvSpPr>
          <p:spPr>
            <a:xfrm>
              <a:off x="3048000" y="1676400"/>
              <a:ext cx="9906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sp>
          <p:nvSpPr>
            <p:cNvPr id="31" name="Rectangle 30"/>
            <p:cNvSpPr/>
            <p:nvPr/>
          </p:nvSpPr>
          <p:spPr>
            <a:xfrm>
              <a:off x="5181600" y="9906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#2</a:t>
              </a:r>
            </a:p>
          </p:txBody>
        </p:sp>
        <p:cxnSp>
          <p:nvCxnSpPr>
            <p:cNvPr id="32" name="Straight Connector 31"/>
            <p:cNvCxnSpPr>
              <a:endCxn id="31" idx="2"/>
            </p:cNvCxnSpPr>
            <p:nvPr/>
          </p:nvCxnSpPr>
          <p:spPr bwMode="auto">
            <a:xfrm flipV="1">
              <a:off x="5638800" y="19050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791200" y="3124200"/>
              <a:ext cx="19050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0" name="TextBox 39"/>
            <p:cNvSpPr txBox="1"/>
            <p:nvPr/>
          </p:nvSpPr>
          <p:spPr>
            <a:xfrm>
              <a:off x="6019800" y="2667000"/>
              <a:ext cx="1752600" cy="400110"/>
            </a:xfrm>
            <a:prstGeom prst="rect">
              <a:avLst/>
            </a:prstGeom>
            <a:noFill/>
          </p:spPr>
          <p:txBody>
            <a:bodyPr wrap="square" rtlCol="0">
              <a:spAutoFit/>
            </a:bodyPr>
            <a:lstStyle/>
            <a:p>
              <a:pPr algn="ctr" eaLnBrk="1" hangingPunct="1">
                <a:spcBef>
                  <a:spcPct val="0"/>
                </a:spcBef>
              </a:pPr>
              <a:r>
                <a:rPr lang="en-US" sz="2000" dirty="0" smtClean="0">
                  <a:solidFill>
                    <a:prstClr val="black"/>
                  </a:solidFill>
                  <a:latin typeface="Calibri"/>
                  <a:ea typeface="ＭＳ Ｐゴシック"/>
                  <a:cs typeface="Calibri"/>
                </a:rPr>
                <a:t> Slow I/O Bus</a:t>
              </a:r>
            </a:p>
          </p:txBody>
        </p:sp>
        <p:sp>
          <p:nvSpPr>
            <p:cNvPr id="41" name="Rectangle 40"/>
            <p:cNvSpPr/>
            <p:nvPr/>
          </p:nvSpPr>
          <p:spPr>
            <a:xfrm>
              <a:off x="4267200" y="2590800"/>
              <a:ext cx="15240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sp>
          <p:nvSpPr>
            <p:cNvPr id="42" name="Rectangle 41"/>
            <p:cNvSpPr/>
            <p:nvPr/>
          </p:nvSpPr>
          <p:spPr>
            <a:xfrm>
              <a:off x="5181600" y="1905000"/>
              <a:ext cx="914400" cy="2286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sp>
          <p:nvSpPr>
            <p:cNvPr id="45" name="Rectangle 44"/>
            <p:cNvSpPr/>
            <p:nvPr/>
          </p:nvSpPr>
          <p:spPr>
            <a:xfrm>
              <a:off x="6781800" y="3581400"/>
              <a:ext cx="914400" cy="9144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I/O Device #4</a:t>
              </a:r>
            </a:p>
          </p:txBody>
        </p:sp>
        <p:cxnSp>
          <p:nvCxnSpPr>
            <p:cNvPr id="46" name="Straight Connector 45"/>
            <p:cNvCxnSpPr>
              <a:stCxn id="45" idx="0"/>
            </p:cNvCxnSpPr>
            <p:nvPr/>
          </p:nvCxnSpPr>
          <p:spPr bwMode="auto">
            <a:xfrm flipV="1">
              <a:off x="7239000" y="3124200"/>
              <a:ext cx="0" cy="457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Rectangle 46"/>
            <p:cNvSpPr/>
            <p:nvPr/>
          </p:nvSpPr>
          <p:spPr>
            <a:xfrm>
              <a:off x="762000" y="990600"/>
              <a:ext cx="914400" cy="8382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Graphics</a:t>
              </a:r>
            </a:p>
          </p:txBody>
        </p:sp>
        <p:cxnSp>
          <p:nvCxnSpPr>
            <p:cNvPr id="48" name="Straight Connector 47"/>
            <p:cNvCxnSpPr>
              <a:endCxn id="47" idx="2"/>
            </p:cNvCxnSpPr>
            <p:nvPr/>
          </p:nvCxnSpPr>
          <p:spPr bwMode="auto">
            <a:xfrm flipV="1">
              <a:off x="1219200" y="1828800"/>
              <a:ext cx="0" cy="53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Rectangle 48"/>
            <p:cNvSpPr/>
            <p:nvPr/>
          </p:nvSpPr>
          <p:spPr>
            <a:xfrm>
              <a:off x="762000" y="1828800"/>
              <a:ext cx="9144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smtClean="0">
                  <a:solidFill>
                    <a:prstClr val="black"/>
                  </a:solidFill>
                  <a:latin typeface="Calibri"/>
                  <a:ea typeface="ＭＳ Ｐゴシック" pitchFamily="18" charset="-128"/>
                  <a:cs typeface="Calibri"/>
                </a:rPr>
                <a:t>DMA</a:t>
              </a:r>
            </a:p>
          </p:txBody>
        </p:sp>
      </p:grpSp>
    </p:spTree>
    <p:extLst>
      <p:ext uri="{BB962C8B-B14F-4D97-AF65-F5344CB8AC3E}">
        <p14:creationId xmlns:p14="http://schemas.microsoft.com/office/powerpoint/2010/main" val="4410165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1698" name="Rectangle 2"/>
          <p:cNvSpPr>
            <a:spLocks noGrp="1" noChangeArrowheads="1"/>
          </p:cNvSpPr>
          <p:nvPr>
            <p:ph type="title"/>
          </p:nvPr>
        </p:nvSpPr>
        <p:spPr/>
        <p:txBody>
          <a:bodyPr/>
          <a:lstStyle/>
          <a:p>
            <a:r>
              <a:rPr lang="en-US" dirty="0"/>
              <a:t>M</a:t>
            </a:r>
            <a:r>
              <a:rPr lang="en-US" dirty="0" smtClean="0"/>
              <a:t>ove from Parallel to Serial I/O Off-chip</a:t>
            </a:r>
            <a:endParaRPr lang="en-US" dirty="0"/>
          </a:p>
        </p:txBody>
      </p:sp>
      <p:sp>
        <p:nvSpPr>
          <p:cNvPr id="25" name="Slide Number Placeholder 3"/>
          <p:cNvSpPr>
            <a:spLocks noGrp="1"/>
          </p:cNvSpPr>
          <p:nvPr>
            <p:ph type="sldNum" sz="quarter" idx="12"/>
          </p:nvPr>
        </p:nvSpPr>
        <p:spPr/>
        <p:txBody>
          <a:bodyPr/>
          <a:lstStyle/>
          <a:p>
            <a:fld id="{890A75C8-C148-D646-81FC-1D13FFF086FF}" type="slidenum">
              <a:rPr lang="en-US" smtClean="0">
                <a:solidFill>
                  <a:prstClr val="black"/>
                </a:solidFill>
              </a:rPr>
              <a:pPr/>
              <a:t>9</a:t>
            </a:fld>
            <a:endParaRPr lang="en-US" dirty="0">
              <a:solidFill>
                <a:prstClr val="black"/>
              </a:solidFill>
            </a:endParaRPr>
          </a:p>
        </p:txBody>
      </p:sp>
      <p:grpSp>
        <p:nvGrpSpPr>
          <p:cNvPr id="2" name="Group 1"/>
          <p:cNvGrpSpPr/>
          <p:nvPr/>
        </p:nvGrpSpPr>
        <p:grpSpPr>
          <a:xfrm>
            <a:off x="533400" y="838200"/>
            <a:ext cx="7391400" cy="3048000"/>
            <a:chOff x="533400" y="838200"/>
            <a:chExt cx="7391400" cy="3048000"/>
          </a:xfrm>
        </p:grpSpPr>
        <p:sp>
          <p:nvSpPr>
            <p:cNvPr id="2461701" name="Rectangle 5"/>
            <p:cNvSpPr>
              <a:spLocks noChangeArrowheads="1"/>
            </p:cNvSpPr>
            <p:nvPr/>
          </p:nvSpPr>
          <p:spPr bwMode="auto">
            <a:xfrm>
              <a:off x="1600200" y="838200"/>
              <a:ext cx="941388"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smtClean="0">
                  <a:solidFill>
                    <a:srgbClr val="000000"/>
                  </a:solidFill>
                  <a:latin typeface="Calibri"/>
                  <a:ea typeface="ＭＳ Ｐゴシック" charset="0"/>
                  <a:cs typeface="Calibri"/>
                </a:rPr>
                <a:t>CPU I/O IF</a:t>
              </a:r>
            </a:p>
          </p:txBody>
        </p:sp>
        <p:sp>
          <p:nvSpPr>
            <p:cNvPr id="2461703" name="Line 7"/>
            <p:cNvSpPr>
              <a:spLocks noChangeShapeType="1"/>
            </p:cNvSpPr>
            <p:nvPr/>
          </p:nvSpPr>
          <p:spPr bwMode="auto">
            <a:xfrm>
              <a:off x="1550988" y="2057400"/>
              <a:ext cx="419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smtClean="0">
                <a:solidFill>
                  <a:srgbClr val="000000"/>
                </a:solidFill>
                <a:latin typeface="Calibri"/>
                <a:ea typeface="ＭＳ Ｐゴシック" charset="0"/>
                <a:cs typeface="Calibri"/>
              </a:endParaRPr>
            </a:p>
          </p:txBody>
        </p:sp>
        <p:sp>
          <p:nvSpPr>
            <p:cNvPr id="2461704" name="Rectangle 8"/>
            <p:cNvSpPr>
              <a:spLocks noChangeArrowheads="1"/>
            </p:cNvSpPr>
            <p:nvPr/>
          </p:nvSpPr>
          <p:spPr bwMode="auto">
            <a:xfrm>
              <a:off x="3151188" y="8382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dirty="0" smtClean="0">
                  <a:solidFill>
                    <a:srgbClr val="000000"/>
                  </a:solidFill>
                  <a:latin typeface="Calibri"/>
                  <a:ea typeface="ＭＳ Ｐゴシック" charset="0"/>
                  <a:cs typeface="Calibri"/>
                </a:rPr>
                <a:t>I/O 1</a:t>
              </a:r>
            </a:p>
          </p:txBody>
        </p:sp>
        <p:sp>
          <p:nvSpPr>
            <p:cNvPr id="2461705" name="Rectangle 9"/>
            <p:cNvSpPr>
              <a:spLocks noChangeArrowheads="1"/>
            </p:cNvSpPr>
            <p:nvPr/>
          </p:nvSpPr>
          <p:spPr bwMode="auto">
            <a:xfrm>
              <a:off x="4522788" y="8382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smtClean="0">
                  <a:solidFill>
                    <a:srgbClr val="000000"/>
                  </a:solidFill>
                  <a:latin typeface="Calibri"/>
                  <a:ea typeface="ＭＳ Ｐゴシック" charset="0"/>
                  <a:cs typeface="Calibri"/>
                </a:rPr>
                <a:t>I/O 2</a:t>
              </a:r>
            </a:p>
          </p:txBody>
        </p:sp>
        <p:sp>
          <p:nvSpPr>
            <p:cNvPr id="2461706" name="Line 10"/>
            <p:cNvSpPr>
              <a:spLocks noChangeShapeType="1"/>
            </p:cNvSpPr>
            <p:nvPr/>
          </p:nvSpPr>
          <p:spPr bwMode="auto">
            <a:xfrm flipV="1">
              <a:off x="5284788" y="1905000"/>
              <a:ext cx="1524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smtClean="0">
                <a:solidFill>
                  <a:srgbClr val="000000"/>
                </a:solidFill>
                <a:latin typeface="Calibri"/>
                <a:ea typeface="ＭＳ Ｐゴシック" charset="0"/>
                <a:cs typeface="Calibri"/>
              </a:endParaRPr>
            </a:p>
          </p:txBody>
        </p:sp>
        <p:sp>
          <p:nvSpPr>
            <p:cNvPr id="2461707" name="Line 11"/>
            <p:cNvSpPr>
              <a:spLocks noChangeShapeType="1"/>
            </p:cNvSpPr>
            <p:nvPr/>
          </p:nvSpPr>
          <p:spPr bwMode="auto">
            <a:xfrm>
              <a:off x="21605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smtClean="0">
                <a:solidFill>
                  <a:srgbClr val="000000"/>
                </a:solidFill>
                <a:latin typeface="Calibri"/>
                <a:ea typeface="ＭＳ Ｐゴシック" charset="0"/>
                <a:cs typeface="Calibri"/>
              </a:endParaRPr>
            </a:p>
          </p:txBody>
        </p:sp>
        <p:sp>
          <p:nvSpPr>
            <p:cNvPr id="2461708" name="Line 12"/>
            <p:cNvSpPr>
              <a:spLocks noChangeShapeType="1"/>
            </p:cNvSpPr>
            <p:nvPr/>
          </p:nvSpPr>
          <p:spPr bwMode="auto">
            <a:xfrm>
              <a:off x="35321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smtClean="0">
                <a:solidFill>
                  <a:srgbClr val="000000"/>
                </a:solidFill>
                <a:latin typeface="Calibri"/>
                <a:ea typeface="ＭＳ Ｐゴシック" charset="0"/>
                <a:cs typeface="Calibri"/>
              </a:endParaRPr>
            </a:p>
          </p:txBody>
        </p:sp>
        <p:sp>
          <p:nvSpPr>
            <p:cNvPr id="2461709" name="Line 13"/>
            <p:cNvSpPr>
              <a:spLocks noChangeShapeType="1"/>
            </p:cNvSpPr>
            <p:nvPr/>
          </p:nvSpPr>
          <p:spPr bwMode="auto">
            <a:xfrm>
              <a:off x="4903788" y="1447800"/>
              <a:ext cx="0" cy="609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smtClean="0">
                <a:solidFill>
                  <a:srgbClr val="000000"/>
                </a:solidFill>
                <a:latin typeface="Calibri"/>
                <a:ea typeface="ＭＳ Ｐゴシック" charset="0"/>
                <a:cs typeface="Calibri"/>
              </a:endParaRPr>
            </a:p>
          </p:txBody>
        </p:sp>
        <p:sp>
          <p:nvSpPr>
            <p:cNvPr id="2461710" name="Rectangle 14"/>
            <p:cNvSpPr>
              <a:spLocks noChangeArrowheads="1"/>
            </p:cNvSpPr>
            <p:nvPr/>
          </p:nvSpPr>
          <p:spPr bwMode="auto">
            <a:xfrm>
              <a:off x="5665788" y="1765012"/>
              <a:ext cx="1420812" cy="584776"/>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algn="ctr"/>
              <a:r>
                <a:rPr lang="en-US" dirty="0">
                  <a:solidFill>
                    <a:srgbClr val="000000"/>
                  </a:solidFill>
                  <a:latin typeface="Calibri"/>
                  <a:ea typeface="ＭＳ Ｐゴシック" charset="0"/>
                  <a:cs typeface="Calibri"/>
                </a:rPr>
                <a:t>Central Bus Arbiter</a:t>
              </a:r>
            </a:p>
          </p:txBody>
        </p:sp>
        <p:sp>
          <p:nvSpPr>
            <p:cNvPr id="2461711" name="Text Box 15"/>
            <p:cNvSpPr txBox="1">
              <a:spLocks noChangeArrowheads="1"/>
            </p:cNvSpPr>
            <p:nvPr/>
          </p:nvSpPr>
          <p:spPr bwMode="auto">
            <a:xfrm>
              <a:off x="2400104" y="2041803"/>
              <a:ext cx="2634054"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r>
                <a:rPr lang="en-US" sz="1800" b="1" smtClean="0">
                  <a:solidFill>
                    <a:srgbClr val="000000"/>
                  </a:solidFill>
                  <a:latin typeface="Calibri"/>
                  <a:ea typeface="ＭＳ Ｐゴシック" charset="0"/>
                  <a:cs typeface="Calibri"/>
                </a:rPr>
                <a:t>Shared Parallel Bus Wires</a:t>
              </a:r>
            </a:p>
          </p:txBody>
        </p:sp>
        <p:sp>
          <p:nvSpPr>
            <p:cNvPr id="2461726" name="Text Box 30"/>
            <p:cNvSpPr txBox="1">
              <a:spLocks noChangeArrowheads="1"/>
            </p:cNvSpPr>
            <p:nvPr/>
          </p:nvSpPr>
          <p:spPr bwMode="auto">
            <a:xfrm>
              <a:off x="533400" y="2438400"/>
              <a:ext cx="7391400" cy="1447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spcBef>
                  <a:spcPct val="10000"/>
                </a:spcBef>
                <a:buFontTx/>
                <a:buChar char="•"/>
              </a:pPr>
              <a:r>
                <a:rPr lang="en-US" dirty="0" smtClean="0">
                  <a:solidFill>
                    <a:srgbClr val="000000"/>
                  </a:solidFill>
                  <a:latin typeface="Calibri"/>
                  <a:ea typeface="ＭＳ Ｐゴシック" charset="0"/>
                  <a:cs typeface="Calibri"/>
                </a:rPr>
                <a:t> Parallel bus clock rate limited by clock skew across long bus (~100MHz)</a:t>
              </a:r>
            </a:p>
            <a:p>
              <a:pPr>
                <a:spcBef>
                  <a:spcPct val="10000"/>
                </a:spcBef>
                <a:buFontTx/>
                <a:buChar char="•"/>
              </a:pPr>
              <a:r>
                <a:rPr lang="en-US" dirty="0" smtClean="0">
                  <a:solidFill>
                    <a:srgbClr val="000000"/>
                  </a:solidFill>
                  <a:latin typeface="Calibri"/>
                  <a:ea typeface="ＭＳ Ｐゴシック" charset="0"/>
                  <a:cs typeface="Calibri"/>
                </a:rPr>
                <a:t> High power to drive large number of loaded bus lines</a:t>
              </a:r>
            </a:p>
            <a:p>
              <a:pPr>
                <a:spcBef>
                  <a:spcPct val="10000"/>
                </a:spcBef>
                <a:buFontTx/>
                <a:buChar char="•"/>
              </a:pPr>
              <a:r>
                <a:rPr lang="en-US" dirty="0" smtClean="0">
                  <a:solidFill>
                    <a:srgbClr val="000000"/>
                  </a:solidFill>
                  <a:latin typeface="Calibri"/>
                  <a:ea typeface="ＭＳ Ｐゴシック" charset="0"/>
                  <a:cs typeface="Calibri"/>
                </a:rPr>
                <a:t> Central bus arbiter adds latency to each transaction, sharing limits throughput</a:t>
              </a:r>
            </a:p>
            <a:p>
              <a:pPr>
                <a:spcBef>
                  <a:spcPct val="10000"/>
                </a:spcBef>
                <a:buFontTx/>
                <a:buChar char="•"/>
              </a:pPr>
              <a:r>
                <a:rPr lang="en-US" dirty="0" smtClean="0">
                  <a:solidFill>
                    <a:srgbClr val="000000"/>
                  </a:solidFill>
                  <a:latin typeface="Calibri"/>
                  <a:ea typeface="ＭＳ Ｐゴシック" charset="0"/>
                  <a:cs typeface="Calibri"/>
                </a:rPr>
                <a:t> Expensive parallel connectors and backplanes/cables (all devices pay costs)</a:t>
              </a:r>
            </a:p>
            <a:p>
              <a:pPr>
                <a:spcBef>
                  <a:spcPct val="10000"/>
                </a:spcBef>
                <a:buFontTx/>
                <a:buChar char="•"/>
              </a:pPr>
              <a:r>
                <a:rPr lang="en-US" dirty="0" smtClean="0">
                  <a:solidFill>
                    <a:srgbClr val="000000"/>
                  </a:solidFill>
                  <a:latin typeface="Calibri"/>
                  <a:ea typeface="ＭＳ Ｐゴシック" charset="0"/>
                  <a:cs typeface="Calibri"/>
                </a:rPr>
                <a:t> Examples: </a:t>
              </a:r>
              <a:r>
                <a:rPr lang="en-US" dirty="0" err="1" smtClean="0">
                  <a:solidFill>
                    <a:srgbClr val="000000"/>
                  </a:solidFill>
                  <a:latin typeface="Calibri"/>
                  <a:ea typeface="ＭＳ Ｐゴシック" charset="0"/>
                  <a:cs typeface="Calibri"/>
                </a:rPr>
                <a:t>VMEbus</a:t>
              </a:r>
              <a:r>
                <a:rPr lang="en-US" dirty="0" smtClean="0">
                  <a:solidFill>
                    <a:srgbClr val="000000"/>
                  </a:solidFill>
                  <a:latin typeface="Calibri"/>
                  <a:ea typeface="ＭＳ Ｐゴシック" charset="0"/>
                  <a:cs typeface="Calibri"/>
                </a:rPr>
                <a:t>, </a:t>
              </a:r>
              <a:r>
                <a:rPr lang="en-US" dirty="0" err="1" smtClean="0">
                  <a:solidFill>
                    <a:srgbClr val="000000"/>
                  </a:solidFill>
                  <a:latin typeface="Calibri"/>
                  <a:ea typeface="ＭＳ Ｐゴシック" charset="0"/>
                  <a:cs typeface="Calibri"/>
                </a:rPr>
                <a:t>Sbus</a:t>
              </a:r>
              <a:r>
                <a:rPr lang="en-US" dirty="0" smtClean="0">
                  <a:solidFill>
                    <a:srgbClr val="000000"/>
                  </a:solidFill>
                  <a:latin typeface="Calibri"/>
                  <a:ea typeface="ＭＳ Ｐゴシック" charset="0"/>
                  <a:cs typeface="Calibri"/>
                </a:rPr>
                <a:t>, ISA bus, PCI, SCSI, IDE</a:t>
              </a:r>
            </a:p>
          </p:txBody>
        </p:sp>
      </p:grpSp>
      <p:grpSp>
        <p:nvGrpSpPr>
          <p:cNvPr id="3" name="Group 2"/>
          <p:cNvGrpSpPr/>
          <p:nvPr/>
        </p:nvGrpSpPr>
        <p:grpSpPr>
          <a:xfrm>
            <a:off x="381000" y="3886200"/>
            <a:ext cx="8229600" cy="2209800"/>
            <a:chOff x="381000" y="3886200"/>
            <a:chExt cx="8229600" cy="2209800"/>
          </a:xfrm>
        </p:grpSpPr>
        <p:sp>
          <p:nvSpPr>
            <p:cNvPr id="2461714" name="Rectangle 18"/>
            <p:cNvSpPr>
              <a:spLocks noChangeArrowheads="1"/>
            </p:cNvSpPr>
            <p:nvPr/>
          </p:nvSpPr>
          <p:spPr bwMode="auto">
            <a:xfrm>
              <a:off x="6400800" y="4648200"/>
              <a:ext cx="8382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smtClean="0">
                  <a:solidFill>
                    <a:srgbClr val="000000"/>
                  </a:solidFill>
                  <a:latin typeface="Calibri"/>
                  <a:ea typeface="ＭＳ Ｐゴシック" charset="0"/>
                  <a:cs typeface="Calibri"/>
                </a:rPr>
                <a:t>CPU I/O IF</a:t>
              </a:r>
            </a:p>
          </p:txBody>
        </p:sp>
        <p:sp>
          <p:nvSpPr>
            <p:cNvPr id="2461716" name="Rectangle 20"/>
            <p:cNvSpPr>
              <a:spLocks noChangeArrowheads="1"/>
            </p:cNvSpPr>
            <p:nvPr/>
          </p:nvSpPr>
          <p:spPr bwMode="auto">
            <a:xfrm>
              <a:off x="7848600" y="41910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smtClean="0">
                  <a:solidFill>
                    <a:srgbClr val="000000"/>
                  </a:solidFill>
                  <a:latin typeface="Calibri"/>
                  <a:ea typeface="ＭＳ Ｐゴシック" charset="0"/>
                  <a:cs typeface="Calibri"/>
                </a:rPr>
                <a:t>I/O 1</a:t>
              </a:r>
            </a:p>
          </p:txBody>
        </p:sp>
        <p:sp>
          <p:nvSpPr>
            <p:cNvPr id="2461717" name="Rectangle 21"/>
            <p:cNvSpPr>
              <a:spLocks noChangeArrowheads="1"/>
            </p:cNvSpPr>
            <p:nvPr/>
          </p:nvSpPr>
          <p:spPr bwMode="auto">
            <a:xfrm>
              <a:off x="7848600" y="5181600"/>
              <a:ext cx="762000" cy="609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lstStyle/>
            <a:p>
              <a:pPr algn="ctr"/>
              <a:r>
                <a:rPr lang="en-US" smtClean="0">
                  <a:solidFill>
                    <a:srgbClr val="000000"/>
                  </a:solidFill>
                  <a:latin typeface="Calibri"/>
                  <a:ea typeface="ＭＳ Ｐゴシック" charset="0"/>
                  <a:cs typeface="Calibri"/>
                </a:rPr>
                <a:t>I/O 2</a:t>
              </a:r>
            </a:p>
          </p:txBody>
        </p:sp>
        <p:sp>
          <p:nvSpPr>
            <p:cNvPr id="2461723" name="Line 27"/>
            <p:cNvSpPr>
              <a:spLocks noChangeShapeType="1"/>
            </p:cNvSpPr>
            <p:nvPr/>
          </p:nvSpPr>
          <p:spPr bwMode="auto">
            <a:xfrm flipV="1">
              <a:off x="7239000" y="4419600"/>
              <a:ext cx="609600" cy="3810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a:endParaRPr lang="en-US" smtClean="0">
                <a:solidFill>
                  <a:srgbClr val="000000"/>
                </a:solidFill>
                <a:latin typeface="Calibri"/>
                <a:ea typeface="ＭＳ Ｐゴシック" charset="0"/>
                <a:cs typeface="Calibri"/>
              </a:endParaRPr>
            </a:p>
          </p:txBody>
        </p:sp>
        <p:sp>
          <p:nvSpPr>
            <p:cNvPr id="2461724" name="Line 28"/>
            <p:cNvSpPr>
              <a:spLocks noChangeShapeType="1"/>
            </p:cNvSpPr>
            <p:nvPr/>
          </p:nvSpPr>
          <p:spPr bwMode="auto">
            <a:xfrm>
              <a:off x="7239000" y="5029200"/>
              <a:ext cx="609600" cy="45720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endParaRPr lang="en-US" smtClean="0">
                <a:solidFill>
                  <a:srgbClr val="000000"/>
                </a:solidFill>
                <a:latin typeface="Calibri"/>
                <a:ea typeface="ＭＳ Ｐゴシック" charset="0"/>
                <a:cs typeface="Calibri"/>
              </a:endParaRPr>
            </a:p>
          </p:txBody>
        </p:sp>
        <p:sp>
          <p:nvSpPr>
            <p:cNvPr id="2461725" name="Text Box 29"/>
            <p:cNvSpPr txBox="1">
              <a:spLocks noChangeArrowheads="1"/>
            </p:cNvSpPr>
            <p:nvPr/>
          </p:nvSpPr>
          <p:spPr bwMode="auto">
            <a:xfrm>
              <a:off x="2057400" y="3886200"/>
              <a:ext cx="44196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a:r>
                <a:rPr lang="en-US" sz="1800" b="1" dirty="0" smtClean="0">
                  <a:solidFill>
                    <a:srgbClr val="000000"/>
                  </a:solidFill>
                  <a:latin typeface="Calibri"/>
                  <a:ea typeface="ＭＳ Ｐゴシック" charset="0"/>
                  <a:cs typeface="Calibri"/>
                </a:rPr>
                <a:t>Dedicated Point-to-point Serial Links</a:t>
              </a:r>
            </a:p>
          </p:txBody>
        </p:sp>
        <p:sp>
          <p:nvSpPr>
            <p:cNvPr id="2461728" name="Text Box 32"/>
            <p:cNvSpPr txBox="1">
              <a:spLocks noChangeArrowheads="1"/>
            </p:cNvSpPr>
            <p:nvPr/>
          </p:nvSpPr>
          <p:spPr bwMode="auto">
            <a:xfrm>
              <a:off x="381000" y="4191000"/>
              <a:ext cx="7162800" cy="190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spcBef>
                  <a:spcPct val="10000"/>
                </a:spcBef>
                <a:buFontTx/>
                <a:buChar char="•"/>
              </a:pPr>
              <a:r>
                <a:rPr lang="en-US" dirty="0" smtClean="0">
                  <a:solidFill>
                    <a:srgbClr val="000000"/>
                  </a:solidFill>
                  <a:latin typeface="Calibri"/>
                  <a:ea typeface="ＭＳ Ｐゴシック" charset="0"/>
                  <a:cs typeface="Calibri"/>
                </a:rPr>
                <a:t> Point-to-point links run at multi-gigabit speed using advanced clock/signal encoding (requires lots of circuitry at each end)</a:t>
              </a:r>
            </a:p>
            <a:p>
              <a:pPr>
                <a:spcBef>
                  <a:spcPct val="10000"/>
                </a:spcBef>
                <a:buFontTx/>
                <a:buChar char="•"/>
              </a:pPr>
              <a:r>
                <a:rPr lang="en-US" dirty="0" smtClean="0">
                  <a:solidFill>
                    <a:srgbClr val="000000"/>
                  </a:solidFill>
                  <a:latin typeface="Calibri"/>
                  <a:ea typeface="ＭＳ Ｐゴシック" charset="0"/>
                  <a:cs typeface="Calibri"/>
                </a:rPr>
                <a:t> Lower power since only one well-behaved load</a:t>
              </a:r>
            </a:p>
            <a:p>
              <a:pPr>
                <a:spcBef>
                  <a:spcPct val="10000"/>
                </a:spcBef>
                <a:buFontTx/>
                <a:buChar char="•"/>
              </a:pPr>
              <a:r>
                <a:rPr lang="en-US" dirty="0" smtClean="0">
                  <a:solidFill>
                    <a:srgbClr val="000000"/>
                  </a:solidFill>
                  <a:latin typeface="Calibri"/>
                  <a:ea typeface="ＭＳ Ｐゴシック" charset="0"/>
                  <a:cs typeface="Calibri"/>
                </a:rPr>
                <a:t> Multiple simultaneous transfers</a:t>
              </a:r>
            </a:p>
            <a:p>
              <a:pPr>
                <a:spcBef>
                  <a:spcPct val="10000"/>
                </a:spcBef>
                <a:buFontTx/>
                <a:buChar char="•"/>
              </a:pPr>
              <a:r>
                <a:rPr lang="en-US" dirty="0" smtClean="0">
                  <a:solidFill>
                    <a:srgbClr val="000000"/>
                  </a:solidFill>
                  <a:latin typeface="Calibri"/>
                  <a:ea typeface="ＭＳ Ｐゴシック" charset="0"/>
                  <a:cs typeface="Calibri"/>
                </a:rPr>
                <a:t> Cheap cables and connectors (trade greater endpoint transistor cost for lower physical wiring cost), customize bandwidth per device using multiple links in parallel</a:t>
              </a:r>
            </a:p>
            <a:p>
              <a:pPr>
                <a:spcBef>
                  <a:spcPct val="10000"/>
                </a:spcBef>
                <a:buFontTx/>
                <a:buChar char="•"/>
              </a:pPr>
              <a:r>
                <a:rPr lang="en-US" dirty="0" smtClean="0">
                  <a:solidFill>
                    <a:srgbClr val="000000"/>
                  </a:solidFill>
                  <a:latin typeface="Calibri"/>
                  <a:ea typeface="ＭＳ Ｐゴシック" charset="0"/>
                  <a:cs typeface="Calibri"/>
                </a:rPr>
                <a:t> Examples: Ethernet, </a:t>
              </a:r>
              <a:r>
                <a:rPr lang="en-US" dirty="0" err="1" smtClean="0">
                  <a:solidFill>
                    <a:srgbClr val="000000"/>
                  </a:solidFill>
                  <a:latin typeface="Calibri"/>
                  <a:ea typeface="ＭＳ Ｐゴシック" charset="0"/>
                  <a:cs typeface="Calibri"/>
                </a:rPr>
                <a:t>Infiniband</a:t>
              </a:r>
              <a:r>
                <a:rPr lang="en-US" dirty="0" smtClean="0">
                  <a:solidFill>
                    <a:srgbClr val="000000"/>
                  </a:solidFill>
                  <a:latin typeface="Calibri"/>
                  <a:ea typeface="ＭＳ Ｐゴシック" charset="0"/>
                  <a:cs typeface="Calibri"/>
                </a:rPr>
                <a:t>, PCI Express, SATA, USB, </a:t>
              </a:r>
              <a:r>
                <a:rPr lang="en-US" dirty="0" err="1" smtClean="0">
                  <a:solidFill>
                    <a:srgbClr val="000000"/>
                  </a:solidFill>
                  <a:latin typeface="Calibri"/>
                  <a:ea typeface="ＭＳ Ｐゴシック" charset="0"/>
                  <a:cs typeface="Calibri"/>
                </a:rPr>
                <a:t>Firewire</a:t>
              </a:r>
              <a:r>
                <a:rPr lang="en-US" dirty="0" smtClean="0">
                  <a:solidFill>
                    <a:srgbClr val="000000"/>
                  </a:solidFill>
                  <a:latin typeface="Calibri"/>
                  <a:ea typeface="ＭＳ Ｐゴシック" charset="0"/>
                  <a:cs typeface="Calibri"/>
                </a:rPr>
                <a:t>, etc.</a:t>
              </a:r>
            </a:p>
            <a:p>
              <a:pPr>
                <a:spcBef>
                  <a:spcPct val="10000"/>
                </a:spcBef>
                <a:buFontTx/>
                <a:buChar char="•"/>
              </a:pPr>
              <a:endParaRPr lang="en-US" dirty="0" smtClean="0">
                <a:solidFill>
                  <a:srgbClr val="000000"/>
                </a:solidFill>
                <a:latin typeface="Calibri"/>
                <a:ea typeface="ＭＳ Ｐゴシック" charset="0"/>
                <a:cs typeface="Calibri"/>
              </a:endParaRPr>
            </a:p>
          </p:txBody>
        </p:sp>
      </p:grpSp>
    </p:spTree>
    <p:extLst>
      <p:ext uri="{BB962C8B-B14F-4D97-AF65-F5344CB8AC3E}">
        <p14:creationId xmlns:p14="http://schemas.microsoft.com/office/powerpoint/2010/main" val="2388538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mpd="sng">
          <a:solidFill>
            <a:schemeClr val="tx1"/>
          </a:solidFill>
        </a:ln>
      </a:spPr>
      <a:bodyPr vert="horz" wrap="square" lIns="91440" tIns="45720" rIns="91440" bIns="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d4e">
  <a:themeElements>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fontScheme name="1_cod4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tx1"/>
          </a:buClr>
          <a:buSzPct val="60000"/>
          <a:buFont typeface="Wingdings" pitchFamily="2" charset="2"/>
          <a:buNone/>
          <a:tabLst/>
          <a:defRPr kumimoji="0" lang="en-US" sz="32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cod4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cod4e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cod4e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cod4e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cod4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cod4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cod4e 7">
        <a:dk1>
          <a:srgbClr val="000000"/>
        </a:dk1>
        <a:lt1>
          <a:srgbClr val="FFFFFF"/>
        </a:lt1>
        <a:dk2>
          <a:srgbClr val="0039A6"/>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5301</TotalTime>
  <Pages>12</Pages>
  <Words>3821</Words>
  <Application>Microsoft Macintosh PowerPoint</Application>
  <PresentationFormat>Letter Paper (8.5x11 in)</PresentationFormat>
  <Paragraphs>455</Paragraphs>
  <Slides>46</Slides>
  <Notes>24</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1_CS252-template</vt:lpstr>
      <vt:lpstr>2_CS252-template</vt:lpstr>
      <vt:lpstr>1_cod4e</vt:lpstr>
      <vt:lpstr>2_cod4e</vt:lpstr>
      <vt:lpstr>Office Theme</vt:lpstr>
      <vt:lpstr>CS 152 Computer Architecture and Engineering CS252 Graduate Computer Architecture   Lecture 21  I/O &amp; Warehouse-Scale Computing</vt:lpstr>
      <vt:lpstr>Last Time in Lecture 20</vt:lpstr>
      <vt:lpstr>(I/O) Input/Output</vt:lpstr>
      <vt:lpstr>Interfacing to I/O Devices</vt:lpstr>
      <vt:lpstr>Memory-Mapped I/O</vt:lpstr>
      <vt:lpstr>Simple I/O Bus Structure</vt:lpstr>
      <vt:lpstr>DMA (Direct Memory Access)</vt:lpstr>
      <vt:lpstr>More Complex Bus Structures</vt:lpstr>
      <vt:lpstr>Move from Parallel to Serial I/O Off-chip</vt:lpstr>
      <vt:lpstr>Move from Bus to Crossbar On-Chip</vt:lpstr>
      <vt:lpstr>I/O and Memory Mapping</vt:lpstr>
      <vt:lpstr>Interrupts versus Polling</vt:lpstr>
      <vt:lpstr>Example ARM SoC Structure</vt:lpstr>
      <vt:lpstr>ARM Sample Smartphone Diagram</vt:lpstr>
      <vt:lpstr>Intel Ivy Bridge Server Chip I/O</vt:lpstr>
      <vt:lpstr>Intel Romley Server Platform</vt:lpstr>
      <vt:lpstr>CS152 Administrivia</vt:lpstr>
      <vt:lpstr>CS152 Administrivia</vt:lpstr>
      <vt:lpstr>CS252 Administrivia</vt:lpstr>
      <vt:lpstr>Warehouse-scale computers (WSCs)</vt:lpstr>
      <vt:lpstr>WSC Characteristics</vt:lpstr>
      <vt:lpstr>Efficiency and Cost of WSC</vt:lpstr>
      <vt:lpstr>Amazon Sites</vt:lpstr>
      <vt:lpstr>Google Sites</vt:lpstr>
      <vt:lpstr>Microsoft Sites</vt:lpstr>
      <vt:lpstr>Power Distribution</vt:lpstr>
      <vt:lpstr>Cooling</vt:lpstr>
      <vt:lpstr>Infrastructure and Costs of WSC</vt:lpstr>
      <vt:lpstr>Infrastructure and Costs of WSC</vt:lpstr>
      <vt:lpstr>Power Utilization Effectiveness (PEU)</vt:lpstr>
      <vt:lpstr>Performance, Latency</vt:lpstr>
      <vt:lpstr>Outages and Anomalies</vt:lpstr>
      <vt:lpstr>CPU Utilization is Usually Low</vt:lpstr>
      <vt:lpstr>Google WSC Rack</vt:lpstr>
      <vt:lpstr>Array of Racks</vt:lpstr>
      <vt:lpstr>Older WCS Network Structure</vt:lpstr>
      <vt:lpstr>Array Switch</vt:lpstr>
      <vt:lpstr>Newer Clos Network Structure</vt:lpstr>
      <vt:lpstr>Google Jupiter Clos Network</vt:lpstr>
      <vt:lpstr>WSC Memory Hierarchy</vt:lpstr>
      <vt:lpstr>Storage options</vt:lpstr>
      <vt:lpstr>Cost of a WSC</vt:lpstr>
      <vt:lpstr>Prgrm’g Models and Workloads</vt:lpstr>
      <vt:lpstr>Prgrm’g Models and Workloads</vt:lpstr>
      <vt:lpstr>Prgrm’g Models and Workloads</vt:lpstr>
      <vt:lpstr>Prgrm’g Models and Workloads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1078</cp:revision>
  <cp:lastPrinted>2013-01-24T23:37:40Z</cp:lastPrinted>
  <dcterms:created xsi:type="dcterms:W3CDTF">2012-01-24T20:37:12Z</dcterms:created>
  <dcterms:modified xsi:type="dcterms:W3CDTF">2018-04-16T01:36:18Z</dcterms:modified>
  <cp:category/>
</cp:coreProperties>
</file>