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5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6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7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8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9.xml" ContentType="application/vnd.openxmlformats-officedocument.theme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10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11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2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3.xml" ContentType="application/vnd.openxmlformats-officedocument.theme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14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theme/theme15.xml" ContentType="application/vnd.openxmlformats-officedocument.theme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16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17.xml" ContentType="application/vnd.openxmlformats-officedocument.theme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theme/theme18.xml" ContentType="application/vnd.openxmlformats-officedocument.theme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9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theme/theme20.xml" ContentType="application/vnd.openxmlformats-officedocument.theme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theme/theme21.xml" ContentType="application/vnd.openxmlformats-officedocument.theme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22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theme/theme23.xml" ContentType="application/vnd.openxmlformats-officedocument.theme+xml"/>
  <Override PartName="/ppt/theme/theme24.xml" ContentType="application/vnd.openxmlformats-officedocument.theme+xml"/>
  <Override PartName="/ppt/theme/theme2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  <p:sldMasterId id="2147483698" r:id="rId2"/>
    <p:sldMasterId id="2147483707" r:id="rId3"/>
    <p:sldMasterId id="2147483716" r:id="rId4"/>
    <p:sldMasterId id="2147483720" r:id="rId5"/>
    <p:sldMasterId id="2147483730" r:id="rId6"/>
    <p:sldMasterId id="2147483735" r:id="rId7"/>
    <p:sldMasterId id="2147483740" r:id="rId8"/>
    <p:sldMasterId id="2147483749" r:id="rId9"/>
    <p:sldMasterId id="2147483758" r:id="rId10"/>
    <p:sldMasterId id="2147483763" r:id="rId11"/>
    <p:sldMasterId id="2147483768" r:id="rId12"/>
    <p:sldMasterId id="2147483773" r:id="rId13"/>
    <p:sldMasterId id="2147483778" r:id="rId14"/>
    <p:sldMasterId id="2147483783" r:id="rId15"/>
    <p:sldMasterId id="2147483789" r:id="rId16"/>
    <p:sldMasterId id="2147483795" r:id="rId17"/>
    <p:sldMasterId id="2147483801" r:id="rId18"/>
    <p:sldMasterId id="2147483810" r:id="rId19"/>
    <p:sldMasterId id="2147483815" r:id="rId20"/>
    <p:sldMasterId id="2147483820" r:id="rId21"/>
    <p:sldMasterId id="2147483829" r:id="rId22"/>
    <p:sldMasterId id="2147483834" r:id="rId23"/>
  </p:sldMasterIdLst>
  <p:notesMasterIdLst>
    <p:notesMasterId r:id="rId39"/>
  </p:notesMasterIdLst>
  <p:handoutMasterIdLst>
    <p:handoutMasterId r:id="rId40"/>
  </p:handoutMasterIdLst>
  <p:sldIdLst>
    <p:sldId id="322" r:id="rId24"/>
    <p:sldId id="710" r:id="rId25"/>
    <p:sldId id="711" r:id="rId26"/>
    <p:sldId id="712" r:id="rId27"/>
    <p:sldId id="713" r:id="rId28"/>
    <p:sldId id="715" r:id="rId29"/>
    <p:sldId id="716" r:id="rId30"/>
    <p:sldId id="714" r:id="rId31"/>
    <p:sldId id="718" r:id="rId32"/>
    <p:sldId id="719" r:id="rId33"/>
    <p:sldId id="720" r:id="rId34"/>
    <p:sldId id="721" r:id="rId35"/>
    <p:sldId id="722" r:id="rId36"/>
    <p:sldId id="660" r:id="rId37"/>
    <p:sldId id="677" r:id="rId38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FF9E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57" autoAdjust="0"/>
    <p:restoredTop sz="97770" autoAdjust="0"/>
  </p:normalViewPr>
  <p:slideViewPr>
    <p:cSldViewPr>
      <p:cViewPr varScale="1">
        <p:scale>
          <a:sx n="91" d="100"/>
          <a:sy n="91" d="100"/>
        </p:scale>
        <p:origin x="-1152" y="-120"/>
      </p:cViewPr>
      <p:guideLst>
        <p:guide orient="horz" pos="2208"/>
        <p:guide pos="2112"/>
      </p:guideLst>
    </p:cSldViewPr>
  </p:slideViewPr>
  <p:outlineViewPr>
    <p:cViewPr>
      <p:scale>
        <a:sx n="33" d="100"/>
        <a:sy n="33" d="100"/>
      </p:scale>
      <p:origin x="0" y="392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830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Master" Target="slideMasters/slideMaster20.xml"/><Relationship Id="rId21" Type="http://schemas.openxmlformats.org/officeDocument/2006/relationships/slideMaster" Target="slideMasters/slideMaster21.xml"/><Relationship Id="rId22" Type="http://schemas.openxmlformats.org/officeDocument/2006/relationships/slideMaster" Target="slideMasters/slideMaster22.xml"/><Relationship Id="rId23" Type="http://schemas.openxmlformats.org/officeDocument/2006/relationships/slideMaster" Target="slideMasters/slideMaster23.xml"/><Relationship Id="rId24" Type="http://schemas.openxmlformats.org/officeDocument/2006/relationships/slide" Target="slides/slide1.xml"/><Relationship Id="rId25" Type="http://schemas.openxmlformats.org/officeDocument/2006/relationships/slide" Target="slides/slide2.xml"/><Relationship Id="rId26" Type="http://schemas.openxmlformats.org/officeDocument/2006/relationships/slide" Target="slides/slide3.xml"/><Relationship Id="rId27" Type="http://schemas.openxmlformats.org/officeDocument/2006/relationships/slide" Target="slides/slide4.xml"/><Relationship Id="rId28" Type="http://schemas.openxmlformats.org/officeDocument/2006/relationships/slide" Target="slides/slide5.xml"/><Relationship Id="rId29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30" Type="http://schemas.openxmlformats.org/officeDocument/2006/relationships/slide" Target="slides/slide7.xml"/><Relationship Id="rId31" Type="http://schemas.openxmlformats.org/officeDocument/2006/relationships/slide" Target="slides/slide8.xml"/><Relationship Id="rId32" Type="http://schemas.openxmlformats.org/officeDocument/2006/relationships/slide" Target="slides/slide9.xml"/><Relationship Id="rId9" Type="http://schemas.openxmlformats.org/officeDocument/2006/relationships/slideMaster" Target="slideMasters/slideMaster9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Relationship Id="rId33" Type="http://schemas.openxmlformats.org/officeDocument/2006/relationships/slide" Target="slides/slide10.xml"/><Relationship Id="rId34" Type="http://schemas.openxmlformats.org/officeDocument/2006/relationships/slide" Target="slides/slide11.xml"/><Relationship Id="rId35" Type="http://schemas.openxmlformats.org/officeDocument/2006/relationships/slide" Target="slides/slide12.xml"/><Relationship Id="rId36" Type="http://schemas.openxmlformats.org/officeDocument/2006/relationships/slide" Target="slides/slide13.xml"/><Relationship Id="rId10" Type="http://schemas.openxmlformats.org/officeDocument/2006/relationships/slideMaster" Target="slideMasters/slideMaster10.xml"/><Relationship Id="rId11" Type="http://schemas.openxmlformats.org/officeDocument/2006/relationships/slideMaster" Target="slideMasters/slideMaster11.xml"/><Relationship Id="rId12" Type="http://schemas.openxmlformats.org/officeDocument/2006/relationships/slideMaster" Target="slideMasters/slideMaster12.xml"/><Relationship Id="rId13" Type="http://schemas.openxmlformats.org/officeDocument/2006/relationships/slideMaster" Target="slideMasters/slideMaster13.xml"/><Relationship Id="rId14" Type="http://schemas.openxmlformats.org/officeDocument/2006/relationships/slideMaster" Target="slideMasters/slideMaster14.xml"/><Relationship Id="rId15" Type="http://schemas.openxmlformats.org/officeDocument/2006/relationships/slideMaster" Target="slideMasters/slideMaster15.xml"/><Relationship Id="rId16" Type="http://schemas.openxmlformats.org/officeDocument/2006/relationships/slideMaster" Target="slideMasters/slideMaster16.xml"/><Relationship Id="rId17" Type="http://schemas.openxmlformats.org/officeDocument/2006/relationships/slideMaster" Target="slideMasters/slideMaster17.xml"/><Relationship Id="rId18" Type="http://schemas.openxmlformats.org/officeDocument/2006/relationships/slideMaster" Target="slideMasters/slideMaster18.xml"/><Relationship Id="rId19" Type="http://schemas.openxmlformats.org/officeDocument/2006/relationships/slideMaster" Target="slideMasters/slideMaster19.xml"/><Relationship Id="rId37" Type="http://schemas.openxmlformats.org/officeDocument/2006/relationships/slide" Target="slides/slide14.xml"/><Relationship Id="rId38" Type="http://schemas.openxmlformats.org/officeDocument/2006/relationships/slide" Target="slides/slide15.xml"/><Relationship Id="rId39" Type="http://schemas.openxmlformats.org/officeDocument/2006/relationships/notesMaster" Target="notesMasters/notesMaster1.xml"/><Relationship Id="rId40" Type="http://schemas.openxmlformats.org/officeDocument/2006/relationships/handoutMaster" Target="handoutMasters/handoutMaster1.xml"/><Relationship Id="rId41" Type="http://schemas.openxmlformats.org/officeDocument/2006/relationships/printerSettings" Target="printerSettings/printerSettings1.bin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r>
              <a:rPr lang="en-US"/>
              <a:t>CS252 S05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fld id="{F00E107E-D012-E24C-A720-81082AB523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31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r>
              <a:rPr lang="en-US"/>
              <a:t>CS252 S05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CBD889F7-70D0-5A4F-884D-48B5C2AEA44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D69BA9E0-E144-6649-918E-93571149F481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751062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3A8BD4-06CA-C241-9CF8-A2F132F37E8E}" type="slidenum">
              <a:rPr lang="en-US"/>
              <a:pPr/>
              <a:t>1</a:t>
            </a:fld>
            <a:endParaRPr lang="en-US"/>
          </a:p>
        </p:txBody>
      </p:sp>
      <p:sp>
        <p:nvSpPr>
          <p:cNvPr id="65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8D30B2-5371-3646-82BF-EA599888780C}" type="slidenum">
              <a:rPr lang="en-US"/>
              <a:pPr/>
              <a:t>2</a:t>
            </a:fld>
            <a:endParaRPr lang="en-US"/>
          </a:p>
        </p:txBody>
      </p:sp>
      <p:sp>
        <p:nvSpPr>
          <p:cNvPr id="92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DA7F65-C480-6045-BAA2-8852E0C74057}" type="slidenum">
              <a:rPr lang="en-US">
                <a:solidFill>
                  <a:srgbClr val="0000FF"/>
                </a:solidFill>
              </a:rPr>
              <a:pPr/>
              <a:t>14</a:t>
            </a:fld>
            <a:endParaRPr lang="en-US">
              <a:solidFill>
                <a:srgbClr val="0000FF"/>
              </a:solidFill>
            </a:endParaRPr>
          </a:p>
        </p:txBody>
      </p:sp>
      <p:sp>
        <p:nvSpPr>
          <p:cNvPr id="1199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9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Relationship Id="rId2" Type="http://schemas.openxmlformats.org/officeDocument/2006/relationships/image" Target="../media/image2.emf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Relationship Id="rId2" Type="http://schemas.openxmlformats.org/officeDocument/2006/relationships/image" Target="../media/image2.emf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Relationship Id="rId2" Type="http://schemas.openxmlformats.org/officeDocument/2006/relationships/image" Target="../media/image2.emf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Relationship Id="rId2" Type="http://schemas.openxmlformats.org/officeDocument/2006/relationships/image" Target="../media/image2.emf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1.pn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Relationship Id="rId2" Type="http://schemas.openxmlformats.org/officeDocument/2006/relationships/image" Target="../media/image2.emf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Relationship Id="rId2" Type="http://schemas.openxmlformats.org/officeDocument/2006/relationships/image" Target="../media/image2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Relationship Id="rId2" Type="http://schemas.openxmlformats.org/officeDocument/2006/relationships/image" Target="../media/image2.em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Relationship Id="rId2" Type="http://schemas.openxmlformats.org/officeDocument/2006/relationships/image" Target="../media/image2.emf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Relationship Id="rId2" Type="http://schemas.openxmlformats.org/officeDocument/2006/relationships/image" Target="../media/image2.emf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Relationship Id="rId2" Type="http://schemas.openxmlformats.org/officeDocument/2006/relationships/image" Target="../media/image2.emf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Relationship Id="rId2" Type="http://schemas.openxmlformats.org/officeDocument/2006/relationships/image" Target="../media/image2.emf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Relationship Id="rId2" Type="http://schemas.openxmlformats.org/officeDocument/2006/relationships/image" Target="../media/image2.em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Relationship Id="rId2" Type="http://schemas.openxmlformats.org/officeDocument/2006/relationships/image" Target="../media/image2.emf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Relationship Id="rId2" Type="http://schemas.openxmlformats.org/officeDocument/2006/relationships/image" Target="../media/image2.emf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990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22659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097640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59FAB1-CC67-5D46-BCF2-A1CDD589D2E4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808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669372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242119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51451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092340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162078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512889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81000" y="1143000"/>
            <a:ext cx="4038600" cy="5257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648200" y="1143000"/>
            <a:ext cx="4038600" cy="5257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39561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419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22483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893222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940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464861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22260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351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936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626187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59FAB1-CC67-5D46-BCF2-A1CDD589D2E4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424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872450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2896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394883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196004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532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759101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720368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881988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400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7055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6852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2186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4224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989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5521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614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8980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4152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9653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2111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59FAB1-CC67-5D46-BCF2-A1CDD589D2E4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7473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 slide">
    <p:bg>
      <p:bgPr>
        <a:solidFill>
          <a:schemeClr val="lt1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subTitle" idx="1"/>
          </p:nvPr>
        </p:nvSpPr>
        <p:spPr>
          <a:xfrm>
            <a:off x="1371600" y="18288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7239000" y="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rgbClr val="000000"/>
              </a:buClr>
            </a:pPr>
            <a:fld id="{00000000-1234-1234-1234-123412341234}" type="slidenum">
              <a:rPr lang="en-US">
                <a:solidFill>
                  <a:srgbClr val="000000"/>
                </a:solidFill>
              </a:rPr>
              <a:pPr>
                <a:buClr>
                  <a:srgbClr val="000000"/>
                </a:buClr>
              </a:pPr>
              <a:t>‹#›</a:t>
            </a:fld>
            <a:endParaRPr sz="120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5" name="Shape 25"/>
          <p:cNvSpPr txBox="1"/>
          <p:nvPr/>
        </p:nvSpPr>
        <p:spPr>
          <a:xfrm>
            <a:off x="4098925" y="1414462"/>
            <a:ext cx="1841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400" kern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6" name="Shape 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457200" cy="4191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Shape 27"/>
          <p:cNvSpPr txBox="1"/>
          <p:nvPr/>
        </p:nvSpPr>
        <p:spPr>
          <a:xfrm>
            <a:off x="2574925" y="6405562"/>
            <a:ext cx="4306887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Verdana"/>
              <a:buNone/>
            </a:pPr>
            <a:r>
              <a:rPr lang="en-US" sz="1800" ker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http://www.csg.csail.mit.edu/6.823</a:t>
            </a: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8" name="Shape 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686800" y="6438900"/>
            <a:ext cx="457200" cy="419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438461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 type="tx">
  <p:cSld name="Title and 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52425" y="341312"/>
            <a:ext cx="7648575" cy="831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1090612" y="1314450"/>
            <a:ext cx="6907212" cy="4678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dt" idx="10"/>
          </p:nvPr>
        </p:nvSpPr>
        <p:spPr>
          <a:xfrm>
            <a:off x="0" y="6616700"/>
            <a:ext cx="1828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2590800" y="6616700"/>
            <a:ext cx="36576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7772400" y="0"/>
            <a:ext cx="1371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>
              <a:buClr>
                <a:srgbClr val="000000"/>
              </a:buClr>
            </a:pPr>
            <a:fld id="{00000000-1234-1234-1234-123412341234}" type="slidenum">
              <a:rPr lang="en-US">
                <a:solidFill>
                  <a:srgbClr val="000000"/>
                </a:solidFill>
              </a:rPr>
              <a:pPr>
                <a:buClr>
                  <a:srgbClr val="000000"/>
                </a:buClr>
              </a:pPr>
              <a:t>‹#›</a:t>
            </a:fld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7176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text on left, text on right" type="twoColTx">
  <p:cSld name="Title, text on left, text on righ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0" y="6616700"/>
            <a:ext cx="1828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2590800" y="6616700"/>
            <a:ext cx="36576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7772400" y="0"/>
            <a:ext cx="1371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>
              <a:buClr>
                <a:srgbClr val="000000"/>
              </a:buClr>
            </a:pPr>
            <a:fld id="{00000000-1234-1234-1234-123412341234}" type="slidenum">
              <a:rPr lang="en-US">
                <a:solidFill>
                  <a:srgbClr val="000000"/>
                </a:solidFill>
              </a:rPr>
              <a:pPr>
                <a:buClr>
                  <a:srgbClr val="000000"/>
                </a:buClr>
              </a:pPr>
              <a:t>‹#›</a:t>
            </a:fld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8207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6299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2755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441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2861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54142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9575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1582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57183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59FAB1-CC67-5D46-BCF2-A1CDD589D2E4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31543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59296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26257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81000" y="1143000"/>
            <a:ext cx="4038600" cy="5257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648200" y="1143000"/>
            <a:ext cx="4038600" cy="5257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58344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52005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183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60054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71072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81000" y="1143000"/>
            <a:ext cx="4038600" cy="5257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648200" y="1143000"/>
            <a:ext cx="4038600" cy="5257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26197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47035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17399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27693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28061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47500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8944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7223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141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14185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59FAB1-CC67-5D46-BCF2-A1CDD589D2E4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15623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75444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149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87634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71780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374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553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36868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59FAB1-CC67-5D46-BCF2-A1CDD589D2E4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848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519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43290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61120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54595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966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53678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27292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16674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407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94011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86728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314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42769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074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01232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70009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99738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265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22461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0552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86722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498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620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33994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173570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20000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480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0613" y="1314450"/>
            <a:ext cx="3376612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9625" y="1314450"/>
            <a:ext cx="33782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616700"/>
            <a:ext cx="18288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rPr>
              <a:t>November 1, 2006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90800" y="6616700"/>
            <a:ext cx="3657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rPr>
              <a:t>http://www.csg.csail.mit.edu/6.823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prstClr val="black"/>
                </a:solidFill>
              </a:rPr>
              <a:t>6.823 L15- </a:t>
            </a:r>
            <a:fld id="{2B456248-3B3E-A241-A5C8-2793A6C571DF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  <a:p>
            <a:r>
              <a:rPr lang="en-US">
                <a:solidFill>
                  <a:prstClr val="black"/>
                </a:solidFill>
              </a:rPr>
              <a:t>Emer</a:t>
            </a:r>
          </a:p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349749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090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566135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341577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125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0613" y="1314450"/>
            <a:ext cx="3376612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9625" y="1314450"/>
            <a:ext cx="33782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616700"/>
            <a:ext cx="18288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rPr>
              <a:t>November 1, 2006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90800" y="6616700"/>
            <a:ext cx="3657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rPr>
              <a:t>http://www.csg.csail.mit.edu/6.823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prstClr val="black"/>
                </a:solidFill>
              </a:rPr>
              <a:t>6.823 L15- </a:t>
            </a:r>
            <a:fld id="{2B456248-3B3E-A241-A5C8-2793A6C571DF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  <a:p>
            <a:r>
              <a:rPr lang="en-US">
                <a:solidFill>
                  <a:prstClr val="black"/>
                </a:solidFill>
              </a:rPr>
              <a:t>Emer</a:t>
            </a:r>
          </a:p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16754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871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192594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92049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349113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759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0613" y="1314450"/>
            <a:ext cx="3376612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9625" y="1314450"/>
            <a:ext cx="33782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616700"/>
            <a:ext cx="18288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rPr>
              <a:t>November 1, 2006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90800" y="6616700"/>
            <a:ext cx="3657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rPr>
              <a:t>http://www.csg.csail.mit.edu/6.823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prstClr val="black"/>
                </a:solidFill>
              </a:rPr>
              <a:t>6.823 L15- </a:t>
            </a:r>
            <a:fld id="{2B456248-3B3E-A241-A5C8-2793A6C571DF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  <a:p>
            <a:r>
              <a:rPr lang="en-US">
                <a:solidFill>
                  <a:prstClr val="black"/>
                </a:solidFill>
              </a:rPr>
              <a:t>Emer</a:t>
            </a:r>
          </a:p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855792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402715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053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821845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17980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034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890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2.xml"/><Relationship Id="rId5" Type="http://schemas.openxmlformats.org/officeDocument/2006/relationships/theme" Target="../theme/theme10.xml"/><Relationship Id="rId1" Type="http://schemas.openxmlformats.org/officeDocument/2006/relationships/slideLayout" Target="../slideLayouts/slideLayout59.xml"/><Relationship Id="rId2" Type="http://schemas.openxmlformats.org/officeDocument/2006/relationships/slideLayout" Target="../slideLayouts/slideLayout60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5.xml"/><Relationship Id="rId4" Type="http://schemas.openxmlformats.org/officeDocument/2006/relationships/slideLayout" Target="../slideLayouts/slideLayout66.xml"/><Relationship Id="rId5" Type="http://schemas.openxmlformats.org/officeDocument/2006/relationships/theme" Target="../theme/theme11.xml"/><Relationship Id="rId1" Type="http://schemas.openxmlformats.org/officeDocument/2006/relationships/slideLayout" Target="../slideLayouts/slideLayout63.xml"/><Relationship Id="rId2" Type="http://schemas.openxmlformats.org/officeDocument/2006/relationships/slideLayout" Target="../slideLayouts/slideLayout64.xml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9.xml"/><Relationship Id="rId4" Type="http://schemas.openxmlformats.org/officeDocument/2006/relationships/slideLayout" Target="../slideLayouts/slideLayout70.xml"/><Relationship Id="rId5" Type="http://schemas.openxmlformats.org/officeDocument/2006/relationships/theme" Target="../theme/theme12.xml"/><Relationship Id="rId1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8.xml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3.xml"/><Relationship Id="rId4" Type="http://schemas.openxmlformats.org/officeDocument/2006/relationships/slideLayout" Target="../slideLayouts/slideLayout74.xml"/><Relationship Id="rId5" Type="http://schemas.openxmlformats.org/officeDocument/2006/relationships/theme" Target="../theme/theme13.xml"/><Relationship Id="rId1" Type="http://schemas.openxmlformats.org/officeDocument/2006/relationships/slideLayout" Target="../slideLayouts/slideLayout71.xml"/><Relationship Id="rId2" Type="http://schemas.openxmlformats.org/officeDocument/2006/relationships/slideLayout" Target="../slideLayouts/slideLayout72.xml"/></Relationships>
</file>

<file path=ppt/slideMasters/_rels/slideMaster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8.xml"/><Relationship Id="rId5" Type="http://schemas.openxmlformats.org/officeDocument/2006/relationships/theme" Target="../theme/theme14.xml"/><Relationship Id="rId1" Type="http://schemas.openxmlformats.org/officeDocument/2006/relationships/slideLayout" Target="../slideLayouts/slideLayout75.xml"/><Relationship Id="rId2" Type="http://schemas.openxmlformats.org/officeDocument/2006/relationships/slideLayout" Target="../slideLayouts/slideLayout76.xml"/></Relationships>
</file>

<file path=ppt/slideMasters/_rels/slideMaster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1.xml"/><Relationship Id="rId4" Type="http://schemas.openxmlformats.org/officeDocument/2006/relationships/slideLayout" Target="../slideLayouts/slideLayout82.xml"/><Relationship Id="rId5" Type="http://schemas.openxmlformats.org/officeDocument/2006/relationships/slideLayout" Target="../slideLayouts/slideLayout83.xml"/><Relationship Id="rId6" Type="http://schemas.openxmlformats.org/officeDocument/2006/relationships/theme" Target="../theme/theme15.xml"/><Relationship Id="rId1" Type="http://schemas.openxmlformats.org/officeDocument/2006/relationships/slideLayout" Target="../slideLayouts/slideLayout79.xml"/><Relationship Id="rId2" Type="http://schemas.openxmlformats.org/officeDocument/2006/relationships/slideLayout" Target="../slideLayouts/slideLayout80.xml"/></Relationships>
</file>

<file path=ppt/slideMasters/_rels/slideMaster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6.xml"/><Relationship Id="rId4" Type="http://schemas.openxmlformats.org/officeDocument/2006/relationships/slideLayout" Target="../slideLayouts/slideLayout87.xml"/><Relationship Id="rId5" Type="http://schemas.openxmlformats.org/officeDocument/2006/relationships/slideLayout" Target="../slideLayouts/slideLayout88.xml"/><Relationship Id="rId6" Type="http://schemas.openxmlformats.org/officeDocument/2006/relationships/theme" Target="../theme/theme16.xml"/><Relationship Id="rId1" Type="http://schemas.openxmlformats.org/officeDocument/2006/relationships/slideLayout" Target="../slideLayouts/slideLayout84.xml"/><Relationship Id="rId2" Type="http://schemas.openxmlformats.org/officeDocument/2006/relationships/slideLayout" Target="../slideLayouts/slideLayout85.xml"/></Relationships>
</file>

<file path=ppt/slideMasters/_rels/slideMaster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1.xml"/><Relationship Id="rId4" Type="http://schemas.openxmlformats.org/officeDocument/2006/relationships/slideLayout" Target="../slideLayouts/slideLayout92.xml"/><Relationship Id="rId5" Type="http://schemas.openxmlformats.org/officeDocument/2006/relationships/slideLayout" Target="../slideLayouts/slideLayout93.xml"/><Relationship Id="rId6" Type="http://schemas.openxmlformats.org/officeDocument/2006/relationships/theme" Target="../theme/theme17.xml"/><Relationship Id="rId1" Type="http://schemas.openxmlformats.org/officeDocument/2006/relationships/slideLayout" Target="../slideLayouts/slideLayout89.xml"/><Relationship Id="rId2" Type="http://schemas.openxmlformats.org/officeDocument/2006/relationships/slideLayout" Target="../slideLayouts/slideLayout90.xml"/></Relationships>
</file>

<file path=ppt/slideMasters/_rels/slideMaster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8.xml"/><Relationship Id="rId6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0.xml"/><Relationship Id="rId8" Type="http://schemas.openxmlformats.org/officeDocument/2006/relationships/slideLayout" Target="../slideLayouts/slideLayout101.xml"/><Relationship Id="rId9" Type="http://schemas.openxmlformats.org/officeDocument/2006/relationships/theme" Target="../theme/theme18.xml"/><Relationship Id="rId1" Type="http://schemas.openxmlformats.org/officeDocument/2006/relationships/slideLayout" Target="../slideLayouts/slideLayout94.xml"/><Relationship Id="rId2" Type="http://schemas.openxmlformats.org/officeDocument/2006/relationships/slideLayout" Target="../slideLayouts/slideLayout95.xml"/></Relationships>
</file>

<file path=ppt/slideMasters/_rels/slideMaster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4.xml"/><Relationship Id="rId4" Type="http://schemas.openxmlformats.org/officeDocument/2006/relationships/slideLayout" Target="../slideLayouts/slideLayout105.xml"/><Relationship Id="rId5" Type="http://schemas.openxmlformats.org/officeDocument/2006/relationships/theme" Target="../theme/theme19.xml"/><Relationship Id="rId1" Type="http://schemas.openxmlformats.org/officeDocument/2006/relationships/slideLayout" Target="../slideLayouts/slideLayout102.xml"/><Relationship Id="rId2" Type="http://schemas.openxmlformats.org/officeDocument/2006/relationships/slideLayout" Target="../slideLayouts/slideLayout103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4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4.xml"/><Relationship Id="rId8" Type="http://schemas.openxmlformats.org/officeDocument/2006/relationships/slideLayout" Target="../slideLayouts/slideLayout15.xml"/><Relationship Id="rId9" Type="http://schemas.openxmlformats.org/officeDocument/2006/relationships/theme" Target="../theme/theme2.xml"/><Relationship Id="rId1" Type="http://schemas.openxmlformats.org/officeDocument/2006/relationships/slideLayout" Target="../slideLayouts/slideLayout8.xml"/><Relationship Id="rId2" Type="http://schemas.openxmlformats.org/officeDocument/2006/relationships/slideLayout" Target="../slideLayouts/slideLayout9.xml"/></Relationships>
</file>

<file path=ppt/slideMasters/_rels/slideMaster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8.xml"/><Relationship Id="rId4" Type="http://schemas.openxmlformats.org/officeDocument/2006/relationships/slideLayout" Target="../slideLayouts/slideLayout109.xml"/><Relationship Id="rId5" Type="http://schemas.openxmlformats.org/officeDocument/2006/relationships/theme" Target="../theme/theme20.xml"/><Relationship Id="rId1" Type="http://schemas.openxmlformats.org/officeDocument/2006/relationships/slideLayout" Target="../slideLayouts/slideLayout106.xml"/><Relationship Id="rId2" Type="http://schemas.openxmlformats.org/officeDocument/2006/relationships/slideLayout" Target="../slideLayouts/slideLayout107.xml"/></Relationships>
</file>

<file path=ppt/slideMasters/_rels/slideMaster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2.xml"/><Relationship Id="rId4" Type="http://schemas.openxmlformats.org/officeDocument/2006/relationships/slideLayout" Target="../slideLayouts/slideLayout113.xml"/><Relationship Id="rId5" Type="http://schemas.openxmlformats.org/officeDocument/2006/relationships/slideLayout" Target="../slideLayouts/slideLayout114.xml"/><Relationship Id="rId6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6.xml"/><Relationship Id="rId8" Type="http://schemas.openxmlformats.org/officeDocument/2006/relationships/slideLayout" Target="../slideLayouts/slideLayout117.xml"/><Relationship Id="rId9" Type="http://schemas.openxmlformats.org/officeDocument/2006/relationships/theme" Target="../theme/theme21.xml"/><Relationship Id="rId1" Type="http://schemas.openxmlformats.org/officeDocument/2006/relationships/slideLayout" Target="../slideLayouts/slideLayout110.xml"/><Relationship Id="rId2" Type="http://schemas.openxmlformats.org/officeDocument/2006/relationships/slideLayout" Target="../slideLayouts/slideLayout111.xml"/></Relationships>
</file>

<file path=ppt/slideMasters/_rels/slideMaster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21.xml"/><Relationship Id="rId5" Type="http://schemas.openxmlformats.org/officeDocument/2006/relationships/theme" Target="../theme/theme22.xml"/><Relationship Id="rId1" Type="http://schemas.openxmlformats.org/officeDocument/2006/relationships/slideLayout" Target="../slideLayouts/slideLayout118.xml"/><Relationship Id="rId2" Type="http://schemas.openxmlformats.org/officeDocument/2006/relationships/slideLayout" Target="../slideLayouts/slideLayout119.xml"/></Relationships>
</file>

<file path=ppt/slideMasters/_rels/slideMaster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4.xml"/><Relationship Id="rId4" Type="http://schemas.openxmlformats.org/officeDocument/2006/relationships/slideLayout" Target="../slideLayouts/slideLayout125.xml"/><Relationship Id="rId5" Type="http://schemas.openxmlformats.org/officeDocument/2006/relationships/theme" Target="../theme/theme23.xml"/><Relationship Id="rId1" Type="http://schemas.openxmlformats.org/officeDocument/2006/relationships/slideLayout" Target="../slideLayouts/slideLayout122.xml"/><Relationship Id="rId2" Type="http://schemas.openxmlformats.org/officeDocument/2006/relationships/slideLayout" Target="../slideLayouts/slideLayout12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9.xml"/><Relationship Id="rId5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2.xml"/><Relationship Id="rId8" Type="http://schemas.openxmlformats.org/officeDocument/2006/relationships/slideLayout" Target="../slideLayouts/slideLayout23.xml"/><Relationship Id="rId9" Type="http://schemas.openxmlformats.org/officeDocument/2006/relationships/theme" Target="../theme/theme3.xml"/><Relationship Id="rId1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7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6.xml"/><Relationship Id="rId4" Type="http://schemas.openxmlformats.org/officeDocument/2006/relationships/theme" Target="../theme/theme4.xml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4" Type="http://schemas.openxmlformats.org/officeDocument/2006/relationships/slideLayout" Target="../slideLayouts/slideLayout30.xml"/><Relationship Id="rId5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3.xml"/><Relationship Id="rId8" Type="http://schemas.openxmlformats.org/officeDocument/2006/relationships/slideLayout" Target="../slideLayouts/slideLayout34.xml"/><Relationship Id="rId9" Type="http://schemas.openxmlformats.org/officeDocument/2006/relationships/theme" Target="../theme/theme5.xml"/><Relationship Id="rId1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8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8.xml"/><Relationship Id="rId5" Type="http://schemas.openxmlformats.org/officeDocument/2006/relationships/theme" Target="../theme/theme6.xml"/><Relationship Id="rId1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1.xml"/><Relationship Id="rId4" Type="http://schemas.openxmlformats.org/officeDocument/2006/relationships/slideLayout" Target="../slideLayouts/slideLayout42.xml"/><Relationship Id="rId5" Type="http://schemas.openxmlformats.org/officeDocument/2006/relationships/theme" Target="../theme/theme7.xml"/><Relationship Id="rId1" Type="http://schemas.openxmlformats.org/officeDocument/2006/relationships/slideLayout" Target="../slideLayouts/slideLayout39.xml"/><Relationship Id="rId2" Type="http://schemas.openxmlformats.org/officeDocument/2006/relationships/slideLayout" Target="../slideLayouts/slideLayout40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5.xml"/><Relationship Id="rId4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7.xml"/><Relationship Id="rId6" Type="http://schemas.openxmlformats.org/officeDocument/2006/relationships/slideLayout" Target="../slideLayouts/slideLayout48.xml"/><Relationship Id="rId7" Type="http://schemas.openxmlformats.org/officeDocument/2006/relationships/slideLayout" Target="../slideLayouts/slideLayout49.xml"/><Relationship Id="rId8" Type="http://schemas.openxmlformats.org/officeDocument/2006/relationships/slideLayout" Target="../slideLayouts/slideLayout50.xml"/><Relationship Id="rId9" Type="http://schemas.openxmlformats.org/officeDocument/2006/relationships/theme" Target="../theme/theme8.xml"/><Relationship Id="rId1" Type="http://schemas.openxmlformats.org/officeDocument/2006/relationships/slideLayout" Target="../slideLayouts/slideLayout43.xml"/><Relationship Id="rId2" Type="http://schemas.openxmlformats.org/officeDocument/2006/relationships/slideLayout" Target="../slideLayouts/slideLayout44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3.xml"/><Relationship Id="rId4" Type="http://schemas.openxmlformats.org/officeDocument/2006/relationships/slideLayout" Target="../slideLayouts/slideLayout54.xml"/><Relationship Id="rId5" Type="http://schemas.openxmlformats.org/officeDocument/2006/relationships/slideLayout" Target="../slideLayouts/slideLayout55.xml"/><Relationship Id="rId6" Type="http://schemas.openxmlformats.org/officeDocument/2006/relationships/slideLayout" Target="../slideLayouts/slideLayout56.xml"/><Relationship Id="rId7" Type="http://schemas.openxmlformats.org/officeDocument/2006/relationships/slideLayout" Target="../slideLayouts/slideLayout57.xml"/><Relationship Id="rId8" Type="http://schemas.openxmlformats.org/officeDocument/2006/relationships/slideLayout" Target="../slideLayouts/slideLayout58.xml"/><Relationship Id="rId9" Type="http://schemas.openxmlformats.org/officeDocument/2006/relationships/theme" Target="../theme/theme9.xml"/><Relationship Id="rId1" Type="http://schemas.openxmlformats.org/officeDocument/2006/relationships/slideLayout" Target="../slideLayouts/slideLayout51.xml"/><Relationship Id="rId2" Type="http://schemas.openxmlformats.org/officeDocument/2006/relationships/slideLayout" Target="../slideLayouts/slideLayout5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4770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24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12826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br>
              <a:rPr lang="en-US" dirty="0" smtClean="0"/>
            </a:br>
            <a:r>
              <a:rPr lang="en-US" dirty="0" smtClean="0"/>
              <a:t>with two lines of text</a:t>
            </a: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 smtClean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Asanovic, 2015</a:t>
            </a:r>
            <a:endParaRPr lang="en-US" sz="1100" dirty="0">
              <a:solidFill>
                <a:srgbClr val="1B3384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216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 smtClean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Fall 2015, Lecture 5</a:t>
            </a:r>
          </a:p>
        </p:txBody>
      </p:sp>
    </p:spTree>
    <p:extLst>
      <p:ext uri="{BB962C8B-B14F-4D97-AF65-F5344CB8AC3E}">
        <p14:creationId xmlns:p14="http://schemas.microsoft.com/office/powerpoint/2010/main" val="1044665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br>
              <a:rPr lang="en-US" dirty="0" smtClean="0"/>
            </a:br>
            <a:r>
              <a:rPr lang="en-US" dirty="0" smtClean="0"/>
              <a:t>with two lines of text</a:t>
            </a: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 smtClean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Asanovic, 2015</a:t>
            </a:r>
            <a:endParaRPr lang="en-US" sz="1100" dirty="0">
              <a:solidFill>
                <a:srgbClr val="1B3384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216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 smtClean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Fall 2015, Lecture 6</a:t>
            </a:r>
          </a:p>
        </p:txBody>
      </p:sp>
    </p:spTree>
    <p:extLst>
      <p:ext uri="{BB962C8B-B14F-4D97-AF65-F5344CB8AC3E}">
        <p14:creationId xmlns:p14="http://schemas.microsoft.com/office/powerpoint/2010/main" val="61716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br>
              <a:rPr lang="en-US" dirty="0" smtClean="0"/>
            </a:br>
            <a:r>
              <a:rPr lang="en-US" dirty="0" smtClean="0"/>
              <a:t>with two lines of text</a:t>
            </a: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 smtClean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Asanovic, 2015</a:t>
            </a:r>
            <a:endParaRPr lang="en-US" sz="1100" dirty="0">
              <a:solidFill>
                <a:srgbClr val="1B3384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216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 smtClean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Fall 2015, Lecture 6</a:t>
            </a:r>
          </a:p>
        </p:txBody>
      </p:sp>
    </p:spTree>
    <p:extLst>
      <p:ext uri="{BB962C8B-B14F-4D97-AF65-F5344CB8AC3E}">
        <p14:creationId xmlns:p14="http://schemas.microsoft.com/office/powerpoint/2010/main" val="747686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br>
              <a:rPr lang="en-US" dirty="0" smtClean="0"/>
            </a:br>
            <a:r>
              <a:rPr lang="en-US" dirty="0" smtClean="0"/>
              <a:t>with two lines of text</a:t>
            </a: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 smtClean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Asanovic, 2015</a:t>
            </a:r>
            <a:endParaRPr lang="en-US" sz="1100" dirty="0">
              <a:solidFill>
                <a:srgbClr val="1B3384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216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 smtClean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Fall 2015, Lecture 6</a:t>
            </a:r>
          </a:p>
        </p:txBody>
      </p:sp>
    </p:spTree>
    <p:extLst>
      <p:ext uri="{BB962C8B-B14F-4D97-AF65-F5344CB8AC3E}">
        <p14:creationId xmlns:p14="http://schemas.microsoft.com/office/powerpoint/2010/main" val="2204528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br>
              <a:rPr lang="en-US" dirty="0" smtClean="0"/>
            </a:br>
            <a:r>
              <a:rPr lang="en-US" dirty="0" smtClean="0"/>
              <a:t>with two lines of text</a:t>
            </a: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 smtClean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Asanovic, 2015</a:t>
            </a:r>
            <a:endParaRPr lang="en-US" sz="1100" dirty="0">
              <a:solidFill>
                <a:srgbClr val="1B3384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216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 smtClean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Fall 2015, Lecture 6</a:t>
            </a:r>
          </a:p>
        </p:txBody>
      </p:sp>
    </p:spTree>
    <p:extLst>
      <p:ext uri="{BB962C8B-B14F-4D97-AF65-F5344CB8AC3E}">
        <p14:creationId xmlns:p14="http://schemas.microsoft.com/office/powerpoint/2010/main" val="3678407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br>
              <a:rPr lang="en-US" dirty="0" smtClean="0"/>
            </a:br>
            <a:r>
              <a:rPr lang="en-US" dirty="0" smtClean="0"/>
              <a:t>with two lines of text</a:t>
            </a: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 smtClean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Asanovic, 2015</a:t>
            </a:r>
            <a:endParaRPr lang="en-US" sz="1100" dirty="0">
              <a:solidFill>
                <a:srgbClr val="1B3384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620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 smtClean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Fall 2015, Lecture 7</a:t>
            </a:r>
          </a:p>
        </p:txBody>
      </p:sp>
    </p:spTree>
    <p:extLst>
      <p:ext uri="{BB962C8B-B14F-4D97-AF65-F5344CB8AC3E}">
        <p14:creationId xmlns:p14="http://schemas.microsoft.com/office/powerpoint/2010/main" val="1281039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br>
              <a:rPr lang="en-US" dirty="0" smtClean="0"/>
            </a:br>
            <a:r>
              <a:rPr lang="en-US" dirty="0" smtClean="0"/>
              <a:t>with two lines of text</a:t>
            </a: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 smtClean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Asanovic, 2015</a:t>
            </a:r>
            <a:endParaRPr lang="en-US" sz="1100" dirty="0">
              <a:solidFill>
                <a:srgbClr val="1B3384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620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 smtClean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Fall 2015, Lecture 7</a:t>
            </a:r>
          </a:p>
        </p:txBody>
      </p:sp>
    </p:spTree>
    <p:extLst>
      <p:ext uri="{BB962C8B-B14F-4D97-AF65-F5344CB8AC3E}">
        <p14:creationId xmlns:p14="http://schemas.microsoft.com/office/powerpoint/2010/main" val="303069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br>
              <a:rPr lang="en-US" dirty="0" smtClean="0"/>
            </a:br>
            <a:r>
              <a:rPr lang="en-US" dirty="0" smtClean="0"/>
              <a:t>with two lines of text</a:t>
            </a: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 smtClean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Asanovic, 2015</a:t>
            </a:r>
            <a:endParaRPr lang="en-US" sz="1100" dirty="0">
              <a:solidFill>
                <a:srgbClr val="1B3384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216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 smtClean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Fall 2015, Lecture 8</a:t>
            </a:r>
          </a:p>
        </p:txBody>
      </p:sp>
    </p:spTree>
    <p:extLst>
      <p:ext uri="{BB962C8B-B14F-4D97-AF65-F5344CB8AC3E}">
        <p14:creationId xmlns:p14="http://schemas.microsoft.com/office/powerpoint/2010/main" val="1650594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8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-43281" y="6538156"/>
            <a:ext cx="10711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3/12/2013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CS152, Spring 2013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47039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br>
              <a:rPr lang="en-US" dirty="0" smtClean="0"/>
            </a:br>
            <a:r>
              <a:rPr lang="en-US" dirty="0" smtClean="0"/>
              <a:t>with two lines of text</a:t>
            </a: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 smtClean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Asanovic, 2015</a:t>
            </a:r>
            <a:endParaRPr lang="en-US" sz="1100" dirty="0">
              <a:solidFill>
                <a:srgbClr val="1B3384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9312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 smtClean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Fall 2015, Lecture 10</a:t>
            </a:r>
          </a:p>
        </p:txBody>
      </p:sp>
    </p:spTree>
    <p:extLst>
      <p:ext uri="{BB962C8B-B14F-4D97-AF65-F5344CB8AC3E}">
        <p14:creationId xmlns:p14="http://schemas.microsoft.com/office/powerpoint/2010/main" val="242335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1FF9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4770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24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24523" y="6374621"/>
            <a:ext cx="961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  <a:latin typeface="Calibri"/>
                <a:cs typeface="Calibri"/>
              </a:rPr>
              <a:t>CS252</a:t>
            </a:r>
          </a:p>
        </p:txBody>
      </p:sp>
    </p:spTree>
    <p:extLst>
      <p:ext uri="{BB962C8B-B14F-4D97-AF65-F5344CB8AC3E}">
        <p14:creationId xmlns:p14="http://schemas.microsoft.com/office/powerpoint/2010/main" val="2665023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br>
              <a:rPr lang="en-US" dirty="0" smtClean="0"/>
            </a:br>
            <a:r>
              <a:rPr lang="en-US" dirty="0" smtClean="0"/>
              <a:t>with two lines of text</a:t>
            </a: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145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 smtClean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Asanovic, 2015</a:t>
            </a:r>
            <a:endParaRPr lang="en-US" sz="1100" dirty="0">
              <a:solidFill>
                <a:srgbClr val="1B3384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874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 smtClean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Fall 2015, Lecture 13</a:t>
            </a:r>
          </a:p>
        </p:txBody>
      </p:sp>
    </p:spTree>
    <p:extLst>
      <p:ext uri="{BB962C8B-B14F-4D97-AF65-F5344CB8AC3E}">
        <p14:creationId xmlns:p14="http://schemas.microsoft.com/office/powerpoint/2010/main" val="1306934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8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-43281" y="6538156"/>
            <a:ext cx="10711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3/21/2013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CS152, Spring 2013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63126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br>
              <a:rPr lang="en-US" dirty="0" smtClean="0"/>
            </a:br>
            <a:r>
              <a:rPr lang="en-US" dirty="0" smtClean="0"/>
              <a:t>with two lines of text</a:t>
            </a: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 smtClean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Asanovic, 2015</a:t>
            </a:r>
            <a:endParaRPr lang="en-US" sz="1100" dirty="0">
              <a:solidFill>
                <a:srgbClr val="1B3384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88549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 smtClean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Spring 2015, Lecture 9</a:t>
            </a:r>
          </a:p>
        </p:txBody>
      </p:sp>
    </p:spTree>
    <p:extLst>
      <p:ext uri="{BB962C8B-B14F-4D97-AF65-F5344CB8AC3E}">
        <p14:creationId xmlns:p14="http://schemas.microsoft.com/office/powerpoint/2010/main" val="10547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br>
              <a:rPr lang="en-US" dirty="0" smtClean="0"/>
            </a:br>
            <a:r>
              <a:rPr lang="en-US" dirty="0" smtClean="0"/>
              <a:t>with two lines of text</a:t>
            </a: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 smtClean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Asanovic, 2015</a:t>
            </a:r>
            <a:endParaRPr lang="en-US" sz="1100" dirty="0">
              <a:solidFill>
                <a:srgbClr val="1B3384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88549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 smtClean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Spring 2015, Lecture 9</a:t>
            </a:r>
          </a:p>
        </p:txBody>
      </p:sp>
    </p:spTree>
    <p:extLst>
      <p:ext uri="{BB962C8B-B14F-4D97-AF65-F5344CB8AC3E}">
        <p14:creationId xmlns:p14="http://schemas.microsoft.com/office/powerpoint/2010/main" val="267708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8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-43281" y="6538156"/>
            <a:ext cx="10711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2/12/2013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CS152, Spring 2013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22785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352425" y="341312"/>
            <a:ext cx="7648575" cy="831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1090612" y="1314450"/>
            <a:ext cx="6907212" cy="4678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dt" idx="10"/>
          </p:nvPr>
        </p:nvSpPr>
        <p:spPr>
          <a:xfrm>
            <a:off x="0" y="6616700"/>
            <a:ext cx="1828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eaLnBrk="1" fontAlgn="auto" hangingPunct="1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000000"/>
              </a:solidFill>
            </a:endParaRPr>
          </a:p>
        </p:txBody>
      </p:sp>
      <p:sp>
        <p:nvSpPr>
          <p:cNvPr id="16" name="Shape 16"/>
          <p:cNvSpPr txBox="1">
            <a:spLocks noGrp="1"/>
          </p:cNvSpPr>
          <p:nvPr>
            <p:ph type="ftr" idx="11"/>
          </p:nvPr>
        </p:nvSpPr>
        <p:spPr>
          <a:xfrm>
            <a:off x="2590800" y="6616700"/>
            <a:ext cx="36576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eaLnBrk="1" fontAlgn="auto" hangingPunct="1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000000"/>
              </a:solidFill>
            </a:endParaRPr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7772400" y="0"/>
            <a:ext cx="1371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eaLnBrk="1" fontAlgn="auto" hangingPunct="1">
              <a:buClr>
                <a:srgbClr val="000000"/>
              </a:buClr>
            </a:pPr>
            <a:r>
              <a:rPr lang="en-US" kern="0">
                <a:solidFill>
                  <a:srgbClr val="000000"/>
                </a:solidFill>
              </a:rPr>
              <a:t>6.823 L8- </a:t>
            </a:r>
            <a:fld id="{00000000-1234-1234-1234-123412341234}" type="slidenum">
              <a:rPr lang="en-US" kern="0">
                <a:solidFill>
                  <a:srgbClr val="000000"/>
                </a:solidFill>
              </a:rPr>
              <a:pPr eaLnBrk="1" fontAlgn="auto" hangingPunct="1">
                <a:buClr>
                  <a:srgbClr val="000000"/>
                </a:buClr>
              </a:pPr>
              <a:t>‹#›</a:t>
            </a:fld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eaLnBrk="1" fontAlgn="auto" hangingPunct="1">
              <a:buClr>
                <a:srgbClr val="000000"/>
              </a:buClr>
            </a:pPr>
            <a:r>
              <a:rPr lang="en-US" kern="0">
                <a:solidFill>
                  <a:srgbClr val="000000"/>
                </a:solidFill>
              </a:rPr>
              <a:t>Joel Emer</a:t>
            </a: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eaLnBrk="1" fontAlgn="auto" hangingPunct="1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000000"/>
              </a:solidFill>
            </a:endParaRPr>
          </a:p>
        </p:txBody>
      </p:sp>
      <p:cxnSp>
        <p:nvCxnSpPr>
          <p:cNvPr id="18" name="Shape 18"/>
          <p:cNvCxnSpPr/>
          <p:nvPr/>
        </p:nvCxnSpPr>
        <p:spPr>
          <a:xfrm>
            <a:off x="330200" y="1219200"/>
            <a:ext cx="8534400" cy="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pic>
        <p:nvPicPr>
          <p:cNvPr id="19" name="Shape 1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686800" y="6438900"/>
            <a:ext cx="457200" cy="4191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0" name="Shape 20"/>
          <p:cNvCxnSpPr/>
          <p:nvPr/>
        </p:nvCxnSpPr>
        <p:spPr>
          <a:xfrm>
            <a:off x="330200" y="1219200"/>
            <a:ext cx="8534400" cy="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pic>
        <p:nvPicPr>
          <p:cNvPr id="21" name="Shape 2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686800" y="6438900"/>
            <a:ext cx="457200" cy="419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0786330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8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-43281" y="6538156"/>
            <a:ext cx="10711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2/14/2013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CS152, Spring 2013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76584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br>
              <a:rPr lang="en-US" dirty="0" smtClean="0"/>
            </a:br>
            <a:r>
              <a:rPr lang="en-US" dirty="0" smtClean="0"/>
              <a:t>with two lines of text</a:t>
            </a: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 smtClean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</a:t>
            </a:r>
            <a:r>
              <a:rPr lang="en-US" sz="1100" smtClean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, 2015</a:t>
            </a:r>
            <a:endParaRPr lang="en-US" sz="1100" dirty="0">
              <a:solidFill>
                <a:srgbClr val="1B3384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9312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 smtClean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Fall 2015, Lecture 15</a:t>
            </a:r>
          </a:p>
        </p:txBody>
      </p:sp>
    </p:spTree>
    <p:extLst>
      <p:ext uri="{BB962C8B-B14F-4D97-AF65-F5344CB8AC3E}">
        <p14:creationId xmlns:p14="http://schemas.microsoft.com/office/powerpoint/2010/main" val="2961438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br>
              <a:rPr lang="en-US" dirty="0" smtClean="0"/>
            </a:br>
            <a:r>
              <a:rPr lang="en-US" dirty="0" smtClean="0"/>
              <a:t>with two lines of text</a:t>
            </a: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 smtClean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Asanovic, 2015</a:t>
            </a:r>
            <a:endParaRPr lang="en-US" sz="1100" dirty="0">
              <a:solidFill>
                <a:srgbClr val="1B3384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9312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 smtClean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Fall 2015, Lecture 16</a:t>
            </a:r>
          </a:p>
        </p:txBody>
      </p:sp>
    </p:spTree>
    <p:extLst>
      <p:ext uri="{BB962C8B-B14F-4D97-AF65-F5344CB8AC3E}">
        <p14:creationId xmlns:p14="http://schemas.microsoft.com/office/powerpoint/2010/main" val="3811485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8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-43281" y="6538156"/>
            <a:ext cx="10711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2/21/2013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CS152, Spring 2013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99507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8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-43281" y="6538156"/>
            <a:ext cx="10711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2/26/2013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CS152, Spring 2013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53953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600200"/>
            <a:ext cx="8686800" cy="166687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dirty="0"/>
              <a:t>CS 152 Computer Architecture and Engineering</a:t>
            </a:r>
            <a:br>
              <a:rPr lang="en-US" dirty="0"/>
            </a:br>
            <a:r>
              <a:rPr lang="en-US" dirty="0"/>
              <a:t>CS252 Graduate Computer Architecture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Lecture </a:t>
            </a:r>
            <a:r>
              <a:rPr lang="en-US" dirty="0" smtClean="0"/>
              <a:t>16 </a:t>
            </a:r>
            <a:r>
              <a:rPr lang="mr-IN" dirty="0" smtClean="0"/>
              <a:t>–</a:t>
            </a:r>
            <a:r>
              <a:rPr lang="en-US" dirty="0" smtClean="0"/>
              <a:t> RISC-V Vectors</a:t>
            </a:r>
            <a:endParaRPr lang="en-US" dirty="0"/>
          </a:p>
        </p:txBody>
      </p:sp>
      <p:sp>
        <p:nvSpPr>
          <p:cNvPr id="65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/>
              <a:t>Krste Asanovic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Electrical Engineering and Computer Sciences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University of California at Berkeley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r>
              <a:rPr lang="en-US" sz="2000" b="1" dirty="0">
                <a:latin typeface="Courier" charset="0"/>
              </a:rPr>
              <a:t>http://</a:t>
            </a:r>
            <a:r>
              <a:rPr lang="en-US" sz="2000" b="1" dirty="0" err="1">
                <a:latin typeface="Courier" charset="0"/>
              </a:rPr>
              <a:t>www.eecs.berkeley.edu</a:t>
            </a:r>
            <a:r>
              <a:rPr lang="en-US" sz="2000" b="1" dirty="0">
                <a:latin typeface="Courier" charset="0"/>
              </a:rPr>
              <a:t>/~</a:t>
            </a:r>
            <a:r>
              <a:rPr lang="en-US" sz="2000" b="1" dirty="0" err="1">
                <a:latin typeface="Courier" charset="0"/>
              </a:rPr>
              <a:t>krste</a:t>
            </a:r>
            <a:endParaRPr lang="en-US" sz="2000" b="1" dirty="0">
              <a:latin typeface="Courier" charset="0"/>
            </a:endParaRPr>
          </a:p>
          <a:p>
            <a:pPr>
              <a:lnSpc>
                <a:spcPct val="70000"/>
              </a:lnSpc>
            </a:pPr>
            <a:r>
              <a:rPr lang="en-US" sz="2000" b="1" dirty="0">
                <a:latin typeface="Courier" charset="0"/>
              </a:rPr>
              <a:t>http://</a:t>
            </a:r>
            <a:r>
              <a:rPr lang="en-US" sz="2000" b="1" dirty="0" err="1">
                <a:latin typeface="Courier" charset="0"/>
              </a:rPr>
              <a:t>inst.eecs.berkeley.edu</a:t>
            </a:r>
            <a:r>
              <a:rPr lang="en-US" sz="2000" b="1" dirty="0">
                <a:latin typeface="Courier" charset="0"/>
              </a:rPr>
              <a:t>/~cs152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772400" cy="736600"/>
          </a:xfrm>
        </p:spPr>
        <p:txBody>
          <a:bodyPr/>
          <a:lstStyle/>
          <a:p>
            <a:r>
              <a:rPr lang="en-US" dirty="0"/>
              <a:t>V</a:t>
            </a:r>
            <a:r>
              <a:rPr lang="en-US" dirty="0" smtClean="0"/>
              <a:t>ector-vector add, 32b+16b -&gt; 32b integer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98500" y="990600"/>
            <a:ext cx="7683500" cy="5054600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 smtClean="0">
                <a:latin typeface="Courier"/>
                <a:cs typeface="Courier"/>
              </a:rPr>
              <a:t>for (</a:t>
            </a:r>
            <a:r>
              <a:rPr lang="en-US" sz="1800" b="1" dirty="0" err="1" smtClean="0">
                <a:latin typeface="Courier"/>
                <a:cs typeface="Courier"/>
              </a:rPr>
              <a:t>i</a:t>
            </a:r>
            <a:r>
              <a:rPr lang="en-US" sz="1800" b="1" dirty="0" smtClean="0">
                <a:latin typeface="Courier"/>
                <a:cs typeface="Courier"/>
              </a:rPr>
              <a:t>=0; </a:t>
            </a:r>
            <a:r>
              <a:rPr lang="en-US" sz="1800" b="1" dirty="0" err="1" smtClean="0">
                <a:latin typeface="Courier"/>
                <a:cs typeface="Courier"/>
              </a:rPr>
              <a:t>i</a:t>
            </a:r>
            <a:r>
              <a:rPr lang="en-US" sz="1800" b="1" dirty="0" smtClean="0">
                <a:latin typeface="Courier"/>
                <a:cs typeface="Courier"/>
              </a:rPr>
              <a:t>&lt;N; </a:t>
            </a:r>
            <a:r>
              <a:rPr lang="en-US" sz="1800" b="1" dirty="0" err="1" smtClean="0">
                <a:latin typeface="Courier"/>
                <a:cs typeface="Courier"/>
              </a:rPr>
              <a:t>i</a:t>
            </a:r>
            <a:r>
              <a:rPr lang="en-US" sz="1800" b="1" dirty="0" smtClean="0">
                <a:latin typeface="Courier"/>
                <a:cs typeface="Courier"/>
              </a:rPr>
              <a:t>++)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"/>
                <a:cs typeface="Courier"/>
              </a:rPr>
              <a:t>{ C[</a:t>
            </a:r>
            <a:r>
              <a:rPr lang="en-US" sz="1800" b="1" dirty="0" err="1" smtClean="0">
                <a:latin typeface="Courier"/>
                <a:cs typeface="Courier"/>
              </a:rPr>
              <a:t>i</a:t>
            </a:r>
            <a:r>
              <a:rPr lang="en-US" sz="1800" b="1" dirty="0" smtClean="0">
                <a:latin typeface="Courier"/>
                <a:cs typeface="Courier"/>
              </a:rPr>
              <a:t>] = A[</a:t>
            </a:r>
            <a:r>
              <a:rPr lang="en-US" sz="1800" b="1" dirty="0" err="1" smtClean="0">
                <a:latin typeface="Courier"/>
                <a:cs typeface="Courier"/>
              </a:rPr>
              <a:t>i</a:t>
            </a:r>
            <a:r>
              <a:rPr lang="en-US" sz="1800" b="1" dirty="0" smtClean="0">
                <a:latin typeface="Courier"/>
                <a:cs typeface="Courier"/>
              </a:rPr>
              <a:t>] + B[</a:t>
            </a:r>
            <a:r>
              <a:rPr lang="en-US" sz="1800" b="1" dirty="0" err="1" smtClean="0">
                <a:latin typeface="Courier"/>
                <a:cs typeface="Courier"/>
              </a:rPr>
              <a:t>i</a:t>
            </a:r>
            <a:r>
              <a:rPr lang="en-US" sz="1800" b="1" dirty="0" smtClean="0">
                <a:latin typeface="Courier"/>
                <a:cs typeface="Courier"/>
              </a:rPr>
              <a:t>]; } // 32-bit </a:t>
            </a:r>
            <a:r>
              <a:rPr lang="en-US" sz="1800" b="1" dirty="0" err="1" smtClean="0">
                <a:latin typeface="Courier"/>
                <a:cs typeface="Courier"/>
              </a:rPr>
              <a:t>ints</a:t>
            </a:r>
            <a:endParaRPr lang="en-US" sz="1800" b="1" dirty="0" smtClean="0">
              <a:latin typeface="Courier"/>
              <a:cs typeface="Courier"/>
            </a:endParaRPr>
          </a:p>
          <a:p>
            <a:pPr marL="0" indent="0">
              <a:buNone/>
            </a:pPr>
            <a:endParaRPr lang="en-US" sz="1800" b="1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800" b="1" dirty="0">
                <a:latin typeface="Courier"/>
                <a:cs typeface="Courier"/>
              </a:rPr>
              <a:t> </a:t>
            </a:r>
            <a:r>
              <a:rPr lang="en-US" sz="1800" b="1" dirty="0" smtClean="0">
                <a:latin typeface="Courier"/>
                <a:cs typeface="Courier"/>
              </a:rPr>
              <a:t> </a:t>
            </a:r>
            <a:r>
              <a:rPr lang="en-US" sz="1800" b="1" dirty="0" err="1" smtClean="0">
                <a:latin typeface="Courier"/>
                <a:cs typeface="Courier"/>
              </a:rPr>
              <a:t>vcfg</a:t>
            </a:r>
            <a:r>
              <a:rPr lang="en-US" sz="1800" b="1" dirty="0" smtClean="0">
                <a:latin typeface="Courier"/>
                <a:cs typeface="Courier"/>
              </a:rPr>
              <a:t> 2*</a:t>
            </a:r>
            <a:r>
              <a:rPr lang="en-US" sz="1800" b="1" dirty="0" smtClean="0">
                <a:solidFill>
                  <a:srgbClr val="FF0000"/>
                </a:solidFill>
                <a:latin typeface="Courier"/>
                <a:cs typeface="Courier"/>
              </a:rPr>
              <a:t>V32bINT, 1*V16bINT</a:t>
            </a:r>
            <a:r>
              <a:rPr lang="en-US" sz="1800" b="1" dirty="0" smtClean="0">
                <a:latin typeface="Courier"/>
                <a:cs typeface="Courier"/>
              </a:rPr>
              <a:t> # v0,v1:32b, v2:16b</a:t>
            </a:r>
            <a:endParaRPr lang="en-US" sz="1800" b="1" dirty="0" smtClean="0">
              <a:solidFill>
                <a:srgbClr val="FF0000"/>
              </a:solidFill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"/>
                <a:cs typeface="Courier"/>
              </a:rPr>
              <a:t>Loop: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"/>
                <a:cs typeface="Courier"/>
              </a:rPr>
              <a:t>  </a:t>
            </a:r>
            <a:r>
              <a:rPr lang="en-US" sz="1800" b="1" dirty="0" err="1" smtClean="0">
                <a:latin typeface="Courier"/>
                <a:cs typeface="Courier"/>
              </a:rPr>
              <a:t>setvl</a:t>
            </a:r>
            <a:r>
              <a:rPr lang="en-US" sz="1800" b="1" dirty="0" smtClean="0">
                <a:latin typeface="Courier"/>
                <a:cs typeface="Courier"/>
              </a:rPr>
              <a:t> t0, a0 # a0 holds N, t0 holds amount done</a:t>
            </a:r>
          </a:p>
          <a:p>
            <a:pPr marL="0" indent="0">
              <a:buNone/>
            </a:pPr>
            <a:r>
              <a:rPr lang="en-US" sz="1800" b="1" dirty="0">
                <a:latin typeface="Courier"/>
                <a:cs typeface="Courier"/>
              </a:rPr>
              <a:t> </a:t>
            </a:r>
            <a:r>
              <a:rPr lang="en-US" sz="1800" b="1" dirty="0" smtClean="0">
                <a:latin typeface="Courier"/>
                <a:cs typeface="Courier"/>
              </a:rPr>
              <a:t> </a:t>
            </a:r>
            <a:r>
              <a:rPr lang="en-US" sz="1800" b="1" dirty="0" err="1" smtClean="0">
                <a:latin typeface="Courier"/>
                <a:cs typeface="Courier"/>
              </a:rPr>
              <a:t>ld</a:t>
            </a:r>
            <a:r>
              <a:rPr lang="en-US" sz="1800" b="1" dirty="0" smtClean="0">
                <a:latin typeface="Courier"/>
                <a:cs typeface="Courier"/>
              </a:rPr>
              <a:t> v0, a1    # load strip of A vector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"/>
                <a:cs typeface="Courier"/>
              </a:rPr>
              <a:t>  </a:t>
            </a:r>
            <a:r>
              <a:rPr lang="en-US" sz="1800" b="1" dirty="0" err="1" smtClean="0">
                <a:latin typeface="Courier"/>
                <a:cs typeface="Courier"/>
              </a:rPr>
              <a:t>ld</a:t>
            </a:r>
            <a:r>
              <a:rPr lang="en-US" sz="1800" b="1" dirty="0" smtClean="0">
                <a:latin typeface="Courier"/>
                <a:cs typeface="Courier"/>
              </a:rPr>
              <a:t> v2, a2    # load strip of B vector</a:t>
            </a:r>
          </a:p>
          <a:p>
            <a:pPr marL="0" indent="0">
              <a:buNone/>
            </a:pPr>
            <a:r>
              <a:rPr lang="en-US" sz="1800" b="1" dirty="0">
                <a:latin typeface="Courier"/>
                <a:cs typeface="Courier"/>
              </a:rPr>
              <a:t> </a:t>
            </a:r>
            <a:r>
              <a:rPr lang="en-US" sz="1800" b="1" dirty="0" smtClean="0">
                <a:latin typeface="Courier"/>
                <a:cs typeface="Courier"/>
              </a:rPr>
              <a:t> </a:t>
            </a:r>
            <a:r>
              <a:rPr lang="en-US" sz="1800" b="1" dirty="0" err="1" smtClean="0">
                <a:latin typeface="Courier"/>
                <a:cs typeface="Courier"/>
              </a:rPr>
              <a:t>vadd</a:t>
            </a:r>
            <a:r>
              <a:rPr lang="en-US" sz="1800" b="1" dirty="0" smtClean="0">
                <a:latin typeface="Courier"/>
                <a:cs typeface="Courier"/>
              </a:rPr>
              <a:t> v1, v0, v2 # add vectors</a:t>
            </a:r>
          </a:p>
          <a:p>
            <a:pPr marL="0" indent="0">
              <a:buNone/>
            </a:pPr>
            <a:r>
              <a:rPr lang="en-US" sz="1800" b="1" dirty="0">
                <a:latin typeface="Courier"/>
                <a:cs typeface="Courier"/>
              </a:rPr>
              <a:t> </a:t>
            </a:r>
            <a:r>
              <a:rPr lang="en-US" sz="1800" b="1" dirty="0" smtClean="0">
                <a:latin typeface="Courier"/>
                <a:cs typeface="Courier"/>
              </a:rPr>
              <a:t> </a:t>
            </a:r>
            <a:r>
              <a:rPr lang="en-US" sz="1800" b="1" dirty="0" err="1" smtClean="0">
                <a:latin typeface="Courier"/>
                <a:cs typeface="Courier"/>
              </a:rPr>
              <a:t>st</a:t>
            </a:r>
            <a:r>
              <a:rPr lang="en-US" sz="1800" b="1" dirty="0" smtClean="0">
                <a:latin typeface="Courier"/>
                <a:cs typeface="Courier"/>
              </a:rPr>
              <a:t> v1, a3    # store strip of C vector</a:t>
            </a:r>
          </a:p>
          <a:p>
            <a:pPr marL="0" indent="0">
              <a:buNone/>
            </a:pPr>
            <a:r>
              <a:rPr lang="en-US" sz="1800" b="1" dirty="0">
                <a:latin typeface="Courier"/>
                <a:cs typeface="Courier"/>
              </a:rPr>
              <a:t> </a:t>
            </a:r>
            <a:r>
              <a:rPr lang="en-US" sz="1800" b="1" dirty="0" smtClean="0">
                <a:latin typeface="Courier"/>
                <a:cs typeface="Courier"/>
              </a:rPr>
              <a:t> </a:t>
            </a:r>
            <a:r>
              <a:rPr lang="en-US" sz="1800" b="1" dirty="0" err="1" smtClean="0">
                <a:latin typeface="Courier"/>
                <a:cs typeface="Courier"/>
              </a:rPr>
              <a:t>slli</a:t>
            </a:r>
            <a:r>
              <a:rPr lang="en-US" sz="1800" b="1" dirty="0" smtClean="0">
                <a:latin typeface="Courier"/>
                <a:cs typeface="Courier"/>
              </a:rPr>
              <a:t> t1, t0, 2 # multiply by 4 to get bytes</a:t>
            </a:r>
          </a:p>
          <a:p>
            <a:pPr marL="0" indent="0">
              <a:buNone/>
            </a:pPr>
            <a:r>
              <a:rPr lang="en-US" sz="1800" b="1" dirty="0">
                <a:latin typeface="Courier"/>
                <a:cs typeface="Courier"/>
              </a:rPr>
              <a:t> </a:t>
            </a:r>
            <a:r>
              <a:rPr lang="en-US" sz="1800" b="1" dirty="0" smtClean="0">
                <a:latin typeface="Courier"/>
                <a:cs typeface="Courier"/>
              </a:rPr>
              <a:t> </a:t>
            </a:r>
            <a:r>
              <a:rPr lang="en-US" sz="1800" b="1" dirty="0" err="1" smtClean="0">
                <a:latin typeface="Courier"/>
                <a:cs typeface="Courier"/>
              </a:rPr>
              <a:t>slli</a:t>
            </a:r>
            <a:r>
              <a:rPr lang="en-US" sz="1800" b="1" dirty="0" smtClean="0">
                <a:latin typeface="Courier"/>
                <a:cs typeface="Courier"/>
              </a:rPr>
              <a:t> t2, t0, 1 # multiply by 2 to get bytes</a:t>
            </a:r>
          </a:p>
          <a:p>
            <a:pPr marL="0" indent="0">
              <a:buNone/>
            </a:pPr>
            <a:r>
              <a:rPr lang="en-US" sz="1800" b="1" dirty="0">
                <a:latin typeface="Courier"/>
                <a:cs typeface="Courier"/>
              </a:rPr>
              <a:t> </a:t>
            </a:r>
            <a:r>
              <a:rPr lang="en-US" sz="1800" b="1" dirty="0" smtClean="0">
                <a:latin typeface="Courier"/>
                <a:cs typeface="Courier"/>
              </a:rPr>
              <a:t> add a1, a1, t1 # bump pointers</a:t>
            </a:r>
          </a:p>
          <a:p>
            <a:pPr marL="0" indent="0">
              <a:buNone/>
            </a:pPr>
            <a:r>
              <a:rPr lang="en-US" sz="1800" b="1" dirty="0">
                <a:latin typeface="Courier"/>
                <a:cs typeface="Courier"/>
              </a:rPr>
              <a:t> </a:t>
            </a:r>
            <a:r>
              <a:rPr lang="en-US" sz="1800" b="1" dirty="0" smtClean="0">
                <a:latin typeface="Courier"/>
                <a:cs typeface="Courier"/>
              </a:rPr>
              <a:t> add a2, a2, t2</a:t>
            </a:r>
            <a:endParaRPr lang="en-US" sz="1800" b="1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"/>
                <a:cs typeface="Courier"/>
              </a:rPr>
              <a:t>  add a3, a3, t1</a:t>
            </a:r>
          </a:p>
          <a:p>
            <a:pPr marL="0" indent="0">
              <a:buNone/>
            </a:pPr>
            <a:r>
              <a:rPr lang="en-US" sz="1800" b="1" dirty="0">
                <a:latin typeface="Courier"/>
                <a:cs typeface="Courier"/>
              </a:rPr>
              <a:t> </a:t>
            </a:r>
            <a:r>
              <a:rPr lang="en-US" sz="1800" b="1" dirty="0" smtClean="0">
                <a:latin typeface="Courier"/>
                <a:cs typeface="Courier"/>
              </a:rPr>
              <a:t> sub a0, a0, t0 # Subtract amount done</a:t>
            </a:r>
          </a:p>
          <a:p>
            <a:pPr marL="0" indent="0">
              <a:buNone/>
            </a:pPr>
            <a:r>
              <a:rPr lang="en-US" sz="1800" b="1" dirty="0">
                <a:latin typeface="Courier"/>
                <a:cs typeface="Courier"/>
              </a:rPr>
              <a:t> </a:t>
            </a:r>
            <a:r>
              <a:rPr lang="en-US" sz="1800" b="1" dirty="0" smtClean="0">
                <a:latin typeface="Courier"/>
                <a:cs typeface="Courier"/>
              </a:rPr>
              <a:t> </a:t>
            </a:r>
            <a:r>
              <a:rPr lang="en-US" sz="1800" b="1" dirty="0" err="1" smtClean="0">
                <a:latin typeface="Courier"/>
                <a:cs typeface="Courier"/>
              </a:rPr>
              <a:t>bnez</a:t>
            </a:r>
            <a:r>
              <a:rPr lang="en-US" sz="1800" b="1" dirty="0" smtClean="0">
                <a:latin typeface="Courier"/>
                <a:cs typeface="Courier"/>
              </a:rPr>
              <a:t> a0, Loop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2A54D-D38A-6449-A27D-1BD4A1440DD2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6212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Vector-scalar add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98500" y="990600"/>
            <a:ext cx="7683500" cy="5054600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 smtClean="0">
                <a:latin typeface="Courier"/>
                <a:cs typeface="Courier"/>
              </a:rPr>
              <a:t>for (</a:t>
            </a:r>
            <a:r>
              <a:rPr lang="en-US" sz="1800" b="1" dirty="0" err="1" smtClean="0">
                <a:latin typeface="Courier"/>
                <a:cs typeface="Courier"/>
              </a:rPr>
              <a:t>i</a:t>
            </a:r>
            <a:r>
              <a:rPr lang="en-US" sz="1800" b="1" dirty="0" smtClean="0">
                <a:latin typeface="Courier"/>
                <a:cs typeface="Courier"/>
              </a:rPr>
              <a:t>=0; </a:t>
            </a:r>
            <a:r>
              <a:rPr lang="en-US" sz="1800" b="1" dirty="0" err="1" smtClean="0">
                <a:latin typeface="Courier"/>
                <a:cs typeface="Courier"/>
              </a:rPr>
              <a:t>i</a:t>
            </a:r>
            <a:r>
              <a:rPr lang="en-US" sz="1800" b="1" dirty="0" smtClean="0">
                <a:latin typeface="Courier"/>
                <a:cs typeface="Courier"/>
              </a:rPr>
              <a:t>&lt;N; </a:t>
            </a:r>
            <a:r>
              <a:rPr lang="en-US" sz="1800" b="1" dirty="0" err="1" smtClean="0">
                <a:latin typeface="Courier"/>
                <a:cs typeface="Courier"/>
              </a:rPr>
              <a:t>i</a:t>
            </a:r>
            <a:r>
              <a:rPr lang="en-US" sz="1800" b="1" dirty="0" smtClean="0">
                <a:latin typeface="Courier"/>
                <a:cs typeface="Courier"/>
              </a:rPr>
              <a:t>++)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"/>
                <a:cs typeface="Courier"/>
              </a:rPr>
              <a:t>{ C[</a:t>
            </a:r>
            <a:r>
              <a:rPr lang="en-US" sz="1800" b="1" dirty="0" err="1" smtClean="0">
                <a:latin typeface="Courier"/>
                <a:cs typeface="Courier"/>
              </a:rPr>
              <a:t>i</a:t>
            </a:r>
            <a:r>
              <a:rPr lang="en-US" sz="1800" b="1" dirty="0" smtClean="0">
                <a:latin typeface="Courier"/>
                <a:cs typeface="Courier"/>
              </a:rPr>
              <a:t>] = A[</a:t>
            </a:r>
            <a:r>
              <a:rPr lang="en-US" sz="1800" b="1" dirty="0" err="1" smtClean="0">
                <a:latin typeface="Courier"/>
                <a:cs typeface="Courier"/>
              </a:rPr>
              <a:t>i</a:t>
            </a:r>
            <a:r>
              <a:rPr lang="en-US" sz="1800" b="1" dirty="0" smtClean="0">
                <a:latin typeface="Courier"/>
                <a:cs typeface="Courier"/>
              </a:rPr>
              <a:t>] + B; } // 32-bit </a:t>
            </a:r>
            <a:r>
              <a:rPr lang="en-US" sz="1800" b="1" dirty="0" err="1" smtClean="0">
                <a:latin typeface="Courier"/>
                <a:cs typeface="Courier"/>
              </a:rPr>
              <a:t>ints</a:t>
            </a:r>
            <a:endParaRPr lang="en-US" sz="1800" b="1" dirty="0" smtClean="0">
              <a:latin typeface="Courier"/>
              <a:cs typeface="Courier"/>
            </a:endParaRPr>
          </a:p>
          <a:p>
            <a:pPr marL="0" indent="0">
              <a:buNone/>
            </a:pPr>
            <a:endParaRPr lang="en-US" sz="1800" b="1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800" b="1" dirty="0">
                <a:latin typeface="Courier"/>
                <a:cs typeface="Courier"/>
              </a:rPr>
              <a:t> </a:t>
            </a:r>
            <a:r>
              <a:rPr lang="en-US" sz="1800" b="1" dirty="0" smtClean="0">
                <a:latin typeface="Courier"/>
                <a:cs typeface="Courier"/>
              </a:rPr>
              <a:t> </a:t>
            </a:r>
            <a:r>
              <a:rPr lang="en-US" sz="1800" b="1" dirty="0" err="1" smtClean="0">
                <a:latin typeface="Courier"/>
                <a:cs typeface="Courier"/>
              </a:rPr>
              <a:t>vcfg</a:t>
            </a:r>
            <a:r>
              <a:rPr lang="en-US" sz="1800" b="1" dirty="0" smtClean="0">
                <a:latin typeface="Courier"/>
                <a:cs typeface="Courier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"/>
                <a:cs typeface="Courier"/>
              </a:rPr>
              <a:t>2*V32bINT, 1*S32bINT</a:t>
            </a:r>
            <a:r>
              <a:rPr lang="en-US" sz="1800" b="1" dirty="0" smtClean="0">
                <a:latin typeface="Courier"/>
                <a:cs typeface="Courier"/>
              </a:rPr>
              <a:t> #</a:t>
            </a:r>
          </a:p>
          <a:p>
            <a:pPr marL="0" indent="0">
              <a:buNone/>
            </a:pPr>
            <a:r>
              <a:rPr lang="en-US" sz="1800" b="1" dirty="0">
                <a:latin typeface="Courier"/>
                <a:cs typeface="Courier"/>
              </a:rPr>
              <a:t> </a:t>
            </a:r>
            <a:r>
              <a:rPr lang="en-US" sz="1800" b="1" dirty="0" smtClean="0">
                <a:latin typeface="Courier"/>
                <a:cs typeface="Courier"/>
              </a:rPr>
              <a:t> </a:t>
            </a:r>
            <a:r>
              <a:rPr lang="en-US" sz="1800" b="1" dirty="0" err="1" smtClean="0">
                <a:latin typeface="Courier"/>
                <a:cs typeface="Courier"/>
              </a:rPr>
              <a:t>vmv</a:t>
            </a:r>
            <a:r>
              <a:rPr lang="en-US" sz="1800" b="1" dirty="0" smtClean="0">
                <a:latin typeface="Courier"/>
                <a:cs typeface="Courier"/>
              </a:rPr>
              <a:t> v2, a2   # Copy B to vector unit scalar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"/>
                <a:cs typeface="Courier"/>
              </a:rPr>
              <a:t>Loop:</a:t>
            </a:r>
          </a:p>
          <a:p>
            <a:pPr marL="0" indent="0">
              <a:buNone/>
            </a:pPr>
            <a:r>
              <a:rPr lang="en-US" sz="1800" b="1" dirty="0">
                <a:latin typeface="Courier"/>
                <a:cs typeface="Courier"/>
              </a:rPr>
              <a:t> </a:t>
            </a:r>
            <a:r>
              <a:rPr lang="en-US" sz="1800" b="1" dirty="0" smtClean="0">
                <a:latin typeface="Courier"/>
                <a:cs typeface="Courier"/>
              </a:rPr>
              <a:t> </a:t>
            </a:r>
            <a:r>
              <a:rPr lang="en-US" sz="1800" b="1" dirty="0" err="1" smtClean="0">
                <a:latin typeface="Courier"/>
                <a:cs typeface="Courier"/>
              </a:rPr>
              <a:t>setvl</a:t>
            </a:r>
            <a:r>
              <a:rPr lang="en-US" sz="1800" b="1" dirty="0" smtClean="0">
                <a:latin typeface="Courier"/>
                <a:cs typeface="Courier"/>
              </a:rPr>
              <a:t> t0, a0 # a0 holds N, t0 holds amount done</a:t>
            </a:r>
          </a:p>
          <a:p>
            <a:pPr marL="0" indent="0">
              <a:buNone/>
            </a:pPr>
            <a:r>
              <a:rPr lang="en-US" sz="1800" b="1" dirty="0">
                <a:latin typeface="Courier"/>
                <a:cs typeface="Courier"/>
              </a:rPr>
              <a:t> </a:t>
            </a:r>
            <a:r>
              <a:rPr lang="en-US" sz="1800" b="1" dirty="0" smtClean="0">
                <a:latin typeface="Courier"/>
                <a:cs typeface="Courier"/>
              </a:rPr>
              <a:t> </a:t>
            </a:r>
            <a:r>
              <a:rPr lang="en-US" sz="1800" b="1" dirty="0" err="1" smtClean="0">
                <a:latin typeface="Courier"/>
                <a:cs typeface="Courier"/>
              </a:rPr>
              <a:t>ld</a:t>
            </a:r>
            <a:r>
              <a:rPr lang="en-US" sz="1800" b="1" dirty="0" smtClean="0">
                <a:latin typeface="Courier"/>
                <a:cs typeface="Courier"/>
              </a:rPr>
              <a:t> v0, a1    # load strip of A vector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"/>
                <a:cs typeface="Courier"/>
              </a:rPr>
              <a:t>  </a:t>
            </a:r>
            <a:r>
              <a:rPr lang="en-US" sz="1800" b="1" dirty="0" err="1" smtClean="0">
                <a:latin typeface="Courier"/>
                <a:cs typeface="Courier"/>
              </a:rPr>
              <a:t>vadd</a:t>
            </a:r>
            <a:r>
              <a:rPr lang="en-US" sz="1800" b="1" dirty="0" smtClean="0">
                <a:latin typeface="Courier"/>
                <a:cs typeface="Courier"/>
              </a:rPr>
              <a:t> v1, v0, v2 # add vectors</a:t>
            </a:r>
          </a:p>
          <a:p>
            <a:pPr marL="0" indent="0">
              <a:buNone/>
            </a:pPr>
            <a:r>
              <a:rPr lang="en-US" sz="1800" b="1" dirty="0">
                <a:latin typeface="Courier"/>
                <a:cs typeface="Courier"/>
              </a:rPr>
              <a:t> </a:t>
            </a:r>
            <a:r>
              <a:rPr lang="en-US" sz="1800" b="1" dirty="0" smtClean="0">
                <a:latin typeface="Courier"/>
                <a:cs typeface="Courier"/>
              </a:rPr>
              <a:t> </a:t>
            </a:r>
            <a:r>
              <a:rPr lang="en-US" sz="1800" b="1" dirty="0" err="1" smtClean="0">
                <a:latin typeface="Courier"/>
                <a:cs typeface="Courier"/>
              </a:rPr>
              <a:t>st</a:t>
            </a:r>
            <a:r>
              <a:rPr lang="en-US" sz="1800" b="1" dirty="0" smtClean="0">
                <a:latin typeface="Courier"/>
                <a:cs typeface="Courier"/>
              </a:rPr>
              <a:t> v1, a3    # store strip of C vector</a:t>
            </a:r>
          </a:p>
          <a:p>
            <a:pPr marL="0" indent="0">
              <a:buNone/>
            </a:pPr>
            <a:r>
              <a:rPr lang="en-US" sz="1800" b="1" dirty="0">
                <a:latin typeface="Courier"/>
                <a:cs typeface="Courier"/>
              </a:rPr>
              <a:t> </a:t>
            </a:r>
            <a:r>
              <a:rPr lang="en-US" sz="1800" b="1" dirty="0" smtClean="0">
                <a:latin typeface="Courier"/>
                <a:cs typeface="Courier"/>
              </a:rPr>
              <a:t> </a:t>
            </a:r>
            <a:r>
              <a:rPr lang="en-US" sz="1800" b="1" dirty="0" err="1" smtClean="0">
                <a:latin typeface="Courier"/>
                <a:cs typeface="Courier"/>
              </a:rPr>
              <a:t>slli</a:t>
            </a:r>
            <a:r>
              <a:rPr lang="en-US" sz="1800" b="1" dirty="0" smtClean="0">
                <a:latin typeface="Courier"/>
                <a:cs typeface="Courier"/>
              </a:rPr>
              <a:t> t1, t0, 2 # multiply by 4 to get bytes</a:t>
            </a:r>
          </a:p>
          <a:p>
            <a:pPr marL="0" indent="0">
              <a:buNone/>
            </a:pPr>
            <a:r>
              <a:rPr lang="en-US" sz="1800" b="1" dirty="0">
                <a:latin typeface="Courier"/>
                <a:cs typeface="Courier"/>
              </a:rPr>
              <a:t> </a:t>
            </a:r>
            <a:r>
              <a:rPr lang="en-US" sz="1800" b="1" dirty="0" smtClean="0">
                <a:latin typeface="Courier"/>
                <a:cs typeface="Courier"/>
              </a:rPr>
              <a:t> add a1, a1, t1 # bump pointers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"/>
                <a:cs typeface="Courier"/>
              </a:rPr>
              <a:t>  add a3, a3, t1</a:t>
            </a:r>
          </a:p>
          <a:p>
            <a:pPr marL="0" indent="0">
              <a:buNone/>
            </a:pPr>
            <a:r>
              <a:rPr lang="en-US" sz="1800" b="1" dirty="0">
                <a:latin typeface="Courier"/>
                <a:cs typeface="Courier"/>
              </a:rPr>
              <a:t> </a:t>
            </a:r>
            <a:r>
              <a:rPr lang="en-US" sz="1800" b="1" dirty="0" smtClean="0">
                <a:latin typeface="Courier"/>
                <a:cs typeface="Courier"/>
              </a:rPr>
              <a:t> sub a0, a0, t0 # Subtract amount done</a:t>
            </a:r>
          </a:p>
          <a:p>
            <a:pPr marL="0" indent="0">
              <a:buNone/>
            </a:pPr>
            <a:r>
              <a:rPr lang="en-US" sz="1800" b="1" dirty="0">
                <a:latin typeface="Courier"/>
                <a:cs typeface="Courier"/>
              </a:rPr>
              <a:t> </a:t>
            </a:r>
            <a:r>
              <a:rPr lang="en-US" sz="1800" b="1" dirty="0" smtClean="0">
                <a:latin typeface="Courier"/>
                <a:cs typeface="Courier"/>
              </a:rPr>
              <a:t> </a:t>
            </a:r>
            <a:r>
              <a:rPr lang="en-US" sz="1800" b="1" dirty="0" err="1" smtClean="0">
                <a:latin typeface="Courier"/>
                <a:cs typeface="Courier"/>
              </a:rPr>
              <a:t>bnez</a:t>
            </a:r>
            <a:r>
              <a:rPr lang="en-US" sz="1800" b="1" dirty="0" smtClean="0">
                <a:latin typeface="Courier"/>
                <a:cs typeface="Courier"/>
              </a:rPr>
              <a:t> a0, Loop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2A54D-D38A-6449-A27D-1BD4A1440DD2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780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length &lt; MAXVL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066800"/>
            <a:ext cx="7683500" cy="1600200"/>
          </a:xfrm>
        </p:spPr>
        <p:txBody>
          <a:bodyPr/>
          <a:lstStyle/>
          <a:p>
            <a:r>
              <a:rPr lang="en-US" dirty="0" smtClean="0"/>
              <a:t>When </a:t>
            </a:r>
            <a:r>
              <a:rPr lang="en-US" dirty="0" err="1" smtClean="0"/>
              <a:t>vl</a:t>
            </a:r>
            <a:r>
              <a:rPr lang="en-US" dirty="0" smtClean="0"/>
              <a:t> is set to less than MAXVL, elements past end of vector are zeroed.  This supports vector register renaming.</a:t>
            </a:r>
          </a:p>
          <a:p>
            <a:r>
              <a:rPr lang="en-US" dirty="0" smtClean="0"/>
              <a:t>E.g., MAXVL=8, </a:t>
            </a:r>
            <a:r>
              <a:rPr lang="en-US" dirty="0" err="1" smtClean="0"/>
              <a:t>vl</a:t>
            </a:r>
            <a:r>
              <a:rPr lang="en-US" dirty="0" smtClean="0"/>
              <a:t>  = 5, when execute add: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90600" y="3124200"/>
            <a:ext cx="914400" cy="38100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"/>
                <a:cs typeface="Courier"/>
              </a:rPr>
              <a:t>a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"/>
              <a:cs typeface="Courier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05000" y="3124200"/>
            <a:ext cx="914400" cy="38100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>
                <a:solidFill>
                  <a:schemeClr val="tx1"/>
                </a:solidFill>
                <a:latin typeface="Courier"/>
                <a:cs typeface="Courier"/>
              </a:rPr>
              <a:t>b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"/>
              <a:cs typeface="Courier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19400" y="3124200"/>
            <a:ext cx="914400" cy="38100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>
                <a:solidFill>
                  <a:schemeClr val="tx1"/>
                </a:solidFill>
                <a:latin typeface="Courier"/>
                <a:cs typeface="Courier"/>
              </a:rPr>
              <a:t>c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"/>
              <a:cs typeface="Courier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33800" y="3124200"/>
            <a:ext cx="914400" cy="38100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>
                <a:solidFill>
                  <a:schemeClr val="tx1"/>
                </a:solidFill>
                <a:latin typeface="Courier"/>
                <a:cs typeface="Courier"/>
              </a:rPr>
              <a:t>d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"/>
              <a:cs typeface="Courier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48200" y="3124200"/>
            <a:ext cx="914400" cy="38100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>
                <a:solidFill>
                  <a:schemeClr val="tx1"/>
                </a:solidFill>
                <a:latin typeface="Courier"/>
                <a:cs typeface="Courier"/>
              </a:rPr>
              <a:t>e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"/>
              <a:cs typeface="Courier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562600" y="3124200"/>
            <a:ext cx="914400" cy="38100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>
                <a:solidFill>
                  <a:schemeClr val="tx1"/>
                </a:solidFill>
                <a:latin typeface="Courier"/>
                <a:cs typeface="Courier"/>
              </a:rPr>
              <a:t>f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"/>
              <a:cs typeface="Courier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477000" y="3124200"/>
            <a:ext cx="914400" cy="38100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"/>
                <a:cs typeface="Courier"/>
              </a:rPr>
              <a:t>g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"/>
              <a:cs typeface="Courier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391400" y="3124200"/>
            <a:ext cx="914400" cy="38100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"/>
                <a:cs typeface="Courier"/>
              </a:rPr>
              <a:t>h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"/>
              <a:cs typeface="Courier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90600" y="4038600"/>
            <a:ext cx="914400" cy="38100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"/>
                <a:cs typeface="Courier"/>
              </a:rPr>
              <a:t>i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"/>
              <a:cs typeface="Courier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05000" y="4038600"/>
            <a:ext cx="914400" cy="38100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>
                <a:solidFill>
                  <a:schemeClr val="tx1"/>
                </a:solidFill>
                <a:latin typeface="Courier"/>
                <a:cs typeface="Courier"/>
              </a:rPr>
              <a:t>j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"/>
              <a:cs typeface="Courier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19400" y="4038600"/>
            <a:ext cx="914400" cy="38100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>
                <a:solidFill>
                  <a:schemeClr val="tx1"/>
                </a:solidFill>
                <a:latin typeface="Courier"/>
                <a:cs typeface="Courier"/>
              </a:rPr>
              <a:t>k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"/>
              <a:cs typeface="Courier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733800" y="4038600"/>
            <a:ext cx="914400" cy="38100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>
                <a:solidFill>
                  <a:schemeClr val="tx1"/>
                </a:solidFill>
                <a:latin typeface="Courier"/>
                <a:cs typeface="Courier"/>
              </a:rPr>
              <a:t>l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"/>
              <a:cs typeface="Courier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648200" y="4038600"/>
            <a:ext cx="914400" cy="38100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 smtClean="0">
                <a:solidFill>
                  <a:schemeClr val="tx1"/>
                </a:solidFill>
                <a:latin typeface="Courier"/>
                <a:cs typeface="Courier"/>
              </a:rPr>
              <a:t>m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"/>
              <a:cs typeface="Courier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562600" y="4038600"/>
            <a:ext cx="914400" cy="38100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>
                <a:solidFill>
                  <a:schemeClr val="tx1"/>
                </a:solidFill>
                <a:latin typeface="Courier"/>
                <a:cs typeface="Courier"/>
              </a:rPr>
              <a:t>n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"/>
              <a:cs typeface="Courier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477000" y="4038600"/>
            <a:ext cx="914400" cy="38100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"/>
                <a:cs typeface="Courier"/>
              </a:rPr>
              <a:t>o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"/>
              <a:cs typeface="Courier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391400" y="4038600"/>
            <a:ext cx="914400" cy="38100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>
                <a:solidFill>
                  <a:schemeClr val="tx1"/>
                </a:solidFill>
                <a:latin typeface="Courier"/>
                <a:cs typeface="Courier"/>
              </a:rPr>
              <a:t>p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"/>
              <a:cs typeface="Courier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90600" y="5257800"/>
            <a:ext cx="914400" cy="38100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"/>
                <a:cs typeface="Courier"/>
              </a:rPr>
              <a:t>a+i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"/>
              <a:cs typeface="Courier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905000" y="5257800"/>
            <a:ext cx="914400" cy="38100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 err="1" smtClean="0">
                <a:solidFill>
                  <a:schemeClr val="tx1"/>
                </a:solidFill>
                <a:latin typeface="Courier"/>
                <a:cs typeface="Courier"/>
              </a:rPr>
              <a:t>b+j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"/>
              <a:cs typeface="Courier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819400" y="5257800"/>
            <a:ext cx="914400" cy="38100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 err="1" smtClean="0">
                <a:solidFill>
                  <a:schemeClr val="tx1"/>
                </a:solidFill>
                <a:latin typeface="Courier"/>
                <a:cs typeface="Courier"/>
              </a:rPr>
              <a:t>c+k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"/>
              <a:cs typeface="Courier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733800" y="5257800"/>
            <a:ext cx="914400" cy="38100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 err="1" smtClean="0">
                <a:solidFill>
                  <a:schemeClr val="tx1"/>
                </a:solidFill>
                <a:latin typeface="Courier"/>
                <a:cs typeface="Courier"/>
              </a:rPr>
              <a:t>d+l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"/>
              <a:cs typeface="Courier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648200" y="5257800"/>
            <a:ext cx="914400" cy="38100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 err="1" smtClean="0">
                <a:solidFill>
                  <a:schemeClr val="tx1"/>
                </a:solidFill>
                <a:latin typeface="Courier"/>
                <a:cs typeface="Courier"/>
              </a:rPr>
              <a:t>e+m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"/>
              <a:cs typeface="Courier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562600" y="5257800"/>
            <a:ext cx="914400" cy="38100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"/>
                <a:cs typeface="Courier"/>
              </a:rPr>
              <a:t>0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"/>
              <a:cs typeface="Courier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477000" y="5257800"/>
            <a:ext cx="914400" cy="38100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"/>
                <a:cs typeface="Courier"/>
              </a:rPr>
              <a:t>0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"/>
              <a:cs typeface="Courier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391400" y="5257800"/>
            <a:ext cx="914400" cy="38100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"/>
                <a:cs typeface="Courier"/>
              </a:rPr>
              <a:t>0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"/>
              <a:cs typeface="Courier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1143000" y="3505200"/>
            <a:ext cx="533400" cy="1752600"/>
            <a:chOff x="1143000" y="3505200"/>
            <a:chExt cx="533400" cy="1752600"/>
          </a:xfrm>
        </p:grpSpPr>
        <p:sp>
          <p:nvSpPr>
            <p:cNvPr id="29" name="Oval 28"/>
            <p:cNvSpPr/>
            <p:nvPr/>
          </p:nvSpPr>
          <p:spPr>
            <a:xfrm>
              <a:off x="1219200" y="4572000"/>
              <a:ext cx="457200" cy="4572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chemeClr val="tx1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+</a:t>
              </a:r>
            </a:p>
          </p:txBody>
        </p:sp>
        <p:cxnSp>
          <p:nvCxnSpPr>
            <p:cNvPr id="35" name="Straight Arrow Connector 34"/>
            <p:cNvCxnSpPr>
              <a:endCxn id="29" idx="1"/>
            </p:cNvCxnSpPr>
            <p:nvPr/>
          </p:nvCxnSpPr>
          <p:spPr bwMode="auto">
            <a:xfrm>
              <a:off x="1143000" y="3505200"/>
              <a:ext cx="143155" cy="1133755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7" name="Straight Arrow Connector 36"/>
            <p:cNvCxnSpPr>
              <a:endCxn id="29" idx="7"/>
            </p:cNvCxnSpPr>
            <p:nvPr/>
          </p:nvCxnSpPr>
          <p:spPr bwMode="auto">
            <a:xfrm flipH="1">
              <a:off x="1609445" y="4419600"/>
              <a:ext cx="66955" cy="219355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9" name="Straight Arrow Connector 38"/>
            <p:cNvCxnSpPr>
              <a:stCxn id="29" idx="4"/>
              <a:endCxn id="21" idx="0"/>
            </p:cNvCxnSpPr>
            <p:nvPr/>
          </p:nvCxnSpPr>
          <p:spPr bwMode="auto">
            <a:xfrm>
              <a:off x="1447800" y="5029200"/>
              <a:ext cx="0" cy="228600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41" name="Group 40"/>
          <p:cNvGrpSpPr/>
          <p:nvPr/>
        </p:nvGrpSpPr>
        <p:grpSpPr>
          <a:xfrm>
            <a:off x="2057400" y="3505200"/>
            <a:ext cx="533400" cy="1752600"/>
            <a:chOff x="1143000" y="3505200"/>
            <a:chExt cx="533400" cy="1752600"/>
          </a:xfrm>
        </p:grpSpPr>
        <p:sp>
          <p:nvSpPr>
            <p:cNvPr id="42" name="Oval 41"/>
            <p:cNvSpPr/>
            <p:nvPr/>
          </p:nvSpPr>
          <p:spPr>
            <a:xfrm>
              <a:off x="1219200" y="4572000"/>
              <a:ext cx="457200" cy="4572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chemeClr val="tx1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+</a:t>
              </a:r>
            </a:p>
          </p:txBody>
        </p:sp>
        <p:cxnSp>
          <p:nvCxnSpPr>
            <p:cNvPr id="43" name="Straight Arrow Connector 42"/>
            <p:cNvCxnSpPr>
              <a:endCxn id="42" idx="1"/>
            </p:cNvCxnSpPr>
            <p:nvPr/>
          </p:nvCxnSpPr>
          <p:spPr bwMode="auto">
            <a:xfrm>
              <a:off x="1143000" y="3505200"/>
              <a:ext cx="143155" cy="1133755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4" name="Straight Arrow Connector 43"/>
            <p:cNvCxnSpPr>
              <a:endCxn id="42" idx="7"/>
            </p:cNvCxnSpPr>
            <p:nvPr/>
          </p:nvCxnSpPr>
          <p:spPr bwMode="auto">
            <a:xfrm flipH="1">
              <a:off x="1609445" y="4419600"/>
              <a:ext cx="66955" cy="219355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5" name="Straight Arrow Connector 44"/>
            <p:cNvCxnSpPr>
              <a:stCxn id="42" idx="4"/>
            </p:cNvCxnSpPr>
            <p:nvPr/>
          </p:nvCxnSpPr>
          <p:spPr bwMode="auto">
            <a:xfrm>
              <a:off x="1447800" y="5029200"/>
              <a:ext cx="0" cy="228600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46" name="Group 45"/>
          <p:cNvGrpSpPr/>
          <p:nvPr/>
        </p:nvGrpSpPr>
        <p:grpSpPr>
          <a:xfrm>
            <a:off x="2971800" y="3505200"/>
            <a:ext cx="533400" cy="1752600"/>
            <a:chOff x="1143000" y="3505200"/>
            <a:chExt cx="533400" cy="1752600"/>
          </a:xfrm>
        </p:grpSpPr>
        <p:sp>
          <p:nvSpPr>
            <p:cNvPr id="47" name="Oval 46"/>
            <p:cNvSpPr/>
            <p:nvPr/>
          </p:nvSpPr>
          <p:spPr>
            <a:xfrm>
              <a:off x="1219200" y="4572000"/>
              <a:ext cx="457200" cy="4572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chemeClr val="tx1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+</a:t>
              </a:r>
            </a:p>
          </p:txBody>
        </p:sp>
        <p:cxnSp>
          <p:nvCxnSpPr>
            <p:cNvPr id="48" name="Straight Arrow Connector 47"/>
            <p:cNvCxnSpPr>
              <a:endCxn id="47" idx="1"/>
            </p:cNvCxnSpPr>
            <p:nvPr/>
          </p:nvCxnSpPr>
          <p:spPr bwMode="auto">
            <a:xfrm>
              <a:off x="1143000" y="3505200"/>
              <a:ext cx="143155" cy="1133755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9" name="Straight Arrow Connector 48"/>
            <p:cNvCxnSpPr>
              <a:endCxn id="47" idx="7"/>
            </p:cNvCxnSpPr>
            <p:nvPr/>
          </p:nvCxnSpPr>
          <p:spPr bwMode="auto">
            <a:xfrm flipH="1">
              <a:off x="1609445" y="4419600"/>
              <a:ext cx="66955" cy="219355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0" name="Straight Arrow Connector 49"/>
            <p:cNvCxnSpPr>
              <a:stCxn id="47" idx="4"/>
            </p:cNvCxnSpPr>
            <p:nvPr/>
          </p:nvCxnSpPr>
          <p:spPr bwMode="auto">
            <a:xfrm>
              <a:off x="1447800" y="5029200"/>
              <a:ext cx="0" cy="228600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51" name="Group 50"/>
          <p:cNvGrpSpPr/>
          <p:nvPr/>
        </p:nvGrpSpPr>
        <p:grpSpPr>
          <a:xfrm>
            <a:off x="3886200" y="3505200"/>
            <a:ext cx="533400" cy="1752600"/>
            <a:chOff x="1143000" y="3505200"/>
            <a:chExt cx="533400" cy="1752600"/>
          </a:xfrm>
        </p:grpSpPr>
        <p:sp>
          <p:nvSpPr>
            <p:cNvPr id="52" name="Oval 51"/>
            <p:cNvSpPr/>
            <p:nvPr/>
          </p:nvSpPr>
          <p:spPr>
            <a:xfrm>
              <a:off x="1219200" y="4572000"/>
              <a:ext cx="457200" cy="4572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chemeClr val="tx1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+</a:t>
              </a:r>
            </a:p>
          </p:txBody>
        </p:sp>
        <p:cxnSp>
          <p:nvCxnSpPr>
            <p:cNvPr id="53" name="Straight Arrow Connector 52"/>
            <p:cNvCxnSpPr>
              <a:endCxn id="52" idx="1"/>
            </p:cNvCxnSpPr>
            <p:nvPr/>
          </p:nvCxnSpPr>
          <p:spPr bwMode="auto">
            <a:xfrm>
              <a:off x="1143000" y="3505200"/>
              <a:ext cx="143155" cy="1133755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4" name="Straight Arrow Connector 53"/>
            <p:cNvCxnSpPr>
              <a:endCxn id="52" idx="7"/>
            </p:cNvCxnSpPr>
            <p:nvPr/>
          </p:nvCxnSpPr>
          <p:spPr bwMode="auto">
            <a:xfrm flipH="1">
              <a:off x="1609445" y="4419600"/>
              <a:ext cx="66955" cy="219355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5" name="Straight Arrow Connector 54"/>
            <p:cNvCxnSpPr>
              <a:stCxn id="52" idx="4"/>
            </p:cNvCxnSpPr>
            <p:nvPr/>
          </p:nvCxnSpPr>
          <p:spPr bwMode="auto">
            <a:xfrm>
              <a:off x="1447800" y="5029200"/>
              <a:ext cx="0" cy="228600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56" name="Group 55"/>
          <p:cNvGrpSpPr/>
          <p:nvPr/>
        </p:nvGrpSpPr>
        <p:grpSpPr>
          <a:xfrm>
            <a:off x="4800600" y="3505200"/>
            <a:ext cx="533400" cy="1752600"/>
            <a:chOff x="1143000" y="3505200"/>
            <a:chExt cx="533400" cy="1752600"/>
          </a:xfrm>
        </p:grpSpPr>
        <p:sp>
          <p:nvSpPr>
            <p:cNvPr id="57" name="Oval 56"/>
            <p:cNvSpPr/>
            <p:nvPr/>
          </p:nvSpPr>
          <p:spPr>
            <a:xfrm>
              <a:off x="1219200" y="4572000"/>
              <a:ext cx="457200" cy="4572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chemeClr val="tx1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+</a:t>
              </a:r>
            </a:p>
          </p:txBody>
        </p:sp>
        <p:cxnSp>
          <p:nvCxnSpPr>
            <p:cNvPr id="58" name="Straight Arrow Connector 57"/>
            <p:cNvCxnSpPr>
              <a:endCxn id="57" idx="1"/>
            </p:cNvCxnSpPr>
            <p:nvPr/>
          </p:nvCxnSpPr>
          <p:spPr bwMode="auto">
            <a:xfrm>
              <a:off x="1143000" y="3505200"/>
              <a:ext cx="143155" cy="1133755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9" name="Straight Arrow Connector 58"/>
            <p:cNvCxnSpPr>
              <a:endCxn id="57" idx="7"/>
            </p:cNvCxnSpPr>
            <p:nvPr/>
          </p:nvCxnSpPr>
          <p:spPr bwMode="auto">
            <a:xfrm flipH="1">
              <a:off x="1609445" y="4419600"/>
              <a:ext cx="66955" cy="219355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0" name="Straight Arrow Connector 59"/>
            <p:cNvCxnSpPr>
              <a:stCxn id="57" idx="4"/>
            </p:cNvCxnSpPr>
            <p:nvPr/>
          </p:nvCxnSpPr>
          <p:spPr bwMode="auto">
            <a:xfrm>
              <a:off x="1447800" y="5029200"/>
              <a:ext cx="0" cy="228600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67" name="Straight Arrow Connector 66"/>
          <p:cNvCxnSpPr/>
          <p:nvPr/>
        </p:nvCxnSpPr>
        <p:spPr bwMode="auto">
          <a:xfrm>
            <a:off x="990600" y="6019800"/>
            <a:ext cx="4572000" cy="0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68" name="TextBox 67"/>
          <p:cNvSpPr txBox="1"/>
          <p:nvPr/>
        </p:nvSpPr>
        <p:spPr>
          <a:xfrm>
            <a:off x="2590800" y="6019800"/>
            <a:ext cx="10465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000000"/>
                </a:solidFill>
                <a:latin typeface="Courier"/>
                <a:cs typeface="Courier"/>
              </a:rPr>
              <a:t>v</a:t>
            </a:r>
            <a:r>
              <a:rPr lang="en-US" sz="2800" b="1" dirty="0" err="1" smtClean="0">
                <a:solidFill>
                  <a:srgbClr val="000000"/>
                </a:solidFill>
                <a:latin typeface="Courier"/>
                <a:cs typeface="Courier"/>
              </a:rPr>
              <a:t>l</a:t>
            </a:r>
            <a:r>
              <a:rPr lang="en-US" sz="2800" b="1" dirty="0" smtClean="0">
                <a:solidFill>
                  <a:srgbClr val="000000"/>
                </a:solidFill>
                <a:latin typeface="Courier"/>
                <a:cs typeface="Courier"/>
              </a:rPr>
              <a:t>=5</a:t>
            </a:r>
          </a:p>
        </p:txBody>
      </p:sp>
    </p:spTree>
    <p:extLst>
      <p:ext uri="{BB962C8B-B14F-4D97-AF65-F5344CB8AC3E}">
        <p14:creationId xmlns:p14="http://schemas.microsoft.com/office/powerpoint/2010/main" val="1111236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masking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8200"/>
            <a:ext cx="7683500" cy="5054600"/>
          </a:xfrm>
        </p:spPr>
        <p:txBody>
          <a:bodyPr/>
          <a:lstStyle/>
          <a:p>
            <a:r>
              <a:rPr lang="en-US" dirty="0" smtClean="0"/>
              <a:t>In base instruction set, instructions can be “unmasked” or masked by vector register v1, either true or complement</a:t>
            </a:r>
          </a:p>
          <a:p>
            <a:r>
              <a:rPr lang="en-US" dirty="0" smtClean="0"/>
              <a:t>Least-significant bit of each element is used as mask</a:t>
            </a:r>
            <a:endParaRPr lang="en-US" dirty="0"/>
          </a:p>
          <a:p>
            <a:pPr marL="0" indent="0" algn="ctr">
              <a:buNone/>
            </a:pPr>
            <a:r>
              <a:rPr lang="en-US" sz="1800" b="1" dirty="0" err="1" smtClean="0">
                <a:latin typeface="Courier"/>
                <a:cs typeface="Courier"/>
              </a:rPr>
              <a:t>vadd</a:t>
            </a:r>
            <a:r>
              <a:rPr lang="en-US" sz="1800" b="1" dirty="0" smtClean="0">
                <a:latin typeface="Courier"/>
                <a:cs typeface="Courier"/>
              </a:rPr>
              <a:t> v3,v0,v2,v1.t # Execute only if v1.LSB is set</a:t>
            </a:r>
          </a:p>
          <a:p>
            <a:pPr marL="0" indent="0" algn="ctr">
              <a:buNone/>
            </a:pPr>
            <a:endParaRPr lang="en-US" sz="1800" b="1" dirty="0" smtClean="0">
              <a:latin typeface="Courier"/>
              <a:cs typeface="Courier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3429000"/>
            <a:ext cx="914400" cy="38100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"/>
                <a:cs typeface="Courier"/>
              </a:rPr>
              <a:t>a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"/>
              <a:cs typeface="Courier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28800" y="3429000"/>
            <a:ext cx="914400" cy="38100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>
                <a:solidFill>
                  <a:schemeClr val="tx1"/>
                </a:solidFill>
                <a:latin typeface="Courier"/>
                <a:cs typeface="Courier"/>
              </a:rPr>
              <a:t>b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"/>
              <a:cs typeface="Courier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43200" y="3429000"/>
            <a:ext cx="914400" cy="38100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>
                <a:solidFill>
                  <a:schemeClr val="tx1"/>
                </a:solidFill>
                <a:latin typeface="Courier"/>
                <a:cs typeface="Courier"/>
              </a:rPr>
              <a:t>c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"/>
              <a:cs typeface="Courier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57600" y="3429000"/>
            <a:ext cx="914400" cy="38100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>
                <a:solidFill>
                  <a:schemeClr val="tx1"/>
                </a:solidFill>
                <a:latin typeface="Courier"/>
                <a:cs typeface="Courier"/>
              </a:rPr>
              <a:t>d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"/>
              <a:cs typeface="Courier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0" y="3429000"/>
            <a:ext cx="914400" cy="38100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>
                <a:solidFill>
                  <a:schemeClr val="tx1"/>
                </a:solidFill>
                <a:latin typeface="Courier"/>
                <a:cs typeface="Courier"/>
              </a:rPr>
              <a:t>e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"/>
              <a:cs typeface="Courier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86400" y="3429000"/>
            <a:ext cx="914400" cy="38100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>
                <a:solidFill>
                  <a:schemeClr val="tx1"/>
                </a:solidFill>
                <a:latin typeface="Courier"/>
                <a:cs typeface="Courier"/>
              </a:rPr>
              <a:t>f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"/>
              <a:cs typeface="Courier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400800" y="3429000"/>
            <a:ext cx="914400" cy="38100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"/>
                <a:cs typeface="Courier"/>
              </a:rPr>
              <a:t>g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"/>
              <a:cs typeface="Courier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315200" y="3429000"/>
            <a:ext cx="914400" cy="38100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"/>
                <a:cs typeface="Courier"/>
              </a:rPr>
              <a:t>h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"/>
              <a:cs typeface="Courier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4400" y="4343400"/>
            <a:ext cx="914400" cy="38100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"/>
                <a:cs typeface="Courier"/>
              </a:rPr>
              <a:t>i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"/>
              <a:cs typeface="Courier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828800" y="4343400"/>
            <a:ext cx="914400" cy="38100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>
                <a:solidFill>
                  <a:schemeClr val="tx1"/>
                </a:solidFill>
                <a:latin typeface="Courier"/>
                <a:cs typeface="Courier"/>
              </a:rPr>
              <a:t>j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"/>
              <a:cs typeface="Courier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743200" y="4343400"/>
            <a:ext cx="914400" cy="38100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>
                <a:solidFill>
                  <a:schemeClr val="tx1"/>
                </a:solidFill>
                <a:latin typeface="Courier"/>
                <a:cs typeface="Courier"/>
              </a:rPr>
              <a:t>k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"/>
              <a:cs typeface="Courier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657600" y="4343400"/>
            <a:ext cx="914400" cy="38100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>
                <a:solidFill>
                  <a:schemeClr val="tx1"/>
                </a:solidFill>
                <a:latin typeface="Courier"/>
                <a:cs typeface="Courier"/>
              </a:rPr>
              <a:t>l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"/>
              <a:cs typeface="Courier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572000" y="4343400"/>
            <a:ext cx="914400" cy="38100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 smtClean="0">
                <a:solidFill>
                  <a:schemeClr val="tx1"/>
                </a:solidFill>
                <a:latin typeface="Courier"/>
                <a:cs typeface="Courier"/>
              </a:rPr>
              <a:t>m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"/>
              <a:cs typeface="Courier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486400" y="4343400"/>
            <a:ext cx="914400" cy="38100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>
                <a:solidFill>
                  <a:schemeClr val="tx1"/>
                </a:solidFill>
                <a:latin typeface="Courier"/>
                <a:cs typeface="Courier"/>
              </a:rPr>
              <a:t>n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"/>
              <a:cs typeface="Courier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400800" y="4343400"/>
            <a:ext cx="914400" cy="38100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"/>
                <a:cs typeface="Courier"/>
              </a:rPr>
              <a:t>o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"/>
              <a:cs typeface="Courier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315200" y="4343400"/>
            <a:ext cx="914400" cy="38100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>
                <a:solidFill>
                  <a:schemeClr val="tx1"/>
                </a:solidFill>
                <a:latin typeface="Courier"/>
                <a:cs typeface="Courier"/>
              </a:rPr>
              <a:t>p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"/>
              <a:cs typeface="Courier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14400" y="5562600"/>
            <a:ext cx="914400" cy="38100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"/>
                <a:cs typeface="Courier"/>
              </a:rPr>
              <a:t>a+i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"/>
              <a:cs typeface="Courier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828800" y="5562600"/>
            <a:ext cx="914400" cy="38100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>
                <a:solidFill>
                  <a:schemeClr val="tx1"/>
                </a:solidFill>
                <a:latin typeface="Courier"/>
                <a:cs typeface="Courier"/>
              </a:rPr>
              <a:t>0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"/>
              <a:cs typeface="Courier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743200" y="5562600"/>
            <a:ext cx="914400" cy="38100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 err="1" smtClean="0">
                <a:solidFill>
                  <a:schemeClr val="tx1"/>
                </a:solidFill>
                <a:latin typeface="Courier"/>
                <a:cs typeface="Courier"/>
              </a:rPr>
              <a:t>c+k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"/>
              <a:cs typeface="Courier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657600" y="5562600"/>
            <a:ext cx="914400" cy="38100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>
                <a:solidFill>
                  <a:schemeClr val="tx1"/>
                </a:solidFill>
                <a:latin typeface="Courier"/>
                <a:cs typeface="Courier"/>
              </a:rPr>
              <a:t>0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"/>
              <a:cs typeface="Courier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572000" y="5562600"/>
            <a:ext cx="914400" cy="38100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 err="1" smtClean="0">
                <a:solidFill>
                  <a:schemeClr val="tx1"/>
                </a:solidFill>
                <a:latin typeface="Courier"/>
                <a:cs typeface="Courier"/>
              </a:rPr>
              <a:t>e+m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"/>
              <a:cs typeface="Courier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486400" y="5562600"/>
            <a:ext cx="914400" cy="38100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"/>
                <a:cs typeface="Courier"/>
              </a:rPr>
              <a:t>0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"/>
              <a:cs typeface="Courier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400800" y="5562600"/>
            <a:ext cx="914400" cy="38100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"/>
                <a:cs typeface="Courier"/>
              </a:rPr>
              <a:t>0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"/>
              <a:cs typeface="Courier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315200" y="5562600"/>
            <a:ext cx="914400" cy="38100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"/>
                <a:cs typeface="Courier"/>
              </a:rPr>
              <a:t>0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"/>
              <a:cs typeface="Courier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1066800" y="3810000"/>
            <a:ext cx="533400" cy="1676400"/>
            <a:chOff x="1143000" y="3505200"/>
            <a:chExt cx="533400" cy="1676400"/>
          </a:xfrm>
        </p:grpSpPr>
        <p:sp>
          <p:nvSpPr>
            <p:cNvPr id="30" name="Oval 29"/>
            <p:cNvSpPr/>
            <p:nvPr/>
          </p:nvSpPr>
          <p:spPr>
            <a:xfrm>
              <a:off x="1219200" y="4572000"/>
              <a:ext cx="457200" cy="4572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chemeClr val="tx1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+</a:t>
              </a:r>
            </a:p>
          </p:txBody>
        </p:sp>
        <p:cxnSp>
          <p:nvCxnSpPr>
            <p:cNvPr id="31" name="Straight Arrow Connector 30"/>
            <p:cNvCxnSpPr>
              <a:endCxn id="30" idx="1"/>
            </p:cNvCxnSpPr>
            <p:nvPr/>
          </p:nvCxnSpPr>
          <p:spPr bwMode="auto">
            <a:xfrm>
              <a:off x="1143000" y="3505200"/>
              <a:ext cx="143155" cy="1133755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2" name="Straight Arrow Connector 31"/>
            <p:cNvCxnSpPr>
              <a:endCxn id="30" idx="7"/>
            </p:cNvCxnSpPr>
            <p:nvPr/>
          </p:nvCxnSpPr>
          <p:spPr bwMode="auto">
            <a:xfrm flipH="1">
              <a:off x="1609445" y="4419600"/>
              <a:ext cx="66955" cy="219355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3" name="Straight Arrow Connector 32"/>
            <p:cNvCxnSpPr>
              <a:stCxn id="30" idx="4"/>
              <a:endCxn id="21" idx="0"/>
            </p:cNvCxnSpPr>
            <p:nvPr/>
          </p:nvCxnSpPr>
          <p:spPr bwMode="auto">
            <a:xfrm>
              <a:off x="1447800" y="5029200"/>
              <a:ext cx="0" cy="152400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39" name="Group 38"/>
          <p:cNvGrpSpPr/>
          <p:nvPr/>
        </p:nvGrpSpPr>
        <p:grpSpPr>
          <a:xfrm>
            <a:off x="2895600" y="3810000"/>
            <a:ext cx="533400" cy="1752600"/>
            <a:chOff x="1143000" y="3505200"/>
            <a:chExt cx="533400" cy="1752600"/>
          </a:xfrm>
        </p:grpSpPr>
        <p:sp>
          <p:nvSpPr>
            <p:cNvPr id="40" name="Oval 39"/>
            <p:cNvSpPr/>
            <p:nvPr/>
          </p:nvSpPr>
          <p:spPr>
            <a:xfrm>
              <a:off x="1219200" y="4572000"/>
              <a:ext cx="457200" cy="4572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chemeClr val="tx1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+</a:t>
              </a:r>
            </a:p>
          </p:txBody>
        </p:sp>
        <p:cxnSp>
          <p:nvCxnSpPr>
            <p:cNvPr id="41" name="Straight Arrow Connector 40"/>
            <p:cNvCxnSpPr>
              <a:endCxn id="40" idx="1"/>
            </p:cNvCxnSpPr>
            <p:nvPr/>
          </p:nvCxnSpPr>
          <p:spPr bwMode="auto">
            <a:xfrm>
              <a:off x="1143000" y="3505200"/>
              <a:ext cx="143155" cy="1133755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2" name="Straight Arrow Connector 41"/>
            <p:cNvCxnSpPr>
              <a:endCxn id="40" idx="7"/>
            </p:cNvCxnSpPr>
            <p:nvPr/>
          </p:nvCxnSpPr>
          <p:spPr bwMode="auto">
            <a:xfrm flipH="1">
              <a:off x="1609445" y="4419600"/>
              <a:ext cx="66955" cy="219355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3" name="Straight Arrow Connector 42"/>
            <p:cNvCxnSpPr>
              <a:stCxn id="40" idx="4"/>
            </p:cNvCxnSpPr>
            <p:nvPr/>
          </p:nvCxnSpPr>
          <p:spPr bwMode="auto">
            <a:xfrm>
              <a:off x="1447800" y="5029200"/>
              <a:ext cx="0" cy="228600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49" name="Group 48"/>
          <p:cNvGrpSpPr/>
          <p:nvPr/>
        </p:nvGrpSpPr>
        <p:grpSpPr>
          <a:xfrm>
            <a:off x="4724400" y="3810000"/>
            <a:ext cx="533400" cy="1752600"/>
            <a:chOff x="1143000" y="3505200"/>
            <a:chExt cx="533400" cy="1752600"/>
          </a:xfrm>
        </p:grpSpPr>
        <p:sp>
          <p:nvSpPr>
            <p:cNvPr id="50" name="Oval 49"/>
            <p:cNvSpPr/>
            <p:nvPr/>
          </p:nvSpPr>
          <p:spPr>
            <a:xfrm>
              <a:off x="1219200" y="4572000"/>
              <a:ext cx="457200" cy="4572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chemeClr val="tx1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+</a:t>
              </a:r>
            </a:p>
          </p:txBody>
        </p:sp>
        <p:cxnSp>
          <p:nvCxnSpPr>
            <p:cNvPr id="51" name="Straight Arrow Connector 50"/>
            <p:cNvCxnSpPr>
              <a:endCxn id="50" idx="1"/>
            </p:cNvCxnSpPr>
            <p:nvPr/>
          </p:nvCxnSpPr>
          <p:spPr bwMode="auto">
            <a:xfrm>
              <a:off x="1143000" y="3505200"/>
              <a:ext cx="143155" cy="1133755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2" name="Straight Arrow Connector 51"/>
            <p:cNvCxnSpPr>
              <a:endCxn id="50" idx="7"/>
            </p:cNvCxnSpPr>
            <p:nvPr/>
          </p:nvCxnSpPr>
          <p:spPr bwMode="auto">
            <a:xfrm flipH="1">
              <a:off x="1609445" y="4419600"/>
              <a:ext cx="66955" cy="219355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3" name="Straight Arrow Connector 52"/>
            <p:cNvCxnSpPr>
              <a:stCxn id="50" idx="4"/>
            </p:cNvCxnSpPr>
            <p:nvPr/>
          </p:nvCxnSpPr>
          <p:spPr bwMode="auto">
            <a:xfrm>
              <a:off x="1447800" y="5029200"/>
              <a:ext cx="0" cy="228600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54" name="Rectangle 53"/>
          <p:cNvSpPr/>
          <p:nvPr/>
        </p:nvSpPr>
        <p:spPr>
          <a:xfrm>
            <a:off x="914400" y="2971800"/>
            <a:ext cx="914400" cy="38100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"/>
                <a:cs typeface="Courier"/>
              </a:rPr>
              <a:t>1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"/>
              <a:cs typeface="Courier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1828800" y="2971800"/>
            <a:ext cx="914400" cy="38100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>
                <a:solidFill>
                  <a:schemeClr val="tx1"/>
                </a:solidFill>
                <a:latin typeface="Courier"/>
                <a:cs typeface="Courier"/>
              </a:rPr>
              <a:t>0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"/>
              <a:cs typeface="Courier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2743200" y="2971800"/>
            <a:ext cx="914400" cy="38100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 smtClean="0">
                <a:solidFill>
                  <a:schemeClr val="tx1"/>
                </a:solidFill>
                <a:latin typeface="Courier"/>
                <a:cs typeface="Courier"/>
              </a:rPr>
              <a:t>1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"/>
              <a:cs typeface="Courier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3657600" y="2971800"/>
            <a:ext cx="914400" cy="38100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 smtClean="0">
                <a:solidFill>
                  <a:schemeClr val="tx1"/>
                </a:solidFill>
                <a:latin typeface="Courier"/>
                <a:cs typeface="Courier"/>
              </a:rPr>
              <a:t>0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"/>
              <a:cs typeface="Courier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4572000" y="2971800"/>
            <a:ext cx="914400" cy="38100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>
                <a:solidFill>
                  <a:schemeClr val="tx1"/>
                </a:solidFill>
                <a:latin typeface="Courier"/>
                <a:cs typeface="Courier"/>
              </a:rPr>
              <a:t>1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"/>
              <a:cs typeface="Courier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5486400" y="2971800"/>
            <a:ext cx="914400" cy="38100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 smtClean="0">
                <a:solidFill>
                  <a:schemeClr val="tx1"/>
                </a:solidFill>
                <a:latin typeface="Courier"/>
                <a:cs typeface="Courier"/>
              </a:rPr>
              <a:t>1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"/>
              <a:cs typeface="Courier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6400800" y="2971800"/>
            <a:ext cx="914400" cy="38100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"/>
                <a:cs typeface="Courier"/>
              </a:rPr>
              <a:t>1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"/>
              <a:cs typeface="Courier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7315200" y="2971800"/>
            <a:ext cx="914400" cy="38100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"/>
                <a:cs typeface="Courier"/>
              </a:rPr>
              <a:t>0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"/>
              <a:cs typeface="Courier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81000" y="2895600"/>
            <a:ext cx="5540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  <a:latin typeface="Courier"/>
                <a:cs typeface="Courier"/>
              </a:rPr>
              <a:t>v1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81000" y="3352800"/>
            <a:ext cx="5540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  <a:latin typeface="Courier"/>
                <a:cs typeface="Courier"/>
              </a:rPr>
              <a:t>v0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04800" y="4343400"/>
            <a:ext cx="5540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  <a:latin typeface="Courier"/>
                <a:cs typeface="Courier"/>
              </a:rPr>
              <a:t>v2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228600" y="5486400"/>
            <a:ext cx="5540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  <a:latin typeface="Courier"/>
                <a:cs typeface="Courier"/>
              </a:rPr>
              <a:t>v3</a:t>
            </a:r>
          </a:p>
        </p:txBody>
      </p:sp>
      <p:cxnSp>
        <p:nvCxnSpPr>
          <p:cNvPr id="66" name="Straight Arrow Connector 65"/>
          <p:cNvCxnSpPr/>
          <p:nvPr/>
        </p:nvCxnSpPr>
        <p:spPr bwMode="auto">
          <a:xfrm>
            <a:off x="914400" y="6106180"/>
            <a:ext cx="4572000" cy="0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67" name="TextBox 66"/>
          <p:cNvSpPr txBox="1"/>
          <p:nvPr/>
        </p:nvSpPr>
        <p:spPr>
          <a:xfrm>
            <a:off x="2514600" y="6106180"/>
            <a:ext cx="10465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000000"/>
                </a:solidFill>
                <a:latin typeface="Courier"/>
                <a:cs typeface="Courier"/>
              </a:rPr>
              <a:t>v</a:t>
            </a:r>
            <a:r>
              <a:rPr lang="en-US" sz="2800" b="1" dirty="0" err="1" smtClean="0">
                <a:solidFill>
                  <a:srgbClr val="000000"/>
                </a:solidFill>
                <a:latin typeface="Courier"/>
                <a:cs typeface="Courier"/>
              </a:rPr>
              <a:t>l</a:t>
            </a:r>
            <a:r>
              <a:rPr lang="en-US" sz="2800" b="1" dirty="0" smtClean="0">
                <a:solidFill>
                  <a:srgbClr val="000000"/>
                </a:solidFill>
                <a:latin typeface="Courier"/>
                <a:cs typeface="Courier"/>
              </a:rPr>
              <a:t>=5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4114800" y="6248400"/>
            <a:ext cx="41286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</a:rPr>
              <a:t>Zeros written to masked results</a:t>
            </a:r>
          </a:p>
        </p:txBody>
      </p:sp>
    </p:spTree>
    <p:extLst>
      <p:ext uri="{BB962C8B-B14F-4D97-AF65-F5344CB8AC3E}">
        <p14:creationId xmlns:p14="http://schemas.microsoft.com/office/powerpoint/2010/main" val="1176830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6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CS152 Administrivia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PS 4 due Friday March 23 in section</a:t>
            </a:r>
          </a:p>
          <a:p>
            <a:pPr lvl="1"/>
            <a:r>
              <a:rPr lang="en-US" dirty="0" smtClean="0"/>
              <a:t>Can also turn in on class Wednesday, office hours, or can email </a:t>
            </a:r>
            <a:r>
              <a:rPr lang="en-US" dirty="0" err="1" smtClean="0"/>
              <a:t>pdf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AD4F1-ACE6-1045-95DB-F7171134E652}" type="slidenum">
              <a:rPr lang="en-US"/>
              <a:pPr/>
              <a:t>14</a:t>
            </a:fld>
            <a:endParaRPr lang="en-US" b="0" dirty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011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CS252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739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 in Lecture 15</a:t>
            </a:r>
            <a:endParaRPr lang="en-US" dirty="0"/>
          </a:p>
        </p:txBody>
      </p:sp>
      <p:sp>
        <p:nvSpPr>
          <p:cNvPr id="8796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Vector supercomputers</a:t>
            </a:r>
          </a:p>
          <a:p>
            <a:r>
              <a:rPr lang="en-US" dirty="0" smtClean="0"/>
              <a:t>Vector register versus vector memory</a:t>
            </a:r>
          </a:p>
          <a:p>
            <a:r>
              <a:rPr lang="en-US" dirty="0" smtClean="0"/>
              <a:t>Scaling performance with lanes</a:t>
            </a:r>
          </a:p>
          <a:p>
            <a:r>
              <a:rPr lang="en-US" dirty="0" err="1" smtClean="0"/>
              <a:t>Stripmining</a:t>
            </a:r>
            <a:endParaRPr lang="en-US" dirty="0" smtClean="0"/>
          </a:p>
          <a:p>
            <a:r>
              <a:rPr lang="en-US" dirty="0" smtClean="0"/>
              <a:t>Chaining</a:t>
            </a:r>
          </a:p>
          <a:p>
            <a:r>
              <a:rPr lang="en-US" dirty="0" smtClean="0"/>
              <a:t>Masking</a:t>
            </a:r>
          </a:p>
          <a:p>
            <a:r>
              <a:rPr lang="en-US" dirty="0" smtClean="0"/>
              <a:t>Scatter/Gather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305800" y="6619876"/>
            <a:ext cx="838200" cy="238125"/>
          </a:xfrm>
          <a:prstGeom prst="rect">
            <a:avLst/>
          </a:prstGeom>
        </p:spPr>
        <p:txBody>
          <a:bodyPr/>
          <a:lstStyle/>
          <a:p>
            <a:fld id="{C7B2343A-8D84-C940-A55B-E75DDCD6568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15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RISC-V Vector Standard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Being added as a standard extension to the RISC-V ISA</a:t>
            </a:r>
          </a:p>
          <a:p>
            <a:r>
              <a:rPr lang="en-US" dirty="0" smtClean="0"/>
              <a:t>An updated form of Cray-style vectors for modern microprocessors</a:t>
            </a:r>
          </a:p>
          <a:p>
            <a:r>
              <a:rPr lang="en-US" dirty="0" smtClean="0"/>
              <a:t>Still a work in progress, so details might change before being standardized</a:t>
            </a:r>
          </a:p>
          <a:p>
            <a:r>
              <a:rPr lang="en-US" dirty="0" smtClean="0"/>
              <a:t>Today, a short tutorial on vector programming using the current draft </a:t>
            </a:r>
            <a:r>
              <a:rPr lang="en-US" dirty="0" smtClean="0"/>
              <a:t>standard</a:t>
            </a:r>
          </a:p>
          <a:p>
            <a:r>
              <a:rPr lang="en-US" dirty="0" smtClean="0"/>
              <a:t>Assembly syntax will be changed, but concepts should </a:t>
            </a:r>
            <a:r>
              <a:rPr lang="en-US" smtClean="0"/>
              <a:t>be correct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757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Summary of RISC-V Vector ISA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458200" cy="5410200"/>
          </a:xfrm>
        </p:spPr>
        <p:txBody>
          <a:bodyPr/>
          <a:lstStyle/>
          <a:p>
            <a:pPr>
              <a:spcBef>
                <a:spcPts val="264"/>
              </a:spcBef>
            </a:pPr>
            <a:r>
              <a:rPr lang="en-US" dirty="0" smtClean="0"/>
              <a:t>32 vector registers, v0-v31 (no zero register)</a:t>
            </a:r>
          </a:p>
          <a:p>
            <a:pPr>
              <a:spcBef>
                <a:spcPts val="264"/>
              </a:spcBef>
            </a:pPr>
            <a:r>
              <a:rPr lang="en-US" dirty="0" smtClean="0"/>
              <a:t>Each vector register has associated type including:</a:t>
            </a:r>
          </a:p>
          <a:p>
            <a:pPr lvl="1">
              <a:spcBef>
                <a:spcPts val="264"/>
              </a:spcBef>
            </a:pPr>
            <a:r>
              <a:rPr lang="en-US" dirty="0" smtClean="0"/>
              <a:t>Number of bits in each element (8-bit, 16-bit, 32-bit, 64-bit, 128-bit, …)</a:t>
            </a:r>
          </a:p>
          <a:p>
            <a:pPr lvl="1">
              <a:spcBef>
                <a:spcPts val="264"/>
              </a:spcBef>
            </a:pPr>
            <a:r>
              <a:rPr lang="en-US" dirty="0" smtClean="0"/>
              <a:t>Representation (signed integer, unsigned integer, floating-point)</a:t>
            </a:r>
          </a:p>
          <a:p>
            <a:pPr lvl="1">
              <a:spcBef>
                <a:spcPts val="264"/>
              </a:spcBef>
            </a:pPr>
            <a:r>
              <a:rPr lang="en-US" dirty="0" smtClean="0"/>
              <a:t>Shape (scalar, 1D vector)</a:t>
            </a:r>
          </a:p>
          <a:p>
            <a:pPr>
              <a:spcBef>
                <a:spcPts val="264"/>
              </a:spcBef>
            </a:pPr>
            <a:r>
              <a:rPr lang="en-US" dirty="0" smtClean="0"/>
              <a:t>Number of vector registers, and their type are configured with special instructions before using vector unit</a:t>
            </a:r>
          </a:p>
          <a:p>
            <a:pPr>
              <a:spcBef>
                <a:spcPts val="264"/>
              </a:spcBef>
            </a:pPr>
            <a:r>
              <a:rPr lang="en-US" dirty="0" smtClean="0"/>
              <a:t>Vector instructions are </a:t>
            </a:r>
            <a:r>
              <a:rPr lang="en-US" i="1" dirty="0" smtClean="0"/>
              <a:t>polymorphic</a:t>
            </a:r>
            <a:r>
              <a:rPr lang="en-US" dirty="0" smtClean="0"/>
              <a:t>, operation depends on </a:t>
            </a:r>
            <a:r>
              <a:rPr lang="en-US" dirty="0" err="1" smtClean="0"/>
              <a:t>opcode</a:t>
            </a:r>
            <a:r>
              <a:rPr lang="en-US" dirty="0" smtClean="0"/>
              <a:t> and vector register operand types</a:t>
            </a:r>
          </a:p>
          <a:p>
            <a:pPr>
              <a:spcBef>
                <a:spcPts val="264"/>
              </a:spcBef>
            </a:pPr>
            <a:r>
              <a:rPr lang="en-US" dirty="0" smtClean="0"/>
              <a:t>Vector length register, </a:t>
            </a:r>
            <a:r>
              <a:rPr lang="en-US" dirty="0" err="1" smtClean="0"/>
              <a:t>vl</a:t>
            </a:r>
            <a:r>
              <a:rPr lang="en-US" dirty="0" smtClean="0"/>
              <a:t> , controls number of elements executed by each instruction</a:t>
            </a:r>
          </a:p>
          <a:p>
            <a:pPr>
              <a:spcBef>
                <a:spcPts val="264"/>
              </a:spcBef>
            </a:pPr>
            <a:r>
              <a:rPr lang="en-US" dirty="0" smtClean="0"/>
              <a:t>Instructions can be executed under mask</a:t>
            </a:r>
          </a:p>
          <a:p>
            <a:pPr>
              <a:spcBef>
                <a:spcPts val="264"/>
              </a:spcBef>
            </a:pPr>
            <a:r>
              <a:rPr lang="en-US" dirty="0" smtClean="0"/>
              <a:t>Vector arithmetic operations include all standard scalar operations</a:t>
            </a:r>
          </a:p>
          <a:p>
            <a:pPr>
              <a:spcBef>
                <a:spcPts val="264"/>
              </a:spcBef>
            </a:pPr>
            <a:r>
              <a:rPr lang="en-US" dirty="0" smtClean="0"/>
              <a:t>Vector memory operations include unit-stride, constant-stride, scatter-gather</a:t>
            </a:r>
          </a:p>
          <a:p>
            <a:pPr lvl="1">
              <a:spcBef>
                <a:spcPts val="264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119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Unit State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935058" y="2776954"/>
            <a:ext cx="4114800" cy="369332"/>
            <a:chOff x="304800" y="1447800"/>
            <a:chExt cx="4114800" cy="369332"/>
          </a:xfrm>
        </p:grpSpPr>
        <p:sp>
          <p:nvSpPr>
            <p:cNvPr id="6" name="Rectangle 5"/>
            <p:cNvSpPr/>
            <p:nvPr/>
          </p:nvSpPr>
          <p:spPr>
            <a:xfrm>
              <a:off x="762000" y="1447800"/>
              <a:ext cx="914400" cy="304800"/>
            </a:xfrm>
            <a:prstGeom prst="rect">
              <a:avLst/>
            </a:prstGeom>
            <a:solidFill>
              <a:schemeClr val="bg1"/>
            </a:solidFill>
            <a:ln w="19050" cmpd="sng">
              <a:solidFill>
                <a:schemeClr val="tx1"/>
              </a:solidFill>
            </a:ln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"/>
                  <a:cs typeface="Courier"/>
                </a:rPr>
                <a:t>[0]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"/>
                <a:cs typeface="Courier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676400" y="1447800"/>
              <a:ext cx="914400" cy="304800"/>
            </a:xfrm>
            <a:prstGeom prst="rect">
              <a:avLst/>
            </a:prstGeom>
            <a:solidFill>
              <a:schemeClr val="bg1"/>
            </a:solidFill>
            <a:ln w="19050" cmpd="sng">
              <a:solidFill>
                <a:schemeClr val="tx1"/>
              </a:solidFill>
            </a:ln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"/>
                  <a:cs typeface="Courier"/>
                </a:rPr>
                <a:t>[1]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"/>
                <a:cs typeface="Courier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04800" y="1447800"/>
              <a:ext cx="4617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solidFill>
                    <a:srgbClr val="000000"/>
                  </a:solidFill>
                  <a:latin typeface="Courier"/>
                  <a:cs typeface="Courier"/>
                </a:rPr>
                <a:t>v0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505200" y="1447800"/>
              <a:ext cx="914400" cy="304800"/>
            </a:xfrm>
            <a:prstGeom prst="rect">
              <a:avLst/>
            </a:prstGeom>
            <a:solidFill>
              <a:schemeClr val="bg1"/>
            </a:solidFill>
            <a:ln w="19050" cmpd="sng">
              <a:solidFill>
                <a:schemeClr val="tx1"/>
              </a:solidFill>
            </a:ln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 fontScale="92500"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"/>
                  <a:cs typeface="Courier"/>
                </a:rPr>
                <a:t>[MAXVL-1]</a:t>
              </a:r>
              <a:endPara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"/>
                <a:cs typeface="Courier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 bwMode="auto">
            <a:xfrm>
              <a:off x="2590800" y="1447800"/>
              <a:ext cx="914400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Straight Connector 25"/>
            <p:cNvCxnSpPr/>
            <p:nvPr/>
          </p:nvCxnSpPr>
          <p:spPr bwMode="auto">
            <a:xfrm>
              <a:off x="2590800" y="1752600"/>
              <a:ext cx="914400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4" name="Group 33"/>
          <p:cNvGrpSpPr/>
          <p:nvPr/>
        </p:nvGrpSpPr>
        <p:grpSpPr>
          <a:xfrm>
            <a:off x="935058" y="3081754"/>
            <a:ext cx="4114800" cy="369332"/>
            <a:chOff x="304800" y="1447800"/>
            <a:chExt cx="4114800" cy="369332"/>
          </a:xfrm>
        </p:grpSpPr>
        <p:sp>
          <p:nvSpPr>
            <p:cNvPr id="35" name="Rectangle 34"/>
            <p:cNvSpPr/>
            <p:nvPr/>
          </p:nvSpPr>
          <p:spPr>
            <a:xfrm>
              <a:off x="762000" y="1447800"/>
              <a:ext cx="914400" cy="304800"/>
            </a:xfrm>
            <a:prstGeom prst="rect">
              <a:avLst/>
            </a:prstGeom>
            <a:solidFill>
              <a:schemeClr val="bg1"/>
            </a:solidFill>
            <a:ln w="19050" cmpd="sng">
              <a:solidFill>
                <a:schemeClr val="tx1"/>
              </a:solidFill>
            </a:ln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"/>
                  <a:cs typeface="Courier"/>
                </a:rPr>
                <a:t>[0]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"/>
                <a:cs typeface="Courier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676400" y="1447800"/>
              <a:ext cx="914400" cy="304800"/>
            </a:xfrm>
            <a:prstGeom prst="rect">
              <a:avLst/>
            </a:prstGeom>
            <a:solidFill>
              <a:schemeClr val="bg1"/>
            </a:solidFill>
            <a:ln w="19050" cmpd="sng">
              <a:solidFill>
                <a:schemeClr val="tx1"/>
              </a:solidFill>
            </a:ln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"/>
                  <a:cs typeface="Courier"/>
                </a:rPr>
                <a:t>[1]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"/>
                <a:cs typeface="Courier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04800" y="1447800"/>
              <a:ext cx="4617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solidFill>
                    <a:srgbClr val="000000"/>
                  </a:solidFill>
                  <a:latin typeface="Courier"/>
                  <a:cs typeface="Courier"/>
                </a:rPr>
                <a:t>v1</a:t>
              </a: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505200" y="1447800"/>
              <a:ext cx="914400" cy="304800"/>
            </a:xfrm>
            <a:prstGeom prst="rect">
              <a:avLst/>
            </a:prstGeom>
            <a:solidFill>
              <a:schemeClr val="bg1"/>
            </a:solidFill>
            <a:ln w="19050" cmpd="sng">
              <a:solidFill>
                <a:schemeClr val="tx1"/>
              </a:solidFill>
            </a:ln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 fontScale="92500"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"/>
                  <a:cs typeface="Courier"/>
                </a:rPr>
                <a:t>[MAXVL-1]</a:t>
              </a:r>
              <a:endPara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"/>
                <a:cs typeface="Courier"/>
              </a:endParaRPr>
            </a:p>
          </p:txBody>
        </p:sp>
        <p:cxnSp>
          <p:nvCxnSpPr>
            <p:cNvPr id="39" name="Straight Connector 38"/>
            <p:cNvCxnSpPr/>
            <p:nvPr/>
          </p:nvCxnSpPr>
          <p:spPr bwMode="auto">
            <a:xfrm>
              <a:off x="2590800" y="1447800"/>
              <a:ext cx="914400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Straight Connector 39"/>
            <p:cNvCxnSpPr/>
            <p:nvPr/>
          </p:nvCxnSpPr>
          <p:spPr bwMode="auto">
            <a:xfrm>
              <a:off x="2590800" y="1752600"/>
              <a:ext cx="914400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1" name="Group 40"/>
          <p:cNvGrpSpPr/>
          <p:nvPr/>
        </p:nvGrpSpPr>
        <p:grpSpPr>
          <a:xfrm>
            <a:off x="838200" y="4300954"/>
            <a:ext cx="4211658" cy="369332"/>
            <a:chOff x="207942" y="1405354"/>
            <a:chExt cx="4211658" cy="369332"/>
          </a:xfrm>
        </p:grpSpPr>
        <p:sp>
          <p:nvSpPr>
            <p:cNvPr id="42" name="Rectangle 41"/>
            <p:cNvSpPr/>
            <p:nvPr/>
          </p:nvSpPr>
          <p:spPr>
            <a:xfrm>
              <a:off x="762000" y="1447800"/>
              <a:ext cx="914400" cy="304800"/>
            </a:xfrm>
            <a:prstGeom prst="rect">
              <a:avLst/>
            </a:prstGeom>
            <a:solidFill>
              <a:schemeClr val="bg1"/>
            </a:solidFill>
            <a:ln w="19050" cmpd="sng">
              <a:solidFill>
                <a:schemeClr val="tx1"/>
              </a:solidFill>
            </a:ln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"/>
                  <a:cs typeface="Courier"/>
                </a:rPr>
                <a:t>[0]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"/>
                <a:cs typeface="Courier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1676400" y="1447800"/>
              <a:ext cx="914400" cy="304800"/>
            </a:xfrm>
            <a:prstGeom prst="rect">
              <a:avLst/>
            </a:prstGeom>
            <a:solidFill>
              <a:schemeClr val="bg1"/>
            </a:solidFill>
            <a:ln w="19050" cmpd="sng">
              <a:solidFill>
                <a:schemeClr val="tx1"/>
              </a:solidFill>
            </a:ln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"/>
                  <a:cs typeface="Courier"/>
                </a:rPr>
                <a:t>[1]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"/>
                <a:cs typeface="Courier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07942" y="1405354"/>
              <a:ext cx="6002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solidFill>
                    <a:srgbClr val="000000"/>
                  </a:solidFill>
                  <a:latin typeface="Courier"/>
                  <a:cs typeface="Courier"/>
                </a:rPr>
                <a:t>v31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505200" y="1447800"/>
              <a:ext cx="914400" cy="304800"/>
            </a:xfrm>
            <a:prstGeom prst="rect">
              <a:avLst/>
            </a:prstGeom>
            <a:solidFill>
              <a:schemeClr val="bg1"/>
            </a:solidFill>
            <a:ln w="19050" cmpd="sng">
              <a:solidFill>
                <a:schemeClr val="tx1"/>
              </a:solidFill>
            </a:ln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 fontScale="92500"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"/>
                  <a:cs typeface="Courier"/>
                </a:rPr>
                <a:t>[MAXVL-1]</a:t>
              </a:r>
              <a:endPara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"/>
                <a:cs typeface="Courier"/>
              </a:endParaRPr>
            </a:p>
          </p:txBody>
        </p:sp>
        <p:cxnSp>
          <p:nvCxnSpPr>
            <p:cNvPr id="46" name="Straight Connector 45"/>
            <p:cNvCxnSpPr/>
            <p:nvPr/>
          </p:nvCxnSpPr>
          <p:spPr bwMode="auto">
            <a:xfrm>
              <a:off x="2590800" y="1447800"/>
              <a:ext cx="914400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>
              <a:off x="2590800" y="1752600"/>
              <a:ext cx="914400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49" name="Straight Connector 48"/>
          <p:cNvCxnSpPr/>
          <p:nvPr/>
        </p:nvCxnSpPr>
        <p:spPr bwMode="auto">
          <a:xfrm>
            <a:off x="1392258" y="3386554"/>
            <a:ext cx="0" cy="91440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>
            <a:off x="5049858" y="3386554"/>
            <a:ext cx="0" cy="91440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/>
          <p:nvPr/>
        </p:nvCxnSpPr>
        <p:spPr bwMode="auto">
          <a:xfrm>
            <a:off x="4135458" y="3386554"/>
            <a:ext cx="0" cy="91440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>
            <a:off x="2306658" y="3386554"/>
            <a:ext cx="0" cy="91440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/>
          <p:nvPr/>
        </p:nvCxnSpPr>
        <p:spPr bwMode="auto">
          <a:xfrm>
            <a:off x="3221058" y="3386554"/>
            <a:ext cx="0" cy="91440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Rectangle 53"/>
          <p:cNvSpPr/>
          <p:nvPr/>
        </p:nvSpPr>
        <p:spPr>
          <a:xfrm>
            <a:off x="2286000" y="1752600"/>
            <a:ext cx="914400" cy="30480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"/>
                <a:cs typeface="Courier"/>
              </a:rPr>
              <a:t>vl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"/>
              <a:cs typeface="Courier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5410200" y="2819400"/>
            <a:ext cx="914400" cy="22860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"/>
                <a:cs typeface="Courier"/>
              </a:rPr>
              <a:t>vtype0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"/>
              <a:cs typeface="Courier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5410200" y="3124200"/>
            <a:ext cx="914400" cy="22860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"/>
                <a:cs typeface="Courier"/>
              </a:rPr>
              <a:t>vtype1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"/>
              <a:cs typeface="Courier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5410200" y="4343400"/>
            <a:ext cx="914400" cy="22860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"/>
                <a:cs typeface="Courier"/>
              </a:rPr>
              <a:t>vtype31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"/>
              <a:cs typeface="Courier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352800" y="1752600"/>
            <a:ext cx="2228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0000"/>
                </a:solidFill>
                <a:latin typeface="Calibri"/>
                <a:cs typeface="Calibri"/>
              </a:rPr>
              <a:t>Vector length register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676400" y="2286000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0000"/>
                </a:solidFill>
                <a:latin typeface="Calibri"/>
                <a:cs typeface="Calibri"/>
              </a:rPr>
              <a:t>Vector data registers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334000" y="2286000"/>
            <a:ext cx="2637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0000"/>
                </a:solidFill>
                <a:latin typeface="Calibri"/>
                <a:cs typeface="Calibri"/>
              </a:rPr>
              <a:t>Vector configuration state</a:t>
            </a:r>
          </a:p>
        </p:txBody>
      </p:sp>
      <p:cxnSp>
        <p:nvCxnSpPr>
          <p:cNvPr id="62" name="Straight Arrow Connector 61"/>
          <p:cNvCxnSpPr/>
          <p:nvPr/>
        </p:nvCxnSpPr>
        <p:spPr bwMode="auto">
          <a:xfrm>
            <a:off x="1371600" y="5029200"/>
            <a:ext cx="3733800" cy="0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63" name="TextBox 62"/>
          <p:cNvSpPr txBox="1"/>
          <p:nvPr/>
        </p:nvSpPr>
        <p:spPr>
          <a:xfrm>
            <a:off x="990600" y="5181600"/>
            <a:ext cx="5287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0000"/>
                </a:solidFill>
                <a:latin typeface="Calibri"/>
                <a:cs typeface="Calibri"/>
              </a:rPr>
              <a:t>MAXVL depends on implementation and configuration</a:t>
            </a:r>
          </a:p>
        </p:txBody>
      </p:sp>
    </p:spTree>
    <p:extLst>
      <p:ext uri="{BB962C8B-B14F-4D97-AF65-F5344CB8AC3E}">
        <p14:creationId xmlns:p14="http://schemas.microsoft.com/office/powerpoint/2010/main" val="2674380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Configuration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be done by writing a number of control registers</a:t>
            </a:r>
          </a:p>
          <a:p>
            <a:r>
              <a:rPr lang="en-US" dirty="0" smtClean="0"/>
              <a:t>Faster method is a special instruction that sets up standard patterns:</a:t>
            </a:r>
          </a:p>
          <a:p>
            <a:pPr lvl="1"/>
            <a:r>
              <a:rPr lang="en-US" dirty="0" err="1"/>
              <a:t>v</a:t>
            </a:r>
            <a:r>
              <a:rPr lang="en-US" dirty="0" err="1" smtClean="0"/>
              <a:t>cfg</a:t>
            </a:r>
            <a:r>
              <a:rPr lang="en-US" dirty="0" smtClean="0"/>
              <a:t> N1*TYPE1, N2*TYPE2, N3*TYPE3,…</a:t>
            </a:r>
          </a:p>
          <a:p>
            <a:pPr lvl="1"/>
            <a:r>
              <a:rPr lang="en-US" dirty="0" smtClean="0"/>
              <a:t>v0..vN1-1 have TYPE1, vN1…v(N1+N2-1) have TYPE 2, …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Requested vector registers are zeroed</a:t>
            </a:r>
          </a:p>
          <a:p>
            <a:r>
              <a:rPr lang="en-US" dirty="0" smtClean="0"/>
              <a:t>Unused vector registers are not accessible</a:t>
            </a:r>
          </a:p>
          <a:p>
            <a:r>
              <a:rPr lang="en-US" dirty="0" smtClean="0"/>
              <a:t>MAXVL depends on number of vector registers and type, but can write assembly code without knowing MAXVL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2A54D-D38A-6449-A27D-1BD4A1440DD2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40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"/>
                <a:cs typeface="Courier"/>
              </a:rPr>
              <a:t>s</a:t>
            </a:r>
            <a:r>
              <a:rPr lang="en-US" dirty="0" err="1" smtClean="0">
                <a:latin typeface="Courier"/>
                <a:cs typeface="Courier"/>
              </a:rPr>
              <a:t>etvl</a:t>
            </a:r>
            <a:r>
              <a:rPr lang="en-US" dirty="0" smtClean="0"/>
              <a:t> instruction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err="1">
                <a:latin typeface="Courier"/>
                <a:cs typeface="Courier"/>
              </a:rPr>
              <a:t>s</a:t>
            </a:r>
            <a:r>
              <a:rPr lang="en-US" b="1" dirty="0" err="1" smtClean="0">
                <a:latin typeface="Courier"/>
                <a:cs typeface="Courier"/>
              </a:rPr>
              <a:t>etvl</a:t>
            </a:r>
            <a:r>
              <a:rPr lang="en-US" b="1" dirty="0" smtClean="0">
                <a:latin typeface="Courier"/>
                <a:cs typeface="Courier"/>
              </a:rPr>
              <a:t> </a:t>
            </a:r>
            <a:r>
              <a:rPr lang="en-US" b="1" dirty="0" err="1" smtClean="0">
                <a:latin typeface="Courier"/>
                <a:cs typeface="Courier"/>
              </a:rPr>
              <a:t>xregd</a:t>
            </a:r>
            <a:r>
              <a:rPr lang="en-US" b="1" dirty="0" smtClean="0">
                <a:latin typeface="Courier"/>
                <a:cs typeface="Courier"/>
              </a:rPr>
              <a:t>, </a:t>
            </a:r>
            <a:r>
              <a:rPr lang="en-US" b="1" dirty="0" err="1" smtClean="0">
                <a:latin typeface="Courier"/>
                <a:cs typeface="Courier"/>
              </a:rPr>
              <a:t>xregsrc</a:t>
            </a:r>
            <a:endParaRPr lang="en-US" b="1" dirty="0" smtClean="0">
              <a:latin typeface="Courier"/>
              <a:cs typeface="Courier"/>
            </a:endParaRPr>
          </a:p>
          <a:p>
            <a:r>
              <a:rPr lang="en-US" b="1" dirty="0" err="1" smtClean="0">
                <a:latin typeface="Courier"/>
                <a:cs typeface="Courier"/>
              </a:rPr>
              <a:t>vl</a:t>
            </a:r>
            <a:r>
              <a:rPr lang="en-US" dirty="0" smtClean="0"/>
              <a:t> is set to MIN(MAXVL, </a:t>
            </a:r>
            <a:r>
              <a:rPr lang="en-US" dirty="0" err="1" smtClean="0"/>
              <a:t>xregsrc</a:t>
            </a:r>
            <a:r>
              <a:rPr lang="en-US" dirty="0" smtClean="0"/>
              <a:t>), also copied to </a:t>
            </a:r>
            <a:r>
              <a:rPr lang="en-US" dirty="0" err="1" smtClean="0"/>
              <a:t>xregd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E.g., </a:t>
            </a:r>
            <a:r>
              <a:rPr lang="en-US" b="1" dirty="0" err="1" smtClean="0">
                <a:latin typeface="Courier"/>
                <a:cs typeface="Courier"/>
              </a:rPr>
              <a:t>setvl</a:t>
            </a:r>
            <a:r>
              <a:rPr lang="en-US" b="1" dirty="0" smtClean="0">
                <a:latin typeface="Courier"/>
                <a:cs typeface="Courier"/>
              </a:rPr>
              <a:t> t0,a0 # </a:t>
            </a:r>
            <a:r>
              <a:rPr lang="en-US" b="1" dirty="0" err="1" smtClean="0">
                <a:latin typeface="Courier"/>
                <a:cs typeface="Courier"/>
              </a:rPr>
              <a:t>vl</a:t>
            </a:r>
            <a:r>
              <a:rPr lang="en-US" b="1" dirty="0" smtClean="0">
                <a:latin typeface="Courier"/>
                <a:cs typeface="Courier"/>
              </a:rPr>
              <a:t>, t0 = MIN(MAXVL,a0)</a:t>
            </a:r>
            <a:endParaRPr lang="en-US" b="1" dirty="0">
              <a:latin typeface="Courier"/>
              <a:cs typeface="Courier"/>
            </a:endParaRP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92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Example: Vector-vector add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98500" y="990600"/>
            <a:ext cx="7683500" cy="5054600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 smtClean="0">
                <a:latin typeface="Courier"/>
                <a:cs typeface="Courier"/>
              </a:rPr>
              <a:t>for (</a:t>
            </a:r>
            <a:r>
              <a:rPr lang="en-US" sz="1800" b="1" dirty="0" err="1" smtClean="0">
                <a:latin typeface="Courier"/>
                <a:cs typeface="Courier"/>
              </a:rPr>
              <a:t>i</a:t>
            </a:r>
            <a:r>
              <a:rPr lang="en-US" sz="1800" b="1" dirty="0" smtClean="0">
                <a:latin typeface="Courier"/>
                <a:cs typeface="Courier"/>
              </a:rPr>
              <a:t>=0; </a:t>
            </a:r>
            <a:r>
              <a:rPr lang="en-US" sz="1800" b="1" dirty="0" err="1" smtClean="0">
                <a:latin typeface="Courier"/>
                <a:cs typeface="Courier"/>
              </a:rPr>
              <a:t>i</a:t>
            </a:r>
            <a:r>
              <a:rPr lang="en-US" sz="1800" b="1" dirty="0" smtClean="0">
                <a:latin typeface="Courier"/>
                <a:cs typeface="Courier"/>
              </a:rPr>
              <a:t>&lt;N; </a:t>
            </a:r>
            <a:r>
              <a:rPr lang="en-US" sz="1800" b="1" dirty="0" err="1" smtClean="0">
                <a:latin typeface="Courier"/>
                <a:cs typeface="Courier"/>
              </a:rPr>
              <a:t>i</a:t>
            </a:r>
            <a:r>
              <a:rPr lang="en-US" sz="1800" b="1" dirty="0" smtClean="0">
                <a:latin typeface="Courier"/>
                <a:cs typeface="Courier"/>
              </a:rPr>
              <a:t>++)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"/>
                <a:cs typeface="Courier"/>
              </a:rPr>
              <a:t>{ C[</a:t>
            </a:r>
            <a:r>
              <a:rPr lang="en-US" sz="1800" b="1" dirty="0" err="1" smtClean="0">
                <a:latin typeface="Courier"/>
                <a:cs typeface="Courier"/>
              </a:rPr>
              <a:t>i</a:t>
            </a:r>
            <a:r>
              <a:rPr lang="en-US" sz="1800" b="1" dirty="0" smtClean="0">
                <a:latin typeface="Courier"/>
                <a:cs typeface="Courier"/>
              </a:rPr>
              <a:t>] = A[</a:t>
            </a:r>
            <a:r>
              <a:rPr lang="en-US" sz="1800" b="1" dirty="0" err="1" smtClean="0">
                <a:latin typeface="Courier"/>
                <a:cs typeface="Courier"/>
              </a:rPr>
              <a:t>i</a:t>
            </a:r>
            <a:r>
              <a:rPr lang="en-US" sz="1800" b="1" dirty="0" smtClean="0">
                <a:latin typeface="Courier"/>
                <a:cs typeface="Courier"/>
              </a:rPr>
              <a:t>] + B[</a:t>
            </a:r>
            <a:r>
              <a:rPr lang="en-US" sz="1800" b="1" dirty="0" err="1" smtClean="0">
                <a:latin typeface="Courier"/>
                <a:cs typeface="Courier"/>
              </a:rPr>
              <a:t>i</a:t>
            </a:r>
            <a:r>
              <a:rPr lang="en-US" sz="1800" b="1" dirty="0" smtClean="0">
                <a:latin typeface="Courier"/>
                <a:cs typeface="Courier"/>
              </a:rPr>
              <a:t>]; } // 32-bit </a:t>
            </a:r>
            <a:r>
              <a:rPr lang="en-US" sz="1800" b="1" dirty="0" err="1" smtClean="0">
                <a:latin typeface="Courier"/>
                <a:cs typeface="Courier"/>
              </a:rPr>
              <a:t>ints</a:t>
            </a:r>
            <a:endParaRPr lang="en-US" sz="1800" b="1" dirty="0" smtClean="0">
              <a:latin typeface="Courier"/>
              <a:cs typeface="Courier"/>
            </a:endParaRPr>
          </a:p>
          <a:p>
            <a:pPr marL="0" indent="0">
              <a:buNone/>
            </a:pPr>
            <a:endParaRPr lang="en-US" sz="1800" b="1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800" b="1" dirty="0">
                <a:latin typeface="Courier"/>
                <a:cs typeface="Courier"/>
              </a:rPr>
              <a:t> </a:t>
            </a:r>
            <a:r>
              <a:rPr lang="en-US" sz="1800" b="1" dirty="0" smtClean="0">
                <a:latin typeface="Courier"/>
                <a:cs typeface="Courier"/>
              </a:rPr>
              <a:t> </a:t>
            </a:r>
            <a:r>
              <a:rPr lang="en-US" sz="1800" b="1" dirty="0" err="1" smtClean="0">
                <a:latin typeface="Courier"/>
                <a:cs typeface="Courier"/>
              </a:rPr>
              <a:t>vcfg</a:t>
            </a:r>
            <a:r>
              <a:rPr lang="en-US" sz="1800" b="1" dirty="0" smtClean="0">
                <a:latin typeface="Courier"/>
                <a:cs typeface="Courier"/>
              </a:rPr>
              <a:t> 3*V32bINT # Set up v0,v1,v2 to be 32-bit </a:t>
            </a:r>
            <a:r>
              <a:rPr lang="en-US" sz="1800" b="1" dirty="0" err="1" smtClean="0">
                <a:latin typeface="Courier"/>
                <a:cs typeface="Courier"/>
              </a:rPr>
              <a:t>ints</a:t>
            </a:r>
            <a:endParaRPr lang="en-US" sz="1800" b="1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"/>
                <a:cs typeface="Courier"/>
              </a:rPr>
              <a:t>Loop:</a:t>
            </a:r>
          </a:p>
          <a:p>
            <a:pPr marL="0" indent="0">
              <a:buNone/>
            </a:pPr>
            <a:r>
              <a:rPr lang="en-US" sz="1800" b="1" dirty="0">
                <a:latin typeface="Courier"/>
                <a:cs typeface="Courier"/>
              </a:rPr>
              <a:t> </a:t>
            </a:r>
            <a:r>
              <a:rPr lang="en-US" sz="1800" b="1" dirty="0" smtClean="0">
                <a:latin typeface="Courier"/>
                <a:cs typeface="Courier"/>
              </a:rPr>
              <a:t> </a:t>
            </a:r>
            <a:r>
              <a:rPr lang="en-US" sz="1800" b="1" dirty="0" err="1" smtClean="0">
                <a:latin typeface="Courier"/>
                <a:cs typeface="Courier"/>
              </a:rPr>
              <a:t>setvl</a:t>
            </a:r>
            <a:r>
              <a:rPr lang="en-US" sz="1800" b="1" dirty="0" smtClean="0">
                <a:latin typeface="Courier"/>
                <a:cs typeface="Courier"/>
              </a:rPr>
              <a:t> t0, a0 # a0 holds N, t0 holds amount done</a:t>
            </a:r>
          </a:p>
          <a:p>
            <a:pPr marL="0" indent="0">
              <a:buNone/>
            </a:pPr>
            <a:r>
              <a:rPr lang="en-US" sz="1800" b="1" dirty="0">
                <a:latin typeface="Courier"/>
                <a:cs typeface="Courier"/>
              </a:rPr>
              <a:t> </a:t>
            </a:r>
            <a:r>
              <a:rPr lang="en-US" sz="1800" b="1" dirty="0" smtClean="0">
                <a:latin typeface="Courier"/>
                <a:cs typeface="Courier"/>
              </a:rPr>
              <a:t> </a:t>
            </a:r>
            <a:r>
              <a:rPr lang="en-US" sz="1800" b="1" dirty="0" err="1" smtClean="0">
                <a:latin typeface="Courier"/>
                <a:cs typeface="Courier"/>
              </a:rPr>
              <a:t>ld</a:t>
            </a:r>
            <a:r>
              <a:rPr lang="en-US" sz="1800" b="1" dirty="0" smtClean="0">
                <a:latin typeface="Courier"/>
                <a:cs typeface="Courier"/>
              </a:rPr>
              <a:t> v0, a1    # load strip of A vector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"/>
                <a:cs typeface="Courier"/>
              </a:rPr>
              <a:t>  </a:t>
            </a:r>
            <a:r>
              <a:rPr lang="en-US" sz="1800" b="1" dirty="0" err="1" smtClean="0">
                <a:latin typeface="Courier"/>
                <a:cs typeface="Courier"/>
              </a:rPr>
              <a:t>ld</a:t>
            </a:r>
            <a:r>
              <a:rPr lang="en-US" sz="1800" b="1" dirty="0" smtClean="0">
                <a:latin typeface="Courier"/>
                <a:cs typeface="Courier"/>
              </a:rPr>
              <a:t> v1, a2    # load strip of B vector</a:t>
            </a:r>
          </a:p>
          <a:p>
            <a:pPr marL="0" indent="0">
              <a:buNone/>
            </a:pPr>
            <a:r>
              <a:rPr lang="en-US" sz="1800" b="1" dirty="0">
                <a:latin typeface="Courier"/>
                <a:cs typeface="Courier"/>
              </a:rPr>
              <a:t> </a:t>
            </a:r>
            <a:r>
              <a:rPr lang="en-US" sz="1800" b="1" dirty="0" smtClean="0">
                <a:latin typeface="Courier"/>
                <a:cs typeface="Courier"/>
              </a:rPr>
              <a:t> </a:t>
            </a:r>
            <a:r>
              <a:rPr lang="en-US" sz="1800" b="1" dirty="0" err="1" smtClean="0">
                <a:latin typeface="Courier"/>
                <a:cs typeface="Courier"/>
              </a:rPr>
              <a:t>vadd</a:t>
            </a:r>
            <a:r>
              <a:rPr lang="en-US" sz="1800" b="1" dirty="0" smtClean="0">
                <a:latin typeface="Courier"/>
                <a:cs typeface="Courier"/>
              </a:rPr>
              <a:t> v2, v0, v1 # add vectors</a:t>
            </a:r>
          </a:p>
          <a:p>
            <a:pPr marL="0" indent="0">
              <a:buNone/>
            </a:pPr>
            <a:r>
              <a:rPr lang="en-US" sz="1800" b="1" dirty="0">
                <a:latin typeface="Courier"/>
                <a:cs typeface="Courier"/>
              </a:rPr>
              <a:t> </a:t>
            </a:r>
            <a:r>
              <a:rPr lang="en-US" sz="1800" b="1" dirty="0" smtClean="0">
                <a:latin typeface="Courier"/>
                <a:cs typeface="Courier"/>
              </a:rPr>
              <a:t> </a:t>
            </a:r>
            <a:r>
              <a:rPr lang="en-US" sz="1800" b="1" dirty="0" err="1" smtClean="0">
                <a:latin typeface="Courier"/>
                <a:cs typeface="Courier"/>
              </a:rPr>
              <a:t>st</a:t>
            </a:r>
            <a:r>
              <a:rPr lang="en-US" sz="1800" b="1" dirty="0" smtClean="0">
                <a:latin typeface="Courier"/>
                <a:cs typeface="Courier"/>
              </a:rPr>
              <a:t> v2, a3    # store strip of C vector</a:t>
            </a:r>
          </a:p>
          <a:p>
            <a:pPr marL="0" indent="0">
              <a:buNone/>
            </a:pPr>
            <a:r>
              <a:rPr lang="en-US" sz="1800" b="1" dirty="0">
                <a:latin typeface="Courier"/>
                <a:cs typeface="Courier"/>
              </a:rPr>
              <a:t> </a:t>
            </a:r>
            <a:r>
              <a:rPr lang="en-US" sz="1800" b="1" dirty="0" smtClean="0">
                <a:latin typeface="Courier"/>
                <a:cs typeface="Courier"/>
              </a:rPr>
              <a:t> </a:t>
            </a:r>
            <a:r>
              <a:rPr lang="en-US" sz="1800" b="1" dirty="0" err="1" smtClean="0">
                <a:latin typeface="Courier"/>
                <a:cs typeface="Courier"/>
              </a:rPr>
              <a:t>slli</a:t>
            </a:r>
            <a:r>
              <a:rPr lang="en-US" sz="1800" b="1" dirty="0" smtClean="0">
                <a:latin typeface="Courier"/>
                <a:cs typeface="Courier"/>
              </a:rPr>
              <a:t> t1, t0, 2 # multiply by 4 to get bytes</a:t>
            </a:r>
          </a:p>
          <a:p>
            <a:pPr marL="0" indent="0">
              <a:buNone/>
            </a:pPr>
            <a:r>
              <a:rPr lang="en-US" sz="1800" b="1" dirty="0">
                <a:latin typeface="Courier"/>
                <a:cs typeface="Courier"/>
              </a:rPr>
              <a:t> </a:t>
            </a:r>
            <a:r>
              <a:rPr lang="en-US" sz="1800" b="1" dirty="0" smtClean="0">
                <a:latin typeface="Courier"/>
                <a:cs typeface="Courier"/>
              </a:rPr>
              <a:t> add a1, a1, t1 # bump pointers</a:t>
            </a:r>
          </a:p>
          <a:p>
            <a:pPr marL="0" indent="0">
              <a:buNone/>
            </a:pPr>
            <a:r>
              <a:rPr lang="en-US" sz="1800" b="1" dirty="0">
                <a:latin typeface="Courier"/>
                <a:cs typeface="Courier"/>
              </a:rPr>
              <a:t> </a:t>
            </a:r>
            <a:r>
              <a:rPr lang="en-US" sz="1800" b="1" dirty="0" smtClean="0">
                <a:latin typeface="Courier"/>
                <a:cs typeface="Courier"/>
              </a:rPr>
              <a:t> add a2, a2, t1</a:t>
            </a:r>
            <a:endParaRPr lang="en-US" sz="1800" b="1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"/>
                <a:cs typeface="Courier"/>
              </a:rPr>
              <a:t>  add a3, a3, t1</a:t>
            </a:r>
          </a:p>
          <a:p>
            <a:pPr marL="0" indent="0">
              <a:buNone/>
            </a:pPr>
            <a:r>
              <a:rPr lang="en-US" sz="1800" b="1" dirty="0">
                <a:latin typeface="Courier"/>
                <a:cs typeface="Courier"/>
              </a:rPr>
              <a:t> </a:t>
            </a:r>
            <a:r>
              <a:rPr lang="en-US" sz="1800" b="1" dirty="0" smtClean="0">
                <a:latin typeface="Courier"/>
                <a:cs typeface="Courier"/>
              </a:rPr>
              <a:t> sub a0, a0, t0 # Subtract amount done</a:t>
            </a:r>
          </a:p>
          <a:p>
            <a:pPr marL="0" indent="0">
              <a:buNone/>
            </a:pPr>
            <a:r>
              <a:rPr lang="en-US" sz="1800" b="1" dirty="0">
                <a:latin typeface="Courier"/>
                <a:cs typeface="Courier"/>
              </a:rPr>
              <a:t> </a:t>
            </a:r>
            <a:r>
              <a:rPr lang="en-US" sz="1800" b="1" dirty="0" smtClean="0">
                <a:latin typeface="Courier"/>
                <a:cs typeface="Courier"/>
              </a:rPr>
              <a:t> </a:t>
            </a:r>
            <a:r>
              <a:rPr lang="en-US" sz="1800" b="1" dirty="0" err="1" smtClean="0">
                <a:latin typeface="Courier"/>
                <a:cs typeface="Courier"/>
              </a:rPr>
              <a:t>bnez</a:t>
            </a:r>
            <a:r>
              <a:rPr lang="en-US" sz="1800" b="1" dirty="0" smtClean="0">
                <a:latin typeface="Courier"/>
                <a:cs typeface="Courier"/>
              </a:rPr>
              <a:t> a0, Loop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2A54D-D38A-6449-A27D-1BD4A1440DD2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20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Example: Float vector-vector add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98500" y="990600"/>
            <a:ext cx="7683500" cy="5054600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 smtClean="0">
                <a:latin typeface="Courier"/>
                <a:cs typeface="Courier"/>
              </a:rPr>
              <a:t>for (</a:t>
            </a:r>
            <a:r>
              <a:rPr lang="en-US" sz="1800" b="1" dirty="0" err="1" smtClean="0">
                <a:latin typeface="Courier"/>
                <a:cs typeface="Courier"/>
              </a:rPr>
              <a:t>i</a:t>
            </a:r>
            <a:r>
              <a:rPr lang="en-US" sz="1800" b="1" dirty="0" smtClean="0">
                <a:latin typeface="Courier"/>
                <a:cs typeface="Courier"/>
              </a:rPr>
              <a:t>=0; </a:t>
            </a:r>
            <a:r>
              <a:rPr lang="en-US" sz="1800" b="1" dirty="0" err="1" smtClean="0">
                <a:latin typeface="Courier"/>
                <a:cs typeface="Courier"/>
              </a:rPr>
              <a:t>i</a:t>
            </a:r>
            <a:r>
              <a:rPr lang="en-US" sz="1800" b="1" dirty="0" smtClean="0">
                <a:latin typeface="Courier"/>
                <a:cs typeface="Courier"/>
              </a:rPr>
              <a:t>&lt;N; </a:t>
            </a:r>
            <a:r>
              <a:rPr lang="en-US" sz="1800" b="1" dirty="0" err="1" smtClean="0">
                <a:latin typeface="Courier"/>
                <a:cs typeface="Courier"/>
              </a:rPr>
              <a:t>i</a:t>
            </a:r>
            <a:r>
              <a:rPr lang="en-US" sz="1800" b="1" dirty="0" smtClean="0">
                <a:latin typeface="Courier"/>
                <a:cs typeface="Courier"/>
              </a:rPr>
              <a:t>++)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"/>
                <a:cs typeface="Courier"/>
              </a:rPr>
              <a:t>{ C[</a:t>
            </a:r>
            <a:r>
              <a:rPr lang="en-US" sz="1800" b="1" dirty="0" err="1" smtClean="0">
                <a:latin typeface="Courier"/>
                <a:cs typeface="Courier"/>
              </a:rPr>
              <a:t>i</a:t>
            </a:r>
            <a:r>
              <a:rPr lang="en-US" sz="1800" b="1" dirty="0" smtClean="0">
                <a:latin typeface="Courier"/>
                <a:cs typeface="Courier"/>
              </a:rPr>
              <a:t>] = A[</a:t>
            </a:r>
            <a:r>
              <a:rPr lang="en-US" sz="1800" b="1" dirty="0" err="1" smtClean="0">
                <a:latin typeface="Courier"/>
                <a:cs typeface="Courier"/>
              </a:rPr>
              <a:t>i</a:t>
            </a:r>
            <a:r>
              <a:rPr lang="en-US" sz="1800" b="1" dirty="0" smtClean="0">
                <a:latin typeface="Courier"/>
                <a:cs typeface="Courier"/>
              </a:rPr>
              <a:t>] + B[</a:t>
            </a:r>
            <a:r>
              <a:rPr lang="en-US" sz="1800" b="1" dirty="0" err="1" smtClean="0">
                <a:latin typeface="Courier"/>
                <a:cs typeface="Courier"/>
              </a:rPr>
              <a:t>i</a:t>
            </a:r>
            <a:r>
              <a:rPr lang="en-US" sz="1800" b="1" dirty="0" smtClean="0">
                <a:latin typeface="Courier"/>
                <a:cs typeface="Courier"/>
              </a:rPr>
              <a:t>]; } // 32-bit </a:t>
            </a:r>
            <a:r>
              <a:rPr lang="en-US" sz="1800" b="1" dirty="0" err="1" smtClean="0">
                <a:latin typeface="Courier"/>
                <a:cs typeface="Courier"/>
              </a:rPr>
              <a:t>ints</a:t>
            </a:r>
            <a:endParaRPr lang="en-US" sz="1800" b="1" dirty="0" smtClean="0">
              <a:latin typeface="Courier"/>
              <a:cs typeface="Courier"/>
            </a:endParaRPr>
          </a:p>
          <a:p>
            <a:pPr marL="0" indent="0">
              <a:buNone/>
            </a:pPr>
            <a:endParaRPr lang="en-US" sz="1800" b="1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800" b="1" dirty="0">
                <a:latin typeface="Courier"/>
                <a:cs typeface="Courier"/>
              </a:rPr>
              <a:t> </a:t>
            </a:r>
            <a:r>
              <a:rPr lang="en-US" sz="1800" b="1" dirty="0" smtClean="0">
                <a:latin typeface="Courier"/>
                <a:cs typeface="Courier"/>
              </a:rPr>
              <a:t> </a:t>
            </a:r>
            <a:r>
              <a:rPr lang="en-US" sz="1800" b="1" dirty="0" err="1" smtClean="0">
                <a:latin typeface="Courier"/>
                <a:cs typeface="Courier"/>
              </a:rPr>
              <a:t>vcfg</a:t>
            </a:r>
            <a:r>
              <a:rPr lang="en-US" sz="1800" b="1" dirty="0" smtClean="0">
                <a:latin typeface="Courier"/>
                <a:cs typeface="Courier"/>
              </a:rPr>
              <a:t> 3*</a:t>
            </a:r>
            <a:r>
              <a:rPr lang="en-US" sz="1800" b="1" dirty="0" smtClean="0">
                <a:solidFill>
                  <a:srgbClr val="FF0000"/>
                </a:solidFill>
                <a:latin typeface="Courier"/>
                <a:cs typeface="Courier"/>
              </a:rPr>
              <a:t>V32bFP</a:t>
            </a:r>
            <a:r>
              <a:rPr lang="en-US" sz="1800" b="1" dirty="0" smtClean="0">
                <a:latin typeface="Courier"/>
                <a:cs typeface="Courier"/>
              </a:rPr>
              <a:t> # Set up v0,v1,v2 to be </a:t>
            </a:r>
            <a:r>
              <a:rPr lang="en-US" sz="1800" b="1" dirty="0" smtClean="0">
                <a:solidFill>
                  <a:srgbClr val="FF0000"/>
                </a:solidFill>
                <a:latin typeface="Courier"/>
                <a:cs typeface="Courier"/>
              </a:rPr>
              <a:t>32-bit floats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"/>
                <a:cs typeface="Courier"/>
              </a:rPr>
              <a:t>Loop:</a:t>
            </a:r>
          </a:p>
          <a:p>
            <a:pPr marL="0" indent="0">
              <a:buNone/>
            </a:pPr>
            <a:r>
              <a:rPr lang="en-US" sz="1800" b="1" dirty="0">
                <a:latin typeface="Courier"/>
                <a:cs typeface="Courier"/>
              </a:rPr>
              <a:t> </a:t>
            </a:r>
            <a:r>
              <a:rPr lang="en-US" sz="1800" b="1" dirty="0" smtClean="0">
                <a:latin typeface="Courier"/>
                <a:cs typeface="Courier"/>
              </a:rPr>
              <a:t> </a:t>
            </a:r>
            <a:r>
              <a:rPr lang="en-US" sz="1800" b="1" dirty="0" err="1" smtClean="0">
                <a:latin typeface="Courier"/>
                <a:cs typeface="Courier"/>
              </a:rPr>
              <a:t>setvl</a:t>
            </a:r>
            <a:r>
              <a:rPr lang="en-US" sz="1800" b="1" dirty="0" smtClean="0">
                <a:latin typeface="Courier"/>
                <a:cs typeface="Courier"/>
              </a:rPr>
              <a:t> t0, a0 # a0 holds N, t0 holds amount done</a:t>
            </a:r>
          </a:p>
          <a:p>
            <a:pPr marL="0" indent="0">
              <a:buNone/>
            </a:pPr>
            <a:r>
              <a:rPr lang="en-US" sz="1800" b="1" dirty="0">
                <a:latin typeface="Courier"/>
                <a:cs typeface="Courier"/>
              </a:rPr>
              <a:t> </a:t>
            </a:r>
            <a:r>
              <a:rPr lang="en-US" sz="1800" b="1" dirty="0" smtClean="0">
                <a:latin typeface="Courier"/>
                <a:cs typeface="Courier"/>
              </a:rPr>
              <a:t> </a:t>
            </a:r>
            <a:r>
              <a:rPr lang="en-US" sz="1800" b="1" dirty="0" err="1" smtClean="0">
                <a:latin typeface="Courier"/>
                <a:cs typeface="Courier"/>
              </a:rPr>
              <a:t>ld</a:t>
            </a:r>
            <a:r>
              <a:rPr lang="en-US" sz="1800" b="1" dirty="0" smtClean="0">
                <a:latin typeface="Courier"/>
                <a:cs typeface="Courier"/>
              </a:rPr>
              <a:t> v0, a1    # load strip of A vector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"/>
                <a:cs typeface="Courier"/>
              </a:rPr>
              <a:t>  </a:t>
            </a:r>
            <a:r>
              <a:rPr lang="en-US" sz="1800" b="1" dirty="0" err="1" smtClean="0">
                <a:latin typeface="Courier"/>
                <a:cs typeface="Courier"/>
              </a:rPr>
              <a:t>ld</a:t>
            </a:r>
            <a:r>
              <a:rPr lang="en-US" sz="1800" b="1" dirty="0" smtClean="0">
                <a:latin typeface="Courier"/>
                <a:cs typeface="Courier"/>
              </a:rPr>
              <a:t> v1, a2    # load strip of B vector</a:t>
            </a:r>
          </a:p>
          <a:p>
            <a:pPr marL="0" indent="0">
              <a:buNone/>
            </a:pPr>
            <a:r>
              <a:rPr lang="en-US" sz="1800" b="1" dirty="0">
                <a:latin typeface="Courier"/>
                <a:cs typeface="Courier"/>
              </a:rPr>
              <a:t> </a:t>
            </a:r>
            <a:r>
              <a:rPr lang="en-US" sz="1800" b="1" dirty="0" smtClean="0">
                <a:latin typeface="Courier"/>
                <a:cs typeface="Courier"/>
              </a:rPr>
              <a:t> </a:t>
            </a:r>
            <a:r>
              <a:rPr lang="en-US" sz="1800" b="1" dirty="0" err="1" smtClean="0">
                <a:latin typeface="Courier"/>
                <a:cs typeface="Courier"/>
              </a:rPr>
              <a:t>vadd</a:t>
            </a:r>
            <a:r>
              <a:rPr lang="en-US" sz="1800" b="1" dirty="0" smtClean="0">
                <a:latin typeface="Courier"/>
                <a:cs typeface="Courier"/>
              </a:rPr>
              <a:t> v2, v0, v1 # add vectors</a:t>
            </a:r>
          </a:p>
          <a:p>
            <a:pPr marL="0" indent="0">
              <a:buNone/>
            </a:pPr>
            <a:r>
              <a:rPr lang="en-US" sz="1800" b="1" dirty="0">
                <a:latin typeface="Courier"/>
                <a:cs typeface="Courier"/>
              </a:rPr>
              <a:t> </a:t>
            </a:r>
            <a:r>
              <a:rPr lang="en-US" sz="1800" b="1" dirty="0" smtClean="0">
                <a:latin typeface="Courier"/>
                <a:cs typeface="Courier"/>
              </a:rPr>
              <a:t> </a:t>
            </a:r>
            <a:r>
              <a:rPr lang="en-US" sz="1800" b="1" dirty="0" err="1" smtClean="0">
                <a:latin typeface="Courier"/>
                <a:cs typeface="Courier"/>
              </a:rPr>
              <a:t>st</a:t>
            </a:r>
            <a:r>
              <a:rPr lang="en-US" sz="1800" b="1" dirty="0" smtClean="0">
                <a:latin typeface="Courier"/>
                <a:cs typeface="Courier"/>
              </a:rPr>
              <a:t> v2, a3    # store strip of C vector</a:t>
            </a:r>
          </a:p>
          <a:p>
            <a:pPr marL="0" indent="0">
              <a:buNone/>
            </a:pPr>
            <a:r>
              <a:rPr lang="en-US" sz="1800" b="1" dirty="0">
                <a:latin typeface="Courier"/>
                <a:cs typeface="Courier"/>
              </a:rPr>
              <a:t> </a:t>
            </a:r>
            <a:r>
              <a:rPr lang="en-US" sz="1800" b="1" dirty="0" smtClean="0">
                <a:latin typeface="Courier"/>
                <a:cs typeface="Courier"/>
              </a:rPr>
              <a:t> </a:t>
            </a:r>
            <a:r>
              <a:rPr lang="en-US" sz="1800" b="1" dirty="0" err="1" smtClean="0">
                <a:latin typeface="Courier"/>
                <a:cs typeface="Courier"/>
              </a:rPr>
              <a:t>slli</a:t>
            </a:r>
            <a:r>
              <a:rPr lang="en-US" sz="1800" b="1" dirty="0" smtClean="0">
                <a:latin typeface="Courier"/>
                <a:cs typeface="Courier"/>
              </a:rPr>
              <a:t> t1, t0, 2 # multiply by 4 to get bytes</a:t>
            </a:r>
          </a:p>
          <a:p>
            <a:pPr marL="0" indent="0">
              <a:buNone/>
            </a:pPr>
            <a:r>
              <a:rPr lang="en-US" sz="1800" b="1" dirty="0">
                <a:latin typeface="Courier"/>
                <a:cs typeface="Courier"/>
              </a:rPr>
              <a:t> </a:t>
            </a:r>
            <a:r>
              <a:rPr lang="en-US" sz="1800" b="1" dirty="0" smtClean="0">
                <a:latin typeface="Courier"/>
                <a:cs typeface="Courier"/>
              </a:rPr>
              <a:t> add a1, a1, t1 # bump pointers</a:t>
            </a:r>
          </a:p>
          <a:p>
            <a:pPr marL="0" indent="0">
              <a:buNone/>
            </a:pPr>
            <a:r>
              <a:rPr lang="en-US" sz="1800" b="1" dirty="0">
                <a:latin typeface="Courier"/>
                <a:cs typeface="Courier"/>
              </a:rPr>
              <a:t> </a:t>
            </a:r>
            <a:r>
              <a:rPr lang="en-US" sz="1800" b="1" dirty="0" smtClean="0">
                <a:latin typeface="Courier"/>
                <a:cs typeface="Courier"/>
              </a:rPr>
              <a:t> add a2, a2, t1</a:t>
            </a:r>
            <a:endParaRPr lang="en-US" sz="1800" b="1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"/>
                <a:cs typeface="Courier"/>
              </a:rPr>
              <a:t>  add a3, a3, t1</a:t>
            </a:r>
          </a:p>
          <a:p>
            <a:pPr marL="0" indent="0">
              <a:buNone/>
            </a:pPr>
            <a:r>
              <a:rPr lang="en-US" sz="1800" b="1" dirty="0">
                <a:latin typeface="Courier"/>
                <a:cs typeface="Courier"/>
              </a:rPr>
              <a:t> </a:t>
            </a:r>
            <a:r>
              <a:rPr lang="en-US" sz="1800" b="1" dirty="0" smtClean="0">
                <a:latin typeface="Courier"/>
                <a:cs typeface="Courier"/>
              </a:rPr>
              <a:t> sub a0, a0, t0 # Subtract amount done</a:t>
            </a:r>
          </a:p>
          <a:p>
            <a:pPr marL="0" indent="0">
              <a:buNone/>
            </a:pPr>
            <a:r>
              <a:rPr lang="en-US" sz="1800" b="1" dirty="0">
                <a:latin typeface="Courier"/>
                <a:cs typeface="Courier"/>
              </a:rPr>
              <a:t> </a:t>
            </a:r>
            <a:r>
              <a:rPr lang="en-US" sz="1800" b="1" dirty="0" smtClean="0">
                <a:latin typeface="Courier"/>
                <a:cs typeface="Courier"/>
              </a:rPr>
              <a:t> </a:t>
            </a:r>
            <a:r>
              <a:rPr lang="en-US" sz="1800" b="1" dirty="0" err="1" smtClean="0">
                <a:latin typeface="Courier"/>
                <a:cs typeface="Courier"/>
              </a:rPr>
              <a:t>bnez</a:t>
            </a:r>
            <a:r>
              <a:rPr lang="en-US" sz="1800" b="1" dirty="0" smtClean="0">
                <a:latin typeface="Courier"/>
                <a:cs typeface="Courier"/>
              </a:rPr>
              <a:t> a0, Loop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2A54D-D38A-6449-A27D-1BD4A1440DD2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095741"/>
      </p:ext>
    </p:extLst>
  </p:cSld>
  <p:clrMapOvr>
    <a:masterClrMapping/>
  </p:clrMapOvr>
</p:sld>
</file>

<file path=ppt/theme/theme1.xml><?xml version="1.0" encoding="utf-8"?>
<a:theme xmlns:a="http://schemas.openxmlformats.org/drawingml/2006/main" name="1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19050" cmpd="sng">
          <a:solidFill>
            <a:schemeClr val="tx1"/>
          </a:solidFill>
        </a:ln>
      </a:spPr>
      <a:bodyPr vert="horz" wrap="square" lIns="91440" tIns="45720" rIns="91440" bIns="0" numCol="1" rtlCol="0" anchor="ctr" anchorCtr="0" compatLnSpc="1">
        <a:prstTxWarp prst="textNoShape">
          <a:avLst/>
        </a:prstTxWarp>
        <a:norm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  <a:latin typeface="Calibri"/>
            <a:cs typeface="Calibri"/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2_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3_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4_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5_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6_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7_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8_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9_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7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0" tIns="0" rIns="0" bIns="0" numCol="1" rtlCol="0" anchor="ctr" anchorCtr="0" compatLnSpc="1">
        <a:prstTxWarp prst="textNoShape">
          <a:avLst/>
        </a:prstTxWarp>
        <a:noAutofit/>
      </a:bodyPr>
      <a:lstStyle>
        <a:defPPr marL="0" marR="0" indent="0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 smtClean="0">
            <a:ln>
              <a:noFill/>
            </a:ln>
            <a:effectLst/>
            <a:latin typeface="Calibri"/>
            <a:cs typeface="Calibri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9.xml><?xml version="1.0" encoding="utf-8"?>
<a:theme xmlns:a="http://schemas.openxmlformats.org/drawingml/2006/main" name="10_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vert="horz" wrap="none" lIns="91440" tIns="45720" rIns="91440" bIns="45720" numCol="1" rtlCol="0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dirty="0">
            <a:solidFill>
              <a:schemeClr val="tx1"/>
            </a:solidFill>
            <a:latin typeface="Calibri"/>
            <a:cs typeface="Calibri"/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0.xml><?xml version="1.0" encoding="utf-8"?>
<a:theme xmlns:a="http://schemas.openxmlformats.org/drawingml/2006/main" name="11_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1.xml><?xml version="1.0" encoding="utf-8"?>
<a:theme xmlns:a="http://schemas.openxmlformats.org/drawingml/2006/main" name="8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0" tIns="0" rIns="0" bIns="0" numCol="1" rtlCol="0" anchor="ctr" anchorCtr="0" compatLnSpc="1">
        <a:prstTxWarp prst="textNoShape">
          <a:avLst/>
        </a:prstTxWarp>
        <a:noAutofit/>
      </a:bodyPr>
      <a:lstStyle>
        <a:defPPr marL="0" marR="0" indent="0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 smtClean="0">
            <a:ln>
              <a:noFill/>
            </a:ln>
            <a:effectLst/>
            <a:latin typeface="Calibri"/>
            <a:cs typeface="Calibri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2.xml><?xml version="1.0" encoding="utf-8"?>
<a:theme xmlns:a="http://schemas.openxmlformats.org/drawingml/2006/main" name="12_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3.xml><?xml version="1.0" encoding="utf-8"?>
<a:theme xmlns:a="http://schemas.openxmlformats.org/drawingml/2006/main" name="13_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3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vert="horz" wrap="none" lIns="91440" tIns="45720" rIns="91440" bIns="45720" numCol="1" rtlCol="0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Default Design">
  <a:themeElements>
    <a:clrScheme name="default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1A67C"/>
      </a:accent1>
      <a:accent2>
        <a:srgbClr val="686EA8"/>
      </a:accent2>
      <a:accent3>
        <a:srgbClr val="FFFFFF"/>
      </a:accent3>
      <a:accent4>
        <a:srgbClr val="91A67C"/>
      </a:accent4>
      <a:accent5>
        <a:srgbClr val="686EA8"/>
      </a:accent5>
      <a:accent6>
        <a:srgbClr val="FFFFFF"/>
      </a:accent6>
      <a:hlink>
        <a:srgbClr val="9E7B91"/>
      </a:hlink>
      <a:folHlink>
        <a:srgbClr val="7F675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0" tIns="0" rIns="0" bIns="0" numCol="1" rtlCol="0" anchor="ctr" anchorCtr="0" compatLnSpc="1">
        <a:prstTxWarp prst="textNoShape">
          <a:avLst/>
        </a:prstTxWarp>
        <a:noAutofit/>
      </a:bodyPr>
      <a:lstStyle>
        <a:defPPr marL="0" marR="0" indent="0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 smtClean="0">
            <a:ln>
              <a:noFill/>
            </a:ln>
            <a:effectLst/>
            <a:latin typeface="Calibri"/>
            <a:cs typeface="Calibri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_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5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0" tIns="0" rIns="0" bIns="0" numCol="1" rtlCol="0" anchor="ctr" anchorCtr="0" compatLnSpc="1">
        <a:prstTxWarp prst="textNoShape">
          <a:avLst/>
        </a:prstTxWarp>
        <a:noAutofit/>
      </a:bodyPr>
      <a:lstStyle>
        <a:defPPr marL="0" marR="0" indent="0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 smtClean="0">
            <a:ln>
              <a:noFill/>
            </a:ln>
            <a:effectLst/>
            <a:latin typeface="Calibri"/>
            <a:cs typeface="Calibri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6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0" tIns="0" rIns="0" bIns="0" numCol="1" rtlCol="0" anchor="ctr" anchorCtr="0" compatLnSpc="1">
        <a:prstTxWarp prst="textNoShape">
          <a:avLst/>
        </a:prstTxWarp>
        <a:noAutofit/>
      </a:bodyPr>
      <a:lstStyle>
        <a:defPPr marL="0" marR="0" indent="0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 smtClean="0">
            <a:ln>
              <a:noFill/>
            </a:ln>
            <a:effectLst/>
            <a:latin typeface="Calibri"/>
            <a:cs typeface="Calibri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4593</TotalTime>
  <Pages>12</Pages>
  <Words>1404</Words>
  <Application>Microsoft Macintosh PowerPoint</Application>
  <PresentationFormat>Letter Paper (8.5x11 in)</PresentationFormat>
  <Paragraphs>243</Paragraphs>
  <Slides>15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23</vt:i4>
      </vt:variant>
      <vt:variant>
        <vt:lpstr>Slide Titles</vt:lpstr>
      </vt:variant>
      <vt:variant>
        <vt:i4>15</vt:i4>
      </vt:variant>
    </vt:vector>
  </HeadingPairs>
  <TitlesOfParts>
    <vt:vector size="38" baseType="lpstr">
      <vt:lpstr>1_CS252-template</vt:lpstr>
      <vt:lpstr>2_CS252-template</vt:lpstr>
      <vt:lpstr>3_CS252-template</vt:lpstr>
      <vt:lpstr>Default Design</vt:lpstr>
      <vt:lpstr>4_CS252-template</vt:lpstr>
      <vt:lpstr>ParLab Template</vt:lpstr>
      <vt:lpstr>1_ParLab Template</vt:lpstr>
      <vt:lpstr>5_CS252-template</vt:lpstr>
      <vt:lpstr>6_CS252-template</vt:lpstr>
      <vt:lpstr>2_ParLab Template</vt:lpstr>
      <vt:lpstr>3_ParLab Template</vt:lpstr>
      <vt:lpstr>4_ParLab Template</vt:lpstr>
      <vt:lpstr>5_ParLab Template</vt:lpstr>
      <vt:lpstr>6_ParLab Template</vt:lpstr>
      <vt:lpstr>7_ParLab Template</vt:lpstr>
      <vt:lpstr>8_ParLab Template</vt:lpstr>
      <vt:lpstr>9_ParLab Template</vt:lpstr>
      <vt:lpstr>7_CS252-template</vt:lpstr>
      <vt:lpstr>10_ParLab Template</vt:lpstr>
      <vt:lpstr>11_ParLab Template</vt:lpstr>
      <vt:lpstr>8_CS252-template</vt:lpstr>
      <vt:lpstr>12_ParLab Template</vt:lpstr>
      <vt:lpstr>13_ParLab Template</vt:lpstr>
      <vt:lpstr>CS 152 Computer Architecture and Engineering CS252 Graduate Computer Architecture   Lecture 16 – RISC-V Vectors</vt:lpstr>
      <vt:lpstr>Last Time in Lecture 15</vt:lpstr>
      <vt:lpstr>New RISC-V Vector Standard</vt:lpstr>
      <vt:lpstr>Quick Summary of RISC-V Vector ISA</vt:lpstr>
      <vt:lpstr>Vector Unit State</vt:lpstr>
      <vt:lpstr>Vector Configuration</vt:lpstr>
      <vt:lpstr>setvl instruction</vt:lpstr>
      <vt:lpstr>Simple Example: Vector-vector add</vt:lpstr>
      <vt:lpstr>Simple Example: Float vector-vector add</vt:lpstr>
      <vt:lpstr>Vector-vector add, 32b+16b -&gt; 32b integer</vt:lpstr>
      <vt:lpstr>Vector-scalar add</vt:lpstr>
      <vt:lpstr>Vector length &lt; MAXVL</vt:lpstr>
      <vt:lpstr>Vector masking</vt:lpstr>
      <vt:lpstr>CS152 Administrivia</vt:lpstr>
      <vt:lpstr>CS252 Administrivia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Computer Architecture and Engineering</dc:title>
  <dc:subject/>
  <dc:creator> Krste Asanovic</dc:creator>
  <cp:keywords/>
  <dc:description/>
  <cp:lastModifiedBy>Krste Asanovic</cp:lastModifiedBy>
  <cp:revision>799</cp:revision>
  <cp:lastPrinted>2013-01-24T23:37:40Z</cp:lastPrinted>
  <dcterms:created xsi:type="dcterms:W3CDTF">2012-01-24T20:37:12Z</dcterms:created>
  <dcterms:modified xsi:type="dcterms:W3CDTF">2018-03-19T21:37:56Z</dcterms:modified>
  <cp:category/>
</cp:coreProperties>
</file>