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 id="2147483698" r:id="rId2"/>
    <p:sldMasterId id="2147483707" r:id="rId3"/>
    <p:sldMasterId id="2147483716" r:id="rId4"/>
  </p:sldMasterIdLst>
  <p:notesMasterIdLst>
    <p:notesMasterId r:id="rId46"/>
  </p:notesMasterIdLst>
  <p:handoutMasterIdLst>
    <p:handoutMasterId r:id="rId47"/>
  </p:handoutMasterIdLst>
  <p:sldIdLst>
    <p:sldId id="322" r:id="rId5"/>
    <p:sldId id="678" r:id="rId6"/>
    <p:sldId id="680" r:id="rId7"/>
    <p:sldId id="681" r:id="rId8"/>
    <p:sldId id="682" r:id="rId9"/>
    <p:sldId id="683" r:id="rId10"/>
    <p:sldId id="684" r:id="rId11"/>
    <p:sldId id="685" r:id="rId12"/>
    <p:sldId id="686" r:id="rId13"/>
    <p:sldId id="687" r:id="rId14"/>
    <p:sldId id="712" r:id="rId15"/>
    <p:sldId id="679" r:id="rId16"/>
    <p:sldId id="714" r:id="rId17"/>
    <p:sldId id="688" r:id="rId18"/>
    <p:sldId id="689" r:id="rId19"/>
    <p:sldId id="690" r:id="rId20"/>
    <p:sldId id="691" r:id="rId21"/>
    <p:sldId id="692" r:id="rId22"/>
    <p:sldId id="693" r:id="rId23"/>
    <p:sldId id="660" r:id="rId24"/>
    <p:sldId id="677" r:id="rId25"/>
    <p:sldId id="695" r:id="rId26"/>
    <p:sldId id="715" r:id="rId27"/>
    <p:sldId id="696" r:id="rId28"/>
    <p:sldId id="716" r:id="rId29"/>
    <p:sldId id="697" r:id="rId30"/>
    <p:sldId id="698" r:id="rId31"/>
    <p:sldId id="699" r:id="rId32"/>
    <p:sldId id="700" r:id="rId33"/>
    <p:sldId id="701" r:id="rId34"/>
    <p:sldId id="702" r:id="rId35"/>
    <p:sldId id="703" r:id="rId36"/>
    <p:sldId id="704" r:id="rId37"/>
    <p:sldId id="705" r:id="rId38"/>
    <p:sldId id="706" r:id="rId39"/>
    <p:sldId id="707" r:id="rId40"/>
    <p:sldId id="708" r:id="rId41"/>
    <p:sldId id="709" r:id="rId42"/>
    <p:sldId id="710" r:id="rId43"/>
    <p:sldId id="711" r:id="rId44"/>
    <p:sldId id="617" r:id="rId45"/>
  </p:sldIdLst>
  <p:sldSz cx="9144000" cy="6858000" type="letter"/>
  <p:notesSz cx="7315200" cy="9601200"/>
  <p:defaultTextStyle>
    <a:defPPr>
      <a:defRPr lang="en-US"/>
    </a:defPPr>
    <a:lvl1pPr algn="l" rtl="0" eaLnBrk="0" fontAlgn="base" hangingPunct="0">
      <a:spcBef>
        <a:spcPct val="50000"/>
      </a:spcBef>
      <a:spcAft>
        <a:spcPct val="0"/>
      </a:spcAft>
      <a:defRPr sz="1600" kern="1200">
        <a:solidFill>
          <a:schemeClr val="hlink"/>
        </a:solidFill>
        <a:latin typeface="Arial" charset="0"/>
        <a:ea typeface="+mn-ea"/>
        <a:cs typeface="+mn-cs"/>
      </a:defRPr>
    </a:lvl1pPr>
    <a:lvl2pPr marL="457200" algn="l" rtl="0" eaLnBrk="0" fontAlgn="base" hangingPunct="0">
      <a:spcBef>
        <a:spcPct val="50000"/>
      </a:spcBef>
      <a:spcAft>
        <a:spcPct val="0"/>
      </a:spcAft>
      <a:defRPr sz="1600" kern="1200">
        <a:solidFill>
          <a:schemeClr val="hlink"/>
        </a:solidFill>
        <a:latin typeface="Arial" charset="0"/>
        <a:ea typeface="+mn-ea"/>
        <a:cs typeface="+mn-cs"/>
      </a:defRPr>
    </a:lvl2pPr>
    <a:lvl3pPr marL="914400" algn="l" rtl="0" eaLnBrk="0" fontAlgn="base" hangingPunct="0">
      <a:spcBef>
        <a:spcPct val="50000"/>
      </a:spcBef>
      <a:spcAft>
        <a:spcPct val="0"/>
      </a:spcAft>
      <a:defRPr sz="1600" kern="1200">
        <a:solidFill>
          <a:schemeClr val="hlink"/>
        </a:solidFill>
        <a:latin typeface="Arial" charset="0"/>
        <a:ea typeface="+mn-ea"/>
        <a:cs typeface="+mn-cs"/>
      </a:defRPr>
    </a:lvl3pPr>
    <a:lvl4pPr marL="1371600" algn="l" rtl="0" eaLnBrk="0" fontAlgn="base" hangingPunct="0">
      <a:spcBef>
        <a:spcPct val="50000"/>
      </a:spcBef>
      <a:spcAft>
        <a:spcPct val="0"/>
      </a:spcAft>
      <a:defRPr sz="1600" kern="1200">
        <a:solidFill>
          <a:schemeClr val="hlink"/>
        </a:solidFill>
        <a:latin typeface="Arial" charset="0"/>
        <a:ea typeface="+mn-ea"/>
        <a:cs typeface="+mn-cs"/>
      </a:defRPr>
    </a:lvl4pPr>
    <a:lvl5pPr marL="1828800" algn="l" rtl="0" eaLnBrk="0" fontAlgn="base" hangingPunct="0">
      <a:spcBef>
        <a:spcPct val="50000"/>
      </a:spcBef>
      <a:spcAft>
        <a:spcPct val="0"/>
      </a:spcAft>
      <a:defRPr sz="1600" kern="1200">
        <a:solidFill>
          <a:schemeClr val="hlink"/>
        </a:solidFill>
        <a:latin typeface="Arial" charset="0"/>
        <a:ea typeface="+mn-ea"/>
        <a:cs typeface="+mn-cs"/>
      </a:defRPr>
    </a:lvl5pPr>
    <a:lvl6pPr marL="2286000" algn="l" defTabSz="457200" rtl="0" eaLnBrk="1" latinLnBrk="0" hangingPunct="1">
      <a:defRPr sz="1600" kern="1200">
        <a:solidFill>
          <a:schemeClr val="hlink"/>
        </a:solidFill>
        <a:latin typeface="Arial" charset="0"/>
        <a:ea typeface="+mn-ea"/>
        <a:cs typeface="+mn-cs"/>
      </a:defRPr>
    </a:lvl6pPr>
    <a:lvl7pPr marL="2743200" algn="l" defTabSz="457200" rtl="0" eaLnBrk="1" latinLnBrk="0" hangingPunct="1">
      <a:defRPr sz="1600" kern="1200">
        <a:solidFill>
          <a:schemeClr val="hlink"/>
        </a:solidFill>
        <a:latin typeface="Arial" charset="0"/>
        <a:ea typeface="+mn-ea"/>
        <a:cs typeface="+mn-cs"/>
      </a:defRPr>
    </a:lvl7pPr>
    <a:lvl8pPr marL="3200400" algn="l" defTabSz="457200" rtl="0" eaLnBrk="1" latinLnBrk="0" hangingPunct="1">
      <a:defRPr sz="1600" kern="1200">
        <a:solidFill>
          <a:schemeClr val="hlink"/>
        </a:solidFill>
        <a:latin typeface="Arial" charset="0"/>
        <a:ea typeface="+mn-ea"/>
        <a:cs typeface="+mn-cs"/>
      </a:defRPr>
    </a:lvl8pPr>
    <a:lvl9pPr marL="3657600" algn="l" defTabSz="457200" rtl="0" eaLnBrk="1" latinLnBrk="0" hangingPunct="1">
      <a:defRPr sz="1600" kern="1200">
        <a:solidFill>
          <a:schemeClr val="hlink"/>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F9E"/>
    <a:srgbClr val="55FC02"/>
    <a:srgbClr val="FBBA03"/>
    <a:srgbClr val="0332B7"/>
    <a:srgbClr val="000000"/>
    <a:srgbClr val="114FFB"/>
    <a:srgbClr val="7B00E4"/>
    <a:srgbClr val="EFFB03"/>
    <a:srgbClr val="F90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94" autoAdjust="0"/>
    <p:restoredTop sz="87865" autoAdjust="0"/>
  </p:normalViewPr>
  <p:slideViewPr>
    <p:cSldViewPr>
      <p:cViewPr varScale="1">
        <p:scale>
          <a:sx n="81" d="100"/>
          <a:sy n="81" d="100"/>
        </p:scale>
        <p:origin x="-1984" y="-112"/>
      </p:cViewPr>
      <p:guideLst>
        <p:guide orient="horz" pos="2208"/>
        <p:guide pos="2112"/>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0" d="100"/>
          <a:sy n="50" d="100"/>
        </p:scale>
        <p:origin x="-1830"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3813"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defTabSz="863600">
              <a:spcBef>
                <a:spcPct val="0"/>
              </a:spcBef>
              <a:defRPr sz="1000" i="1">
                <a:solidFill>
                  <a:schemeClr val="tx1"/>
                </a:solidFill>
              </a:defRPr>
            </a:lvl1pPr>
          </a:lstStyle>
          <a:p>
            <a:endParaRPr lang="en-US"/>
          </a:p>
        </p:txBody>
      </p:sp>
      <p:sp>
        <p:nvSpPr>
          <p:cNvPr id="3075" name="Rectangle 3"/>
          <p:cNvSpPr>
            <a:spLocks noGrp="1" noChangeArrowheads="1"/>
          </p:cNvSpPr>
          <p:nvPr>
            <p:ph type="dt" sz="quarter" idx="1"/>
          </p:nvPr>
        </p:nvSpPr>
        <p:spPr bwMode="auto">
          <a:xfrm>
            <a:off x="4162425"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algn="r" defTabSz="863600">
              <a:spcBef>
                <a:spcPct val="0"/>
              </a:spcBef>
              <a:defRPr sz="1000" i="1">
                <a:solidFill>
                  <a:schemeClr val="tx1"/>
                </a:solidFill>
              </a:defRPr>
            </a:lvl1pPr>
          </a:lstStyle>
          <a:p>
            <a:endParaRPr lang="en-US"/>
          </a:p>
        </p:txBody>
      </p:sp>
      <p:sp>
        <p:nvSpPr>
          <p:cNvPr id="3076" name="Rectangle 4"/>
          <p:cNvSpPr>
            <a:spLocks noGrp="1" noChangeArrowheads="1"/>
          </p:cNvSpPr>
          <p:nvPr>
            <p:ph type="ftr" sz="quarter" idx="2"/>
          </p:nvPr>
        </p:nvSpPr>
        <p:spPr bwMode="auto">
          <a:xfrm>
            <a:off x="-23813"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defTabSz="863600">
              <a:spcBef>
                <a:spcPct val="0"/>
              </a:spcBef>
              <a:defRPr sz="1000" i="1">
                <a:solidFill>
                  <a:schemeClr val="tx1"/>
                </a:solidFill>
              </a:defRPr>
            </a:lvl1pPr>
          </a:lstStyle>
          <a:p>
            <a:r>
              <a:rPr lang="en-US"/>
              <a:t>CS252 S05</a:t>
            </a:r>
          </a:p>
        </p:txBody>
      </p:sp>
      <p:sp>
        <p:nvSpPr>
          <p:cNvPr id="3077" name="Rectangle 5"/>
          <p:cNvSpPr>
            <a:spLocks noGrp="1" noChangeArrowheads="1"/>
          </p:cNvSpPr>
          <p:nvPr>
            <p:ph type="sldNum" sz="quarter" idx="3"/>
          </p:nvPr>
        </p:nvSpPr>
        <p:spPr bwMode="auto">
          <a:xfrm>
            <a:off x="4162425"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algn="r" defTabSz="863600">
              <a:spcBef>
                <a:spcPct val="0"/>
              </a:spcBef>
              <a:defRPr sz="1000" i="1">
                <a:solidFill>
                  <a:schemeClr val="tx1"/>
                </a:solidFill>
              </a:defRPr>
            </a:lvl1pPr>
          </a:lstStyle>
          <a:p>
            <a:fld id="{F00E107E-D012-E24C-A720-81082AB523BB}" type="slidenum">
              <a:rPr lang="en-US"/>
              <a:pPr/>
              <a:t>‹#›</a:t>
            </a:fld>
            <a:endParaRPr lang="en-US"/>
          </a:p>
        </p:txBody>
      </p:sp>
    </p:spTree>
    <p:extLst>
      <p:ext uri="{BB962C8B-B14F-4D97-AF65-F5344CB8AC3E}">
        <p14:creationId xmlns:p14="http://schemas.microsoft.com/office/powerpoint/2010/main" val="136131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23813"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defTabSz="863600">
              <a:spcBef>
                <a:spcPct val="0"/>
              </a:spcBef>
              <a:defRPr sz="1000" i="1">
                <a:solidFill>
                  <a:schemeClr val="tx1"/>
                </a:solidFill>
                <a:latin typeface="Times New Roman" charset="0"/>
              </a:defRPr>
            </a:lvl1pPr>
          </a:lstStyle>
          <a:p>
            <a:endParaRPr lang="en-US"/>
          </a:p>
        </p:txBody>
      </p:sp>
      <p:sp>
        <p:nvSpPr>
          <p:cNvPr id="2051" name="Rectangle 3"/>
          <p:cNvSpPr>
            <a:spLocks noGrp="1" noChangeArrowheads="1"/>
          </p:cNvSpPr>
          <p:nvPr>
            <p:ph type="dt" idx="1"/>
          </p:nvPr>
        </p:nvSpPr>
        <p:spPr bwMode="auto">
          <a:xfrm>
            <a:off x="4162425"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algn="r" defTabSz="863600">
              <a:spcBef>
                <a:spcPct val="0"/>
              </a:spcBef>
              <a:defRPr sz="1000" i="1">
                <a:solidFill>
                  <a:schemeClr val="tx1"/>
                </a:solidFill>
                <a:latin typeface="Times New Roman" charset="0"/>
              </a:defRPr>
            </a:lvl1pPr>
          </a:lstStyle>
          <a:p>
            <a:endParaRPr lang="en-US"/>
          </a:p>
        </p:txBody>
      </p:sp>
      <p:sp>
        <p:nvSpPr>
          <p:cNvPr id="2052" name="Rectangle 4"/>
          <p:cNvSpPr>
            <a:spLocks noGrp="1" noChangeArrowheads="1"/>
          </p:cNvSpPr>
          <p:nvPr>
            <p:ph type="ftr" sz="quarter" idx="4"/>
          </p:nvPr>
        </p:nvSpPr>
        <p:spPr bwMode="auto">
          <a:xfrm>
            <a:off x="-23813"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defTabSz="863600">
              <a:spcBef>
                <a:spcPct val="0"/>
              </a:spcBef>
              <a:defRPr sz="1000" i="1">
                <a:solidFill>
                  <a:schemeClr val="tx1"/>
                </a:solidFill>
                <a:latin typeface="Times New Roman" charset="0"/>
              </a:defRPr>
            </a:lvl1pPr>
          </a:lstStyle>
          <a:p>
            <a:r>
              <a:rPr lang="en-US"/>
              <a:t>CS252 S05</a:t>
            </a:r>
          </a:p>
        </p:txBody>
      </p:sp>
      <p:sp>
        <p:nvSpPr>
          <p:cNvPr id="2053" name="Rectangle 5"/>
          <p:cNvSpPr>
            <a:spLocks noGrp="1" noChangeArrowheads="1"/>
          </p:cNvSpPr>
          <p:nvPr>
            <p:ph type="sldNum" sz="quarter" idx="5"/>
          </p:nvPr>
        </p:nvSpPr>
        <p:spPr bwMode="auto">
          <a:xfrm>
            <a:off x="4162425"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algn="r" defTabSz="863600">
              <a:spcBef>
                <a:spcPct val="0"/>
              </a:spcBef>
              <a:defRPr sz="1000" i="1">
                <a:solidFill>
                  <a:schemeClr val="tx1"/>
                </a:solidFill>
                <a:latin typeface="Times New Roman" charset="0"/>
              </a:defRPr>
            </a:lvl1pPr>
          </a:lstStyle>
          <a:p>
            <a:fld id="{CBD889F7-70D0-5A4F-884D-48B5C2AEA447}" type="slidenum">
              <a:rPr lang="en-US"/>
              <a:pPr/>
              <a:t>‹#›</a:t>
            </a:fld>
            <a:endParaRPr lang="en-US"/>
          </a:p>
        </p:txBody>
      </p:sp>
      <p:sp>
        <p:nvSpPr>
          <p:cNvPr id="2054" name="Rectangle 6"/>
          <p:cNvSpPr>
            <a:spLocks noChangeArrowheads="1"/>
          </p:cNvSpPr>
          <p:nvPr/>
        </p:nvSpPr>
        <p:spPr bwMode="auto">
          <a:xfrm>
            <a:off x="3254375" y="9148763"/>
            <a:ext cx="808038" cy="265112"/>
          </a:xfrm>
          <a:prstGeom prst="rect">
            <a:avLst/>
          </a:prstGeom>
          <a:noFill/>
          <a:ln w="9525">
            <a:noFill/>
            <a:miter lim="800000"/>
            <a:headEnd/>
            <a:tailEnd/>
          </a:ln>
          <a:effectLst/>
        </p:spPr>
        <p:txBody>
          <a:bodyPr wrap="none" lIns="93016" tIns="46508" rIns="93016" bIns="46508">
            <a:prstTxWarp prst="textNoShape">
              <a:avLst/>
            </a:prstTxWarp>
            <a:spAutoFit/>
          </a:bodyPr>
          <a:lstStyle/>
          <a:p>
            <a:pPr algn="ctr" defTabSz="919163">
              <a:lnSpc>
                <a:spcPct val="90000"/>
              </a:lnSpc>
              <a:spcBef>
                <a:spcPct val="0"/>
              </a:spcBef>
            </a:pPr>
            <a:r>
              <a:rPr lang="en-US" sz="1300">
                <a:solidFill>
                  <a:schemeClr val="tx1"/>
                </a:solidFill>
              </a:rPr>
              <a:t>Page </a:t>
            </a:r>
            <a:fld id="{D69BA9E0-E144-6649-918E-93571149F481}" type="slidenum">
              <a:rPr lang="en-US" sz="1300">
                <a:solidFill>
                  <a:schemeClr val="tx1"/>
                </a:solidFill>
              </a:rPr>
              <a:pPr algn="ctr" defTabSz="919163">
                <a:lnSpc>
                  <a:spcPct val="90000"/>
                </a:lnSpc>
                <a:spcBef>
                  <a:spcPct val="0"/>
                </a:spcBef>
              </a:pPr>
              <a:t>‹#›</a:t>
            </a:fld>
            <a:endParaRPr lang="en-US" sz="1300">
              <a:solidFill>
                <a:schemeClr val="tx1"/>
              </a:solidFill>
            </a:endParaRPr>
          </a:p>
        </p:txBody>
      </p:sp>
      <p:sp>
        <p:nvSpPr>
          <p:cNvPr id="2055" name="Rectangle 7"/>
          <p:cNvSpPr>
            <a:spLocks noGrp="1" noRot="1" noChangeAspect="1" noChangeArrowheads="1" noTextEdit="1"/>
          </p:cNvSpPr>
          <p:nvPr>
            <p:ph type="sldImg" idx="2"/>
          </p:nvPr>
        </p:nvSpPr>
        <p:spPr bwMode="auto">
          <a:xfrm>
            <a:off x="1527175" y="923925"/>
            <a:ext cx="4260850" cy="3195638"/>
          </a:xfrm>
          <a:prstGeom prst="rect">
            <a:avLst/>
          </a:prstGeom>
          <a:noFill/>
          <a:ln w="12700">
            <a:solidFill>
              <a:schemeClr val="tx1"/>
            </a:solidFill>
            <a:miter lim="800000"/>
            <a:headEnd/>
            <a:tailEnd/>
          </a:ln>
          <a:effectLst/>
        </p:spPr>
      </p:sp>
      <p:sp>
        <p:nvSpPr>
          <p:cNvPr id="2056" name="Rectangle 8"/>
          <p:cNvSpPr>
            <a:spLocks noGrp="1" noChangeArrowheads="1"/>
          </p:cNvSpPr>
          <p:nvPr>
            <p:ph type="body" sz="quarter" idx="3"/>
          </p:nvPr>
        </p:nvSpPr>
        <p:spPr bwMode="auto">
          <a:xfrm>
            <a:off x="974725" y="4559300"/>
            <a:ext cx="5365750" cy="4321175"/>
          </a:xfrm>
          <a:prstGeom prst="rect">
            <a:avLst/>
          </a:prstGeom>
          <a:noFill/>
          <a:ln w="9525">
            <a:noFill/>
            <a:miter lim="800000"/>
            <a:headEnd/>
            <a:tailEnd/>
          </a:ln>
          <a:effectLst/>
        </p:spPr>
        <p:txBody>
          <a:bodyPr vert="horz" wrap="square" lIns="97517" tIns="48008" rIns="97517" bIns="48008"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7510624"/>
      </p:ext>
    </p:extLst>
  </p:cSld>
  <p:clrMap bg1="lt1" tx1="dk1" bg2="lt2" tx2="dk2" accent1="accent1" accent2="accent2" accent3="accent3" accent4="accent4" accent5="accent5" accent6="accent6" hlink="hlink" folHlink="folHlink"/>
  <p:hf hdr="0" dt="0"/>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DD3A8BD4-06CA-C241-9CF8-A2F132F37E8E}" type="slidenum">
              <a:rPr lang="en-US"/>
              <a:pPr/>
              <a:t>1</a:t>
            </a:fld>
            <a:endParaRPr lang="en-US"/>
          </a:p>
        </p:txBody>
      </p:sp>
      <p:sp>
        <p:nvSpPr>
          <p:cNvPr id="656386" name="Rectangle 2"/>
          <p:cNvSpPr>
            <a:spLocks noGrp="1" noRot="1" noChangeAspect="1" noChangeArrowheads="1" noTextEdit="1"/>
          </p:cNvSpPr>
          <p:nvPr>
            <p:ph type="sldImg"/>
          </p:nvPr>
        </p:nvSpPr>
        <p:spPr>
          <a:ln/>
        </p:spPr>
      </p:sp>
      <p:sp>
        <p:nvSpPr>
          <p:cNvPr id="65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1D2F17D4-B91E-9A46-A430-8EBAABAB7F9F}" type="slidenum">
              <a:rPr lang="en-US">
                <a:solidFill>
                  <a:prstClr val="black"/>
                </a:solidFill>
              </a:rPr>
              <a:pPr/>
              <a:t>10</a:t>
            </a:fld>
            <a:endParaRPr lang="en-US">
              <a:solidFill>
                <a:prstClr val="black"/>
              </a:solidFill>
            </a:endParaRPr>
          </a:p>
        </p:txBody>
      </p:sp>
      <p:sp>
        <p:nvSpPr>
          <p:cNvPr id="1487874" name="Rectangle 2"/>
          <p:cNvSpPr>
            <a:spLocks noGrp="1" noRot="1" noChangeAspect="1" noChangeArrowheads="1" noTextEdit="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487875"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r>
              <a:rPr lang="en-US" dirty="0"/>
              <a:t>Requested </a:t>
            </a:r>
            <a:r>
              <a:rPr lang="en-US" dirty="0" smtClean="0"/>
              <a:t>line </a:t>
            </a:r>
            <a:r>
              <a:rPr lang="en-US" dirty="0"/>
              <a:t>first…. </a:t>
            </a:r>
          </a:p>
          <a:p>
            <a:endParaRPr lang="en-US" dirty="0"/>
          </a:p>
          <a:p>
            <a:r>
              <a:rPr lang="en-US" dirty="0"/>
              <a:t>The following could be in the slide…</a:t>
            </a:r>
          </a:p>
          <a:p>
            <a:r>
              <a:rPr lang="en-US" dirty="0"/>
              <a:t>spatial locality reduces compulsory misses and     	capacity reload misses</a:t>
            </a:r>
          </a:p>
          <a:p>
            <a:pPr lvl="1"/>
            <a:r>
              <a:rPr lang="en-US" dirty="0"/>
              <a:t>  fewer </a:t>
            </a:r>
            <a:r>
              <a:rPr lang="en-US" dirty="0" smtClean="0"/>
              <a:t>lines </a:t>
            </a:r>
            <a:r>
              <a:rPr lang="en-US" dirty="0"/>
              <a:t>may increase conflict miss rate</a:t>
            </a:r>
          </a:p>
          <a:p>
            <a:pPr lvl="1"/>
            <a:r>
              <a:rPr lang="en-US" dirty="0"/>
              <a:t>  larger </a:t>
            </a:r>
            <a:r>
              <a:rPr lang="en-US" dirty="0" smtClean="0"/>
              <a:t>lines </a:t>
            </a:r>
            <a:r>
              <a:rPr lang="en-US" dirty="0"/>
              <a:t>may increase miss penalty</a:t>
            </a:r>
          </a:p>
          <a:p>
            <a:pPr lvl="1">
              <a:spcBef>
                <a:spcPct val="0"/>
              </a:spcBef>
              <a:buFontTx/>
              <a:buChar cha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1pPr>
            <a:lvl2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2pPr>
            <a:lvl3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3pPr>
            <a:lvl4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4pPr>
            <a:lvl5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5pPr>
            <a:lvl6pPr marL="2330531"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6pPr>
            <a:lvl7pPr marL="2754264"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7pPr>
            <a:lvl8pPr marL="3177997"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8pPr>
            <a:lvl9pPr marL="3601730"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9pPr>
          </a:lstStyle>
          <a:p>
            <a:pPr eaLnBrk="1"/>
            <a:fld id="{27BF9900-8580-154C-835F-30709161DFA5}" type="slidenum">
              <a:rPr lang="en-US">
                <a:solidFill>
                  <a:srgbClr val="000000"/>
                </a:solidFill>
                <a:latin typeface="Times New Roman" charset="0"/>
                <a:cs typeface="Segoe UI" charset="0"/>
              </a:rPr>
              <a:pPr eaLnBrk="1"/>
              <a:t>11</a:t>
            </a:fld>
            <a:endParaRPr lang="en-US">
              <a:solidFill>
                <a:srgbClr val="000000"/>
              </a:solidFill>
              <a:latin typeface="Times New Roman" charset="0"/>
              <a:cs typeface="Segoe UI" charset="0"/>
            </a:endParaRPr>
          </a:p>
        </p:txBody>
      </p:sp>
      <p:sp>
        <p:nvSpPr>
          <p:cNvPr id="50179" name="Rectangle 1"/>
          <p:cNvSpPr>
            <a:spLocks noGrp="1" noRot="1" noChangeAspect="1" noChangeArrowheads="1" noTextEdit="1"/>
          </p:cNvSpPr>
          <p:nvPr>
            <p:ph type="sldImg"/>
          </p:nvPr>
        </p:nvSpPr>
        <p:spPr>
          <a:xfrm>
            <a:off x="1257300" y="730250"/>
            <a:ext cx="4799013" cy="3598863"/>
          </a:xfrm>
          <a:solidFill>
            <a:srgbClr val="FFFFFF"/>
          </a:solidFill>
          <a:ln>
            <a:solidFill>
              <a:srgbClr val="000000"/>
            </a:solidFill>
            <a:miter lim="800000"/>
            <a:headEnd/>
            <a:tailEnd/>
          </a:ln>
        </p:spPr>
      </p:sp>
      <p:sp>
        <p:nvSpPr>
          <p:cNvPr id="50180" name="Rectangle 2"/>
          <p:cNvSpPr>
            <a:spLocks noGrp="1" noChangeArrowheads="1"/>
          </p:cNvSpPr>
          <p:nvPr>
            <p:ph type="body" idx="1"/>
          </p:nvPr>
        </p:nvSpPr>
        <p:spPr>
          <a:xfrm>
            <a:off x="731213" y="4560392"/>
            <a:ext cx="5852774" cy="43208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4A539CF5-26BC-BF46-BA15-28D61FCE3EDB}" type="slidenum">
              <a:rPr lang="en-US">
                <a:solidFill>
                  <a:prstClr val="black"/>
                </a:solidFill>
              </a:rPr>
              <a:pPr/>
              <a:t>12</a:t>
            </a:fld>
            <a:endParaRPr lang="en-US">
              <a:solidFill>
                <a:prstClr val="black"/>
              </a:solidFill>
            </a:endParaRPr>
          </a:p>
        </p:txBody>
      </p:sp>
      <p:sp>
        <p:nvSpPr>
          <p:cNvPr id="1446914" name="Rectangle 2"/>
          <p:cNvSpPr>
            <a:spLocks noGrp="1" noRot="1" noChangeAspect="1" noChangeArrowheads="1" noTextEdit="1"/>
          </p:cNvSpPr>
          <p:nvPr>
            <p:ph type="sldImg"/>
          </p:nvPr>
        </p:nvSpPr>
        <p:spPr bwMode="auto">
          <a:xfrm>
            <a:off x="1266825" y="727075"/>
            <a:ext cx="4779963" cy="3584575"/>
          </a:xfrm>
          <a:prstGeom prst="rect">
            <a:avLst/>
          </a:prstGeom>
          <a:solidFill>
            <a:srgbClr val="FFFFFF"/>
          </a:solidFill>
          <a:ln>
            <a:solidFill>
              <a:srgbClr val="000000"/>
            </a:solidFill>
            <a:miter lim="800000"/>
            <a:headEnd/>
            <a:tailEnd/>
          </a:ln>
        </p:spPr>
      </p:sp>
      <p:sp>
        <p:nvSpPr>
          <p:cNvPr id="1446915" name="Rectangle 3"/>
          <p:cNvSpPr>
            <a:spLocks noGrp="1" noChangeArrowheads="1"/>
          </p:cNvSpPr>
          <p:nvPr>
            <p:ph type="body" idx="1"/>
          </p:nvPr>
        </p:nvSpPr>
        <p:spPr bwMode="auto">
          <a:xfrm>
            <a:off x="974725" y="4557713"/>
            <a:ext cx="5364163" cy="4322762"/>
          </a:xfrm>
          <a:prstGeom prst="rect">
            <a:avLst/>
          </a:prstGeom>
          <a:solidFill>
            <a:srgbClr val="FFFFFF"/>
          </a:solidFill>
          <a:ln>
            <a:solidFill>
              <a:srgbClr val="000000"/>
            </a:solidFill>
            <a:miter lim="800000"/>
            <a:headEnd/>
            <a:tailEnd/>
          </a:ln>
        </p:spPr>
        <p:txBody>
          <a:bodyPr lIns="95118" tIns="47558" rIns="95118" bIns="47558">
            <a:prstTxWarp prst="textNoShape">
              <a:avLst/>
            </a:prstTxWarp>
          </a:bodyPr>
          <a:lstStyle/>
          <a:p>
            <a:r>
              <a:rPr lang="en-US" dirty="0"/>
              <a:t>Larger </a:t>
            </a:r>
            <a:r>
              <a:rPr lang="en-US" dirty="0" smtClean="0"/>
              <a:t>line </a:t>
            </a:r>
            <a:r>
              <a:rPr lang="en-US" dirty="0"/>
              <a:t>size will reduce compulsory misses (first miss to a </a:t>
            </a:r>
            <a:r>
              <a:rPr lang="en-US" dirty="0" smtClean="0"/>
              <a:t>line)</a:t>
            </a:r>
            <a:r>
              <a:rPr lang="en-US" dirty="0"/>
              <a:t>.</a:t>
            </a:r>
          </a:p>
          <a:p>
            <a:r>
              <a:rPr lang="en-US" dirty="0"/>
              <a:t>Larger </a:t>
            </a:r>
            <a:r>
              <a:rPr lang="en-US" dirty="0" smtClean="0"/>
              <a:t>lines </a:t>
            </a:r>
            <a:r>
              <a:rPr lang="en-US" dirty="0"/>
              <a:t>may increase conflict misses since the number of </a:t>
            </a:r>
            <a:r>
              <a:rPr lang="en-US" dirty="0" smtClean="0"/>
              <a:t>lines</a:t>
            </a:r>
            <a:endParaRPr lang="en-US" dirty="0"/>
          </a:p>
          <a:p>
            <a:r>
              <a:rPr lang="en-US" dirty="0"/>
              <a:t>is smaller.</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1pPr>
            <a:lvl2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2pPr>
            <a:lvl3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3pPr>
            <a:lvl4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4pPr>
            <a:lvl5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5pPr>
            <a:lvl6pPr marL="2330531"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6pPr>
            <a:lvl7pPr marL="2754264"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7pPr>
            <a:lvl8pPr marL="3177997"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8pPr>
            <a:lvl9pPr marL="3601730"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9pPr>
          </a:lstStyle>
          <a:p>
            <a:pPr eaLnBrk="1"/>
            <a:fld id="{45EB5341-F1AA-F045-A708-12F3E1013472}" type="slidenum">
              <a:rPr lang="en-US">
                <a:solidFill>
                  <a:srgbClr val="000000"/>
                </a:solidFill>
                <a:latin typeface="Times New Roman" charset="0"/>
                <a:cs typeface="Segoe UI" charset="0"/>
              </a:rPr>
              <a:pPr eaLnBrk="1"/>
              <a:t>13</a:t>
            </a:fld>
            <a:endParaRPr lang="en-US">
              <a:solidFill>
                <a:srgbClr val="000000"/>
              </a:solidFill>
              <a:latin typeface="Times New Roman" charset="0"/>
              <a:cs typeface="Segoe UI" charset="0"/>
            </a:endParaRPr>
          </a:p>
        </p:txBody>
      </p:sp>
      <p:sp>
        <p:nvSpPr>
          <p:cNvPr id="51203" name="Rectangle 1"/>
          <p:cNvSpPr>
            <a:spLocks noGrp="1" noRot="1" noChangeAspect="1" noChangeArrowheads="1" noTextEdit="1"/>
          </p:cNvSpPr>
          <p:nvPr>
            <p:ph type="sldImg"/>
          </p:nvPr>
        </p:nvSpPr>
        <p:spPr>
          <a:xfrm>
            <a:off x="1257300" y="730250"/>
            <a:ext cx="4799013" cy="3598863"/>
          </a:xfrm>
          <a:solidFill>
            <a:srgbClr val="FFFFFF"/>
          </a:solidFill>
          <a:ln>
            <a:solidFill>
              <a:srgbClr val="000000"/>
            </a:solidFill>
            <a:miter lim="800000"/>
            <a:headEnd/>
            <a:tailEnd/>
          </a:ln>
        </p:spPr>
      </p:sp>
      <p:sp>
        <p:nvSpPr>
          <p:cNvPr id="51204" name="Rectangle 2"/>
          <p:cNvSpPr>
            <a:spLocks noGrp="1" noChangeArrowheads="1"/>
          </p:cNvSpPr>
          <p:nvPr>
            <p:ph type="body" idx="1"/>
          </p:nvPr>
        </p:nvSpPr>
        <p:spPr>
          <a:xfrm>
            <a:off x="731213" y="4560392"/>
            <a:ext cx="5852774" cy="43208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C61F1880-39F3-B849-9762-40EB0B75D7A1}" type="slidenum">
              <a:rPr lang="en-US">
                <a:solidFill>
                  <a:prstClr val="black"/>
                </a:solidFill>
              </a:rPr>
              <a:pPr/>
              <a:t>14</a:t>
            </a:fld>
            <a:endParaRPr lang="en-US">
              <a:solidFill>
                <a:prstClr val="black"/>
              </a:solidFill>
            </a:endParaRPr>
          </a:p>
        </p:txBody>
      </p:sp>
      <p:sp>
        <p:nvSpPr>
          <p:cNvPr id="1543170" name="Rectangle 2"/>
          <p:cNvSpPr>
            <a:spLocks noGrp="1" noRot="1" noChangeAspect="1" noChangeArrowheads="1" noTextEdit="1"/>
          </p:cNvSpPr>
          <p:nvPr>
            <p:ph type="sldImg"/>
          </p:nvPr>
        </p:nvSpPr>
        <p:spPr>
          <a:ln/>
        </p:spPr>
      </p:sp>
      <p:sp>
        <p:nvSpPr>
          <p:cNvPr id="1543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26EE92C8-F3ED-E344-A8DC-1FB5E23AB384}" type="slidenum">
              <a:rPr lang="en-US">
                <a:solidFill>
                  <a:prstClr val="black"/>
                </a:solidFill>
              </a:rPr>
              <a:pPr/>
              <a:t>15</a:t>
            </a:fld>
            <a:endParaRPr lang="en-US">
              <a:solidFill>
                <a:prstClr val="black"/>
              </a:solidFill>
            </a:endParaRPr>
          </a:p>
        </p:txBody>
      </p:sp>
      <p:sp>
        <p:nvSpPr>
          <p:cNvPr id="1490946" name="Rectangle 2"/>
          <p:cNvSpPr>
            <a:spLocks noGrp="1" noRot="1" noChangeAspect="1" noChangeArrowheads="1" noTextEdit="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490947"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r>
              <a:rPr lang="en-US"/>
              <a:t>Completely serial (jse)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E9B610F2-F181-204D-BDCB-7AEDCBB4EC70}" type="slidenum">
              <a:rPr lang="en-US">
                <a:solidFill>
                  <a:prstClr val="black"/>
                </a:solidFill>
              </a:rPr>
              <a:pPr/>
              <a:t>16</a:t>
            </a:fld>
            <a:endParaRPr lang="en-US">
              <a:solidFill>
                <a:prstClr val="black"/>
              </a:solidFill>
            </a:endParaRPr>
          </a:p>
        </p:txBody>
      </p:sp>
      <p:sp>
        <p:nvSpPr>
          <p:cNvPr id="1492994" name="Rectangle 2"/>
          <p:cNvSpPr>
            <a:spLocks noGrp="1" noRot="1" noChangeAspect="1" noChangeArrowheads="1" noTextEdit="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492995"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pPr marL="228600" indent="-228600"/>
            <a:r>
              <a:rPr lang="en-US" sz="1600"/>
              <a:t>Need to bypass from write buffer if read address matches write buffer tag!</a:t>
            </a:r>
          </a:p>
          <a:p>
            <a:pPr marL="228600" indent="-228600"/>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A05CFE49-1DDC-324F-AB7B-DA52B0862878}" type="slidenum">
              <a:rPr lang="en-US">
                <a:solidFill>
                  <a:prstClr val="black"/>
                </a:solidFill>
              </a:rPr>
              <a:pPr/>
              <a:t>17</a:t>
            </a:fld>
            <a:endParaRPr lang="en-US">
              <a:solidFill>
                <a:prstClr val="black"/>
              </a:solidFill>
            </a:endParaRPr>
          </a:p>
        </p:txBody>
      </p:sp>
      <p:sp>
        <p:nvSpPr>
          <p:cNvPr id="1495042" name="Rectangle 2"/>
          <p:cNvSpPr>
            <a:spLocks noGrp="1" noRot="1" noChangeAspect="1" noChangeArrowheads="1" noTextEdit="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495043"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endParaRPr lang="ko-KR" altLang="en-US">
              <a:ea typeface="AppleMyungjo" charset="-127"/>
              <a:cs typeface="AppleMyungjo" charset="-127"/>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6EA3B88A-5425-F749-AC98-2E95D747A66E}" type="slidenum">
              <a:rPr lang="en-US">
                <a:solidFill>
                  <a:prstClr val="black"/>
                </a:solidFill>
              </a:rPr>
              <a:pPr/>
              <a:t>18</a:t>
            </a:fld>
            <a:endParaRPr lang="en-US">
              <a:solidFill>
                <a:prstClr val="black"/>
              </a:solidFill>
            </a:endParaRPr>
          </a:p>
        </p:txBody>
      </p:sp>
      <p:sp>
        <p:nvSpPr>
          <p:cNvPr id="1497090" name="Rectangle 2"/>
          <p:cNvSpPr>
            <a:spLocks noGrp="1" noRot="1" noChangeAspect="1" noChangeArrowheads="1" noTextEdit="1"/>
          </p:cNvSpPr>
          <p:nvPr>
            <p:ph type="sldImg"/>
          </p:nvPr>
        </p:nvSpPr>
        <p:spPr bwMode="auto">
          <a:xfrm>
            <a:off x="1266825" y="727075"/>
            <a:ext cx="4779963" cy="3584575"/>
          </a:xfrm>
          <a:prstGeom prst="rect">
            <a:avLst/>
          </a:prstGeom>
          <a:solidFill>
            <a:srgbClr val="FFFFFF"/>
          </a:solidFill>
          <a:ln>
            <a:solidFill>
              <a:srgbClr val="000000"/>
            </a:solidFill>
            <a:miter lim="800000"/>
            <a:headEnd/>
            <a:tailEnd/>
          </a:ln>
        </p:spPr>
      </p:sp>
      <p:sp>
        <p:nvSpPr>
          <p:cNvPr id="1497091" name="Rectangle 3"/>
          <p:cNvSpPr>
            <a:spLocks noGrp="1" noChangeArrowheads="1"/>
          </p:cNvSpPr>
          <p:nvPr>
            <p:ph type="body" idx="1"/>
          </p:nvPr>
        </p:nvSpPr>
        <p:spPr bwMode="auto">
          <a:xfrm>
            <a:off x="974725" y="4557713"/>
            <a:ext cx="5364163" cy="4322762"/>
          </a:xfrm>
          <a:prstGeom prst="rect">
            <a:avLst/>
          </a:prstGeom>
          <a:solidFill>
            <a:srgbClr val="FFFFFF"/>
          </a:solidFill>
          <a:ln>
            <a:solidFill>
              <a:srgbClr val="000000"/>
            </a:solidFill>
            <a:miter lim="800000"/>
            <a:headEnd/>
            <a:tailEnd/>
          </a:ln>
        </p:spPr>
        <p:txBody>
          <a:bodyPr lIns="95118" tIns="47558" rIns="95118" bIns="47558">
            <a:prstTxWarp prst="textNoShape">
              <a:avLst/>
            </a:prstTxWarp>
          </a:bodyPr>
          <a:lstStyle/>
          <a:p>
            <a:r>
              <a:rPr lang="en-US" dirty="0" err="1"/>
              <a:t>Deisgners</a:t>
            </a:r>
            <a:r>
              <a:rPr lang="en-US" dirty="0"/>
              <a:t> of the MIPS M/1000 estimated that waiting for a four-word buffer to empty</a:t>
            </a:r>
          </a:p>
          <a:p>
            <a:r>
              <a:rPr lang="en-US" dirty="0"/>
              <a:t>increased the read miss penalty by a factor of 1.5.</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1421BDAB-71E2-4048-8404-595E5AD7629A}" type="slidenum">
              <a:rPr lang="en-US">
                <a:solidFill>
                  <a:prstClr val="black"/>
                </a:solidFill>
              </a:rPr>
              <a:pPr/>
              <a:t>19</a:t>
            </a:fld>
            <a:endParaRPr lang="en-US">
              <a:solidFill>
                <a:prstClr val="black"/>
              </a:solidFill>
            </a:endParaRPr>
          </a:p>
        </p:txBody>
      </p:sp>
      <p:sp>
        <p:nvSpPr>
          <p:cNvPr id="1501186" name="Rectangle 2"/>
          <p:cNvSpPr>
            <a:spLocks noGrp="1" noRot="1" noChangeAspect="1" noChangeArrowheads="1" noTextEdit="1"/>
          </p:cNvSpPr>
          <p:nvPr>
            <p:ph type="sldImg"/>
          </p:nvPr>
        </p:nvSpPr>
        <p:spPr bwMode="auto">
          <a:xfrm>
            <a:off x="1266825" y="727075"/>
            <a:ext cx="4779963" cy="3584575"/>
          </a:xfrm>
          <a:prstGeom prst="rect">
            <a:avLst/>
          </a:prstGeom>
          <a:solidFill>
            <a:srgbClr val="FFFFFF"/>
          </a:solidFill>
          <a:ln>
            <a:solidFill>
              <a:srgbClr val="000000"/>
            </a:solidFill>
            <a:miter lim="800000"/>
            <a:headEnd/>
            <a:tailEnd/>
          </a:ln>
        </p:spPr>
      </p:sp>
      <p:sp>
        <p:nvSpPr>
          <p:cNvPr id="1501187" name="Rectangle 3"/>
          <p:cNvSpPr>
            <a:spLocks noGrp="1" noChangeArrowheads="1"/>
          </p:cNvSpPr>
          <p:nvPr>
            <p:ph type="body" idx="1"/>
          </p:nvPr>
        </p:nvSpPr>
        <p:spPr bwMode="auto">
          <a:xfrm>
            <a:off x="974725" y="4557713"/>
            <a:ext cx="5364163" cy="4322762"/>
          </a:xfrm>
          <a:prstGeom prst="rect">
            <a:avLst/>
          </a:prstGeom>
          <a:solidFill>
            <a:srgbClr val="FFFFFF"/>
          </a:solidFill>
          <a:ln>
            <a:solidFill>
              <a:srgbClr val="000000"/>
            </a:solidFill>
            <a:miter lim="800000"/>
            <a:headEnd/>
            <a:tailEnd/>
          </a:ln>
        </p:spPr>
        <p:txBody>
          <a:bodyPr lIns="95118" tIns="47558" rIns="95118" bIns="47558">
            <a:prstTxWarp prst="textNoShape">
              <a:avLst/>
            </a:prstTxWarp>
          </a:bodyPr>
          <a:lstStyle/>
          <a:p>
            <a:r>
              <a:rPr lang="en-US" dirty="0"/>
              <a:t>Main reason for </a:t>
            </a:r>
            <a:r>
              <a:rPr lang="en-US" dirty="0" err="1"/>
              <a:t>subblock</a:t>
            </a:r>
            <a:r>
              <a:rPr lang="en-US" dirty="0"/>
              <a:t> placement is to reduce tag overhead.</a:t>
            </a:r>
          </a:p>
          <a:p>
            <a:r>
              <a:rPr lang="en-US" dirty="0"/>
              <a:t>Sector cache (</a:t>
            </a:r>
            <a:r>
              <a:rPr lang="en-US" dirty="0" err="1"/>
              <a:t>jse</a:t>
            </a:r>
            <a:r>
              <a:rPr lang="en-US" dirty="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5A08464A-7152-A545-983D-9A2D6980091E}" type="slidenum">
              <a:rPr lang="en-US">
                <a:solidFill>
                  <a:prstClr val="black"/>
                </a:solidFill>
              </a:rPr>
              <a:pPr/>
              <a:t>2</a:t>
            </a:fld>
            <a:endParaRPr lang="en-US">
              <a:solidFill>
                <a:prstClr val="black"/>
              </a:solidFill>
            </a:endParaRPr>
          </a:p>
        </p:txBody>
      </p:sp>
      <p:sp>
        <p:nvSpPr>
          <p:cNvPr id="1278978" name="Rectangle 2"/>
          <p:cNvSpPr>
            <a:spLocks noGrp="1" noRot="1" noChangeAspect="1" noChangeArrowheads="1" noTextEdit="1"/>
          </p:cNvSpPr>
          <p:nvPr>
            <p:ph type="sldImg"/>
          </p:nvPr>
        </p:nvSpPr>
        <p:spPr>
          <a:ln/>
        </p:spPr>
      </p:sp>
      <p:sp>
        <p:nvSpPr>
          <p:cNvPr id="12789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srgbClr val="0000FF"/>
                </a:solidFill>
              </a:rPr>
              <a:t>CS252 S05</a:t>
            </a:r>
          </a:p>
        </p:txBody>
      </p:sp>
      <p:sp>
        <p:nvSpPr>
          <p:cNvPr id="7" name="Rectangle 5"/>
          <p:cNvSpPr>
            <a:spLocks noGrp="1" noChangeArrowheads="1"/>
          </p:cNvSpPr>
          <p:nvPr>
            <p:ph type="sldNum" sz="quarter" idx="5"/>
          </p:nvPr>
        </p:nvSpPr>
        <p:spPr>
          <a:ln/>
        </p:spPr>
        <p:txBody>
          <a:bodyPr/>
          <a:lstStyle/>
          <a:p>
            <a:fld id="{DCDA7F65-C480-6045-BAA2-8852E0C74057}" type="slidenum">
              <a:rPr lang="en-US">
                <a:solidFill>
                  <a:srgbClr val="0000FF"/>
                </a:solidFill>
              </a:rPr>
              <a:pPr/>
              <a:t>20</a:t>
            </a:fld>
            <a:endParaRPr lang="en-US">
              <a:solidFill>
                <a:srgbClr val="0000FF"/>
              </a:solidFill>
            </a:endParaRPr>
          </a:p>
        </p:txBody>
      </p:sp>
      <p:sp>
        <p:nvSpPr>
          <p:cNvPr id="1199106" name="Rectangle 2"/>
          <p:cNvSpPr>
            <a:spLocks noGrp="1" noRot="1" noChangeAspect="1" noChangeArrowheads="1" noTextEdit="1"/>
          </p:cNvSpPr>
          <p:nvPr>
            <p:ph type="sldImg"/>
          </p:nvPr>
        </p:nvSpPr>
        <p:spPr>
          <a:ln/>
        </p:spPr>
      </p:sp>
      <p:sp>
        <p:nvSpPr>
          <p:cNvPr id="1199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FFA2FD40-A184-BE46-8C91-53F676E2ADFE}" type="slidenum">
              <a:rPr lang="en-US">
                <a:solidFill>
                  <a:prstClr val="black"/>
                </a:solidFill>
              </a:rPr>
              <a:pPr/>
              <a:t>22</a:t>
            </a:fld>
            <a:endParaRPr lang="en-US">
              <a:solidFill>
                <a:prstClr val="black"/>
              </a:solidFill>
            </a:endParaRPr>
          </a:p>
        </p:txBody>
      </p:sp>
      <p:sp>
        <p:nvSpPr>
          <p:cNvPr id="1545218" name="Rectangle 2"/>
          <p:cNvSpPr>
            <a:spLocks noGrp="1" noRot="1" noChangeAspect="1" noChangeArrowheads="1" noTextEdit="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545219"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r>
              <a:rPr lang="en-US"/>
              <a:t>MPI makes it easier to compute overall performance (jse)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1pPr>
            <a:lvl2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2pPr>
            <a:lvl3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3pPr>
            <a:lvl4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4pPr>
            <a:lvl5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5pPr>
            <a:lvl6pPr marL="2330531"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6pPr>
            <a:lvl7pPr marL="2754264"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7pPr>
            <a:lvl8pPr marL="3177997"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8pPr>
            <a:lvl9pPr marL="3601730"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9pPr>
          </a:lstStyle>
          <a:p>
            <a:pPr eaLnBrk="1"/>
            <a:fld id="{BC1E5E1F-4615-5548-B97D-C0151AE0D63A}" type="slidenum">
              <a:rPr lang="en-US">
                <a:solidFill>
                  <a:srgbClr val="000000"/>
                </a:solidFill>
                <a:latin typeface="Times New Roman" charset="0"/>
                <a:cs typeface="Segoe UI" charset="0"/>
              </a:rPr>
              <a:pPr eaLnBrk="1"/>
              <a:t>23</a:t>
            </a:fld>
            <a:endParaRPr lang="en-US">
              <a:solidFill>
                <a:srgbClr val="000000"/>
              </a:solidFill>
              <a:latin typeface="Times New Roman" charset="0"/>
              <a:cs typeface="Segoe UI" charset="0"/>
            </a:endParaRPr>
          </a:p>
        </p:txBody>
      </p:sp>
      <p:sp>
        <p:nvSpPr>
          <p:cNvPr id="55299" name="Rectangle 1"/>
          <p:cNvSpPr>
            <a:spLocks noGrp="1" noRot="1" noChangeAspect="1" noChangeArrowheads="1" noTextEdit="1"/>
          </p:cNvSpPr>
          <p:nvPr>
            <p:ph type="sldImg"/>
          </p:nvPr>
        </p:nvSpPr>
        <p:spPr>
          <a:xfrm>
            <a:off x="1257300" y="730250"/>
            <a:ext cx="4799013" cy="3598863"/>
          </a:xfrm>
          <a:solidFill>
            <a:srgbClr val="FFFFFF"/>
          </a:solidFill>
          <a:ln>
            <a:solidFill>
              <a:srgbClr val="000000"/>
            </a:solidFill>
            <a:miter lim="800000"/>
            <a:headEnd/>
            <a:tailEnd/>
          </a:ln>
        </p:spPr>
      </p:sp>
      <p:sp>
        <p:nvSpPr>
          <p:cNvPr id="55300" name="Rectangle 2"/>
          <p:cNvSpPr>
            <a:spLocks noGrp="1" noChangeArrowheads="1"/>
          </p:cNvSpPr>
          <p:nvPr>
            <p:ph type="body" idx="1"/>
          </p:nvPr>
        </p:nvSpPr>
        <p:spPr>
          <a:xfrm>
            <a:off x="731213" y="4560392"/>
            <a:ext cx="5852774" cy="43208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02639F6E-3ECE-C647-B337-F779F5549089}" type="slidenum">
              <a:rPr lang="en-US">
                <a:solidFill>
                  <a:prstClr val="black"/>
                </a:solidFill>
              </a:rPr>
              <a:pPr/>
              <a:t>24</a:t>
            </a:fld>
            <a:endParaRPr lang="en-US">
              <a:solidFill>
                <a:prstClr val="black"/>
              </a:solidFill>
            </a:endParaRPr>
          </a:p>
        </p:txBody>
      </p:sp>
      <p:sp>
        <p:nvSpPr>
          <p:cNvPr id="1549314" name="Rectangle 2"/>
          <p:cNvSpPr>
            <a:spLocks noGrp="1" noRot="1" noChangeAspect="1" noChangeArrowheads="1"/>
          </p:cNvSpPr>
          <p:nvPr>
            <p:ph type="sldImg"/>
          </p:nvPr>
        </p:nvSpPr>
        <p:spPr bwMode="auto">
          <a:xfrm>
            <a:off x="1527175" y="923925"/>
            <a:ext cx="4260850" cy="3195638"/>
          </a:xfrm>
          <a:prstGeom prst="rect">
            <a:avLst/>
          </a:prstGeom>
          <a:solidFill>
            <a:srgbClr val="FFFFFF"/>
          </a:solidFill>
          <a:ln>
            <a:solidFill>
              <a:srgbClr val="000000"/>
            </a:solidFill>
            <a:miter lim="800000"/>
            <a:headEnd/>
            <a:tailEnd/>
          </a:ln>
        </p:spPr>
      </p:sp>
      <p:sp>
        <p:nvSpPr>
          <p:cNvPr id="1549315" name="Rectangle 3"/>
          <p:cNvSpPr>
            <a:spLocks noGrp="1" noChangeArrowheads="1"/>
          </p:cNvSpPr>
          <p:nvPr>
            <p:ph type="body" idx="1"/>
          </p:nvPr>
        </p:nvSpPr>
        <p:spPr bwMode="auto">
          <a:xfrm>
            <a:off x="974725" y="4559300"/>
            <a:ext cx="5365750" cy="432117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1pPr>
            <a:lvl2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2pPr>
            <a:lvl3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3pPr>
            <a:lvl4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4pPr>
            <a:lvl5pPr eaLnBrk="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5pPr>
            <a:lvl6pPr marL="2330531"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6pPr>
            <a:lvl7pPr marL="2754264"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7pPr>
            <a:lvl8pPr marL="3177997"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8pPr>
            <a:lvl9pPr marL="3601730" indent="-211866" defTabSz="416377" eaLnBrk="0" fontAlgn="base" hangingPunct="0">
              <a:lnSpc>
                <a:spcPct val="93000"/>
              </a:lnSpc>
              <a:spcBef>
                <a:spcPct val="0"/>
              </a:spcBef>
              <a:spcAft>
                <a:spcPct val="0"/>
              </a:spcAft>
              <a:buClr>
                <a:srgbClr val="000000"/>
              </a:buClr>
              <a:buSzPct val="100000"/>
              <a:buFont typeface="Times New Roman" charset="0"/>
              <a:tabLst>
                <a:tab pos="416377" algn="l"/>
                <a:tab pos="832753" algn="l"/>
                <a:tab pos="1249130" algn="l"/>
                <a:tab pos="1665506" algn="l"/>
                <a:tab pos="2081883" algn="l"/>
                <a:tab pos="2498259" algn="l"/>
                <a:tab pos="2914636" algn="l"/>
              </a:tabLst>
              <a:defRPr>
                <a:solidFill>
                  <a:schemeClr val="tx1"/>
                </a:solidFill>
                <a:latin typeface="Arial" charset="0"/>
                <a:ea typeface="Microsoft YaHei" charset="0"/>
                <a:cs typeface="Microsoft YaHei" charset="0"/>
              </a:defRPr>
            </a:lvl9pPr>
          </a:lstStyle>
          <a:p>
            <a:pPr eaLnBrk="1"/>
            <a:fld id="{5EA35168-BB54-B244-8B33-08B52FCF6239}" type="slidenum">
              <a:rPr lang="en-US">
                <a:solidFill>
                  <a:srgbClr val="000000"/>
                </a:solidFill>
                <a:latin typeface="Times New Roman" charset="0"/>
                <a:cs typeface="Segoe UI" charset="0"/>
              </a:rPr>
              <a:pPr eaLnBrk="1"/>
              <a:t>25</a:t>
            </a:fld>
            <a:endParaRPr lang="en-US">
              <a:solidFill>
                <a:srgbClr val="000000"/>
              </a:solidFill>
              <a:latin typeface="Times New Roman" charset="0"/>
              <a:cs typeface="Segoe UI" charset="0"/>
            </a:endParaRPr>
          </a:p>
        </p:txBody>
      </p:sp>
      <p:sp>
        <p:nvSpPr>
          <p:cNvPr id="56323" name="Rectangle 1"/>
          <p:cNvSpPr>
            <a:spLocks noGrp="1" noRot="1" noChangeAspect="1" noChangeArrowheads="1" noTextEdit="1"/>
          </p:cNvSpPr>
          <p:nvPr>
            <p:ph type="sldImg"/>
          </p:nvPr>
        </p:nvSpPr>
        <p:spPr>
          <a:xfrm>
            <a:off x="1257300" y="730250"/>
            <a:ext cx="4799013" cy="3598863"/>
          </a:xfrm>
          <a:solidFill>
            <a:srgbClr val="FFFFFF"/>
          </a:solidFill>
          <a:ln>
            <a:solidFill>
              <a:srgbClr val="000000"/>
            </a:solidFill>
            <a:miter lim="800000"/>
            <a:headEnd/>
            <a:tailEnd/>
          </a:ln>
        </p:spPr>
      </p:sp>
      <p:sp>
        <p:nvSpPr>
          <p:cNvPr id="56324" name="Rectangle 2"/>
          <p:cNvSpPr>
            <a:spLocks noGrp="1" noChangeArrowheads="1"/>
          </p:cNvSpPr>
          <p:nvPr>
            <p:ph type="body" idx="1"/>
          </p:nvPr>
        </p:nvSpPr>
        <p:spPr>
          <a:xfrm>
            <a:off x="731213" y="4560392"/>
            <a:ext cx="5852774" cy="43208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D0950071-C93C-FF42-9DDC-60EF4BC53818}" type="slidenum">
              <a:rPr lang="en-US">
                <a:solidFill>
                  <a:prstClr val="black"/>
                </a:solidFill>
              </a:rPr>
              <a:pPr/>
              <a:t>26</a:t>
            </a:fld>
            <a:endParaRPr lang="en-US">
              <a:solidFill>
                <a:prstClr val="black"/>
              </a:solidFill>
            </a:endParaRPr>
          </a:p>
        </p:txBody>
      </p:sp>
      <p:sp>
        <p:nvSpPr>
          <p:cNvPr id="1551362" name="Rectangle 2"/>
          <p:cNvSpPr>
            <a:spLocks noGrp="1" noRot="1" noChangeAspect="1" noChangeArrowheads="1" noTextEdit="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551363"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r>
              <a:rPr lang="en-US"/>
              <a:t>New slide (jse)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10EBDE70-4969-DE40-9FC5-847066B1D134}" type="slidenum">
              <a:rPr lang="en-US">
                <a:solidFill>
                  <a:prstClr val="black"/>
                </a:solidFill>
              </a:rPr>
              <a:pPr/>
              <a:t>27</a:t>
            </a:fld>
            <a:endParaRPr lang="en-US">
              <a:solidFill>
                <a:prstClr val="black"/>
              </a:solidFill>
            </a:endParaRPr>
          </a:p>
        </p:txBody>
      </p:sp>
      <p:sp>
        <p:nvSpPr>
          <p:cNvPr id="1553410" name="Rectangle 2"/>
          <p:cNvSpPr>
            <a:spLocks noGrp="1" noRot="1" noChangeAspect="1" noChangeArrowheads="1" noTextEdit="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553411"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r>
              <a:rPr lang="en-US"/>
              <a:t>If two is good, then three must be better (jse)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87D9CBE8-E38E-F341-9284-4AE348082965}" type="slidenum">
              <a:rPr lang="en-US">
                <a:solidFill>
                  <a:prstClr val="black"/>
                </a:solidFill>
              </a:rPr>
              <a:pPr/>
              <a:t>30</a:t>
            </a:fld>
            <a:endParaRPr lang="en-US">
              <a:solidFill>
                <a:prstClr val="black"/>
              </a:solidFill>
            </a:endParaRPr>
          </a:p>
        </p:txBody>
      </p:sp>
      <p:sp>
        <p:nvSpPr>
          <p:cNvPr id="1546242" name="Rectangle 2"/>
          <p:cNvSpPr>
            <a:spLocks noGrp="1" noRot="1" noChangeAspect="1" noChangeArrowheads="1" noTextEdit="1"/>
          </p:cNvSpPr>
          <p:nvPr>
            <p:ph type="sldImg"/>
          </p:nvPr>
        </p:nvSpPr>
        <p:spPr bwMode="auto">
          <a:xfrm>
            <a:off x="1266825" y="727075"/>
            <a:ext cx="4779963" cy="3584575"/>
          </a:xfrm>
          <a:prstGeom prst="rect">
            <a:avLst/>
          </a:prstGeom>
          <a:solidFill>
            <a:srgbClr val="FFFFFF"/>
          </a:solidFill>
          <a:ln>
            <a:solidFill>
              <a:srgbClr val="000000"/>
            </a:solidFill>
            <a:miter lim="800000"/>
            <a:headEnd/>
            <a:tailEnd/>
          </a:ln>
        </p:spPr>
      </p:sp>
      <p:sp>
        <p:nvSpPr>
          <p:cNvPr id="1546243" name="Rectangle 3"/>
          <p:cNvSpPr>
            <a:spLocks noGrp="1" noChangeArrowheads="1"/>
          </p:cNvSpPr>
          <p:nvPr>
            <p:ph type="body" idx="1"/>
          </p:nvPr>
        </p:nvSpPr>
        <p:spPr bwMode="auto">
          <a:xfrm>
            <a:off x="974725" y="4557713"/>
            <a:ext cx="5364163" cy="4322762"/>
          </a:xfrm>
          <a:prstGeom prst="rect">
            <a:avLst/>
          </a:prstGeom>
          <a:solidFill>
            <a:srgbClr val="FFFFFF"/>
          </a:solidFill>
          <a:ln>
            <a:solidFill>
              <a:srgbClr val="000000"/>
            </a:solidFill>
            <a:miter lim="800000"/>
            <a:headEnd/>
            <a:tailEnd/>
          </a:ln>
        </p:spPr>
        <p:txBody>
          <a:bodyPr lIns="95118" tIns="47558" rIns="95118" bIns="47558">
            <a:prstTxWarp prst="textNoShape">
              <a:avLst/>
            </a:prstTxWarp>
          </a:bodyPr>
          <a:lstStyle/>
          <a:p>
            <a:r>
              <a:rPr lang="en-US"/>
              <a:t>Reduces compulsory misses, can increase conflict and</a:t>
            </a:r>
          </a:p>
          <a:p>
            <a:r>
              <a:rPr lang="en-US"/>
              <a:t>capacity misses.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22430AB8-F3E8-C945-87EE-DA711275EC13}" type="slidenum">
              <a:rPr lang="en-US">
                <a:solidFill>
                  <a:prstClr val="black"/>
                </a:solidFill>
              </a:rPr>
              <a:pPr/>
              <a:t>31</a:t>
            </a:fld>
            <a:endParaRPr lang="en-US">
              <a:solidFill>
                <a:prstClr val="black"/>
              </a:solidFill>
            </a:endParaRPr>
          </a:p>
        </p:txBody>
      </p:sp>
      <p:sp>
        <p:nvSpPr>
          <p:cNvPr id="1548290" name="Rectangle 2"/>
          <p:cNvSpPr>
            <a:spLocks noGrp="1" noRot="1" noChangeAspect="1" noChangeArrowheads="1" noTextEdit="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548291"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endParaRPr lang="ko-KR" altLang="en-US">
              <a:ea typeface="AppleMyungjo" charset="-127"/>
              <a:cs typeface="AppleMyungjo" charset="-127"/>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9D380B60-8C41-7945-9844-26C9603729E8}" type="slidenum">
              <a:rPr lang="en-US">
                <a:solidFill>
                  <a:prstClr val="black"/>
                </a:solidFill>
              </a:rPr>
              <a:pPr/>
              <a:t>32</a:t>
            </a:fld>
            <a:endParaRPr lang="en-US">
              <a:solidFill>
                <a:prstClr val="black"/>
              </a:solidFill>
            </a:endParaRPr>
          </a:p>
        </p:txBody>
      </p:sp>
      <p:sp>
        <p:nvSpPr>
          <p:cNvPr id="1550338" name="Rectangle 2"/>
          <p:cNvSpPr>
            <a:spLocks noGrp="1" noRot="1" noChangeAspect="1" noChangeArrowheads="1" noTextEdit="1"/>
          </p:cNvSpPr>
          <p:nvPr>
            <p:ph type="sldImg"/>
          </p:nvPr>
        </p:nvSpPr>
        <p:spPr bwMode="auto">
          <a:xfrm>
            <a:off x="1266825" y="727075"/>
            <a:ext cx="4779963" cy="3584575"/>
          </a:xfrm>
          <a:prstGeom prst="rect">
            <a:avLst/>
          </a:prstGeom>
          <a:solidFill>
            <a:srgbClr val="FFFFFF"/>
          </a:solidFill>
          <a:ln>
            <a:solidFill>
              <a:srgbClr val="000000"/>
            </a:solidFill>
            <a:miter lim="800000"/>
            <a:headEnd/>
            <a:tailEnd/>
          </a:ln>
        </p:spPr>
      </p:sp>
      <p:sp>
        <p:nvSpPr>
          <p:cNvPr id="1550339" name="Rectangle 3"/>
          <p:cNvSpPr>
            <a:spLocks noGrp="1" noChangeArrowheads="1"/>
          </p:cNvSpPr>
          <p:nvPr>
            <p:ph type="body" idx="1"/>
          </p:nvPr>
        </p:nvSpPr>
        <p:spPr bwMode="auto">
          <a:xfrm>
            <a:off x="974725" y="4557713"/>
            <a:ext cx="5364163" cy="4322762"/>
          </a:xfrm>
          <a:prstGeom prst="rect">
            <a:avLst/>
          </a:prstGeom>
          <a:solidFill>
            <a:srgbClr val="FFFFFF"/>
          </a:solidFill>
          <a:ln>
            <a:solidFill>
              <a:srgbClr val="000000"/>
            </a:solidFill>
            <a:miter lim="800000"/>
            <a:headEnd/>
            <a:tailEnd/>
          </a:ln>
        </p:spPr>
        <p:txBody>
          <a:bodyPr lIns="95118" tIns="47558" rIns="95118" bIns="47558">
            <a:prstTxWarp prst="textNoShape">
              <a:avLst/>
            </a:prstTxWarp>
          </a:bodyPr>
          <a:lstStyle/>
          <a:p>
            <a:r>
              <a:rPr lang="en-US" dirty="0"/>
              <a:t>Need to check the stream buffer if the requested </a:t>
            </a:r>
            <a:r>
              <a:rPr lang="en-US" dirty="0" smtClean="0"/>
              <a:t>line </a:t>
            </a:r>
            <a:r>
              <a:rPr lang="en-US" dirty="0"/>
              <a:t>is in there.</a:t>
            </a:r>
          </a:p>
          <a:p>
            <a:r>
              <a:rPr lang="en-US" dirty="0"/>
              <a:t>Never more than one 32-byte </a:t>
            </a:r>
            <a:r>
              <a:rPr lang="en-US" dirty="0" smtClean="0"/>
              <a:t>line </a:t>
            </a:r>
            <a:r>
              <a:rPr lang="en-US" dirty="0"/>
              <a:t>in the stream buffer.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2448DD2C-BD87-A741-8097-7BE88C2A5565}" type="slidenum">
              <a:rPr lang="en-US">
                <a:solidFill>
                  <a:prstClr val="black"/>
                </a:solidFill>
              </a:rPr>
              <a:pPr/>
              <a:t>3</a:t>
            </a:fld>
            <a:endParaRPr lang="en-US">
              <a:solidFill>
                <a:prstClr val="black"/>
              </a:solidFill>
            </a:endParaRPr>
          </a:p>
        </p:txBody>
      </p:sp>
      <p:sp>
        <p:nvSpPr>
          <p:cNvPr id="1437698" name="Rectangle 2"/>
          <p:cNvSpPr>
            <a:spLocks noGrp="1" noRot="1" noChangeAspect="1" noChangeArrowheads="1" noTextEdit="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437699"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E1B177C9-52D0-7544-B3BE-3DA420E92DDB}" type="slidenum">
              <a:rPr lang="en-US">
                <a:solidFill>
                  <a:prstClr val="black"/>
                </a:solidFill>
              </a:rPr>
              <a:pPr/>
              <a:t>33</a:t>
            </a:fld>
            <a:endParaRPr lang="en-US">
              <a:solidFill>
                <a:prstClr val="black"/>
              </a:solidFill>
            </a:endParaRPr>
          </a:p>
        </p:txBody>
      </p:sp>
      <p:sp>
        <p:nvSpPr>
          <p:cNvPr id="1552386" name="Rectangle 2"/>
          <p:cNvSpPr>
            <a:spLocks noGrp="1" noRot="1" noChangeAspect="1" noChangeArrowheads="1" noTextEdit="1"/>
          </p:cNvSpPr>
          <p:nvPr>
            <p:ph type="sldImg"/>
          </p:nvPr>
        </p:nvSpPr>
        <p:spPr bwMode="auto">
          <a:xfrm>
            <a:off x="1266825" y="727075"/>
            <a:ext cx="4779963" cy="3584575"/>
          </a:xfrm>
          <a:prstGeom prst="rect">
            <a:avLst/>
          </a:prstGeom>
          <a:solidFill>
            <a:srgbClr val="FFFFFF"/>
          </a:solidFill>
          <a:ln>
            <a:solidFill>
              <a:srgbClr val="000000"/>
            </a:solidFill>
            <a:miter lim="800000"/>
            <a:headEnd/>
            <a:tailEnd/>
          </a:ln>
        </p:spPr>
      </p:sp>
      <p:sp>
        <p:nvSpPr>
          <p:cNvPr id="1552387" name="Rectangle 3"/>
          <p:cNvSpPr>
            <a:spLocks noGrp="1" noChangeArrowheads="1"/>
          </p:cNvSpPr>
          <p:nvPr>
            <p:ph type="body" idx="1"/>
          </p:nvPr>
        </p:nvSpPr>
        <p:spPr bwMode="auto">
          <a:xfrm>
            <a:off x="974725" y="4557713"/>
            <a:ext cx="5364163" cy="4322762"/>
          </a:xfrm>
          <a:prstGeom prst="rect">
            <a:avLst/>
          </a:prstGeom>
          <a:solidFill>
            <a:srgbClr val="FFFFFF"/>
          </a:solidFill>
          <a:ln>
            <a:solidFill>
              <a:srgbClr val="000000"/>
            </a:solidFill>
            <a:miter lim="800000"/>
            <a:headEnd/>
            <a:tailEnd/>
          </a:ln>
        </p:spPr>
        <p:txBody>
          <a:bodyPr lIns="95118" tIns="47558" rIns="95118" bIns="47558">
            <a:prstTxWarp prst="textNoShape">
              <a:avLst/>
            </a:prstTxWarp>
          </a:bodyPr>
          <a:lstStyle/>
          <a:p>
            <a:r>
              <a:rPr lang="en-US" dirty="0"/>
              <a:t>HP PA 7200 uses OBL prefetching</a:t>
            </a:r>
          </a:p>
          <a:p>
            <a:endParaRPr lang="en-US" dirty="0"/>
          </a:p>
          <a:p>
            <a:r>
              <a:rPr lang="en-US" dirty="0"/>
              <a:t>Tag prefetching is twice as effective as </a:t>
            </a:r>
            <a:r>
              <a:rPr lang="en-US" dirty="0" err="1"/>
              <a:t>prefetch</a:t>
            </a:r>
            <a:r>
              <a:rPr lang="en-US" dirty="0"/>
              <a:t>-on-miss in</a:t>
            </a:r>
          </a:p>
          <a:p>
            <a:r>
              <a:rPr lang="en-US" dirty="0"/>
              <a:t>reducing miss rates.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05D7C2E8-3C3D-B445-93ED-6C06A76D60FA}" type="slidenum">
              <a:rPr lang="en-US">
                <a:solidFill>
                  <a:prstClr val="black"/>
                </a:solidFill>
              </a:rPr>
              <a:pPr/>
              <a:t>34</a:t>
            </a:fld>
            <a:endParaRPr lang="en-US">
              <a:solidFill>
                <a:prstClr val="black"/>
              </a:solidFill>
            </a:endParaRPr>
          </a:p>
        </p:txBody>
      </p:sp>
      <p:sp>
        <p:nvSpPr>
          <p:cNvPr id="1554434" name="Rectangle 2"/>
          <p:cNvSpPr>
            <a:spLocks noGrp="1" noRot="1" noChangeAspect="1" noChangeArrowheads="1" noTextEdit="1"/>
          </p:cNvSpPr>
          <p:nvPr>
            <p:ph type="sldImg"/>
          </p:nvPr>
        </p:nvSpPr>
        <p:spPr bwMode="auto">
          <a:xfrm>
            <a:off x="1266825" y="727075"/>
            <a:ext cx="4779963" cy="3584575"/>
          </a:xfrm>
          <a:prstGeom prst="rect">
            <a:avLst/>
          </a:prstGeom>
          <a:solidFill>
            <a:srgbClr val="FFFFFF"/>
          </a:solidFill>
          <a:ln>
            <a:solidFill>
              <a:srgbClr val="000000"/>
            </a:solidFill>
            <a:miter lim="800000"/>
            <a:headEnd/>
            <a:tailEnd/>
          </a:ln>
        </p:spPr>
      </p:sp>
      <p:sp>
        <p:nvSpPr>
          <p:cNvPr id="1554435" name="Rectangle 3"/>
          <p:cNvSpPr>
            <a:spLocks noGrp="1" noChangeArrowheads="1"/>
          </p:cNvSpPr>
          <p:nvPr>
            <p:ph type="body" idx="1"/>
          </p:nvPr>
        </p:nvSpPr>
        <p:spPr bwMode="auto">
          <a:xfrm>
            <a:off x="974725" y="4557713"/>
            <a:ext cx="5364163" cy="4322762"/>
          </a:xfrm>
          <a:prstGeom prst="rect">
            <a:avLst/>
          </a:prstGeom>
          <a:solidFill>
            <a:srgbClr val="FFFFFF"/>
          </a:solidFill>
          <a:ln>
            <a:solidFill>
              <a:srgbClr val="000000"/>
            </a:solidFill>
            <a:miter lim="800000"/>
            <a:headEnd/>
            <a:tailEnd/>
          </a:ln>
        </p:spPr>
        <p:txBody>
          <a:bodyPr lIns="95118" tIns="47558" rIns="95118" bIns="47558">
            <a:prstTxWarp prst="textNoShape">
              <a:avLst/>
            </a:prstTxWarp>
          </a:bodyPr>
          <a:lstStyle/>
          <a:p>
            <a:r>
              <a:rPr lang="en-US" dirty="0"/>
              <a:t>Cache should be non</a:t>
            </a:r>
            <a:r>
              <a:rPr lang="en-US" dirty="0" smtClean="0"/>
              <a:t>-blocking </a:t>
            </a:r>
            <a:r>
              <a:rPr lang="en-US" dirty="0"/>
              <a:t>or lockup-free.</a:t>
            </a:r>
          </a:p>
          <a:p>
            <a:r>
              <a:rPr lang="en-US" dirty="0"/>
              <a:t>By that we mean that the processor can proceed while the </a:t>
            </a:r>
            <a:r>
              <a:rPr lang="en-US" dirty="0" err="1"/>
              <a:t>prefetched</a:t>
            </a:r>
            <a:endParaRPr lang="en-US" dirty="0"/>
          </a:p>
          <a:p>
            <a:r>
              <a:rPr lang="en-US" dirty="0"/>
              <a:t>Data is being fetched; and the caches continue to supply instructions</a:t>
            </a:r>
          </a:p>
          <a:p>
            <a:r>
              <a:rPr lang="en-US" dirty="0"/>
              <a:t>And data while waiting for the </a:t>
            </a:r>
            <a:r>
              <a:rPr lang="en-US" dirty="0" err="1"/>
              <a:t>prefetched</a:t>
            </a:r>
            <a:r>
              <a:rPr lang="en-US" dirty="0"/>
              <a:t> data to return.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1FA6A9FB-EEF0-1A46-AB74-244BAB2E5907}" type="slidenum">
              <a:rPr lang="en-US">
                <a:solidFill>
                  <a:prstClr val="black"/>
                </a:solidFill>
              </a:rPr>
              <a:pPr/>
              <a:t>35</a:t>
            </a:fld>
            <a:endParaRPr lang="en-US">
              <a:solidFill>
                <a:prstClr val="black"/>
              </a:solidFill>
            </a:endParaRPr>
          </a:p>
        </p:txBody>
      </p:sp>
      <p:sp>
        <p:nvSpPr>
          <p:cNvPr id="1556482" name="Rectangle 2"/>
          <p:cNvSpPr>
            <a:spLocks noGrp="1" noRot="1" noChangeAspect="1" noChangeArrowheads="1" noTextEdit="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556483"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endParaRPr lang="ko-KR" altLang="en-US">
              <a:ea typeface="AppleMyungjo" charset="-127"/>
              <a:cs typeface="AppleMyungjo" charset="-127"/>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FAADCFF9-D55B-9546-A59A-DC6DD1455BC0}" type="slidenum">
              <a:rPr lang="en-US">
                <a:solidFill>
                  <a:prstClr val="black"/>
                </a:solidFill>
              </a:rPr>
              <a:pPr/>
              <a:t>36</a:t>
            </a:fld>
            <a:endParaRPr lang="en-US">
              <a:solidFill>
                <a:prstClr val="black"/>
              </a:solidFill>
            </a:endParaRPr>
          </a:p>
        </p:txBody>
      </p:sp>
      <p:sp>
        <p:nvSpPr>
          <p:cNvPr id="1558530" name="Rectangle 2"/>
          <p:cNvSpPr>
            <a:spLocks noGrp="1" noRot="1" noChangeAspect="1" noChangeArrowheads="1" noTextEdit="1"/>
          </p:cNvSpPr>
          <p:nvPr>
            <p:ph type="sldImg"/>
          </p:nvPr>
        </p:nvSpPr>
        <p:spPr bwMode="auto">
          <a:xfrm>
            <a:off x="1266825" y="727075"/>
            <a:ext cx="4779963" cy="3584575"/>
          </a:xfrm>
          <a:prstGeom prst="rect">
            <a:avLst/>
          </a:prstGeom>
          <a:solidFill>
            <a:srgbClr val="FFFFFF"/>
          </a:solidFill>
          <a:ln>
            <a:solidFill>
              <a:srgbClr val="000000"/>
            </a:solidFill>
            <a:miter lim="800000"/>
            <a:headEnd/>
            <a:tailEnd/>
          </a:ln>
        </p:spPr>
      </p:sp>
      <p:sp>
        <p:nvSpPr>
          <p:cNvPr id="1558531" name="Rectangle 3"/>
          <p:cNvSpPr>
            <a:spLocks noGrp="1" noChangeArrowheads="1"/>
          </p:cNvSpPr>
          <p:nvPr>
            <p:ph type="body" idx="1"/>
          </p:nvPr>
        </p:nvSpPr>
        <p:spPr bwMode="auto">
          <a:xfrm>
            <a:off x="974725" y="4557713"/>
            <a:ext cx="5364163" cy="4322762"/>
          </a:xfrm>
          <a:prstGeom prst="rect">
            <a:avLst/>
          </a:prstGeom>
          <a:solidFill>
            <a:srgbClr val="FFFFFF"/>
          </a:solidFill>
          <a:ln>
            <a:solidFill>
              <a:srgbClr val="000000"/>
            </a:solidFill>
            <a:miter lim="800000"/>
            <a:headEnd/>
            <a:tailEnd/>
          </a:ln>
        </p:spPr>
        <p:txBody>
          <a:bodyPr lIns="95118" tIns="47558" rIns="95118" bIns="47558">
            <a:prstTxWarp prst="textNoShape">
              <a:avLst/>
            </a:prstTxWarp>
          </a:bodyPr>
          <a:lstStyle/>
          <a:p>
            <a:r>
              <a:rPr lang="en-US" dirty="0"/>
              <a:t>Miss-rate reduction without any hardware changes.</a:t>
            </a:r>
          </a:p>
          <a:p>
            <a:r>
              <a:rPr lang="en-US" dirty="0"/>
              <a:t>Hardware designer’s favorite solution.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43EAD192-8E38-AC45-9755-8A4748E4C7D9}" type="slidenum">
              <a:rPr lang="en-US">
                <a:solidFill>
                  <a:prstClr val="black"/>
                </a:solidFill>
              </a:rPr>
              <a:pPr/>
              <a:t>37</a:t>
            </a:fld>
            <a:endParaRPr lang="en-US">
              <a:solidFill>
                <a:prstClr val="black"/>
              </a:solidFill>
            </a:endParaRPr>
          </a:p>
        </p:txBody>
      </p:sp>
      <p:sp>
        <p:nvSpPr>
          <p:cNvPr id="1560578" name="Rectangle 2"/>
          <p:cNvSpPr>
            <a:spLocks noGrp="1" noRot="1" noChangeAspect="1" noChangeArrowheads="1" noTextEdit="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560579"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endParaRPr lang="ko-KR" altLang="en-US">
              <a:ea typeface="AppleMyungjo" charset="-127"/>
              <a:cs typeface="AppleMyungjo" charset="-127"/>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1B5FE20E-B34E-4C4A-878B-CB575592351B}" type="slidenum">
              <a:rPr lang="en-US">
                <a:solidFill>
                  <a:prstClr val="black"/>
                </a:solidFill>
              </a:rPr>
              <a:pPr/>
              <a:t>38</a:t>
            </a:fld>
            <a:endParaRPr lang="en-US">
              <a:solidFill>
                <a:prstClr val="black"/>
              </a:solidFill>
            </a:endParaRPr>
          </a:p>
        </p:txBody>
      </p:sp>
      <p:sp>
        <p:nvSpPr>
          <p:cNvPr id="1562626" name="Rectangle 2"/>
          <p:cNvSpPr>
            <a:spLocks noGrp="1" noRot="1" noChangeAspect="1" noChangeArrowheads="1" noTextEdit="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562627"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endParaRPr lang="ko-KR" altLang="en-US">
              <a:ea typeface="AppleMyungjo" charset="-127"/>
              <a:cs typeface="AppleMyungjo" charset="-127"/>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9BC6FD0A-2F38-C54C-A905-D77A35936010}" type="slidenum">
              <a:rPr lang="en-US">
                <a:solidFill>
                  <a:prstClr val="black"/>
                </a:solidFill>
              </a:rPr>
              <a:pPr/>
              <a:t>39</a:t>
            </a:fld>
            <a:endParaRPr lang="en-US">
              <a:solidFill>
                <a:prstClr val="black"/>
              </a:solidFill>
            </a:endParaRPr>
          </a:p>
        </p:txBody>
      </p:sp>
      <p:sp>
        <p:nvSpPr>
          <p:cNvPr id="1564674" name="Rectangle 2"/>
          <p:cNvSpPr>
            <a:spLocks noGrp="1" noRot="1" noChangeAspect="1" noChangeArrowheads="1" noTextEdit="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564675"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endParaRPr lang="ko-KR" altLang="en-US">
              <a:ea typeface="AppleMyungjo" charset="-127"/>
              <a:cs typeface="AppleMyungjo" charset="-127"/>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07110DA2-2D25-914C-8D11-1C51EE19C7D8}" type="slidenum">
              <a:rPr lang="en-US">
                <a:solidFill>
                  <a:prstClr val="black"/>
                </a:solidFill>
              </a:rPr>
              <a:pPr/>
              <a:t>40</a:t>
            </a:fld>
            <a:endParaRPr lang="en-US">
              <a:solidFill>
                <a:prstClr val="black"/>
              </a:solidFill>
            </a:endParaRPr>
          </a:p>
        </p:txBody>
      </p:sp>
      <p:sp>
        <p:nvSpPr>
          <p:cNvPr id="1566722" name="Rectangle 2"/>
          <p:cNvSpPr>
            <a:spLocks noGrp="1" noRot="1" noChangeAspect="1" noChangeArrowheads="1" noTextEdit="1"/>
          </p:cNvSpPr>
          <p:nvPr>
            <p:ph type="sldImg"/>
          </p:nvPr>
        </p:nvSpPr>
        <p:spPr bwMode="auto">
          <a:xfrm>
            <a:off x="1266825" y="727075"/>
            <a:ext cx="4779963" cy="3584575"/>
          </a:xfrm>
          <a:prstGeom prst="rect">
            <a:avLst/>
          </a:prstGeom>
          <a:solidFill>
            <a:srgbClr val="FFFFFF"/>
          </a:solidFill>
          <a:ln>
            <a:solidFill>
              <a:srgbClr val="000000"/>
            </a:solidFill>
            <a:miter lim="800000"/>
            <a:headEnd/>
            <a:tailEnd/>
          </a:ln>
        </p:spPr>
      </p:sp>
      <p:sp>
        <p:nvSpPr>
          <p:cNvPr id="1566723" name="Rectangle 3"/>
          <p:cNvSpPr>
            <a:spLocks noGrp="1" noChangeArrowheads="1"/>
          </p:cNvSpPr>
          <p:nvPr>
            <p:ph type="body" idx="1"/>
          </p:nvPr>
        </p:nvSpPr>
        <p:spPr bwMode="auto">
          <a:xfrm>
            <a:off x="974725" y="4557713"/>
            <a:ext cx="5364163" cy="4322762"/>
          </a:xfrm>
          <a:prstGeom prst="rect">
            <a:avLst/>
          </a:prstGeom>
          <a:solidFill>
            <a:srgbClr val="FFFFFF"/>
          </a:solidFill>
          <a:ln>
            <a:solidFill>
              <a:srgbClr val="000000"/>
            </a:solidFill>
            <a:miter lim="800000"/>
            <a:headEnd/>
            <a:tailEnd/>
          </a:ln>
        </p:spPr>
        <p:txBody>
          <a:bodyPr lIns="95118" tIns="47558" rIns="95118" bIns="47558">
            <a:prstTxWarp prst="textNoShape">
              <a:avLst/>
            </a:prstTxWarp>
          </a:bodyPr>
          <a:lstStyle/>
          <a:p>
            <a:r>
              <a:rPr lang="en-US"/>
              <a:t>Y benefits from spatial locality</a:t>
            </a:r>
          </a:p>
          <a:p>
            <a:r>
              <a:rPr lang="en-US"/>
              <a:t>z benefits from temporal locality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C43C81C4-5CB2-AB49-B789-5B3CF0CDF7F1}" type="slidenum">
              <a:rPr lang="en-US">
                <a:solidFill>
                  <a:prstClr val="black"/>
                </a:solidFill>
              </a:rPr>
              <a:pPr/>
              <a:t>4</a:t>
            </a:fld>
            <a:endParaRPr lang="en-US">
              <a:solidFill>
                <a:prstClr val="black"/>
              </a:solidFill>
            </a:endParaRPr>
          </a:p>
        </p:txBody>
      </p:sp>
      <p:sp>
        <p:nvSpPr>
          <p:cNvPr id="1441794" name="Rectangle 2"/>
          <p:cNvSpPr>
            <a:spLocks noGrp="1" noRot="1" noChangeAspect="1" noChangeArrowheads="1" noTextEdit="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441795"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r>
              <a:rPr lang="en-US"/>
              <a:t>Compare latency to direct mapped case? (jse)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F23DF540-395A-B841-8B28-04B672CA9757}" type="slidenum">
              <a:rPr lang="en-US">
                <a:solidFill>
                  <a:prstClr val="black"/>
                </a:solidFill>
              </a:rPr>
              <a:pPr/>
              <a:t>5</a:t>
            </a:fld>
            <a:endParaRPr lang="en-US">
              <a:solidFill>
                <a:prstClr val="black"/>
              </a:solidFill>
            </a:endParaRPr>
          </a:p>
        </p:txBody>
      </p:sp>
      <p:sp>
        <p:nvSpPr>
          <p:cNvPr id="1469442" name="Rectangle 2"/>
          <p:cNvSpPr>
            <a:spLocks noGrp="1" noRot="1" noChangeAspect="1" noChangeArrowheads="1" noTextEdit="1"/>
          </p:cNvSpPr>
          <p:nvPr>
            <p:ph type="sldImg"/>
          </p:nvPr>
        </p:nvSpPr>
        <p:spPr>
          <a:ln/>
        </p:spPr>
      </p:sp>
      <p:sp>
        <p:nvSpPr>
          <p:cNvPr id="1469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C6DA2A56-1D72-3841-9B8B-3BDA8B8BF2FE}" type="slidenum">
              <a:rPr lang="en-US">
                <a:solidFill>
                  <a:prstClr val="black"/>
                </a:solidFill>
              </a:rPr>
              <a:pPr/>
              <a:t>6</a:t>
            </a:fld>
            <a:endParaRPr lang="en-US">
              <a:solidFill>
                <a:prstClr val="black"/>
              </a:solidFill>
            </a:endParaRPr>
          </a:p>
        </p:txBody>
      </p:sp>
      <p:sp>
        <p:nvSpPr>
          <p:cNvPr id="1444866" name="Rectangle 2"/>
          <p:cNvSpPr>
            <a:spLocks noGrp="1" noRot="1" noChangeAspect="1" noChangeArrowheads="1" noTextEdit="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444867"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r>
              <a:rPr lang="en-US" dirty="0"/>
              <a:t>NLRU used in Alpha TLBs (</a:t>
            </a:r>
            <a:r>
              <a:rPr lang="en-US" dirty="0" err="1"/>
              <a:t>jse</a:t>
            </a:r>
            <a:r>
              <a:rPr lang="en-US" dirty="0"/>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05879CAB-0025-594F-A5CE-91DD953A6AA4}" type="slidenum">
              <a:rPr lang="en-US">
                <a:solidFill>
                  <a:prstClr val="black"/>
                </a:solidFill>
              </a:rPr>
              <a:pPr/>
              <a:t>7</a:t>
            </a:fld>
            <a:endParaRPr lang="en-US">
              <a:solidFill>
                <a:prstClr val="black"/>
              </a:solidFill>
            </a:endParaRPr>
          </a:p>
        </p:txBody>
      </p:sp>
      <p:sp>
        <p:nvSpPr>
          <p:cNvPr id="1481730" name="Rectangle 2"/>
          <p:cNvSpPr>
            <a:spLocks noGrp="1" noRot="1" noChangeAspect="1" noChangeArrowheads="1" noTextEdit="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481731"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r>
              <a:rPr lang="en-US"/>
              <a:t>How are writes to istream handled?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3300DFD0-9B15-5D41-B709-180819A9C591}" type="slidenum">
              <a:rPr lang="en-US">
                <a:solidFill>
                  <a:prstClr val="black"/>
                </a:solidFill>
              </a:rPr>
              <a:pPr/>
              <a:t>8</a:t>
            </a:fld>
            <a:endParaRPr lang="en-US">
              <a:solidFill>
                <a:prstClr val="black"/>
              </a:solidFill>
            </a:endParaRPr>
          </a:p>
        </p:txBody>
      </p:sp>
      <p:sp>
        <p:nvSpPr>
          <p:cNvPr id="1483778" name="Rectangle 2"/>
          <p:cNvSpPr>
            <a:spLocks noGrp="1" noRot="1" noChangeAspect="1" noChangeArrowheads="1" noTextEdit="1"/>
          </p:cNvSpPr>
          <p:nvPr>
            <p:ph type="sldImg"/>
          </p:nvPr>
        </p:nvSpPr>
        <p:spPr bwMode="auto">
          <a:xfrm>
            <a:off x="1266825" y="727075"/>
            <a:ext cx="4779963" cy="3584575"/>
          </a:xfrm>
          <a:prstGeom prst="rect">
            <a:avLst/>
          </a:prstGeom>
          <a:solidFill>
            <a:srgbClr val="FFFFFF"/>
          </a:solidFill>
          <a:ln>
            <a:solidFill>
              <a:srgbClr val="000000"/>
            </a:solidFill>
            <a:miter lim="800000"/>
            <a:headEnd/>
            <a:tailEnd/>
          </a:ln>
        </p:spPr>
      </p:sp>
      <p:sp>
        <p:nvSpPr>
          <p:cNvPr id="1483779" name="Rectangle 3"/>
          <p:cNvSpPr>
            <a:spLocks noGrp="1" noChangeArrowheads="1"/>
          </p:cNvSpPr>
          <p:nvPr>
            <p:ph type="body" idx="1"/>
          </p:nvPr>
        </p:nvSpPr>
        <p:spPr bwMode="auto">
          <a:xfrm>
            <a:off x="974725" y="4557713"/>
            <a:ext cx="5364163" cy="4322762"/>
          </a:xfrm>
          <a:prstGeom prst="rect">
            <a:avLst/>
          </a:prstGeom>
          <a:solidFill>
            <a:srgbClr val="FFFFFF"/>
          </a:solidFill>
          <a:ln>
            <a:solidFill>
              <a:srgbClr val="000000"/>
            </a:solidFill>
            <a:miter lim="800000"/>
            <a:headEnd/>
            <a:tailEnd/>
          </a:ln>
        </p:spPr>
        <p:txBody>
          <a:bodyPr lIns="95118" tIns="47558" rIns="95118" bIns="47558">
            <a:prstTxWarp prst="textNoShape">
              <a:avLst/>
            </a:prstTxWarp>
          </a:bodyPr>
          <a:lstStyle/>
          <a:p>
            <a:r>
              <a:rPr lang="en-US"/>
              <a:t>Design the largest primary cache without slowing down the clock</a:t>
            </a:r>
          </a:p>
          <a:p>
            <a:r>
              <a:rPr lang="en-US"/>
              <a:t>Or adding pipeline stages.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solidFill>
                  <a:prstClr val="black"/>
                </a:solidFill>
              </a:rPr>
              <a:t>CS252 S05</a:t>
            </a:r>
          </a:p>
        </p:txBody>
      </p:sp>
      <p:sp>
        <p:nvSpPr>
          <p:cNvPr id="7" name="Rectangle 5"/>
          <p:cNvSpPr>
            <a:spLocks noGrp="1" noChangeArrowheads="1"/>
          </p:cNvSpPr>
          <p:nvPr>
            <p:ph type="sldNum" sz="quarter" idx="5"/>
          </p:nvPr>
        </p:nvSpPr>
        <p:spPr>
          <a:ln/>
        </p:spPr>
        <p:txBody>
          <a:bodyPr/>
          <a:lstStyle/>
          <a:p>
            <a:fld id="{2CE420CB-F852-3B42-9687-227F1D453EDD}" type="slidenum">
              <a:rPr lang="en-US">
                <a:solidFill>
                  <a:prstClr val="black"/>
                </a:solidFill>
              </a:rPr>
              <a:pPr/>
              <a:t>9</a:t>
            </a:fld>
            <a:endParaRPr lang="en-US">
              <a:solidFill>
                <a:prstClr val="black"/>
              </a:solidFill>
            </a:endParaRPr>
          </a:p>
        </p:txBody>
      </p:sp>
      <p:sp>
        <p:nvSpPr>
          <p:cNvPr id="1485826" name="Rectangle 2"/>
          <p:cNvSpPr>
            <a:spLocks noGrp="1" noRot="1" noChangeAspect="1" noChangeArrowheads="1" noTextEdit="1"/>
          </p:cNvSpPr>
          <p:nvPr>
            <p:ph type="sldImg"/>
          </p:nvPr>
        </p:nvSpPr>
        <p:spPr bwMode="auto">
          <a:xfrm>
            <a:off x="1257300" y="719138"/>
            <a:ext cx="4800600" cy="3600450"/>
          </a:xfrm>
          <a:prstGeom prst="rect">
            <a:avLst/>
          </a:prstGeom>
          <a:solidFill>
            <a:srgbClr val="FFFFFF"/>
          </a:solidFill>
          <a:ln>
            <a:solidFill>
              <a:srgbClr val="000000"/>
            </a:solidFill>
            <a:miter lim="800000"/>
            <a:headEnd/>
            <a:tailEnd/>
          </a:ln>
        </p:spPr>
      </p:sp>
      <p:sp>
        <p:nvSpPr>
          <p:cNvPr id="1485827" name="Rectangle 3"/>
          <p:cNvSpPr>
            <a:spLocks noGrp="1" noChangeArrowheads="1"/>
          </p:cNvSpPr>
          <p:nvPr>
            <p:ph type="body" idx="1"/>
          </p:nvPr>
        </p:nvSpPr>
        <p:spPr bwMode="auto">
          <a:xfrm>
            <a:off x="977900" y="4560888"/>
            <a:ext cx="5359400" cy="4321175"/>
          </a:xfrm>
          <a:prstGeom prst="rect">
            <a:avLst/>
          </a:prstGeom>
          <a:solidFill>
            <a:srgbClr val="FFFFFF"/>
          </a:solidFill>
          <a:ln>
            <a:solidFill>
              <a:srgbClr val="000000"/>
            </a:solidFill>
            <a:miter lim="800000"/>
            <a:headEnd/>
            <a:tailEnd/>
          </a:ln>
        </p:spPr>
        <p:txBody>
          <a:bodyPr lIns="95079" tIns="47540" rIns="95079" bIns="47540">
            <a:prstTxWarp prst="textNoShape">
              <a:avLst/>
            </a:prstTxWarp>
          </a:bodyPr>
          <a:lstStyle/>
          <a:p>
            <a:endParaRPr lang="ko-KR" altLang="en-US">
              <a:ea typeface="AppleMyungjo" charset="-127"/>
              <a:cs typeface="AppleMyungjo" charset="-127"/>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6249C3F-1F0D-0245-BD8E-6D134CBB21A2}" type="slidenum">
              <a:rPr lang="en-US"/>
              <a:pPr>
                <a:defRPr/>
              </a:pPr>
              <a:t>‹#›</a:t>
            </a:fld>
            <a:endParaRPr lang="en-US" b="0">
              <a:solidFill>
                <a:srgbClr val="FBBA03"/>
              </a:solidFill>
            </a:endParaRPr>
          </a:p>
        </p:txBody>
      </p:sp>
    </p:spTree>
    <p:extLst>
      <p:ext uri="{BB962C8B-B14F-4D97-AF65-F5344CB8AC3E}">
        <p14:creationId xmlns:p14="http://schemas.microsoft.com/office/powerpoint/2010/main" val="3926990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defRPr smtClean="0"/>
            </a:lvl1pPr>
          </a:lstStyle>
          <a:p>
            <a:pPr>
              <a:defRPr/>
            </a:pPr>
            <a:fld id="{6B3DFB28-5B5B-074C-B4E8-618C4BF2D1F1}" type="slidenum">
              <a:rPr lang="en-US"/>
              <a:pPr>
                <a:defRPr/>
              </a:pPr>
              <a:t>‹#›</a:t>
            </a:fld>
            <a:endParaRPr lang="en-US" b="0">
              <a:solidFill>
                <a:srgbClr val="FBBA03"/>
              </a:solidFill>
            </a:endParaRPr>
          </a:p>
        </p:txBody>
      </p:sp>
    </p:spTree>
    <p:extLst>
      <p:ext uri="{BB962C8B-B14F-4D97-AF65-F5344CB8AC3E}">
        <p14:creationId xmlns:p14="http://schemas.microsoft.com/office/powerpoint/2010/main" val="579226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a:p>
        </p:txBody>
      </p:sp>
      <p:sp>
        <p:nvSpPr>
          <p:cNvPr id="3" name="Content Placeholder 2"/>
          <p:cNvSpPr>
            <a:spLocks noGrp="1"/>
          </p:cNvSpPr>
          <p:nvPr>
            <p:ph sz="half" idx="1"/>
          </p:nvPr>
        </p:nvSpPr>
        <p:spPr>
          <a:xfrm>
            <a:off x="69850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645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27607546-6874-DF43-9D9F-828C20612237}" type="slidenum">
              <a:rPr lang="en-US"/>
              <a:pPr>
                <a:defRPr/>
              </a:pPr>
              <a:t>‹#›</a:t>
            </a:fld>
            <a:endParaRPr lang="en-US" b="0">
              <a:solidFill>
                <a:srgbClr val="FBBA03"/>
              </a:solidFill>
            </a:endParaRPr>
          </a:p>
        </p:txBody>
      </p:sp>
    </p:spTree>
    <p:extLst>
      <p:ext uri="{BB962C8B-B14F-4D97-AF65-F5344CB8AC3E}">
        <p14:creationId xmlns:p14="http://schemas.microsoft.com/office/powerpoint/2010/main" val="2122224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lgn="ct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0E0868A1-DE77-A845-97F5-165FD4D75CF2}" type="slidenum">
              <a:rPr lang="en-US"/>
              <a:pPr>
                <a:defRPr/>
              </a:pPr>
              <a:t>‹#›</a:t>
            </a:fld>
            <a:endParaRPr lang="en-US" b="0">
              <a:solidFill>
                <a:srgbClr val="FBBA03"/>
              </a:solidFill>
            </a:endParaRPr>
          </a:p>
        </p:txBody>
      </p:sp>
    </p:spTree>
    <p:extLst>
      <p:ext uri="{BB962C8B-B14F-4D97-AF65-F5344CB8AC3E}">
        <p14:creationId xmlns:p14="http://schemas.microsoft.com/office/powerpoint/2010/main" val="3161394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5DC2A54D-D38A-6449-A27D-1BD4A1440DD2}" type="slidenum">
              <a:rPr lang="en-US"/>
              <a:pPr>
                <a:defRPr/>
              </a:pPr>
              <a:t>‹#›</a:t>
            </a:fld>
            <a:endParaRPr lang="en-US" b="0">
              <a:solidFill>
                <a:srgbClr val="FBBA03"/>
              </a:solidFill>
            </a:endParaRPr>
          </a:p>
        </p:txBody>
      </p:sp>
    </p:spTree>
    <p:extLst>
      <p:ext uri="{BB962C8B-B14F-4D97-AF65-F5344CB8AC3E}">
        <p14:creationId xmlns:p14="http://schemas.microsoft.com/office/powerpoint/2010/main" val="948705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mtClean="0"/>
            </a:lvl1pPr>
          </a:lstStyle>
          <a:p>
            <a:pPr>
              <a:defRPr/>
            </a:pPr>
            <a:fld id="{94E79977-8762-624D-9D2F-4FE156E28C29}" type="slidenum">
              <a:rPr lang="en-US"/>
              <a:pPr>
                <a:defRPr/>
              </a:pPr>
              <a:t>‹#›</a:t>
            </a:fld>
            <a:endParaRPr lang="en-US" b="0">
              <a:solidFill>
                <a:srgbClr val="FBBA03"/>
              </a:solidFill>
            </a:endParaRPr>
          </a:p>
        </p:txBody>
      </p:sp>
    </p:spTree>
    <p:extLst>
      <p:ext uri="{BB962C8B-B14F-4D97-AF65-F5344CB8AC3E}">
        <p14:creationId xmlns:p14="http://schemas.microsoft.com/office/powerpoint/2010/main" val="635685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162800" cy="685800"/>
          </a:xfrm>
        </p:spPr>
        <p:txBody>
          <a:bodyPr/>
          <a:lstStyle/>
          <a:p>
            <a:r>
              <a:rPr lang="en-US" smtClean="0"/>
              <a:t>Click to edit Master title style</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890A75C8-C148-D646-81FC-1D13FFF086F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973218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6249C3F-1F0D-0245-BD8E-6D134CBB21A2}" type="slidenum">
              <a:rPr lang="en-US"/>
              <a:pPr>
                <a:defRPr/>
              </a:pPr>
              <a:t>‹#›</a:t>
            </a:fld>
            <a:endParaRPr lang="en-US" b="0">
              <a:solidFill>
                <a:srgbClr val="FBBA03"/>
              </a:solidFill>
            </a:endParaRPr>
          </a:p>
        </p:txBody>
      </p:sp>
    </p:spTree>
    <p:extLst>
      <p:ext uri="{BB962C8B-B14F-4D97-AF65-F5344CB8AC3E}">
        <p14:creationId xmlns:p14="http://schemas.microsoft.com/office/powerpoint/2010/main" val="595422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A8C89C21-81C6-1849-AF7F-456E69B3BB35}" type="slidenum">
              <a:rPr lang="en-US"/>
              <a:pPr>
                <a:defRPr/>
              </a:pPr>
              <a:t>‹#›</a:t>
            </a:fld>
            <a:endParaRPr lang="en-US" b="0">
              <a:solidFill>
                <a:srgbClr val="FBBA03"/>
              </a:solidFill>
            </a:endParaRPr>
          </a:p>
        </p:txBody>
      </p:sp>
    </p:spTree>
    <p:extLst>
      <p:ext uri="{BB962C8B-B14F-4D97-AF65-F5344CB8AC3E}">
        <p14:creationId xmlns:p14="http://schemas.microsoft.com/office/powerpoint/2010/main" val="215298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defRPr smtClean="0"/>
            </a:lvl1pPr>
          </a:lstStyle>
          <a:p>
            <a:pPr>
              <a:defRPr/>
            </a:pPr>
            <a:fld id="{6B3DFB28-5B5B-074C-B4E8-618C4BF2D1F1}" type="slidenum">
              <a:rPr lang="en-US"/>
              <a:pPr>
                <a:defRPr/>
              </a:pPr>
              <a:t>‹#›</a:t>
            </a:fld>
            <a:endParaRPr lang="en-US" b="0">
              <a:solidFill>
                <a:srgbClr val="FBBA03"/>
              </a:solidFill>
            </a:endParaRPr>
          </a:p>
        </p:txBody>
      </p:sp>
    </p:spTree>
    <p:extLst>
      <p:ext uri="{BB962C8B-B14F-4D97-AF65-F5344CB8AC3E}">
        <p14:creationId xmlns:p14="http://schemas.microsoft.com/office/powerpoint/2010/main" val="2789552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a:p>
        </p:txBody>
      </p:sp>
      <p:sp>
        <p:nvSpPr>
          <p:cNvPr id="3" name="Content Placeholder 2"/>
          <p:cNvSpPr>
            <a:spLocks noGrp="1"/>
          </p:cNvSpPr>
          <p:nvPr>
            <p:ph sz="half" idx="1"/>
          </p:nvPr>
        </p:nvSpPr>
        <p:spPr>
          <a:xfrm>
            <a:off x="69850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645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27607546-6874-DF43-9D9F-828C20612237}" type="slidenum">
              <a:rPr lang="en-US"/>
              <a:pPr>
                <a:defRPr/>
              </a:pPr>
              <a:t>‹#›</a:t>
            </a:fld>
            <a:endParaRPr lang="en-US" b="0">
              <a:solidFill>
                <a:srgbClr val="FBBA03"/>
              </a:solidFill>
            </a:endParaRPr>
          </a:p>
        </p:txBody>
      </p:sp>
    </p:spTree>
    <p:extLst>
      <p:ext uri="{BB962C8B-B14F-4D97-AF65-F5344CB8AC3E}">
        <p14:creationId xmlns:p14="http://schemas.microsoft.com/office/powerpoint/2010/main" val="1169614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A8C89C21-81C6-1849-AF7F-456E69B3BB35}" type="slidenum">
              <a:rPr lang="en-US"/>
              <a:pPr>
                <a:defRPr/>
              </a:pPr>
              <a:t>‹#›</a:t>
            </a:fld>
            <a:endParaRPr lang="en-US" b="0">
              <a:solidFill>
                <a:srgbClr val="FBBA03"/>
              </a:solidFill>
            </a:endParaRPr>
          </a:p>
        </p:txBody>
      </p:sp>
    </p:spTree>
    <p:extLst>
      <p:ext uri="{BB962C8B-B14F-4D97-AF65-F5344CB8AC3E}">
        <p14:creationId xmlns:p14="http://schemas.microsoft.com/office/powerpoint/2010/main" val="14088980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lgn="ct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0E0868A1-DE77-A845-97F5-165FD4D75CF2}" type="slidenum">
              <a:rPr lang="en-US"/>
              <a:pPr>
                <a:defRPr/>
              </a:pPr>
              <a:t>‹#›</a:t>
            </a:fld>
            <a:endParaRPr lang="en-US" b="0">
              <a:solidFill>
                <a:srgbClr val="FBBA03"/>
              </a:solidFill>
            </a:endParaRPr>
          </a:p>
        </p:txBody>
      </p:sp>
    </p:spTree>
    <p:extLst>
      <p:ext uri="{BB962C8B-B14F-4D97-AF65-F5344CB8AC3E}">
        <p14:creationId xmlns:p14="http://schemas.microsoft.com/office/powerpoint/2010/main" val="1846415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5DC2A54D-D38A-6449-A27D-1BD4A1440DD2}" type="slidenum">
              <a:rPr lang="en-US"/>
              <a:pPr>
                <a:defRPr/>
              </a:pPr>
              <a:t>‹#›</a:t>
            </a:fld>
            <a:endParaRPr lang="en-US" b="0">
              <a:solidFill>
                <a:srgbClr val="FBBA03"/>
              </a:solidFill>
            </a:endParaRPr>
          </a:p>
        </p:txBody>
      </p:sp>
    </p:spTree>
    <p:extLst>
      <p:ext uri="{BB962C8B-B14F-4D97-AF65-F5344CB8AC3E}">
        <p14:creationId xmlns:p14="http://schemas.microsoft.com/office/powerpoint/2010/main" val="8889653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mtClean="0"/>
            </a:lvl1pPr>
          </a:lstStyle>
          <a:p>
            <a:pPr>
              <a:defRPr/>
            </a:pPr>
            <a:fld id="{94E79977-8762-624D-9D2F-4FE156E28C29}" type="slidenum">
              <a:rPr lang="en-US"/>
              <a:pPr>
                <a:defRPr/>
              </a:pPr>
              <a:t>‹#›</a:t>
            </a:fld>
            <a:endParaRPr lang="en-US" b="0">
              <a:solidFill>
                <a:srgbClr val="FBBA03"/>
              </a:solidFill>
            </a:endParaRPr>
          </a:p>
        </p:txBody>
      </p:sp>
    </p:spTree>
    <p:extLst>
      <p:ext uri="{BB962C8B-B14F-4D97-AF65-F5344CB8AC3E}">
        <p14:creationId xmlns:p14="http://schemas.microsoft.com/office/powerpoint/2010/main" val="1497211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lvl1pPr>
              <a:defRPr smtClean="0"/>
            </a:lvl1pPr>
          </a:lstStyle>
          <a:p>
            <a:pPr>
              <a:defRPr/>
            </a:pPr>
            <a:fld id="{8359FAB1-CC67-5D46-BCF2-A1CDD589D2E4}" type="slidenum">
              <a:rPr lang="en-US"/>
              <a:pPr>
                <a:defRPr/>
              </a:pPr>
              <a:t>‹#›</a:t>
            </a:fld>
            <a:endParaRPr lang="en-US" b="0">
              <a:solidFill>
                <a:srgbClr val="FBBA03"/>
              </a:solidFill>
            </a:endParaRPr>
          </a:p>
        </p:txBody>
      </p:sp>
    </p:spTree>
    <p:extLst>
      <p:ext uri="{BB962C8B-B14F-4D97-AF65-F5344CB8AC3E}">
        <p14:creationId xmlns:p14="http://schemas.microsoft.com/office/powerpoint/2010/main" val="1420747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0B108BCF-CE62-4845-8B6D-D00F6803E6C4}" type="slidenum">
              <a:rPr lang="en-US"/>
              <a:pPr/>
              <a:t>‹#›</a:t>
            </a:fld>
            <a:endParaRPr lang="en-US"/>
          </a:p>
        </p:txBody>
      </p:sp>
    </p:spTree>
    <p:extLst>
      <p:ext uri="{BB962C8B-B14F-4D97-AF65-F5344CB8AC3E}">
        <p14:creationId xmlns:p14="http://schemas.microsoft.com/office/powerpoint/2010/main" val="31115823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C252A0A4-209D-174F-A4C4-C219F3E63801}" type="slidenum">
              <a:rPr lang="en-US"/>
              <a:pPr/>
              <a:t>‹#›</a:t>
            </a:fld>
            <a:endParaRPr lang="en-US"/>
          </a:p>
        </p:txBody>
      </p:sp>
    </p:spTree>
    <p:extLst>
      <p:ext uri="{BB962C8B-B14F-4D97-AF65-F5344CB8AC3E}">
        <p14:creationId xmlns:p14="http://schemas.microsoft.com/office/powerpoint/2010/main" val="4528778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A1B43CDC-B309-6B4C-9E88-91F21B4ABC9C}" type="slidenum">
              <a:rPr lang="en-US"/>
              <a:pPr/>
              <a:t>‹#›</a:t>
            </a:fld>
            <a:endParaRPr lang="en-US"/>
          </a:p>
        </p:txBody>
      </p:sp>
    </p:spTree>
    <p:extLst>
      <p:ext uri="{BB962C8B-B14F-4D97-AF65-F5344CB8AC3E}">
        <p14:creationId xmlns:p14="http://schemas.microsoft.com/office/powerpoint/2010/main" val="13785331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7700" cy="4383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338" y="1768475"/>
            <a:ext cx="4459287" cy="4383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fld id="{62E5BCC6-E8EF-7E46-8DE6-4728530CC654}" type="slidenum">
              <a:rPr lang="en-US"/>
              <a:pPr/>
              <a:t>‹#›</a:t>
            </a:fld>
            <a:endParaRPr lang="en-US"/>
          </a:p>
        </p:txBody>
      </p:sp>
    </p:spTree>
    <p:extLst>
      <p:ext uri="{BB962C8B-B14F-4D97-AF65-F5344CB8AC3E}">
        <p14:creationId xmlns:p14="http://schemas.microsoft.com/office/powerpoint/2010/main" val="23358469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fld id="{FAA827F7-A67F-1440-B359-9D85FA65D9D2}" type="slidenum">
              <a:rPr lang="en-US"/>
              <a:pPr/>
              <a:t>‹#›</a:t>
            </a:fld>
            <a:endParaRPr lang="en-US"/>
          </a:p>
        </p:txBody>
      </p:sp>
    </p:spTree>
    <p:extLst>
      <p:ext uri="{BB962C8B-B14F-4D97-AF65-F5344CB8AC3E}">
        <p14:creationId xmlns:p14="http://schemas.microsoft.com/office/powerpoint/2010/main" val="3274241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fld id="{3C5A32BB-F904-A248-85DB-9C2580781FAA}" type="slidenum">
              <a:rPr lang="en-US"/>
              <a:pPr/>
              <a:t>‹#›</a:t>
            </a:fld>
            <a:endParaRPr lang="en-US"/>
          </a:p>
        </p:txBody>
      </p:sp>
    </p:spTree>
    <p:extLst>
      <p:ext uri="{BB962C8B-B14F-4D97-AF65-F5344CB8AC3E}">
        <p14:creationId xmlns:p14="http://schemas.microsoft.com/office/powerpoint/2010/main" val="4086775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defRPr smtClean="0"/>
            </a:lvl1pPr>
          </a:lstStyle>
          <a:p>
            <a:pPr>
              <a:defRPr/>
            </a:pPr>
            <a:fld id="{6B3DFB28-5B5B-074C-B4E8-618C4BF2D1F1}" type="slidenum">
              <a:rPr lang="en-US"/>
              <a:pPr>
                <a:defRPr/>
              </a:pPr>
              <a:t>‹#›</a:t>
            </a:fld>
            <a:endParaRPr lang="en-US" b="0">
              <a:solidFill>
                <a:srgbClr val="FBBA03"/>
              </a:solidFill>
            </a:endParaRPr>
          </a:p>
        </p:txBody>
      </p:sp>
    </p:spTree>
    <p:extLst>
      <p:ext uri="{BB962C8B-B14F-4D97-AF65-F5344CB8AC3E}">
        <p14:creationId xmlns:p14="http://schemas.microsoft.com/office/powerpoint/2010/main" val="24872861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txBox="1">
            <a:spLocks noChangeArrowheads="1"/>
          </p:cNvSpPr>
          <p:nvPr userDrawn="1"/>
        </p:nvSpPr>
        <p:spPr bwMode="auto">
          <a:xfrm>
            <a:off x="6477000" y="6491288"/>
            <a:ext cx="2346325" cy="519112"/>
          </a:xfrm>
          <a:prstGeom prst="rect">
            <a:avLst/>
          </a:prstGeom>
          <a:noFill/>
          <a:ln>
            <a:noFill/>
          </a:ln>
          <a:effectLst/>
          <a:extLst/>
        </p:spPr>
        <p:txBody>
          <a:bodyPr lIns="0" tIns="0" rIns="0" bIns="0"/>
          <a:lstStyle>
            <a:lvl1pPr eaLnBrk="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1pPr>
            <a:lvl2pPr eaLnBrk="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2pPr>
            <a:lvl3pPr eaLnBrk="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3pPr>
            <a:lvl4pPr eaLnBrk="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4pPr>
            <a:lvl5pPr eaLnBrk="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Lst>
              <a:defRPr>
                <a:solidFill>
                  <a:schemeClr val="tx1"/>
                </a:solidFill>
                <a:latin typeface="Arial" charset="0"/>
                <a:ea typeface="Microsoft YaHei" charset="0"/>
                <a:cs typeface="Microsoft YaHei" charset="0"/>
              </a:defRPr>
            </a:lvl9pPr>
          </a:lstStyle>
          <a:p>
            <a:pPr algn="r" defTabSz="449263" eaLnBrk="1">
              <a:lnSpc>
                <a:spcPct val="95000"/>
              </a:lnSpc>
              <a:spcBef>
                <a:spcPct val="0"/>
              </a:spcBef>
              <a:buClr>
                <a:srgbClr val="000000"/>
              </a:buClr>
              <a:buSzPct val="100000"/>
              <a:buFont typeface="Times New Roman" charset="0"/>
              <a:buNone/>
            </a:pPr>
            <a:fld id="{2EA36A61-7FB3-6946-B586-F453D12567A8}" type="slidenum">
              <a:rPr lang="en-US" sz="1100" smtClean="0">
                <a:solidFill>
                  <a:srgbClr val="000000"/>
                </a:solidFill>
                <a:cs typeface="Segoe UI" charset="0"/>
              </a:rPr>
              <a:pPr algn="r" defTabSz="449263" eaLnBrk="1">
                <a:lnSpc>
                  <a:spcPct val="95000"/>
                </a:lnSpc>
                <a:spcBef>
                  <a:spcPct val="0"/>
                </a:spcBef>
                <a:buClr>
                  <a:srgbClr val="000000"/>
                </a:buClr>
                <a:buSzPct val="100000"/>
                <a:buFont typeface="Times New Roman" charset="0"/>
                <a:buNone/>
              </a:pPr>
              <a:t>‹#›</a:t>
            </a:fld>
            <a:endParaRPr lang="en-US" sz="1100" smtClean="0">
              <a:solidFill>
                <a:srgbClr val="000000"/>
              </a:solidFill>
              <a:cs typeface="Segoe UI" charset="0"/>
            </a:endParaRPr>
          </a:p>
        </p:txBody>
      </p:sp>
      <p:sp>
        <p:nvSpPr>
          <p:cNvPr id="3" name="Rectangle 3"/>
          <p:cNvSpPr>
            <a:spLocks noGrp="1" noChangeArrowheads="1"/>
          </p:cNvSpPr>
          <p:nvPr>
            <p:ph type="dt" idx="10"/>
          </p:nvPr>
        </p:nvSpPr>
        <p:spPr/>
        <p:txBody>
          <a:bodyPr/>
          <a:lstStyle>
            <a:lvl1pPr>
              <a:defRPr/>
            </a:lvl1pPr>
          </a:lstStyle>
          <a:p>
            <a:pPr>
              <a:defRPr/>
            </a:pPr>
            <a:endParaRPr lang="en-US"/>
          </a:p>
        </p:txBody>
      </p:sp>
      <p:sp>
        <p:nvSpPr>
          <p:cNvPr id="4" name="Rectangle 4"/>
          <p:cNvSpPr>
            <a:spLocks noGrp="1" noChangeArrowheads="1"/>
          </p:cNvSpPr>
          <p:nvPr>
            <p:ph type="ftr" idx="11"/>
          </p:nvPr>
        </p:nvSpPr>
        <p:spPr/>
        <p:txBody>
          <a:bodyPr/>
          <a:lstStyle>
            <a:lvl1pPr>
              <a:defRPr/>
            </a:lvl1pPr>
          </a:lstStyle>
          <a:p>
            <a:pPr>
              <a:defRPr/>
            </a:pPr>
            <a:endParaRPr lang="en-US"/>
          </a:p>
        </p:txBody>
      </p:sp>
    </p:spTree>
    <p:extLst>
      <p:ext uri="{BB962C8B-B14F-4D97-AF65-F5344CB8AC3E}">
        <p14:creationId xmlns:p14="http://schemas.microsoft.com/office/powerpoint/2010/main" val="32599785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fld id="{DF341FF2-E4EB-174B-961C-AA982C1F4078}" type="slidenum">
              <a:rPr lang="en-US"/>
              <a:pPr/>
              <a:t>‹#›</a:t>
            </a:fld>
            <a:endParaRPr lang="en-US"/>
          </a:p>
        </p:txBody>
      </p:sp>
    </p:spTree>
    <p:extLst>
      <p:ext uri="{BB962C8B-B14F-4D97-AF65-F5344CB8AC3E}">
        <p14:creationId xmlns:p14="http://schemas.microsoft.com/office/powerpoint/2010/main" val="34863681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fld id="{C4BD542B-1B11-B048-9C10-C785051FE357}" type="slidenum">
              <a:rPr lang="en-US"/>
              <a:pPr/>
              <a:t>‹#›</a:t>
            </a:fld>
            <a:endParaRPr lang="en-US"/>
          </a:p>
        </p:txBody>
      </p:sp>
    </p:spTree>
    <p:extLst>
      <p:ext uri="{BB962C8B-B14F-4D97-AF65-F5344CB8AC3E}">
        <p14:creationId xmlns:p14="http://schemas.microsoft.com/office/powerpoint/2010/main" val="22472634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FF845F5F-AFAD-A44A-B1D4-BFDCDA6CE1C8}" type="slidenum">
              <a:rPr lang="en-US"/>
              <a:pPr/>
              <a:t>‹#›</a:t>
            </a:fld>
            <a:endParaRPr lang="en-US"/>
          </a:p>
        </p:txBody>
      </p:sp>
    </p:spTree>
    <p:extLst>
      <p:ext uri="{BB962C8B-B14F-4D97-AF65-F5344CB8AC3E}">
        <p14:creationId xmlns:p14="http://schemas.microsoft.com/office/powerpoint/2010/main" val="11269841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5849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50037" cy="5849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E8091F75-8D89-F242-A056-6F0C5D08B82C}" type="slidenum">
              <a:rPr lang="en-US"/>
              <a:pPr/>
              <a:t>‹#›</a:t>
            </a:fld>
            <a:endParaRPr lang="en-US"/>
          </a:p>
        </p:txBody>
      </p:sp>
    </p:spTree>
    <p:extLst>
      <p:ext uri="{BB962C8B-B14F-4D97-AF65-F5344CB8AC3E}">
        <p14:creationId xmlns:p14="http://schemas.microsoft.com/office/powerpoint/2010/main" val="4173045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a:p>
        </p:txBody>
      </p:sp>
      <p:sp>
        <p:nvSpPr>
          <p:cNvPr id="3" name="Content Placeholder 2"/>
          <p:cNvSpPr>
            <a:spLocks noGrp="1"/>
          </p:cNvSpPr>
          <p:nvPr>
            <p:ph sz="half" idx="1"/>
          </p:nvPr>
        </p:nvSpPr>
        <p:spPr>
          <a:xfrm>
            <a:off x="69850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645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27607546-6874-DF43-9D9F-828C20612237}" type="slidenum">
              <a:rPr lang="en-US"/>
              <a:pPr>
                <a:defRPr/>
              </a:pPr>
              <a:t>‹#›</a:t>
            </a:fld>
            <a:endParaRPr lang="en-US" b="0">
              <a:solidFill>
                <a:srgbClr val="FBBA03"/>
              </a:solidFill>
            </a:endParaRPr>
          </a:p>
        </p:txBody>
      </p:sp>
    </p:spTree>
    <p:extLst>
      <p:ext uri="{BB962C8B-B14F-4D97-AF65-F5344CB8AC3E}">
        <p14:creationId xmlns:p14="http://schemas.microsoft.com/office/powerpoint/2010/main" val="3580600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lgn="ct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0E0868A1-DE77-A845-97F5-165FD4D75CF2}" type="slidenum">
              <a:rPr lang="en-US"/>
              <a:pPr>
                <a:defRPr/>
              </a:pPr>
              <a:t>‹#›</a:t>
            </a:fld>
            <a:endParaRPr lang="en-US" b="0">
              <a:solidFill>
                <a:srgbClr val="FBBA03"/>
              </a:solidFill>
            </a:endParaRPr>
          </a:p>
        </p:txBody>
      </p:sp>
    </p:spTree>
    <p:extLst>
      <p:ext uri="{BB962C8B-B14F-4D97-AF65-F5344CB8AC3E}">
        <p14:creationId xmlns:p14="http://schemas.microsoft.com/office/powerpoint/2010/main" val="1380141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5DC2A54D-D38A-6449-A27D-1BD4A1440DD2}" type="slidenum">
              <a:rPr lang="en-US"/>
              <a:pPr>
                <a:defRPr/>
              </a:pPr>
              <a:t>‹#›</a:t>
            </a:fld>
            <a:endParaRPr lang="en-US" b="0">
              <a:solidFill>
                <a:srgbClr val="FBBA03"/>
              </a:solidFill>
            </a:endParaRPr>
          </a:p>
        </p:txBody>
      </p:sp>
    </p:spTree>
    <p:extLst>
      <p:ext uri="{BB962C8B-B14F-4D97-AF65-F5344CB8AC3E}">
        <p14:creationId xmlns:p14="http://schemas.microsoft.com/office/powerpoint/2010/main" val="2041432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mtClean="0"/>
            </a:lvl1pPr>
          </a:lstStyle>
          <a:p>
            <a:pPr>
              <a:defRPr/>
            </a:pPr>
            <a:fld id="{94E79977-8762-624D-9D2F-4FE156E28C29}" type="slidenum">
              <a:rPr lang="en-US"/>
              <a:pPr>
                <a:defRPr/>
              </a:pPr>
              <a:t>‹#›</a:t>
            </a:fld>
            <a:endParaRPr lang="en-US" b="0">
              <a:solidFill>
                <a:srgbClr val="FBBA03"/>
              </a:solidFill>
            </a:endParaRPr>
          </a:p>
        </p:txBody>
      </p:sp>
    </p:spTree>
    <p:extLst>
      <p:ext uri="{BB962C8B-B14F-4D97-AF65-F5344CB8AC3E}">
        <p14:creationId xmlns:p14="http://schemas.microsoft.com/office/powerpoint/2010/main" val="1462427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6249C3F-1F0D-0245-BD8E-6D134CBB21A2}" type="slidenum">
              <a:rPr lang="en-US"/>
              <a:pPr>
                <a:defRPr/>
              </a:pPr>
              <a:t>‹#›</a:t>
            </a:fld>
            <a:endParaRPr lang="en-US" b="0">
              <a:solidFill>
                <a:srgbClr val="FBBA03"/>
              </a:solidFill>
            </a:endParaRPr>
          </a:p>
        </p:txBody>
      </p:sp>
    </p:spTree>
    <p:extLst>
      <p:ext uri="{BB962C8B-B14F-4D97-AF65-F5344CB8AC3E}">
        <p14:creationId xmlns:p14="http://schemas.microsoft.com/office/powerpoint/2010/main" val="4132339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A8C89C21-81C6-1849-AF7F-456E69B3BB35}" type="slidenum">
              <a:rPr lang="en-US"/>
              <a:pPr>
                <a:defRPr/>
              </a:pPr>
              <a:t>‹#›</a:t>
            </a:fld>
            <a:endParaRPr lang="en-US" b="0">
              <a:solidFill>
                <a:srgbClr val="FBBA03"/>
              </a:solidFill>
            </a:endParaRPr>
          </a:p>
        </p:txBody>
      </p:sp>
    </p:spTree>
    <p:extLst>
      <p:ext uri="{BB962C8B-B14F-4D97-AF65-F5344CB8AC3E}">
        <p14:creationId xmlns:p14="http://schemas.microsoft.com/office/powerpoint/2010/main" val="29161925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theme" Target="../theme/theme2.xml"/><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theme" Target="../theme/theme3.xml"/><Relationship Id="rId1" Type="http://schemas.openxmlformats.org/officeDocument/2006/relationships/slideLayout" Target="../slideLayouts/slideLayout16.xml"/><Relationship Id="rId2"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4.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sldNum" sz="quarter" idx="4"/>
          </p:nvPr>
        </p:nvSpPr>
        <p:spPr bwMode="auto">
          <a:xfrm>
            <a:off x="7162800" y="6477000"/>
            <a:ext cx="1905000" cy="2921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defRPr sz="2400" b="1">
                <a:solidFill>
                  <a:srgbClr val="000000"/>
                </a:solidFill>
                <a:latin typeface="Calibri"/>
                <a:cs typeface="Calibri"/>
              </a:defRPr>
            </a:lvl1pPr>
          </a:lstStyle>
          <a:p>
            <a:pPr>
              <a:defRPr/>
            </a:pPr>
            <a:fld id="{F543C2CE-5AF7-8143-8A0A-0153F98C0316}" type="slidenum">
              <a:rPr lang="en-US" smtClean="0"/>
              <a:pPr>
                <a:defRPr/>
              </a:pPr>
              <a:t>‹#›</a:t>
            </a:fld>
            <a:endParaRPr lang="en-US" dirty="0"/>
          </a:p>
        </p:txBody>
      </p:sp>
      <p:sp>
        <p:nvSpPr>
          <p:cNvPr id="1029" name="Rectangle 5"/>
          <p:cNvSpPr>
            <a:spLocks noGrp="1" noChangeArrowheads="1"/>
          </p:cNvSpPr>
          <p:nvPr>
            <p:ph type="title"/>
          </p:nvPr>
        </p:nvSpPr>
        <p:spPr bwMode="auto">
          <a:xfrm>
            <a:off x="838200" y="152400"/>
            <a:ext cx="7292975" cy="736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30" name="Rectangle 6"/>
          <p:cNvSpPr>
            <a:spLocks noGrp="1" noChangeArrowheads="1"/>
          </p:cNvSpPr>
          <p:nvPr>
            <p:ph type="body" idx="1"/>
          </p:nvPr>
        </p:nvSpPr>
        <p:spPr bwMode="auto">
          <a:xfrm>
            <a:off x="698500" y="1066800"/>
            <a:ext cx="7683500" cy="5054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2826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iming>
    <p:tnLst>
      <p:par>
        <p:cTn xmlns:p14="http://schemas.microsoft.com/office/powerpoint/2010/main" id="1" dur="indefinite" restart="never" nodeType="tmRoot"/>
      </p:par>
    </p:tnLst>
  </p:timing>
  <p:hf hdr="0" ftr="0" dt="0"/>
  <p:txStyles>
    <p:titleStyle>
      <a:lvl1pPr algn="ctr" rtl="0" eaLnBrk="0" fontAlgn="base" hangingPunct="0">
        <a:lnSpc>
          <a:spcPct val="90000"/>
        </a:lnSpc>
        <a:spcBef>
          <a:spcPct val="0"/>
        </a:spcBef>
        <a:spcAft>
          <a:spcPct val="0"/>
        </a:spcAft>
        <a:defRPr sz="3200" b="1">
          <a:solidFill>
            <a:srgbClr val="0332B7"/>
          </a:solidFill>
          <a:latin typeface="Calibri"/>
          <a:ea typeface="ＭＳ Ｐゴシック" charset="-128"/>
          <a:cs typeface="Calibri"/>
        </a:defRPr>
      </a:lvl1pPr>
      <a:lvl2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3200" b="1">
          <a:solidFill>
            <a:srgbClr val="0332B7"/>
          </a:solidFill>
          <a:latin typeface="Arial" charset="0"/>
        </a:defRPr>
      </a:lvl6pPr>
      <a:lvl7pPr marL="914400" algn="l" rtl="0" eaLnBrk="0" fontAlgn="base" hangingPunct="0">
        <a:lnSpc>
          <a:spcPct val="90000"/>
        </a:lnSpc>
        <a:spcBef>
          <a:spcPct val="0"/>
        </a:spcBef>
        <a:spcAft>
          <a:spcPct val="0"/>
        </a:spcAft>
        <a:defRPr sz="3200" b="1">
          <a:solidFill>
            <a:srgbClr val="0332B7"/>
          </a:solidFill>
          <a:latin typeface="Arial" charset="0"/>
        </a:defRPr>
      </a:lvl7pPr>
      <a:lvl8pPr marL="1371600" algn="l" rtl="0" eaLnBrk="0" fontAlgn="base" hangingPunct="0">
        <a:lnSpc>
          <a:spcPct val="90000"/>
        </a:lnSpc>
        <a:spcBef>
          <a:spcPct val="0"/>
        </a:spcBef>
        <a:spcAft>
          <a:spcPct val="0"/>
        </a:spcAft>
        <a:defRPr sz="3200" b="1">
          <a:solidFill>
            <a:srgbClr val="0332B7"/>
          </a:solidFill>
          <a:latin typeface="Arial" charset="0"/>
        </a:defRPr>
      </a:lvl8pPr>
      <a:lvl9pPr marL="1828800" algn="l" rtl="0" eaLnBrk="0" fontAlgn="base" hangingPunct="0">
        <a:lnSpc>
          <a:spcPct val="90000"/>
        </a:lnSpc>
        <a:spcBef>
          <a:spcPct val="0"/>
        </a:spcBef>
        <a:spcAft>
          <a:spcPct val="0"/>
        </a:spcAft>
        <a:defRPr sz="3200" b="1">
          <a:solidFill>
            <a:srgbClr val="0332B7"/>
          </a:solidFill>
          <a:latin typeface="Arial" charset="0"/>
        </a:defRPr>
      </a:lvl9pPr>
    </p:titleStyle>
    <p:bodyStyle>
      <a:lvl1pPr marL="230188" indent="-230188" algn="l" rtl="0" eaLnBrk="0" fontAlgn="base" hangingPunct="0">
        <a:lnSpc>
          <a:spcPct val="90000"/>
        </a:lnSpc>
        <a:spcBef>
          <a:spcPct val="30000"/>
        </a:spcBef>
        <a:spcAft>
          <a:spcPct val="0"/>
        </a:spcAft>
        <a:buSzPct val="100000"/>
        <a:buFont typeface="Wingdings" charset="2"/>
        <a:buChar char="§"/>
        <a:defRPr sz="2400">
          <a:solidFill>
            <a:schemeClr val="tx1"/>
          </a:solidFill>
          <a:latin typeface="Calibri"/>
          <a:ea typeface="ＭＳ Ｐゴシック" charset="-128"/>
          <a:cs typeface="Calibri"/>
        </a:defRPr>
      </a:lvl1pPr>
      <a:lvl2pPr marL="685800" indent="-228600" algn="l" rtl="0" eaLnBrk="0" fontAlgn="base" hangingPunct="0">
        <a:lnSpc>
          <a:spcPct val="90000"/>
        </a:lnSpc>
        <a:spcBef>
          <a:spcPct val="30000"/>
        </a:spcBef>
        <a:spcAft>
          <a:spcPct val="0"/>
        </a:spcAft>
        <a:buSzPct val="100000"/>
        <a:buChar char="–"/>
        <a:defRPr>
          <a:solidFill>
            <a:schemeClr val="tx1"/>
          </a:solidFill>
          <a:latin typeface="Calibri"/>
          <a:ea typeface="ＭＳ Ｐゴシック" charset="-128"/>
          <a:cs typeface="Calibri"/>
        </a:defRPr>
      </a:lvl2pPr>
      <a:lvl3pPr marL="1143000" indent="-228600" algn="l" rtl="0" eaLnBrk="0" fontAlgn="base" hangingPunct="0">
        <a:lnSpc>
          <a:spcPct val="80000"/>
        </a:lnSpc>
        <a:spcBef>
          <a:spcPct val="30000"/>
        </a:spcBef>
        <a:spcAft>
          <a:spcPct val="0"/>
        </a:spcAft>
        <a:buSzPct val="100000"/>
        <a:buFont typeface="Arial"/>
        <a:buChar char="•"/>
        <a:defRPr>
          <a:solidFill>
            <a:schemeClr val="tx1"/>
          </a:solidFill>
          <a:latin typeface="Calibri"/>
          <a:ea typeface="ＭＳ Ｐゴシック" charset="-128"/>
          <a:cs typeface="Calibri"/>
        </a:defRPr>
      </a:lvl3pPr>
      <a:lvl4pPr marL="1543050" indent="-171450" algn="l" rtl="0" eaLnBrk="0" fontAlgn="base" hangingPunct="0">
        <a:lnSpc>
          <a:spcPct val="80000"/>
        </a:lnSpc>
        <a:spcBef>
          <a:spcPct val="30000"/>
        </a:spcBef>
        <a:spcAft>
          <a:spcPct val="0"/>
        </a:spcAft>
        <a:buSzPct val="100000"/>
        <a:buFont typeface="Wingdings" charset="2"/>
        <a:buChar char="§"/>
        <a:defRPr sz="1600">
          <a:solidFill>
            <a:schemeClr val="tx1"/>
          </a:solidFill>
          <a:latin typeface="Calibri"/>
          <a:ea typeface="ＭＳ Ｐゴシック" charset="-128"/>
          <a:cs typeface="Calibri"/>
        </a:defRPr>
      </a:lvl4pPr>
      <a:lvl5pPr marL="2000250" indent="-171450" algn="l" rtl="0" eaLnBrk="0" fontAlgn="base" hangingPunct="0">
        <a:lnSpc>
          <a:spcPct val="80000"/>
        </a:lnSpc>
        <a:spcBef>
          <a:spcPct val="30000"/>
        </a:spcBef>
        <a:spcAft>
          <a:spcPct val="0"/>
        </a:spcAft>
        <a:buSzPct val="100000"/>
        <a:buChar char="–"/>
        <a:defRPr sz="1600">
          <a:solidFill>
            <a:schemeClr val="tx1"/>
          </a:solidFill>
          <a:latin typeface="Calibri"/>
          <a:ea typeface="ＭＳ Ｐゴシック" charset="-128"/>
          <a:cs typeface="Calibri"/>
        </a:defRPr>
      </a:lvl5pPr>
      <a:lvl6pPr marL="24574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6pPr>
      <a:lvl7pPr marL="29146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7pPr>
      <a:lvl8pPr marL="33718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8pPr>
      <a:lvl9pPr marL="38290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1FF9E"/>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sldNum" sz="quarter" idx="4"/>
          </p:nvPr>
        </p:nvSpPr>
        <p:spPr bwMode="auto">
          <a:xfrm>
            <a:off x="7162800" y="6477000"/>
            <a:ext cx="1905000" cy="2921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defRPr sz="2400" b="1">
                <a:solidFill>
                  <a:srgbClr val="000000"/>
                </a:solidFill>
                <a:latin typeface="Calibri"/>
                <a:cs typeface="Calibri"/>
              </a:defRPr>
            </a:lvl1pPr>
          </a:lstStyle>
          <a:p>
            <a:pPr>
              <a:defRPr/>
            </a:pPr>
            <a:fld id="{F543C2CE-5AF7-8143-8A0A-0153F98C0316}" type="slidenum">
              <a:rPr lang="en-US" smtClean="0"/>
              <a:pPr>
                <a:defRPr/>
              </a:pPr>
              <a:t>‹#›</a:t>
            </a:fld>
            <a:endParaRPr lang="en-US" dirty="0"/>
          </a:p>
        </p:txBody>
      </p:sp>
      <p:sp>
        <p:nvSpPr>
          <p:cNvPr id="1029" name="Rectangle 5"/>
          <p:cNvSpPr>
            <a:spLocks noGrp="1" noChangeArrowheads="1"/>
          </p:cNvSpPr>
          <p:nvPr>
            <p:ph type="title"/>
          </p:nvPr>
        </p:nvSpPr>
        <p:spPr bwMode="auto">
          <a:xfrm>
            <a:off x="838200" y="152400"/>
            <a:ext cx="7292975" cy="736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30" name="Rectangle 6"/>
          <p:cNvSpPr>
            <a:spLocks noGrp="1" noChangeArrowheads="1"/>
          </p:cNvSpPr>
          <p:nvPr>
            <p:ph type="body" idx="1"/>
          </p:nvPr>
        </p:nvSpPr>
        <p:spPr bwMode="auto">
          <a:xfrm>
            <a:off x="698500" y="1066800"/>
            <a:ext cx="7683500" cy="5054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p:cNvSpPr txBox="1"/>
          <p:nvPr userDrawn="1"/>
        </p:nvSpPr>
        <p:spPr>
          <a:xfrm>
            <a:off x="24523" y="6374621"/>
            <a:ext cx="961020" cy="461665"/>
          </a:xfrm>
          <a:prstGeom prst="rect">
            <a:avLst/>
          </a:prstGeom>
          <a:noFill/>
        </p:spPr>
        <p:txBody>
          <a:bodyPr wrap="none" rtlCol="0">
            <a:spAutoFit/>
          </a:bodyPr>
          <a:lstStyle/>
          <a:p>
            <a:r>
              <a:rPr lang="en-US" sz="2400" b="1" dirty="0" smtClean="0">
                <a:solidFill>
                  <a:srgbClr val="000000"/>
                </a:solidFill>
                <a:latin typeface="Calibri"/>
                <a:cs typeface="Calibri"/>
              </a:rPr>
              <a:t>CS252</a:t>
            </a:r>
          </a:p>
        </p:txBody>
      </p:sp>
    </p:spTree>
    <p:extLst>
      <p:ext uri="{BB962C8B-B14F-4D97-AF65-F5344CB8AC3E}">
        <p14:creationId xmlns:p14="http://schemas.microsoft.com/office/powerpoint/2010/main" val="266502349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p:timing>
    <p:tnLst>
      <p:par>
        <p:cTn xmlns:p14="http://schemas.microsoft.com/office/powerpoint/2010/main" id="1" dur="indefinite" restart="never" nodeType="tmRoot"/>
      </p:par>
    </p:tnLst>
  </p:timing>
  <p:hf hdr="0" ftr="0" dt="0"/>
  <p:txStyles>
    <p:titleStyle>
      <a:lvl1pPr algn="ctr" rtl="0" eaLnBrk="0" fontAlgn="base" hangingPunct="0">
        <a:lnSpc>
          <a:spcPct val="90000"/>
        </a:lnSpc>
        <a:spcBef>
          <a:spcPct val="0"/>
        </a:spcBef>
        <a:spcAft>
          <a:spcPct val="0"/>
        </a:spcAft>
        <a:defRPr sz="3200" b="1">
          <a:solidFill>
            <a:srgbClr val="0332B7"/>
          </a:solidFill>
          <a:latin typeface="Calibri"/>
          <a:ea typeface="ＭＳ Ｐゴシック" charset="-128"/>
          <a:cs typeface="Calibri"/>
        </a:defRPr>
      </a:lvl1pPr>
      <a:lvl2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3200" b="1">
          <a:solidFill>
            <a:srgbClr val="0332B7"/>
          </a:solidFill>
          <a:latin typeface="Arial" charset="0"/>
        </a:defRPr>
      </a:lvl6pPr>
      <a:lvl7pPr marL="914400" algn="l" rtl="0" eaLnBrk="0" fontAlgn="base" hangingPunct="0">
        <a:lnSpc>
          <a:spcPct val="90000"/>
        </a:lnSpc>
        <a:spcBef>
          <a:spcPct val="0"/>
        </a:spcBef>
        <a:spcAft>
          <a:spcPct val="0"/>
        </a:spcAft>
        <a:defRPr sz="3200" b="1">
          <a:solidFill>
            <a:srgbClr val="0332B7"/>
          </a:solidFill>
          <a:latin typeface="Arial" charset="0"/>
        </a:defRPr>
      </a:lvl7pPr>
      <a:lvl8pPr marL="1371600" algn="l" rtl="0" eaLnBrk="0" fontAlgn="base" hangingPunct="0">
        <a:lnSpc>
          <a:spcPct val="90000"/>
        </a:lnSpc>
        <a:spcBef>
          <a:spcPct val="0"/>
        </a:spcBef>
        <a:spcAft>
          <a:spcPct val="0"/>
        </a:spcAft>
        <a:defRPr sz="3200" b="1">
          <a:solidFill>
            <a:srgbClr val="0332B7"/>
          </a:solidFill>
          <a:latin typeface="Arial" charset="0"/>
        </a:defRPr>
      </a:lvl8pPr>
      <a:lvl9pPr marL="1828800" algn="l" rtl="0" eaLnBrk="0" fontAlgn="base" hangingPunct="0">
        <a:lnSpc>
          <a:spcPct val="90000"/>
        </a:lnSpc>
        <a:spcBef>
          <a:spcPct val="0"/>
        </a:spcBef>
        <a:spcAft>
          <a:spcPct val="0"/>
        </a:spcAft>
        <a:defRPr sz="3200" b="1">
          <a:solidFill>
            <a:srgbClr val="0332B7"/>
          </a:solidFill>
          <a:latin typeface="Arial" charset="0"/>
        </a:defRPr>
      </a:lvl9pPr>
    </p:titleStyle>
    <p:bodyStyle>
      <a:lvl1pPr marL="230188" indent="-230188" algn="l" rtl="0" eaLnBrk="0" fontAlgn="base" hangingPunct="0">
        <a:lnSpc>
          <a:spcPct val="90000"/>
        </a:lnSpc>
        <a:spcBef>
          <a:spcPct val="30000"/>
        </a:spcBef>
        <a:spcAft>
          <a:spcPct val="0"/>
        </a:spcAft>
        <a:buSzPct val="100000"/>
        <a:buFont typeface="Wingdings" charset="2"/>
        <a:buChar char="§"/>
        <a:defRPr sz="2400">
          <a:solidFill>
            <a:schemeClr val="tx1"/>
          </a:solidFill>
          <a:latin typeface="Calibri"/>
          <a:ea typeface="ＭＳ Ｐゴシック" charset="-128"/>
          <a:cs typeface="Calibri"/>
        </a:defRPr>
      </a:lvl1pPr>
      <a:lvl2pPr marL="685800" indent="-228600" algn="l" rtl="0" eaLnBrk="0" fontAlgn="base" hangingPunct="0">
        <a:lnSpc>
          <a:spcPct val="90000"/>
        </a:lnSpc>
        <a:spcBef>
          <a:spcPct val="30000"/>
        </a:spcBef>
        <a:spcAft>
          <a:spcPct val="0"/>
        </a:spcAft>
        <a:buSzPct val="100000"/>
        <a:buChar char="–"/>
        <a:defRPr>
          <a:solidFill>
            <a:schemeClr val="tx1"/>
          </a:solidFill>
          <a:latin typeface="Calibri"/>
          <a:ea typeface="ＭＳ Ｐゴシック" charset="-128"/>
          <a:cs typeface="Calibri"/>
        </a:defRPr>
      </a:lvl2pPr>
      <a:lvl3pPr marL="1143000" indent="-228600" algn="l" rtl="0" eaLnBrk="0" fontAlgn="base" hangingPunct="0">
        <a:lnSpc>
          <a:spcPct val="80000"/>
        </a:lnSpc>
        <a:spcBef>
          <a:spcPct val="30000"/>
        </a:spcBef>
        <a:spcAft>
          <a:spcPct val="0"/>
        </a:spcAft>
        <a:buSzPct val="100000"/>
        <a:buFont typeface="Arial"/>
        <a:buChar char="•"/>
        <a:defRPr>
          <a:solidFill>
            <a:schemeClr val="tx1"/>
          </a:solidFill>
          <a:latin typeface="Calibri"/>
          <a:ea typeface="ＭＳ Ｐゴシック" charset="-128"/>
          <a:cs typeface="Calibri"/>
        </a:defRPr>
      </a:lvl3pPr>
      <a:lvl4pPr marL="1543050" indent="-171450" algn="l" rtl="0" eaLnBrk="0" fontAlgn="base" hangingPunct="0">
        <a:lnSpc>
          <a:spcPct val="80000"/>
        </a:lnSpc>
        <a:spcBef>
          <a:spcPct val="30000"/>
        </a:spcBef>
        <a:spcAft>
          <a:spcPct val="0"/>
        </a:spcAft>
        <a:buSzPct val="100000"/>
        <a:buFont typeface="Wingdings" charset="2"/>
        <a:buChar char="§"/>
        <a:defRPr sz="1600">
          <a:solidFill>
            <a:schemeClr val="tx1"/>
          </a:solidFill>
          <a:latin typeface="Calibri"/>
          <a:ea typeface="ＭＳ Ｐゴシック" charset="-128"/>
          <a:cs typeface="Calibri"/>
        </a:defRPr>
      </a:lvl4pPr>
      <a:lvl5pPr marL="2000250" indent="-171450" algn="l" rtl="0" eaLnBrk="0" fontAlgn="base" hangingPunct="0">
        <a:lnSpc>
          <a:spcPct val="80000"/>
        </a:lnSpc>
        <a:spcBef>
          <a:spcPct val="30000"/>
        </a:spcBef>
        <a:spcAft>
          <a:spcPct val="0"/>
        </a:spcAft>
        <a:buSzPct val="100000"/>
        <a:buChar char="–"/>
        <a:defRPr sz="1600">
          <a:solidFill>
            <a:schemeClr val="tx1"/>
          </a:solidFill>
          <a:latin typeface="Calibri"/>
          <a:ea typeface="ＭＳ Ｐゴシック" charset="-128"/>
          <a:cs typeface="Calibri"/>
        </a:defRPr>
      </a:lvl5pPr>
      <a:lvl6pPr marL="24574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6pPr>
      <a:lvl7pPr marL="29146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7pPr>
      <a:lvl8pPr marL="33718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8pPr>
      <a:lvl9pPr marL="38290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sldNum" sz="quarter" idx="4"/>
          </p:nvPr>
        </p:nvSpPr>
        <p:spPr bwMode="auto">
          <a:xfrm>
            <a:off x="7162800" y="6565900"/>
            <a:ext cx="1905000" cy="2921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defRPr sz="1800" b="1">
                <a:solidFill>
                  <a:srgbClr val="000000"/>
                </a:solidFill>
                <a:latin typeface="Calibri"/>
                <a:cs typeface="Calibri"/>
              </a:defRPr>
            </a:lvl1pPr>
          </a:lstStyle>
          <a:p>
            <a:pPr>
              <a:defRPr/>
            </a:pPr>
            <a:fld id="{F543C2CE-5AF7-8143-8A0A-0153F98C0316}" type="slidenum">
              <a:rPr lang="en-US" smtClean="0"/>
              <a:pPr>
                <a:defRPr/>
              </a:pPr>
              <a:t>‹#›</a:t>
            </a:fld>
            <a:endParaRPr lang="en-US"/>
          </a:p>
        </p:txBody>
      </p:sp>
      <p:sp>
        <p:nvSpPr>
          <p:cNvPr id="1029" name="Rectangle 5"/>
          <p:cNvSpPr>
            <a:spLocks noGrp="1" noChangeArrowheads="1"/>
          </p:cNvSpPr>
          <p:nvPr>
            <p:ph type="title"/>
          </p:nvPr>
        </p:nvSpPr>
        <p:spPr bwMode="auto">
          <a:xfrm>
            <a:off x="685800" y="152400"/>
            <a:ext cx="7292975" cy="736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30" name="Rectangle 6"/>
          <p:cNvSpPr>
            <a:spLocks noGrp="1" noChangeArrowheads="1"/>
          </p:cNvSpPr>
          <p:nvPr>
            <p:ph type="body" idx="1"/>
          </p:nvPr>
        </p:nvSpPr>
        <p:spPr bwMode="auto">
          <a:xfrm>
            <a:off x="698500" y="1066800"/>
            <a:ext cx="7683500" cy="5054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43281" y="6538156"/>
            <a:ext cx="1071127" cy="338554"/>
          </a:xfrm>
          <a:prstGeom prst="rect">
            <a:avLst/>
          </a:prstGeom>
          <a:noFill/>
        </p:spPr>
        <p:txBody>
          <a:bodyPr wrap="none" rtlCol="0">
            <a:spAutoFit/>
          </a:bodyPr>
          <a:lstStyle/>
          <a:p>
            <a:pPr algn="ctr"/>
            <a:r>
              <a:rPr lang="en-US" dirty="0" smtClean="0">
                <a:solidFill>
                  <a:srgbClr val="000000"/>
                </a:solidFill>
                <a:latin typeface="Calibri"/>
                <a:cs typeface="Calibri"/>
              </a:rPr>
              <a:t>2/12/2013</a:t>
            </a:r>
            <a:endParaRPr lang="en-US" dirty="0">
              <a:solidFill>
                <a:srgbClr val="000000"/>
              </a:solidFill>
              <a:latin typeface="Calibri"/>
              <a:cs typeface="Calibri"/>
            </a:endParaRPr>
          </a:p>
        </p:txBody>
      </p:sp>
      <p:sp>
        <p:nvSpPr>
          <p:cNvPr id="9" name="TextBox 8"/>
          <p:cNvSpPr txBox="1"/>
          <p:nvPr userDrawn="1"/>
        </p:nvSpPr>
        <p:spPr>
          <a:xfrm>
            <a:off x="2667000" y="6519446"/>
            <a:ext cx="3048000" cy="338554"/>
          </a:xfrm>
          <a:prstGeom prst="rect">
            <a:avLst/>
          </a:prstGeom>
          <a:noFill/>
        </p:spPr>
        <p:txBody>
          <a:bodyPr wrap="square" rtlCol="0">
            <a:spAutoFit/>
          </a:bodyPr>
          <a:lstStyle/>
          <a:p>
            <a:pPr algn="ctr"/>
            <a:r>
              <a:rPr lang="en-US" dirty="0" smtClean="0">
                <a:solidFill>
                  <a:srgbClr val="000000"/>
                </a:solidFill>
                <a:latin typeface="Calibri"/>
                <a:cs typeface="Calibri"/>
              </a:rPr>
              <a:t>CS152, Spring 2013</a:t>
            </a:r>
            <a:endParaRPr lang="en-US" dirty="0">
              <a:solidFill>
                <a:srgbClr val="000000"/>
              </a:solidFill>
              <a:latin typeface="Calibri"/>
              <a:cs typeface="Calibri"/>
            </a:endParaRPr>
          </a:p>
        </p:txBody>
      </p:sp>
    </p:spTree>
    <p:extLst>
      <p:ext uri="{BB962C8B-B14F-4D97-AF65-F5344CB8AC3E}">
        <p14:creationId xmlns:p14="http://schemas.microsoft.com/office/powerpoint/2010/main" val="192278573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Lst>
  <p:timing>
    <p:tnLst>
      <p:par>
        <p:cTn xmlns:p14="http://schemas.microsoft.com/office/powerpoint/2010/main" id="1" dur="indefinite" restart="never" nodeType="tmRoot"/>
      </p:par>
    </p:tnLst>
  </p:timing>
  <p:hf hdr="0" ftr="0" dt="0"/>
  <p:txStyles>
    <p:titleStyle>
      <a:lvl1pPr algn="l" rtl="0" eaLnBrk="0" fontAlgn="base" hangingPunct="0">
        <a:lnSpc>
          <a:spcPct val="90000"/>
        </a:lnSpc>
        <a:spcBef>
          <a:spcPct val="0"/>
        </a:spcBef>
        <a:spcAft>
          <a:spcPct val="0"/>
        </a:spcAft>
        <a:defRPr sz="3200" b="1">
          <a:solidFill>
            <a:srgbClr val="0332B7"/>
          </a:solidFill>
          <a:latin typeface="Calibri"/>
          <a:ea typeface="ＭＳ Ｐゴシック" charset="-128"/>
          <a:cs typeface="Calibri"/>
        </a:defRPr>
      </a:lvl1pPr>
      <a:lvl2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3200" b="1">
          <a:solidFill>
            <a:srgbClr val="0332B7"/>
          </a:solidFill>
          <a:latin typeface="Arial" charset="0"/>
        </a:defRPr>
      </a:lvl6pPr>
      <a:lvl7pPr marL="914400" algn="l" rtl="0" eaLnBrk="0" fontAlgn="base" hangingPunct="0">
        <a:lnSpc>
          <a:spcPct val="90000"/>
        </a:lnSpc>
        <a:spcBef>
          <a:spcPct val="0"/>
        </a:spcBef>
        <a:spcAft>
          <a:spcPct val="0"/>
        </a:spcAft>
        <a:defRPr sz="3200" b="1">
          <a:solidFill>
            <a:srgbClr val="0332B7"/>
          </a:solidFill>
          <a:latin typeface="Arial" charset="0"/>
        </a:defRPr>
      </a:lvl7pPr>
      <a:lvl8pPr marL="1371600" algn="l" rtl="0" eaLnBrk="0" fontAlgn="base" hangingPunct="0">
        <a:lnSpc>
          <a:spcPct val="90000"/>
        </a:lnSpc>
        <a:spcBef>
          <a:spcPct val="0"/>
        </a:spcBef>
        <a:spcAft>
          <a:spcPct val="0"/>
        </a:spcAft>
        <a:defRPr sz="3200" b="1">
          <a:solidFill>
            <a:srgbClr val="0332B7"/>
          </a:solidFill>
          <a:latin typeface="Arial" charset="0"/>
        </a:defRPr>
      </a:lvl8pPr>
      <a:lvl9pPr marL="1828800" algn="l" rtl="0" eaLnBrk="0" fontAlgn="base" hangingPunct="0">
        <a:lnSpc>
          <a:spcPct val="90000"/>
        </a:lnSpc>
        <a:spcBef>
          <a:spcPct val="0"/>
        </a:spcBef>
        <a:spcAft>
          <a:spcPct val="0"/>
        </a:spcAft>
        <a:defRPr sz="3200" b="1">
          <a:solidFill>
            <a:srgbClr val="0332B7"/>
          </a:solidFill>
          <a:latin typeface="Arial" charset="0"/>
        </a:defRPr>
      </a:lvl9pPr>
    </p:titleStyle>
    <p:bodyStyle>
      <a:lvl1pPr marL="230188" indent="-230188" algn="l" rtl="0" eaLnBrk="0" fontAlgn="base" hangingPunct="0">
        <a:lnSpc>
          <a:spcPct val="90000"/>
        </a:lnSpc>
        <a:spcBef>
          <a:spcPct val="30000"/>
        </a:spcBef>
        <a:spcAft>
          <a:spcPct val="0"/>
        </a:spcAft>
        <a:buSzPct val="100000"/>
        <a:buFont typeface="Wingdings" charset="2"/>
        <a:buChar char="§"/>
        <a:defRPr sz="2400">
          <a:solidFill>
            <a:schemeClr val="tx1"/>
          </a:solidFill>
          <a:latin typeface="Calibri"/>
          <a:ea typeface="ＭＳ Ｐゴシック" charset="-128"/>
          <a:cs typeface="Calibri"/>
        </a:defRPr>
      </a:lvl1pPr>
      <a:lvl2pPr marL="685800" indent="-228600" algn="l" rtl="0" eaLnBrk="0" fontAlgn="base" hangingPunct="0">
        <a:lnSpc>
          <a:spcPct val="80000"/>
        </a:lnSpc>
        <a:spcBef>
          <a:spcPct val="30000"/>
        </a:spcBef>
        <a:spcAft>
          <a:spcPct val="0"/>
        </a:spcAft>
        <a:buSzPct val="100000"/>
        <a:buChar char="–"/>
        <a:defRPr>
          <a:solidFill>
            <a:schemeClr val="tx1"/>
          </a:solidFill>
          <a:latin typeface="Calibri"/>
          <a:ea typeface="ＭＳ Ｐゴシック" charset="-128"/>
          <a:cs typeface="Calibri"/>
        </a:defRPr>
      </a:lvl2pPr>
      <a:lvl3pPr marL="1143000" indent="-228600" algn="l" rtl="0" eaLnBrk="0" fontAlgn="base" hangingPunct="0">
        <a:lnSpc>
          <a:spcPct val="80000"/>
        </a:lnSpc>
        <a:spcBef>
          <a:spcPct val="30000"/>
        </a:spcBef>
        <a:spcAft>
          <a:spcPct val="0"/>
        </a:spcAft>
        <a:buSzPct val="100000"/>
        <a:buFont typeface="Arial"/>
        <a:buChar char="•"/>
        <a:defRPr>
          <a:solidFill>
            <a:schemeClr val="tx1"/>
          </a:solidFill>
          <a:latin typeface="Calibri"/>
          <a:ea typeface="ＭＳ Ｐゴシック" charset="-128"/>
          <a:cs typeface="Calibri"/>
        </a:defRPr>
      </a:lvl3pPr>
      <a:lvl4pPr marL="1543050" indent="-171450" algn="l" rtl="0" eaLnBrk="0" fontAlgn="base" hangingPunct="0">
        <a:lnSpc>
          <a:spcPct val="80000"/>
        </a:lnSpc>
        <a:spcBef>
          <a:spcPct val="30000"/>
        </a:spcBef>
        <a:spcAft>
          <a:spcPct val="0"/>
        </a:spcAft>
        <a:buSzPct val="100000"/>
        <a:buFont typeface="Wingdings" charset="2"/>
        <a:buChar char="§"/>
        <a:defRPr sz="1600">
          <a:solidFill>
            <a:schemeClr val="tx1"/>
          </a:solidFill>
          <a:latin typeface="Calibri"/>
          <a:ea typeface="ＭＳ Ｐゴシック" charset="-128"/>
          <a:cs typeface="Calibri"/>
        </a:defRPr>
      </a:lvl4pPr>
      <a:lvl5pPr marL="2000250" indent="-171450" algn="l" rtl="0" eaLnBrk="0" fontAlgn="base" hangingPunct="0">
        <a:lnSpc>
          <a:spcPct val="80000"/>
        </a:lnSpc>
        <a:spcBef>
          <a:spcPct val="30000"/>
        </a:spcBef>
        <a:spcAft>
          <a:spcPct val="0"/>
        </a:spcAft>
        <a:buSzPct val="100000"/>
        <a:buChar char="–"/>
        <a:defRPr sz="1600">
          <a:solidFill>
            <a:schemeClr val="tx1"/>
          </a:solidFill>
          <a:latin typeface="Calibri"/>
          <a:ea typeface="ＭＳ Ｐゴシック" charset="-128"/>
          <a:cs typeface="Calibri"/>
        </a:defRPr>
      </a:lvl5pPr>
      <a:lvl6pPr marL="24574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6pPr>
      <a:lvl7pPr marL="29146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7pPr>
      <a:lvl8pPr marL="33718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8pPr>
      <a:lvl9pPr marL="38290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9387"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503238" y="1768475"/>
            <a:ext cx="9069387" cy="438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0" tIns="28448"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 name="Rectangle 3"/>
          <p:cNvSpPr>
            <a:spLocks noGrp="1" noChangeArrowheads="1"/>
          </p:cNvSpPr>
          <p:nvPr>
            <p:ph type="dt"/>
          </p:nvPr>
        </p:nvSpPr>
        <p:spPr bwMode="auto">
          <a:xfrm>
            <a:off x="503238" y="6886575"/>
            <a:ext cx="2346325" cy="519113"/>
          </a:xfrm>
          <a:prstGeom prst="rect">
            <a:avLst/>
          </a:prstGeom>
          <a:noFill/>
          <a:ln>
            <a:noFill/>
          </a:ln>
          <a:effectLst/>
          <a:extLst/>
        </p:spPr>
        <p:txBody>
          <a:bodyPr vert="horz" wrap="square" lIns="0" tIns="0" rIns="0" bIns="0" numCol="1" anchor="t" anchorCtr="0" compatLnSpc="1">
            <a:prstTxWarp prst="textNoShape">
              <a:avLst/>
            </a:prstTxWarp>
          </a:bodyPr>
          <a:lstStyle>
            <a:lvl1pPr>
              <a:lnSpc>
                <a:spcPct val="95000"/>
              </a:lnSpc>
              <a:buFont typeface="Times New Roman" pitchFamily="16" charset="0"/>
              <a:buNone/>
              <a:tabLst>
                <a:tab pos="449263" algn="l"/>
                <a:tab pos="898525" algn="l"/>
                <a:tab pos="1347788" algn="l"/>
                <a:tab pos="1797050" algn="l"/>
                <a:tab pos="2246313" algn="l"/>
              </a:tabLst>
              <a:defRPr sz="1400">
                <a:solidFill>
                  <a:srgbClr val="000000"/>
                </a:solidFill>
                <a:latin typeface="Times New Roman" pitchFamily="16" charset="0"/>
                <a:ea typeface="Microsoft YaHei" charset="-122"/>
                <a:cs typeface="Segoe UI" charset="0"/>
              </a:defRPr>
            </a:lvl1pPr>
          </a:lstStyle>
          <a:p>
            <a:pPr defTabSz="449263" eaLnBrk="1">
              <a:spcBef>
                <a:spcPct val="0"/>
              </a:spcBef>
              <a:buClr>
                <a:srgbClr val="000000"/>
              </a:buClr>
              <a:buSzPct val="100000"/>
              <a:defRPr/>
            </a:pPr>
            <a:endParaRPr lang="en-US"/>
          </a:p>
        </p:txBody>
      </p:sp>
      <p:sp>
        <p:nvSpPr>
          <p:cNvPr id="1028" name="Rectangle 4"/>
          <p:cNvSpPr>
            <a:spLocks noGrp="1" noChangeArrowheads="1"/>
          </p:cNvSpPr>
          <p:nvPr>
            <p:ph type="ftr"/>
          </p:nvPr>
        </p:nvSpPr>
        <p:spPr bwMode="auto">
          <a:xfrm>
            <a:off x="3448050" y="6886575"/>
            <a:ext cx="3194050" cy="519113"/>
          </a:xfrm>
          <a:prstGeom prst="rect">
            <a:avLst/>
          </a:prstGeom>
          <a:noFill/>
          <a:ln>
            <a:noFill/>
          </a:ln>
          <a:effectLst/>
          <a:extLst/>
        </p:spPr>
        <p:txBody>
          <a:bodyPr vert="horz" wrap="square" lIns="0" tIns="0" rIns="0" bIns="0" numCol="1" anchor="t" anchorCtr="0" compatLnSpc="1">
            <a:prstTxWarp prst="textNoShape">
              <a:avLst/>
            </a:prstTxWarp>
          </a:bodyPr>
          <a:lstStyle>
            <a:lvl1pPr algn="ctr">
              <a:lnSpc>
                <a:spcPct val="95000"/>
              </a:lnSpc>
              <a:buFont typeface="Times New Roman" pitchFamily="16" charset="0"/>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ea typeface="Microsoft YaHei" charset="-122"/>
                <a:cs typeface="Segoe UI" charset="0"/>
              </a:defRPr>
            </a:lvl1pPr>
          </a:lstStyle>
          <a:p>
            <a:pPr defTabSz="449263" eaLnBrk="1">
              <a:spcBef>
                <a:spcPct val="0"/>
              </a:spcBef>
              <a:buClr>
                <a:srgbClr val="000000"/>
              </a:buClr>
              <a:buSzPct val="100000"/>
              <a:defRPr/>
            </a:pPr>
            <a:endParaRPr lang="en-US"/>
          </a:p>
        </p:txBody>
      </p:sp>
      <p:sp>
        <p:nvSpPr>
          <p:cNvPr id="1029" name="Rectangle 5"/>
          <p:cNvSpPr>
            <a:spLocks noGrp="1" noChangeArrowheads="1"/>
          </p:cNvSpPr>
          <p:nvPr>
            <p:ph type="sldNum"/>
          </p:nvPr>
        </p:nvSpPr>
        <p:spPr bwMode="auto">
          <a:xfrm>
            <a:off x="7227888" y="6886575"/>
            <a:ext cx="2346325" cy="519113"/>
          </a:xfrm>
          <a:prstGeom prst="rect">
            <a:avLst/>
          </a:prstGeom>
          <a:noFill/>
          <a:ln>
            <a:noFill/>
          </a:ln>
          <a:effectLst/>
          <a:extLst/>
        </p:spPr>
        <p:txBody>
          <a:bodyPr vert="horz" wrap="square" lIns="0" tIns="0" rIns="0" bIns="0" numCol="1" anchor="t" anchorCtr="0" compatLnSpc="1">
            <a:prstTxWarp prst="textNoShape">
              <a:avLst/>
            </a:prstTxWarp>
          </a:bodyPr>
          <a:lstStyle>
            <a:lvl1pPr algn="r">
              <a:lnSpc>
                <a:spcPct val="95000"/>
              </a:lnSpc>
              <a:defRPr sz="1400">
                <a:solidFill>
                  <a:srgbClr val="000000"/>
                </a:solidFill>
                <a:latin typeface="Times New Roman" charset="0"/>
                <a:cs typeface="Segoe UI" charset="0"/>
              </a:defRPr>
            </a:lvl1pPr>
          </a:lstStyle>
          <a:p>
            <a:pPr defTabSz="449263" eaLnBrk="1">
              <a:spcBef>
                <a:spcPct val="0"/>
              </a:spcBef>
              <a:buClr>
                <a:srgbClr val="000000"/>
              </a:buClr>
              <a:buSzPct val="100000"/>
              <a:buFont typeface="Times New Roman" charset="0"/>
              <a:buNone/>
            </a:pPr>
            <a:fld id="{C26B4672-A300-4141-BF20-165CEAB725C0}" type="slidenum">
              <a:rPr lang="en-US" smtClean="0">
                <a:ea typeface="Microsoft YaHei" charset="0"/>
              </a:rPr>
              <a:pPr defTabSz="449263" eaLnBrk="1">
                <a:spcBef>
                  <a:spcPct val="0"/>
                </a:spcBef>
                <a:buClr>
                  <a:srgbClr val="000000"/>
                </a:buClr>
                <a:buSzPct val="100000"/>
                <a:buFont typeface="Times New Roman" charset="0"/>
                <a:buNone/>
              </a:pPr>
              <a:t>‹#›</a:t>
            </a:fld>
            <a:endParaRPr lang="en-US" smtClean="0">
              <a:ea typeface="Microsoft YaHei" charset="0"/>
            </a:endParaRPr>
          </a:p>
        </p:txBody>
      </p:sp>
      <p:sp>
        <p:nvSpPr>
          <p:cNvPr id="8" name="Text Box 6"/>
          <p:cNvSpPr txBox="1">
            <a:spLocks noChangeArrowheads="1"/>
          </p:cNvSpPr>
          <p:nvPr userDrawn="1"/>
        </p:nvSpPr>
        <p:spPr bwMode="auto">
          <a:xfrm>
            <a:off x="900113" y="6389688"/>
            <a:ext cx="7343775" cy="360362"/>
          </a:xfrm>
          <a:prstGeom prst="rect">
            <a:avLst/>
          </a:prstGeom>
          <a:noFill/>
          <a:ln>
            <a:noFill/>
          </a:ln>
          <a:effectLst/>
          <a:extLst/>
        </p:spPr>
        <p:txBody>
          <a:bodyPr lIns="90000" tIns="54779" rIns="90000" bIns="45000" anchor="ctr"/>
          <a:lstStyle>
            <a:lvl1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1pPr>
            <a:lvl2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2pPr>
            <a:lvl3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3pPr>
            <a:lvl4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4pPr>
            <a:lvl5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9pPr>
          </a:lstStyle>
          <a:p>
            <a:pPr algn="ctr" defTabSz="449263" eaLnBrk="1">
              <a:lnSpc>
                <a:spcPct val="93000"/>
              </a:lnSpc>
              <a:spcBef>
                <a:spcPct val="0"/>
              </a:spcBef>
              <a:buClr>
                <a:srgbClr val="000000"/>
              </a:buClr>
              <a:buSzPct val="100000"/>
              <a:buFont typeface="Times New Roman" charset="0"/>
              <a:buNone/>
            </a:pPr>
            <a:r>
              <a:rPr lang="en-US" sz="1100" smtClean="0">
                <a:solidFill>
                  <a:srgbClr val="000000"/>
                </a:solidFill>
              </a:rPr>
              <a:t>© 2019 Elsevier Inc. All rights reserved.</a:t>
            </a:r>
          </a:p>
        </p:txBody>
      </p:sp>
    </p:spTree>
    <p:extLst>
      <p:ext uri="{BB962C8B-B14F-4D97-AF65-F5344CB8AC3E}">
        <p14:creationId xmlns:p14="http://schemas.microsoft.com/office/powerpoint/2010/main" val="67084576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iming>
    <p:tnLst>
      <p:par>
        <p:cTn xmlns:p14="http://schemas.microsoft.com/office/powerpoint/2010/main" id="1" dur="indefinite" restart="never" nodeType="tmRoot"/>
      </p:par>
    </p:tnLst>
  </p:timing>
  <p:txStyles>
    <p:titleStyle>
      <a:lvl1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mj-lt"/>
          <a:ea typeface="+mj-ea"/>
          <a:cs typeface="Microsoft YaHei" charset="0"/>
        </a:defRPr>
      </a:lvl1pPr>
      <a:lvl2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Microsoft YaHei" charset="-122"/>
          <a:cs typeface="Microsoft YaHei" charset="0"/>
        </a:defRPr>
      </a:lvl2pPr>
      <a:lvl3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Microsoft YaHei" charset="-122"/>
          <a:cs typeface="Microsoft YaHei" charset="0"/>
        </a:defRPr>
      </a:lvl3pPr>
      <a:lvl4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Microsoft YaHei" charset="-122"/>
          <a:cs typeface="Microsoft YaHei" charset="0"/>
        </a:defRPr>
      </a:lvl4pPr>
      <a:lvl5pPr algn="ctr" defTabSz="449263"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Microsoft YaHei" charset="-122"/>
          <a:cs typeface="Microsoft YaHei"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eaLnBrk="0" fontAlgn="base" hangingPunct="0">
        <a:lnSpc>
          <a:spcPct val="93000"/>
        </a:lnSpc>
        <a:spcBef>
          <a:spcPts val="1425"/>
        </a:spcBef>
        <a:spcAft>
          <a:spcPct val="0"/>
        </a:spcAft>
        <a:buClr>
          <a:srgbClr val="000000"/>
        </a:buClr>
        <a:buSzPct val="100000"/>
        <a:buFont typeface="Times New Roman" charset="0"/>
        <a:defRPr sz="3200">
          <a:solidFill>
            <a:srgbClr val="000000"/>
          </a:solidFill>
          <a:latin typeface="+mn-lt"/>
          <a:ea typeface="+mn-ea"/>
          <a:cs typeface="Microsoft YaHei" charset="0"/>
        </a:defRPr>
      </a:lvl1pPr>
      <a:lvl2pPr marL="742950" indent="-285750" algn="l" defTabSz="449263" rtl="0" eaLnBrk="0" fontAlgn="base" hangingPunct="0">
        <a:lnSpc>
          <a:spcPct val="93000"/>
        </a:lnSpc>
        <a:spcBef>
          <a:spcPts val="1138"/>
        </a:spcBef>
        <a:spcAft>
          <a:spcPct val="0"/>
        </a:spcAft>
        <a:buClr>
          <a:srgbClr val="000000"/>
        </a:buClr>
        <a:buSzPct val="100000"/>
        <a:buFont typeface="Times New Roman" charset="0"/>
        <a:defRPr sz="2800">
          <a:solidFill>
            <a:srgbClr val="000000"/>
          </a:solidFill>
          <a:latin typeface="+mn-lt"/>
          <a:ea typeface="+mn-ea"/>
          <a:cs typeface="Microsoft YaHei" charset="0"/>
        </a:defRPr>
      </a:lvl2pPr>
      <a:lvl3pPr marL="1143000" indent="-228600" algn="l" defTabSz="449263" rtl="0" eaLnBrk="0" fontAlgn="base" hangingPunct="0">
        <a:lnSpc>
          <a:spcPct val="93000"/>
        </a:lnSpc>
        <a:spcBef>
          <a:spcPts val="850"/>
        </a:spcBef>
        <a:spcAft>
          <a:spcPct val="0"/>
        </a:spcAft>
        <a:buClr>
          <a:srgbClr val="000000"/>
        </a:buClr>
        <a:buSzPct val="100000"/>
        <a:buFont typeface="Times New Roman" charset="0"/>
        <a:defRPr sz="2400">
          <a:solidFill>
            <a:srgbClr val="000000"/>
          </a:solidFill>
          <a:latin typeface="+mn-lt"/>
          <a:ea typeface="+mn-ea"/>
          <a:cs typeface="Microsoft YaHei" charset="0"/>
        </a:defRPr>
      </a:lvl3pPr>
      <a:lvl4pPr marL="1600200" indent="-228600" algn="l" defTabSz="449263" rtl="0" eaLnBrk="0" fontAlgn="base" hangingPunct="0">
        <a:lnSpc>
          <a:spcPct val="93000"/>
        </a:lnSpc>
        <a:spcBef>
          <a:spcPts val="575"/>
        </a:spcBef>
        <a:spcAft>
          <a:spcPct val="0"/>
        </a:spcAft>
        <a:buClr>
          <a:srgbClr val="000000"/>
        </a:buClr>
        <a:buSzPct val="100000"/>
        <a:buFont typeface="Times New Roman" charset="0"/>
        <a:defRPr sz="2000">
          <a:solidFill>
            <a:srgbClr val="000000"/>
          </a:solidFill>
          <a:latin typeface="+mn-lt"/>
          <a:ea typeface="+mn-ea"/>
          <a:cs typeface="Microsoft YaHei" charset="0"/>
        </a:defRPr>
      </a:lvl4pPr>
      <a:lvl5pPr marL="2057400" indent="-228600" algn="l" defTabSz="449263" rtl="0" eaLnBrk="0" fontAlgn="base" hangingPunct="0">
        <a:lnSpc>
          <a:spcPct val="93000"/>
        </a:lnSpc>
        <a:spcBef>
          <a:spcPts val="288"/>
        </a:spcBef>
        <a:spcAft>
          <a:spcPct val="0"/>
        </a:spcAft>
        <a:buClr>
          <a:srgbClr val="000000"/>
        </a:buClr>
        <a:buSzPct val="100000"/>
        <a:buFont typeface="Times New Roman" charset="0"/>
        <a:defRPr sz="2000">
          <a:solidFill>
            <a:srgbClr val="000000"/>
          </a:solidFill>
          <a:latin typeface="+mn-lt"/>
          <a:ea typeface="+mn-ea"/>
          <a:cs typeface="Microsoft YaHei" charset="0"/>
        </a:defRPr>
      </a:lvl5pPr>
      <a:lvl6pPr marL="25146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3.xml"/><Relationship Id="rId3"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2.xml"/><Relationship Id="rId3" Type="http://schemas.openxmlformats.org/officeDocument/2006/relationships/image" Target="../media/image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4.xml"/><Relationship Id="rId3" Type="http://schemas.openxmlformats.org/officeDocument/2006/relationships/image" Target="../media/image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2"/>
          <p:cNvSpPr>
            <a:spLocks noGrp="1" noChangeArrowheads="1"/>
          </p:cNvSpPr>
          <p:nvPr>
            <p:ph type="ctrTitle"/>
          </p:nvPr>
        </p:nvSpPr>
        <p:spPr>
          <a:xfrm>
            <a:off x="152400" y="1600200"/>
            <a:ext cx="8834438" cy="1666875"/>
          </a:xfrm>
        </p:spPr>
        <p:txBody>
          <a:bodyPr/>
          <a:lstStyle/>
          <a:p>
            <a:pPr algn="ctr">
              <a:lnSpc>
                <a:spcPct val="120000"/>
              </a:lnSpc>
            </a:pPr>
            <a:r>
              <a:rPr lang="en-US" dirty="0"/>
              <a:t>CS 152 Computer Architecture and Engineering</a:t>
            </a:r>
            <a:br>
              <a:rPr lang="en-US" dirty="0"/>
            </a:br>
            <a:r>
              <a:rPr lang="en-US" dirty="0"/>
              <a:t>CS252 Graduate Computer Architecture</a:t>
            </a:r>
            <a:br>
              <a:rPr lang="en-US" dirty="0"/>
            </a:br>
            <a:r>
              <a:rPr lang="en-US" dirty="0"/>
              <a:t/>
            </a:r>
            <a:br>
              <a:rPr lang="en-US" dirty="0"/>
            </a:br>
            <a:r>
              <a:rPr lang="en-US" dirty="0"/>
              <a:t> Lecture 6</a:t>
            </a:r>
            <a:r>
              <a:rPr lang="en-US" dirty="0" smtClean="0"/>
              <a:t> </a:t>
            </a:r>
            <a:r>
              <a:rPr lang="mr-IN" dirty="0" smtClean="0"/>
              <a:t>–</a:t>
            </a:r>
            <a:r>
              <a:rPr lang="en-US" dirty="0" smtClean="0"/>
              <a:t> Memory II</a:t>
            </a:r>
            <a:endParaRPr lang="en-US" dirty="0"/>
          </a:p>
        </p:txBody>
      </p:sp>
      <p:sp>
        <p:nvSpPr>
          <p:cNvPr id="655363" name="Rectangle 3"/>
          <p:cNvSpPr>
            <a:spLocks noGrp="1" noChangeArrowheads="1"/>
          </p:cNvSpPr>
          <p:nvPr>
            <p:ph type="subTitle" idx="1"/>
          </p:nvPr>
        </p:nvSpPr>
        <p:spPr>
          <a:xfrm>
            <a:off x="1171575" y="4289425"/>
            <a:ext cx="6900863" cy="1295400"/>
          </a:xfrm>
        </p:spPr>
        <p:txBody>
          <a:bodyPr/>
          <a:lstStyle/>
          <a:p>
            <a:pPr>
              <a:lnSpc>
                <a:spcPct val="70000"/>
              </a:lnSpc>
            </a:pPr>
            <a:r>
              <a:rPr lang="en-US"/>
              <a:t>Krste Asanovic</a:t>
            </a:r>
          </a:p>
          <a:p>
            <a:pPr>
              <a:lnSpc>
                <a:spcPct val="70000"/>
              </a:lnSpc>
            </a:pPr>
            <a:r>
              <a:rPr lang="en-US" sz="2000"/>
              <a:t>Electrical Engineering and Computer Sciences</a:t>
            </a:r>
          </a:p>
          <a:p>
            <a:pPr>
              <a:lnSpc>
                <a:spcPct val="70000"/>
              </a:lnSpc>
            </a:pPr>
            <a:r>
              <a:rPr lang="en-US" sz="2000"/>
              <a:t>University of California at Berkeley</a:t>
            </a:r>
          </a:p>
          <a:p>
            <a:pPr>
              <a:lnSpc>
                <a:spcPct val="70000"/>
              </a:lnSpc>
            </a:pPr>
            <a:endParaRPr lang="en-US" sz="2000"/>
          </a:p>
          <a:p>
            <a:pPr>
              <a:lnSpc>
                <a:spcPct val="70000"/>
              </a:lnSpc>
            </a:pPr>
            <a:r>
              <a:rPr lang="en-US" sz="2000" b="1">
                <a:latin typeface="Courier" charset="0"/>
              </a:rPr>
              <a:t>http://www.eecs.berkeley.edu/~krste</a:t>
            </a:r>
          </a:p>
          <a:p>
            <a:pPr>
              <a:lnSpc>
                <a:spcPct val="70000"/>
              </a:lnSpc>
            </a:pPr>
            <a:r>
              <a:rPr lang="en-US" sz="2000" b="1">
                <a:latin typeface="Courier" charset="0"/>
              </a:rPr>
              <a:t>http://inst.eecs.berkeley.edu/~cs152</a:t>
            </a:r>
          </a:p>
          <a:p>
            <a:pPr>
              <a:lnSpc>
                <a:spcPct val="70000"/>
              </a:lnSpc>
            </a:pPr>
            <a:endParaRPr lang="en-US" sz="2000"/>
          </a:p>
          <a:p>
            <a:pPr>
              <a:lnSpc>
                <a:spcPct val="70000"/>
              </a:lnSpc>
            </a:pPr>
            <a:endParaRPr lang="en-US" sz="2000" i="1"/>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6850" name="Rectangle 2"/>
          <p:cNvSpPr>
            <a:spLocks noGrp="1" noChangeArrowheads="1"/>
          </p:cNvSpPr>
          <p:nvPr>
            <p:ph type="title"/>
          </p:nvPr>
        </p:nvSpPr>
        <p:spPr/>
        <p:txBody>
          <a:bodyPr/>
          <a:lstStyle/>
          <a:p>
            <a:r>
              <a:rPr lang="en-US" altLang="ko-KR" smtClean="0"/>
              <a:t>Effect of Cache Parameters on Performance</a:t>
            </a:r>
            <a:endParaRPr lang="en-US" altLang="ko-KR" dirty="0"/>
          </a:p>
        </p:txBody>
      </p:sp>
      <p:sp>
        <p:nvSpPr>
          <p:cNvPr id="9" name="Rectangle 3"/>
          <p:cNvSpPr>
            <a:spLocks noGrp="1" noChangeArrowheads="1"/>
          </p:cNvSpPr>
          <p:nvPr>
            <p:ph idx="1"/>
          </p:nvPr>
        </p:nvSpPr>
        <p:spPr bwMode="auto">
          <a:prstGeom prst="rect">
            <a:avLst/>
          </a:prstGeom>
          <a:noFill/>
          <a:ln w="25400">
            <a:noFill/>
            <a:miter lim="800000"/>
            <a:headEnd/>
            <a:tailEnd/>
          </a:ln>
          <a:effectLst/>
        </p:spPr>
        <p:txBody>
          <a:bodyPr lIns="90488" tIns="44450" rIns="90488" bIns="44450">
            <a:prstTxWarp prst="textNoShape">
              <a:avLst/>
            </a:prstTxWarp>
            <a:spAutoFit/>
          </a:bodyPr>
          <a:lstStyle/>
          <a:p>
            <a:pPr algn="l">
              <a:spcBef>
                <a:spcPct val="0"/>
              </a:spcBef>
            </a:pPr>
            <a:r>
              <a:rPr lang="en-US" sz="2800" dirty="0" smtClean="0">
                <a:latin typeface="Calibri"/>
                <a:cs typeface="Calibri"/>
              </a:rPr>
              <a:t>Larger cache size</a:t>
            </a:r>
          </a:p>
          <a:p>
            <a:pPr marL="403225" lvl="1" indent="-231775" algn="l">
              <a:spcBef>
                <a:spcPct val="0"/>
              </a:spcBef>
              <a:buFontTx/>
              <a:buChar char="+"/>
            </a:pPr>
            <a:r>
              <a:rPr lang="en-US" sz="2800" dirty="0" smtClean="0">
                <a:solidFill>
                  <a:srgbClr val="FF0000"/>
                </a:solidFill>
                <a:latin typeface="Calibri"/>
                <a:cs typeface="Calibri"/>
              </a:rPr>
              <a:t>reduces capacity and conflict misses  </a:t>
            </a:r>
          </a:p>
          <a:p>
            <a:pPr marL="403225" lvl="1" indent="-231775" algn="l">
              <a:spcBef>
                <a:spcPct val="0"/>
              </a:spcBef>
              <a:buFontTx/>
              <a:buChar char="-"/>
            </a:pPr>
            <a:r>
              <a:rPr lang="en-US" sz="2800" dirty="0" smtClean="0">
                <a:solidFill>
                  <a:srgbClr val="FF0000"/>
                </a:solidFill>
                <a:latin typeface="Calibri"/>
                <a:cs typeface="Calibri"/>
              </a:rPr>
              <a:t>hit time will increase</a:t>
            </a:r>
          </a:p>
          <a:p>
            <a:pPr algn="l">
              <a:spcBef>
                <a:spcPct val="0"/>
              </a:spcBef>
            </a:pPr>
            <a:endParaRPr lang="en-US" sz="2000" dirty="0" smtClean="0">
              <a:latin typeface="Calibri"/>
              <a:cs typeface="Calibri"/>
            </a:endParaRPr>
          </a:p>
          <a:p>
            <a:pPr algn="l">
              <a:spcBef>
                <a:spcPct val="0"/>
              </a:spcBef>
            </a:pPr>
            <a:r>
              <a:rPr lang="en-US" sz="2800" dirty="0" smtClean="0">
                <a:latin typeface="Calibri"/>
                <a:cs typeface="Calibri"/>
              </a:rPr>
              <a:t>Higher associativity</a:t>
            </a:r>
          </a:p>
          <a:p>
            <a:pPr marL="403225" lvl="1" indent="-231775" algn="l">
              <a:spcBef>
                <a:spcPct val="0"/>
              </a:spcBef>
              <a:buFontTx/>
              <a:buChar char="+"/>
            </a:pPr>
            <a:r>
              <a:rPr lang="en-US" sz="2800" dirty="0" smtClean="0">
                <a:solidFill>
                  <a:srgbClr val="FF0000"/>
                </a:solidFill>
                <a:latin typeface="Calibri"/>
                <a:cs typeface="Calibri"/>
              </a:rPr>
              <a:t>reduces conflict misses</a:t>
            </a:r>
          </a:p>
          <a:p>
            <a:pPr marL="403225" lvl="1" indent="-231775" algn="l">
              <a:spcBef>
                <a:spcPct val="0"/>
              </a:spcBef>
              <a:buFontTx/>
              <a:buChar char="-"/>
            </a:pPr>
            <a:r>
              <a:rPr lang="en-US" sz="2800" dirty="0" smtClean="0">
                <a:solidFill>
                  <a:srgbClr val="FF0000"/>
                </a:solidFill>
                <a:latin typeface="Calibri"/>
                <a:cs typeface="Calibri"/>
              </a:rPr>
              <a:t>may increase hit time</a:t>
            </a:r>
            <a:br>
              <a:rPr lang="en-US" sz="2800" dirty="0" smtClean="0">
                <a:solidFill>
                  <a:srgbClr val="FF0000"/>
                </a:solidFill>
                <a:latin typeface="Calibri"/>
                <a:cs typeface="Calibri"/>
              </a:rPr>
            </a:br>
            <a:endParaRPr lang="en-US" sz="2800" dirty="0" smtClean="0">
              <a:solidFill>
                <a:srgbClr val="FF0000"/>
              </a:solidFill>
              <a:latin typeface="Calibri"/>
              <a:cs typeface="Calibri"/>
            </a:endParaRPr>
          </a:p>
          <a:p>
            <a:pPr algn="l">
              <a:spcBef>
                <a:spcPct val="0"/>
              </a:spcBef>
            </a:pPr>
            <a:r>
              <a:rPr lang="en-US" sz="2800" dirty="0" smtClean="0">
                <a:latin typeface="Calibri"/>
                <a:cs typeface="Calibri"/>
              </a:rPr>
              <a:t>Larger line size</a:t>
            </a:r>
          </a:p>
          <a:p>
            <a:pPr marL="403225" lvl="1" indent="-231775" algn="l">
              <a:spcBef>
                <a:spcPct val="0"/>
              </a:spcBef>
              <a:buFontTx/>
              <a:buChar char="+"/>
            </a:pPr>
            <a:r>
              <a:rPr lang="en-US" sz="2800" dirty="0" smtClean="0">
                <a:solidFill>
                  <a:srgbClr val="FF0000"/>
                </a:solidFill>
                <a:latin typeface="Calibri"/>
                <a:cs typeface="Calibri"/>
              </a:rPr>
              <a:t>reduces compulsory and capacity (reload) misses</a:t>
            </a:r>
          </a:p>
          <a:p>
            <a:pPr marL="403225" lvl="1" indent="-231775" algn="l">
              <a:spcBef>
                <a:spcPct val="0"/>
              </a:spcBef>
              <a:buFontTx/>
              <a:buChar char="-"/>
            </a:pPr>
            <a:r>
              <a:rPr lang="en-US" sz="2800" dirty="0" smtClean="0">
                <a:solidFill>
                  <a:srgbClr val="FF0000"/>
                </a:solidFill>
                <a:latin typeface="Calibri"/>
                <a:cs typeface="Calibri"/>
              </a:rPr>
              <a:t>increases conflict misses and miss penalty</a:t>
            </a:r>
          </a:p>
          <a:p>
            <a:pPr marL="403225" lvl="1" indent="-231775" algn="l">
              <a:spcBef>
                <a:spcPct val="0"/>
              </a:spcBef>
            </a:pPr>
            <a:endParaRPr lang="en-US" sz="2000" dirty="0">
              <a:latin typeface="Calibri"/>
              <a:cs typeface="Calibri"/>
            </a:endParaRPr>
          </a:p>
        </p:txBody>
      </p:sp>
      <p:sp>
        <p:nvSpPr>
          <p:cNvPr id="6" name="Slide Number Placeholder 5"/>
          <p:cNvSpPr>
            <a:spLocks noGrp="1"/>
          </p:cNvSpPr>
          <p:nvPr>
            <p:ph type="sldNum" sz="quarter" idx="12"/>
          </p:nvPr>
        </p:nvSpPr>
        <p:spPr/>
        <p:txBody>
          <a:bodyPr/>
          <a:lstStyle/>
          <a:p>
            <a:fld id="{40871D85-A06A-5945-BE3D-E6BC14FDAE04}" type="slidenum">
              <a:rPr lang="en-US"/>
              <a:pPr/>
              <a:t>10</a:t>
            </a:fld>
            <a:endParaRPr lang="en-US"/>
          </a:p>
        </p:txBody>
      </p:sp>
    </p:spTree>
    <p:extLst>
      <p:ext uri="{BB962C8B-B14F-4D97-AF65-F5344CB8AC3E}">
        <p14:creationId xmlns:p14="http://schemas.microsoft.com/office/powerpoint/2010/main" val="14769051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 name="T15" fmla="*/ 0 w 102"/>
              <a:gd name="T16" fmla="*/ 0 h 102"/>
              <a:gd name="T17" fmla="*/ 102 w 102"/>
              <a:gd name="T18" fmla="*/ 102 h 102"/>
            </a:gdLst>
            <a:ahLst/>
            <a:cxnLst>
              <a:cxn ang="T10">
                <a:pos x="T0" y="T1"/>
              </a:cxn>
              <a:cxn ang="T11">
                <a:pos x="T2" y="T3"/>
              </a:cxn>
              <a:cxn ang="T12">
                <a:pos x="T4" y="T5"/>
              </a:cxn>
              <a:cxn ang="T13">
                <a:pos x="T6" y="T7"/>
              </a:cxn>
              <a:cxn ang="T14">
                <a:pos x="T8" y="T9"/>
              </a:cxn>
            </a:cxnLst>
            <a:rect l="T15" t="T16" r="T17" b="T18"/>
            <a:pathLst>
              <a:path w="102" h="102">
                <a:moveTo>
                  <a:pt x="0" y="0"/>
                </a:moveTo>
                <a:lnTo>
                  <a:pt x="101" y="0"/>
                </a:lnTo>
                <a:lnTo>
                  <a:pt x="101" y="101"/>
                </a:lnTo>
                <a:lnTo>
                  <a:pt x="0" y="101"/>
                </a:lnTo>
                <a:lnTo>
                  <a:pt x="0" y="0"/>
                </a:lnTo>
              </a:path>
            </a:pathLst>
          </a:custGeom>
          <a:solidFill>
            <a:srgbClr val="FFFFFF"/>
          </a:solidFill>
          <a:ln>
            <a:noFill/>
          </a:ln>
          <a:extLst>
            <a:ext uri="{91240B29-F687-4f45-9708-019B960494DF}">
              <a14:hiddenLine xmlns:a14="http://schemas.microsoft.com/office/drawing/2010/main" w="9525" cap="flat">
                <a:solidFill>
                  <a:srgbClr val="000000"/>
                </a:solidFill>
                <a:bevel/>
                <a:headEnd/>
                <a:tailEnd/>
              </a14:hiddenLine>
            </a:ext>
          </a:extLst>
        </p:spPr>
        <p:txBody>
          <a:bodyPr wrap="none" anchor="ctr"/>
          <a:lstStyle/>
          <a:p>
            <a:endParaRPr lang="en-US"/>
          </a:p>
        </p:txBody>
      </p:sp>
      <p:sp>
        <p:nvSpPr>
          <p:cNvPr id="12291" name="Rectangle 1"/>
          <p:cNvSpPr>
            <a:spLocks noChangeArrowheads="1"/>
          </p:cNvSpPr>
          <p:nvPr/>
        </p:nvSpPr>
        <p:spPr bwMode="auto">
          <a:xfrm>
            <a:off x="152400" y="2057400"/>
            <a:ext cx="39624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b="1" dirty="0">
                <a:solidFill>
                  <a:schemeClr val="tx1"/>
                </a:solidFill>
              </a:rPr>
              <a:t>Figure B.9 Total miss rate (top) and distribution of miss rate (bottom) for each size cache according to the three C's for the data in Figure B.8. </a:t>
            </a:r>
            <a:r>
              <a:rPr lang="en-US" dirty="0">
                <a:solidFill>
                  <a:schemeClr val="tx1"/>
                </a:solidFill>
              </a:rPr>
              <a:t>The top diagram shows the actual data cache miss rates, while the bottom diagram shows the percentage in each category. (</a:t>
            </a:r>
            <a:r>
              <a:rPr lang="en-US" i="1" dirty="0">
                <a:solidFill>
                  <a:schemeClr val="tx1"/>
                </a:solidFill>
              </a:rPr>
              <a:t>Space allows</a:t>
            </a:r>
            <a:r>
              <a:rPr lang="en-US" dirty="0">
                <a:solidFill>
                  <a:schemeClr val="tx1"/>
                </a:solidFill>
              </a:rPr>
              <a:t> the graphs to show one extra cache size than can fit in Figure B.8.)</a:t>
            </a:r>
          </a:p>
        </p:txBody>
      </p:sp>
      <p:pic>
        <p:nvPicPr>
          <p:cNvPr id="12292" name="Picture 2" descr="Y:\WOMAT\Production\Artfinal\0000000038\MKCAD\978-0-12-811905-1\0003170710\XMLLowres\bm09-9780128119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52399"/>
            <a:ext cx="4876800" cy="657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152400" y="6497638"/>
            <a:ext cx="7343775" cy="360362"/>
          </a:xfrm>
          <a:prstGeom prst="rect">
            <a:avLst/>
          </a:prstGeom>
          <a:noFill/>
          <a:ln>
            <a:noFill/>
          </a:ln>
          <a:effectLst/>
          <a:extLst/>
        </p:spPr>
        <p:txBody>
          <a:bodyPr lIns="90000" tIns="54779"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defRPr>
                <a:solidFill>
                  <a:schemeClr val="tx1"/>
                </a:solidFill>
                <a:latin typeface="Arial" charset="0"/>
                <a:ea typeface="Microsoft YaHei" charset="0"/>
                <a:cs typeface="Microsoft YaHei" charset="0"/>
              </a:defRPr>
            </a:lvl9pPr>
          </a:lstStyle>
          <a:p>
            <a:pPr algn="ctr" eaLnBrk="1">
              <a:lnSpc>
                <a:spcPct val="93000"/>
              </a:lnSpc>
              <a:buClr>
                <a:srgbClr val="000000"/>
              </a:buClr>
              <a:buSzPct val="100000"/>
              <a:buFont typeface="Times New Roman" charset="0"/>
              <a:buNone/>
            </a:pPr>
            <a:r>
              <a:rPr lang="en-US" sz="1100" dirty="0">
                <a:solidFill>
                  <a:srgbClr val="000000"/>
                </a:solidFill>
              </a:rPr>
              <a:t>© </a:t>
            </a:r>
            <a:r>
              <a:rPr lang="en-US" sz="1100" dirty="0" smtClean="0">
                <a:solidFill>
                  <a:srgbClr val="000000"/>
                </a:solidFill>
              </a:rPr>
              <a:t>2018 </a:t>
            </a:r>
            <a:r>
              <a:rPr lang="en-US" sz="1100" dirty="0">
                <a:solidFill>
                  <a:srgbClr val="000000"/>
                </a:solidFill>
              </a:rPr>
              <a:t>Elsevier Inc. All rights reserved</a:t>
            </a:r>
            <a:r>
              <a:rPr lang="en-US" sz="1100" dirty="0" smtClean="0">
                <a:solidFill>
                  <a:srgbClr val="000000"/>
                </a:solidFill>
              </a:rPr>
              <a:t>.</a:t>
            </a:r>
            <a:endParaRPr lang="en-US" sz="1100" dirty="0">
              <a:solidFill>
                <a:srgbClr val="000000"/>
              </a:solidFill>
            </a:endParaRPr>
          </a:p>
        </p:txBody>
      </p:sp>
    </p:spTree>
    <p:extLst>
      <p:ext uri="{BB962C8B-B14F-4D97-AF65-F5344CB8AC3E}">
        <p14:creationId xmlns:p14="http://schemas.microsoft.com/office/powerpoint/2010/main" val="408660070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5894" name="Rectangle 6"/>
          <p:cNvSpPr>
            <a:spLocks noGrp="1" noChangeArrowheads="1"/>
          </p:cNvSpPr>
          <p:nvPr>
            <p:ph type="title"/>
          </p:nvPr>
        </p:nvSpPr>
        <p:spPr>
          <a:noFill/>
          <a:ln/>
        </p:spPr>
        <p:txBody>
          <a:bodyPr lIns="90488" tIns="44450" rIns="90488" bIns="44450"/>
          <a:lstStyle/>
          <a:p>
            <a:r>
              <a:rPr lang="en-US" dirty="0" smtClean="0"/>
              <a:t>Recap: Line </a:t>
            </a:r>
            <a:r>
              <a:rPr lang="en-US" dirty="0"/>
              <a:t>Size and Spatial Locality</a:t>
            </a:r>
          </a:p>
        </p:txBody>
      </p:sp>
      <p:sp>
        <p:nvSpPr>
          <p:cNvPr id="23" name="Slide Number Placeholder 5"/>
          <p:cNvSpPr>
            <a:spLocks noGrp="1"/>
          </p:cNvSpPr>
          <p:nvPr>
            <p:ph type="sldNum" sz="quarter" idx="12"/>
          </p:nvPr>
        </p:nvSpPr>
        <p:spPr/>
        <p:txBody>
          <a:bodyPr/>
          <a:lstStyle/>
          <a:p>
            <a:fld id="{496471D7-D45B-4D4D-A774-64B2692D6213}" type="slidenum">
              <a:rPr lang="en-US"/>
              <a:pPr/>
              <a:t>12</a:t>
            </a:fld>
            <a:endParaRPr lang="en-US" b="0" dirty="0">
              <a:solidFill>
                <a:srgbClr val="FBBA03"/>
              </a:solidFill>
            </a:endParaRPr>
          </a:p>
        </p:txBody>
      </p:sp>
      <p:sp>
        <p:nvSpPr>
          <p:cNvPr id="1445890" name="Rectangle 2"/>
          <p:cNvSpPr>
            <a:spLocks noChangeArrowheads="1"/>
          </p:cNvSpPr>
          <p:nvPr/>
        </p:nvSpPr>
        <p:spPr bwMode="auto">
          <a:xfrm>
            <a:off x="5800725" y="1516063"/>
            <a:ext cx="1222375" cy="284162"/>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sz="2000">
                <a:solidFill>
                  <a:srgbClr val="000000"/>
                </a:solidFill>
                <a:latin typeface="Calibri"/>
                <a:cs typeface="Calibri"/>
              </a:rPr>
              <a:t>Word3</a:t>
            </a:r>
          </a:p>
        </p:txBody>
      </p:sp>
      <p:sp>
        <p:nvSpPr>
          <p:cNvPr id="1445891" name="Rectangle 3"/>
          <p:cNvSpPr>
            <a:spLocks noChangeArrowheads="1"/>
          </p:cNvSpPr>
          <p:nvPr/>
        </p:nvSpPr>
        <p:spPr bwMode="auto">
          <a:xfrm>
            <a:off x="2133600" y="1516063"/>
            <a:ext cx="1222375" cy="284162"/>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sz="2000" dirty="0">
                <a:solidFill>
                  <a:srgbClr val="000000"/>
                </a:solidFill>
                <a:latin typeface="Calibri"/>
                <a:cs typeface="Calibri"/>
              </a:rPr>
              <a:t>Word0</a:t>
            </a:r>
          </a:p>
        </p:txBody>
      </p:sp>
      <p:sp>
        <p:nvSpPr>
          <p:cNvPr id="1445892" name="Rectangle 4"/>
          <p:cNvSpPr>
            <a:spLocks noChangeArrowheads="1"/>
          </p:cNvSpPr>
          <p:nvPr/>
        </p:nvSpPr>
        <p:spPr bwMode="auto">
          <a:xfrm>
            <a:off x="3355975" y="1516063"/>
            <a:ext cx="1222375" cy="284162"/>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sz="2000">
                <a:solidFill>
                  <a:srgbClr val="000000"/>
                </a:solidFill>
                <a:latin typeface="Calibri"/>
                <a:cs typeface="Calibri"/>
              </a:rPr>
              <a:t>Word1</a:t>
            </a:r>
          </a:p>
        </p:txBody>
      </p:sp>
      <p:sp>
        <p:nvSpPr>
          <p:cNvPr id="1445893" name="Rectangle 5"/>
          <p:cNvSpPr>
            <a:spLocks noChangeArrowheads="1"/>
          </p:cNvSpPr>
          <p:nvPr/>
        </p:nvSpPr>
        <p:spPr bwMode="auto">
          <a:xfrm>
            <a:off x="4578350" y="1516063"/>
            <a:ext cx="1222375" cy="284162"/>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sz="2000" dirty="0">
                <a:solidFill>
                  <a:srgbClr val="000000"/>
                </a:solidFill>
                <a:latin typeface="Calibri"/>
                <a:cs typeface="Calibri"/>
              </a:rPr>
              <a:t>Word2</a:t>
            </a:r>
          </a:p>
        </p:txBody>
      </p:sp>
      <p:sp>
        <p:nvSpPr>
          <p:cNvPr id="1445895" name="Rectangle 7"/>
          <p:cNvSpPr>
            <a:spLocks noChangeArrowheads="1"/>
          </p:cNvSpPr>
          <p:nvPr/>
        </p:nvSpPr>
        <p:spPr bwMode="auto">
          <a:xfrm>
            <a:off x="228600" y="4000500"/>
            <a:ext cx="8518525" cy="1797050"/>
          </a:xfrm>
          <a:prstGeom prst="rect">
            <a:avLst/>
          </a:prstGeom>
          <a:solidFill>
            <a:schemeClr val="bg1"/>
          </a:solidFill>
          <a:ln w="25400">
            <a:noFill/>
            <a:miter lim="800000"/>
            <a:headEnd/>
            <a:tailEnd/>
          </a:ln>
          <a:effectLst/>
        </p:spPr>
        <p:txBody>
          <a:bodyPr lIns="90488" tIns="44450" rIns="90488" bIns="44450">
            <a:prstTxWarp prst="textNoShape">
              <a:avLst/>
            </a:prstTxWarp>
            <a:spAutoFit/>
          </a:bodyPr>
          <a:lstStyle/>
          <a:p>
            <a:pPr>
              <a:spcBef>
                <a:spcPct val="0"/>
              </a:spcBef>
            </a:pPr>
            <a:r>
              <a:rPr lang="en-US" sz="2000" dirty="0">
                <a:solidFill>
                  <a:srgbClr val="000000"/>
                </a:solidFill>
                <a:latin typeface="Calibri"/>
                <a:cs typeface="Calibri"/>
              </a:rPr>
              <a:t>Larger </a:t>
            </a:r>
            <a:r>
              <a:rPr lang="en-US" sz="2000" dirty="0" smtClean="0">
                <a:solidFill>
                  <a:srgbClr val="000000"/>
                </a:solidFill>
                <a:latin typeface="Calibri"/>
                <a:cs typeface="Calibri"/>
              </a:rPr>
              <a:t>line </a:t>
            </a:r>
            <a:r>
              <a:rPr lang="en-US" sz="2000" dirty="0">
                <a:solidFill>
                  <a:srgbClr val="000000"/>
                </a:solidFill>
                <a:latin typeface="Calibri"/>
                <a:cs typeface="Calibri"/>
              </a:rPr>
              <a:t>size has distinct hardware advantages</a:t>
            </a:r>
          </a:p>
          <a:p>
            <a:pPr lvl="1">
              <a:spcBef>
                <a:spcPct val="0"/>
              </a:spcBef>
              <a:buFontTx/>
              <a:buChar char="•"/>
            </a:pPr>
            <a:r>
              <a:rPr lang="en-US" sz="1800" dirty="0">
                <a:solidFill>
                  <a:srgbClr val="56127A"/>
                </a:solidFill>
                <a:latin typeface="Calibri"/>
                <a:cs typeface="Calibri"/>
              </a:rPr>
              <a:t> less tag overhead</a:t>
            </a:r>
          </a:p>
          <a:p>
            <a:pPr lvl="1">
              <a:spcBef>
                <a:spcPct val="0"/>
              </a:spcBef>
              <a:buFontTx/>
              <a:buChar char="•"/>
            </a:pPr>
            <a:r>
              <a:rPr lang="en-US" sz="1800" dirty="0">
                <a:solidFill>
                  <a:srgbClr val="56127A"/>
                </a:solidFill>
                <a:latin typeface="Calibri"/>
                <a:cs typeface="Calibri"/>
              </a:rPr>
              <a:t> exploit fast burst transfers from DRAM</a:t>
            </a:r>
          </a:p>
          <a:p>
            <a:pPr lvl="1">
              <a:spcBef>
                <a:spcPct val="0"/>
              </a:spcBef>
              <a:buFontTx/>
              <a:buChar char="•"/>
            </a:pPr>
            <a:r>
              <a:rPr lang="en-US" sz="1800" dirty="0">
                <a:solidFill>
                  <a:srgbClr val="56127A"/>
                </a:solidFill>
                <a:latin typeface="Calibri"/>
                <a:cs typeface="Calibri"/>
              </a:rPr>
              <a:t> exploit fast burst transfers over wide busses</a:t>
            </a:r>
            <a:r>
              <a:rPr lang="en-US" sz="1800" dirty="0">
                <a:solidFill>
                  <a:srgbClr val="00AE00"/>
                </a:solidFill>
                <a:latin typeface="Calibri"/>
                <a:cs typeface="Calibri"/>
              </a:rPr>
              <a:t/>
            </a:r>
            <a:br>
              <a:rPr lang="en-US" sz="1800" dirty="0">
                <a:solidFill>
                  <a:srgbClr val="00AE00"/>
                </a:solidFill>
                <a:latin typeface="Calibri"/>
                <a:cs typeface="Calibri"/>
              </a:rPr>
            </a:br>
            <a:endParaRPr lang="en-US" sz="1800" dirty="0">
              <a:solidFill>
                <a:srgbClr val="00AE00"/>
              </a:solidFill>
              <a:latin typeface="Calibri"/>
              <a:cs typeface="Calibri"/>
            </a:endParaRPr>
          </a:p>
          <a:p>
            <a:pPr>
              <a:spcBef>
                <a:spcPct val="0"/>
              </a:spcBef>
            </a:pPr>
            <a:r>
              <a:rPr lang="en-US" sz="2000" i="1" dirty="0">
                <a:solidFill>
                  <a:srgbClr val="000000"/>
                </a:solidFill>
                <a:latin typeface="Calibri"/>
                <a:cs typeface="Calibri"/>
              </a:rPr>
              <a:t>What are the disadvantages of increasing </a:t>
            </a:r>
            <a:r>
              <a:rPr lang="en-US" sz="2000" i="1" dirty="0" smtClean="0">
                <a:solidFill>
                  <a:srgbClr val="000000"/>
                </a:solidFill>
                <a:latin typeface="Calibri"/>
                <a:cs typeface="Calibri"/>
              </a:rPr>
              <a:t>line </a:t>
            </a:r>
            <a:r>
              <a:rPr lang="en-US" sz="2000" i="1" dirty="0">
                <a:solidFill>
                  <a:srgbClr val="000000"/>
                </a:solidFill>
                <a:latin typeface="Calibri"/>
                <a:cs typeface="Calibri"/>
              </a:rPr>
              <a:t>size?</a:t>
            </a:r>
          </a:p>
        </p:txBody>
      </p:sp>
      <p:sp>
        <p:nvSpPr>
          <p:cNvPr id="1445896" name="Rectangle 8"/>
          <p:cNvSpPr>
            <a:spLocks noChangeArrowheads="1"/>
          </p:cNvSpPr>
          <p:nvPr/>
        </p:nvSpPr>
        <p:spPr bwMode="auto">
          <a:xfrm>
            <a:off x="1752600" y="2286000"/>
            <a:ext cx="4584700" cy="4953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r>
              <a:rPr lang="en-US" sz="2000" dirty="0">
                <a:solidFill>
                  <a:srgbClr val="000000"/>
                </a:solidFill>
                <a:latin typeface="Calibri"/>
                <a:cs typeface="Calibri"/>
              </a:rPr>
              <a:t>L</a:t>
            </a:r>
            <a:r>
              <a:rPr lang="en-US" sz="2000" dirty="0" smtClean="0">
                <a:solidFill>
                  <a:srgbClr val="000000"/>
                </a:solidFill>
                <a:latin typeface="Calibri"/>
                <a:cs typeface="Calibri"/>
              </a:rPr>
              <a:t>ine Address</a:t>
            </a:r>
            <a:endParaRPr lang="en-US" sz="2000" dirty="0">
              <a:solidFill>
                <a:srgbClr val="000000"/>
              </a:solidFill>
              <a:latin typeface="Calibri"/>
              <a:cs typeface="Calibri"/>
            </a:endParaRPr>
          </a:p>
        </p:txBody>
      </p:sp>
      <p:sp>
        <p:nvSpPr>
          <p:cNvPr id="1445899" name="Rectangle 11"/>
          <p:cNvSpPr>
            <a:spLocks noChangeArrowheads="1"/>
          </p:cNvSpPr>
          <p:nvPr/>
        </p:nvSpPr>
        <p:spPr bwMode="auto">
          <a:xfrm>
            <a:off x="2871788" y="3446463"/>
            <a:ext cx="3954225" cy="371897"/>
          </a:xfrm>
          <a:prstGeom prst="rect">
            <a:avLst/>
          </a:prstGeom>
          <a:noFill/>
          <a:ln w="25400">
            <a:noFill/>
            <a:miter lim="800000"/>
            <a:headEnd/>
            <a:tailEnd/>
          </a:ln>
          <a:effectLst/>
        </p:spPr>
        <p:txBody>
          <a:bodyPr wrap="none" lIns="90488" tIns="44450" rIns="90488" bIns="44450">
            <a:prstTxWarp prst="textNoShape">
              <a:avLst/>
            </a:prstTxWarp>
            <a:spAutoFit/>
          </a:bodyPr>
          <a:lstStyle/>
          <a:p>
            <a:pPr>
              <a:lnSpc>
                <a:spcPct val="90000"/>
              </a:lnSpc>
              <a:spcBef>
                <a:spcPct val="30000"/>
              </a:spcBef>
            </a:pPr>
            <a:r>
              <a:rPr lang="en-US" sz="2000" dirty="0">
                <a:solidFill>
                  <a:srgbClr val="000000"/>
                </a:solidFill>
                <a:latin typeface="Calibri"/>
                <a:cs typeface="Calibri"/>
              </a:rPr>
              <a:t>2</a:t>
            </a:r>
            <a:r>
              <a:rPr lang="en-US" sz="2000" baseline="30000" dirty="0">
                <a:solidFill>
                  <a:srgbClr val="000000"/>
                </a:solidFill>
                <a:latin typeface="Calibri"/>
                <a:cs typeface="Calibri"/>
              </a:rPr>
              <a:t>b</a:t>
            </a:r>
            <a:r>
              <a:rPr lang="en-US" sz="2000" dirty="0">
                <a:solidFill>
                  <a:srgbClr val="000000"/>
                </a:solidFill>
                <a:latin typeface="Calibri"/>
                <a:cs typeface="Calibri"/>
              </a:rPr>
              <a:t> = </a:t>
            </a:r>
            <a:r>
              <a:rPr lang="en-US" sz="2000" dirty="0" smtClean="0">
                <a:solidFill>
                  <a:srgbClr val="000000"/>
                </a:solidFill>
                <a:latin typeface="Calibri"/>
                <a:cs typeface="Calibri"/>
              </a:rPr>
              <a:t>line </a:t>
            </a:r>
            <a:r>
              <a:rPr lang="en-US" sz="2000" dirty="0">
                <a:solidFill>
                  <a:srgbClr val="000000"/>
                </a:solidFill>
                <a:latin typeface="Calibri"/>
                <a:cs typeface="Calibri"/>
              </a:rPr>
              <a:t>size </a:t>
            </a:r>
            <a:r>
              <a:rPr lang="en-US" sz="2000" i="1" dirty="0" err="1">
                <a:solidFill>
                  <a:srgbClr val="000000"/>
                </a:solidFill>
                <a:latin typeface="Calibri"/>
                <a:cs typeface="Calibri"/>
              </a:rPr>
              <a:t>a.k.a</a:t>
            </a:r>
            <a:r>
              <a:rPr lang="en-US" sz="2000" dirty="0">
                <a:solidFill>
                  <a:srgbClr val="000000"/>
                </a:solidFill>
                <a:latin typeface="Calibri"/>
                <a:cs typeface="Calibri"/>
              </a:rPr>
              <a:t> line size (in bytes)</a:t>
            </a:r>
          </a:p>
        </p:txBody>
      </p:sp>
      <p:sp>
        <p:nvSpPr>
          <p:cNvPr id="1445900" name="Rectangle 12"/>
          <p:cNvSpPr>
            <a:spLocks noChangeArrowheads="1"/>
          </p:cNvSpPr>
          <p:nvPr/>
        </p:nvSpPr>
        <p:spPr bwMode="auto">
          <a:xfrm>
            <a:off x="320675" y="2311400"/>
            <a:ext cx="1431925" cy="648896"/>
          </a:xfrm>
          <a:prstGeom prst="rect">
            <a:avLst/>
          </a:prstGeom>
          <a:noFill/>
          <a:ln w="25400">
            <a:noFill/>
            <a:miter lim="800000"/>
            <a:headEnd/>
            <a:tailEnd/>
          </a:ln>
          <a:effectLst/>
        </p:spPr>
        <p:txBody>
          <a:bodyPr wrap="square" lIns="90488" tIns="44450" rIns="90488" bIns="44450">
            <a:prstTxWarp prst="textNoShape">
              <a:avLst/>
            </a:prstTxWarp>
            <a:spAutoFit/>
          </a:bodyPr>
          <a:lstStyle/>
          <a:p>
            <a:pPr>
              <a:lnSpc>
                <a:spcPct val="90000"/>
              </a:lnSpc>
              <a:spcBef>
                <a:spcPct val="0"/>
              </a:spcBef>
            </a:pPr>
            <a:r>
              <a:rPr lang="en-US" sz="2000" dirty="0">
                <a:solidFill>
                  <a:srgbClr val="000000"/>
                </a:solidFill>
                <a:latin typeface="Calibri"/>
                <a:cs typeface="Calibri"/>
              </a:rPr>
              <a:t>Split CPU address</a:t>
            </a:r>
          </a:p>
        </p:txBody>
      </p:sp>
      <p:sp>
        <p:nvSpPr>
          <p:cNvPr id="1445901" name="AutoShape 13"/>
          <p:cNvSpPr>
            <a:spLocks/>
          </p:cNvSpPr>
          <p:nvPr/>
        </p:nvSpPr>
        <p:spPr bwMode="auto">
          <a:xfrm rot="16200000">
            <a:off x="7077869" y="2124869"/>
            <a:ext cx="271462" cy="1778000"/>
          </a:xfrm>
          <a:prstGeom prst="leftBrace">
            <a:avLst>
              <a:gd name="adj1" fmla="val 50682"/>
              <a:gd name="adj2" fmla="val 50000"/>
            </a:avLst>
          </a:prstGeom>
          <a:noFill/>
          <a:ln w="254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45902" name="Text Box 14"/>
          <p:cNvSpPr txBox="1">
            <a:spLocks noChangeArrowheads="1"/>
          </p:cNvSpPr>
          <p:nvPr/>
        </p:nvSpPr>
        <p:spPr bwMode="auto">
          <a:xfrm>
            <a:off x="6884193" y="3062288"/>
            <a:ext cx="757239" cy="400110"/>
          </a:xfrm>
          <a:prstGeom prst="rect">
            <a:avLst/>
          </a:prstGeom>
          <a:noFill/>
          <a:ln w="25400">
            <a:noFill/>
            <a:miter lim="800000"/>
            <a:headEnd/>
            <a:tailEnd/>
          </a:ln>
          <a:effectLst/>
        </p:spPr>
        <p:txBody>
          <a:bodyPr wrap="none">
            <a:prstTxWarp prst="textNoShape">
              <a:avLst/>
            </a:prstTxWarp>
            <a:spAutoFit/>
          </a:bodyPr>
          <a:lstStyle/>
          <a:p>
            <a:pPr algn="ctr">
              <a:spcBef>
                <a:spcPct val="0"/>
              </a:spcBef>
            </a:pPr>
            <a:r>
              <a:rPr lang="en-US" sz="2000">
                <a:solidFill>
                  <a:srgbClr val="000000"/>
                </a:solidFill>
                <a:latin typeface="Calibri"/>
                <a:cs typeface="Calibri"/>
              </a:rPr>
              <a:t>b bits</a:t>
            </a:r>
          </a:p>
        </p:txBody>
      </p:sp>
      <p:sp>
        <p:nvSpPr>
          <p:cNvPr id="1445903" name="AutoShape 15"/>
          <p:cNvSpPr>
            <a:spLocks/>
          </p:cNvSpPr>
          <p:nvPr/>
        </p:nvSpPr>
        <p:spPr bwMode="auto">
          <a:xfrm rot="16200000">
            <a:off x="3882232" y="751681"/>
            <a:ext cx="271462" cy="4556125"/>
          </a:xfrm>
          <a:prstGeom prst="leftBrace">
            <a:avLst>
              <a:gd name="adj1" fmla="val 139864"/>
              <a:gd name="adj2" fmla="val 50000"/>
            </a:avLst>
          </a:prstGeom>
          <a:noFill/>
          <a:ln w="254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45904" name="Text Box 16"/>
          <p:cNvSpPr txBox="1">
            <a:spLocks noChangeArrowheads="1"/>
          </p:cNvSpPr>
          <p:nvPr/>
        </p:nvSpPr>
        <p:spPr bwMode="auto">
          <a:xfrm>
            <a:off x="3431988" y="3078163"/>
            <a:ext cx="1095748" cy="400110"/>
          </a:xfrm>
          <a:prstGeom prst="rect">
            <a:avLst/>
          </a:prstGeom>
          <a:noFill/>
          <a:ln w="25400">
            <a:noFill/>
            <a:miter lim="800000"/>
            <a:headEnd/>
            <a:tailEnd/>
          </a:ln>
          <a:effectLst/>
        </p:spPr>
        <p:txBody>
          <a:bodyPr wrap="none">
            <a:prstTxWarp prst="textNoShape">
              <a:avLst/>
            </a:prstTxWarp>
            <a:spAutoFit/>
          </a:bodyPr>
          <a:lstStyle/>
          <a:p>
            <a:pPr algn="ctr">
              <a:spcBef>
                <a:spcPct val="0"/>
              </a:spcBef>
            </a:pPr>
            <a:r>
              <a:rPr lang="en-US" sz="2000">
                <a:solidFill>
                  <a:srgbClr val="000000"/>
                </a:solidFill>
                <a:latin typeface="Calibri"/>
                <a:cs typeface="Calibri"/>
              </a:rPr>
              <a:t>32-b bits</a:t>
            </a:r>
          </a:p>
        </p:txBody>
      </p:sp>
      <p:sp>
        <p:nvSpPr>
          <p:cNvPr id="1445905" name="Rectangle 17"/>
          <p:cNvSpPr>
            <a:spLocks noChangeArrowheads="1"/>
          </p:cNvSpPr>
          <p:nvPr/>
        </p:nvSpPr>
        <p:spPr bwMode="auto">
          <a:xfrm>
            <a:off x="608013" y="1525588"/>
            <a:ext cx="1222375" cy="284162"/>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sz="2000" dirty="0">
                <a:solidFill>
                  <a:srgbClr val="000000"/>
                </a:solidFill>
                <a:latin typeface="Calibri"/>
                <a:cs typeface="Calibri"/>
              </a:rPr>
              <a:t>Tag</a:t>
            </a:r>
          </a:p>
        </p:txBody>
      </p:sp>
      <p:sp>
        <p:nvSpPr>
          <p:cNvPr id="1445906" name="Text Box 18"/>
          <p:cNvSpPr txBox="1">
            <a:spLocks noChangeArrowheads="1"/>
          </p:cNvSpPr>
          <p:nvPr/>
        </p:nvSpPr>
        <p:spPr bwMode="auto">
          <a:xfrm>
            <a:off x="328613" y="830263"/>
            <a:ext cx="8575675" cy="396875"/>
          </a:xfrm>
          <a:prstGeom prst="rect">
            <a:avLst/>
          </a:prstGeom>
          <a:noFill/>
          <a:ln w="25400">
            <a:noFill/>
            <a:miter lim="800000"/>
            <a:headEnd/>
            <a:tailEnd/>
          </a:ln>
          <a:effectLst/>
        </p:spPr>
        <p:txBody>
          <a:bodyPr>
            <a:prstTxWarp prst="textNoShape">
              <a:avLst/>
            </a:prstTxWarp>
            <a:spAutoFit/>
          </a:bodyPr>
          <a:lstStyle/>
          <a:p>
            <a:pPr algn="ctr"/>
            <a:r>
              <a:rPr lang="en-US" sz="2000" dirty="0" smtClean="0">
                <a:solidFill>
                  <a:srgbClr val="000000"/>
                </a:solidFill>
                <a:latin typeface="Calibri"/>
                <a:cs typeface="Calibri"/>
              </a:rPr>
              <a:t>A line </a:t>
            </a:r>
            <a:r>
              <a:rPr lang="en-US" sz="2000" dirty="0">
                <a:solidFill>
                  <a:srgbClr val="000000"/>
                </a:solidFill>
                <a:latin typeface="Calibri"/>
                <a:cs typeface="Calibri"/>
              </a:rPr>
              <a:t>is unit of transfer between the cache and memory</a:t>
            </a:r>
          </a:p>
        </p:txBody>
      </p:sp>
      <p:sp>
        <p:nvSpPr>
          <p:cNvPr id="1445907" name="Text Box 19"/>
          <p:cNvSpPr txBox="1">
            <a:spLocks noChangeArrowheads="1"/>
          </p:cNvSpPr>
          <p:nvPr/>
        </p:nvSpPr>
        <p:spPr bwMode="auto">
          <a:xfrm>
            <a:off x="7032625" y="1371600"/>
            <a:ext cx="2022475" cy="400110"/>
          </a:xfrm>
          <a:prstGeom prst="rect">
            <a:avLst/>
          </a:prstGeom>
          <a:noFill/>
          <a:ln w="25400">
            <a:noFill/>
            <a:miter lim="800000"/>
            <a:headEnd/>
            <a:tailEnd/>
          </a:ln>
          <a:effectLst/>
        </p:spPr>
        <p:txBody>
          <a:bodyPr>
            <a:prstTxWarp prst="textNoShape">
              <a:avLst/>
            </a:prstTxWarp>
            <a:spAutoFit/>
          </a:bodyPr>
          <a:lstStyle/>
          <a:p>
            <a:pPr algn="ctr">
              <a:spcBef>
                <a:spcPct val="0"/>
              </a:spcBef>
            </a:pPr>
            <a:r>
              <a:rPr lang="en-US" sz="2000" dirty="0">
                <a:solidFill>
                  <a:srgbClr val="000000"/>
                </a:solidFill>
                <a:latin typeface="Calibri"/>
                <a:cs typeface="Calibri"/>
              </a:rPr>
              <a:t>4 word </a:t>
            </a:r>
            <a:r>
              <a:rPr lang="en-US" sz="2000" dirty="0" smtClean="0">
                <a:solidFill>
                  <a:srgbClr val="000000"/>
                </a:solidFill>
                <a:latin typeface="Calibri"/>
                <a:cs typeface="Calibri"/>
              </a:rPr>
              <a:t>line, </a:t>
            </a:r>
            <a:r>
              <a:rPr lang="en-US" sz="2000" dirty="0">
                <a:solidFill>
                  <a:srgbClr val="000000"/>
                </a:solidFill>
                <a:latin typeface="Calibri"/>
                <a:cs typeface="Calibri"/>
              </a:rPr>
              <a:t>b=2</a:t>
            </a:r>
          </a:p>
        </p:txBody>
      </p:sp>
      <p:sp>
        <p:nvSpPr>
          <p:cNvPr id="1445908" name="Text Box 20"/>
          <p:cNvSpPr txBox="1">
            <a:spLocks noChangeArrowheads="1"/>
          </p:cNvSpPr>
          <p:nvPr/>
        </p:nvSpPr>
        <p:spPr bwMode="auto">
          <a:xfrm>
            <a:off x="1331148" y="5712768"/>
            <a:ext cx="7064316" cy="461665"/>
          </a:xfrm>
          <a:prstGeom prst="rect">
            <a:avLst/>
          </a:prstGeom>
          <a:noFill/>
          <a:ln w="9525">
            <a:noFill/>
            <a:miter lim="800000"/>
            <a:headEnd/>
            <a:tailEnd/>
          </a:ln>
          <a:effectLst/>
        </p:spPr>
        <p:txBody>
          <a:bodyPr wrap="none" anchor="ctr">
            <a:prstTxWarp prst="textNoShape">
              <a:avLst/>
            </a:prstTxWarp>
            <a:spAutoFit/>
          </a:bodyPr>
          <a:lstStyle/>
          <a:p>
            <a:pPr algn="ctr"/>
            <a:r>
              <a:rPr lang="en-US" sz="2400" i="1" dirty="0">
                <a:solidFill>
                  <a:srgbClr val="FC0128"/>
                </a:solidFill>
                <a:latin typeface="Calibri"/>
                <a:cs typeface="Calibri"/>
              </a:rPr>
              <a:t>Fewer </a:t>
            </a:r>
            <a:r>
              <a:rPr lang="en-US" sz="2400" i="1" dirty="0" smtClean="0">
                <a:solidFill>
                  <a:srgbClr val="FC0128"/>
                </a:solidFill>
                <a:latin typeface="Calibri"/>
                <a:cs typeface="Calibri"/>
              </a:rPr>
              <a:t>lines </a:t>
            </a:r>
            <a:r>
              <a:rPr lang="en-US" sz="2400" i="1" dirty="0">
                <a:solidFill>
                  <a:srgbClr val="FC0128"/>
                </a:solidFill>
                <a:latin typeface="Calibri"/>
                <a:cs typeface="Calibri"/>
              </a:rPr>
              <a:t>=&gt; more conflicts.  Can waste bandwidth.</a:t>
            </a:r>
          </a:p>
        </p:txBody>
      </p:sp>
      <p:sp>
        <p:nvSpPr>
          <p:cNvPr id="22" name="Rectangle 8"/>
          <p:cNvSpPr>
            <a:spLocks noChangeArrowheads="1"/>
          </p:cNvSpPr>
          <p:nvPr/>
        </p:nvSpPr>
        <p:spPr bwMode="auto">
          <a:xfrm>
            <a:off x="6324600" y="2286000"/>
            <a:ext cx="1752600" cy="4953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r>
              <a:rPr lang="en-US" sz="2000" dirty="0" smtClean="0">
                <a:solidFill>
                  <a:srgbClr val="000000"/>
                </a:solidFill>
                <a:latin typeface="Calibri"/>
                <a:cs typeface="Calibri"/>
              </a:rPr>
              <a:t>Offset</a:t>
            </a:r>
            <a:endParaRPr lang="en-US" sz="2000" dirty="0">
              <a:solidFill>
                <a:srgbClr val="000000"/>
              </a:solidFill>
              <a:latin typeface="Calibri"/>
              <a:cs typeface="Calibri"/>
            </a:endParaRPr>
          </a:p>
        </p:txBody>
      </p:sp>
    </p:spTree>
    <p:extLst>
      <p:ext uri="{BB962C8B-B14F-4D97-AF65-F5344CB8AC3E}">
        <p14:creationId xmlns:p14="http://schemas.microsoft.com/office/powerpoint/2010/main" val="125622945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459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590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 name="T15" fmla="*/ 0 w 102"/>
              <a:gd name="T16" fmla="*/ 0 h 102"/>
              <a:gd name="T17" fmla="*/ 102 w 102"/>
              <a:gd name="T18" fmla="*/ 102 h 102"/>
            </a:gdLst>
            <a:ahLst/>
            <a:cxnLst>
              <a:cxn ang="T10">
                <a:pos x="T0" y="T1"/>
              </a:cxn>
              <a:cxn ang="T11">
                <a:pos x="T2" y="T3"/>
              </a:cxn>
              <a:cxn ang="T12">
                <a:pos x="T4" y="T5"/>
              </a:cxn>
              <a:cxn ang="T13">
                <a:pos x="T6" y="T7"/>
              </a:cxn>
              <a:cxn ang="T14">
                <a:pos x="T8" y="T9"/>
              </a:cxn>
            </a:cxnLst>
            <a:rect l="T15" t="T16" r="T17" b="T18"/>
            <a:pathLst>
              <a:path w="102" h="102">
                <a:moveTo>
                  <a:pt x="0" y="0"/>
                </a:moveTo>
                <a:lnTo>
                  <a:pt x="101" y="0"/>
                </a:lnTo>
                <a:lnTo>
                  <a:pt x="101" y="101"/>
                </a:lnTo>
                <a:lnTo>
                  <a:pt x="0" y="101"/>
                </a:lnTo>
                <a:lnTo>
                  <a:pt x="0" y="0"/>
                </a:lnTo>
              </a:path>
            </a:pathLst>
          </a:custGeom>
          <a:solidFill>
            <a:srgbClr val="FFFFFF"/>
          </a:solidFill>
          <a:ln>
            <a:noFill/>
          </a:ln>
          <a:extLst>
            <a:ext uri="{91240B29-F687-4f45-9708-019B960494DF}">
              <a14:hiddenLine xmlns:a14="http://schemas.microsoft.com/office/drawing/2010/main" w="9525" cap="flat">
                <a:solidFill>
                  <a:srgbClr val="000000"/>
                </a:solidFill>
                <a:bevel/>
                <a:headEnd/>
                <a:tailEnd/>
              </a14:hiddenLine>
            </a:ext>
          </a:extLst>
        </p:spPr>
        <p:txBody>
          <a:bodyPr wrap="none" anchor="ctr"/>
          <a:lstStyle/>
          <a:p>
            <a:pPr defTabSz="449263" eaLnBrk="1">
              <a:lnSpc>
                <a:spcPct val="93000"/>
              </a:lnSpc>
              <a:spcBef>
                <a:spcPct val="0"/>
              </a:spcBef>
              <a:buClr>
                <a:srgbClr val="000000"/>
              </a:buClr>
              <a:buSzPct val="100000"/>
              <a:buFont typeface="Times New Roman" charset="0"/>
              <a:buNone/>
            </a:pPr>
            <a:endParaRPr lang="en-US" sz="1800" smtClean="0">
              <a:solidFill>
                <a:srgbClr val="000000"/>
              </a:solidFill>
              <a:ea typeface="Microsoft YaHei" charset="0"/>
              <a:cs typeface="Microsoft YaHei" charset="0"/>
            </a:endParaRPr>
          </a:p>
        </p:txBody>
      </p:sp>
      <p:sp>
        <p:nvSpPr>
          <p:cNvPr id="13315" name="Rectangle 1"/>
          <p:cNvSpPr>
            <a:spLocks noChangeArrowheads="1"/>
          </p:cNvSpPr>
          <p:nvPr/>
        </p:nvSpPr>
        <p:spPr bwMode="auto">
          <a:xfrm>
            <a:off x="457200" y="4876800"/>
            <a:ext cx="8280400" cy="164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49263" eaLnBrk="1">
              <a:lnSpc>
                <a:spcPct val="93000"/>
              </a:lnSpc>
              <a:spcBef>
                <a:spcPct val="0"/>
              </a:spcBef>
              <a:buClr>
                <a:srgbClr val="000000"/>
              </a:buClr>
              <a:buSzPct val="100000"/>
              <a:buFont typeface="Times New Roman" charset="0"/>
              <a:buNone/>
            </a:pPr>
            <a:r>
              <a:rPr lang="en-US" sz="1800" b="1" dirty="0" smtClean="0">
                <a:solidFill>
                  <a:srgbClr val="000000"/>
                </a:solidFill>
                <a:ea typeface="Microsoft YaHei" charset="0"/>
                <a:cs typeface="Microsoft YaHei" charset="0"/>
              </a:rPr>
              <a:t>Figure B.10 Miss rate versus block size for five different-sized caches. </a:t>
            </a:r>
            <a:r>
              <a:rPr lang="en-US" sz="1800" dirty="0" smtClean="0">
                <a:solidFill>
                  <a:srgbClr val="000000"/>
                </a:solidFill>
                <a:ea typeface="Microsoft YaHei" charset="0"/>
                <a:cs typeface="Microsoft YaHei" charset="0"/>
              </a:rPr>
              <a:t>Note that miss rate actually goes up if the block size is too large relative to the cache size. Each line represents a cache of different size. Figure B.11 shows the data used to plot these lines. Unfortunately, SPEC2000 traces would take too long if block size were included, so these data are based on SPEC92 on a </a:t>
            </a:r>
            <a:r>
              <a:rPr lang="en-US" sz="1800" dirty="0" err="1" smtClean="0">
                <a:solidFill>
                  <a:srgbClr val="000000"/>
                </a:solidFill>
                <a:ea typeface="Microsoft YaHei" charset="0"/>
                <a:cs typeface="Microsoft YaHei" charset="0"/>
              </a:rPr>
              <a:t>DECstation</a:t>
            </a:r>
            <a:r>
              <a:rPr lang="en-US" sz="1800" dirty="0" smtClean="0">
                <a:solidFill>
                  <a:srgbClr val="000000"/>
                </a:solidFill>
                <a:ea typeface="Microsoft YaHei" charset="0"/>
                <a:cs typeface="Microsoft YaHei" charset="0"/>
              </a:rPr>
              <a:t> 5000 (Gee et al. 1993).</a:t>
            </a:r>
          </a:p>
        </p:txBody>
      </p:sp>
      <p:pic>
        <p:nvPicPr>
          <p:cNvPr id="13316" name="Picture 2" descr="Y:\WOMAT\Production\Artfinal\0000000038\MKCAD\978-0-12-811905-1\0003170710\XMLLowres\bm10-9780128119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8485012"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067647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8898" name="Rectangle 2"/>
          <p:cNvSpPr>
            <a:spLocks noGrp="1" noChangeArrowheads="1"/>
          </p:cNvSpPr>
          <p:nvPr>
            <p:ph type="title"/>
          </p:nvPr>
        </p:nvSpPr>
        <p:spPr/>
        <p:txBody>
          <a:bodyPr/>
          <a:lstStyle/>
          <a:p>
            <a:r>
              <a:rPr lang="en-US" smtClean="0"/>
              <a:t>Write Policy Choices </a:t>
            </a:r>
            <a:endParaRPr lang="en-US" dirty="0"/>
          </a:p>
        </p:txBody>
      </p:sp>
      <p:sp>
        <p:nvSpPr>
          <p:cNvPr id="1488899" name="Rectangle 3"/>
          <p:cNvSpPr>
            <a:spLocks noGrp="1" noChangeArrowheads="1"/>
          </p:cNvSpPr>
          <p:nvPr>
            <p:ph idx="1"/>
          </p:nvPr>
        </p:nvSpPr>
        <p:spPr>
          <a:xfrm>
            <a:off x="609600" y="914400"/>
            <a:ext cx="7683500" cy="5054600"/>
          </a:xfrm>
        </p:spPr>
        <p:txBody>
          <a:bodyPr/>
          <a:lstStyle/>
          <a:p>
            <a:r>
              <a:rPr lang="en-US" sz="2800" dirty="0" smtClean="0"/>
              <a:t>Cache hit:</a:t>
            </a:r>
          </a:p>
          <a:p>
            <a:pPr lvl="1"/>
            <a:r>
              <a:rPr lang="en-US" sz="2000" b="1" i="1" dirty="0" smtClean="0"/>
              <a:t>write through</a:t>
            </a:r>
            <a:r>
              <a:rPr lang="en-US" sz="2000" dirty="0" smtClean="0"/>
              <a:t>: write both cache &amp; memory</a:t>
            </a:r>
          </a:p>
          <a:p>
            <a:pPr lvl="2"/>
            <a:r>
              <a:rPr lang="en-US" sz="2000" dirty="0" smtClean="0"/>
              <a:t>Generally higher traffic but simpler pipeline &amp; cache design</a:t>
            </a:r>
          </a:p>
          <a:p>
            <a:pPr lvl="1"/>
            <a:r>
              <a:rPr lang="en-US" sz="2000" b="1" i="1" dirty="0" smtClean="0"/>
              <a:t>write back</a:t>
            </a:r>
            <a:r>
              <a:rPr lang="en-US" sz="2000" dirty="0" smtClean="0"/>
              <a:t>: write cache only, memory is written only when the entry is evicted</a:t>
            </a:r>
          </a:p>
          <a:p>
            <a:pPr lvl="2"/>
            <a:r>
              <a:rPr lang="en-US" sz="2000" dirty="0" smtClean="0"/>
              <a:t>A dirty bit per line further reduces write-back traffic</a:t>
            </a:r>
          </a:p>
          <a:p>
            <a:pPr lvl="2"/>
            <a:r>
              <a:rPr lang="en-US" sz="2000" dirty="0" smtClean="0"/>
              <a:t>Must handle 0, 1, or 2 accesses to memory for each load/store</a:t>
            </a:r>
          </a:p>
          <a:p>
            <a:r>
              <a:rPr lang="en-US" sz="2800" dirty="0" smtClean="0"/>
              <a:t>Cache miss:</a:t>
            </a:r>
          </a:p>
          <a:p>
            <a:pPr lvl="1"/>
            <a:r>
              <a:rPr lang="en-US" sz="2000" b="1" i="1" dirty="0" smtClean="0"/>
              <a:t>no write allocate</a:t>
            </a:r>
            <a:r>
              <a:rPr lang="en-US" sz="2000" dirty="0" smtClean="0"/>
              <a:t>:  only write to main memory</a:t>
            </a:r>
          </a:p>
          <a:p>
            <a:pPr lvl="1"/>
            <a:r>
              <a:rPr lang="en-US" sz="2000" b="1" i="1" dirty="0" smtClean="0"/>
              <a:t>write allocate </a:t>
            </a:r>
            <a:r>
              <a:rPr lang="en-US" sz="2000" dirty="0" smtClean="0"/>
              <a:t>(aka fetch on write):  fetch into cache</a:t>
            </a:r>
            <a:br>
              <a:rPr lang="en-US" sz="2000" dirty="0" smtClean="0"/>
            </a:br>
            <a:endParaRPr lang="en-US" sz="2000" dirty="0" smtClean="0"/>
          </a:p>
          <a:p>
            <a:r>
              <a:rPr lang="en-US" sz="2800" dirty="0" smtClean="0"/>
              <a:t>Common combinations:</a:t>
            </a:r>
          </a:p>
          <a:p>
            <a:pPr lvl="1"/>
            <a:r>
              <a:rPr lang="en-US" sz="2000" dirty="0" smtClean="0"/>
              <a:t>write through and no write allocate</a:t>
            </a:r>
          </a:p>
          <a:p>
            <a:pPr lvl="1"/>
            <a:r>
              <a:rPr lang="en-US" sz="2000" dirty="0" smtClean="0"/>
              <a:t>write back with write allocate</a:t>
            </a:r>
            <a:endParaRPr lang="en-US" sz="2000" dirty="0"/>
          </a:p>
        </p:txBody>
      </p:sp>
      <p:sp>
        <p:nvSpPr>
          <p:cNvPr id="6" name="Slide Number Placeholder 5"/>
          <p:cNvSpPr>
            <a:spLocks noGrp="1"/>
          </p:cNvSpPr>
          <p:nvPr>
            <p:ph type="sldNum" sz="quarter" idx="12"/>
          </p:nvPr>
        </p:nvSpPr>
        <p:spPr/>
        <p:txBody>
          <a:bodyPr/>
          <a:lstStyle/>
          <a:p>
            <a:fld id="{DF83F53A-B97A-7D4D-B2C6-662DBDE74966}" type="slidenum">
              <a:rPr lang="en-US"/>
              <a:pPr/>
              <a:t>14</a:t>
            </a:fld>
            <a:endParaRPr lang="en-US"/>
          </a:p>
        </p:txBody>
      </p:sp>
    </p:spTree>
    <p:extLst>
      <p:ext uri="{BB962C8B-B14F-4D97-AF65-F5344CB8AC3E}">
        <p14:creationId xmlns:p14="http://schemas.microsoft.com/office/powerpoint/2010/main" val="418429569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923" name="Rectangle 3"/>
          <p:cNvSpPr>
            <a:spLocks noGrp="1" noChangeArrowheads="1"/>
          </p:cNvSpPr>
          <p:nvPr>
            <p:ph type="title"/>
          </p:nvPr>
        </p:nvSpPr>
        <p:spPr/>
        <p:txBody>
          <a:bodyPr/>
          <a:lstStyle/>
          <a:p>
            <a:r>
              <a:rPr lang="en-US" altLang="ko-KR" dirty="0">
                <a:ea typeface="굴림" charset="-127"/>
                <a:cs typeface="굴림" charset="-127"/>
              </a:rPr>
              <a:t>Write Performance</a:t>
            </a:r>
          </a:p>
        </p:txBody>
      </p:sp>
      <p:sp>
        <p:nvSpPr>
          <p:cNvPr id="84" name="Slide Number Placeholder 5"/>
          <p:cNvSpPr>
            <a:spLocks noGrp="1"/>
          </p:cNvSpPr>
          <p:nvPr>
            <p:ph type="sldNum" sz="quarter" idx="12"/>
          </p:nvPr>
        </p:nvSpPr>
        <p:spPr/>
        <p:txBody>
          <a:bodyPr/>
          <a:lstStyle/>
          <a:p>
            <a:fld id="{9C29CD77-99BC-2F44-B2A3-46F6CDDBFE69}" type="slidenum">
              <a:rPr lang="en-US"/>
              <a:pPr/>
              <a:t>15</a:t>
            </a:fld>
            <a:endParaRPr lang="en-US" b="0">
              <a:solidFill>
                <a:srgbClr val="FBBA03"/>
              </a:solidFill>
            </a:endParaRPr>
          </a:p>
        </p:txBody>
      </p:sp>
      <p:sp>
        <p:nvSpPr>
          <p:cNvPr id="1489922" name="Rectangle 2" descr="Large confetti"/>
          <p:cNvSpPr>
            <a:spLocks noChangeArrowheads="1"/>
          </p:cNvSpPr>
          <p:nvPr/>
        </p:nvSpPr>
        <p:spPr bwMode="auto">
          <a:xfrm>
            <a:off x="4740275" y="3251200"/>
            <a:ext cx="914400" cy="381000"/>
          </a:xfrm>
          <a:prstGeom prst="rect">
            <a:avLst/>
          </a:prstGeom>
          <a:pattFill prst="lgConfetti">
            <a:fgClr>
              <a:schemeClr val="hlink"/>
            </a:fgClr>
            <a:bgClr>
              <a:srgbClr val="FFFFFF"/>
            </a:bgClr>
          </a:pattFill>
          <a:ln w="12700">
            <a:solidFill>
              <a:schemeClr val="tx1"/>
            </a:solidFill>
            <a:miter lim="800000"/>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24" name="Line 4"/>
          <p:cNvSpPr>
            <a:spLocks noChangeShapeType="1"/>
          </p:cNvSpPr>
          <p:nvPr/>
        </p:nvSpPr>
        <p:spPr bwMode="auto">
          <a:xfrm>
            <a:off x="2378075" y="4851400"/>
            <a:ext cx="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25" name="Rectangle 5" descr="Large confetti"/>
          <p:cNvSpPr>
            <a:spLocks noChangeArrowheads="1"/>
          </p:cNvSpPr>
          <p:nvPr/>
        </p:nvSpPr>
        <p:spPr bwMode="auto">
          <a:xfrm>
            <a:off x="1698625" y="3257550"/>
            <a:ext cx="1212850" cy="374650"/>
          </a:xfrm>
          <a:prstGeom prst="rect">
            <a:avLst/>
          </a:prstGeom>
          <a:pattFill prst="lgConfetti">
            <a:fgClr>
              <a:schemeClr val="hlink"/>
            </a:fgClr>
            <a:bgClr>
              <a:srgbClr val="FFFFFF"/>
            </a:bgClr>
          </a:pattFill>
          <a:ln w="12700">
            <a:solidFill>
              <a:schemeClr val="tx1"/>
            </a:solidFill>
            <a:miter lim="800000"/>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26" name="Rectangle 6"/>
          <p:cNvSpPr>
            <a:spLocks noChangeArrowheads="1"/>
          </p:cNvSpPr>
          <p:nvPr/>
        </p:nvSpPr>
        <p:spPr bwMode="auto">
          <a:xfrm>
            <a:off x="1704975" y="2501900"/>
            <a:ext cx="1206500" cy="1498600"/>
          </a:xfrm>
          <a:prstGeom prst="rect">
            <a:avLst/>
          </a:prstGeom>
          <a:noFill/>
          <a:ln w="25400">
            <a:solidFill>
              <a:schemeClr val="tx1"/>
            </a:solidFill>
            <a:miter lim="800000"/>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27" name="Line 7"/>
          <p:cNvSpPr>
            <a:spLocks noChangeShapeType="1"/>
          </p:cNvSpPr>
          <p:nvPr/>
        </p:nvSpPr>
        <p:spPr bwMode="auto">
          <a:xfrm>
            <a:off x="1692275" y="2870200"/>
            <a:ext cx="12192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28" name="Line 8"/>
          <p:cNvSpPr>
            <a:spLocks noChangeShapeType="1"/>
          </p:cNvSpPr>
          <p:nvPr/>
        </p:nvSpPr>
        <p:spPr bwMode="auto">
          <a:xfrm>
            <a:off x="1692275" y="3251200"/>
            <a:ext cx="12192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29" name="Line 9"/>
          <p:cNvSpPr>
            <a:spLocks noChangeShapeType="1"/>
          </p:cNvSpPr>
          <p:nvPr/>
        </p:nvSpPr>
        <p:spPr bwMode="auto">
          <a:xfrm>
            <a:off x="1692275" y="3632200"/>
            <a:ext cx="12192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30" name="Line 10"/>
          <p:cNvSpPr>
            <a:spLocks noChangeShapeType="1"/>
          </p:cNvSpPr>
          <p:nvPr/>
        </p:nvSpPr>
        <p:spPr bwMode="auto">
          <a:xfrm>
            <a:off x="2911475" y="2336800"/>
            <a:ext cx="0" cy="1676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31" name="Line 11"/>
          <p:cNvSpPr>
            <a:spLocks noChangeShapeType="1"/>
          </p:cNvSpPr>
          <p:nvPr/>
        </p:nvSpPr>
        <p:spPr bwMode="auto">
          <a:xfrm>
            <a:off x="3825875" y="2336800"/>
            <a:ext cx="0" cy="1676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32" name="Rectangle 12"/>
          <p:cNvSpPr>
            <a:spLocks noChangeArrowheads="1"/>
          </p:cNvSpPr>
          <p:nvPr/>
        </p:nvSpPr>
        <p:spPr bwMode="auto">
          <a:xfrm>
            <a:off x="2133600" y="3325813"/>
            <a:ext cx="185948" cy="369974"/>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1800">
                <a:solidFill>
                  <a:srgbClr val="56127A"/>
                </a:solidFill>
                <a:latin typeface="Calibri"/>
                <a:cs typeface="Calibri"/>
              </a:rPr>
              <a:t> </a:t>
            </a:r>
          </a:p>
        </p:txBody>
      </p:sp>
      <p:sp>
        <p:nvSpPr>
          <p:cNvPr id="1489933" name="Line 13"/>
          <p:cNvSpPr>
            <a:spLocks noChangeShapeType="1"/>
          </p:cNvSpPr>
          <p:nvPr/>
        </p:nvSpPr>
        <p:spPr bwMode="auto">
          <a:xfrm>
            <a:off x="1997075" y="2336800"/>
            <a:ext cx="0" cy="1676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34" name="Rectangle 14"/>
          <p:cNvSpPr>
            <a:spLocks noChangeArrowheads="1"/>
          </p:cNvSpPr>
          <p:nvPr/>
        </p:nvSpPr>
        <p:spPr bwMode="auto">
          <a:xfrm>
            <a:off x="1981200" y="2087563"/>
            <a:ext cx="767388"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a:solidFill>
                  <a:srgbClr val="56127A"/>
                </a:solidFill>
                <a:latin typeface="Calibri"/>
                <a:cs typeface="Calibri"/>
              </a:rPr>
              <a:t>  Tag</a:t>
            </a:r>
          </a:p>
        </p:txBody>
      </p:sp>
      <p:sp>
        <p:nvSpPr>
          <p:cNvPr id="1489935" name="Rectangle 15"/>
          <p:cNvSpPr>
            <a:spLocks noChangeArrowheads="1"/>
          </p:cNvSpPr>
          <p:nvPr/>
        </p:nvSpPr>
        <p:spPr bwMode="auto">
          <a:xfrm>
            <a:off x="4968875" y="2057400"/>
            <a:ext cx="773249"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a:solidFill>
                  <a:srgbClr val="56127A"/>
                </a:solidFill>
                <a:latin typeface="Calibri"/>
                <a:cs typeface="Calibri"/>
              </a:rPr>
              <a:t>Data</a:t>
            </a:r>
          </a:p>
        </p:txBody>
      </p:sp>
      <p:sp>
        <p:nvSpPr>
          <p:cNvPr id="1489936" name="Rectangle 16"/>
          <p:cNvSpPr>
            <a:spLocks noChangeArrowheads="1"/>
          </p:cNvSpPr>
          <p:nvPr/>
        </p:nvSpPr>
        <p:spPr bwMode="auto">
          <a:xfrm>
            <a:off x="1524000" y="2087563"/>
            <a:ext cx="506549"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dirty="0">
                <a:solidFill>
                  <a:srgbClr val="56127A"/>
                </a:solidFill>
                <a:latin typeface="Calibri"/>
                <a:cs typeface="Calibri"/>
              </a:rPr>
              <a:t>  V</a:t>
            </a:r>
          </a:p>
        </p:txBody>
      </p:sp>
      <p:sp>
        <p:nvSpPr>
          <p:cNvPr id="1489937" name="Line 17"/>
          <p:cNvSpPr>
            <a:spLocks noChangeShapeType="1"/>
          </p:cNvSpPr>
          <p:nvPr/>
        </p:nvSpPr>
        <p:spPr bwMode="auto">
          <a:xfrm>
            <a:off x="4740275" y="2489200"/>
            <a:ext cx="0" cy="15240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38" name="Line 18"/>
          <p:cNvSpPr>
            <a:spLocks noChangeShapeType="1"/>
          </p:cNvSpPr>
          <p:nvPr/>
        </p:nvSpPr>
        <p:spPr bwMode="auto">
          <a:xfrm>
            <a:off x="5654675" y="2489200"/>
            <a:ext cx="0" cy="15240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39" name="Rectangle 19"/>
          <p:cNvSpPr>
            <a:spLocks noChangeArrowheads="1"/>
          </p:cNvSpPr>
          <p:nvPr/>
        </p:nvSpPr>
        <p:spPr bwMode="auto">
          <a:xfrm>
            <a:off x="1019175" y="1054100"/>
            <a:ext cx="4318000" cy="508000"/>
          </a:xfrm>
          <a:prstGeom prst="rect">
            <a:avLst/>
          </a:prstGeom>
          <a:noFill/>
          <a:ln w="25400">
            <a:solidFill>
              <a:schemeClr val="tx1"/>
            </a:solidFill>
            <a:miter lim="800000"/>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grpSp>
        <p:nvGrpSpPr>
          <p:cNvPr id="1489940" name="Group 20"/>
          <p:cNvGrpSpPr>
            <a:grpSpLocks/>
          </p:cNvGrpSpPr>
          <p:nvPr/>
        </p:nvGrpSpPr>
        <p:grpSpPr bwMode="auto">
          <a:xfrm>
            <a:off x="1766888" y="5165725"/>
            <a:ext cx="325437" cy="473075"/>
            <a:chOff x="1151" y="3414"/>
            <a:chExt cx="205" cy="298"/>
          </a:xfrm>
        </p:grpSpPr>
        <p:sp>
          <p:nvSpPr>
            <p:cNvPr id="1489941" name="Line 21"/>
            <p:cNvSpPr>
              <a:spLocks noChangeShapeType="1"/>
            </p:cNvSpPr>
            <p:nvPr/>
          </p:nvSpPr>
          <p:spPr bwMode="auto">
            <a:xfrm>
              <a:off x="1354" y="3414"/>
              <a:ext cx="0" cy="204"/>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42" name="Line 22"/>
            <p:cNvSpPr>
              <a:spLocks noChangeShapeType="1"/>
            </p:cNvSpPr>
            <p:nvPr/>
          </p:nvSpPr>
          <p:spPr bwMode="auto">
            <a:xfrm>
              <a:off x="1152" y="3414"/>
              <a:ext cx="0" cy="204"/>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43" name="Line 23"/>
            <p:cNvSpPr>
              <a:spLocks noChangeShapeType="1"/>
            </p:cNvSpPr>
            <p:nvPr/>
          </p:nvSpPr>
          <p:spPr bwMode="auto">
            <a:xfrm flipH="1">
              <a:off x="1153" y="3416"/>
              <a:ext cx="202"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44" name="Arc 24"/>
            <p:cNvSpPr>
              <a:spLocks/>
            </p:cNvSpPr>
            <p:nvPr/>
          </p:nvSpPr>
          <p:spPr bwMode="auto">
            <a:xfrm>
              <a:off x="1249" y="3617"/>
              <a:ext cx="107" cy="94"/>
            </a:xfrm>
            <a:custGeom>
              <a:avLst/>
              <a:gdLst>
                <a:gd name="G0" fmla="+- 205 0 0"/>
                <a:gd name="G1" fmla="+- 0 0 0"/>
                <a:gd name="G2" fmla="+- 21600 0 0"/>
                <a:gd name="T0" fmla="*/ 21805 w 21805"/>
                <a:gd name="T1" fmla="*/ 0 h 21600"/>
                <a:gd name="T2" fmla="*/ 0 w 21805"/>
                <a:gd name="T3" fmla="*/ 21599 h 21600"/>
                <a:gd name="T4" fmla="*/ 205 w 21805"/>
                <a:gd name="T5" fmla="*/ 0 h 21600"/>
              </a:gdLst>
              <a:ahLst/>
              <a:cxnLst>
                <a:cxn ang="0">
                  <a:pos x="T0" y="T1"/>
                </a:cxn>
                <a:cxn ang="0">
                  <a:pos x="T2" y="T3"/>
                </a:cxn>
                <a:cxn ang="0">
                  <a:pos x="T4" y="T5"/>
                </a:cxn>
              </a:cxnLst>
              <a:rect l="0" t="0" r="r" b="b"/>
              <a:pathLst>
                <a:path w="21805" h="21600" fill="none" extrusionOk="0">
                  <a:moveTo>
                    <a:pt x="21805" y="0"/>
                  </a:moveTo>
                  <a:cubicBezTo>
                    <a:pt x="21805" y="11929"/>
                    <a:pt x="12134" y="21600"/>
                    <a:pt x="205" y="21600"/>
                  </a:cubicBezTo>
                  <a:cubicBezTo>
                    <a:pt x="136" y="21599"/>
                    <a:pt x="68" y="21599"/>
                    <a:pt x="-1" y="21599"/>
                  </a:cubicBezTo>
                </a:path>
                <a:path w="21805" h="21600" stroke="0" extrusionOk="0">
                  <a:moveTo>
                    <a:pt x="21805" y="0"/>
                  </a:moveTo>
                  <a:cubicBezTo>
                    <a:pt x="21805" y="11929"/>
                    <a:pt x="12134" y="21600"/>
                    <a:pt x="205" y="21600"/>
                  </a:cubicBezTo>
                  <a:cubicBezTo>
                    <a:pt x="136" y="21599"/>
                    <a:pt x="68" y="21599"/>
                    <a:pt x="-1" y="21599"/>
                  </a:cubicBezTo>
                  <a:lnTo>
                    <a:pt x="205" y="0"/>
                  </a:lnTo>
                  <a:close/>
                </a:path>
              </a:pathLst>
            </a:custGeom>
            <a:noFill/>
            <a:ln w="25400" cap="rnd">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45" name="Arc 25"/>
            <p:cNvSpPr>
              <a:spLocks/>
            </p:cNvSpPr>
            <p:nvPr/>
          </p:nvSpPr>
          <p:spPr bwMode="auto">
            <a:xfrm>
              <a:off x="1151" y="3618"/>
              <a:ext cx="106" cy="94"/>
            </a:xfrm>
            <a:custGeom>
              <a:avLst/>
              <a:gdLst>
                <a:gd name="G0" fmla="+- 21600 0 0"/>
                <a:gd name="G1" fmla="+- 0 0 0"/>
                <a:gd name="G2" fmla="+- 21600 0 0"/>
                <a:gd name="T0" fmla="*/ 21395 w 21600"/>
                <a:gd name="T1" fmla="*/ 21599 h 21599"/>
                <a:gd name="T2" fmla="*/ 0 w 21600"/>
                <a:gd name="T3" fmla="*/ 0 h 21599"/>
                <a:gd name="T4" fmla="*/ 21600 w 21600"/>
                <a:gd name="T5" fmla="*/ 0 h 21599"/>
              </a:gdLst>
              <a:ahLst/>
              <a:cxnLst>
                <a:cxn ang="0">
                  <a:pos x="T0" y="T1"/>
                </a:cxn>
                <a:cxn ang="0">
                  <a:pos x="T2" y="T3"/>
                </a:cxn>
                <a:cxn ang="0">
                  <a:pos x="T4" y="T5"/>
                </a:cxn>
              </a:cxnLst>
              <a:rect l="0" t="0" r="r" b="b"/>
              <a:pathLst>
                <a:path w="21600" h="21599" fill="none" extrusionOk="0">
                  <a:moveTo>
                    <a:pt x="21394" y="21599"/>
                  </a:moveTo>
                  <a:cubicBezTo>
                    <a:pt x="9546" y="21486"/>
                    <a:pt x="-1" y="11849"/>
                    <a:pt x="-1" y="-1"/>
                  </a:cubicBezTo>
                </a:path>
                <a:path w="21600" h="21599" stroke="0" extrusionOk="0">
                  <a:moveTo>
                    <a:pt x="21394" y="21599"/>
                  </a:moveTo>
                  <a:cubicBezTo>
                    <a:pt x="9546" y="21486"/>
                    <a:pt x="-1" y="11849"/>
                    <a:pt x="-1" y="-1"/>
                  </a:cubicBezTo>
                  <a:lnTo>
                    <a:pt x="21600" y="0"/>
                  </a:lnTo>
                  <a:close/>
                </a:path>
              </a:pathLst>
            </a:custGeom>
            <a:noFill/>
            <a:ln w="25400" cap="rnd">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grpSp>
      <p:sp>
        <p:nvSpPr>
          <p:cNvPr id="1489946" name="Oval 26"/>
          <p:cNvSpPr>
            <a:spLocks noChangeArrowheads="1"/>
          </p:cNvSpPr>
          <p:nvPr/>
        </p:nvSpPr>
        <p:spPr bwMode="auto">
          <a:xfrm>
            <a:off x="2112963" y="4406900"/>
            <a:ext cx="508000" cy="508000"/>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47" name="Rectangle 27"/>
          <p:cNvSpPr>
            <a:spLocks noChangeArrowheads="1"/>
          </p:cNvSpPr>
          <p:nvPr/>
        </p:nvSpPr>
        <p:spPr bwMode="auto">
          <a:xfrm>
            <a:off x="2146300" y="4462463"/>
            <a:ext cx="408816"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a:solidFill>
                  <a:srgbClr val="56127A"/>
                </a:solidFill>
                <a:latin typeface="Calibri"/>
                <a:cs typeface="Calibri"/>
              </a:rPr>
              <a:t> =</a:t>
            </a:r>
          </a:p>
        </p:txBody>
      </p:sp>
      <p:sp>
        <p:nvSpPr>
          <p:cNvPr id="1489948" name="Rectangle 28"/>
          <p:cNvSpPr>
            <a:spLocks noChangeArrowheads="1"/>
          </p:cNvSpPr>
          <p:nvPr/>
        </p:nvSpPr>
        <p:spPr bwMode="auto">
          <a:xfrm>
            <a:off x="4550391" y="1143000"/>
            <a:ext cx="755929" cy="369974"/>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1800" dirty="0" smtClean="0">
                <a:solidFill>
                  <a:srgbClr val="56127A"/>
                </a:solidFill>
                <a:latin typeface="Calibri"/>
                <a:cs typeface="Calibri"/>
              </a:rPr>
              <a:t>Offset</a:t>
            </a:r>
            <a:endParaRPr lang="en-US" sz="1800" dirty="0">
              <a:solidFill>
                <a:srgbClr val="56127A"/>
              </a:solidFill>
              <a:latin typeface="Calibri"/>
              <a:cs typeface="Calibri"/>
            </a:endParaRPr>
          </a:p>
        </p:txBody>
      </p:sp>
      <p:sp>
        <p:nvSpPr>
          <p:cNvPr id="1489949" name="Line 29"/>
          <p:cNvSpPr>
            <a:spLocks noChangeShapeType="1"/>
          </p:cNvSpPr>
          <p:nvPr/>
        </p:nvSpPr>
        <p:spPr bwMode="auto">
          <a:xfrm>
            <a:off x="4587875" y="1041400"/>
            <a:ext cx="0" cy="533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50" name="Line 30"/>
          <p:cNvSpPr>
            <a:spLocks noChangeShapeType="1"/>
          </p:cNvSpPr>
          <p:nvPr/>
        </p:nvSpPr>
        <p:spPr bwMode="auto">
          <a:xfrm>
            <a:off x="2454275" y="1041400"/>
            <a:ext cx="0" cy="533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51" name="Rectangle 31"/>
          <p:cNvSpPr>
            <a:spLocks noChangeArrowheads="1"/>
          </p:cNvSpPr>
          <p:nvPr/>
        </p:nvSpPr>
        <p:spPr bwMode="auto">
          <a:xfrm>
            <a:off x="1219200" y="1071563"/>
            <a:ext cx="767388"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a:solidFill>
                  <a:srgbClr val="56127A"/>
                </a:solidFill>
                <a:latin typeface="Calibri"/>
                <a:cs typeface="Calibri"/>
              </a:rPr>
              <a:t>  Tag</a:t>
            </a:r>
          </a:p>
        </p:txBody>
      </p:sp>
      <p:sp>
        <p:nvSpPr>
          <p:cNvPr id="1489952" name="Rectangle 32"/>
          <p:cNvSpPr>
            <a:spLocks noChangeArrowheads="1"/>
          </p:cNvSpPr>
          <p:nvPr/>
        </p:nvSpPr>
        <p:spPr bwMode="auto">
          <a:xfrm>
            <a:off x="3048000" y="1071563"/>
            <a:ext cx="873336"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a:solidFill>
                  <a:srgbClr val="56127A"/>
                </a:solidFill>
                <a:latin typeface="Calibri"/>
                <a:cs typeface="Calibri"/>
              </a:rPr>
              <a:t>Index</a:t>
            </a:r>
          </a:p>
        </p:txBody>
      </p:sp>
      <p:sp>
        <p:nvSpPr>
          <p:cNvPr id="1489953" name="Line 33"/>
          <p:cNvSpPr>
            <a:spLocks noChangeShapeType="1"/>
          </p:cNvSpPr>
          <p:nvPr/>
        </p:nvSpPr>
        <p:spPr bwMode="auto">
          <a:xfrm>
            <a:off x="1844675" y="3479800"/>
            <a:ext cx="0" cy="10668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54" name="Line 34"/>
          <p:cNvSpPr>
            <a:spLocks noChangeShapeType="1"/>
          </p:cNvSpPr>
          <p:nvPr/>
        </p:nvSpPr>
        <p:spPr bwMode="auto">
          <a:xfrm>
            <a:off x="2378075" y="3479800"/>
            <a:ext cx="0" cy="914400"/>
          </a:xfrm>
          <a:prstGeom prst="line">
            <a:avLst/>
          </a:prstGeom>
          <a:noFill/>
          <a:ln w="25400">
            <a:solidFill>
              <a:schemeClr val="tx1"/>
            </a:solidFill>
            <a:round/>
            <a:headEnd type="none" w="sm" len="sm"/>
            <a:tailEnd type="stealth" w="med" len="me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55" name="Line 35"/>
          <p:cNvSpPr>
            <a:spLocks noChangeShapeType="1"/>
          </p:cNvSpPr>
          <p:nvPr/>
        </p:nvSpPr>
        <p:spPr bwMode="auto">
          <a:xfrm>
            <a:off x="1920875" y="5613400"/>
            <a:ext cx="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56" name="Line 36"/>
          <p:cNvSpPr>
            <a:spLocks noChangeShapeType="1"/>
          </p:cNvSpPr>
          <p:nvPr/>
        </p:nvSpPr>
        <p:spPr bwMode="auto">
          <a:xfrm>
            <a:off x="1463675" y="5765800"/>
            <a:ext cx="2514600" cy="0"/>
          </a:xfrm>
          <a:prstGeom prst="line">
            <a:avLst/>
          </a:prstGeom>
          <a:noFill/>
          <a:ln w="25400">
            <a:solidFill>
              <a:schemeClr val="tx1"/>
            </a:solidFill>
            <a:round/>
            <a:headEnd type="triangle" w="med" len="med"/>
            <a:tailEnd type="none" w="med" len="lg"/>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57" name="Line 37"/>
          <p:cNvSpPr>
            <a:spLocks noChangeShapeType="1"/>
          </p:cNvSpPr>
          <p:nvPr/>
        </p:nvSpPr>
        <p:spPr bwMode="auto">
          <a:xfrm flipH="1">
            <a:off x="1997075" y="5003800"/>
            <a:ext cx="3810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58" name="Line 38"/>
          <p:cNvSpPr>
            <a:spLocks noChangeShapeType="1"/>
          </p:cNvSpPr>
          <p:nvPr/>
        </p:nvSpPr>
        <p:spPr bwMode="auto">
          <a:xfrm>
            <a:off x="1997075" y="5003800"/>
            <a:ext cx="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59" name="Line 39"/>
          <p:cNvSpPr>
            <a:spLocks noChangeShapeType="1"/>
          </p:cNvSpPr>
          <p:nvPr/>
        </p:nvSpPr>
        <p:spPr bwMode="auto">
          <a:xfrm flipH="1">
            <a:off x="5197475" y="3479800"/>
            <a:ext cx="0" cy="1295400"/>
          </a:xfrm>
          <a:prstGeom prst="line">
            <a:avLst/>
          </a:prstGeom>
          <a:noFill/>
          <a:ln w="25400">
            <a:solidFill>
              <a:schemeClr val="tx1"/>
            </a:solidFill>
            <a:round/>
            <a:headEnd type="triangle" w="med" len="me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60" name="Line 40"/>
          <p:cNvSpPr>
            <a:spLocks noChangeShapeType="1"/>
          </p:cNvSpPr>
          <p:nvPr/>
        </p:nvSpPr>
        <p:spPr bwMode="auto">
          <a:xfrm>
            <a:off x="3521075" y="1574800"/>
            <a:ext cx="0" cy="19050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61" name="Line 41"/>
          <p:cNvSpPr>
            <a:spLocks noChangeShapeType="1"/>
          </p:cNvSpPr>
          <p:nvPr/>
        </p:nvSpPr>
        <p:spPr bwMode="auto">
          <a:xfrm flipH="1">
            <a:off x="1463675" y="1879600"/>
            <a:ext cx="20574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62" name="Line 42"/>
          <p:cNvSpPr>
            <a:spLocks noChangeShapeType="1"/>
          </p:cNvSpPr>
          <p:nvPr/>
        </p:nvSpPr>
        <p:spPr bwMode="auto">
          <a:xfrm>
            <a:off x="1692275" y="1574800"/>
            <a:ext cx="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63" name="Line 43"/>
          <p:cNvSpPr>
            <a:spLocks noChangeShapeType="1"/>
          </p:cNvSpPr>
          <p:nvPr/>
        </p:nvSpPr>
        <p:spPr bwMode="auto">
          <a:xfrm>
            <a:off x="1463675" y="1879600"/>
            <a:ext cx="0" cy="15240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64" name="Line 44"/>
          <p:cNvSpPr>
            <a:spLocks noChangeShapeType="1"/>
          </p:cNvSpPr>
          <p:nvPr/>
        </p:nvSpPr>
        <p:spPr bwMode="auto">
          <a:xfrm flipH="1">
            <a:off x="1463675" y="3403600"/>
            <a:ext cx="228600" cy="0"/>
          </a:xfrm>
          <a:prstGeom prst="line">
            <a:avLst/>
          </a:prstGeom>
          <a:noFill/>
          <a:ln w="25400">
            <a:solidFill>
              <a:schemeClr val="tx1"/>
            </a:solidFill>
            <a:round/>
            <a:headEnd type="stealth" w="med" len="med"/>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65" name="Line 45"/>
          <p:cNvSpPr>
            <a:spLocks noChangeShapeType="1"/>
          </p:cNvSpPr>
          <p:nvPr/>
        </p:nvSpPr>
        <p:spPr bwMode="auto">
          <a:xfrm flipH="1">
            <a:off x="1006475" y="1727200"/>
            <a:ext cx="6858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66" name="Line 46"/>
          <p:cNvSpPr>
            <a:spLocks noChangeShapeType="1"/>
          </p:cNvSpPr>
          <p:nvPr/>
        </p:nvSpPr>
        <p:spPr bwMode="auto">
          <a:xfrm>
            <a:off x="1006475" y="1727200"/>
            <a:ext cx="0" cy="28956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67" name="Line 47"/>
          <p:cNvSpPr>
            <a:spLocks noChangeShapeType="1"/>
          </p:cNvSpPr>
          <p:nvPr/>
        </p:nvSpPr>
        <p:spPr bwMode="auto">
          <a:xfrm flipH="1">
            <a:off x="1006475" y="4622800"/>
            <a:ext cx="7620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68" name="Line 48"/>
          <p:cNvSpPr>
            <a:spLocks noChangeShapeType="1"/>
          </p:cNvSpPr>
          <p:nvPr/>
        </p:nvSpPr>
        <p:spPr bwMode="auto">
          <a:xfrm flipH="1">
            <a:off x="1692275" y="4622800"/>
            <a:ext cx="381000" cy="0"/>
          </a:xfrm>
          <a:prstGeom prst="line">
            <a:avLst/>
          </a:prstGeom>
          <a:noFill/>
          <a:ln w="25400">
            <a:solidFill>
              <a:schemeClr val="tx1"/>
            </a:solidFill>
            <a:round/>
            <a:headEnd type="stealth" w="med" len="med"/>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69" name="Oval 49"/>
          <p:cNvSpPr>
            <a:spLocks noChangeArrowheads="1"/>
          </p:cNvSpPr>
          <p:nvPr/>
        </p:nvSpPr>
        <p:spPr bwMode="auto">
          <a:xfrm>
            <a:off x="1814513" y="3416300"/>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70" name="Oval 50"/>
          <p:cNvSpPr>
            <a:spLocks noChangeArrowheads="1"/>
          </p:cNvSpPr>
          <p:nvPr/>
        </p:nvSpPr>
        <p:spPr bwMode="auto">
          <a:xfrm>
            <a:off x="2343150" y="3416300"/>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71" name="Oval 51"/>
          <p:cNvSpPr>
            <a:spLocks noChangeArrowheads="1"/>
          </p:cNvSpPr>
          <p:nvPr/>
        </p:nvSpPr>
        <p:spPr bwMode="auto">
          <a:xfrm>
            <a:off x="5149850" y="3416300"/>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72" name="Line 52"/>
          <p:cNvSpPr>
            <a:spLocks noChangeShapeType="1"/>
          </p:cNvSpPr>
          <p:nvPr/>
        </p:nvSpPr>
        <p:spPr bwMode="auto">
          <a:xfrm>
            <a:off x="1844675" y="4699000"/>
            <a:ext cx="0" cy="4572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73" name="Line 53"/>
          <p:cNvSpPr>
            <a:spLocks noChangeShapeType="1"/>
          </p:cNvSpPr>
          <p:nvPr/>
        </p:nvSpPr>
        <p:spPr bwMode="auto">
          <a:xfrm>
            <a:off x="4968875" y="1574800"/>
            <a:ext cx="0" cy="4572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74" name="Line 54"/>
          <p:cNvSpPr>
            <a:spLocks noChangeShapeType="1"/>
          </p:cNvSpPr>
          <p:nvPr/>
        </p:nvSpPr>
        <p:spPr bwMode="auto">
          <a:xfrm flipH="1">
            <a:off x="1082675" y="1651000"/>
            <a:ext cx="15240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75" name="Line 55"/>
          <p:cNvSpPr>
            <a:spLocks noChangeShapeType="1"/>
          </p:cNvSpPr>
          <p:nvPr/>
        </p:nvSpPr>
        <p:spPr bwMode="auto">
          <a:xfrm flipH="1">
            <a:off x="3140075" y="1803400"/>
            <a:ext cx="15240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76" name="Line 56"/>
          <p:cNvSpPr>
            <a:spLocks noChangeShapeType="1"/>
          </p:cNvSpPr>
          <p:nvPr/>
        </p:nvSpPr>
        <p:spPr bwMode="auto">
          <a:xfrm flipH="1">
            <a:off x="4892675" y="1651000"/>
            <a:ext cx="15240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77" name="Line 57"/>
          <p:cNvSpPr>
            <a:spLocks noChangeShapeType="1"/>
          </p:cNvSpPr>
          <p:nvPr/>
        </p:nvSpPr>
        <p:spPr bwMode="auto">
          <a:xfrm flipH="1">
            <a:off x="2301875" y="4089400"/>
            <a:ext cx="15240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78" name="Rectangle 58"/>
          <p:cNvSpPr>
            <a:spLocks noChangeArrowheads="1"/>
          </p:cNvSpPr>
          <p:nvPr/>
        </p:nvSpPr>
        <p:spPr bwMode="auto">
          <a:xfrm>
            <a:off x="990600" y="1757363"/>
            <a:ext cx="358622"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a:solidFill>
                  <a:srgbClr val="56127A"/>
                </a:solidFill>
                <a:latin typeface="Calibri"/>
                <a:cs typeface="Calibri"/>
              </a:rPr>
              <a:t> t</a:t>
            </a:r>
          </a:p>
        </p:txBody>
      </p:sp>
      <p:sp>
        <p:nvSpPr>
          <p:cNvPr id="1489979" name="Rectangle 59"/>
          <p:cNvSpPr>
            <a:spLocks noChangeArrowheads="1"/>
          </p:cNvSpPr>
          <p:nvPr/>
        </p:nvSpPr>
        <p:spPr bwMode="auto">
          <a:xfrm>
            <a:off x="3049434" y="1823693"/>
            <a:ext cx="395441"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dirty="0">
                <a:solidFill>
                  <a:srgbClr val="56127A"/>
                </a:solidFill>
                <a:latin typeface="Calibri"/>
                <a:cs typeface="Calibri"/>
              </a:rPr>
              <a:t> k</a:t>
            </a:r>
          </a:p>
        </p:txBody>
      </p:sp>
      <p:sp>
        <p:nvSpPr>
          <p:cNvPr id="1489980" name="Rectangle 60"/>
          <p:cNvSpPr>
            <a:spLocks noChangeArrowheads="1"/>
          </p:cNvSpPr>
          <p:nvPr/>
        </p:nvSpPr>
        <p:spPr bwMode="auto">
          <a:xfrm>
            <a:off x="4892675" y="1595093"/>
            <a:ext cx="417232"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dirty="0">
                <a:solidFill>
                  <a:srgbClr val="56127A"/>
                </a:solidFill>
                <a:latin typeface="Calibri"/>
                <a:cs typeface="Calibri"/>
              </a:rPr>
              <a:t> b</a:t>
            </a:r>
          </a:p>
        </p:txBody>
      </p:sp>
      <p:sp>
        <p:nvSpPr>
          <p:cNvPr id="1489981" name="Rectangle 61"/>
          <p:cNvSpPr>
            <a:spLocks noChangeArrowheads="1"/>
          </p:cNvSpPr>
          <p:nvPr/>
        </p:nvSpPr>
        <p:spPr bwMode="auto">
          <a:xfrm>
            <a:off x="2438400" y="4043363"/>
            <a:ext cx="358622"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a:solidFill>
                  <a:srgbClr val="56127A"/>
                </a:solidFill>
                <a:latin typeface="Calibri"/>
                <a:cs typeface="Calibri"/>
              </a:rPr>
              <a:t> t</a:t>
            </a:r>
          </a:p>
        </p:txBody>
      </p:sp>
      <p:sp>
        <p:nvSpPr>
          <p:cNvPr id="1489982" name="Rectangle 62"/>
          <p:cNvSpPr>
            <a:spLocks noChangeArrowheads="1"/>
          </p:cNvSpPr>
          <p:nvPr/>
        </p:nvSpPr>
        <p:spPr bwMode="auto">
          <a:xfrm>
            <a:off x="838200" y="5567363"/>
            <a:ext cx="609141"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a:solidFill>
                  <a:srgbClr val="56127A"/>
                </a:solidFill>
                <a:latin typeface="Calibri"/>
                <a:cs typeface="Calibri"/>
              </a:rPr>
              <a:t>HIT</a:t>
            </a:r>
          </a:p>
        </p:txBody>
      </p:sp>
      <p:sp>
        <p:nvSpPr>
          <p:cNvPr id="1489983" name="Rectangle 63"/>
          <p:cNvSpPr>
            <a:spLocks noChangeArrowheads="1"/>
          </p:cNvSpPr>
          <p:nvPr/>
        </p:nvSpPr>
        <p:spPr bwMode="auto">
          <a:xfrm>
            <a:off x="4359275" y="5537200"/>
            <a:ext cx="2519670"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a:solidFill>
                  <a:srgbClr val="56127A"/>
                </a:solidFill>
                <a:latin typeface="Calibri"/>
                <a:cs typeface="Calibri"/>
              </a:rPr>
              <a:t>Data Word or Byte</a:t>
            </a:r>
          </a:p>
        </p:txBody>
      </p:sp>
      <p:sp>
        <p:nvSpPr>
          <p:cNvPr id="1489984" name="Line 64"/>
          <p:cNvSpPr>
            <a:spLocks noChangeShapeType="1"/>
          </p:cNvSpPr>
          <p:nvPr/>
        </p:nvSpPr>
        <p:spPr bwMode="auto">
          <a:xfrm>
            <a:off x="7788275" y="2489200"/>
            <a:ext cx="0" cy="1524000"/>
          </a:xfrm>
          <a:prstGeom prst="line">
            <a:avLst/>
          </a:prstGeom>
          <a:noFill/>
          <a:ln w="12700">
            <a:solidFill>
              <a:schemeClr val="tx1"/>
            </a:solidFill>
            <a:round/>
            <a:headEnd type="stealth" w="med" len="med"/>
            <a:tailEnd type="stealth" w="med" len="me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85" name="Rectangle 65"/>
          <p:cNvSpPr>
            <a:spLocks noChangeArrowheads="1"/>
          </p:cNvSpPr>
          <p:nvPr/>
        </p:nvSpPr>
        <p:spPr bwMode="auto">
          <a:xfrm>
            <a:off x="7864475" y="2946400"/>
            <a:ext cx="762428" cy="831639"/>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a:solidFill>
                  <a:srgbClr val="56127A"/>
                </a:solidFill>
                <a:latin typeface="Calibri"/>
                <a:cs typeface="Calibri"/>
              </a:rPr>
              <a:t>  2</a:t>
            </a:r>
            <a:r>
              <a:rPr lang="en-US" sz="2400" baseline="30000">
                <a:solidFill>
                  <a:srgbClr val="56127A"/>
                </a:solidFill>
                <a:latin typeface="Calibri"/>
                <a:cs typeface="Calibri"/>
              </a:rPr>
              <a:t>k</a:t>
            </a:r>
          </a:p>
          <a:p>
            <a:pPr>
              <a:spcBef>
                <a:spcPct val="0"/>
              </a:spcBef>
            </a:pPr>
            <a:r>
              <a:rPr lang="en-US" sz="2400">
                <a:solidFill>
                  <a:srgbClr val="56127A"/>
                </a:solidFill>
                <a:latin typeface="Calibri"/>
                <a:cs typeface="Calibri"/>
              </a:rPr>
              <a:t>lines</a:t>
            </a:r>
          </a:p>
        </p:txBody>
      </p:sp>
      <p:sp>
        <p:nvSpPr>
          <p:cNvPr id="1489986" name="Rectangle 66"/>
          <p:cNvSpPr>
            <a:spLocks noChangeArrowheads="1"/>
          </p:cNvSpPr>
          <p:nvPr/>
        </p:nvSpPr>
        <p:spPr bwMode="auto">
          <a:xfrm>
            <a:off x="3825875" y="2489200"/>
            <a:ext cx="3810000" cy="1498600"/>
          </a:xfrm>
          <a:prstGeom prst="rect">
            <a:avLst/>
          </a:prstGeom>
          <a:noFill/>
          <a:ln w="25400">
            <a:solidFill>
              <a:schemeClr val="tx1"/>
            </a:solidFill>
            <a:miter lim="800000"/>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87" name="Line 67"/>
          <p:cNvSpPr>
            <a:spLocks noChangeShapeType="1"/>
          </p:cNvSpPr>
          <p:nvPr/>
        </p:nvSpPr>
        <p:spPr bwMode="auto">
          <a:xfrm>
            <a:off x="3825875" y="2870200"/>
            <a:ext cx="38100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88" name="Line 68"/>
          <p:cNvSpPr>
            <a:spLocks noChangeShapeType="1"/>
          </p:cNvSpPr>
          <p:nvPr/>
        </p:nvSpPr>
        <p:spPr bwMode="auto">
          <a:xfrm>
            <a:off x="6645275" y="2489200"/>
            <a:ext cx="0" cy="15240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89" name="Rectangle 69"/>
          <p:cNvSpPr>
            <a:spLocks noChangeArrowheads="1"/>
          </p:cNvSpPr>
          <p:nvPr/>
        </p:nvSpPr>
        <p:spPr bwMode="auto">
          <a:xfrm>
            <a:off x="4130675" y="4546600"/>
            <a:ext cx="610043"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spcBef>
                <a:spcPct val="0"/>
              </a:spcBef>
            </a:pPr>
            <a:r>
              <a:rPr lang="en-US" sz="2400">
                <a:solidFill>
                  <a:srgbClr val="56127A"/>
                </a:solidFill>
                <a:latin typeface="Calibri"/>
                <a:cs typeface="Calibri"/>
              </a:rPr>
              <a:t>WE</a:t>
            </a:r>
          </a:p>
        </p:txBody>
      </p:sp>
      <p:sp>
        <p:nvSpPr>
          <p:cNvPr id="1489990" name="Line 70"/>
          <p:cNvSpPr>
            <a:spLocks noChangeShapeType="1"/>
          </p:cNvSpPr>
          <p:nvPr/>
        </p:nvSpPr>
        <p:spPr bwMode="auto">
          <a:xfrm>
            <a:off x="3825875" y="3251200"/>
            <a:ext cx="38100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91" name="Line 71"/>
          <p:cNvSpPr>
            <a:spLocks noChangeShapeType="1"/>
          </p:cNvSpPr>
          <p:nvPr/>
        </p:nvSpPr>
        <p:spPr bwMode="auto">
          <a:xfrm>
            <a:off x="3825875" y="3632200"/>
            <a:ext cx="38100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92" name="Line 72"/>
          <p:cNvSpPr>
            <a:spLocks noChangeShapeType="1"/>
          </p:cNvSpPr>
          <p:nvPr/>
        </p:nvSpPr>
        <p:spPr bwMode="auto">
          <a:xfrm>
            <a:off x="5197475" y="5156200"/>
            <a:ext cx="0" cy="304800"/>
          </a:xfrm>
          <a:prstGeom prst="line">
            <a:avLst/>
          </a:prstGeom>
          <a:noFill/>
          <a:ln w="25400">
            <a:solidFill>
              <a:schemeClr val="tx1"/>
            </a:solidFill>
            <a:round/>
            <a:headEnd type="none" w="sm" len="sm"/>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grpSp>
        <p:nvGrpSpPr>
          <p:cNvPr id="1489993" name="Group 73"/>
          <p:cNvGrpSpPr>
            <a:grpSpLocks/>
          </p:cNvGrpSpPr>
          <p:nvPr/>
        </p:nvGrpSpPr>
        <p:grpSpPr bwMode="auto">
          <a:xfrm flipV="1">
            <a:off x="4930775" y="4756150"/>
            <a:ext cx="533400" cy="368300"/>
            <a:chOff x="1953" y="3423"/>
            <a:chExt cx="176" cy="136"/>
          </a:xfrm>
        </p:grpSpPr>
        <p:sp>
          <p:nvSpPr>
            <p:cNvPr id="1489994" name="Line 74"/>
            <p:cNvSpPr>
              <a:spLocks noChangeShapeType="1"/>
            </p:cNvSpPr>
            <p:nvPr/>
          </p:nvSpPr>
          <p:spPr bwMode="auto">
            <a:xfrm flipH="1">
              <a:off x="2037" y="3426"/>
              <a:ext cx="92" cy="133"/>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95" name="Line 75"/>
            <p:cNvSpPr>
              <a:spLocks noChangeShapeType="1"/>
            </p:cNvSpPr>
            <p:nvPr/>
          </p:nvSpPr>
          <p:spPr bwMode="auto">
            <a:xfrm>
              <a:off x="1953" y="3426"/>
              <a:ext cx="92" cy="133"/>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9996" name="Line 76"/>
            <p:cNvSpPr>
              <a:spLocks noChangeShapeType="1"/>
            </p:cNvSpPr>
            <p:nvPr/>
          </p:nvSpPr>
          <p:spPr bwMode="auto">
            <a:xfrm flipH="1">
              <a:off x="1958" y="3423"/>
              <a:ext cx="168"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grpSp>
      <p:sp>
        <p:nvSpPr>
          <p:cNvPr id="1489997" name="Line 77"/>
          <p:cNvSpPr>
            <a:spLocks noChangeShapeType="1"/>
          </p:cNvSpPr>
          <p:nvPr/>
        </p:nvSpPr>
        <p:spPr bwMode="auto">
          <a:xfrm flipV="1">
            <a:off x="3978275" y="5003800"/>
            <a:ext cx="0" cy="762000"/>
          </a:xfrm>
          <a:prstGeom prst="line">
            <a:avLst/>
          </a:prstGeom>
          <a:noFill/>
          <a:ln w="12700">
            <a:solidFill>
              <a:schemeClr val="tx1"/>
            </a:solidFill>
            <a:round/>
            <a:headEnd type="none" w="sm" len="sm"/>
            <a:tailEnd type="none" w="sm" len="sm"/>
          </a:ln>
          <a:effectLst/>
        </p:spPr>
        <p:txBody>
          <a:bodyPr>
            <a:prstTxWarp prst="textNoShape">
              <a:avLst/>
            </a:prstTxWarp>
          </a:bodyPr>
          <a:lstStyle/>
          <a:p>
            <a:pPr algn="ctr"/>
            <a:endParaRPr lang="en-US" sz="1800">
              <a:solidFill>
                <a:srgbClr val="000000"/>
              </a:solidFill>
              <a:latin typeface="Calibri"/>
              <a:cs typeface="Calibri"/>
            </a:endParaRPr>
          </a:p>
        </p:txBody>
      </p:sp>
      <p:sp>
        <p:nvSpPr>
          <p:cNvPr id="1489998" name="Line 78"/>
          <p:cNvSpPr>
            <a:spLocks noChangeShapeType="1"/>
          </p:cNvSpPr>
          <p:nvPr/>
        </p:nvSpPr>
        <p:spPr bwMode="auto">
          <a:xfrm>
            <a:off x="3978275" y="5003800"/>
            <a:ext cx="990600" cy="0"/>
          </a:xfrm>
          <a:prstGeom prst="line">
            <a:avLst/>
          </a:prstGeom>
          <a:noFill/>
          <a:ln w="12700">
            <a:solidFill>
              <a:schemeClr val="tx1"/>
            </a:solidFill>
            <a:round/>
            <a:headEnd type="none" w="sm" len="sm"/>
            <a:tailEnd type="triangle" w="med" len="med"/>
          </a:ln>
          <a:effectLst/>
        </p:spPr>
        <p:txBody>
          <a:bodyPr>
            <a:prstTxWarp prst="textNoShape">
              <a:avLst/>
            </a:prstTxWarp>
          </a:bodyPr>
          <a:lstStyle/>
          <a:p>
            <a:pPr algn="ctr"/>
            <a:endParaRPr lang="en-US" sz="1800">
              <a:solidFill>
                <a:srgbClr val="000000"/>
              </a:solidFill>
              <a:latin typeface="Calibri"/>
              <a:cs typeface="Calibri"/>
            </a:endParaRPr>
          </a:p>
        </p:txBody>
      </p:sp>
      <p:sp>
        <p:nvSpPr>
          <p:cNvPr id="1489999" name="Line 79"/>
          <p:cNvSpPr>
            <a:spLocks noChangeShapeType="1"/>
          </p:cNvSpPr>
          <p:nvPr/>
        </p:nvSpPr>
        <p:spPr bwMode="auto">
          <a:xfrm>
            <a:off x="3597275" y="2032000"/>
            <a:ext cx="1371600" cy="0"/>
          </a:xfrm>
          <a:prstGeom prst="line">
            <a:avLst/>
          </a:prstGeom>
          <a:noFill/>
          <a:ln w="12700">
            <a:solidFill>
              <a:schemeClr val="tx1"/>
            </a:solidFill>
            <a:round/>
            <a:headEnd type="none" w="sm" len="sm"/>
            <a:tailEnd type="none" w="sm" len="sm"/>
          </a:ln>
          <a:effectLst/>
        </p:spPr>
        <p:txBody>
          <a:bodyPr>
            <a:prstTxWarp prst="textNoShape">
              <a:avLst/>
            </a:prstTxWarp>
          </a:bodyPr>
          <a:lstStyle/>
          <a:p>
            <a:pPr algn="ctr"/>
            <a:endParaRPr lang="en-US" sz="1800">
              <a:solidFill>
                <a:srgbClr val="000000"/>
              </a:solidFill>
              <a:latin typeface="Calibri"/>
              <a:cs typeface="Calibri"/>
            </a:endParaRPr>
          </a:p>
        </p:txBody>
      </p:sp>
      <p:sp>
        <p:nvSpPr>
          <p:cNvPr id="1490000" name="Line 80"/>
          <p:cNvSpPr>
            <a:spLocks noChangeShapeType="1"/>
          </p:cNvSpPr>
          <p:nvPr/>
        </p:nvSpPr>
        <p:spPr bwMode="auto">
          <a:xfrm>
            <a:off x="3597275" y="2032000"/>
            <a:ext cx="0" cy="14478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90001" name="Line 81"/>
          <p:cNvSpPr>
            <a:spLocks noChangeShapeType="1"/>
          </p:cNvSpPr>
          <p:nvPr/>
        </p:nvSpPr>
        <p:spPr bwMode="auto">
          <a:xfrm>
            <a:off x="3521075" y="3479800"/>
            <a:ext cx="1371600" cy="0"/>
          </a:xfrm>
          <a:prstGeom prst="line">
            <a:avLst/>
          </a:prstGeom>
          <a:noFill/>
          <a:ln w="12700">
            <a:solidFill>
              <a:schemeClr val="tx1"/>
            </a:solidFill>
            <a:round/>
            <a:headEnd type="none" w="sm" len="sm"/>
            <a:tailEnd type="triangle" w="med" len="med"/>
          </a:ln>
          <a:effectLst/>
        </p:spPr>
        <p:txBody>
          <a:bodyPr>
            <a:prstTxWarp prst="textNoShape">
              <a:avLst/>
            </a:prstTxWarp>
          </a:bodyPr>
          <a:lstStyle/>
          <a:p>
            <a:pPr algn="ctr"/>
            <a:endParaRPr lang="en-US" sz="1800">
              <a:solidFill>
                <a:srgbClr val="000000"/>
              </a:solidFill>
              <a:latin typeface="Calibri"/>
              <a:cs typeface="Calibri"/>
            </a:endParaRPr>
          </a:p>
        </p:txBody>
      </p:sp>
    </p:spTree>
    <p:extLst>
      <p:ext uri="{BB962C8B-B14F-4D97-AF65-F5344CB8AC3E}">
        <p14:creationId xmlns:p14="http://schemas.microsoft.com/office/powerpoint/2010/main" val="71158788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1970" name="Rectangle 2"/>
          <p:cNvSpPr>
            <a:spLocks noGrp="1" noChangeArrowheads="1"/>
          </p:cNvSpPr>
          <p:nvPr>
            <p:ph type="title"/>
          </p:nvPr>
        </p:nvSpPr>
        <p:spPr/>
        <p:txBody>
          <a:bodyPr/>
          <a:lstStyle/>
          <a:p>
            <a:r>
              <a:rPr lang="en-US" altLang="ko-KR" smtClean="0">
                <a:ea typeface="굴림" charset="-127"/>
                <a:cs typeface="굴림" charset="-127"/>
              </a:rPr>
              <a:t>Reducing Write Hit Time</a:t>
            </a:r>
            <a:endParaRPr lang="en-US" altLang="ko-KR">
              <a:ea typeface="굴림" charset="-127"/>
              <a:cs typeface="굴림" charset="-127"/>
            </a:endParaRPr>
          </a:p>
        </p:txBody>
      </p:sp>
      <p:sp>
        <p:nvSpPr>
          <p:cNvPr id="1491971" name="Rectangle 3"/>
          <p:cNvSpPr>
            <a:spLocks noGrp="1" noChangeArrowheads="1"/>
          </p:cNvSpPr>
          <p:nvPr>
            <p:ph idx="1"/>
          </p:nvPr>
        </p:nvSpPr>
        <p:spPr>
          <a:xfrm>
            <a:off x="381000" y="1066800"/>
            <a:ext cx="8153400" cy="5054600"/>
          </a:xfrm>
          <a:noFill/>
          <a:ln/>
        </p:spPr>
        <p:txBody>
          <a:bodyPr/>
          <a:lstStyle/>
          <a:p>
            <a:pPr marL="230188" indent="-230188">
              <a:buFontTx/>
              <a:buNone/>
            </a:pPr>
            <a:r>
              <a:rPr lang="en-US" altLang="ko-KR" sz="2800" b="1" dirty="0" smtClean="0">
                <a:ea typeface="굴림" charset="-127"/>
                <a:cs typeface="굴림" charset="-127"/>
              </a:rPr>
              <a:t>Problem</a:t>
            </a:r>
            <a:r>
              <a:rPr lang="en-US" altLang="ko-KR" sz="2800" dirty="0" smtClean="0">
                <a:ea typeface="굴림" charset="-127"/>
                <a:cs typeface="굴림" charset="-127"/>
              </a:rPr>
              <a:t>: Writes take two cycles in memory stage, one cycle for tag check plus one cycle for data write if hit</a:t>
            </a:r>
          </a:p>
          <a:p>
            <a:pPr marL="230188" indent="-230188">
              <a:buFontTx/>
              <a:buNone/>
            </a:pPr>
            <a:r>
              <a:rPr lang="en-US" altLang="ko-KR" sz="2800" b="1" dirty="0" smtClean="0">
                <a:ea typeface="굴림" charset="-127"/>
                <a:cs typeface="굴림" charset="-127"/>
              </a:rPr>
              <a:t>Solutions</a:t>
            </a:r>
            <a:r>
              <a:rPr lang="en-US" altLang="ko-KR" sz="2800" dirty="0" smtClean="0">
                <a:ea typeface="굴림" charset="-127"/>
                <a:cs typeface="굴림" charset="-127"/>
              </a:rPr>
              <a:t>:</a:t>
            </a:r>
          </a:p>
          <a:p>
            <a:pPr marL="230188" indent="-230188"/>
            <a:r>
              <a:rPr lang="en-US" altLang="ko-KR" dirty="0" smtClean="0">
                <a:ea typeface="굴림" charset="-127"/>
                <a:cs typeface="굴림" charset="-127"/>
              </a:rPr>
              <a:t>Design data RAM that can perform read and write in one cycle, restore old value after tag miss</a:t>
            </a:r>
          </a:p>
          <a:p>
            <a:pPr marL="230188" indent="-230188"/>
            <a:r>
              <a:rPr lang="en-US" altLang="ko-KR" dirty="0" smtClean="0">
                <a:ea typeface="굴림" charset="-127"/>
                <a:cs typeface="굴림" charset="-127"/>
              </a:rPr>
              <a:t>Fully-associative (CAM Tag) caches: Word line only enabled if hit</a:t>
            </a:r>
          </a:p>
          <a:p>
            <a:pPr marL="230188" indent="-230188"/>
            <a:r>
              <a:rPr lang="en-US" altLang="ko-KR" dirty="0" smtClean="0">
                <a:ea typeface="굴림" charset="-127"/>
                <a:cs typeface="굴림" charset="-127"/>
              </a:rPr>
              <a:t>Pipelined writes: Hold write data for store in single buffer ahead of cache, write cache data during next store’s tag check</a:t>
            </a:r>
            <a:endParaRPr lang="en-US" altLang="ko-KR" dirty="0">
              <a:ea typeface="굴림" charset="-127"/>
              <a:cs typeface="굴림" charset="-127"/>
            </a:endParaRPr>
          </a:p>
        </p:txBody>
      </p:sp>
      <p:sp>
        <p:nvSpPr>
          <p:cNvPr id="6" name="Slide Number Placeholder 5"/>
          <p:cNvSpPr>
            <a:spLocks noGrp="1"/>
          </p:cNvSpPr>
          <p:nvPr>
            <p:ph type="sldNum" sz="quarter" idx="12"/>
          </p:nvPr>
        </p:nvSpPr>
        <p:spPr/>
        <p:txBody>
          <a:bodyPr/>
          <a:lstStyle/>
          <a:p>
            <a:fld id="{2082AA90-CAF4-AC4B-B5E3-32B1C7DC24CF}" type="slidenum">
              <a:rPr lang="en-US"/>
              <a:pPr/>
              <a:t>16</a:t>
            </a:fld>
            <a:endParaRPr lang="en-US" b="0">
              <a:solidFill>
                <a:srgbClr val="FBBA03"/>
              </a:solidFill>
            </a:endParaRPr>
          </a:p>
        </p:txBody>
      </p:sp>
    </p:spTree>
    <p:extLst>
      <p:ext uri="{BB962C8B-B14F-4D97-AF65-F5344CB8AC3E}">
        <p14:creationId xmlns:p14="http://schemas.microsoft.com/office/powerpoint/2010/main" val="309225267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4018" name="Rectangle 2"/>
          <p:cNvSpPr>
            <a:spLocks noGrp="1" noChangeArrowheads="1"/>
          </p:cNvSpPr>
          <p:nvPr>
            <p:ph type="title"/>
          </p:nvPr>
        </p:nvSpPr>
        <p:spPr>
          <a:xfrm>
            <a:off x="838200" y="76200"/>
            <a:ext cx="7292975" cy="736600"/>
          </a:xfrm>
        </p:spPr>
        <p:txBody>
          <a:bodyPr/>
          <a:lstStyle/>
          <a:p>
            <a:r>
              <a:rPr lang="en-US" altLang="ko-KR">
                <a:ea typeface="굴림" charset="-127"/>
                <a:cs typeface="굴림" charset="-127"/>
              </a:rPr>
              <a:t>Pipelining Cache Writes</a:t>
            </a:r>
          </a:p>
        </p:txBody>
      </p:sp>
      <p:sp>
        <p:nvSpPr>
          <p:cNvPr id="55" name="Slide Number Placeholder 5"/>
          <p:cNvSpPr>
            <a:spLocks noGrp="1"/>
          </p:cNvSpPr>
          <p:nvPr>
            <p:ph type="sldNum" sz="quarter" idx="12"/>
          </p:nvPr>
        </p:nvSpPr>
        <p:spPr/>
        <p:txBody>
          <a:bodyPr/>
          <a:lstStyle/>
          <a:p>
            <a:fld id="{B8643D8D-E732-B64E-B70D-CA910420A319}" type="slidenum">
              <a:rPr lang="en-US"/>
              <a:pPr/>
              <a:t>17</a:t>
            </a:fld>
            <a:endParaRPr lang="en-US" b="0">
              <a:solidFill>
                <a:srgbClr val="FBBA03"/>
              </a:solidFill>
            </a:endParaRPr>
          </a:p>
        </p:txBody>
      </p:sp>
      <p:sp>
        <p:nvSpPr>
          <p:cNvPr id="1494019" name="Rectangle 3"/>
          <p:cNvSpPr>
            <a:spLocks noChangeArrowheads="1"/>
          </p:cNvSpPr>
          <p:nvPr/>
        </p:nvSpPr>
        <p:spPr bwMode="auto">
          <a:xfrm>
            <a:off x="1143000" y="3200400"/>
            <a:ext cx="1143000" cy="9906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altLang="ko-KR" sz="2400">
                <a:solidFill>
                  <a:srgbClr val="000000"/>
                </a:solidFill>
                <a:latin typeface="Calibri"/>
                <a:ea typeface="굴림" charset="-127"/>
                <a:cs typeface="Calibri"/>
              </a:rPr>
              <a:t>Tags</a:t>
            </a:r>
          </a:p>
        </p:txBody>
      </p:sp>
      <p:sp>
        <p:nvSpPr>
          <p:cNvPr id="1494020" name="Rectangle 4"/>
          <p:cNvSpPr>
            <a:spLocks noChangeArrowheads="1"/>
          </p:cNvSpPr>
          <p:nvPr/>
        </p:nvSpPr>
        <p:spPr bwMode="auto">
          <a:xfrm>
            <a:off x="4495800" y="3200400"/>
            <a:ext cx="3429000" cy="9906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altLang="ko-KR" sz="2400">
                <a:solidFill>
                  <a:srgbClr val="000000"/>
                </a:solidFill>
                <a:latin typeface="Calibri"/>
                <a:ea typeface="굴림" charset="-127"/>
                <a:cs typeface="Calibri"/>
              </a:rPr>
              <a:t>Data</a:t>
            </a:r>
          </a:p>
        </p:txBody>
      </p:sp>
      <p:sp>
        <p:nvSpPr>
          <p:cNvPr id="1494021" name="Rectangle 5"/>
          <p:cNvSpPr>
            <a:spLocks noChangeArrowheads="1"/>
          </p:cNvSpPr>
          <p:nvPr/>
        </p:nvSpPr>
        <p:spPr bwMode="auto">
          <a:xfrm>
            <a:off x="1143000" y="1295400"/>
            <a:ext cx="1447800" cy="3048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altLang="ko-KR" sz="2400">
                <a:solidFill>
                  <a:srgbClr val="000000"/>
                </a:solidFill>
                <a:latin typeface="Calibri"/>
                <a:ea typeface="굴림" charset="-127"/>
                <a:cs typeface="Calibri"/>
              </a:rPr>
              <a:t>Tag</a:t>
            </a:r>
          </a:p>
        </p:txBody>
      </p:sp>
      <p:sp>
        <p:nvSpPr>
          <p:cNvPr id="1494022" name="Rectangle 6"/>
          <p:cNvSpPr>
            <a:spLocks noChangeArrowheads="1"/>
          </p:cNvSpPr>
          <p:nvPr/>
        </p:nvSpPr>
        <p:spPr bwMode="auto">
          <a:xfrm>
            <a:off x="2590800" y="1295400"/>
            <a:ext cx="1066800" cy="3048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altLang="ko-KR" sz="2400">
                <a:solidFill>
                  <a:srgbClr val="000000"/>
                </a:solidFill>
                <a:latin typeface="Calibri"/>
                <a:ea typeface="굴림" charset="-127"/>
                <a:cs typeface="Calibri"/>
              </a:rPr>
              <a:t>Index</a:t>
            </a:r>
          </a:p>
        </p:txBody>
      </p:sp>
      <p:sp>
        <p:nvSpPr>
          <p:cNvPr id="1494023" name="Rectangle 7"/>
          <p:cNvSpPr>
            <a:spLocks noChangeArrowheads="1"/>
          </p:cNvSpPr>
          <p:nvPr/>
        </p:nvSpPr>
        <p:spPr bwMode="auto">
          <a:xfrm>
            <a:off x="4724400" y="1295400"/>
            <a:ext cx="3429000" cy="3048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altLang="ko-KR" sz="2400">
                <a:solidFill>
                  <a:srgbClr val="000000"/>
                </a:solidFill>
                <a:latin typeface="Calibri"/>
                <a:ea typeface="굴림" charset="-127"/>
                <a:cs typeface="Calibri"/>
              </a:rPr>
              <a:t>Store Data</a:t>
            </a:r>
          </a:p>
        </p:txBody>
      </p:sp>
      <p:sp>
        <p:nvSpPr>
          <p:cNvPr id="1494024" name="Text Box 8"/>
          <p:cNvSpPr txBox="1">
            <a:spLocks noChangeArrowheads="1"/>
          </p:cNvSpPr>
          <p:nvPr/>
        </p:nvSpPr>
        <p:spPr bwMode="auto">
          <a:xfrm>
            <a:off x="2286000" y="685800"/>
            <a:ext cx="4376738" cy="396875"/>
          </a:xfrm>
          <a:prstGeom prst="rect">
            <a:avLst/>
          </a:prstGeom>
          <a:noFill/>
          <a:ln w="25400">
            <a:noFill/>
            <a:miter lim="800000"/>
            <a:headEnd/>
            <a:tailEnd/>
          </a:ln>
          <a:effectLst/>
        </p:spPr>
        <p:txBody>
          <a:bodyPr wrap="none">
            <a:prstTxWarp prst="textNoShape">
              <a:avLst/>
            </a:prstTxWarp>
            <a:spAutoFit/>
          </a:bodyPr>
          <a:lstStyle/>
          <a:p>
            <a:pPr algn="ctr">
              <a:spcBef>
                <a:spcPct val="0"/>
              </a:spcBef>
            </a:pPr>
            <a:r>
              <a:rPr lang="en-US" altLang="ko-KR" sz="2000" i="1">
                <a:solidFill>
                  <a:srgbClr val="000000"/>
                </a:solidFill>
                <a:ea typeface="굴림" charset="-127"/>
                <a:cs typeface="굴림" charset="-127"/>
              </a:rPr>
              <a:t>Address and Store Data From CPU</a:t>
            </a:r>
          </a:p>
        </p:txBody>
      </p:sp>
      <p:sp>
        <p:nvSpPr>
          <p:cNvPr id="1494025" name="Rectangle 9"/>
          <p:cNvSpPr>
            <a:spLocks noChangeArrowheads="1"/>
          </p:cNvSpPr>
          <p:nvPr/>
        </p:nvSpPr>
        <p:spPr bwMode="auto">
          <a:xfrm>
            <a:off x="4724400" y="2286000"/>
            <a:ext cx="3429000" cy="3048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altLang="ko-KR" sz="2000">
                <a:solidFill>
                  <a:srgbClr val="000000"/>
                </a:solidFill>
                <a:latin typeface="Calibri"/>
                <a:ea typeface="굴림" charset="-127"/>
                <a:cs typeface="Calibri"/>
              </a:rPr>
              <a:t>Delayed Write Data</a:t>
            </a:r>
          </a:p>
        </p:txBody>
      </p:sp>
      <p:sp>
        <p:nvSpPr>
          <p:cNvPr id="1494026" name="Freeform 10"/>
          <p:cNvSpPr>
            <a:spLocks/>
          </p:cNvSpPr>
          <p:nvPr/>
        </p:nvSpPr>
        <p:spPr bwMode="auto">
          <a:xfrm>
            <a:off x="4724400" y="2286000"/>
            <a:ext cx="152400" cy="304800"/>
          </a:xfrm>
          <a:custGeom>
            <a:avLst/>
            <a:gdLst/>
            <a:ahLst/>
            <a:cxnLst>
              <a:cxn ang="0">
                <a:pos x="0" y="0"/>
              </a:cxn>
              <a:cxn ang="0">
                <a:pos x="96" y="96"/>
              </a:cxn>
              <a:cxn ang="0">
                <a:pos x="0" y="192"/>
              </a:cxn>
            </a:cxnLst>
            <a:rect l="0" t="0" r="r" b="b"/>
            <a:pathLst>
              <a:path w="96" h="192">
                <a:moveTo>
                  <a:pt x="0" y="0"/>
                </a:moveTo>
                <a:lnTo>
                  <a:pt x="96" y="96"/>
                </a:lnTo>
                <a:lnTo>
                  <a:pt x="0" y="192"/>
                </a:lnTo>
              </a:path>
            </a:pathLst>
          </a:custGeom>
          <a:noFill/>
          <a:ln w="25400" cap="flat" cmpd="sng">
            <a:solidFill>
              <a:schemeClr val="tx1"/>
            </a:solidFill>
            <a:prstDash val="solid"/>
            <a:round/>
            <a:headEnd type="none" w="med" len="med"/>
            <a:tailEnd type="non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27" name="Line 11"/>
          <p:cNvSpPr>
            <a:spLocks noChangeShapeType="1"/>
          </p:cNvSpPr>
          <p:nvPr/>
        </p:nvSpPr>
        <p:spPr bwMode="auto">
          <a:xfrm>
            <a:off x="6477000" y="1600200"/>
            <a:ext cx="0" cy="68580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28" name="Line 12"/>
          <p:cNvSpPr>
            <a:spLocks noChangeShapeType="1"/>
          </p:cNvSpPr>
          <p:nvPr/>
        </p:nvSpPr>
        <p:spPr bwMode="auto">
          <a:xfrm>
            <a:off x="6477000" y="2590800"/>
            <a:ext cx="0" cy="83820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29" name="Rectangle 13"/>
          <p:cNvSpPr>
            <a:spLocks noChangeArrowheads="1"/>
          </p:cNvSpPr>
          <p:nvPr/>
        </p:nvSpPr>
        <p:spPr bwMode="auto">
          <a:xfrm>
            <a:off x="1828800" y="2286000"/>
            <a:ext cx="2743200" cy="3048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altLang="ko-KR" sz="2000">
                <a:solidFill>
                  <a:srgbClr val="000000"/>
                </a:solidFill>
                <a:latin typeface="Calibri"/>
                <a:ea typeface="굴림" charset="-127"/>
                <a:cs typeface="Calibri"/>
              </a:rPr>
              <a:t>Delayed Write Addr.</a:t>
            </a:r>
          </a:p>
        </p:txBody>
      </p:sp>
      <p:sp>
        <p:nvSpPr>
          <p:cNvPr id="1494030" name="Freeform 14"/>
          <p:cNvSpPr>
            <a:spLocks/>
          </p:cNvSpPr>
          <p:nvPr/>
        </p:nvSpPr>
        <p:spPr bwMode="auto">
          <a:xfrm>
            <a:off x="1828800" y="2286000"/>
            <a:ext cx="76200" cy="304800"/>
          </a:xfrm>
          <a:custGeom>
            <a:avLst/>
            <a:gdLst/>
            <a:ahLst/>
            <a:cxnLst>
              <a:cxn ang="0">
                <a:pos x="0" y="0"/>
              </a:cxn>
              <a:cxn ang="0">
                <a:pos x="48" y="96"/>
              </a:cxn>
              <a:cxn ang="0">
                <a:pos x="0" y="192"/>
              </a:cxn>
            </a:cxnLst>
            <a:rect l="0" t="0" r="r" b="b"/>
            <a:pathLst>
              <a:path w="48" h="192">
                <a:moveTo>
                  <a:pt x="0" y="0"/>
                </a:moveTo>
                <a:lnTo>
                  <a:pt x="48" y="96"/>
                </a:lnTo>
                <a:lnTo>
                  <a:pt x="0" y="192"/>
                </a:lnTo>
              </a:path>
            </a:pathLst>
          </a:custGeom>
          <a:noFill/>
          <a:ln w="25400" cap="flat" cmpd="sng">
            <a:solidFill>
              <a:schemeClr val="tx1"/>
            </a:solidFill>
            <a:prstDash val="solid"/>
            <a:round/>
            <a:headEnd type="none" w="med" len="med"/>
            <a:tailEnd type="non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31" name="Line 15"/>
          <p:cNvSpPr>
            <a:spLocks noChangeShapeType="1"/>
          </p:cNvSpPr>
          <p:nvPr/>
        </p:nvSpPr>
        <p:spPr bwMode="auto">
          <a:xfrm>
            <a:off x="1752600" y="4191000"/>
            <a:ext cx="0" cy="38100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32" name="Oval 16"/>
          <p:cNvSpPr>
            <a:spLocks noChangeArrowheads="1"/>
          </p:cNvSpPr>
          <p:nvPr/>
        </p:nvSpPr>
        <p:spPr bwMode="auto">
          <a:xfrm>
            <a:off x="1524000" y="4572000"/>
            <a:ext cx="466725" cy="327025"/>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pPr algn="ctr">
              <a:spcBef>
                <a:spcPct val="0"/>
              </a:spcBef>
            </a:pPr>
            <a:r>
              <a:rPr lang="en-US" altLang="ko-KR" sz="2000">
                <a:solidFill>
                  <a:srgbClr val="000000"/>
                </a:solidFill>
                <a:latin typeface="Calibri"/>
                <a:ea typeface="굴림" charset="-127"/>
                <a:cs typeface="Calibri"/>
              </a:rPr>
              <a:t>=?</a:t>
            </a:r>
          </a:p>
        </p:txBody>
      </p:sp>
      <p:sp>
        <p:nvSpPr>
          <p:cNvPr id="1494033" name="Oval 17"/>
          <p:cNvSpPr>
            <a:spLocks noChangeArrowheads="1"/>
          </p:cNvSpPr>
          <p:nvPr/>
        </p:nvSpPr>
        <p:spPr bwMode="auto">
          <a:xfrm>
            <a:off x="2667000" y="2873375"/>
            <a:ext cx="466725" cy="327025"/>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pPr algn="ctr">
              <a:spcBef>
                <a:spcPct val="0"/>
              </a:spcBef>
            </a:pPr>
            <a:r>
              <a:rPr lang="en-US" altLang="ko-KR" sz="2000">
                <a:solidFill>
                  <a:srgbClr val="000000"/>
                </a:solidFill>
                <a:latin typeface="Calibri"/>
                <a:ea typeface="굴림" charset="-127"/>
                <a:cs typeface="Calibri"/>
              </a:rPr>
              <a:t>=?</a:t>
            </a:r>
          </a:p>
        </p:txBody>
      </p:sp>
      <p:sp>
        <p:nvSpPr>
          <p:cNvPr id="1494034" name="Line 18"/>
          <p:cNvSpPr>
            <a:spLocks noChangeShapeType="1"/>
          </p:cNvSpPr>
          <p:nvPr/>
        </p:nvSpPr>
        <p:spPr bwMode="auto">
          <a:xfrm>
            <a:off x="6553200" y="4191000"/>
            <a:ext cx="0" cy="45720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35" name="Freeform 19"/>
          <p:cNvSpPr>
            <a:spLocks/>
          </p:cNvSpPr>
          <p:nvPr/>
        </p:nvSpPr>
        <p:spPr bwMode="auto">
          <a:xfrm>
            <a:off x="5410200" y="4648200"/>
            <a:ext cx="1371600" cy="249238"/>
          </a:xfrm>
          <a:custGeom>
            <a:avLst/>
            <a:gdLst/>
            <a:ahLst/>
            <a:cxnLst>
              <a:cxn ang="0">
                <a:pos x="0" y="0"/>
              </a:cxn>
              <a:cxn ang="0">
                <a:pos x="339" y="0"/>
              </a:cxn>
              <a:cxn ang="0">
                <a:pos x="287" y="156"/>
              </a:cxn>
              <a:cxn ang="0">
                <a:pos x="63" y="156"/>
              </a:cxn>
              <a:cxn ang="0">
                <a:pos x="0" y="0"/>
              </a:cxn>
            </a:cxnLst>
            <a:rect l="0" t="0" r="r" b="b"/>
            <a:pathLst>
              <a:path w="340" h="157">
                <a:moveTo>
                  <a:pt x="0" y="0"/>
                </a:moveTo>
                <a:lnTo>
                  <a:pt x="339" y="0"/>
                </a:lnTo>
                <a:lnTo>
                  <a:pt x="287" y="156"/>
                </a:lnTo>
                <a:lnTo>
                  <a:pt x="63" y="156"/>
                </a:lnTo>
                <a:lnTo>
                  <a:pt x="0" y="0"/>
                </a:lnTo>
              </a:path>
            </a:pathLst>
          </a:custGeom>
          <a:solidFill>
            <a:schemeClr val="bg1"/>
          </a:solidFill>
          <a:ln w="25400" cap="rnd" cmpd="sng">
            <a:solidFill>
              <a:schemeClr val="tx1"/>
            </a:solidFill>
            <a:prstDash val="solid"/>
            <a:round/>
            <a:headEnd type="none" w="med" len="med"/>
            <a:tailEnd type="none" w="med" len="med"/>
          </a:ln>
          <a:effectLst/>
        </p:spPr>
        <p:txBody>
          <a:bodyPr>
            <a:prstTxWarp prst="textNoShape">
              <a:avLst/>
            </a:prstTxWarp>
          </a:bodyPr>
          <a:lstStyle/>
          <a:p>
            <a:pPr algn="ctr"/>
            <a:endParaRPr lang="en-US">
              <a:solidFill>
                <a:srgbClr val="000000"/>
              </a:solidFill>
              <a:latin typeface="Calibri"/>
              <a:cs typeface="Calibri"/>
            </a:endParaRPr>
          </a:p>
        </p:txBody>
      </p:sp>
      <p:sp>
        <p:nvSpPr>
          <p:cNvPr id="1494036" name="Freeform 20"/>
          <p:cNvSpPr>
            <a:spLocks/>
          </p:cNvSpPr>
          <p:nvPr/>
        </p:nvSpPr>
        <p:spPr bwMode="auto">
          <a:xfrm>
            <a:off x="5715000" y="2743200"/>
            <a:ext cx="762000" cy="1905000"/>
          </a:xfrm>
          <a:custGeom>
            <a:avLst/>
            <a:gdLst/>
            <a:ahLst/>
            <a:cxnLst>
              <a:cxn ang="0">
                <a:pos x="576" y="0"/>
              </a:cxn>
              <a:cxn ang="0">
                <a:pos x="0" y="0"/>
              </a:cxn>
              <a:cxn ang="0">
                <a:pos x="0" y="1680"/>
              </a:cxn>
            </a:cxnLst>
            <a:rect l="0" t="0" r="r" b="b"/>
            <a:pathLst>
              <a:path w="576" h="1680">
                <a:moveTo>
                  <a:pt x="576" y="0"/>
                </a:moveTo>
                <a:lnTo>
                  <a:pt x="0" y="0"/>
                </a:lnTo>
                <a:lnTo>
                  <a:pt x="0" y="1680"/>
                </a:lnTo>
              </a:path>
            </a:pathLst>
          </a:custGeom>
          <a:noFill/>
          <a:ln w="25400" cap="flat" cmpd="sng">
            <a:solidFill>
              <a:schemeClr val="tx1"/>
            </a:solidFill>
            <a:prstDash val="solid"/>
            <a:round/>
            <a:headEnd type="none" w="med" len="me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37" name="Line 21"/>
          <p:cNvSpPr>
            <a:spLocks noChangeShapeType="1"/>
          </p:cNvSpPr>
          <p:nvPr/>
        </p:nvSpPr>
        <p:spPr bwMode="auto">
          <a:xfrm>
            <a:off x="6096000" y="4876800"/>
            <a:ext cx="0" cy="38100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38" name="Line 22"/>
          <p:cNvSpPr>
            <a:spLocks noChangeShapeType="1"/>
          </p:cNvSpPr>
          <p:nvPr/>
        </p:nvSpPr>
        <p:spPr bwMode="auto">
          <a:xfrm>
            <a:off x="2895600" y="2590800"/>
            <a:ext cx="0" cy="22860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39" name="Freeform 23"/>
          <p:cNvSpPr>
            <a:spLocks/>
          </p:cNvSpPr>
          <p:nvPr/>
        </p:nvSpPr>
        <p:spPr bwMode="auto">
          <a:xfrm rot="-5400000">
            <a:off x="3553619" y="3456781"/>
            <a:ext cx="762000" cy="249238"/>
          </a:xfrm>
          <a:custGeom>
            <a:avLst/>
            <a:gdLst/>
            <a:ahLst/>
            <a:cxnLst>
              <a:cxn ang="0">
                <a:pos x="0" y="0"/>
              </a:cxn>
              <a:cxn ang="0">
                <a:pos x="339" y="0"/>
              </a:cxn>
              <a:cxn ang="0">
                <a:pos x="287" y="156"/>
              </a:cxn>
              <a:cxn ang="0">
                <a:pos x="63" y="156"/>
              </a:cxn>
              <a:cxn ang="0">
                <a:pos x="0" y="0"/>
              </a:cxn>
            </a:cxnLst>
            <a:rect l="0" t="0" r="r" b="b"/>
            <a:pathLst>
              <a:path w="340" h="157">
                <a:moveTo>
                  <a:pt x="0" y="0"/>
                </a:moveTo>
                <a:lnTo>
                  <a:pt x="339" y="0"/>
                </a:lnTo>
                <a:lnTo>
                  <a:pt x="287" y="156"/>
                </a:lnTo>
                <a:lnTo>
                  <a:pt x="63" y="156"/>
                </a:lnTo>
                <a:lnTo>
                  <a:pt x="0" y="0"/>
                </a:lnTo>
              </a:path>
            </a:pathLst>
          </a:custGeom>
          <a:solidFill>
            <a:schemeClr val="bg1"/>
          </a:solidFill>
          <a:ln w="25400" cap="rnd" cmpd="sng">
            <a:solidFill>
              <a:schemeClr val="tx1"/>
            </a:solidFill>
            <a:prstDash val="solid"/>
            <a:round/>
            <a:headEnd type="none" w="med" len="med"/>
            <a:tailEnd type="none" w="med" len="med"/>
          </a:ln>
          <a:effectLst/>
        </p:spPr>
        <p:txBody>
          <a:bodyPr>
            <a:prstTxWarp prst="textNoShape">
              <a:avLst/>
            </a:prstTxWarp>
          </a:bodyPr>
          <a:lstStyle/>
          <a:p>
            <a:pPr algn="ctr"/>
            <a:endParaRPr lang="en-US">
              <a:solidFill>
                <a:srgbClr val="000000"/>
              </a:solidFill>
              <a:latin typeface="Calibri"/>
              <a:cs typeface="Calibri"/>
            </a:endParaRPr>
          </a:p>
        </p:txBody>
      </p:sp>
      <p:sp>
        <p:nvSpPr>
          <p:cNvPr id="1494040" name="Line 24"/>
          <p:cNvSpPr>
            <a:spLocks noChangeShapeType="1"/>
          </p:cNvSpPr>
          <p:nvPr/>
        </p:nvSpPr>
        <p:spPr bwMode="auto">
          <a:xfrm>
            <a:off x="4038600" y="3581400"/>
            <a:ext cx="4572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41" name="Text Box 25"/>
          <p:cNvSpPr txBox="1">
            <a:spLocks noChangeArrowheads="1"/>
          </p:cNvSpPr>
          <p:nvPr/>
        </p:nvSpPr>
        <p:spPr bwMode="auto">
          <a:xfrm>
            <a:off x="5030276" y="5305425"/>
            <a:ext cx="2117161" cy="400110"/>
          </a:xfrm>
          <a:prstGeom prst="rect">
            <a:avLst/>
          </a:prstGeom>
          <a:noFill/>
          <a:ln w="25400">
            <a:noFill/>
            <a:miter lim="800000"/>
            <a:headEnd/>
            <a:tailEnd/>
          </a:ln>
          <a:effectLst/>
        </p:spPr>
        <p:txBody>
          <a:bodyPr wrap="none">
            <a:prstTxWarp prst="textNoShape">
              <a:avLst/>
            </a:prstTxWarp>
            <a:spAutoFit/>
          </a:bodyPr>
          <a:lstStyle/>
          <a:p>
            <a:pPr algn="ctr">
              <a:spcBef>
                <a:spcPct val="0"/>
              </a:spcBef>
            </a:pPr>
            <a:r>
              <a:rPr lang="en-US" altLang="ko-KR" sz="2000" i="1">
                <a:solidFill>
                  <a:srgbClr val="000000"/>
                </a:solidFill>
                <a:latin typeface="Calibri"/>
                <a:ea typeface="굴림" charset="-127"/>
                <a:cs typeface="Calibri"/>
              </a:rPr>
              <a:t>Load Data to CPU</a:t>
            </a:r>
          </a:p>
        </p:txBody>
      </p:sp>
      <p:sp>
        <p:nvSpPr>
          <p:cNvPr id="1494042" name="Freeform 26"/>
          <p:cNvSpPr>
            <a:spLocks/>
          </p:cNvSpPr>
          <p:nvPr/>
        </p:nvSpPr>
        <p:spPr bwMode="auto">
          <a:xfrm>
            <a:off x="3200400" y="1600200"/>
            <a:ext cx="609600" cy="2209800"/>
          </a:xfrm>
          <a:custGeom>
            <a:avLst/>
            <a:gdLst/>
            <a:ahLst/>
            <a:cxnLst>
              <a:cxn ang="0">
                <a:pos x="0" y="0"/>
              </a:cxn>
              <a:cxn ang="0">
                <a:pos x="0" y="1440"/>
              </a:cxn>
              <a:cxn ang="0">
                <a:pos x="384" y="1440"/>
              </a:cxn>
            </a:cxnLst>
            <a:rect l="0" t="0" r="r" b="b"/>
            <a:pathLst>
              <a:path w="384" h="1440">
                <a:moveTo>
                  <a:pt x="0" y="0"/>
                </a:moveTo>
                <a:lnTo>
                  <a:pt x="0" y="1440"/>
                </a:lnTo>
                <a:lnTo>
                  <a:pt x="384" y="1440"/>
                </a:lnTo>
              </a:path>
            </a:pathLst>
          </a:custGeom>
          <a:noFill/>
          <a:ln w="25400" cap="flat" cmpd="sng">
            <a:solidFill>
              <a:schemeClr val="tx1"/>
            </a:solidFill>
            <a:prstDash val="solid"/>
            <a:round/>
            <a:headEnd type="none" w="med" len="me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43" name="Freeform 27"/>
          <p:cNvSpPr>
            <a:spLocks/>
          </p:cNvSpPr>
          <p:nvPr/>
        </p:nvSpPr>
        <p:spPr bwMode="auto">
          <a:xfrm>
            <a:off x="3352800" y="2590800"/>
            <a:ext cx="457200" cy="838200"/>
          </a:xfrm>
          <a:custGeom>
            <a:avLst/>
            <a:gdLst/>
            <a:ahLst/>
            <a:cxnLst>
              <a:cxn ang="0">
                <a:pos x="0" y="0"/>
              </a:cxn>
              <a:cxn ang="0">
                <a:pos x="0" y="528"/>
              </a:cxn>
              <a:cxn ang="0">
                <a:pos x="288" y="528"/>
              </a:cxn>
            </a:cxnLst>
            <a:rect l="0" t="0" r="r" b="b"/>
            <a:pathLst>
              <a:path w="288" h="528">
                <a:moveTo>
                  <a:pt x="0" y="0"/>
                </a:moveTo>
                <a:lnTo>
                  <a:pt x="0" y="528"/>
                </a:lnTo>
                <a:lnTo>
                  <a:pt x="288" y="528"/>
                </a:lnTo>
              </a:path>
            </a:pathLst>
          </a:custGeom>
          <a:noFill/>
          <a:ln w="25400" cap="flat" cmpd="sng">
            <a:solidFill>
              <a:schemeClr val="tx1"/>
            </a:solidFill>
            <a:prstDash val="solid"/>
            <a:round/>
            <a:headEnd type="none" w="med" len="me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44" name="Line 28"/>
          <p:cNvSpPr>
            <a:spLocks noChangeShapeType="1"/>
          </p:cNvSpPr>
          <p:nvPr/>
        </p:nvSpPr>
        <p:spPr bwMode="auto">
          <a:xfrm>
            <a:off x="3962400" y="2895600"/>
            <a:ext cx="0" cy="38100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45" name="Text Box 29"/>
          <p:cNvSpPr txBox="1">
            <a:spLocks noChangeArrowheads="1"/>
          </p:cNvSpPr>
          <p:nvPr/>
        </p:nvSpPr>
        <p:spPr bwMode="auto">
          <a:xfrm>
            <a:off x="3461895" y="2590800"/>
            <a:ext cx="1135948" cy="338554"/>
          </a:xfrm>
          <a:prstGeom prst="rect">
            <a:avLst/>
          </a:prstGeom>
          <a:noFill/>
          <a:ln w="25400">
            <a:noFill/>
            <a:miter lim="800000"/>
            <a:headEnd/>
            <a:tailEnd/>
          </a:ln>
          <a:effectLst/>
        </p:spPr>
        <p:txBody>
          <a:bodyPr wrap="none">
            <a:prstTxWarp prst="textNoShape">
              <a:avLst/>
            </a:prstTxWarp>
            <a:spAutoFit/>
          </a:bodyPr>
          <a:lstStyle/>
          <a:p>
            <a:pPr algn="ctr">
              <a:spcBef>
                <a:spcPct val="0"/>
              </a:spcBef>
            </a:pPr>
            <a:r>
              <a:rPr lang="en-US" altLang="ko-KR">
                <a:solidFill>
                  <a:srgbClr val="000000"/>
                </a:solidFill>
                <a:latin typeface="Calibri"/>
                <a:ea typeface="굴림" charset="-127"/>
                <a:cs typeface="Calibri"/>
              </a:rPr>
              <a:t>Load/Store</a:t>
            </a:r>
          </a:p>
        </p:txBody>
      </p:sp>
      <p:sp>
        <p:nvSpPr>
          <p:cNvPr id="1494046" name="Line 30"/>
          <p:cNvSpPr>
            <a:spLocks noChangeShapeType="1"/>
          </p:cNvSpPr>
          <p:nvPr/>
        </p:nvSpPr>
        <p:spPr bwMode="auto">
          <a:xfrm>
            <a:off x="2438400" y="1600200"/>
            <a:ext cx="0" cy="68580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47" name="Line 31"/>
          <p:cNvSpPr>
            <a:spLocks noChangeShapeType="1"/>
          </p:cNvSpPr>
          <p:nvPr/>
        </p:nvSpPr>
        <p:spPr bwMode="auto">
          <a:xfrm flipH="1">
            <a:off x="2286000" y="3810000"/>
            <a:ext cx="9144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48" name="Text Box 32"/>
          <p:cNvSpPr txBox="1">
            <a:spLocks noChangeArrowheads="1"/>
          </p:cNvSpPr>
          <p:nvPr/>
        </p:nvSpPr>
        <p:spPr bwMode="auto">
          <a:xfrm>
            <a:off x="3750570" y="3581400"/>
            <a:ext cx="274434" cy="338554"/>
          </a:xfrm>
          <a:prstGeom prst="rect">
            <a:avLst/>
          </a:prstGeom>
          <a:noFill/>
          <a:ln w="25400">
            <a:noFill/>
            <a:miter lim="800000"/>
            <a:headEnd/>
            <a:tailEnd/>
          </a:ln>
          <a:effectLst/>
        </p:spPr>
        <p:txBody>
          <a:bodyPr wrap="none">
            <a:prstTxWarp prst="textNoShape">
              <a:avLst/>
            </a:prstTxWarp>
            <a:spAutoFit/>
          </a:bodyPr>
          <a:lstStyle/>
          <a:p>
            <a:pPr algn="ctr">
              <a:spcBef>
                <a:spcPct val="0"/>
              </a:spcBef>
            </a:pPr>
            <a:r>
              <a:rPr lang="en-US" altLang="ko-KR">
                <a:solidFill>
                  <a:srgbClr val="000000"/>
                </a:solidFill>
                <a:latin typeface="Calibri"/>
                <a:ea typeface="굴림" charset="-127"/>
                <a:cs typeface="Calibri"/>
              </a:rPr>
              <a:t>L</a:t>
            </a:r>
          </a:p>
        </p:txBody>
      </p:sp>
      <p:sp>
        <p:nvSpPr>
          <p:cNvPr id="1494049" name="Text Box 33"/>
          <p:cNvSpPr txBox="1">
            <a:spLocks noChangeArrowheads="1"/>
          </p:cNvSpPr>
          <p:nvPr/>
        </p:nvSpPr>
        <p:spPr bwMode="auto">
          <a:xfrm>
            <a:off x="3749715" y="3276600"/>
            <a:ext cx="287258" cy="338554"/>
          </a:xfrm>
          <a:prstGeom prst="rect">
            <a:avLst/>
          </a:prstGeom>
          <a:noFill/>
          <a:ln w="25400">
            <a:noFill/>
            <a:miter lim="800000"/>
            <a:headEnd/>
            <a:tailEnd/>
          </a:ln>
          <a:effectLst/>
        </p:spPr>
        <p:txBody>
          <a:bodyPr wrap="none">
            <a:prstTxWarp prst="textNoShape">
              <a:avLst/>
            </a:prstTxWarp>
            <a:spAutoFit/>
          </a:bodyPr>
          <a:lstStyle/>
          <a:p>
            <a:pPr algn="ctr">
              <a:spcBef>
                <a:spcPct val="0"/>
              </a:spcBef>
            </a:pPr>
            <a:r>
              <a:rPr lang="en-US" altLang="ko-KR">
                <a:solidFill>
                  <a:srgbClr val="000000"/>
                </a:solidFill>
                <a:latin typeface="Calibri"/>
                <a:ea typeface="굴림" charset="-127"/>
                <a:cs typeface="Calibri"/>
              </a:rPr>
              <a:t>S</a:t>
            </a:r>
          </a:p>
        </p:txBody>
      </p:sp>
      <p:sp>
        <p:nvSpPr>
          <p:cNvPr id="1494050" name="Freeform 34"/>
          <p:cNvSpPr>
            <a:spLocks/>
          </p:cNvSpPr>
          <p:nvPr/>
        </p:nvSpPr>
        <p:spPr bwMode="auto">
          <a:xfrm>
            <a:off x="1524000" y="1600200"/>
            <a:ext cx="1143000" cy="1447800"/>
          </a:xfrm>
          <a:custGeom>
            <a:avLst/>
            <a:gdLst/>
            <a:ahLst/>
            <a:cxnLst>
              <a:cxn ang="0">
                <a:pos x="0" y="0"/>
              </a:cxn>
              <a:cxn ang="0">
                <a:pos x="0" y="912"/>
              </a:cxn>
              <a:cxn ang="0">
                <a:pos x="720" y="912"/>
              </a:cxn>
            </a:cxnLst>
            <a:rect l="0" t="0" r="r" b="b"/>
            <a:pathLst>
              <a:path w="720" h="912">
                <a:moveTo>
                  <a:pt x="0" y="0"/>
                </a:moveTo>
                <a:lnTo>
                  <a:pt x="0" y="912"/>
                </a:lnTo>
                <a:lnTo>
                  <a:pt x="720" y="912"/>
                </a:lnTo>
              </a:path>
            </a:pathLst>
          </a:custGeom>
          <a:noFill/>
          <a:ln w="25400" cap="flat" cmpd="sng">
            <a:solidFill>
              <a:schemeClr val="tx1"/>
            </a:solidFill>
            <a:prstDash val="solid"/>
            <a:round/>
            <a:headEnd type="none" w="med" len="me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51" name="Freeform 35"/>
          <p:cNvSpPr>
            <a:spLocks/>
          </p:cNvSpPr>
          <p:nvPr/>
        </p:nvSpPr>
        <p:spPr bwMode="auto">
          <a:xfrm>
            <a:off x="838200" y="3048000"/>
            <a:ext cx="685800" cy="1676400"/>
          </a:xfrm>
          <a:custGeom>
            <a:avLst/>
            <a:gdLst/>
            <a:ahLst/>
            <a:cxnLst>
              <a:cxn ang="0">
                <a:pos x="432" y="0"/>
              </a:cxn>
              <a:cxn ang="0">
                <a:pos x="0" y="0"/>
              </a:cxn>
              <a:cxn ang="0">
                <a:pos x="0" y="1056"/>
              </a:cxn>
              <a:cxn ang="0">
                <a:pos x="432" y="1056"/>
              </a:cxn>
            </a:cxnLst>
            <a:rect l="0" t="0" r="r" b="b"/>
            <a:pathLst>
              <a:path w="432" h="1056">
                <a:moveTo>
                  <a:pt x="432" y="0"/>
                </a:moveTo>
                <a:lnTo>
                  <a:pt x="0" y="0"/>
                </a:lnTo>
                <a:lnTo>
                  <a:pt x="0" y="1056"/>
                </a:lnTo>
                <a:lnTo>
                  <a:pt x="432" y="1056"/>
                </a:lnTo>
              </a:path>
            </a:pathLst>
          </a:custGeom>
          <a:noFill/>
          <a:ln w="25400" cap="flat" cmpd="sng">
            <a:solidFill>
              <a:schemeClr val="tx1"/>
            </a:solidFill>
            <a:prstDash val="solid"/>
            <a:round/>
            <a:headEnd type="none" w="med" len="me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52" name="Line 36"/>
          <p:cNvSpPr>
            <a:spLocks noChangeShapeType="1"/>
          </p:cNvSpPr>
          <p:nvPr/>
        </p:nvSpPr>
        <p:spPr bwMode="auto">
          <a:xfrm>
            <a:off x="2895600" y="3200400"/>
            <a:ext cx="0" cy="1981200"/>
          </a:xfrm>
          <a:prstGeom prst="line">
            <a:avLst/>
          </a:prstGeom>
          <a:noFill/>
          <a:ln w="254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53" name="AutoShape 37"/>
          <p:cNvSpPr>
            <a:spLocks noChangeArrowheads="1"/>
          </p:cNvSpPr>
          <p:nvPr/>
        </p:nvSpPr>
        <p:spPr bwMode="auto">
          <a:xfrm rot="16200000">
            <a:off x="2543175" y="5076825"/>
            <a:ext cx="400050" cy="457200"/>
          </a:xfrm>
          <a:prstGeom prst="moon">
            <a:avLst>
              <a:gd name="adj" fmla="val 81250"/>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54" name="Freeform 38"/>
          <p:cNvSpPr>
            <a:spLocks/>
          </p:cNvSpPr>
          <p:nvPr/>
        </p:nvSpPr>
        <p:spPr bwMode="auto">
          <a:xfrm>
            <a:off x="1828800" y="4876800"/>
            <a:ext cx="762000" cy="304800"/>
          </a:xfrm>
          <a:custGeom>
            <a:avLst/>
            <a:gdLst/>
            <a:ahLst/>
            <a:cxnLst>
              <a:cxn ang="0">
                <a:pos x="0" y="0"/>
              </a:cxn>
              <a:cxn ang="0">
                <a:pos x="0" y="96"/>
              </a:cxn>
              <a:cxn ang="0">
                <a:pos x="480" y="96"/>
              </a:cxn>
              <a:cxn ang="0">
                <a:pos x="480" y="192"/>
              </a:cxn>
            </a:cxnLst>
            <a:rect l="0" t="0" r="r" b="b"/>
            <a:pathLst>
              <a:path w="480" h="192">
                <a:moveTo>
                  <a:pt x="0" y="0"/>
                </a:moveTo>
                <a:lnTo>
                  <a:pt x="0" y="96"/>
                </a:lnTo>
                <a:lnTo>
                  <a:pt x="480" y="96"/>
                </a:lnTo>
                <a:lnTo>
                  <a:pt x="480" y="192"/>
                </a:lnTo>
              </a:path>
            </a:pathLst>
          </a:custGeom>
          <a:noFill/>
          <a:ln w="25400" cap="flat" cmpd="sng">
            <a:solidFill>
              <a:schemeClr val="tx1"/>
            </a:solidFill>
            <a:prstDash val="solid"/>
            <a:round/>
            <a:headEnd type="none" w="med" len="med"/>
            <a:tailEnd type="non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55" name="Line 39"/>
          <p:cNvSpPr>
            <a:spLocks noChangeShapeType="1"/>
          </p:cNvSpPr>
          <p:nvPr/>
        </p:nvSpPr>
        <p:spPr bwMode="auto">
          <a:xfrm>
            <a:off x="2895600" y="4800600"/>
            <a:ext cx="26670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56" name="Text Box 40"/>
          <p:cNvSpPr txBox="1">
            <a:spLocks noChangeArrowheads="1"/>
          </p:cNvSpPr>
          <p:nvPr/>
        </p:nvSpPr>
        <p:spPr bwMode="auto">
          <a:xfrm>
            <a:off x="5562600" y="4572000"/>
            <a:ext cx="296863" cy="336550"/>
          </a:xfrm>
          <a:prstGeom prst="rect">
            <a:avLst/>
          </a:prstGeom>
          <a:noFill/>
          <a:ln w="25400">
            <a:noFill/>
            <a:miter lim="800000"/>
            <a:headEnd/>
            <a:tailEnd/>
          </a:ln>
          <a:effectLst/>
        </p:spPr>
        <p:txBody>
          <a:bodyPr wrap="none">
            <a:prstTxWarp prst="textNoShape">
              <a:avLst/>
            </a:prstTxWarp>
            <a:spAutoFit/>
          </a:bodyPr>
          <a:lstStyle/>
          <a:p>
            <a:pPr algn="ctr">
              <a:spcBef>
                <a:spcPct val="0"/>
              </a:spcBef>
            </a:pPr>
            <a:r>
              <a:rPr lang="en-US" altLang="ko-KR">
                <a:solidFill>
                  <a:srgbClr val="000000"/>
                </a:solidFill>
                <a:latin typeface="Calibri"/>
                <a:ea typeface="굴림" charset="-127"/>
                <a:cs typeface="Calibri"/>
              </a:rPr>
              <a:t>1</a:t>
            </a:r>
          </a:p>
        </p:txBody>
      </p:sp>
      <p:sp>
        <p:nvSpPr>
          <p:cNvPr id="1494057" name="Text Box 41"/>
          <p:cNvSpPr txBox="1">
            <a:spLocks noChangeArrowheads="1"/>
          </p:cNvSpPr>
          <p:nvPr/>
        </p:nvSpPr>
        <p:spPr bwMode="auto">
          <a:xfrm>
            <a:off x="6400800" y="4572000"/>
            <a:ext cx="296863" cy="336550"/>
          </a:xfrm>
          <a:prstGeom prst="rect">
            <a:avLst/>
          </a:prstGeom>
          <a:noFill/>
          <a:ln w="25400">
            <a:noFill/>
            <a:miter lim="800000"/>
            <a:headEnd/>
            <a:tailEnd/>
          </a:ln>
          <a:effectLst/>
        </p:spPr>
        <p:txBody>
          <a:bodyPr wrap="none">
            <a:prstTxWarp prst="textNoShape">
              <a:avLst/>
            </a:prstTxWarp>
            <a:spAutoFit/>
          </a:bodyPr>
          <a:lstStyle/>
          <a:p>
            <a:pPr algn="ctr">
              <a:spcBef>
                <a:spcPct val="0"/>
              </a:spcBef>
            </a:pPr>
            <a:r>
              <a:rPr lang="en-US" altLang="ko-KR">
                <a:solidFill>
                  <a:srgbClr val="000000"/>
                </a:solidFill>
                <a:latin typeface="Calibri"/>
                <a:ea typeface="굴림" charset="-127"/>
                <a:cs typeface="Calibri"/>
              </a:rPr>
              <a:t>0</a:t>
            </a:r>
          </a:p>
        </p:txBody>
      </p:sp>
      <p:sp>
        <p:nvSpPr>
          <p:cNvPr id="1494058" name="Line 42"/>
          <p:cNvSpPr>
            <a:spLocks noChangeShapeType="1"/>
          </p:cNvSpPr>
          <p:nvPr/>
        </p:nvSpPr>
        <p:spPr bwMode="auto">
          <a:xfrm>
            <a:off x="2743200" y="5486400"/>
            <a:ext cx="0" cy="30480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59" name="Text Box 43"/>
          <p:cNvSpPr txBox="1">
            <a:spLocks noChangeArrowheads="1"/>
          </p:cNvSpPr>
          <p:nvPr/>
        </p:nvSpPr>
        <p:spPr bwMode="auto">
          <a:xfrm>
            <a:off x="2743200" y="5486400"/>
            <a:ext cx="677863" cy="396875"/>
          </a:xfrm>
          <a:prstGeom prst="rect">
            <a:avLst/>
          </a:prstGeom>
          <a:noFill/>
          <a:ln w="25400">
            <a:noFill/>
            <a:miter lim="800000"/>
            <a:headEnd/>
            <a:tailEnd/>
          </a:ln>
          <a:effectLst/>
        </p:spPr>
        <p:txBody>
          <a:bodyPr wrap="none">
            <a:prstTxWarp prst="textNoShape">
              <a:avLst/>
            </a:prstTxWarp>
            <a:spAutoFit/>
          </a:bodyPr>
          <a:lstStyle/>
          <a:p>
            <a:pPr algn="ctr">
              <a:spcBef>
                <a:spcPct val="0"/>
              </a:spcBef>
            </a:pPr>
            <a:r>
              <a:rPr lang="en-US" altLang="ko-KR" sz="2000" i="1">
                <a:solidFill>
                  <a:srgbClr val="000000"/>
                </a:solidFill>
                <a:latin typeface="Calibri"/>
                <a:ea typeface="굴림" charset="-127"/>
                <a:cs typeface="Calibri"/>
              </a:rPr>
              <a:t>Hit?</a:t>
            </a:r>
          </a:p>
        </p:txBody>
      </p:sp>
      <p:sp>
        <p:nvSpPr>
          <p:cNvPr id="1494060" name="Text Box 44"/>
          <p:cNvSpPr txBox="1">
            <a:spLocks noChangeArrowheads="1"/>
          </p:cNvSpPr>
          <p:nvPr/>
        </p:nvSpPr>
        <p:spPr bwMode="auto">
          <a:xfrm>
            <a:off x="927100" y="5892800"/>
            <a:ext cx="7372350" cy="830997"/>
          </a:xfrm>
          <a:prstGeom prst="rect">
            <a:avLst/>
          </a:prstGeom>
          <a:solidFill>
            <a:schemeClr val="bg1"/>
          </a:solidFill>
          <a:ln w="25400">
            <a:solidFill>
              <a:schemeClr val="tx1"/>
            </a:solidFill>
            <a:miter lim="800000"/>
            <a:headEnd/>
            <a:tailEnd/>
          </a:ln>
          <a:effectLst/>
        </p:spPr>
        <p:txBody>
          <a:bodyPr>
            <a:prstTxWarp prst="textNoShape">
              <a:avLst/>
            </a:prstTxWarp>
            <a:spAutoFit/>
          </a:bodyPr>
          <a:lstStyle/>
          <a:p>
            <a:pPr>
              <a:spcBef>
                <a:spcPct val="0"/>
              </a:spcBef>
            </a:pPr>
            <a:r>
              <a:rPr lang="en-US" altLang="ko-KR" sz="2400" i="1">
                <a:solidFill>
                  <a:srgbClr val="000000"/>
                </a:solidFill>
                <a:latin typeface="Calibri"/>
                <a:ea typeface="굴림" charset="-127"/>
                <a:cs typeface="Calibri"/>
              </a:rPr>
              <a:t>Data from a store hit written into data portion of cache during tag access of subsequent store</a:t>
            </a:r>
          </a:p>
        </p:txBody>
      </p:sp>
      <p:grpSp>
        <p:nvGrpSpPr>
          <p:cNvPr id="1494061" name="Group 45"/>
          <p:cNvGrpSpPr>
            <a:grpSpLocks/>
          </p:cNvGrpSpPr>
          <p:nvPr/>
        </p:nvGrpSpPr>
        <p:grpSpPr bwMode="auto">
          <a:xfrm rot="5400000">
            <a:off x="3695700" y="4229100"/>
            <a:ext cx="533400" cy="304800"/>
            <a:chOff x="4992" y="3744"/>
            <a:chExt cx="336" cy="192"/>
          </a:xfrm>
        </p:grpSpPr>
        <p:sp>
          <p:nvSpPr>
            <p:cNvPr id="1494062" name="Rectangle 46"/>
            <p:cNvSpPr>
              <a:spLocks noChangeArrowheads="1"/>
            </p:cNvSpPr>
            <p:nvPr/>
          </p:nvSpPr>
          <p:spPr bwMode="auto">
            <a:xfrm>
              <a:off x="4992" y="3744"/>
              <a:ext cx="336" cy="192"/>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63" name="Freeform 47"/>
            <p:cNvSpPr>
              <a:spLocks/>
            </p:cNvSpPr>
            <p:nvPr/>
          </p:nvSpPr>
          <p:spPr bwMode="auto">
            <a:xfrm>
              <a:off x="4992" y="3744"/>
              <a:ext cx="96" cy="192"/>
            </a:xfrm>
            <a:custGeom>
              <a:avLst/>
              <a:gdLst/>
              <a:ahLst/>
              <a:cxnLst>
                <a:cxn ang="0">
                  <a:pos x="0" y="0"/>
                </a:cxn>
                <a:cxn ang="0">
                  <a:pos x="96" y="96"/>
                </a:cxn>
                <a:cxn ang="0">
                  <a:pos x="0" y="192"/>
                </a:cxn>
              </a:cxnLst>
              <a:rect l="0" t="0" r="r" b="b"/>
              <a:pathLst>
                <a:path w="96" h="192">
                  <a:moveTo>
                    <a:pt x="0" y="0"/>
                  </a:moveTo>
                  <a:lnTo>
                    <a:pt x="96" y="96"/>
                  </a:lnTo>
                  <a:lnTo>
                    <a:pt x="0" y="192"/>
                  </a:lnTo>
                </a:path>
              </a:pathLst>
            </a:custGeom>
            <a:noFill/>
            <a:ln w="25400" cap="flat" cmpd="sng">
              <a:solidFill>
                <a:schemeClr val="tx1"/>
              </a:solidFill>
              <a:prstDash val="solid"/>
              <a:round/>
              <a:headEnd type="none" w="med" len="med"/>
              <a:tailEnd type="non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grpSp>
      <p:sp>
        <p:nvSpPr>
          <p:cNvPr id="1494064" name="Freeform 48"/>
          <p:cNvSpPr>
            <a:spLocks/>
          </p:cNvSpPr>
          <p:nvPr/>
        </p:nvSpPr>
        <p:spPr bwMode="auto">
          <a:xfrm>
            <a:off x="2590800" y="4343400"/>
            <a:ext cx="1219200" cy="685800"/>
          </a:xfrm>
          <a:custGeom>
            <a:avLst/>
            <a:gdLst/>
            <a:ahLst/>
            <a:cxnLst>
              <a:cxn ang="0">
                <a:pos x="0" y="432"/>
              </a:cxn>
              <a:cxn ang="0">
                <a:pos x="0" y="0"/>
              </a:cxn>
              <a:cxn ang="0">
                <a:pos x="768" y="0"/>
              </a:cxn>
            </a:cxnLst>
            <a:rect l="0" t="0" r="r" b="b"/>
            <a:pathLst>
              <a:path w="768" h="432">
                <a:moveTo>
                  <a:pt x="0" y="432"/>
                </a:moveTo>
                <a:lnTo>
                  <a:pt x="0" y="0"/>
                </a:lnTo>
                <a:lnTo>
                  <a:pt x="768" y="0"/>
                </a:lnTo>
              </a:path>
            </a:pathLst>
          </a:custGeom>
          <a:noFill/>
          <a:ln w="25400" cap="flat" cmpd="sng">
            <a:solidFill>
              <a:schemeClr val="tx1"/>
            </a:solidFill>
            <a:prstDash val="solid"/>
            <a:round/>
            <a:headEnd type="none" w="med" len="me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65" name="AutoShape 49"/>
          <p:cNvSpPr>
            <a:spLocks noChangeArrowheads="1"/>
          </p:cNvSpPr>
          <p:nvPr/>
        </p:nvSpPr>
        <p:spPr bwMode="auto">
          <a:xfrm flipV="1">
            <a:off x="6324600" y="2819400"/>
            <a:ext cx="304800" cy="244475"/>
          </a:xfrm>
          <a:prstGeom prst="triangle">
            <a:avLst>
              <a:gd name="adj" fmla="val 50000"/>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66" name="Freeform 50"/>
          <p:cNvSpPr>
            <a:spLocks/>
          </p:cNvSpPr>
          <p:nvPr/>
        </p:nvSpPr>
        <p:spPr bwMode="auto">
          <a:xfrm>
            <a:off x="4114800" y="2971800"/>
            <a:ext cx="2286000" cy="1371600"/>
          </a:xfrm>
          <a:custGeom>
            <a:avLst/>
            <a:gdLst/>
            <a:ahLst/>
            <a:cxnLst>
              <a:cxn ang="0">
                <a:pos x="0" y="864"/>
              </a:cxn>
              <a:cxn ang="0">
                <a:pos x="96" y="864"/>
              </a:cxn>
              <a:cxn ang="0">
                <a:pos x="96" y="0"/>
              </a:cxn>
              <a:cxn ang="0">
                <a:pos x="1440" y="0"/>
              </a:cxn>
            </a:cxnLst>
            <a:rect l="0" t="0" r="r" b="b"/>
            <a:pathLst>
              <a:path w="1440" h="864">
                <a:moveTo>
                  <a:pt x="0" y="864"/>
                </a:moveTo>
                <a:lnTo>
                  <a:pt x="96" y="864"/>
                </a:lnTo>
                <a:lnTo>
                  <a:pt x="96" y="0"/>
                </a:lnTo>
                <a:lnTo>
                  <a:pt x="1440" y="0"/>
                </a:lnTo>
              </a:path>
            </a:pathLst>
          </a:custGeom>
          <a:noFill/>
          <a:ln w="25400" cap="flat" cmpd="sng">
            <a:solidFill>
              <a:schemeClr val="tx1"/>
            </a:solidFill>
            <a:prstDash val="solid"/>
            <a:round/>
            <a:headEnd type="none" w="med" len="me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67" name="Line 51"/>
          <p:cNvSpPr>
            <a:spLocks noChangeShapeType="1"/>
          </p:cNvSpPr>
          <p:nvPr/>
        </p:nvSpPr>
        <p:spPr bwMode="auto">
          <a:xfrm>
            <a:off x="6477000" y="1066800"/>
            <a:ext cx="0" cy="22860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94068" name="Line 52"/>
          <p:cNvSpPr>
            <a:spLocks noChangeShapeType="1"/>
          </p:cNvSpPr>
          <p:nvPr/>
        </p:nvSpPr>
        <p:spPr bwMode="auto">
          <a:xfrm>
            <a:off x="2438400" y="1066800"/>
            <a:ext cx="0" cy="22860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Tree>
    <p:extLst>
      <p:ext uri="{BB962C8B-B14F-4D97-AF65-F5344CB8AC3E}">
        <p14:creationId xmlns:p14="http://schemas.microsoft.com/office/powerpoint/2010/main" val="239704486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6066" name="Rectangle 2"/>
          <p:cNvSpPr>
            <a:spLocks noGrp="1" noChangeArrowheads="1"/>
          </p:cNvSpPr>
          <p:nvPr>
            <p:ph type="title"/>
          </p:nvPr>
        </p:nvSpPr>
        <p:spPr/>
        <p:txBody>
          <a:bodyPr/>
          <a:lstStyle/>
          <a:p>
            <a:r>
              <a:rPr lang="en-US" altLang="ko-KR" dirty="0">
                <a:ea typeface="굴림" charset="-127"/>
                <a:cs typeface="굴림" charset="-127"/>
              </a:rPr>
              <a:t>Write Buffer to Reduce Read Miss Penalty</a:t>
            </a:r>
          </a:p>
        </p:txBody>
      </p:sp>
      <p:sp>
        <p:nvSpPr>
          <p:cNvPr id="22" name="Slide Number Placeholder 5"/>
          <p:cNvSpPr>
            <a:spLocks noGrp="1"/>
          </p:cNvSpPr>
          <p:nvPr>
            <p:ph type="sldNum" sz="quarter" idx="12"/>
          </p:nvPr>
        </p:nvSpPr>
        <p:spPr/>
        <p:txBody>
          <a:bodyPr/>
          <a:lstStyle/>
          <a:p>
            <a:fld id="{3120A41B-2E7D-C44B-A66B-FC59ED7BED8F}" type="slidenum">
              <a:rPr lang="en-US"/>
              <a:pPr/>
              <a:t>18</a:t>
            </a:fld>
            <a:endParaRPr lang="en-US" b="0">
              <a:solidFill>
                <a:srgbClr val="FBBA03"/>
              </a:solidFill>
            </a:endParaRPr>
          </a:p>
        </p:txBody>
      </p:sp>
      <p:sp>
        <p:nvSpPr>
          <p:cNvPr id="1496067" name="Rectangle 3"/>
          <p:cNvSpPr>
            <a:spLocks noGrp="1" noChangeArrowheads="1"/>
          </p:cNvSpPr>
          <p:nvPr>
            <p:ph idx="4294967295"/>
          </p:nvPr>
        </p:nvSpPr>
        <p:spPr>
          <a:xfrm>
            <a:off x="152400" y="3733800"/>
            <a:ext cx="8610600" cy="2438400"/>
          </a:xfrm>
          <a:ln/>
        </p:spPr>
        <p:txBody>
          <a:bodyPr/>
          <a:lstStyle/>
          <a:p>
            <a:pPr marL="231775" indent="-231775">
              <a:buFontTx/>
              <a:buNone/>
            </a:pPr>
            <a:r>
              <a:rPr lang="en-US" altLang="ko-KR" dirty="0">
                <a:ea typeface="굴림" charset="-127"/>
                <a:cs typeface="굴림" charset="-127"/>
              </a:rPr>
              <a:t>Processor is not stalled on writes, and read misses can go ahead of write to main memory</a:t>
            </a:r>
            <a:endParaRPr lang="en-US" altLang="ko-KR" b="1" dirty="0" smtClean="0">
              <a:ea typeface="굴림" charset="-127"/>
              <a:cs typeface="굴림" charset="-127"/>
            </a:endParaRPr>
          </a:p>
          <a:p>
            <a:pPr marL="231775" indent="-231775">
              <a:buFontTx/>
              <a:buNone/>
            </a:pPr>
            <a:r>
              <a:rPr lang="en-US" altLang="ko-KR" sz="2000" b="1" dirty="0" smtClean="0">
                <a:ea typeface="굴림" charset="-127"/>
                <a:cs typeface="굴림" charset="-127"/>
              </a:rPr>
              <a:t>Problem</a:t>
            </a:r>
            <a:r>
              <a:rPr lang="en-US" altLang="ko-KR" sz="2000" b="1" dirty="0">
                <a:ea typeface="굴림" charset="-127"/>
                <a:cs typeface="굴림" charset="-127"/>
              </a:rPr>
              <a:t>:</a:t>
            </a:r>
            <a:r>
              <a:rPr lang="en-US" altLang="ko-KR" sz="2000" dirty="0">
                <a:ea typeface="굴림" charset="-127"/>
                <a:cs typeface="굴림" charset="-127"/>
              </a:rPr>
              <a:t> Write buffer may hold updated value of location needed by a read miss</a:t>
            </a:r>
          </a:p>
          <a:p>
            <a:pPr marL="231775" indent="-231775">
              <a:buFontTx/>
              <a:buNone/>
            </a:pPr>
            <a:r>
              <a:rPr lang="en-US" altLang="ko-KR" sz="2000" b="1" dirty="0">
                <a:ea typeface="굴림" charset="-127"/>
                <a:cs typeface="굴림" charset="-127"/>
              </a:rPr>
              <a:t>Simple </a:t>
            </a:r>
            <a:r>
              <a:rPr lang="en-US" altLang="ko-KR" sz="2000" b="1" dirty="0" smtClean="0">
                <a:ea typeface="굴림" charset="-127"/>
                <a:cs typeface="굴림" charset="-127"/>
              </a:rPr>
              <a:t>solution: </a:t>
            </a:r>
            <a:r>
              <a:rPr lang="en-US" altLang="ko-KR" sz="2000" dirty="0">
                <a:ea typeface="굴림" charset="-127"/>
                <a:cs typeface="굴림" charset="-127"/>
              </a:rPr>
              <a:t>on a read miss, wait for the write buffer to go empty</a:t>
            </a:r>
          </a:p>
          <a:p>
            <a:pPr marL="231775" indent="-231775">
              <a:buFontTx/>
              <a:buNone/>
            </a:pPr>
            <a:r>
              <a:rPr lang="en-US" altLang="ko-KR" sz="2000" b="1" dirty="0">
                <a:ea typeface="굴림" charset="-127"/>
                <a:cs typeface="굴림" charset="-127"/>
              </a:rPr>
              <a:t>Faster </a:t>
            </a:r>
            <a:r>
              <a:rPr lang="en-US" altLang="ko-KR" sz="2000" b="1" dirty="0" smtClean="0">
                <a:ea typeface="굴림" charset="-127"/>
                <a:cs typeface="굴림" charset="-127"/>
              </a:rPr>
              <a:t>solution:</a:t>
            </a:r>
            <a:r>
              <a:rPr lang="en-US" altLang="ko-KR" sz="2000" dirty="0" smtClean="0">
                <a:ea typeface="굴림" charset="-127"/>
                <a:cs typeface="굴림" charset="-127"/>
              </a:rPr>
              <a:t> </a:t>
            </a:r>
            <a:r>
              <a:rPr lang="en-US" altLang="ko-KR" sz="2000" dirty="0">
                <a:ea typeface="굴림" charset="-127"/>
                <a:cs typeface="굴림" charset="-127"/>
              </a:rPr>
              <a:t>Check write buffer addresses against read miss addresses, if no match, allow read miss to go ahead of writes, else, return value in write </a:t>
            </a:r>
            <a:r>
              <a:rPr lang="en-US" altLang="ko-KR" sz="2000" dirty="0" smtClean="0">
                <a:ea typeface="굴림" charset="-127"/>
                <a:cs typeface="굴림" charset="-127"/>
              </a:rPr>
              <a:t>buffer</a:t>
            </a:r>
            <a:endParaRPr lang="en-US" altLang="ko-KR" sz="2000" dirty="0">
              <a:ea typeface="굴림" charset="-127"/>
              <a:cs typeface="굴림" charset="-127"/>
            </a:endParaRPr>
          </a:p>
        </p:txBody>
      </p:sp>
      <p:sp>
        <p:nvSpPr>
          <p:cNvPr id="1496068" name="Rectangle 4"/>
          <p:cNvSpPr>
            <a:spLocks noChangeArrowheads="1"/>
          </p:cNvSpPr>
          <p:nvPr/>
        </p:nvSpPr>
        <p:spPr bwMode="auto">
          <a:xfrm>
            <a:off x="990600" y="990600"/>
            <a:ext cx="1016000" cy="1752600"/>
          </a:xfrm>
          <a:prstGeom prst="rect">
            <a:avLst/>
          </a:prstGeom>
          <a:solidFill>
            <a:schemeClr val="bg1"/>
          </a:solidFill>
          <a:ln w="25400">
            <a:solidFill>
              <a:schemeClr val="tx2"/>
            </a:solidFill>
            <a:miter lim="800000"/>
            <a:headEnd/>
            <a:tailEnd/>
          </a:ln>
          <a:effectLst/>
        </p:spPr>
        <p:txBody>
          <a:bodyPr wrap="none" anchor="ctr">
            <a:prstTxWarp prst="textNoShape">
              <a:avLst/>
            </a:prstTxWarp>
          </a:bodyPr>
          <a:lstStyle/>
          <a:p>
            <a:pPr algn="ctr">
              <a:spcBef>
                <a:spcPct val="0"/>
              </a:spcBef>
            </a:pPr>
            <a:endParaRPr lang="en-US" sz="2400">
              <a:solidFill>
                <a:srgbClr val="000000"/>
              </a:solidFill>
              <a:latin typeface="Calibri"/>
              <a:cs typeface="Calibri"/>
            </a:endParaRPr>
          </a:p>
        </p:txBody>
      </p:sp>
      <p:sp>
        <p:nvSpPr>
          <p:cNvPr id="1496069" name="Rectangle 5"/>
          <p:cNvSpPr>
            <a:spLocks noChangeArrowheads="1"/>
          </p:cNvSpPr>
          <p:nvPr/>
        </p:nvSpPr>
        <p:spPr bwMode="auto">
          <a:xfrm>
            <a:off x="2667000" y="1066800"/>
            <a:ext cx="1600200" cy="1524000"/>
          </a:xfrm>
          <a:prstGeom prst="rect">
            <a:avLst/>
          </a:prstGeom>
          <a:solidFill>
            <a:schemeClr val="bg1"/>
          </a:solidFill>
          <a:ln w="25400">
            <a:solidFill>
              <a:schemeClr val="tx2"/>
            </a:solidFill>
            <a:miter lim="800000"/>
            <a:headEnd/>
            <a:tailEnd/>
          </a:ln>
          <a:effectLst/>
        </p:spPr>
        <p:txBody>
          <a:bodyPr anchor="ctr">
            <a:prstTxWarp prst="textNoShape">
              <a:avLst/>
            </a:prstTxWarp>
          </a:bodyPr>
          <a:lstStyle/>
          <a:p>
            <a:pPr algn="ctr">
              <a:spcBef>
                <a:spcPct val="0"/>
              </a:spcBef>
            </a:pPr>
            <a:r>
              <a:rPr lang="en-US" sz="2400">
                <a:solidFill>
                  <a:srgbClr val="000000"/>
                </a:solidFill>
                <a:latin typeface="Calibri"/>
                <a:cs typeface="Calibri"/>
              </a:rPr>
              <a:t>Data Cache</a:t>
            </a:r>
          </a:p>
        </p:txBody>
      </p:sp>
      <p:sp>
        <p:nvSpPr>
          <p:cNvPr id="1496070" name="Line 6"/>
          <p:cNvSpPr>
            <a:spLocks noChangeShapeType="1"/>
          </p:cNvSpPr>
          <p:nvPr/>
        </p:nvSpPr>
        <p:spPr bwMode="auto">
          <a:xfrm flipH="1" flipV="1">
            <a:off x="1981200" y="2057400"/>
            <a:ext cx="685800" cy="0"/>
          </a:xfrm>
          <a:prstGeom prst="line">
            <a:avLst/>
          </a:prstGeom>
          <a:noFill/>
          <a:ln w="57150">
            <a:solidFill>
              <a:schemeClr val="tx1"/>
            </a:solidFill>
            <a:round/>
            <a:headEnd/>
            <a:tailEnd type="triangle" w="med" len="me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96071" name="Rectangle 7"/>
          <p:cNvSpPr>
            <a:spLocks noChangeArrowheads="1"/>
          </p:cNvSpPr>
          <p:nvPr/>
        </p:nvSpPr>
        <p:spPr bwMode="auto">
          <a:xfrm>
            <a:off x="6629400" y="914400"/>
            <a:ext cx="1371600" cy="1676400"/>
          </a:xfrm>
          <a:prstGeom prst="rect">
            <a:avLst/>
          </a:prstGeom>
          <a:solidFill>
            <a:schemeClr val="bg1"/>
          </a:solidFill>
          <a:ln w="25400">
            <a:solidFill>
              <a:schemeClr val="tx2"/>
            </a:solidFill>
            <a:miter lim="800000"/>
            <a:headEnd/>
            <a:tailEnd/>
          </a:ln>
          <a:effectLst/>
        </p:spPr>
        <p:txBody>
          <a:bodyPr anchor="ctr">
            <a:prstTxWarp prst="textNoShape">
              <a:avLst/>
            </a:prstTxWarp>
          </a:bodyPr>
          <a:lstStyle/>
          <a:p>
            <a:pPr algn="ctr">
              <a:spcBef>
                <a:spcPct val="0"/>
              </a:spcBef>
            </a:pPr>
            <a:r>
              <a:rPr lang="en-US" sz="2400">
                <a:solidFill>
                  <a:srgbClr val="000000"/>
                </a:solidFill>
                <a:latin typeface="Calibri"/>
                <a:cs typeface="Calibri"/>
              </a:rPr>
              <a:t>Unified L2 Cache</a:t>
            </a:r>
          </a:p>
        </p:txBody>
      </p:sp>
      <p:sp>
        <p:nvSpPr>
          <p:cNvPr id="1496072" name="Rectangle 8"/>
          <p:cNvSpPr>
            <a:spLocks noChangeArrowheads="1"/>
          </p:cNvSpPr>
          <p:nvPr/>
        </p:nvSpPr>
        <p:spPr bwMode="auto">
          <a:xfrm>
            <a:off x="1143000" y="1981200"/>
            <a:ext cx="685800" cy="6096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sz="2400">
                <a:solidFill>
                  <a:srgbClr val="000000"/>
                </a:solidFill>
                <a:latin typeface="Calibri"/>
                <a:cs typeface="Calibri"/>
              </a:rPr>
              <a:t>RF</a:t>
            </a:r>
          </a:p>
        </p:txBody>
      </p:sp>
      <p:sp>
        <p:nvSpPr>
          <p:cNvPr id="1496073" name="Line 9"/>
          <p:cNvSpPr>
            <a:spLocks noChangeShapeType="1"/>
          </p:cNvSpPr>
          <p:nvPr/>
        </p:nvSpPr>
        <p:spPr bwMode="auto">
          <a:xfrm flipV="1">
            <a:off x="1295400" y="1752600"/>
            <a:ext cx="0" cy="228600"/>
          </a:xfrm>
          <a:prstGeom prst="line">
            <a:avLst/>
          </a:prstGeom>
          <a:noFill/>
          <a:ln w="25400">
            <a:solidFill>
              <a:schemeClr val="tx1"/>
            </a:solidFill>
            <a:round/>
            <a:headEnd/>
            <a:tailEnd type="triangle" w="med" len="med"/>
          </a:ln>
          <a:effectLst/>
        </p:spPr>
        <p:txBody>
          <a:bodyPr>
            <a:prstTxWarp prst="textNoShape">
              <a:avLst/>
            </a:prstTxWarp>
          </a:bodyPr>
          <a:lstStyle/>
          <a:p>
            <a:pPr algn="ctr"/>
            <a:endParaRPr lang="en-US" sz="1800">
              <a:solidFill>
                <a:srgbClr val="000000"/>
              </a:solidFill>
              <a:latin typeface="Calibri"/>
              <a:cs typeface="Calibri"/>
            </a:endParaRPr>
          </a:p>
        </p:txBody>
      </p:sp>
      <p:sp>
        <p:nvSpPr>
          <p:cNvPr id="1496074" name="Line 10"/>
          <p:cNvSpPr>
            <a:spLocks noChangeShapeType="1"/>
          </p:cNvSpPr>
          <p:nvPr/>
        </p:nvSpPr>
        <p:spPr bwMode="auto">
          <a:xfrm flipV="1">
            <a:off x="1447800" y="1752600"/>
            <a:ext cx="0" cy="228600"/>
          </a:xfrm>
          <a:prstGeom prst="line">
            <a:avLst/>
          </a:prstGeom>
          <a:noFill/>
          <a:ln w="25400">
            <a:solidFill>
              <a:schemeClr val="tx1"/>
            </a:solidFill>
            <a:round/>
            <a:headEnd/>
            <a:tailEnd type="triangle" w="med" len="med"/>
          </a:ln>
          <a:effectLst/>
        </p:spPr>
        <p:txBody>
          <a:bodyPr>
            <a:prstTxWarp prst="textNoShape">
              <a:avLst/>
            </a:prstTxWarp>
          </a:bodyPr>
          <a:lstStyle/>
          <a:p>
            <a:pPr algn="ctr"/>
            <a:endParaRPr lang="en-US" sz="1800">
              <a:solidFill>
                <a:srgbClr val="000000"/>
              </a:solidFill>
              <a:latin typeface="Calibri"/>
              <a:cs typeface="Calibri"/>
            </a:endParaRPr>
          </a:p>
        </p:txBody>
      </p:sp>
      <p:sp>
        <p:nvSpPr>
          <p:cNvPr id="1496075" name="Line 11"/>
          <p:cNvSpPr>
            <a:spLocks noChangeShapeType="1"/>
          </p:cNvSpPr>
          <p:nvPr/>
        </p:nvSpPr>
        <p:spPr bwMode="auto">
          <a:xfrm>
            <a:off x="1600200" y="1752600"/>
            <a:ext cx="0" cy="228600"/>
          </a:xfrm>
          <a:prstGeom prst="line">
            <a:avLst/>
          </a:prstGeom>
          <a:noFill/>
          <a:ln w="25400">
            <a:solidFill>
              <a:schemeClr val="tx1"/>
            </a:solidFill>
            <a:round/>
            <a:headEnd/>
            <a:tailEnd type="triangle" w="med" len="med"/>
          </a:ln>
          <a:effectLst/>
        </p:spPr>
        <p:txBody>
          <a:bodyPr>
            <a:prstTxWarp prst="textNoShape">
              <a:avLst/>
            </a:prstTxWarp>
          </a:bodyPr>
          <a:lstStyle/>
          <a:p>
            <a:pPr algn="ctr"/>
            <a:endParaRPr lang="en-US" sz="1800">
              <a:solidFill>
                <a:srgbClr val="000000"/>
              </a:solidFill>
              <a:latin typeface="Calibri"/>
              <a:cs typeface="Calibri"/>
            </a:endParaRPr>
          </a:p>
        </p:txBody>
      </p:sp>
      <p:sp>
        <p:nvSpPr>
          <p:cNvPr id="1496076" name="Text Box 12"/>
          <p:cNvSpPr txBox="1">
            <a:spLocks noChangeArrowheads="1"/>
          </p:cNvSpPr>
          <p:nvPr/>
        </p:nvSpPr>
        <p:spPr bwMode="auto">
          <a:xfrm>
            <a:off x="990600" y="1295400"/>
            <a:ext cx="990600" cy="523220"/>
          </a:xfrm>
          <a:prstGeom prst="rect">
            <a:avLst/>
          </a:prstGeom>
          <a:noFill/>
          <a:ln w="25400">
            <a:noFill/>
            <a:miter lim="800000"/>
            <a:headEnd/>
            <a:tailEnd/>
          </a:ln>
          <a:effectLst/>
        </p:spPr>
        <p:txBody>
          <a:bodyPr>
            <a:prstTxWarp prst="textNoShape">
              <a:avLst/>
            </a:prstTxWarp>
            <a:spAutoFit/>
          </a:bodyPr>
          <a:lstStyle/>
          <a:p>
            <a:pPr algn="ctr"/>
            <a:r>
              <a:rPr lang="en-US" sz="2800">
                <a:solidFill>
                  <a:srgbClr val="000000"/>
                </a:solidFill>
                <a:latin typeface="Calibri"/>
                <a:cs typeface="Calibri"/>
              </a:rPr>
              <a:t>CPU</a:t>
            </a:r>
          </a:p>
        </p:txBody>
      </p:sp>
      <p:sp>
        <p:nvSpPr>
          <p:cNvPr id="1496077" name="Rectangle 13"/>
          <p:cNvSpPr>
            <a:spLocks noChangeArrowheads="1"/>
          </p:cNvSpPr>
          <p:nvPr/>
        </p:nvSpPr>
        <p:spPr bwMode="auto">
          <a:xfrm>
            <a:off x="5410200" y="1905000"/>
            <a:ext cx="838200" cy="838200"/>
          </a:xfrm>
          <a:prstGeom prst="rect">
            <a:avLst/>
          </a:prstGeom>
          <a:solidFill>
            <a:schemeClr val="bg1"/>
          </a:solidFill>
          <a:ln w="25400">
            <a:solidFill>
              <a:schemeClr val="tx2"/>
            </a:solidFill>
            <a:miter lim="800000"/>
            <a:headEnd/>
            <a:tailEnd/>
          </a:ln>
          <a:effectLst/>
        </p:spPr>
        <p:txBody>
          <a:bodyPr anchor="ctr">
            <a:prstTxWarp prst="textNoShape">
              <a:avLst/>
            </a:prstTxWarp>
          </a:bodyPr>
          <a:lstStyle/>
          <a:p>
            <a:pPr algn="ctr">
              <a:spcBef>
                <a:spcPct val="0"/>
              </a:spcBef>
            </a:pPr>
            <a:r>
              <a:rPr lang="en-US" sz="1800" dirty="0">
                <a:solidFill>
                  <a:srgbClr val="000000"/>
                </a:solidFill>
                <a:latin typeface="Calibri"/>
                <a:cs typeface="Calibri"/>
              </a:rPr>
              <a:t>Write</a:t>
            </a:r>
          </a:p>
          <a:p>
            <a:pPr algn="ctr">
              <a:spcBef>
                <a:spcPct val="0"/>
              </a:spcBef>
            </a:pPr>
            <a:r>
              <a:rPr lang="en-US" sz="1800" dirty="0">
                <a:solidFill>
                  <a:srgbClr val="000000"/>
                </a:solidFill>
                <a:latin typeface="Calibri"/>
                <a:cs typeface="Calibri"/>
              </a:rPr>
              <a:t>buffer</a:t>
            </a:r>
          </a:p>
        </p:txBody>
      </p:sp>
      <p:sp>
        <p:nvSpPr>
          <p:cNvPr id="1496078" name="Line 14"/>
          <p:cNvSpPr>
            <a:spLocks noChangeShapeType="1"/>
          </p:cNvSpPr>
          <p:nvPr/>
        </p:nvSpPr>
        <p:spPr bwMode="auto">
          <a:xfrm>
            <a:off x="4267200" y="2286000"/>
            <a:ext cx="1143000" cy="0"/>
          </a:xfrm>
          <a:prstGeom prst="line">
            <a:avLst/>
          </a:prstGeom>
          <a:noFill/>
          <a:ln w="38100">
            <a:solidFill>
              <a:schemeClr val="tx1"/>
            </a:solidFill>
            <a:round/>
            <a:headEnd type="none" w="sm" len="sm"/>
            <a:tailEnd type="triangle" w="lg" len="med"/>
          </a:ln>
          <a:effectLst/>
        </p:spPr>
        <p:txBody>
          <a:bodyPr>
            <a:prstTxWarp prst="textNoShape">
              <a:avLst/>
            </a:prstTxWarp>
          </a:bodyPr>
          <a:lstStyle/>
          <a:p>
            <a:pPr algn="ctr"/>
            <a:endParaRPr lang="en-US" sz="1800">
              <a:solidFill>
                <a:srgbClr val="000000"/>
              </a:solidFill>
              <a:latin typeface="Calibri"/>
              <a:cs typeface="Calibri"/>
            </a:endParaRPr>
          </a:p>
        </p:txBody>
      </p:sp>
      <p:sp>
        <p:nvSpPr>
          <p:cNvPr id="1496079" name="Line 15"/>
          <p:cNvSpPr>
            <a:spLocks noChangeShapeType="1"/>
          </p:cNvSpPr>
          <p:nvPr/>
        </p:nvSpPr>
        <p:spPr bwMode="auto">
          <a:xfrm>
            <a:off x="4267200" y="1295400"/>
            <a:ext cx="2362200" cy="0"/>
          </a:xfrm>
          <a:prstGeom prst="line">
            <a:avLst/>
          </a:prstGeom>
          <a:noFill/>
          <a:ln w="38100">
            <a:solidFill>
              <a:schemeClr val="tx1"/>
            </a:solidFill>
            <a:round/>
            <a:headEnd type="triangle" w="lg" len="med"/>
            <a:tailEnd type="none" w="lg" len="lg"/>
          </a:ln>
          <a:effectLst/>
        </p:spPr>
        <p:txBody>
          <a:bodyPr>
            <a:prstTxWarp prst="textNoShape">
              <a:avLst/>
            </a:prstTxWarp>
          </a:bodyPr>
          <a:lstStyle/>
          <a:p>
            <a:pPr algn="ctr"/>
            <a:endParaRPr lang="en-US" sz="1800">
              <a:solidFill>
                <a:srgbClr val="000000"/>
              </a:solidFill>
              <a:latin typeface="Calibri"/>
              <a:cs typeface="Calibri"/>
            </a:endParaRPr>
          </a:p>
        </p:txBody>
      </p:sp>
      <p:sp>
        <p:nvSpPr>
          <p:cNvPr id="1496080" name="Text Box 16"/>
          <p:cNvSpPr txBox="1">
            <a:spLocks noChangeArrowheads="1"/>
          </p:cNvSpPr>
          <p:nvPr/>
        </p:nvSpPr>
        <p:spPr bwMode="auto">
          <a:xfrm>
            <a:off x="1981200" y="2743200"/>
            <a:ext cx="5410200" cy="1015663"/>
          </a:xfrm>
          <a:prstGeom prst="rect">
            <a:avLst/>
          </a:prstGeom>
          <a:noFill/>
          <a:ln w="12700">
            <a:noFill/>
            <a:miter lim="800000"/>
            <a:headEnd type="none" w="sm" len="sm"/>
            <a:tailEnd type="none" w="sm" len="sm"/>
          </a:ln>
          <a:effectLst/>
        </p:spPr>
        <p:txBody>
          <a:bodyPr>
            <a:prstTxWarp prst="textNoShape">
              <a:avLst/>
            </a:prstTxWarp>
            <a:spAutoFit/>
          </a:bodyPr>
          <a:lstStyle/>
          <a:p>
            <a:pPr algn="ctr">
              <a:spcBef>
                <a:spcPct val="0"/>
              </a:spcBef>
            </a:pPr>
            <a:r>
              <a:rPr lang="en-US" sz="2000" dirty="0">
                <a:solidFill>
                  <a:srgbClr val="56127A"/>
                </a:solidFill>
                <a:latin typeface="Calibri"/>
                <a:cs typeface="Calibri"/>
              </a:rPr>
              <a:t>Evicted dirty lines for </a:t>
            </a:r>
            <a:r>
              <a:rPr lang="en-US" sz="2000" dirty="0" err="1">
                <a:solidFill>
                  <a:srgbClr val="56127A"/>
                </a:solidFill>
                <a:latin typeface="Calibri"/>
                <a:cs typeface="Calibri"/>
              </a:rPr>
              <a:t>writeback</a:t>
            </a:r>
            <a:r>
              <a:rPr lang="en-US" sz="2000" dirty="0">
                <a:solidFill>
                  <a:srgbClr val="56127A"/>
                </a:solidFill>
                <a:latin typeface="Calibri"/>
                <a:cs typeface="Calibri"/>
              </a:rPr>
              <a:t> cache</a:t>
            </a:r>
          </a:p>
          <a:p>
            <a:pPr algn="ctr">
              <a:spcBef>
                <a:spcPct val="0"/>
              </a:spcBef>
            </a:pPr>
            <a:r>
              <a:rPr lang="en-US" sz="2000" dirty="0">
                <a:solidFill>
                  <a:srgbClr val="56127A"/>
                </a:solidFill>
                <a:latin typeface="Calibri"/>
                <a:cs typeface="Calibri"/>
              </a:rPr>
              <a:t>OR</a:t>
            </a:r>
          </a:p>
          <a:p>
            <a:pPr algn="ctr">
              <a:spcBef>
                <a:spcPct val="0"/>
              </a:spcBef>
            </a:pPr>
            <a:r>
              <a:rPr lang="en-US" sz="2000" dirty="0">
                <a:solidFill>
                  <a:srgbClr val="56127A"/>
                </a:solidFill>
                <a:latin typeface="Calibri"/>
                <a:cs typeface="Calibri"/>
              </a:rPr>
              <a:t>All writes in </a:t>
            </a:r>
            <a:r>
              <a:rPr lang="en-US" sz="2000" dirty="0" err="1" smtClean="0">
                <a:solidFill>
                  <a:srgbClr val="56127A"/>
                </a:solidFill>
                <a:latin typeface="Calibri"/>
                <a:cs typeface="Calibri"/>
              </a:rPr>
              <a:t>writethrough</a:t>
            </a:r>
            <a:r>
              <a:rPr lang="en-US" sz="2000" dirty="0" smtClean="0">
                <a:solidFill>
                  <a:srgbClr val="56127A"/>
                </a:solidFill>
                <a:latin typeface="Calibri"/>
                <a:cs typeface="Calibri"/>
              </a:rPr>
              <a:t> </a:t>
            </a:r>
            <a:r>
              <a:rPr lang="en-US" sz="2000" dirty="0">
                <a:solidFill>
                  <a:srgbClr val="56127A"/>
                </a:solidFill>
                <a:latin typeface="Calibri"/>
                <a:cs typeface="Calibri"/>
              </a:rPr>
              <a:t>cache</a:t>
            </a:r>
          </a:p>
        </p:txBody>
      </p:sp>
      <p:sp>
        <p:nvSpPr>
          <p:cNvPr id="1496081" name="Line 17"/>
          <p:cNvSpPr>
            <a:spLocks noChangeShapeType="1"/>
          </p:cNvSpPr>
          <p:nvPr/>
        </p:nvSpPr>
        <p:spPr bwMode="auto">
          <a:xfrm>
            <a:off x="6248400" y="2286000"/>
            <a:ext cx="381000" cy="0"/>
          </a:xfrm>
          <a:prstGeom prst="line">
            <a:avLst/>
          </a:prstGeom>
          <a:noFill/>
          <a:ln w="38100">
            <a:solidFill>
              <a:schemeClr val="tx1"/>
            </a:solidFill>
            <a:round/>
            <a:headEnd type="none" w="sm" len="sm"/>
            <a:tailEnd type="triangle" w="med" len="med"/>
          </a:ln>
          <a:effectLst/>
        </p:spPr>
        <p:txBody>
          <a:bodyPr>
            <a:prstTxWarp prst="textNoShape">
              <a:avLst/>
            </a:prstTxWarp>
          </a:bodyPr>
          <a:lstStyle/>
          <a:p>
            <a:pPr algn="ctr"/>
            <a:endParaRPr lang="en-US" sz="1800">
              <a:solidFill>
                <a:srgbClr val="000000"/>
              </a:solidFill>
              <a:latin typeface="Calibri"/>
              <a:cs typeface="Calibri"/>
            </a:endParaRPr>
          </a:p>
        </p:txBody>
      </p:sp>
      <p:sp>
        <p:nvSpPr>
          <p:cNvPr id="1496082" name="Line 18"/>
          <p:cNvSpPr>
            <a:spLocks noChangeShapeType="1"/>
          </p:cNvSpPr>
          <p:nvPr/>
        </p:nvSpPr>
        <p:spPr bwMode="auto">
          <a:xfrm flipH="1" flipV="1">
            <a:off x="1981200" y="1295400"/>
            <a:ext cx="685800" cy="0"/>
          </a:xfrm>
          <a:prstGeom prst="line">
            <a:avLst/>
          </a:prstGeom>
          <a:noFill/>
          <a:ln w="57150">
            <a:solidFill>
              <a:schemeClr val="tx1"/>
            </a:solidFill>
            <a:round/>
            <a:headEnd type="triangle" w="med" len="me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cxnSp>
        <p:nvCxnSpPr>
          <p:cNvPr id="24" name="Straight Connector 23"/>
          <p:cNvCxnSpPr>
            <a:stCxn id="1496080" idx="0"/>
          </p:cNvCxnSpPr>
          <p:nvPr/>
        </p:nvCxnSpPr>
        <p:spPr bwMode="auto">
          <a:xfrm flipV="1">
            <a:off x="4686300" y="2362200"/>
            <a:ext cx="190500" cy="381000"/>
          </a:xfrm>
          <a:prstGeom prst="line">
            <a:avLst/>
          </a:prstGeom>
          <a:solidFill>
            <a:schemeClr val="accent1"/>
          </a:solidFill>
          <a:ln w="28575" cap="flat" cmpd="sng" algn="ctr">
            <a:solidFill>
              <a:schemeClr val="tx1"/>
            </a:solidFill>
            <a:prstDash val="solid"/>
            <a:round/>
            <a:headEnd type="none" w="med" len="med"/>
            <a:tailEnd type="triangle" w="med" len="med"/>
          </a:ln>
          <a:effectLst/>
        </p:spPr>
      </p:cxnSp>
    </p:spTree>
    <p:extLst>
      <p:ext uri="{BB962C8B-B14F-4D97-AF65-F5344CB8AC3E}">
        <p14:creationId xmlns:p14="http://schemas.microsoft.com/office/powerpoint/2010/main" val="226582209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0162" name="Rectangle 2"/>
          <p:cNvSpPr>
            <a:spLocks noGrp="1" noChangeArrowheads="1"/>
          </p:cNvSpPr>
          <p:nvPr>
            <p:ph type="title"/>
          </p:nvPr>
        </p:nvSpPr>
        <p:spPr/>
        <p:txBody>
          <a:bodyPr/>
          <a:lstStyle/>
          <a:p>
            <a:r>
              <a:rPr lang="en-US" altLang="ko-KR" dirty="0" smtClean="0">
                <a:ea typeface="굴림" charset="-127"/>
                <a:cs typeface="굴림" charset="-127"/>
              </a:rPr>
              <a:t>Reducing Tag Overhead with Sub-Blocks</a:t>
            </a:r>
            <a:endParaRPr lang="en-US" altLang="ko-KR" dirty="0">
              <a:ea typeface="굴림" charset="-127"/>
              <a:cs typeface="굴림" charset="-127"/>
            </a:endParaRPr>
          </a:p>
        </p:txBody>
      </p:sp>
      <p:sp>
        <p:nvSpPr>
          <p:cNvPr id="1500163" name="Rectangle 3"/>
          <p:cNvSpPr>
            <a:spLocks noGrp="1" noChangeArrowheads="1"/>
          </p:cNvSpPr>
          <p:nvPr>
            <p:ph idx="1"/>
          </p:nvPr>
        </p:nvSpPr>
        <p:spPr/>
        <p:txBody>
          <a:bodyPr/>
          <a:lstStyle/>
          <a:p>
            <a:pPr marL="230188" indent="-230188"/>
            <a:r>
              <a:rPr lang="en-US" altLang="ko-KR" b="1" dirty="0" smtClean="0">
                <a:ea typeface="굴림" charset="-127"/>
                <a:cs typeface="굴림" charset="-127"/>
              </a:rPr>
              <a:t>Problem</a:t>
            </a:r>
            <a:r>
              <a:rPr lang="en-US" altLang="ko-KR" dirty="0" smtClean="0">
                <a:ea typeface="굴림" charset="-127"/>
                <a:cs typeface="굴림" charset="-127"/>
              </a:rPr>
              <a:t>: Tags </a:t>
            </a:r>
            <a:r>
              <a:rPr lang="en-US" altLang="ko-KR" dirty="0">
                <a:ea typeface="굴림" charset="-127"/>
                <a:cs typeface="굴림" charset="-127"/>
              </a:rPr>
              <a:t>are too large, i.e., too much overhead</a:t>
            </a:r>
          </a:p>
          <a:p>
            <a:pPr marL="571500" lvl="1" indent="-227013"/>
            <a:r>
              <a:rPr lang="en-US" altLang="ko-KR" sz="2000" dirty="0">
                <a:ea typeface="굴림" charset="-127"/>
                <a:cs typeface="굴림" charset="-127"/>
              </a:rPr>
              <a:t>Simple solution: Larger </a:t>
            </a:r>
            <a:r>
              <a:rPr lang="en-US" altLang="ko-KR" sz="2000" dirty="0" smtClean="0">
                <a:ea typeface="굴림" charset="-127"/>
                <a:cs typeface="굴림" charset="-127"/>
              </a:rPr>
              <a:t>lines</a:t>
            </a:r>
            <a:r>
              <a:rPr lang="en-US" altLang="ko-KR" sz="2000" dirty="0">
                <a:ea typeface="굴림" charset="-127"/>
                <a:cs typeface="굴림" charset="-127"/>
              </a:rPr>
              <a:t>, but miss penalty could be large.</a:t>
            </a:r>
            <a:endParaRPr lang="en-US" altLang="ko-KR" sz="2000" dirty="0">
              <a:solidFill>
                <a:schemeClr val="tx2"/>
              </a:solidFill>
              <a:ea typeface="굴림" charset="-127"/>
              <a:cs typeface="굴림" charset="-127"/>
            </a:endParaRPr>
          </a:p>
          <a:p>
            <a:pPr marL="230188" indent="-230188"/>
            <a:r>
              <a:rPr lang="en-US" altLang="ko-KR" b="1" dirty="0" smtClean="0">
                <a:ea typeface="굴림" charset="-127"/>
                <a:cs typeface="굴림" charset="-127"/>
              </a:rPr>
              <a:t>Solution</a:t>
            </a:r>
            <a:r>
              <a:rPr lang="en-US" altLang="ko-KR" dirty="0" smtClean="0">
                <a:ea typeface="굴림" charset="-127"/>
                <a:cs typeface="굴림" charset="-127"/>
              </a:rPr>
              <a:t>: Sub-block </a:t>
            </a:r>
            <a:r>
              <a:rPr lang="en-US" altLang="ko-KR" dirty="0">
                <a:ea typeface="굴림" charset="-127"/>
                <a:cs typeface="굴림" charset="-127"/>
              </a:rPr>
              <a:t>placement (aka sector cache)</a:t>
            </a:r>
          </a:p>
          <a:p>
            <a:pPr marL="571500" lvl="1" indent="-227013"/>
            <a:r>
              <a:rPr lang="en-US" altLang="ko-KR" sz="2000" dirty="0">
                <a:ea typeface="굴림" charset="-127"/>
                <a:cs typeface="굴림" charset="-127"/>
              </a:rPr>
              <a:t>A valid bit added to units smaller than full </a:t>
            </a:r>
            <a:r>
              <a:rPr lang="en-US" altLang="ko-KR" sz="2000" dirty="0" smtClean="0">
                <a:ea typeface="굴림" charset="-127"/>
                <a:cs typeface="굴림" charset="-127"/>
              </a:rPr>
              <a:t>line, </a:t>
            </a:r>
            <a:r>
              <a:rPr lang="en-US" altLang="ko-KR" sz="2000" dirty="0">
                <a:ea typeface="굴림" charset="-127"/>
                <a:cs typeface="굴림" charset="-127"/>
              </a:rPr>
              <a:t>called sub</a:t>
            </a:r>
            <a:r>
              <a:rPr lang="en-US" altLang="ko-KR" sz="2000" dirty="0" smtClean="0">
                <a:ea typeface="굴림" charset="-127"/>
                <a:cs typeface="굴림" charset="-127"/>
              </a:rPr>
              <a:t>-blocks</a:t>
            </a:r>
            <a:endParaRPr lang="en-US" altLang="ko-KR" sz="2000" dirty="0">
              <a:ea typeface="굴림" charset="-127"/>
              <a:cs typeface="굴림" charset="-127"/>
            </a:endParaRPr>
          </a:p>
          <a:p>
            <a:pPr marL="571500" lvl="1" indent="-227013"/>
            <a:r>
              <a:rPr lang="en-US" altLang="ko-KR" sz="2000" dirty="0">
                <a:ea typeface="굴림" charset="-127"/>
                <a:cs typeface="굴림" charset="-127"/>
              </a:rPr>
              <a:t>Only read a sub</a:t>
            </a:r>
            <a:r>
              <a:rPr lang="en-US" altLang="ko-KR" sz="2000" dirty="0" smtClean="0">
                <a:ea typeface="굴림" charset="-127"/>
                <a:cs typeface="굴림" charset="-127"/>
              </a:rPr>
              <a:t>-block </a:t>
            </a:r>
            <a:r>
              <a:rPr lang="en-US" altLang="ko-KR" sz="2000" dirty="0">
                <a:ea typeface="굴림" charset="-127"/>
                <a:cs typeface="굴림" charset="-127"/>
              </a:rPr>
              <a:t>on a miss</a:t>
            </a:r>
          </a:p>
          <a:p>
            <a:pPr marL="571500" lvl="1" indent="-227013"/>
            <a:r>
              <a:rPr lang="en-US" altLang="ko-KR" sz="2000" i="1" dirty="0">
                <a:solidFill>
                  <a:schemeClr val="tx2"/>
                </a:solidFill>
                <a:ea typeface="굴림" charset="-127"/>
                <a:cs typeface="굴림" charset="-127"/>
              </a:rPr>
              <a:t>If a tag matches, is the word in the cache?</a:t>
            </a:r>
          </a:p>
          <a:p>
            <a:pPr marL="571500" lvl="1" indent="-227013"/>
            <a:endParaRPr lang="en-US" altLang="ko-KR" sz="2000" i="1" dirty="0">
              <a:ea typeface="굴림" charset="-127"/>
              <a:cs typeface="굴림" charset="-127"/>
            </a:endParaRPr>
          </a:p>
        </p:txBody>
      </p:sp>
      <p:sp>
        <p:nvSpPr>
          <p:cNvPr id="22" name="Slide Number Placeholder 5"/>
          <p:cNvSpPr>
            <a:spLocks noGrp="1"/>
          </p:cNvSpPr>
          <p:nvPr>
            <p:ph type="sldNum" sz="quarter" idx="12"/>
          </p:nvPr>
        </p:nvSpPr>
        <p:spPr/>
        <p:txBody>
          <a:bodyPr/>
          <a:lstStyle/>
          <a:p>
            <a:fld id="{08848350-A166-4C4F-AB06-B7F03E86EE38}" type="slidenum">
              <a:rPr lang="en-US"/>
              <a:pPr/>
              <a:t>19</a:t>
            </a:fld>
            <a:endParaRPr lang="en-US" b="0">
              <a:solidFill>
                <a:srgbClr val="FBBA03"/>
              </a:solidFill>
            </a:endParaRPr>
          </a:p>
        </p:txBody>
      </p:sp>
      <p:sp>
        <p:nvSpPr>
          <p:cNvPr id="1500164" name="Rectangle 4"/>
          <p:cNvSpPr>
            <a:spLocks noChangeArrowheads="1"/>
          </p:cNvSpPr>
          <p:nvPr/>
        </p:nvSpPr>
        <p:spPr bwMode="auto">
          <a:xfrm>
            <a:off x="1447800" y="4267200"/>
            <a:ext cx="685800" cy="1143000"/>
          </a:xfrm>
          <a:prstGeom prst="rect">
            <a:avLst/>
          </a:prstGeom>
          <a:solidFill>
            <a:schemeClr val="bg1"/>
          </a:solidFill>
          <a:ln w="38100">
            <a:solidFill>
              <a:schemeClr val="accent2"/>
            </a:solidFill>
            <a:miter lim="800000"/>
            <a:headEnd type="none" w="sm" len="sm"/>
            <a:tailEnd type="none" w="sm" len="sm"/>
          </a:ln>
          <a:effectLst/>
        </p:spPr>
        <p:txBody>
          <a:bodyPr wrap="none" anchor="ctr">
            <a:prstTxWarp prst="textNoShape">
              <a:avLst/>
            </a:prstTxWarp>
          </a:bodyPr>
          <a:lstStyle/>
          <a:p>
            <a:pPr algn="ctr">
              <a:spcBef>
                <a:spcPct val="0"/>
              </a:spcBef>
            </a:pPr>
            <a:endParaRPr lang="en-US" sz="2000" b="1" i="1">
              <a:solidFill>
                <a:srgbClr val="000000"/>
              </a:solidFill>
            </a:endParaRPr>
          </a:p>
        </p:txBody>
      </p:sp>
      <p:sp>
        <p:nvSpPr>
          <p:cNvPr id="1500165" name="Rectangle 5"/>
          <p:cNvSpPr>
            <a:spLocks noChangeArrowheads="1"/>
          </p:cNvSpPr>
          <p:nvPr/>
        </p:nvSpPr>
        <p:spPr bwMode="auto">
          <a:xfrm>
            <a:off x="2895600" y="4267200"/>
            <a:ext cx="4267200" cy="1143000"/>
          </a:xfrm>
          <a:prstGeom prst="rect">
            <a:avLst/>
          </a:prstGeom>
          <a:solidFill>
            <a:schemeClr val="bg1"/>
          </a:solidFill>
          <a:ln w="28575">
            <a:solidFill>
              <a:schemeClr val="accent2"/>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00166" name="Line 6"/>
          <p:cNvSpPr>
            <a:spLocks noChangeShapeType="1"/>
          </p:cNvSpPr>
          <p:nvPr/>
        </p:nvSpPr>
        <p:spPr bwMode="auto">
          <a:xfrm>
            <a:off x="3200400" y="4267200"/>
            <a:ext cx="0" cy="1143000"/>
          </a:xfrm>
          <a:prstGeom prst="line">
            <a:avLst/>
          </a:prstGeom>
          <a:noFill/>
          <a:ln w="19050">
            <a:solidFill>
              <a:schemeClr val="accent1"/>
            </a:solidFill>
            <a:round/>
            <a:headEnd type="none" w="sm" len="sm"/>
            <a:tailEnd type="none" w="sm" len="sm"/>
          </a:ln>
          <a:effectLst/>
        </p:spPr>
        <p:txBody>
          <a:bodyPr>
            <a:prstTxWarp prst="textNoShape">
              <a:avLst/>
            </a:prstTxWarp>
          </a:bodyPr>
          <a:lstStyle/>
          <a:p>
            <a:pPr algn="ctr"/>
            <a:endParaRPr lang="en-US">
              <a:solidFill>
                <a:srgbClr val="000000"/>
              </a:solidFill>
            </a:endParaRPr>
          </a:p>
        </p:txBody>
      </p:sp>
      <p:sp>
        <p:nvSpPr>
          <p:cNvPr id="1500167" name="Line 7"/>
          <p:cNvSpPr>
            <a:spLocks noChangeShapeType="1"/>
          </p:cNvSpPr>
          <p:nvPr/>
        </p:nvSpPr>
        <p:spPr bwMode="auto">
          <a:xfrm>
            <a:off x="3962400" y="4267200"/>
            <a:ext cx="0" cy="1143000"/>
          </a:xfrm>
          <a:prstGeom prst="line">
            <a:avLst/>
          </a:prstGeom>
          <a:noFill/>
          <a:ln w="28575">
            <a:solidFill>
              <a:schemeClr val="accent2"/>
            </a:solidFill>
            <a:round/>
            <a:headEnd type="none" w="sm" len="sm"/>
            <a:tailEnd type="none" w="sm" len="sm"/>
          </a:ln>
          <a:effectLst/>
        </p:spPr>
        <p:txBody>
          <a:bodyPr>
            <a:prstTxWarp prst="textNoShape">
              <a:avLst/>
            </a:prstTxWarp>
          </a:bodyPr>
          <a:lstStyle/>
          <a:p>
            <a:pPr algn="ctr"/>
            <a:endParaRPr lang="en-US">
              <a:solidFill>
                <a:srgbClr val="000000"/>
              </a:solidFill>
            </a:endParaRPr>
          </a:p>
        </p:txBody>
      </p:sp>
      <p:sp>
        <p:nvSpPr>
          <p:cNvPr id="1500168" name="Line 8"/>
          <p:cNvSpPr>
            <a:spLocks noChangeShapeType="1"/>
          </p:cNvSpPr>
          <p:nvPr/>
        </p:nvSpPr>
        <p:spPr bwMode="auto">
          <a:xfrm>
            <a:off x="4267200" y="4267200"/>
            <a:ext cx="0" cy="1143000"/>
          </a:xfrm>
          <a:prstGeom prst="line">
            <a:avLst/>
          </a:prstGeom>
          <a:noFill/>
          <a:ln w="19050">
            <a:solidFill>
              <a:schemeClr val="accent1"/>
            </a:solidFill>
            <a:round/>
            <a:headEnd type="none" w="sm" len="sm"/>
            <a:tailEnd type="none" w="sm" len="sm"/>
          </a:ln>
          <a:effectLst/>
        </p:spPr>
        <p:txBody>
          <a:bodyPr>
            <a:prstTxWarp prst="textNoShape">
              <a:avLst/>
            </a:prstTxWarp>
          </a:bodyPr>
          <a:lstStyle/>
          <a:p>
            <a:pPr algn="ctr"/>
            <a:endParaRPr lang="en-US">
              <a:solidFill>
                <a:srgbClr val="000000"/>
              </a:solidFill>
            </a:endParaRPr>
          </a:p>
        </p:txBody>
      </p:sp>
      <p:sp>
        <p:nvSpPr>
          <p:cNvPr id="1500169" name="Line 9"/>
          <p:cNvSpPr>
            <a:spLocks noChangeShapeType="1"/>
          </p:cNvSpPr>
          <p:nvPr/>
        </p:nvSpPr>
        <p:spPr bwMode="auto">
          <a:xfrm>
            <a:off x="5029200" y="4267200"/>
            <a:ext cx="0" cy="1143000"/>
          </a:xfrm>
          <a:prstGeom prst="line">
            <a:avLst/>
          </a:prstGeom>
          <a:noFill/>
          <a:ln w="28575">
            <a:solidFill>
              <a:schemeClr val="accent2"/>
            </a:solidFill>
            <a:round/>
            <a:headEnd type="none" w="sm" len="sm"/>
            <a:tailEnd type="none" w="sm" len="sm"/>
          </a:ln>
          <a:effectLst/>
        </p:spPr>
        <p:txBody>
          <a:bodyPr>
            <a:prstTxWarp prst="textNoShape">
              <a:avLst/>
            </a:prstTxWarp>
          </a:bodyPr>
          <a:lstStyle/>
          <a:p>
            <a:pPr algn="ctr"/>
            <a:endParaRPr lang="en-US">
              <a:solidFill>
                <a:srgbClr val="000000"/>
              </a:solidFill>
            </a:endParaRPr>
          </a:p>
        </p:txBody>
      </p:sp>
      <p:sp>
        <p:nvSpPr>
          <p:cNvPr id="1500170" name="Line 10"/>
          <p:cNvSpPr>
            <a:spLocks noChangeShapeType="1"/>
          </p:cNvSpPr>
          <p:nvPr/>
        </p:nvSpPr>
        <p:spPr bwMode="auto">
          <a:xfrm>
            <a:off x="5334000" y="4267200"/>
            <a:ext cx="0" cy="1143000"/>
          </a:xfrm>
          <a:prstGeom prst="line">
            <a:avLst/>
          </a:prstGeom>
          <a:noFill/>
          <a:ln w="19050">
            <a:solidFill>
              <a:schemeClr val="accent1"/>
            </a:solidFill>
            <a:round/>
            <a:headEnd type="none" w="sm" len="sm"/>
            <a:tailEnd type="none" w="sm" len="sm"/>
          </a:ln>
          <a:effectLst/>
        </p:spPr>
        <p:txBody>
          <a:bodyPr>
            <a:prstTxWarp prst="textNoShape">
              <a:avLst/>
            </a:prstTxWarp>
          </a:bodyPr>
          <a:lstStyle/>
          <a:p>
            <a:pPr algn="ctr"/>
            <a:endParaRPr lang="en-US">
              <a:solidFill>
                <a:srgbClr val="000000"/>
              </a:solidFill>
            </a:endParaRPr>
          </a:p>
        </p:txBody>
      </p:sp>
      <p:sp>
        <p:nvSpPr>
          <p:cNvPr id="1500171" name="Line 11"/>
          <p:cNvSpPr>
            <a:spLocks noChangeShapeType="1"/>
          </p:cNvSpPr>
          <p:nvPr/>
        </p:nvSpPr>
        <p:spPr bwMode="auto">
          <a:xfrm>
            <a:off x="6096000" y="4267200"/>
            <a:ext cx="0" cy="1143000"/>
          </a:xfrm>
          <a:prstGeom prst="line">
            <a:avLst/>
          </a:prstGeom>
          <a:noFill/>
          <a:ln w="28575">
            <a:solidFill>
              <a:schemeClr val="accent2"/>
            </a:solidFill>
            <a:round/>
            <a:headEnd type="none" w="sm" len="sm"/>
            <a:tailEnd type="none" w="sm" len="sm"/>
          </a:ln>
          <a:effectLst/>
        </p:spPr>
        <p:txBody>
          <a:bodyPr>
            <a:prstTxWarp prst="textNoShape">
              <a:avLst/>
            </a:prstTxWarp>
          </a:bodyPr>
          <a:lstStyle/>
          <a:p>
            <a:pPr algn="ctr"/>
            <a:endParaRPr lang="en-US">
              <a:solidFill>
                <a:srgbClr val="000000"/>
              </a:solidFill>
            </a:endParaRPr>
          </a:p>
        </p:txBody>
      </p:sp>
      <p:sp>
        <p:nvSpPr>
          <p:cNvPr id="1500172" name="Line 12"/>
          <p:cNvSpPr>
            <a:spLocks noChangeShapeType="1"/>
          </p:cNvSpPr>
          <p:nvPr/>
        </p:nvSpPr>
        <p:spPr bwMode="auto">
          <a:xfrm>
            <a:off x="6400800" y="4267200"/>
            <a:ext cx="0" cy="1143000"/>
          </a:xfrm>
          <a:prstGeom prst="line">
            <a:avLst/>
          </a:prstGeom>
          <a:noFill/>
          <a:ln w="19050">
            <a:solidFill>
              <a:schemeClr val="accent1"/>
            </a:solidFill>
            <a:round/>
            <a:headEnd type="none" w="sm" len="sm"/>
            <a:tailEnd type="none" w="sm" len="sm"/>
          </a:ln>
          <a:effectLst/>
        </p:spPr>
        <p:txBody>
          <a:bodyPr>
            <a:prstTxWarp prst="textNoShape">
              <a:avLst/>
            </a:prstTxWarp>
          </a:bodyPr>
          <a:lstStyle/>
          <a:p>
            <a:pPr algn="ctr"/>
            <a:endParaRPr lang="en-US">
              <a:solidFill>
                <a:srgbClr val="000000"/>
              </a:solidFill>
            </a:endParaRPr>
          </a:p>
        </p:txBody>
      </p:sp>
      <p:sp>
        <p:nvSpPr>
          <p:cNvPr id="1500173" name="Line 13"/>
          <p:cNvSpPr>
            <a:spLocks noChangeShapeType="1"/>
          </p:cNvSpPr>
          <p:nvPr/>
        </p:nvSpPr>
        <p:spPr bwMode="auto">
          <a:xfrm>
            <a:off x="2895600" y="4648200"/>
            <a:ext cx="4267200" cy="0"/>
          </a:xfrm>
          <a:prstGeom prst="line">
            <a:avLst/>
          </a:prstGeom>
          <a:noFill/>
          <a:ln w="28575">
            <a:solidFill>
              <a:schemeClr val="accent2"/>
            </a:solidFill>
            <a:round/>
            <a:headEnd type="none" w="sm" len="sm"/>
            <a:tailEnd type="none" w="sm" len="sm"/>
          </a:ln>
          <a:effectLst/>
        </p:spPr>
        <p:txBody>
          <a:bodyPr>
            <a:prstTxWarp prst="textNoShape">
              <a:avLst/>
            </a:prstTxWarp>
          </a:bodyPr>
          <a:lstStyle/>
          <a:p>
            <a:pPr algn="ctr"/>
            <a:endParaRPr lang="en-US">
              <a:solidFill>
                <a:srgbClr val="000000"/>
              </a:solidFill>
            </a:endParaRPr>
          </a:p>
        </p:txBody>
      </p:sp>
      <p:sp>
        <p:nvSpPr>
          <p:cNvPr id="1500174" name="Line 14"/>
          <p:cNvSpPr>
            <a:spLocks noChangeShapeType="1"/>
          </p:cNvSpPr>
          <p:nvPr/>
        </p:nvSpPr>
        <p:spPr bwMode="auto">
          <a:xfrm>
            <a:off x="2895600" y="5029200"/>
            <a:ext cx="4267200" cy="0"/>
          </a:xfrm>
          <a:prstGeom prst="line">
            <a:avLst/>
          </a:prstGeom>
          <a:noFill/>
          <a:ln w="28575">
            <a:solidFill>
              <a:schemeClr val="accent2"/>
            </a:solidFill>
            <a:round/>
            <a:headEnd type="none" w="sm" len="sm"/>
            <a:tailEnd type="none" w="sm" len="sm"/>
          </a:ln>
          <a:effectLst/>
        </p:spPr>
        <p:txBody>
          <a:bodyPr>
            <a:prstTxWarp prst="textNoShape">
              <a:avLst/>
            </a:prstTxWarp>
          </a:bodyPr>
          <a:lstStyle/>
          <a:p>
            <a:pPr algn="ctr"/>
            <a:endParaRPr lang="en-US">
              <a:solidFill>
                <a:srgbClr val="000000"/>
              </a:solidFill>
            </a:endParaRPr>
          </a:p>
        </p:txBody>
      </p:sp>
      <p:sp>
        <p:nvSpPr>
          <p:cNvPr id="1500175" name="Line 15"/>
          <p:cNvSpPr>
            <a:spLocks noChangeShapeType="1"/>
          </p:cNvSpPr>
          <p:nvPr/>
        </p:nvSpPr>
        <p:spPr bwMode="auto">
          <a:xfrm>
            <a:off x="2895600" y="5410200"/>
            <a:ext cx="4267200" cy="0"/>
          </a:xfrm>
          <a:prstGeom prst="line">
            <a:avLst/>
          </a:prstGeom>
          <a:noFill/>
          <a:ln w="28575">
            <a:solidFill>
              <a:schemeClr val="accent2"/>
            </a:solidFill>
            <a:round/>
            <a:headEnd type="none" w="sm" len="sm"/>
            <a:tailEnd type="none" w="sm" len="sm"/>
          </a:ln>
          <a:effectLst/>
        </p:spPr>
        <p:txBody>
          <a:bodyPr>
            <a:prstTxWarp prst="textNoShape">
              <a:avLst/>
            </a:prstTxWarp>
          </a:bodyPr>
          <a:lstStyle/>
          <a:p>
            <a:pPr algn="ctr"/>
            <a:endParaRPr lang="en-US">
              <a:solidFill>
                <a:srgbClr val="000000"/>
              </a:solidFill>
            </a:endParaRPr>
          </a:p>
        </p:txBody>
      </p:sp>
      <p:sp>
        <p:nvSpPr>
          <p:cNvPr id="1500176" name="Line 16"/>
          <p:cNvSpPr>
            <a:spLocks noChangeShapeType="1"/>
          </p:cNvSpPr>
          <p:nvPr/>
        </p:nvSpPr>
        <p:spPr bwMode="auto">
          <a:xfrm flipH="1">
            <a:off x="1447800" y="4648200"/>
            <a:ext cx="685800" cy="0"/>
          </a:xfrm>
          <a:prstGeom prst="line">
            <a:avLst/>
          </a:prstGeom>
          <a:noFill/>
          <a:ln w="38100">
            <a:solidFill>
              <a:schemeClr val="accent2"/>
            </a:solidFill>
            <a:round/>
            <a:headEnd type="none" w="sm" len="sm"/>
            <a:tailEnd type="none" w="sm" len="sm"/>
          </a:ln>
          <a:effectLst/>
        </p:spPr>
        <p:txBody>
          <a:bodyPr>
            <a:prstTxWarp prst="textNoShape">
              <a:avLst/>
            </a:prstTxWarp>
          </a:bodyPr>
          <a:lstStyle/>
          <a:p>
            <a:pPr algn="ctr"/>
            <a:endParaRPr lang="en-US">
              <a:solidFill>
                <a:srgbClr val="000000"/>
              </a:solidFill>
            </a:endParaRPr>
          </a:p>
        </p:txBody>
      </p:sp>
      <p:sp>
        <p:nvSpPr>
          <p:cNvPr id="1500177" name="Line 17"/>
          <p:cNvSpPr>
            <a:spLocks noChangeShapeType="1"/>
          </p:cNvSpPr>
          <p:nvPr/>
        </p:nvSpPr>
        <p:spPr bwMode="auto">
          <a:xfrm flipH="1">
            <a:off x="1447800" y="5029200"/>
            <a:ext cx="685800" cy="0"/>
          </a:xfrm>
          <a:prstGeom prst="line">
            <a:avLst/>
          </a:prstGeom>
          <a:noFill/>
          <a:ln w="38100">
            <a:solidFill>
              <a:schemeClr val="accent2"/>
            </a:solidFill>
            <a:round/>
            <a:headEnd type="none" w="sm" len="sm"/>
            <a:tailEnd type="none" w="sm" len="sm"/>
          </a:ln>
          <a:effectLst/>
        </p:spPr>
        <p:txBody>
          <a:bodyPr>
            <a:prstTxWarp prst="textNoShape">
              <a:avLst/>
            </a:prstTxWarp>
          </a:bodyPr>
          <a:lstStyle/>
          <a:p>
            <a:pPr algn="ctr"/>
            <a:endParaRPr lang="en-US">
              <a:solidFill>
                <a:srgbClr val="000000"/>
              </a:solidFill>
            </a:endParaRPr>
          </a:p>
        </p:txBody>
      </p:sp>
      <p:sp>
        <p:nvSpPr>
          <p:cNvPr id="1500178" name="Text Box 18"/>
          <p:cNvSpPr txBox="1">
            <a:spLocks noChangeArrowheads="1"/>
          </p:cNvSpPr>
          <p:nvPr/>
        </p:nvSpPr>
        <p:spPr bwMode="auto">
          <a:xfrm>
            <a:off x="1447800" y="4267200"/>
            <a:ext cx="701675" cy="1158875"/>
          </a:xfrm>
          <a:prstGeom prst="rect">
            <a:avLst/>
          </a:prstGeom>
          <a:noFill/>
          <a:ln w="12700">
            <a:noFill/>
            <a:miter lim="800000"/>
            <a:headEnd type="none" w="sm" len="sm"/>
            <a:tailEnd type="none" w="sm" len="sm"/>
          </a:ln>
          <a:effectLst/>
        </p:spPr>
        <p:txBody>
          <a:bodyPr>
            <a:prstTxWarp prst="textNoShape">
              <a:avLst/>
            </a:prstTxWarp>
            <a:spAutoFit/>
          </a:bodyPr>
          <a:lstStyle/>
          <a:p>
            <a:pPr>
              <a:lnSpc>
                <a:spcPts val="2800"/>
              </a:lnSpc>
              <a:spcBef>
                <a:spcPct val="0"/>
              </a:spcBef>
            </a:pPr>
            <a:r>
              <a:rPr lang="en-US" sz="2000" b="1" i="1">
                <a:solidFill>
                  <a:srgbClr val="000000"/>
                </a:solidFill>
              </a:rPr>
              <a:t>100</a:t>
            </a:r>
          </a:p>
          <a:p>
            <a:pPr>
              <a:lnSpc>
                <a:spcPts val="2800"/>
              </a:lnSpc>
              <a:spcBef>
                <a:spcPct val="0"/>
              </a:spcBef>
            </a:pPr>
            <a:r>
              <a:rPr lang="en-US" sz="2000" b="1" i="1">
                <a:solidFill>
                  <a:srgbClr val="000000"/>
                </a:solidFill>
              </a:rPr>
              <a:t>300</a:t>
            </a:r>
          </a:p>
          <a:p>
            <a:pPr>
              <a:lnSpc>
                <a:spcPts val="2800"/>
              </a:lnSpc>
              <a:spcBef>
                <a:spcPct val="0"/>
              </a:spcBef>
            </a:pPr>
            <a:r>
              <a:rPr lang="en-US" sz="2000" b="1" i="1">
                <a:solidFill>
                  <a:srgbClr val="000000"/>
                </a:solidFill>
              </a:rPr>
              <a:t>204</a:t>
            </a:r>
          </a:p>
        </p:txBody>
      </p:sp>
      <p:sp>
        <p:nvSpPr>
          <p:cNvPr id="1500179" name="Text Box 19"/>
          <p:cNvSpPr txBox="1">
            <a:spLocks noChangeArrowheads="1"/>
          </p:cNvSpPr>
          <p:nvPr/>
        </p:nvSpPr>
        <p:spPr bwMode="auto">
          <a:xfrm>
            <a:off x="2895600" y="4267200"/>
            <a:ext cx="4038600" cy="1158875"/>
          </a:xfrm>
          <a:prstGeom prst="rect">
            <a:avLst/>
          </a:prstGeom>
          <a:noFill/>
          <a:ln w="12700">
            <a:noFill/>
            <a:miter lim="800000"/>
            <a:headEnd type="none" w="sm" len="sm"/>
            <a:tailEnd type="none" w="sm" len="sm"/>
          </a:ln>
          <a:effectLst/>
        </p:spPr>
        <p:txBody>
          <a:bodyPr>
            <a:prstTxWarp prst="textNoShape">
              <a:avLst/>
            </a:prstTxWarp>
            <a:spAutoFit/>
          </a:bodyPr>
          <a:lstStyle/>
          <a:p>
            <a:pPr marL="457200" indent="-457200">
              <a:lnSpc>
                <a:spcPts val="2800"/>
              </a:lnSpc>
              <a:spcBef>
                <a:spcPct val="0"/>
              </a:spcBef>
            </a:pPr>
            <a:r>
              <a:rPr lang="en-US" sz="2000" b="1" i="1" dirty="0">
                <a:solidFill>
                  <a:srgbClr val="000000"/>
                </a:solidFill>
              </a:rPr>
              <a:t>1             1              1             1  </a:t>
            </a:r>
          </a:p>
          <a:p>
            <a:pPr marL="457200" indent="-457200">
              <a:lnSpc>
                <a:spcPts val="2800"/>
              </a:lnSpc>
              <a:spcBef>
                <a:spcPct val="0"/>
              </a:spcBef>
              <a:buFontTx/>
              <a:buAutoNum type="arabicPlain"/>
            </a:pPr>
            <a:r>
              <a:rPr lang="en-US" sz="2000" b="1" i="1" dirty="0">
                <a:solidFill>
                  <a:srgbClr val="000000"/>
                </a:solidFill>
              </a:rPr>
              <a:t>       </a:t>
            </a:r>
            <a:r>
              <a:rPr lang="en-US" sz="2000" b="1" i="1" dirty="0" smtClean="0">
                <a:solidFill>
                  <a:srgbClr val="000000"/>
                </a:solidFill>
              </a:rPr>
              <a:t>  1              </a:t>
            </a:r>
            <a:r>
              <a:rPr lang="en-US" sz="2000" b="1" i="1" dirty="0">
                <a:solidFill>
                  <a:srgbClr val="000000"/>
                </a:solidFill>
              </a:rPr>
              <a:t>0             0</a:t>
            </a:r>
          </a:p>
          <a:p>
            <a:pPr marL="457200" indent="-457200">
              <a:lnSpc>
                <a:spcPts val="2800"/>
              </a:lnSpc>
              <a:spcBef>
                <a:spcPct val="0"/>
              </a:spcBef>
            </a:pPr>
            <a:r>
              <a:rPr lang="en-US" sz="2000" b="1" i="1" dirty="0">
                <a:solidFill>
                  <a:srgbClr val="000000"/>
                </a:solidFill>
              </a:rPr>
              <a:t>0             1              0             1</a:t>
            </a:r>
          </a:p>
        </p:txBody>
      </p:sp>
    </p:spTree>
    <p:extLst>
      <p:ext uri="{BB962C8B-B14F-4D97-AF65-F5344CB8AC3E}">
        <p14:creationId xmlns:p14="http://schemas.microsoft.com/office/powerpoint/2010/main" val="41412207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7954" name="Rectangle 2"/>
          <p:cNvSpPr>
            <a:spLocks noGrp="1" noChangeArrowheads="1"/>
          </p:cNvSpPr>
          <p:nvPr>
            <p:ph type="title"/>
          </p:nvPr>
        </p:nvSpPr>
        <p:spPr/>
        <p:txBody>
          <a:bodyPr/>
          <a:lstStyle/>
          <a:p>
            <a:r>
              <a:rPr lang="en-US"/>
              <a:t>Last time in Lecture 6</a:t>
            </a:r>
          </a:p>
        </p:txBody>
      </p:sp>
      <p:sp>
        <p:nvSpPr>
          <p:cNvPr id="1277965" name="Rectangle 13"/>
          <p:cNvSpPr>
            <a:spLocks noGrp="1" noChangeArrowheads="1"/>
          </p:cNvSpPr>
          <p:nvPr>
            <p:ph idx="1"/>
          </p:nvPr>
        </p:nvSpPr>
        <p:spPr/>
        <p:txBody>
          <a:bodyPr/>
          <a:lstStyle/>
          <a:p>
            <a:r>
              <a:rPr lang="en-US" dirty="0"/>
              <a:t>Dynamic RAM (DRAM) is main form of main memory storage in use today</a:t>
            </a:r>
          </a:p>
          <a:p>
            <a:pPr lvl="1"/>
            <a:r>
              <a:rPr lang="en-US" dirty="0"/>
              <a:t>Holds values on small capacitors, need refreshing (hence dynamic)</a:t>
            </a:r>
          </a:p>
          <a:p>
            <a:pPr lvl="1"/>
            <a:r>
              <a:rPr lang="en-US" dirty="0"/>
              <a:t>Slow multi-step access: </a:t>
            </a:r>
            <a:r>
              <a:rPr lang="en-US" dirty="0" err="1"/>
              <a:t>precharge</a:t>
            </a:r>
            <a:r>
              <a:rPr lang="en-US" dirty="0"/>
              <a:t>, read row, read column</a:t>
            </a:r>
          </a:p>
          <a:p>
            <a:r>
              <a:rPr lang="en-US" dirty="0"/>
              <a:t>Static RAM (SRAM) is faster but more expensive</a:t>
            </a:r>
          </a:p>
          <a:p>
            <a:pPr lvl="1"/>
            <a:r>
              <a:rPr lang="en-US" dirty="0"/>
              <a:t>Used to build on-chip memory for caches</a:t>
            </a:r>
            <a:endParaRPr lang="en-US" dirty="0" smtClean="0"/>
          </a:p>
          <a:p>
            <a:r>
              <a:rPr lang="en-US" dirty="0" smtClean="0"/>
              <a:t>Cache holds small set of values in fast memory (SRAM) close to processor</a:t>
            </a:r>
          </a:p>
          <a:p>
            <a:pPr lvl="1"/>
            <a:r>
              <a:rPr lang="en-US" dirty="0" smtClean="0"/>
              <a:t>Need to develop search scheme to find values in cache, and replacement policy to make space for newly accessed locations</a:t>
            </a:r>
          </a:p>
          <a:p>
            <a:r>
              <a:rPr lang="en-US" dirty="0" smtClean="0"/>
              <a:t>Caches </a:t>
            </a:r>
            <a:r>
              <a:rPr lang="en-US" dirty="0"/>
              <a:t>exploit two forms of predictability in memory reference streams</a:t>
            </a:r>
          </a:p>
          <a:p>
            <a:pPr lvl="1"/>
            <a:r>
              <a:rPr lang="en-US" dirty="0"/>
              <a:t>Temporal locality, same location likely to be accessed again soon</a:t>
            </a:r>
          </a:p>
          <a:p>
            <a:pPr lvl="1"/>
            <a:r>
              <a:rPr lang="en-US" dirty="0"/>
              <a:t>Spatial locality, neighboring location likely to be accessed </a:t>
            </a:r>
            <a:r>
              <a:rPr lang="en-US" dirty="0" smtClean="0"/>
              <a:t>soon</a:t>
            </a:r>
            <a:endParaRPr lang="en-US" dirty="0"/>
          </a:p>
        </p:txBody>
      </p:sp>
      <p:sp>
        <p:nvSpPr>
          <p:cNvPr id="6" name="Slide Number Placeholder 5"/>
          <p:cNvSpPr>
            <a:spLocks noGrp="1"/>
          </p:cNvSpPr>
          <p:nvPr>
            <p:ph type="sldNum" sz="quarter" idx="12"/>
          </p:nvPr>
        </p:nvSpPr>
        <p:spPr/>
        <p:txBody>
          <a:bodyPr/>
          <a:lstStyle/>
          <a:p>
            <a:fld id="{B8A57848-939E-7E43-907B-1F30974904B2}" type="slidenum">
              <a:rPr lang="en-US"/>
              <a:pPr/>
              <a:t>2</a:t>
            </a:fld>
            <a:endParaRPr lang="en-US" b="0">
              <a:solidFill>
                <a:srgbClr val="FBBA03"/>
              </a:solidFill>
            </a:endParaRPr>
          </a:p>
        </p:txBody>
      </p:sp>
    </p:spTree>
    <p:extLst>
      <p:ext uri="{BB962C8B-B14F-4D97-AF65-F5344CB8AC3E}">
        <p14:creationId xmlns:p14="http://schemas.microsoft.com/office/powerpoint/2010/main" val="55532630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034" name="Rectangle 2"/>
          <p:cNvSpPr>
            <a:spLocks noGrp="1" noChangeArrowheads="1"/>
          </p:cNvSpPr>
          <p:nvPr>
            <p:ph type="title"/>
          </p:nvPr>
        </p:nvSpPr>
        <p:spPr/>
        <p:txBody>
          <a:bodyPr/>
          <a:lstStyle/>
          <a:p>
            <a:r>
              <a:rPr lang="en-US"/>
              <a:t>CS152 Administrivia</a:t>
            </a:r>
          </a:p>
        </p:txBody>
      </p:sp>
      <p:sp>
        <p:nvSpPr>
          <p:cNvPr id="2" name="Content Placeholder 1"/>
          <p:cNvSpPr>
            <a:spLocks noGrp="1"/>
          </p:cNvSpPr>
          <p:nvPr>
            <p:ph idx="1"/>
          </p:nvPr>
        </p:nvSpPr>
        <p:spPr/>
        <p:txBody>
          <a:bodyPr/>
          <a:lstStyle/>
          <a:p>
            <a:r>
              <a:rPr lang="en-US" dirty="0" smtClean="0"/>
              <a:t>Lab 1 due at start of class on Monday Feb 12</a:t>
            </a:r>
          </a:p>
          <a:p>
            <a:r>
              <a:rPr lang="en-US" dirty="0" smtClean="0"/>
              <a:t>PS 2 out on Wednesday, due Wednesday </a:t>
            </a:r>
            <a:r>
              <a:rPr lang="en-US" smtClean="0"/>
              <a:t>Feb </a:t>
            </a:r>
            <a:r>
              <a:rPr lang="en-US" smtClean="0"/>
              <a:t>14</a:t>
            </a:r>
            <a:endParaRPr lang="en-US" dirty="0" smtClean="0"/>
          </a:p>
          <a:p>
            <a:r>
              <a:rPr lang="en-US" dirty="0" smtClean="0"/>
              <a:t>Friday’s sections will review PS 1 and solutions</a:t>
            </a:r>
          </a:p>
        </p:txBody>
      </p:sp>
      <p:sp>
        <p:nvSpPr>
          <p:cNvPr id="6" name="Slide Number Placeholder 5"/>
          <p:cNvSpPr>
            <a:spLocks noGrp="1"/>
          </p:cNvSpPr>
          <p:nvPr>
            <p:ph type="sldNum" sz="quarter" idx="12"/>
          </p:nvPr>
        </p:nvSpPr>
        <p:spPr/>
        <p:txBody>
          <a:bodyPr/>
          <a:lstStyle/>
          <a:p>
            <a:fld id="{66AAD4F1-ACE6-1045-95DB-F7171134E652}" type="slidenum">
              <a:rPr lang="en-US"/>
              <a:pPr/>
              <a:t>20</a:t>
            </a:fld>
            <a:endParaRPr lang="en-US" b="0">
              <a:solidFill>
                <a:srgbClr val="FBBA03"/>
              </a:solidFill>
            </a:endParaRPr>
          </a:p>
        </p:txBody>
      </p:sp>
    </p:spTree>
    <p:extLst>
      <p:ext uri="{BB962C8B-B14F-4D97-AF65-F5344CB8AC3E}">
        <p14:creationId xmlns:p14="http://schemas.microsoft.com/office/powerpoint/2010/main" val="286401116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CS252 </a:t>
            </a:r>
            <a:r>
              <a:rPr lang="en-US" dirty="0" err="1" smtClean="0"/>
              <a:t>Administrivia</a:t>
            </a:r>
            <a:endParaRPr lang="en-US" dirty="0"/>
          </a:p>
        </p:txBody>
      </p:sp>
      <p:sp>
        <p:nvSpPr>
          <p:cNvPr id="6" name="Content Placeholder 5"/>
          <p:cNvSpPr>
            <a:spLocks noGrp="1"/>
          </p:cNvSpPr>
          <p:nvPr>
            <p:ph idx="1"/>
          </p:nvPr>
        </p:nvSpPr>
        <p:spPr/>
        <p:txBody>
          <a:bodyPr/>
          <a:lstStyle/>
          <a:p>
            <a:r>
              <a:rPr lang="en-US" dirty="0" smtClean="0"/>
              <a:t>Start thinking of class projects and forming teams of two</a:t>
            </a:r>
          </a:p>
          <a:p>
            <a:r>
              <a:rPr lang="en-US" dirty="0" smtClean="0"/>
              <a:t>Proposal due Monday March 5th</a:t>
            </a:r>
            <a:endParaRPr lang="en-US" dirty="0"/>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21</a:t>
            </a:fld>
            <a:endParaRPr lang="en-US" b="0">
              <a:solidFill>
                <a:srgbClr val="FBBA03"/>
              </a:solidFill>
            </a:endParaRPr>
          </a:p>
        </p:txBody>
      </p:sp>
    </p:spTree>
    <p:extLst>
      <p:ext uri="{BB962C8B-B14F-4D97-AF65-F5344CB8AC3E}">
        <p14:creationId xmlns:p14="http://schemas.microsoft.com/office/powerpoint/2010/main" val="427073979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4194" name="Rectangle 2"/>
          <p:cNvSpPr>
            <a:spLocks noGrp="1" noChangeArrowheads="1"/>
          </p:cNvSpPr>
          <p:nvPr>
            <p:ph type="title"/>
          </p:nvPr>
        </p:nvSpPr>
        <p:spPr/>
        <p:txBody>
          <a:bodyPr/>
          <a:lstStyle/>
          <a:p>
            <a:r>
              <a:rPr lang="en-US" altLang="ko-KR">
                <a:ea typeface="굴림" charset="-127"/>
                <a:cs typeface="굴림" charset="-127"/>
              </a:rPr>
              <a:t>Multilevel Caches</a:t>
            </a:r>
          </a:p>
        </p:txBody>
      </p:sp>
      <p:sp>
        <p:nvSpPr>
          <p:cNvPr id="1544195" name="Rectangle 3"/>
          <p:cNvSpPr>
            <a:spLocks noGrp="1" noChangeArrowheads="1"/>
          </p:cNvSpPr>
          <p:nvPr>
            <p:ph idx="1"/>
          </p:nvPr>
        </p:nvSpPr>
        <p:spPr>
          <a:noFill/>
          <a:ln/>
        </p:spPr>
        <p:txBody>
          <a:bodyPr/>
          <a:lstStyle/>
          <a:p>
            <a:pPr>
              <a:lnSpc>
                <a:spcPct val="80000"/>
              </a:lnSpc>
              <a:buNone/>
            </a:pPr>
            <a:r>
              <a:rPr lang="en-US" altLang="ko-KR" b="1" dirty="0" smtClean="0">
                <a:ea typeface="굴림" charset="-127"/>
                <a:cs typeface="굴림" charset="-127"/>
              </a:rPr>
              <a:t>Problem</a:t>
            </a:r>
            <a:r>
              <a:rPr lang="en-US" altLang="ko-KR" dirty="0" smtClean="0">
                <a:ea typeface="굴림" charset="-127"/>
                <a:cs typeface="굴림" charset="-127"/>
              </a:rPr>
              <a:t>: A </a:t>
            </a:r>
            <a:r>
              <a:rPr lang="en-US" altLang="ko-KR" dirty="0">
                <a:ea typeface="굴림" charset="-127"/>
                <a:cs typeface="굴림" charset="-127"/>
              </a:rPr>
              <a:t>memory cannot be large and fast</a:t>
            </a:r>
            <a:endParaRPr lang="en-US" altLang="ko-KR" dirty="0" smtClean="0">
              <a:ea typeface="굴림" charset="-127"/>
              <a:cs typeface="굴림" charset="-127"/>
            </a:endParaRPr>
          </a:p>
          <a:p>
            <a:pPr>
              <a:lnSpc>
                <a:spcPct val="80000"/>
              </a:lnSpc>
              <a:buNone/>
            </a:pPr>
            <a:r>
              <a:rPr lang="en-US" altLang="ko-KR" b="1" dirty="0" smtClean="0">
                <a:ea typeface="굴림" charset="-127"/>
                <a:cs typeface="굴림" charset="-127"/>
              </a:rPr>
              <a:t>Solution</a:t>
            </a:r>
            <a:r>
              <a:rPr lang="en-US" altLang="ko-KR" dirty="0" smtClean="0">
                <a:ea typeface="굴림" charset="-127"/>
                <a:cs typeface="굴림" charset="-127"/>
              </a:rPr>
              <a:t>: Increasing </a:t>
            </a:r>
            <a:r>
              <a:rPr lang="en-US" altLang="ko-KR" dirty="0">
                <a:ea typeface="굴림" charset="-127"/>
                <a:cs typeface="굴림" charset="-127"/>
              </a:rPr>
              <a:t>sizes of cache at each </a:t>
            </a:r>
            <a:r>
              <a:rPr lang="en-US" altLang="ko-KR" dirty="0" smtClean="0">
                <a:ea typeface="굴림" charset="-127"/>
                <a:cs typeface="굴림" charset="-127"/>
              </a:rPr>
              <a:t>level</a:t>
            </a:r>
            <a:endParaRPr lang="en-US" altLang="ko-KR" dirty="0">
              <a:ea typeface="굴림" charset="-127"/>
              <a:cs typeface="굴림" charset="-127"/>
            </a:endParaRPr>
          </a:p>
        </p:txBody>
      </p:sp>
      <p:sp>
        <p:nvSpPr>
          <p:cNvPr id="15" name="Slide Number Placeholder 5"/>
          <p:cNvSpPr>
            <a:spLocks noGrp="1"/>
          </p:cNvSpPr>
          <p:nvPr>
            <p:ph type="sldNum" sz="quarter" idx="12"/>
          </p:nvPr>
        </p:nvSpPr>
        <p:spPr/>
        <p:txBody>
          <a:bodyPr/>
          <a:lstStyle/>
          <a:p>
            <a:fld id="{1CF7F976-12BD-5E42-B483-A1C37F766528}" type="slidenum">
              <a:rPr lang="en-US"/>
              <a:pPr/>
              <a:t>22</a:t>
            </a:fld>
            <a:endParaRPr lang="en-US" b="0">
              <a:solidFill>
                <a:srgbClr val="FBBA03"/>
              </a:solidFill>
            </a:endParaRPr>
          </a:p>
        </p:txBody>
      </p:sp>
      <p:grpSp>
        <p:nvGrpSpPr>
          <p:cNvPr id="2" name="Group 4"/>
          <p:cNvGrpSpPr>
            <a:grpSpLocks/>
          </p:cNvGrpSpPr>
          <p:nvPr/>
        </p:nvGrpSpPr>
        <p:grpSpPr bwMode="auto">
          <a:xfrm>
            <a:off x="1397000" y="2590800"/>
            <a:ext cx="5994400" cy="1306513"/>
            <a:chOff x="552" y="1200"/>
            <a:chExt cx="4368" cy="1215"/>
          </a:xfrm>
        </p:grpSpPr>
        <p:sp>
          <p:nvSpPr>
            <p:cNvPr id="1544197" name="Rectangle 5"/>
            <p:cNvSpPr>
              <a:spLocks noChangeArrowheads="1"/>
            </p:cNvSpPr>
            <p:nvPr/>
          </p:nvSpPr>
          <p:spPr bwMode="auto">
            <a:xfrm>
              <a:off x="552" y="1440"/>
              <a:ext cx="768" cy="72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sz="2800" b="1">
                  <a:solidFill>
                    <a:srgbClr val="000000"/>
                  </a:solidFill>
                  <a:latin typeface="Calibri"/>
                  <a:cs typeface="Calibri"/>
                </a:rPr>
                <a:t>CPU</a:t>
              </a:r>
            </a:p>
          </p:txBody>
        </p:sp>
        <p:sp>
          <p:nvSpPr>
            <p:cNvPr id="1544198" name="Rectangle 6"/>
            <p:cNvSpPr>
              <a:spLocks noChangeArrowheads="1"/>
            </p:cNvSpPr>
            <p:nvPr/>
          </p:nvSpPr>
          <p:spPr bwMode="auto">
            <a:xfrm>
              <a:off x="1656" y="1584"/>
              <a:ext cx="480" cy="45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sz="2800" b="1">
                  <a:solidFill>
                    <a:srgbClr val="000000"/>
                  </a:solidFill>
                  <a:latin typeface="Calibri"/>
                  <a:cs typeface="Calibri"/>
                </a:rPr>
                <a:t>L1$</a:t>
              </a:r>
            </a:p>
          </p:txBody>
        </p:sp>
        <p:sp>
          <p:nvSpPr>
            <p:cNvPr id="1544199" name="Rectangle 7"/>
            <p:cNvSpPr>
              <a:spLocks noChangeArrowheads="1"/>
            </p:cNvSpPr>
            <p:nvPr/>
          </p:nvSpPr>
          <p:spPr bwMode="auto">
            <a:xfrm>
              <a:off x="2472" y="1440"/>
              <a:ext cx="816" cy="816"/>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sz="2800" b="1">
                  <a:solidFill>
                    <a:srgbClr val="000000"/>
                  </a:solidFill>
                  <a:latin typeface="Calibri"/>
                  <a:cs typeface="Calibri"/>
                </a:rPr>
                <a:t>L2$</a:t>
              </a:r>
            </a:p>
          </p:txBody>
        </p:sp>
        <p:sp>
          <p:nvSpPr>
            <p:cNvPr id="1544200" name="Rectangle 8"/>
            <p:cNvSpPr>
              <a:spLocks noChangeArrowheads="1"/>
            </p:cNvSpPr>
            <p:nvPr/>
          </p:nvSpPr>
          <p:spPr bwMode="auto">
            <a:xfrm>
              <a:off x="3624" y="1200"/>
              <a:ext cx="1296" cy="1215"/>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sz="2800" b="1">
                  <a:solidFill>
                    <a:srgbClr val="000000"/>
                  </a:solidFill>
                  <a:latin typeface="Calibri"/>
                  <a:cs typeface="Calibri"/>
                </a:rPr>
                <a:t>DRAM</a:t>
              </a:r>
            </a:p>
          </p:txBody>
        </p:sp>
        <p:sp>
          <p:nvSpPr>
            <p:cNvPr id="1544201" name="Line 9"/>
            <p:cNvSpPr>
              <a:spLocks noChangeShapeType="1"/>
            </p:cNvSpPr>
            <p:nvPr/>
          </p:nvSpPr>
          <p:spPr bwMode="auto">
            <a:xfrm>
              <a:off x="1320" y="1824"/>
              <a:ext cx="336" cy="1"/>
            </a:xfrm>
            <a:prstGeom prst="line">
              <a:avLst/>
            </a:prstGeom>
            <a:noFill/>
            <a:ln w="25400">
              <a:solidFill>
                <a:schemeClr val="tx1"/>
              </a:solidFill>
              <a:round/>
              <a:headEnd type="triangle" w="med" len="med"/>
              <a:tailEnd type="triangle" w="med" len="me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544202" name="Line 10"/>
            <p:cNvSpPr>
              <a:spLocks noChangeShapeType="1"/>
            </p:cNvSpPr>
            <p:nvPr/>
          </p:nvSpPr>
          <p:spPr bwMode="auto">
            <a:xfrm>
              <a:off x="2136" y="1824"/>
              <a:ext cx="336" cy="1"/>
            </a:xfrm>
            <a:prstGeom prst="line">
              <a:avLst/>
            </a:prstGeom>
            <a:noFill/>
            <a:ln w="25400">
              <a:solidFill>
                <a:schemeClr val="tx1"/>
              </a:solidFill>
              <a:round/>
              <a:headEnd type="triangle" w="med" len="med"/>
              <a:tailEnd type="triangle" w="med" len="me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544203" name="Line 11"/>
            <p:cNvSpPr>
              <a:spLocks noChangeShapeType="1"/>
            </p:cNvSpPr>
            <p:nvPr/>
          </p:nvSpPr>
          <p:spPr bwMode="auto">
            <a:xfrm>
              <a:off x="3288" y="1824"/>
              <a:ext cx="336" cy="1"/>
            </a:xfrm>
            <a:prstGeom prst="line">
              <a:avLst/>
            </a:prstGeom>
            <a:noFill/>
            <a:ln w="25400">
              <a:solidFill>
                <a:schemeClr val="tx1"/>
              </a:solidFill>
              <a:round/>
              <a:headEnd type="triangle" w="med" len="med"/>
              <a:tailEnd type="triangle" w="med" len="med"/>
            </a:ln>
            <a:effectLst/>
          </p:spPr>
          <p:txBody>
            <a:bodyPr wrap="none" anchor="ctr">
              <a:prstTxWarp prst="textNoShape">
                <a:avLst/>
              </a:prstTxWarp>
            </a:bodyPr>
            <a:lstStyle/>
            <a:p>
              <a:pPr algn="ctr"/>
              <a:endParaRPr lang="en-US" sz="1800">
                <a:solidFill>
                  <a:srgbClr val="000000"/>
                </a:solidFill>
                <a:latin typeface="Calibri"/>
                <a:cs typeface="Calibri"/>
              </a:endParaRPr>
            </a:p>
          </p:txBody>
        </p:sp>
      </p:grpSp>
      <p:sp>
        <p:nvSpPr>
          <p:cNvPr id="1544204" name="Text Box 12"/>
          <p:cNvSpPr txBox="1">
            <a:spLocks noChangeArrowheads="1"/>
          </p:cNvSpPr>
          <p:nvPr/>
        </p:nvSpPr>
        <p:spPr bwMode="auto">
          <a:xfrm>
            <a:off x="304800" y="4343400"/>
            <a:ext cx="8572500" cy="1311275"/>
          </a:xfrm>
          <a:prstGeom prst="rect">
            <a:avLst/>
          </a:prstGeom>
          <a:noFill/>
          <a:ln w="25400">
            <a:noFill/>
            <a:miter lim="800000"/>
            <a:headEnd/>
            <a:tailEnd/>
          </a:ln>
          <a:effectLst/>
        </p:spPr>
        <p:txBody>
          <a:bodyPr>
            <a:prstTxWarp prst="textNoShape">
              <a:avLst/>
            </a:prstTxWarp>
            <a:spAutoFit/>
          </a:bodyPr>
          <a:lstStyle/>
          <a:p>
            <a:r>
              <a:rPr lang="en-US" sz="2000">
                <a:solidFill>
                  <a:srgbClr val="000000"/>
                </a:solidFill>
                <a:latin typeface="Verdana" charset="0"/>
              </a:rPr>
              <a:t>Local miss rate = misses in cache / accesses to cache</a:t>
            </a:r>
          </a:p>
          <a:p>
            <a:r>
              <a:rPr lang="en-US" sz="2000">
                <a:solidFill>
                  <a:srgbClr val="000000"/>
                </a:solidFill>
                <a:latin typeface="Verdana" charset="0"/>
              </a:rPr>
              <a:t>Global miss rate = misses in cache / CPU memory accesses</a:t>
            </a:r>
          </a:p>
          <a:p>
            <a:r>
              <a:rPr lang="en-US" sz="2000">
                <a:solidFill>
                  <a:srgbClr val="000000"/>
                </a:solidFill>
                <a:latin typeface="Verdana" charset="0"/>
              </a:rPr>
              <a:t>Misses per instruction = misses in cache / number of instructions</a:t>
            </a:r>
          </a:p>
        </p:txBody>
      </p:sp>
    </p:spTree>
    <p:extLst>
      <p:ext uri="{BB962C8B-B14F-4D97-AF65-F5344CB8AC3E}">
        <p14:creationId xmlns:p14="http://schemas.microsoft.com/office/powerpoint/2010/main" val="385372886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 name="T15" fmla="*/ 0 w 102"/>
              <a:gd name="T16" fmla="*/ 0 h 102"/>
              <a:gd name="T17" fmla="*/ 102 w 102"/>
              <a:gd name="T18" fmla="*/ 102 h 102"/>
            </a:gdLst>
            <a:ahLst/>
            <a:cxnLst>
              <a:cxn ang="T10">
                <a:pos x="T0" y="T1"/>
              </a:cxn>
              <a:cxn ang="T11">
                <a:pos x="T2" y="T3"/>
              </a:cxn>
              <a:cxn ang="T12">
                <a:pos x="T4" y="T5"/>
              </a:cxn>
              <a:cxn ang="T13">
                <a:pos x="T6" y="T7"/>
              </a:cxn>
              <a:cxn ang="T14">
                <a:pos x="T8" y="T9"/>
              </a:cxn>
            </a:cxnLst>
            <a:rect l="T15" t="T16" r="T17" b="T18"/>
            <a:pathLst>
              <a:path w="102" h="102">
                <a:moveTo>
                  <a:pt x="0" y="0"/>
                </a:moveTo>
                <a:lnTo>
                  <a:pt x="101" y="0"/>
                </a:lnTo>
                <a:lnTo>
                  <a:pt x="101" y="101"/>
                </a:lnTo>
                <a:lnTo>
                  <a:pt x="0" y="101"/>
                </a:lnTo>
                <a:lnTo>
                  <a:pt x="0" y="0"/>
                </a:lnTo>
              </a:path>
            </a:pathLst>
          </a:custGeom>
          <a:solidFill>
            <a:srgbClr val="FFFFFF"/>
          </a:solidFill>
          <a:ln>
            <a:noFill/>
          </a:ln>
          <a:extLst>
            <a:ext uri="{91240B29-F687-4f45-9708-019B960494DF}">
              <a14:hiddenLine xmlns:a14="http://schemas.microsoft.com/office/drawing/2010/main" w="9525" cap="flat">
                <a:solidFill>
                  <a:srgbClr val="000000"/>
                </a:solidFill>
                <a:bevel/>
                <a:headEnd/>
                <a:tailEnd/>
              </a14:hiddenLine>
            </a:ext>
          </a:extLst>
        </p:spPr>
        <p:txBody>
          <a:bodyPr wrap="none" anchor="ctr"/>
          <a:lstStyle/>
          <a:p>
            <a:pPr defTabSz="449263" eaLnBrk="1">
              <a:lnSpc>
                <a:spcPct val="93000"/>
              </a:lnSpc>
              <a:spcBef>
                <a:spcPct val="0"/>
              </a:spcBef>
              <a:buClr>
                <a:srgbClr val="000000"/>
              </a:buClr>
              <a:buSzPct val="100000"/>
              <a:buFont typeface="Times New Roman" charset="0"/>
              <a:buNone/>
            </a:pPr>
            <a:endParaRPr lang="en-US" sz="1800" smtClean="0">
              <a:solidFill>
                <a:srgbClr val="000000"/>
              </a:solidFill>
              <a:ea typeface="Microsoft YaHei" charset="0"/>
              <a:cs typeface="Microsoft YaHei" charset="0"/>
            </a:endParaRPr>
          </a:p>
        </p:txBody>
      </p:sp>
      <p:sp>
        <p:nvSpPr>
          <p:cNvPr id="17411" name="Rectangle 1"/>
          <p:cNvSpPr>
            <a:spLocks noChangeArrowheads="1"/>
          </p:cNvSpPr>
          <p:nvPr/>
        </p:nvSpPr>
        <p:spPr bwMode="auto">
          <a:xfrm>
            <a:off x="457200" y="4572000"/>
            <a:ext cx="8204200" cy="2156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49263" eaLnBrk="1">
              <a:lnSpc>
                <a:spcPct val="93000"/>
              </a:lnSpc>
              <a:spcBef>
                <a:spcPct val="0"/>
              </a:spcBef>
              <a:buClr>
                <a:srgbClr val="000000"/>
              </a:buClr>
              <a:buSzPct val="100000"/>
              <a:buFont typeface="Times New Roman" charset="0"/>
              <a:buNone/>
            </a:pPr>
            <a:r>
              <a:rPr lang="en-US" b="1" dirty="0" smtClean="0">
                <a:solidFill>
                  <a:srgbClr val="000000"/>
                </a:solidFill>
                <a:ea typeface="Microsoft YaHei" charset="0"/>
                <a:cs typeface="Microsoft YaHei" charset="0"/>
              </a:rPr>
              <a:t>Figure B.14 Miss rates versus cache size for multilevel caches. </a:t>
            </a:r>
            <a:r>
              <a:rPr lang="en-US" dirty="0" smtClean="0">
                <a:solidFill>
                  <a:srgbClr val="000000"/>
                </a:solidFill>
                <a:ea typeface="Microsoft YaHei" charset="0"/>
                <a:cs typeface="Microsoft YaHei" charset="0"/>
              </a:rPr>
              <a:t>Second-level caches </a:t>
            </a:r>
            <a:r>
              <a:rPr lang="en-US" i="1" dirty="0" smtClean="0">
                <a:solidFill>
                  <a:srgbClr val="000000"/>
                </a:solidFill>
                <a:ea typeface="Microsoft YaHei" charset="0"/>
                <a:cs typeface="Microsoft YaHei" charset="0"/>
              </a:rPr>
              <a:t>smaller</a:t>
            </a:r>
            <a:r>
              <a:rPr lang="en-US" dirty="0" smtClean="0">
                <a:solidFill>
                  <a:srgbClr val="000000"/>
                </a:solidFill>
                <a:ea typeface="Microsoft YaHei" charset="0"/>
                <a:cs typeface="Microsoft YaHei" charset="0"/>
              </a:rPr>
              <a:t> than the sum of the two 64 </a:t>
            </a:r>
            <a:r>
              <a:rPr lang="en-US" dirty="0" err="1" smtClean="0">
                <a:solidFill>
                  <a:srgbClr val="000000"/>
                </a:solidFill>
                <a:ea typeface="Microsoft YaHei" charset="0"/>
                <a:cs typeface="Microsoft YaHei" charset="0"/>
              </a:rPr>
              <a:t>KiB</a:t>
            </a:r>
            <a:r>
              <a:rPr lang="en-US" dirty="0" smtClean="0">
                <a:solidFill>
                  <a:srgbClr val="000000"/>
                </a:solidFill>
                <a:ea typeface="Microsoft YaHei" charset="0"/>
                <a:cs typeface="Microsoft YaHei" charset="0"/>
              </a:rPr>
              <a:t> first-level caches make little sense, as reflected in the high miss rates. After 256 </a:t>
            </a:r>
            <a:r>
              <a:rPr lang="en-US" dirty="0" err="1" smtClean="0">
                <a:solidFill>
                  <a:srgbClr val="000000"/>
                </a:solidFill>
                <a:ea typeface="Microsoft YaHei" charset="0"/>
                <a:cs typeface="Microsoft YaHei" charset="0"/>
              </a:rPr>
              <a:t>KiB</a:t>
            </a:r>
            <a:r>
              <a:rPr lang="en-US" dirty="0" smtClean="0">
                <a:solidFill>
                  <a:srgbClr val="000000"/>
                </a:solidFill>
                <a:ea typeface="Microsoft YaHei" charset="0"/>
                <a:cs typeface="Microsoft YaHei" charset="0"/>
              </a:rPr>
              <a:t> the single cache is within 10% of the global miss rates. The miss rate of a single-level cache versus size is plotted against the local miss rate and global miss rate of a second-level cache using a 32 </a:t>
            </a:r>
            <a:r>
              <a:rPr lang="en-US" dirty="0" err="1" smtClean="0">
                <a:solidFill>
                  <a:srgbClr val="000000"/>
                </a:solidFill>
                <a:ea typeface="Microsoft YaHei" charset="0"/>
                <a:cs typeface="Microsoft YaHei" charset="0"/>
              </a:rPr>
              <a:t>KiB</a:t>
            </a:r>
            <a:r>
              <a:rPr lang="en-US" dirty="0" smtClean="0">
                <a:solidFill>
                  <a:srgbClr val="000000"/>
                </a:solidFill>
                <a:ea typeface="Microsoft YaHei" charset="0"/>
                <a:cs typeface="Microsoft YaHei" charset="0"/>
              </a:rPr>
              <a:t> first-level cache. The L2 caches (unified) were two-way set associative with replacement. Each had split L1 instruction and data caches that were 64 </a:t>
            </a:r>
            <a:r>
              <a:rPr lang="en-US" dirty="0" err="1" smtClean="0">
                <a:solidFill>
                  <a:srgbClr val="000000"/>
                </a:solidFill>
                <a:ea typeface="Microsoft YaHei" charset="0"/>
                <a:cs typeface="Microsoft YaHei" charset="0"/>
              </a:rPr>
              <a:t>KiB</a:t>
            </a:r>
            <a:r>
              <a:rPr lang="en-US" dirty="0" smtClean="0">
                <a:solidFill>
                  <a:srgbClr val="000000"/>
                </a:solidFill>
                <a:ea typeface="Microsoft YaHei" charset="0"/>
                <a:cs typeface="Microsoft YaHei" charset="0"/>
              </a:rPr>
              <a:t> two-way set associative with LRU replacement. The block size for both L1 and L2 caches was 64 bytes. Data were collected as in Figure B.4.</a:t>
            </a:r>
          </a:p>
        </p:txBody>
      </p:sp>
      <p:pic>
        <p:nvPicPr>
          <p:cNvPr id="17412" name="Picture 2" descr="Z:\02_GRAPHICS\BOOKS\02_PPTs\MKCAD(Hennessy)\PPT\AppB\bm14-9780128119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6200"/>
            <a:ext cx="7501136"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843641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8290" name="Rectangle 2"/>
          <p:cNvSpPr>
            <a:spLocks noGrp="1" noChangeArrowheads="1"/>
          </p:cNvSpPr>
          <p:nvPr>
            <p:ph type="title"/>
          </p:nvPr>
        </p:nvSpPr>
        <p:spPr/>
        <p:txBody>
          <a:bodyPr/>
          <a:lstStyle/>
          <a:p>
            <a:r>
              <a:rPr lang="en-US" smtClean="0"/>
              <a:t>Presence of L2 influences L1 design</a:t>
            </a:r>
            <a:endParaRPr lang="en-US" dirty="0"/>
          </a:p>
        </p:txBody>
      </p:sp>
      <p:sp>
        <p:nvSpPr>
          <p:cNvPr id="1548291" name="Rectangle 3"/>
          <p:cNvSpPr>
            <a:spLocks noGrp="1" noChangeArrowheads="1"/>
          </p:cNvSpPr>
          <p:nvPr>
            <p:ph idx="1"/>
          </p:nvPr>
        </p:nvSpPr>
        <p:spPr/>
        <p:txBody>
          <a:bodyPr/>
          <a:lstStyle/>
          <a:p>
            <a:r>
              <a:rPr lang="en-US" sz="2800" dirty="0" smtClean="0"/>
              <a:t>Use smaller L1 if there is also L2</a:t>
            </a:r>
          </a:p>
          <a:p>
            <a:pPr lvl="1"/>
            <a:r>
              <a:rPr lang="en-US" sz="2000" dirty="0" smtClean="0"/>
              <a:t>Trade increased L1 miss rate for reduced L1 hit time</a:t>
            </a:r>
          </a:p>
          <a:p>
            <a:pPr lvl="1"/>
            <a:r>
              <a:rPr lang="en-US" sz="2000" dirty="0"/>
              <a:t>B</a:t>
            </a:r>
            <a:r>
              <a:rPr lang="en-US" sz="2000" dirty="0" smtClean="0"/>
              <a:t>ackup L2 reduces L1 miss penalty</a:t>
            </a:r>
          </a:p>
          <a:p>
            <a:pPr lvl="1"/>
            <a:r>
              <a:rPr lang="en-US" sz="2000" dirty="0" smtClean="0"/>
              <a:t>Reduces average access energy</a:t>
            </a:r>
          </a:p>
          <a:p>
            <a:r>
              <a:rPr lang="en-US" sz="2800" dirty="0" smtClean="0"/>
              <a:t>Use simpler write-through L1 with on-chip L2</a:t>
            </a:r>
          </a:p>
          <a:p>
            <a:pPr lvl="1"/>
            <a:r>
              <a:rPr lang="en-US" sz="2000" dirty="0" smtClean="0"/>
              <a:t>Write-back L2 cache absorbs write traffic, doesn’t go off-chip</a:t>
            </a:r>
          </a:p>
          <a:p>
            <a:pPr lvl="1"/>
            <a:r>
              <a:rPr lang="en-US" sz="2000" dirty="0" smtClean="0"/>
              <a:t>At most one L1 miss request per L1 access (no dirty victim write back) simplifies pipeline control</a:t>
            </a:r>
          </a:p>
          <a:p>
            <a:pPr lvl="1"/>
            <a:r>
              <a:rPr lang="en-US" sz="2000" dirty="0" smtClean="0"/>
              <a:t>Simplifies coherence issues</a:t>
            </a:r>
          </a:p>
          <a:p>
            <a:pPr lvl="1"/>
            <a:r>
              <a:rPr lang="en-US" sz="2000" dirty="0" smtClean="0"/>
              <a:t>Simplifies error recovery in L1 (can use just parity bits in L1 and reload from L2 when parity error detected on L1 read)</a:t>
            </a:r>
          </a:p>
          <a:p>
            <a:endParaRPr lang="en-US" sz="2800" dirty="0" smtClean="0"/>
          </a:p>
          <a:p>
            <a:endParaRPr lang="en-US" sz="2800" dirty="0" smtClean="0"/>
          </a:p>
          <a:p>
            <a:endParaRPr lang="en-US" sz="2800" dirty="0"/>
          </a:p>
        </p:txBody>
      </p:sp>
      <p:sp>
        <p:nvSpPr>
          <p:cNvPr id="6" name="Slide Number Placeholder 5"/>
          <p:cNvSpPr>
            <a:spLocks noGrp="1"/>
          </p:cNvSpPr>
          <p:nvPr>
            <p:ph type="sldNum" sz="quarter" idx="12"/>
          </p:nvPr>
        </p:nvSpPr>
        <p:spPr/>
        <p:txBody>
          <a:bodyPr/>
          <a:lstStyle/>
          <a:p>
            <a:fld id="{9DB6F70A-92F6-AB46-9CC1-97E41523B232}" type="slidenum">
              <a:rPr lang="en-US"/>
              <a:pPr/>
              <a:t>24</a:t>
            </a:fld>
            <a:endParaRPr lang="en-US"/>
          </a:p>
        </p:txBody>
      </p:sp>
    </p:spTree>
    <p:extLst>
      <p:ext uri="{BB962C8B-B14F-4D97-AF65-F5344CB8AC3E}">
        <p14:creationId xmlns:p14="http://schemas.microsoft.com/office/powerpoint/2010/main" val="5066081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82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482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482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4829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4829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4829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4829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4829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482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829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reeform 2"/>
          <p:cNvSpPr>
            <a:spLocks noChangeArrowheads="1"/>
          </p:cNvSpPr>
          <p:nvPr/>
        </p:nvSpPr>
        <p:spPr bwMode="auto">
          <a:xfrm>
            <a:off x="406400" y="365125"/>
            <a:ext cx="36513" cy="36513"/>
          </a:xfrm>
          <a:custGeom>
            <a:avLst/>
            <a:gdLst>
              <a:gd name="T0" fmla="*/ 0 w 102"/>
              <a:gd name="T1" fmla="*/ 0 h 102"/>
              <a:gd name="T2" fmla="*/ 2147483647 w 102"/>
              <a:gd name="T3" fmla="*/ 0 h 102"/>
              <a:gd name="T4" fmla="*/ 2147483647 w 102"/>
              <a:gd name="T5" fmla="*/ 2147483647 h 102"/>
              <a:gd name="T6" fmla="*/ 0 w 102"/>
              <a:gd name="T7" fmla="*/ 2147483647 h 102"/>
              <a:gd name="T8" fmla="*/ 0 w 102"/>
              <a:gd name="T9" fmla="*/ 0 h 102"/>
              <a:gd name="T10" fmla="*/ 0 60000 65536"/>
              <a:gd name="T11" fmla="*/ 0 60000 65536"/>
              <a:gd name="T12" fmla="*/ 0 60000 65536"/>
              <a:gd name="T13" fmla="*/ 0 60000 65536"/>
              <a:gd name="T14" fmla="*/ 0 60000 65536"/>
              <a:gd name="T15" fmla="*/ 0 w 102"/>
              <a:gd name="T16" fmla="*/ 0 h 102"/>
              <a:gd name="T17" fmla="*/ 102 w 102"/>
              <a:gd name="T18" fmla="*/ 102 h 102"/>
            </a:gdLst>
            <a:ahLst/>
            <a:cxnLst>
              <a:cxn ang="T10">
                <a:pos x="T0" y="T1"/>
              </a:cxn>
              <a:cxn ang="T11">
                <a:pos x="T2" y="T3"/>
              </a:cxn>
              <a:cxn ang="T12">
                <a:pos x="T4" y="T5"/>
              </a:cxn>
              <a:cxn ang="T13">
                <a:pos x="T6" y="T7"/>
              </a:cxn>
              <a:cxn ang="T14">
                <a:pos x="T8" y="T9"/>
              </a:cxn>
            </a:cxnLst>
            <a:rect l="T15" t="T16" r="T17" b="T18"/>
            <a:pathLst>
              <a:path w="102" h="102">
                <a:moveTo>
                  <a:pt x="0" y="0"/>
                </a:moveTo>
                <a:lnTo>
                  <a:pt x="101" y="0"/>
                </a:lnTo>
                <a:lnTo>
                  <a:pt x="101" y="101"/>
                </a:lnTo>
                <a:lnTo>
                  <a:pt x="0" y="101"/>
                </a:lnTo>
                <a:lnTo>
                  <a:pt x="0" y="0"/>
                </a:lnTo>
              </a:path>
            </a:pathLst>
          </a:custGeom>
          <a:solidFill>
            <a:srgbClr val="FFFFFF"/>
          </a:solidFill>
          <a:ln>
            <a:noFill/>
          </a:ln>
          <a:extLst>
            <a:ext uri="{91240B29-F687-4f45-9708-019B960494DF}">
              <a14:hiddenLine xmlns:a14="http://schemas.microsoft.com/office/drawing/2010/main" w="9525" cap="flat">
                <a:solidFill>
                  <a:srgbClr val="000000"/>
                </a:solidFill>
                <a:bevel/>
                <a:headEnd/>
                <a:tailEnd/>
              </a14:hiddenLine>
            </a:ext>
          </a:extLst>
        </p:spPr>
        <p:txBody>
          <a:bodyPr wrap="none" anchor="ctr"/>
          <a:lstStyle/>
          <a:p>
            <a:endParaRPr lang="en-US"/>
          </a:p>
        </p:txBody>
      </p:sp>
      <p:sp>
        <p:nvSpPr>
          <p:cNvPr id="18435" name="Rectangle 1"/>
          <p:cNvSpPr>
            <a:spLocks noChangeArrowheads="1"/>
          </p:cNvSpPr>
          <p:nvPr/>
        </p:nvSpPr>
        <p:spPr bwMode="auto">
          <a:xfrm>
            <a:off x="381000" y="5181600"/>
            <a:ext cx="82772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000000"/>
                </a:solidFill>
              </a:rPr>
              <a:t>Figure B.15 Relative execution time by second-level cache size. </a:t>
            </a:r>
            <a:r>
              <a:rPr lang="en-US" dirty="0">
                <a:solidFill>
                  <a:srgbClr val="000000"/>
                </a:solidFill>
              </a:rPr>
              <a:t>The two bars are for different clock cycles for an L2 cache hit. The reference execution time of 1.00 is for an 8192 </a:t>
            </a:r>
            <a:r>
              <a:rPr lang="en-US" dirty="0" err="1">
                <a:solidFill>
                  <a:srgbClr val="000000"/>
                </a:solidFill>
              </a:rPr>
              <a:t>KiB</a:t>
            </a:r>
            <a:r>
              <a:rPr lang="en-US" dirty="0">
                <a:solidFill>
                  <a:srgbClr val="000000"/>
                </a:solidFill>
              </a:rPr>
              <a:t> second-level cache with a 1-clock-cycle latency on a second-level hit. These data were collected the same way as in Figure B.14, using a simulator to imitate the Alpha 21264.</a:t>
            </a:r>
          </a:p>
        </p:txBody>
      </p:sp>
      <p:pic>
        <p:nvPicPr>
          <p:cNvPr id="18436" name="Picture 2" descr="Z:\02_GRAPHICS\BOOKS\02_PPTs\MKCAD(Hennessy)\PPT\AppB\bm15-9780128119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8600"/>
            <a:ext cx="5838914" cy="487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473033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0338" name="Rectangle 2"/>
          <p:cNvSpPr>
            <a:spLocks noGrp="1" noChangeArrowheads="1"/>
          </p:cNvSpPr>
          <p:nvPr>
            <p:ph type="title"/>
          </p:nvPr>
        </p:nvSpPr>
        <p:spPr/>
        <p:txBody>
          <a:bodyPr/>
          <a:lstStyle/>
          <a:p>
            <a:r>
              <a:rPr lang="en-US" altLang="ko-KR" dirty="0">
                <a:ea typeface="굴림" charset="-127"/>
                <a:cs typeface="굴림" charset="-127"/>
              </a:rPr>
              <a:t>Inclusion Policy</a:t>
            </a:r>
          </a:p>
        </p:txBody>
      </p:sp>
      <p:sp>
        <p:nvSpPr>
          <p:cNvPr id="1550339" name="Rectangle 3"/>
          <p:cNvSpPr>
            <a:spLocks noGrp="1" noChangeArrowheads="1"/>
          </p:cNvSpPr>
          <p:nvPr>
            <p:ph idx="1"/>
          </p:nvPr>
        </p:nvSpPr>
        <p:spPr/>
        <p:txBody>
          <a:bodyPr/>
          <a:lstStyle/>
          <a:p>
            <a:pPr marL="342900" indent="-342900">
              <a:spcBef>
                <a:spcPts val="552"/>
              </a:spcBef>
            </a:pPr>
            <a:r>
              <a:rPr lang="en-US" altLang="ko-KR" sz="3200" dirty="0">
                <a:ea typeface="굴림" charset="-127"/>
                <a:cs typeface="굴림" charset="-127"/>
              </a:rPr>
              <a:t>Inclusive multilevel cache: </a:t>
            </a:r>
          </a:p>
          <a:p>
            <a:pPr marL="742950" lvl="1" indent="-285750">
              <a:spcBef>
                <a:spcPts val="552"/>
              </a:spcBef>
            </a:pPr>
            <a:r>
              <a:rPr lang="en-US" altLang="ko-KR" sz="2400" dirty="0">
                <a:ea typeface="굴림" charset="-127"/>
                <a:cs typeface="굴림" charset="-127"/>
              </a:rPr>
              <a:t>Inner cache</a:t>
            </a:r>
            <a:r>
              <a:rPr lang="en-US" altLang="ko-KR" sz="2400" dirty="0" smtClean="0">
                <a:ea typeface="굴림" charset="-127"/>
                <a:cs typeface="굴림" charset="-127"/>
              </a:rPr>
              <a:t> can only hold lines also present in </a:t>
            </a:r>
            <a:r>
              <a:rPr lang="en-US" altLang="ko-KR" sz="2400" dirty="0">
                <a:ea typeface="굴림" charset="-127"/>
                <a:cs typeface="굴림" charset="-127"/>
              </a:rPr>
              <a:t>outer cache</a:t>
            </a:r>
          </a:p>
          <a:p>
            <a:pPr marL="742950" lvl="1" indent="-285750">
              <a:spcBef>
                <a:spcPts val="552"/>
              </a:spcBef>
            </a:pPr>
            <a:r>
              <a:rPr lang="en-US" altLang="ko-KR" sz="2400" dirty="0">
                <a:ea typeface="굴림" charset="-127"/>
                <a:cs typeface="굴림" charset="-127"/>
              </a:rPr>
              <a:t>External</a:t>
            </a:r>
            <a:r>
              <a:rPr lang="en-US" altLang="ko-KR" sz="2400" dirty="0" smtClean="0">
                <a:ea typeface="굴림" charset="-127"/>
                <a:cs typeface="굴림" charset="-127"/>
              </a:rPr>
              <a:t> coherence snoop access </a:t>
            </a:r>
            <a:r>
              <a:rPr lang="en-US" altLang="ko-KR" sz="2400" dirty="0">
                <a:ea typeface="굴림" charset="-127"/>
                <a:cs typeface="굴림" charset="-127"/>
              </a:rPr>
              <a:t>need only check outer cache</a:t>
            </a:r>
            <a:endParaRPr lang="en-US" altLang="ko-KR" sz="2400" dirty="0" smtClean="0">
              <a:ea typeface="굴림" charset="-127"/>
              <a:cs typeface="굴림" charset="-127"/>
            </a:endParaRPr>
          </a:p>
          <a:p>
            <a:pPr marL="342900" indent="-342900">
              <a:spcBef>
                <a:spcPts val="552"/>
              </a:spcBef>
            </a:pPr>
            <a:r>
              <a:rPr lang="en-US" altLang="ko-KR" sz="3200" i="1" dirty="0" smtClean="0">
                <a:ea typeface="굴림" charset="-127"/>
                <a:cs typeface="굴림" charset="-127"/>
              </a:rPr>
              <a:t>Exclusive</a:t>
            </a:r>
            <a:r>
              <a:rPr lang="en-US" altLang="ko-KR" sz="3200" dirty="0" smtClean="0">
                <a:ea typeface="굴림" charset="-127"/>
                <a:cs typeface="굴림" charset="-127"/>
              </a:rPr>
              <a:t> </a:t>
            </a:r>
            <a:r>
              <a:rPr lang="en-US" altLang="ko-KR" sz="3200" dirty="0">
                <a:ea typeface="굴림" charset="-127"/>
                <a:cs typeface="굴림" charset="-127"/>
              </a:rPr>
              <a:t>multilevel caches:</a:t>
            </a:r>
          </a:p>
          <a:p>
            <a:pPr marL="742950" lvl="1" indent="-285750">
              <a:spcBef>
                <a:spcPts val="552"/>
              </a:spcBef>
            </a:pPr>
            <a:r>
              <a:rPr lang="en-US" altLang="ko-KR" sz="2400" dirty="0">
                <a:ea typeface="굴림" charset="-127"/>
                <a:cs typeface="굴림" charset="-127"/>
              </a:rPr>
              <a:t>Inner cache may hold</a:t>
            </a:r>
            <a:r>
              <a:rPr lang="en-US" altLang="ko-KR" sz="2400" dirty="0" smtClean="0">
                <a:ea typeface="굴림" charset="-127"/>
                <a:cs typeface="굴림" charset="-127"/>
              </a:rPr>
              <a:t> lines not </a:t>
            </a:r>
            <a:r>
              <a:rPr lang="en-US" altLang="ko-KR" sz="2400" dirty="0">
                <a:ea typeface="굴림" charset="-127"/>
                <a:cs typeface="굴림" charset="-127"/>
              </a:rPr>
              <a:t>in outer</a:t>
            </a:r>
            <a:r>
              <a:rPr lang="ko-KR" altLang="en-US" sz="2400" dirty="0">
                <a:ea typeface="굴림" charset="-127"/>
                <a:cs typeface="굴림" charset="-127"/>
              </a:rPr>
              <a:t> </a:t>
            </a:r>
            <a:r>
              <a:rPr lang="en-US" altLang="ko-KR" sz="2400" dirty="0">
                <a:ea typeface="굴림" charset="-127"/>
                <a:cs typeface="굴림" charset="-127"/>
              </a:rPr>
              <a:t>cache</a:t>
            </a:r>
          </a:p>
          <a:p>
            <a:pPr marL="742950" lvl="1" indent="-285750">
              <a:spcBef>
                <a:spcPts val="552"/>
              </a:spcBef>
            </a:pPr>
            <a:r>
              <a:rPr lang="en-US" altLang="ko-KR" sz="2400" dirty="0">
                <a:ea typeface="굴림" charset="-127"/>
                <a:cs typeface="굴림" charset="-127"/>
              </a:rPr>
              <a:t>Swap lines between inner/outer caches on miss</a:t>
            </a:r>
          </a:p>
          <a:p>
            <a:pPr marL="742950" lvl="1" indent="-285750">
              <a:spcBef>
                <a:spcPts val="552"/>
              </a:spcBef>
            </a:pPr>
            <a:r>
              <a:rPr lang="en-US" altLang="ko-KR" sz="2400" dirty="0">
                <a:ea typeface="굴림" charset="-127"/>
                <a:cs typeface="굴림" charset="-127"/>
              </a:rPr>
              <a:t>Used in AMD </a:t>
            </a:r>
            <a:r>
              <a:rPr lang="en-US" altLang="ko-KR" sz="2400" dirty="0" err="1">
                <a:ea typeface="굴림" charset="-127"/>
                <a:cs typeface="굴림" charset="-127"/>
              </a:rPr>
              <a:t>Athlon</a:t>
            </a:r>
            <a:r>
              <a:rPr lang="en-US" altLang="ko-KR" sz="2400" dirty="0">
                <a:ea typeface="굴림" charset="-127"/>
                <a:cs typeface="굴림" charset="-127"/>
              </a:rPr>
              <a:t> with 64KB primary and 256KB secondary cache</a:t>
            </a:r>
            <a:endParaRPr lang="en-US" altLang="ko-KR" sz="2400" dirty="0" smtClean="0">
              <a:ea typeface="굴림" charset="-127"/>
              <a:cs typeface="굴림" charset="-127"/>
            </a:endParaRPr>
          </a:p>
          <a:p>
            <a:pPr marL="342900" indent="-342900">
              <a:spcBef>
                <a:spcPts val="552"/>
              </a:spcBef>
              <a:buFontTx/>
              <a:buNone/>
            </a:pPr>
            <a:r>
              <a:rPr lang="en-US" altLang="ko-KR" sz="3200" dirty="0" smtClean="0">
                <a:ea typeface="굴림" charset="-127"/>
                <a:cs typeface="굴림" charset="-127"/>
              </a:rPr>
              <a:t>Why </a:t>
            </a:r>
            <a:r>
              <a:rPr lang="en-US" altLang="ko-KR" sz="3200" dirty="0">
                <a:ea typeface="굴림" charset="-127"/>
                <a:cs typeface="굴림" charset="-127"/>
              </a:rPr>
              <a:t>choose one type or the other?</a:t>
            </a:r>
            <a:endParaRPr lang="en-US" altLang="ko-KR" sz="3200" dirty="0" smtClean="0">
              <a:ea typeface="굴림" charset="-127"/>
              <a:cs typeface="굴림" charset="-127"/>
            </a:endParaRPr>
          </a:p>
          <a:p>
            <a:pPr marL="342900" indent="-342900">
              <a:spcBef>
                <a:spcPts val="552"/>
              </a:spcBef>
              <a:buNone/>
            </a:pPr>
            <a:endParaRPr lang="en-US" altLang="ko-KR" sz="3200" dirty="0">
              <a:ea typeface="굴림" charset="-127"/>
              <a:cs typeface="굴림" charset="-127"/>
            </a:endParaRPr>
          </a:p>
        </p:txBody>
      </p:sp>
      <p:sp>
        <p:nvSpPr>
          <p:cNvPr id="6" name="Slide Number Placeholder 5"/>
          <p:cNvSpPr>
            <a:spLocks noGrp="1"/>
          </p:cNvSpPr>
          <p:nvPr>
            <p:ph type="sldNum" sz="quarter" idx="12"/>
          </p:nvPr>
        </p:nvSpPr>
        <p:spPr/>
        <p:txBody>
          <a:bodyPr/>
          <a:lstStyle/>
          <a:p>
            <a:fld id="{2AC041CF-CA2F-B947-B167-4EF6FBB2C043}" type="slidenum">
              <a:rPr lang="en-US"/>
              <a:pPr/>
              <a:t>26</a:t>
            </a:fld>
            <a:endParaRPr lang="en-US" b="0">
              <a:solidFill>
                <a:srgbClr val="FBBA03"/>
              </a:solidFill>
            </a:endParaRPr>
          </a:p>
        </p:txBody>
      </p:sp>
    </p:spTree>
    <p:extLst>
      <p:ext uri="{BB962C8B-B14F-4D97-AF65-F5344CB8AC3E}">
        <p14:creationId xmlns:p14="http://schemas.microsoft.com/office/powerpoint/2010/main" val="37452991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03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503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50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5033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5033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5033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5033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50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033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2386" name="Rectangle 2"/>
          <p:cNvSpPr>
            <a:spLocks noGrp="1" noChangeArrowheads="1"/>
          </p:cNvSpPr>
          <p:nvPr>
            <p:ph type="title"/>
          </p:nvPr>
        </p:nvSpPr>
        <p:spPr/>
        <p:txBody>
          <a:bodyPr/>
          <a:lstStyle/>
          <a:p>
            <a:r>
              <a:rPr lang="en-US" altLang="ko-KR" dirty="0">
                <a:ea typeface="굴림" charset="-127"/>
                <a:cs typeface="굴림" charset="-127"/>
              </a:rPr>
              <a:t>Itanium-2 On-Chip Caches</a:t>
            </a:r>
            <a:br>
              <a:rPr lang="en-US" altLang="ko-KR" dirty="0">
                <a:ea typeface="굴림" charset="-127"/>
                <a:cs typeface="굴림" charset="-127"/>
              </a:rPr>
            </a:br>
            <a:r>
              <a:rPr lang="en-US" altLang="ko-KR" sz="2400" dirty="0">
                <a:ea typeface="굴림" charset="-127"/>
                <a:cs typeface="굴림" charset="-127"/>
              </a:rPr>
              <a:t>(Intel/HP, 2002)</a:t>
            </a:r>
            <a:endParaRPr lang="en-US" altLang="ko-KR" dirty="0">
              <a:ea typeface="굴림" charset="-127"/>
              <a:cs typeface="굴림" charset="-127"/>
            </a:endParaRPr>
          </a:p>
        </p:txBody>
      </p:sp>
      <p:sp>
        <p:nvSpPr>
          <p:cNvPr id="7" name="Slide Number Placeholder 5"/>
          <p:cNvSpPr>
            <a:spLocks noGrp="1"/>
          </p:cNvSpPr>
          <p:nvPr>
            <p:ph type="sldNum" sz="quarter" idx="12"/>
          </p:nvPr>
        </p:nvSpPr>
        <p:spPr/>
        <p:txBody>
          <a:bodyPr/>
          <a:lstStyle/>
          <a:p>
            <a:fld id="{9C568328-CA35-A84A-811E-D8B1E150F35A}" type="slidenum">
              <a:rPr lang="en-US"/>
              <a:pPr/>
              <a:t>27</a:t>
            </a:fld>
            <a:endParaRPr lang="en-US" b="0">
              <a:solidFill>
                <a:srgbClr val="FBBA03"/>
              </a:solidFill>
            </a:endParaRPr>
          </a:p>
        </p:txBody>
      </p:sp>
      <p:sp>
        <p:nvSpPr>
          <p:cNvPr id="1552387" name="Rectangle 3"/>
          <p:cNvSpPr>
            <a:spLocks noGrp="1" noChangeArrowheads="1"/>
          </p:cNvSpPr>
          <p:nvPr>
            <p:ph idx="4294967295"/>
          </p:nvPr>
        </p:nvSpPr>
        <p:spPr>
          <a:xfrm>
            <a:off x="5029200" y="1295400"/>
            <a:ext cx="4114800" cy="4724400"/>
          </a:xfrm>
          <a:noFill/>
          <a:ln/>
        </p:spPr>
        <p:txBody>
          <a:bodyPr/>
          <a:lstStyle/>
          <a:p>
            <a:pPr marL="342900" indent="-342900">
              <a:lnSpc>
                <a:spcPct val="80000"/>
              </a:lnSpc>
              <a:buFontTx/>
              <a:buNone/>
            </a:pPr>
            <a:r>
              <a:rPr lang="en-US" altLang="ko-KR" b="1">
                <a:ea typeface="굴림" charset="-127"/>
                <a:cs typeface="굴림" charset="-127"/>
              </a:rPr>
              <a:t>Level 1:</a:t>
            </a:r>
            <a:r>
              <a:rPr lang="en-US" altLang="ko-KR">
                <a:ea typeface="굴림" charset="-127"/>
                <a:cs typeface="굴림" charset="-127"/>
              </a:rPr>
              <a:t> 16KB, 4-way s.a., 64B line,  quad-port (2 load+2 store), single cycle latency</a:t>
            </a:r>
          </a:p>
          <a:p>
            <a:pPr marL="342900" indent="-342900">
              <a:lnSpc>
                <a:spcPct val="80000"/>
              </a:lnSpc>
              <a:buFontTx/>
              <a:buNone/>
            </a:pPr>
            <a:endParaRPr lang="en-US" altLang="ko-KR">
              <a:ea typeface="굴림" charset="-127"/>
              <a:cs typeface="굴림" charset="-127"/>
            </a:endParaRPr>
          </a:p>
          <a:p>
            <a:pPr marL="342900" indent="-342900">
              <a:lnSpc>
                <a:spcPct val="80000"/>
              </a:lnSpc>
              <a:buFontTx/>
              <a:buNone/>
            </a:pPr>
            <a:r>
              <a:rPr lang="en-US" altLang="ko-KR" b="1">
                <a:ea typeface="굴림" charset="-127"/>
                <a:cs typeface="굴림" charset="-127"/>
              </a:rPr>
              <a:t>Level 2:</a:t>
            </a:r>
            <a:r>
              <a:rPr lang="en-US" altLang="ko-KR">
                <a:ea typeface="굴림" charset="-127"/>
                <a:cs typeface="굴림" charset="-127"/>
              </a:rPr>
              <a:t> 256KB, 4-way s.a, 128B line, quad-port (4 load or 4 store), five cycle latency</a:t>
            </a:r>
          </a:p>
          <a:p>
            <a:pPr marL="342900" indent="-342900">
              <a:lnSpc>
                <a:spcPct val="80000"/>
              </a:lnSpc>
              <a:buFontTx/>
              <a:buNone/>
            </a:pPr>
            <a:endParaRPr lang="en-US" altLang="ko-KR">
              <a:ea typeface="굴림" charset="-127"/>
              <a:cs typeface="굴림" charset="-127"/>
            </a:endParaRPr>
          </a:p>
          <a:p>
            <a:pPr marL="342900" indent="-342900">
              <a:lnSpc>
                <a:spcPct val="80000"/>
              </a:lnSpc>
              <a:buFontTx/>
              <a:buNone/>
            </a:pPr>
            <a:r>
              <a:rPr lang="en-US" altLang="ko-KR" b="1">
                <a:ea typeface="굴림" charset="-127"/>
                <a:cs typeface="굴림" charset="-127"/>
              </a:rPr>
              <a:t>Level 3:</a:t>
            </a:r>
            <a:r>
              <a:rPr lang="en-US" altLang="ko-KR">
                <a:ea typeface="굴림" charset="-127"/>
                <a:cs typeface="굴림" charset="-127"/>
              </a:rPr>
              <a:t> 3MB, 12-way s.a., 128B line, single 32B port, twelve cycle latency</a:t>
            </a:r>
          </a:p>
        </p:txBody>
      </p:sp>
      <p:pic>
        <p:nvPicPr>
          <p:cNvPr id="1552388" name="Picture 4"/>
          <p:cNvPicPr>
            <a:picLocks noChangeAspect="1" noChangeArrowheads="1"/>
          </p:cNvPicPr>
          <p:nvPr/>
        </p:nvPicPr>
        <p:blipFill>
          <a:blip r:embed="rId3"/>
          <a:srcRect/>
          <a:stretch>
            <a:fillRect/>
          </a:stretch>
        </p:blipFill>
        <p:spPr bwMode="auto">
          <a:xfrm>
            <a:off x="0" y="1066800"/>
            <a:ext cx="5041900" cy="5486400"/>
          </a:xfrm>
          <a:prstGeom prst="rect">
            <a:avLst/>
          </a:prstGeom>
          <a:noFill/>
          <a:ln w="25400">
            <a:noFill/>
            <a:miter lim="800000"/>
            <a:headEnd/>
            <a:tailEnd/>
          </a:ln>
          <a:effectLst/>
        </p:spPr>
      </p:pic>
    </p:spTree>
    <p:extLst>
      <p:ext uri="{BB962C8B-B14F-4D97-AF65-F5344CB8AC3E}">
        <p14:creationId xmlns:p14="http://schemas.microsoft.com/office/powerpoint/2010/main" val="241064490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7 On-Chip Caches [IBM 2009]</a:t>
            </a:r>
            <a:endParaRPr lang="en-US" dirty="0"/>
          </a:p>
        </p:txBody>
      </p:sp>
      <p:sp>
        <p:nvSpPr>
          <p:cNvPr id="3" name="Slide Number Placeholder 2"/>
          <p:cNvSpPr>
            <a:spLocks noGrp="1"/>
          </p:cNvSpPr>
          <p:nvPr>
            <p:ph type="sldNum" sz="quarter" idx="12"/>
          </p:nvPr>
        </p:nvSpPr>
        <p:spPr/>
        <p:txBody>
          <a:bodyPr/>
          <a:lstStyle/>
          <a:p>
            <a:fld id="{44D4E63D-3259-CC47-846F-47C385D40AFA}" type="slidenum">
              <a:rPr lang="en-US"/>
              <a:pPr/>
              <a:t>28</a:t>
            </a:fld>
            <a:endParaRPr lang="en-US" b="0">
              <a:solidFill>
                <a:srgbClr val="FBBA03"/>
              </a:solidFill>
            </a:endParaRPr>
          </a:p>
        </p:txBody>
      </p:sp>
      <p:pic>
        <p:nvPicPr>
          <p:cNvPr id="4" name="Picture 3"/>
          <p:cNvPicPr>
            <a:picLocks noChangeAspect="1"/>
          </p:cNvPicPr>
          <p:nvPr/>
        </p:nvPicPr>
        <p:blipFill>
          <a:blip r:embed="rId2"/>
          <a:stretch>
            <a:fillRect/>
          </a:stretch>
        </p:blipFill>
        <p:spPr>
          <a:xfrm>
            <a:off x="3051945" y="1219200"/>
            <a:ext cx="6092055" cy="4876800"/>
          </a:xfrm>
          <a:prstGeom prst="rect">
            <a:avLst/>
          </a:prstGeom>
        </p:spPr>
      </p:pic>
      <p:sp>
        <p:nvSpPr>
          <p:cNvPr id="5" name="TextBox 4"/>
          <p:cNvSpPr txBox="1"/>
          <p:nvPr/>
        </p:nvSpPr>
        <p:spPr>
          <a:xfrm>
            <a:off x="338180" y="1066800"/>
            <a:ext cx="1918789" cy="1323439"/>
          </a:xfrm>
          <a:prstGeom prst="rect">
            <a:avLst/>
          </a:prstGeom>
          <a:noFill/>
        </p:spPr>
        <p:txBody>
          <a:bodyPr wrap="none" rtlCol="0">
            <a:spAutoFit/>
          </a:bodyPr>
          <a:lstStyle/>
          <a:p>
            <a:pPr algn="ctr"/>
            <a:r>
              <a:rPr lang="en-US" sz="2000" dirty="0" smtClean="0">
                <a:solidFill>
                  <a:srgbClr val="000000"/>
                </a:solidFill>
                <a:latin typeface="Calibri"/>
                <a:cs typeface="Calibri"/>
              </a:rPr>
              <a:t>32KB L1 I$/core</a:t>
            </a:r>
          </a:p>
          <a:p>
            <a:pPr algn="ctr"/>
            <a:r>
              <a:rPr lang="en-US" sz="2000" dirty="0" smtClean="0">
                <a:solidFill>
                  <a:srgbClr val="000000"/>
                </a:solidFill>
                <a:latin typeface="Calibri"/>
                <a:cs typeface="Calibri"/>
              </a:rPr>
              <a:t>32KB L1 D$/core</a:t>
            </a:r>
          </a:p>
          <a:p>
            <a:pPr algn="ctr"/>
            <a:r>
              <a:rPr lang="en-US" sz="2000" dirty="0" smtClean="0">
                <a:solidFill>
                  <a:srgbClr val="000000"/>
                </a:solidFill>
                <a:latin typeface="Calibri"/>
                <a:cs typeface="Calibri"/>
              </a:rPr>
              <a:t>3-cycle latency</a:t>
            </a:r>
          </a:p>
        </p:txBody>
      </p:sp>
      <p:cxnSp>
        <p:nvCxnSpPr>
          <p:cNvPr id="7" name="Straight Connector 6"/>
          <p:cNvCxnSpPr/>
          <p:nvPr/>
        </p:nvCxnSpPr>
        <p:spPr bwMode="auto">
          <a:xfrm>
            <a:off x="2438400" y="1752600"/>
            <a:ext cx="1143000" cy="457200"/>
          </a:xfrm>
          <a:prstGeom prst="line">
            <a:avLst/>
          </a:prstGeom>
          <a:solidFill>
            <a:schemeClr val="accent1"/>
          </a:solidFill>
          <a:ln w="57150" cap="flat" cmpd="sng" algn="ctr">
            <a:solidFill>
              <a:schemeClr val="tx1"/>
            </a:solidFill>
            <a:prstDash val="solid"/>
            <a:round/>
            <a:headEnd type="none" w="med" len="med"/>
            <a:tailEnd type="triangle" w="med" len="med"/>
          </a:ln>
          <a:effectLst/>
        </p:spPr>
      </p:cxnSp>
      <p:cxnSp>
        <p:nvCxnSpPr>
          <p:cNvPr id="11" name="Straight Connector 10"/>
          <p:cNvCxnSpPr/>
          <p:nvPr/>
        </p:nvCxnSpPr>
        <p:spPr bwMode="auto">
          <a:xfrm flipV="1">
            <a:off x="2895600" y="4114800"/>
            <a:ext cx="1447800" cy="304800"/>
          </a:xfrm>
          <a:prstGeom prst="line">
            <a:avLst/>
          </a:prstGeom>
          <a:solidFill>
            <a:schemeClr val="accent1"/>
          </a:solidFill>
          <a:ln w="57150" cap="flat" cmpd="sng" algn="ctr">
            <a:solidFill>
              <a:schemeClr val="tx1"/>
            </a:solidFill>
            <a:prstDash val="solid"/>
            <a:round/>
            <a:headEnd type="none" w="med" len="med"/>
            <a:tailEnd type="triangle" w="med" len="med"/>
          </a:ln>
          <a:effectLst/>
        </p:spPr>
      </p:cxnSp>
      <p:sp>
        <p:nvSpPr>
          <p:cNvPr id="13" name="TextBox 12"/>
          <p:cNvSpPr txBox="1"/>
          <p:nvPr/>
        </p:nvSpPr>
        <p:spPr>
          <a:xfrm>
            <a:off x="0" y="2667000"/>
            <a:ext cx="2971799" cy="861774"/>
          </a:xfrm>
          <a:prstGeom prst="rect">
            <a:avLst/>
          </a:prstGeom>
          <a:noFill/>
        </p:spPr>
        <p:txBody>
          <a:bodyPr wrap="square" rtlCol="0">
            <a:spAutoFit/>
          </a:bodyPr>
          <a:lstStyle/>
          <a:p>
            <a:pPr algn="ctr"/>
            <a:r>
              <a:rPr lang="en-US" sz="2000" dirty="0" smtClean="0">
                <a:solidFill>
                  <a:srgbClr val="000000"/>
                </a:solidFill>
                <a:latin typeface="Calibri"/>
                <a:cs typeface="Calibri"/>
              </a:rPr>
              <a:t>256KB Unified L2$/core</a:t>
            </a:r>
          </a:p>
          <a:p>
            <a:pPr algn="ctr"/>
            <a:r>
              <a:rPr lang="en-US" sz="2000" dirty="0" smtClean="0">
                <a:solidFill>
                  <a:srgbClr val="000000"/>
                </a:solidFill>
                <a:latin typeface="Calibri"/>
                <a:cs typeface="Calibri"/>
              </a:rPr>
              <a:t>8-cycle latency</a:t>
            </a:r>
          </a:p>
        </p:txBody>
      </p:sp>
      <p:sp>
        <p:nvSpPr>
          <p:cNvPr id="15" name="TextBox 14"/>
          <p:cNvSpPr txBox="1"/>
          <p:nvPr/>
        </p:nvSpPr>
        <p:spPr>
          <a:xfrm>
            <a:off x="0" y="4343400"/>
            <a:ext cx="3124200" cy="1631216"/>
          </a:xfrm>
          <a:prstGeom prst="rect">
            <a:avLst/>
          </a:prstGeom>
          <a:noFill/>
        </p:spPr>
        <p:txBody>
          <a:bodyPr wrap="square" rtlCol="0">
            <a:spAutoFit/>
          </a:bodyPr>
          <a:lstStyle/>
          <a:p>
            <a:pPr algn="ctr"/>
            <a:r>
              <a:rPr lang="en-US" sz="2000" dirty="0" smtClean="0">
                <a:solidFill>
                  <a:srgbClr val="000000"/>
                </a:solidFill>
                <a:latin typeface="Calibri"/>
                <a:cs typeface="Calibri"/>
              </a:rPr>
              <a:t>32MB Unified Shared L3$</a:t>
            </a:r>
          </a:p>
          <a:p>
            <a:pPr algn="ctr"/>
            <a:r>
              <a:rPr lang="en-US" sz="2000" dirty="0" smtClean="0">
                <a:solidFill>
                  <a:srgbClr val="000000"/>
                </a:solidFill>
                <a:latin typeface="Calibri"/>
                <a:cs typeface="Calibri"/>
              </a:rPr>
              <a:t>Embedded DRAM (</a:t>
            </a:r>
            <a:r>
              <a:rPr lang="en-US" sz="2000" dirty="0" err="1" smtClean="0">
                <a:solidFill>
                  <a:srgbClr val="000000"/>
                </a:solidFill>
                <a:latin typeface="Calibri"/>
                <a:cs typeface="Calibri"/>
              </a:rPr>
              <a:t>eDRAM</a:t>
            </a:r>
            <a:r>
              <a:rPr lang="en-US" sz="2000" dirty="0" smtClean="0">
                <a:solidFill>
                  <a:srgbClr val="000000"/>
                </a:solidFill>
                <a:latin typeface="Calibri"/>
                <a:cs typeface="Calibri"/>
              </a:rPr>
              <a:t>)</a:t>
            </a:r>
          </a:p>
          <a:p>
            <a:pPr algn="ctr"/>
            <a:r>
              <a:rPr lang="en-US" sz="2000" dirty="0" smtClean="0">
                <a:solidFill>
                  <a:srgbClr val="000000"/>
                </a:solidFill>
                <a:latin typeface="Calibri"/>
                <a:cs typeface="Calibri"/>
              </a:rPr>
              <a:t>25-cycle latency to local slice</a:t>
            </a:r>
          </a:p>
        </p:txBody>
      </p:sp>
      <p:cxnSp>
        <p:nvCxnSpPr>
          <p:cNvPr id="18" name="Straight Connector 17"/>
          <p:cNvCxnSpPr/>
          <p:nvPr/>
        </p:nvCxnSpPr>
        <p:spPr bwMode="auto">
          <a:xfrm flipV="1">
            <a:off x="2743200" y="2895600"/>
            <a:ext cx="914400" cy="228600"/>
          </a:xfrm>
          <a:prstGeom prst="line">
            <a:avLst/>
          </a:prstGeom>
          <a:solidFill>
            <a:schemeClr val="accent1"/>
          </a:solidFill>
          <a:ln w="57150" cap="flat" cmpd="sng" algn="ctr">
            <a:solidFill>
              <a:schemeClr val="tx1"/>
            </a:solidFill>
            <a:prstDash val="solid"/>
            <a:round/>
            <a:headEnd type="none" w="med" len="med"/>
            <a:tailEnd type="triangle" w="med" len="med"/>
          </a:ln>
          <a:effectLst/>
        </p:spPr>
      </p:cxnSp>
    </p:spTree>
    <p:extLst>
      <p:ext uri="{BB962C8B-B14F-4D97-AF65-F5344CB8AC3E}">
        <p14:creationId xmlns:p14="http://schemas.microsoft.com/office/powerpoint/2010/main" val="222919865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IBM z196 Mainframe Caches 2010</a:t>
            </a:r>
            <a:endParaRPr lang="en-US" dirty="0"/>
          </a:p>
        </p:txBody>
      </p:sp>
      <p:sp>
        <p:nvSpPr>
          <p:cNvPr id="3" name="Slide Number Placeholder 2"/>
          <p:cNvSpPr>
            <a:spLocks noGrp="1"/>
          </p:cNvSpPr>
          <p:nvPr>
            <p:ph type="sldNum" sz="quarter" idx="12"/>
          </p:nvPr>
        </p:nvSpPr>
        <p:spPr/>
        <p:txBody>
          <a:bodyPr/>
          <a:lstStyle/>
          <a:p>
            <a:fld id="{44D4E63D-3259-CC47-846F-47C385D40AFA}" type="slidenum">
              <a:rPr lang="en-US"/>
              <a:pPr/>
              <a:t>29</a:t>
            </a:fld>
            <a:endParaRPr lang="en-US" b="0">
              <a:solidFill>
                <a:srgbClr val="FBBA03"/>
              </a:solidFill>
            </a:endParaRPr>
          </a:p>
        </p:txBody>
      </p:sp>
      <p:sp>
        <p:nvSpPr>
          <p:cNvPr id="4" name="Content Placeholder 3"/>
          <p:cNvSpPr>
            <a:spLocks noGrp="1"/>
          </p:cNvSpPr>
          <p:nvPr>
            <p:ph idx="4294967295"/>
          </p:nvPr>
        </p:nvSpPr>
        <p:spPr>
          <a:xfrm>
            <a:off x="762000" y="1676400"/>
            <a:ext cx="8382000" cy="3200400"/>
          </a:xfrm>
        </p:spPr>
        <p:txBody>
          <a:bodyPr/>
          <a:lstStyle/>
          <a:p>
            <a:r>
              <a:rPr lang="en-US" sz="3200" dirty="0" smtClean="0"/>
              <a:t>96 cores (4 cores/chip, 24 chips/system)</a:t>
            </a:r>
          </a:p>
          <a:p>
            <a:pPr lvl="1"/>
            <a:r>
              <a:rPr lang="en-US" sz="2400" dirty="0" smtClean="0"/>
              <a:t>Out-of-order, 3-way superscalar @ 5.2GHz</a:t>
            </a:r>
          </a:p>
          <a:p>
            <a:r>
              <a:rPr lang="en-US" sz="3200" dirty="0" smtClean="0"/>
              <a:t>L1: 64KB I-$/core + 128KB D-$/core</a:t>
            </a:r>
          </a:p>
          <a:p>
            <a:r>
              <a:rPr lang="en-US" sz="3200" dirty="0" smtClean="0"/>
              <a:t>L2: 1.5MB private/core (144MB total)</a:t>
            </a:r>
          </a:p>
          <a:p>
            <a:r>
              <a:rPr lang="en-US" sz="3200" dirty="0" smtClean="0"/>
              <a:t>L3: 24MB shared/chip (</a:t>
            </a:r>
            <a:r>
              <a:rPr lang="en-US" sz="3200" dirty="0" err="1" smtClean="0"/>
              <a:t>eDRAM</a:t>
            </a:r>
            <a:r>
              <a:rPr lang="en-US" sz="3200" dirty="0" smtClean="0"/>
              <a:t>) (576MB total)</a:t>
            </a:r>
          </a:p>
          <a:p>
            <a:r>
              <a:rPr lang="en-US" sz="3200" dirty="0" smtClean="0"/>
              <a:t>L4: 768MB shared/system (</a:t>
            </a:r>
            <a:r>
              <a:rPr lang="en-US" sz="3200" dirty="0" err="1" smtClean="0"/>
              <a:t>eDRAM</a:t>
            </a:r>
            <a:r>
              <a:rPr lang="en-US" sz="3200" dirty="0" smtClean="0"/>
              <a:t>)</a:t>
            </a:r>
          </a:p>
        </p:txBody>
      </p:sp>
    </p:spTree>
    <p:extLst>
      <p:ext uri="{BB962C8B-B14F-4D97-AF65-F5344CB8AC3E}">
        <p14:creationId xmlns:p14="http://schemas.microsoft.com/office/powerpoint/2010/main" val="17544231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674" name="Line 2"/>
          <p:cNvSpPr>
            <a:spLocks noChangeShapeType="1"/>
          </p:cNvSpPr>
          <p:nvPr/>
        </p:nvSpPr>
        <p:spPr bwMode="auto">
          <a:xfrm>
            <a:off x="2438400" y="4800600"/>
            <a:ext cx="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675" name="Rectangle 3" descr="Large confetti"/>
          <p:cNvSpPr>
            <a:spLocks noChangeArrowheads="1"/>
          </p:cNvSpPr>
          <p:nvPr/>
        </p:nvSpPr>
        <p:spPr bwMode="auto">
          <a:xfrm>
            <a:off x="1758950" y="3206750"/>
            <a:ext cx="4864100" cy="368300"/>
          </a:xfrm>
          <a:prstGeom prst="rect">
            <a:avLst/>
          </a:prstGeom>
          <a:pattFill prst="lgConfetti">
            <a:fgClr>
              <a:schemeClr val="hlink"/>
            </a:fgClr>
            <a:bgClr>
              <a:srgbClr val="FFFFFF"/>
            </a:bgClr>
          </a:pattFill>
          <a:ln w="127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676" name="Rectangle 4"/>
          <p:cNvSpPr>
            <a:spLocks noGrp="1" noChangeArrowheads="1"/>
          </p:cNvSpPr>
          <p:nvPr>
            <p:ph type="title"/>
          </p:nvPr>
        </p:nvSpPr>
        <p:spPr>
          <a:noFill/>
          <a:ln/>
        </p:spPr>
        <p:txBody>
          <a:bodyPr/>
          <a:lstStyle/>
          <a:p>
            <a:r>
              <a:rPr lang="en-US" dirty="0" smtClean="0"/>
              <a:t>Recap: Direct</a:t>
            </a:r>
            <a:r>
              <a:rPr lang="en-US" dirty="0"/>
              <a:t>-Mapped Cache</a:t>
            </a:r>
          </a:p>
        </p:txBody>
      </p:sp>
      <p:sp>
        <p:nvSpPr>
          <p:cNvPr id="1436677" name="Rectangle 5"/>
          <p:cNvSpPr>
            <a:spLocks noChangeArrowheads="1"/>
          </p:cNvSpPr>
          <p:nvPr/>
        </p:nvSpPr>
        <p:spPr bwMode="auto">
          <a:xfrm>
            <a:off x="1765300" y="2451100"/>
            <a:ext cx="4851400" cy="1498600"/>
          </a:xfrm>
          <a:prstGeom prst="rect">
            <a:avLst/>
          </a:prstGeom>
          <a:noFill/>
          <a:ln w="254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678" name="Line 6"/>
          <p:cNvSpPr>
            <a:spLocks noChangeShapeType="1"/>
          </p:cNvSpPr>
          <p:nvPr/>
        </p:nvSpPr>
        <p:spPr bwMode="auto">
          <a:xfrm>
            <a:off x="1752600" y="2819400"/>
            <a:ext cx="48768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679" name="Line 7"/>
          <p:cNvSpPr>
            <a:spLocks noChangeShapeType="1"/>
          </p:cNvSpPr>
          <p:nvPr/>
        </p:nvSpPr>
        <p:spPr bwMode="auto">
          <a:xfrm>
            <a:off x="1752600" y="3200400"/>
            <a:ext cx="48768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680" name="Line 8"/>
          <p:cNvSpPr>
            <a:spLocks noChangeShapeType="1"/>
          </p:cNvSpPr>
          <p:nvPr/>
        </p:nvSpPr>
        <p:spPr bwMode="auto">
          <a:xfrm>
            <a:off x="1752600" y="3581400"/>
            <a:ext cx="48768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681" name="Line 9"/>
          <p:cNvSpPr>
            <a:spLocks noChangeShapeType="1"/>
          </p:cNvSpPr>
          <p:nvPr/>
        </p:nvSpPr>
        <p:spPr bwMode="auto">
          <a:xfrm>
            <a:off x="2971800" y="2286000"/>
            <a:ext cx="0" cy="1676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682" name="Line 10"/>
          <p:cNvSpPr>
            <a:spLocks noChangeShapeType="1"/>
          </p:cNvSpPr>
          <p:nvPr/>
        </p:nvSpPr>
        <p:spPr bwMode="auto">
          <a:xfrm>
            <a:off x="3886200" y="2438400"/>
            <a:ext cx="0" cy="15240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683" name="Line 11"/>
          <p:cNvSpPr>
            <a:spLocks noChangeShapeType="1"/>
          </p:cNvSpPr>
          <p:nvPr/>
        </p:nvSpPr>
        <p:spPr bwMode="auto">
          <a:xfrm>
            <a:off x="2057400" y="2286000"/>
            <a:ext cx="0" cy="1676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684" name="Rectangle 12"/>
          <p:cNvSpPr>
            <a:spLocks noChangeArrowheads="1"/>
          </p:cNvSpPr>
          <p:nvPr/>
        </p:nvSpPr>
        <p:spPr bwMode="auto">
          <a:xfrm>
            <a:off x="2041525" y="2087563"/>
            <a:ext cx="670481"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Calibri"/>
                <a:cs typeface="Calibri"/>
              </a:rPr>
              <a:t>  Tag</a:t>
            </a:r>
          </a:p>
        </p:txBody>
      </p:sp>
      <p:sp>
        <p:nvSpPr>
          <p:cNvPr id="1436685" name="Rectangle 13"/>
          <p:cNvSpPr>
            <a:spLocks noChangeArrowheads="1"/>
          </p:cNvSpPr>
          <p:nvPr/>
        </p:nvSpPr>
        <p:spPr bwMode="auto">
          <a:xfrm>
            <a:off x="4407253" y="2087563"/>
            <a:ext cx="675365"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dirty="0" smtClean="0">
                <a:solidFill>
                  <a:srgbClr val="000000"/>
                </a:solidFill>
                <a:latin typeface="Calibri"/>
                <a:cs typeface="Calibri"/>
              </a:rPr>
              <a:t>Data</a:t>
            </a:r>
            <a:endParaRPr lang="en-US" sz="2000" dirty="0">
              <a:solidFill>
                <a:srgbClr val="000000"/>
              </a:solidFill>
              <a:latin typeface="Calibri"/>
              <a:cs typeface="Calibri"/>
            </a:endParaRPr>
          </a:p>
        </p:txBody>
      </p:sp>
      <p:sp>
        <p:nvSpPr>
          <p:cNvPr id="1436686" name="Rectangle 14"/>
          <p:cNvSpPr>
            <a:spLocks noChangeArrowheads="1"/>
          </p:cNvSpPr>
          <p:nvPr/>
        </p:nvSpPr>
        <p:spPr bwMode="auto">
          <a:xfrm>
            <a:off x="1584325" y="2087563"/>
            <a:ext cx="455253"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Calibri"/>
                <a:cs typeface="Calibri"/>
              </a:rPr>
              <a:t>  V</a:t>
            </a:r>
          </a:p>
        </p:txBody>
      </p:sp>
      <p:sp>
        <p:nvSpPr>
          <p:cNvPr id="1436687" name="Line 15"/>
          <p:cNvSpPr>
            <a:spLocks noChangeShapeType="1"/>
          </p:cNvSpPr>
          <p:nvPr/>
        </p:nvSpPr>
        <p:spPr bwMode="auto">
          <a:xfrm>
            <a:off x="4800600" y="2438400"/>
            <a:ext cx="0" cy="15240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688" name="Line 16"/>
          <p:cNvSpPr>
            <a:spLocks noChangeShapeType="1"/>
          </p:cNvSpPr>
          <p:nvPr/>
        </p:nvSpPr>
        <p:spPr bwMode="auto">
          <a:xfrm>
            <a:off x="5715000" y="2438400"/>
            <a:ext cx="0" cy="15240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689" name="Rectangle 17"/>
          <p:cNvSpPr>
            <a:spLocks noChangeArrowheads="1"/>
          </p:cNvSpPr>
          <p:nvPr/>
        </p:nvSpPr>
        <p:spPr bwMode="auto">
          <a:xfrm>
            <a:off x="1079500" y="1003300"/>
            <a:ext cx="4318000" cy="508000"/>
          </a:xfrm>
          <a:prstGeom prst="rect">
            <a:avLst/>
          </a:prstGeom>
          <a:noFill/>
          <a:ln w="254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grpSp>
        <p:nvGrpSpPr>
          <p:cNvPr id="1436690" name="Group 18"/>
          <p:cNvGrpSpPr>
            <a:grpSpLocks/>
          </p:cNvGrpSpPr>
          <p:nvPr/>
        </p:nvGrpSpPr>
        <p:grpSpPr bwMode="auto">
          <a:xfrm>
            <a:off x="1827213" y="5114925"/>
            <a:ext cx="325437" cy="473075"/>
            <a:chOff x="1151" y="3414"/>
            <a:chExt cx="205" cy="298"/>
          </a:xfrm>
        </p:grpSpPr>
        <p:sp>
          <p:nvSpPr>
            <p:cNvPr id="1436691" name="Line 19"/>
            <p:cNvSpPr>
              <a:spLocks noChangeShapeType="1"/>
            </p:cNvSpPr>
            <p:nvPr/>
          </p:nvSpPr>
          <p:spPr bwMode="auto">
            <a:xfrm>
              <a:off x="1354" y="3414"/>
              <a:ext cx="0" cy="204"/>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692" name="Line 20"/>
            <p:cNvSpPr>
              <a:spLocks noChangeShapeType="1"/>
            </p:cNvSpPr>
            <p:nvPr/>
          </p:nvSpPr>
          <p:spPr bwMode="auto">
            <a:xfrm>
              <a:off x="1152" y="3414"/>
              <a:ext cx="0" cy="204"/>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693" name="Line 21"/>
            <p:cNvSpPr>
              <a:spLocks noChangeShapeType="1"/>
            </p:cNvSpPr>
            <p:nvPr/>
          </p:nvSpPr>
          <p:spPr bwMode="auto">
            <a:xfrm flipH="1">
              <a:off x="1153" y="3416"/>
              <a:ext cx="202"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694" name="Arc 22"/>
            <p:cNvSpPr>
              <a:spLocks/>
            </p:cNvSpPr>
            <p:nvPr/>
          </p:nvSpPr>
          <p:spPr bwMode="auto">
            <a:xfrm>
              <a:off x="1249" y="3617"/>
              <a:ext cx="107" cy="94"/>
            </a:xfrm>
            <a:custGeom>
              <a:avLst/>
              <a:gdLst>
                <a:gd name="G0" fmla="+- 205 0 0"/>
                <a:gd name="G1" fmla="+- 0 0 0"/>
                <a:gd name="G2" fmla="+- 21600 0 0"/>
                <a:gd name="T0" fmla="*/ 21805 w 21805"/>
                <a:gd name="T1" fmla="*/ 0 h 21600"/>
                <a:gd name="T2" fmla="*/ 0 w 21805"/>
                <a:gd name="T3" fmla="*/ 21599 h 21600"/>
                <a:gd name="T4" fmla="*/ 205 w 21805"/>
                <a:gd name="T5" fmla="*/ 0 h 21600"/>
              </a:gdLst>
              <a:ahLst/>
              <a:cxnLst>
                <a:cxn ang="0">
                  <a:pos x="T0" y="T1"/>
                </a:cxn>
                <a:cxn ang="0">
                  <a:pos x="T2" y="T3"/>
                </a:cxn>
                <a:cxn ang="0">
                  <a:pos x="T4" y="T5"/>
                </a:cxn>
              </a:cxnLst>
              <a:rect l="0" t="0" r="r" b="b"/>
              <a:pathLst>
                <a:path w="21805" h="21600" fill="none" extrusionOk="0">
                  <a:moveTo>
                    <a:pt x="21805" y="0"/>
                  </a:moveTo>
                  <a:cubicBezTo>
                    <a:pt x="21805" y="11929"/>
                    <a:pt x="12134" y="21600"/>
                    <a:pt x="205" y="21600"/>
                  </a:cubicBezTo>
                  <a:cubicBezTo>
                    <a:pt x="136" y="21599"/>
                    <a:pt x="68" y="21599"/>
                    <a:pt x="-1" y="21599"/>
                  </a:cubicBezTo>
                </a:path>
                <a:path w="21805" h="21600" stroke="0" extrusionOk="0">
                  <a:moveTo>
                    <a:pt x="21805" y="0"/>
                  </a:moveTo>
                  <a:cubicBezTo>
                    <a:pt x="21805" y="11929"/>
                    <a:pt x="12134" y="21600"/>
                    <a:pt x="205" y="21600"/>
                  </a:cubicBezTo>
                  <a:cubicBezTo>
                    <a:pt x="136" y="21599"/>
                    <a:pt x="68" y="21599"/>
                    <a:pt x="-1" y="21599"/>
                  </a:cubicBezTo>
                  <a:lnTo>
                    <a:pt x="205" y="0"/>
                  </a:lnTo>
                  <a:close/>
                </a:path>
              </a:pathLst>
            </a:custGeom>
            <a:noFill/>
            <a:ln w="25400" cap="rnd">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695" name="Arc 23"/>
            <p:cNvSpPr>
              <a:spLocks/>
            </p:cNvSpPr>
            <p:nvPr/>
          </p:nvSpPr>
          <p:spPr bwMode="auto">
            <a:xfrm>
              <a:off x="1151" y="3618"/>
              <a:ext cx="106" cy="94"/>
            </a:xfrm>
            <a:custGeom>
              <a:avLst/>
              <a:gdLst>
                <a:gd name="G0" fmla="+- 21600 0 0"/>
                <a:gd name="G1" fmla="+- 0 0 0"/>
                <a:gd name="G2" fmla="+- 21600 0 0"/>
                <a:gd name="T0" fmla="*/ 21395 w 21600"/>
                <a:gd name="T1" fmla="*/ 21599 h 21599"/>
                <a:gd name="T2" fmla="*/ 0 w 21600"/>
                <a:gd name="T3" fmla="*/ 0 h 21599"/>
                <a:gd name="T4" fmla="*/ 21600 w 21600"/>
                <a:gd name="T5" fmla="*/ 0 h 21599"/>
              </a:gdLst>
              <a:ahLst/>
              <a:cxnLst>
                <a:cxn ang="0">
                  <a:pos x="T0" y="T1"/>
                </a:cxn>
                <a:cxn ang="0">
                  <a:pos x="T2" y="T3"/>
                </a:cxn>
                <a:cxn ang="0">
                  <a:pos x="T4" y="T5"/>
                </a:cxn>
              </a:cxnLst>
              <a:rect l="0" t="0" r="r" b="b"/>
              <a:pathLst>
                <a:path w="21600" h="21599" fill="none" extrusionOk="0">
                  <a:moveTo>
                    <a:pt x="21394" y="21599"/>
                  </a:moveTo>
                  <a:cubicBezTo>
                    <a:pt x="9546" y="21486"/>
                    <a:pt x="-1" y="11849"/>
                    <a:pt x="-1" y="-1"/>
                  </a:cubicBezTo>
                </a:path>
                <a:path w="21600" h="21599" stroke="0" extrusionOk="0">
                  <a:moveTo>
                    <a:pt x="21394" y="21599"/>
                  </a:moveTo>
                  <a:cubicBezTo>
                    <a:pt x="9546" y="21486"/>
                    <a:pt x="-1" y="11849"/>
                    <a:pt x="-1" y="-1"/>
                  </a:cubicBezTo>
                  <a:lnTo>
                    <a:pt x="21600" y="0"/>
                  </a:lnTo>
                  <a:close/>
                </a:path>
              </a:pathLst>
            </a:custGeom>
            <a:noFill/>
            <a:ln w="25400" cap="rnd">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grpSp>
      <p:sp>
        <p:nvSpPr>
          <p:cNvPr id="1436696" name="AutoShape 24"/>
          <p:cNvSpPr>
            <a:spLocks noChangeArrowheads="1"/>
          </p:cNvSpPr>
          <p:nvPr/>
        </p:nvSpPr>
        <p:spPr bwMode="auto">
          <a:xfrm rot="-10800000" flipH="1" flipV="1">
            <a:off x="4279900" y="5272088"/>
            <a:ext cx="1117600" cy="277812"/>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bg1"/>
          </a:solidFill>
          <a:ln w="254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697" name="Oval 25"/>
          <p:cNvSpPr>
            <a:spLocks noChangeArrowheads="1"/>
          </p:cNvSpPr>
          <p:nvPr/>
        </p:nvSpPr>
        <p:spPr bwMode="auto">
          <a:xfrm>
            <a:off x="2173288" y="4356100"/>
            <a:ext cx="508000" cy="508000"/>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698" name="Rectangle 26"/>
          <p:cNvSpPr>
            <a:spLocks noChangeArrowheads="1"/>
          </p:cNvSpPr>
          <p:nvPr/>
        </p:nvSpPr>
        <p:spPr bwMode="auto">
          <a:xfrm>
            <a:off x="2206625" y="4411663"/>
            <a:ext cx="371671"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Calibri"/>
                <a:cs typeface="Calibri"/>
              </a:rPr>
              <a:t> =</a:t>
            </a:r>
          </a:p>
        </p:txBody>
      </p:sp>
      <p:sp>
        <p:nvSpPr>
          <p:cNvPr id="1436699" name="Rectangle 27"/>
          <p:cNvSpPr>
            <a:spLocks noChangeArrowheads="1"/>
          </p:cNvSpPr>
          <p:nvPr/>
        </p:nvSpPr>
        <p:spPr bwMode="auto">
          <a:xfrm>
            <a:off x="4648200" y="1066800"/>
            <a:ext cx="692597" cy="339196"/>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dirty="0" smtClean="0">
                <a:solidFill>
                  <a:srgbClr val="000000"/>
                </a:solidFill>
                <a:latin typeface="Calibri"/>
                <a:cs typeface="Calibri"/>
              </a:rPr>
              <a:t>Offset</a:t>
            </a:r>
            <a:endParaRPr lang="en-US" dirty="0">
              <a:solidFill>
                <a:srgbClr val="000000"/>
              </a:solidFill>
              <a:latin typeface="Calibri"/>
              <a:cs typeface="Calibri"/>
            </a:endParaRPr>
          </a:p>
        </p:txBody>
      </p:sp>
      <p:sp>
        <p:nvSpPr>
          <p:cNvPr id="1436700" name="Line 28"/>
          <p:cNvSpPr>
            <a:spLocks noChangeShapeType="1"/>
          </p:cNvSpPr>
          <p:nvPr/>
        </p:nvSpPr>
        <p:spPr bwMode="auto">
          <a:xfrm>
            <a:off x="4648200" y="990600"/>
            <a:ext cx="0" cy="533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01" name="Line 29"/>
          <p:cNvSpPr>
            <a:spLocks noChangeShapeType="1"/>
          </p:cNvSpPr>
          <p:nvPr/>
        </p:nvSpPr>
        <p:spPr bwMode="auto">
          <a:xfrm>
            <a:off x="2514600" y="990600"/>
            <a:ext cx="0" cy="533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02" name="Rectangle 30"/>
          <p:cNvSpPr>
            <a:spLocks noChangeArrowheads="1"/>
          </p:cNvSpPr>
          <p:nvPr/>
        </p:nvSpPr>
        <p:spPr bwMode="auto">
          <a:xfrm>
            <a:off x="1355725" y="1033463"/>
            <a:ext cx="670481"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Calibri"/>
                <a:cs typeface="Calibri"/>
              </a:rPr>
              <a:t>  Tag</a:t>
            </a:r>
          </a:p>
        </p:txBody>
      </p:sp>
      <p:sp>
        <p:nvSpPr>
          <p:cNvPr id="1436703" name="Rectangle 31"/>
          <p:cNvSpPr>
            <a:spLocks noChangeArrowheads="1"/>
          </p:cNvSpPr>
          <p:nvPr/>
        </p:nvSpPr>
        <p:spPr bwMode="auto">
          <a:xfrm>
            <a:off x="3057525" y="1033463"/>
            <a:ext cx="758771"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Calibri"/>
                <a:cs typeface="Calibri"/>
              </a:rPr>
              <a:t>Index</a:t>
            </a:r>
          </a:p>
        </p:txBody>
      </p:sp>
      <p:sp>
        <p:nvSpPr>
          <p:cNvPr id="1436704" name="Line 32"/>
          <p:cNvSpPr>
            <a:spLocks noChangeShapeType="1"/>
          </p:cNvSpPr>
          <p:nvPr/>
        </p:nvSpPr>
        <p:spPr bwMode="auto">
          <a:xfrm>
            <a:off x="1905000" y="3429000"/>
            <a:ext cx="0" cy="10668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05" name="Line 33"/>
          <p:cNvSpPr>
            <a:spLocks noChangeShapeType="1"/>
          </p:cNvSpPr>
          <p:nvPr/>
        </p:nvSpPr>
        <p:spPr bwMode="auto">
          <a:xfrm>
            <a:off x="2438400" y="3429000"/>
            <a:ext cx="0" cy="914400"/>
          </a:xfrm>
          <a:prstGeom prst="line">
            <a:avLst/>
          </a:prstGeom>
          <a:noFill/>
          <a:ln w="25400">
            <a:solidFill>
              <a:schemeClr val="tx1"/>
            </a:solidFill>
            <a:round/>
            <a:headEnd type="none" w="sm" len="sm"/>
            <a:tailEnd type="stealth"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06" name="Line 34"/>
          <p:cNvSpPr>
            <a:spLocks noChangeShapeType="1"/>
          </p:cNvSpPr>
          <p:nvPr/>
        </p:nvSpPr>
        <p:spPr bwMode="auto">
          <a:xfrm>
            <a:off x="1981200" y="5562600"/>
            <a:ext cx="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07" name="Line 35"/>
          <p:cNvSpPr>
            <a:spLocks noChangeShapeType="1"/>
          </p:cNvSpPr>
          <p:nvPr/>
        </p:nvSpPr>
        <p:spPr bwMode="auto">
          <a:xfrm flipH="1">
            <a:off x="1447800" y="5715000"/>
            <a:ext cx="533400" cy="0"/>
          </a:xfrm>
          <a:prstGeom prst="line">
            <a:avLst/>
          </a:prstGeom>
          <a:noFill/>
          <a:ln w="25400">
            <a:solidFill>
              <a:schemeClr val="tx1"/>
            </a:solidFill>
            <a:round/>
            <a:headEnd type="none" w="sm" len="sm"/>
            <a:tailEnd type="stealth" w="med" len="lg"/>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08" name="Line 36"/>
          <p:cNvSpPr>
            <a:spLocks noChangeShapeType="1"/>
          </p:cNvSpPr>
          <p:nvPr/>
        </p:nvSpPr>
        <p:spPr bwMode="auto">
          <a:xfrm flipH="1">
            <a:off x="2057400" y="4953000"/>
            <a:ext cx="3810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09" name="Line 37"/>
          <p:cNvSpPr>
            <a:spLocks noChangeShapeType="1"/>
          </p:cNvSpPr>
          <p:nvPr/>
        </p:nvSpPr>
        <p:spPr bwMode="auto">
          <a:xfrm>
            <a:off x="2057400" y="4953000"/>
            <a:ext cx="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10" name="Line 38"/>
          <p:cNvSpPr>
            <a:spLocks noChangeShapeType="1"/>
          </p:cNvSpPr>
          <p:nvPr/>
        </p:nvSpPr>
        <p:spPr bwMode="auto">
          <a:xfrm>
            <a:off x="3440113" y="3429000"/>
            <a:ext cx="0" cy="13716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11" name="Line 39"/>
          <p:cNvSpPr>
            <a:spLocks noChangeShapeType="1"/>
          </p:cNvSpPr>
          <p:nvPr/>
        </p:nvSpPr>
        <p:spPr bwMode="auto">
          <a:xfrm flipH="1">
            <a:off x="3429000" y="4800600"/>
            <a:ext cx="9144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12" name="Line 40"/>
          <p:cNvSpPr>
            <a:spLocks noChangeShapeType="1"/>
          </p:cNvSpPr>
          <p:nvPr/>
        </p:nvSpPr>
        <p:spPr bwMode="auto">
          <a:xfrm>
            <a:off x="4343400" y="4800600"/>
            <a:ext cx="0" cy="457200"/>
          </a:xfrm>
          <a:prstGeom prst="line">
            <a:avLst/>
          </a:prstGeom>
          <a:noFill/>
          <a:ln w="25400">
            <a:solidFill>
              <a:schemeClr val="tx1"/>
            </a:solidFill>
            <a:round/>
            <a:headEnd type="none" w="sm" len="sm"/>
            <a:tailEnd type="stealth"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13" name="Line 41"/>
          <p:cNvSpPr>
            <a:spLocks noChangeShapeType="1"/>
          </p:cNvSpPr>
          <p:nvPr/>
        </p:nvSpPr>
        <p:spPr bwMode="auto">
          <a:xfrm>
            <a:off x="4327525" y="3429000"/>
            <a:ext cx="0" cy="11430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14" name="Line 42"/>
          <p:cNvSpPr>
            <a:spLocks noChangeShapeType="1"/>
          </p:cNvSpPr>
          <p:nvPr/>
        </p:nvSpPr>
        <p:spPr bwMode="auto">
          <a:xfrm flipH="1">
            <a:off x="4343400" y="4572000"/>
            <a:ext cx="3048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15" name="Line 43"/>
          <p:cNvSpPr>
            <a:spLocks noChangeShapeType="1"/>
          </p:cNvSpPr>
          <p:nvPr/>
        </p:nvSpPr>
        <p:spPr bwMode="auto">
          <a:xfrm>
            <a:off x="4648200" y="4572000"/>
            <a:ext cx="0" cy="685800"/>
          </a:xfrm>
          <a:prstGeom prst="line">
            <a:avLst/>
          </a:prstGeom>
          <a:noFill/>
          <a:ln w="25400">
            <a:solidFill>
              <a:schemeClr val="tx1"/>
            </a:solidFill>
            <a:round/>
            <a:headEnd type="none" w="sm" len="sm"/>
            <a:tailEnd type="stealth"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16" name="Line 44"/>
          <p:cNvSpPr>
            <a:spLocks noChangeShapeType="1"/>
          </p:cNvSpPr>
          <p:nvPr/>
        </p:nvSpPr>
        <p:spPr bwMode="auto">
          <a:xfrm>
            <a:off x="5029200" y="4572000"/>
            <a:ext cx="0" cy="685800"/>
          </a:xfrm>
          <a:prstGeom prst="line">
            <a:avLst/>
          </a:prstGeom>
          <a:noFill/>
          <a:ln w="25400">
            <a:solidFill>
              <a:schemeClr val="tx1"/>
            </a:solidFill>
            <a:round/>
            <a:headEnd type="none" w="sm" len="sm"/>
            <a:tailEnd type="stealth"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17" name="Line 45"/>
          <p:cNvSpPr>
            <a:spLocks noChangeShapeType="1"/>
          </p:cNvSpPr>
          <p:nvPr/>
        </p:nvSpPr>
        <p:spPr bwMode="auto">
          <a:xfrm>
            <a:off x="5334000" y="4800600"/>
            <a:ext cx="0" cy="457200"/>
          </a:xfrm>
          <a:prstGeom prst="line">
            <a:avLst/>
          </a:prstGeom>
          <a:noFill/>
          <a:ln w="25400">
            <a:solidFill>
              <a:schemeClr val="tx1"/>
            </a:solidFill>
            <a:round/>
            <a:headEnd type="none" w="sm" len="sm"/>
            <a:tailEnd type="stealth"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18" name="Line 46"/>
          <p:cNvSpPr>
            <a:spLocks noChangeShapeType="1"/>
          </p:cNvSpPr>
          <p:nvPr/>
        </p:nvSpPr>
        <p:spPr bwMode="auto">
          <a:xfrm flipH="1">
            <a:off x="5029200" y="4572000"/>
            <a:ext cx="3048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19" name="Line 47"/>
          <p:cNvSpPr>
            <a:spLocks noChangeShapeType="1"/>
          </p:cNvSpPr>
          <p:nvPr/>
        </p:nvSpPr>
        <p:spPr bwMode="auto">
          <a:xfrm flipH="1">
            <a:off x="5334000" y="4800600"/>
            <a:ext cx="8382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20" name="Line 48"/>
          <p:cNvSpPr>
            <a:spLocks noChangeShapeType="1"/>
          </p:cNvSpPr>
          <p:nvPr/>
        </p:nvSpPr>
        <p:spPr bwMode="auto">
          <a:xfrm>
            <a:off x="5357813" y="3429000"/>
            <a:ext cx="0" cy="11430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21" name="Line 49"/>
          <p:cNvSpPr>
            <a:spLocks noChangeShapeType="1"/>
          </p:cNvSpPr>
          <p:nvPr/>
        </p:nvSpPr>
        <p:spPr bwMode="auto">
          <a:xfrm>
            <a:off x="6178550" y="3429000"/>
            <a:ext cx="0" cy="13716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22" name="Line 50"/>
          <p:cNvSpPr>
            <a:spLocks noChangeShapeType="1"/>
          </p:cNvSpPr>
          <p:nvPr/>
        </p:nvSpPr>
        <p:spPr bwMode="auto">
          <a:xfrm>
            <a:off x="4876800" y="5562600"/>
            <a:ext cx="0" cy="2286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23" name="Line 51"/>
          <p:cNvSpPr>
            <a:spLocks noChangeShapeType="1"/>
          </p:cNvSpPr>
          <p:nvPr/>
        </p:nvSpPr>
        <p:spPr bwMode="auto">
          <a:xfrm flipH="1">
            <a:off x="4876800" y="5791200"/>
            <a:ext cx="990600" cy="0"/>
          </a:xfrm>
          <a:prstGeom prst="line">
            <a:avLst/>
          </a:prstGeom>
          <a:noFill/>
          <a:ln w="25400">
            <a:solidFill>
              <a:schemeClr val="tx1"/>
            </a:solidFill>
            <a:round/>
            <a:headEnd type="stealth" w="med" len="lg"/>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24" name="Line 52"/>
          <p:cNvSpPr>
            <a:spLocks noChangeShapeType="1"/>
          </p:cNvSpPr>
          <p:nvPr/>
        </p:nvSpPr>
        <p:spPr bwMode="auto">
          <a:xfrm>
            <a:off x="3581400" y="1524000"/>
            <a:ext cx="0" cy="3048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25" name="Line 53"/>
          <p:cNvSpPr>
            <a:spLocks noChangeShapeType="1"/>
          </p:cNvSpPr>
          <p:nvPr/>
        </p:nvSpPr>
        <p:spPr bwMode="auto">
          <a:xfrm flipH="1">
            <a:off x="1524000" y="1828800"/>
            <a:ext cx="20574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26" name="Line 54"/>
          <p:cNvSpPr>
            <a:spLocks noChangeShapeType="1"/>
          </p:cNvSpPr>
          <p:nvPr/>
        </p:nvSpPr>
        <p:spPr bwMode="auto">
          <a:xfrm>
            <a:off x="1752600" y="1524000"/>
            <a:ext cx="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27" name="Line 55"/>
          <p:cNvSpPr>
            <a:spLocks noChangeShapeType="1"/>
          </p:cNvSpPr>
          <p:nvPr/>
        </p:nvSpPr>
        <p:spPr bwMode="auto">
          <a:xfrm>
            <a:off x="1524000" y="1828800"/>
            <a:ext cx="0" cy="15240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28" name="Line 56"/>
          <p:cNvSpPr>
            <a:spLocks noChangeShapeType="1"/>
          </p:cNvSpPr>
          <p:nvPr/>
        </p:nvSpPr>
        <p:spPr bwMode="auto">
          <a:xfrm flipH="1">
            <a:off x="1524000" y="3352800"/>
            <a:ext cx="228600" cy="0"/>
          </a:xfrm>
          <a:prstGeom prst="line">
            <a:avLst/>
          </a:prstGeom>
          <a:noFill/>
          <a:ln w="25400">
            <a:solidFill>
              <a:schemeClr val="tx1"/>
            </a:solidFill>
            <a:round/>
            <a:headEnd type="stealth" w="med" len="med"/>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29" name="Line 57"/>
          <p:cNvSpPr>
            <a:spLocks noChangeShapeType="1"/>
          </p:cNvSpPr>
          <p:nvPr/>
        </p:nvSpPr>
        <p:spPr bwMode="auto">
          <a:xfrm flipH="1">
            <a:off x="1066800" y="1676400"/>
            <a:ext cx="6858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30" name="Line 58"/>
          <p:cNvSpPr>
            <a:spLocks noChangeShapeType="1"/>
          </p:cNvSpPr>
          <p:nvPr/>
        </p:nvSpPr>
        <p:spPr bwMode="auto">
          <a:xfrm>
            <a:off x="1066800" y="1676400"/>
            <a:ext cx="0" cy="28956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31" name="Line 59"/>
          <p:cNvSpPr>
            <a:spLocks noChangeShapeType="1"/>
          </p:cNvSpPr>
          <p:nvPr/>
        </p:nvSpPr>
        <p:spPr bwMode="auto">
          <a:xfrm flipH="1">
            <a:off x="1066800" y="4572000"/>
            <a:ext cx="7620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32" name="Line 60"/>
          <p:cNvSpPr>
            <a:spLocks noChangeShapeType="1"/>
          </p:cNvSpPr>
          <p:nvPr/>
        </p:nvSpPr>
        <p:spPr bwMode="auto">
          <a:xfrm flipH="1">
            <a:off x="1752600" y="4572000"/>
            <a:ext cx="381000" cy="0"/>
          </a:xfrm>
          <a:prstGeom prst="line">
            <a:avLst/>
          </a:prstGeom>
          <a:noFill/>
          <a:ln w="25400">
            <a:solidFill>
              <a:schemeClr val="tx1"/>
            </a:solidFill>
            <a:round/>
            <a:headEnd type="stealth" w="med" len="med"/>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33" name="Oval 61"/>
          <p:cNvSpPr>
            <a:spLocks noChangeArrowheads="1"/>
          </p:cNvSpPr>
          <p:nvPr/>
        </p:nvSpPr>
        <p:spPr bwMode="auto">
          <a:xfrm>
            <a:off x="1874838" y="3365500"/>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34" name="Oval 62"/>
          <p:cNvSpPr>
            <a:spLocks noChangeArrowheads="1"/>
          </p:cNvSpPr>
          <p:nvPr/>
        </p:nvSpPr>
        <p:spPr bwMode="auto">
          <a:xfrm>
            <a:off x="2403475" y="3365500"/>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35" name="Oval 63"/>
          <p:cNvSpPr>
            <a:spLocks noChangeArrowheads="1"/>
          </p:cNvSpPr>
          <p:nvPr/>
        </p:nvSpPr>
        <p:spPr bwMode="auto">
          <a:xfrm>
            <a:off x="3408363" y="3365500"/>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36" name="Oval 64"/>
          <p:cNvSpPr>
            <a:spLocks noChangeArrowheads="1"/>
          </p:cNvSpPr>
          <p:nvPr/>
        </p:nvSpPr>
        <p:spPr bwMode="auto">
          <a:xfrm>
            <a:off x="4295775" y="3365500"/>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37" name="Oval 65"/>
          <p:cNvSpPr>
            <a:spLocks noChangeArrowheads="1"/>
          </p:cNvSpPr>
          <p:nvPr/>
        </p:nvSpPr>
        <p:spPr bwMode="auto">
          <a:xfrm>
            <a:off x="5326063" y="3365500"/>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38" name="Oval 66"/>
          <p:cNvSpPr>
            <a:spLocks noChangeArrowheads="1"/>
          </p:cNvSpPr>
          <p:nvPr/>
        </p:nvSpPr>
        <p:spPr bwMode="auto">
          <a:xfrm>
            <a:off x="6146800" y="3365500"/>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39" name="Line 67"/>
          <p:cNvSpPr>
            <a:spLocks noChangeShapeType="1"/>
          </p:cNvSpPr>
          <p:nvPr/>
        </p:nvSpPr>
        <p:spPr bwMode="auto">
          <a:xfrm>
            <a:off x="1905000" y="4648200"/>
            <a:ext cx="0" cy="4572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40" name="Line 68"/>
          <p:cNvSpPr>
            <a:spLocks noChangeShapeType="1"/>
          </p:cNvSpPr>
          <p:nvPr/>
        </p:nvSpPr>
        <p:spPr bwMode="auto">
          <a:xfrm>
            <a:off x="5029200" y="1524000"/>
            <a:ext cx="0" cy="3048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41" name="Line 69"/>
          <p:cNvSpPr>
            <a:spLocks noChangeShapeType="1"/>
          </p:cNvSpPr>
          <p:nvPr/>
        </p:nvSpPr>
        <p:spPr bwMode="auto">
          <a:xfrm flipH="1">
            <a:off x="5029200" y="1828800"/>
            <a:ext cx="25908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42" name="Line 70"/>
          <p:cNvSpPr>
            <a:spLocks noChangeShapeType="1"/>
          </p:cNvSpPr>
          <p:nvPr/>
        </p:nvSpPr>
        <p:spPr bwMode="auto">
          <a:xfrm>
            <a:off x="7620000" y="1828800"/>
            <a:ext cx="0" cy="3581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43" name="Line 71"/>
          <p:cNvSpPr>
            <a:spLocks noChangeShapeType="1"/>
          </p:cNvSpPr>
          <p:nvPr/>
        </p:nvSpPr>
        <p:spPr bwMode="auto">
          <a:xfrm flipH="1">
            <a:off x="5257800" y="5410200"/>
            <a:ext cx="2362200" cy="0"/>
          </a:xfrm>
          <a:prstGeom prst="line">
            <a:avLst/>
          </a:prstGeom>
          <a:noFill/>
          <a:ln w="25400">
            <a:solidFill>
              <a:schemeClr val="tx1"/>
            </a:solidFill>
            <a:round/>
            <a:headEnd type="none" w="sm" len="sm"/>
            <a:tailEnd type="stealth"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44" name="Line 72"/>
          <p:cNvSpPr>
            <a:spLocks noChangeShapeType="1"/>
          </p:cNvSpPr>
          <p:nvPr/>
        </p:nvSpPr>
        <p:spPr bwMode="auto">
          <a:xfrm flipH="1">
            <a:off x="1143000" y="1600200"/>
            <a:ext cx="15240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45" name="Line 73"/>
          <p:cNvSpPr>
            <a:spLocks noChangeShapeType="1"/>
          </p:cNvSpPr>
          <p:nvPr/>
        </p:nvSpPr>
        <p:spPr bwMode="auto">
          <a:xfrm flipH="1">
            <a:off x="3200400" y="1752600"/>
            <a:ext cx="15240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46" name="Line 74"/>
          <p:cNvSpPr>
            <a:spLocks noChangeShapeType="1"/>
          </p:cNvSpPr>
          <p:nvPr/>
        </p:nvSpPr>
        <p:spPr bwMode="auto">
          <a:xfrm flipH="1">
            <a:off x="5715000" y="1752600"/>
            <a:ext cx="15240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47" name="Line 75"/>
          <p:cNvSpPr>
            <a:spLocks noChangeShapeType="1"/>
          </p:cNvSpPr>
          <p:nvPr/>
        </p:nvSpPr>
        <p:spPr bwMode="auto">
          <a:xfrm flipH="1">
            <a:off x="2362200" y="4038600"/>
            <a:ext cx="15240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48" name="Rectangle 76"/>
          <p:cNvSpPr>
            <a:spLocks noChangeArrowheads="1"/>
          </p:cNvSpPr>
          <p:nvPr/>
        </p:nvSpPr>
        <p:spPr bwMode="auto">
          <a:xfrm>
            <a:off x="1050925" y="1706563"/>
            <a:ext cx="329843"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Calibri"/>
                <a:cs typeface="Calibri"/>
              </a:rPr>
              <a:t> t</a:t>
            </a:r>
          </a:p>
        </p:txBody>
      </p:sp>
      <p:sp>
        <p:nvSpPr>
          <p:cNvPr id="1436749" name="Rectangle 77"/>
          <p:cNvSpPr>
            <a:spLocks noChangeArrowheads="1"/>
          </p:cNvSpPr>
          <p:nvPr/>
        </p:nvSpPr>
        <p:spPr bwMode="auto">
          <a:xfrm>
            <a:off x="3108325" y="1858963"/>
            <a:ext cx="365485"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Calibri"/>
                <a:cs typeface="Calibri"/>
              </a:rPr>
              <a:t> k</a:t>
            </a:r>
          </a:p>
        </p:txBody>
      </p:sp>
      <p:sp>
        <p:nvSpPr>
          <p:cNvPr id="1436750" name="Rectangle 78"/>
          <p:cNvSpPr>
            <a:spLocks noChangeArrowheads="1"/>
          </p:cNvSpPr>
          <p:nvPr/>
        </p:nvSpPr>
        <p:spPr bwMode="auto">
          <a:xfrm>
            <a:off x="5622925" y="1858963"/>
            <a:ext cx="378684"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Calibri"/>
                <a:cs typeface="Calibri"/>
              </a:rPr>
              <a:t> b</a:t>
            </a:r>
          </a:p>
        </p:txBody>
      </p:sp>
      <p:sp>
        <p:nvSpPr>
          <p:cNvPr id="1436751" name="Rectangle 79"/>
          <p:cNvSpPr>
            <a:spLocks noChangeArrowheads="1"/>
          </p:cNvSpPr>
          <p:nvPr/>
        </p:nvSpPr>
        <p:spPr bwMode="auto">
          <a:xfrm>
            <a:off x="2498725" y="3992563"/>
            <a:ext cx="329843"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Calibri"/>
                <a:cs typeface="Calibri"/>
              </a:rPr>
              <a:t> t</a:t>
            </a:r>
          </a:p>
        </p:txBody>
      </p:sp>
      <p:sp>
        <p:nvSpPr>
          <p:cNvPr id="1436752" name="Rectangle 80"/>
          <p:cNvSpPr>
            <a:spLocks noChangeArrowheads="1"/>
          </p:cNvSpPr>
          <p:nvPr/>
        </p:nvSpPr>
        <p:spPr bwMode="auto">
          <a:xfrm>
            <a:off x="898525" y="5516563"/>
            <a:ext cx="545021"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Calibri"/>
                <a:cs typeface="Calibri"/>
              </a:rPr>
              <a:t>HIT</a:t>
            </a:r>
          </a:p>
        </p:txBody>
      </p:sp>
      <p:sp>
        <p:nvSpPr>
          <p:cNvPr id="1436753" name="Rectangle 81"/>
          <p:cNvSpPr>
            <a:spLocks noChangeArrowheads="1"/>
          </p:cNvSpPr>
          <p:nvPr/>
        </p:nvSpPr>
        <p:spPr bwMode="auto">
          <a:xfrm>
            <a:off x="5851525" y="5592763"/>
            <a:ext cx="2130717"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Calibri"/>
                <a:cs typeface="Calibri"/>
              </a:rPr>
              <a:t>Data Word or Byte</a:t>
            </a:r>
          </a:p>
        </p:txBody>
      </p:sp>
      <p:sp>
        <p:nvSpPr>
          <p:cNvPr id="1436754" name="Line 82"/>
          <p:cNvSpPr>
            <a:spLocks noChangeShapeType="1"/>
          </p:cNvSpPr>
          <p:nvPr/>
        </p:nvSpPr>
        <p:spPr bwMode="auto">
          <a:xfrm>
            <a:off x="6781800" y="2438400"/>
            <a:ext cx="0" cy="1524000"/>
          </a:xfrm>
          <a:prstGeom prst="line">
            <a:avLst/>
          </a:prstGeom>
          <a:noFill/>
          <a:ln w="12700">
            <a:solidFill>
              <a:schemeClr val="tx1"/>
            </a:solidFill>
            <a:round/>
            <a:headEnd type="stealth" w="med" len="med"/>
            <a:tailEnd type="stealth"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36755" name="Rectangle 83"/>
          <p:cNvSpPr>
            <a:spLocks noChangeArrowheads="1"/>
          </p:cNvSpPr>
          <p:nvPr/>
        </p:nvSpPr>
        <p:spPr bwMode="auto">
          <a:xfrm>
            <a:off x="6765925" y="3001963"/>
            <a:ext cx="666348" cy="708528"/>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Calibri"/>
                <a:cs typeface="Calibri"/>
              </a:rPr>
              <a:t>  2</a:t>
            </a:r>
            <a:r>
              <a:rPr lang="en-US" sz="2000" baseline="30000">
                <a:solidFill>
                  <a:srgbClr val="000000"/>
                </a:solidFill>
                <a:latin typeface="Calibri"/>
                <a:cs typeface="Calibri"/>
              </a:rPr>
              <a:t>k</a:t>
            </a:r>
          </a:p>
          <a:p>
            <a:pPr algn="ctr">
              <a:spcBef>
                <a:spcPct val="0"/>
              </a:spcBef>
            </a:pPr>
            <a:r>
              <a:rPr lang="en-US" sz="2000">
                <a:solidFill>
                  <a:srgbClr val="000000"/>
                </a:solidFill>
                <a:latin typeface="Calibri"/>
                <a:cs typeface="Calibri"/>
              </a:rPr>
              <a:t>lines</a:t>
            </a:r>
          </a:p>
        </p:txBody>
      </p:sp>
      <p:sp>
        <p:nvSpPr>
          <p:cNvPr id="84" name="Slide Number Placeholder 5"/>
          <p:cNvSpPr>
            <a:spLocks noGrp="1"/>
          </p:cNvSpPr>
          <p:nvPr>
            <p:ph type="sldNum" sz="quarter" idx="12"/>
          </p:nvPr>
        </p:nvSpPr>
        <p:spPr>
          <a:xfrm>
            <a:off x="7162800" y="6477000"/>
            <a:ext cx="1905000" cy="292100"/>
          </a:xfrm>
        </p:spPr>
        <p:txBody>
          <a:bodyPr/>
          <a:lstStyle/>
          <a:p>
            <a:fld id="{496471D7-D45B-4D4D-A774-64B2692D6213}" type="slidenum">
              <a:rPr lang="en-US"/>
              <a:pPr/>
              <a:t>3</a:t>
            </a:fld>
            <a:endParaRPr lang="en-US" b="0" dirty="0">
              <a:solidFill>
                <a:srgbClr val="FBBA03"/>
              </a:solidFill>
            </a:endParaRPr>
          </a:p>
        </p:txBody>
      </p:sp>
    </p:spTree>
    <p:extLst>
      <p:ext uri="{BB962C8B-B14F-4D97-AF65-F5344CB8AC3E}">
        <p14:creationId xmlns:p14="http://schemas.microsoft.com/office/powerpoint/2010/main" val="61662943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5218" name="Rectangle 2"/>
          <p:cNvSpPr>
            <a:spLocks noGrp="1" noChangeArrowheads="1"/>
          </p:cNvSpPr>
          <p:nvPr>
            <p:ph type="title"/>
          </p:nvPr>
        </p:nvSpPr>
        <p:spPr/>
        <p:txBody>
          <a:bodyPr/>
          <a:lstStyle/>
          <a:p>
            <a:r>
              <a:rPr lang="en-US" altLang="ko-KR" smtClean="0"/>
              <a:t>Prefetching</a:t>
            </a:r>
            <a:endParaRPr lang="en-US" altLang="ko-KR"/>
          </a:p>
        </p:txBody>
      </p:sp>
      <p:sp>
        <p:nvSpPr>
          <p:cNvPr id="1545219" name="Rectangle 3"/>
          <p:cNvSpPr>
            <a:spLocks noGrp="1" noChangeArrowheads="1"/>
          </p:cNvSpPr>
          <p:nvPr>
            <p:ph idx="1"/>
          </p:nvPr>
        </p:nvSpPr>
        <p:spPr/>
        <p:txBody>
          <a:bodyPr/>
          <a:lstStyle/>
          <a:p>
            <a:r>
              <a:rPr lang="en-US" altLang="ko-KR" sz="2800" dirty="0" smtClean="0"/>
              <a:t>Speculate on future instruction and data accesses and fetch them into cache(s)</a:t>
            </a:r>
          </a:p>
          <a:p>
            <a:pPr lvl="1"/>
            <a:r>
              <a:rPr lang="en-US" altLang="ko-KR" sz="2000" dirty="0" smtClean="0"/>
              <a:t>Instruction accesses easier to predict than data accesses</a:t>
            </a:r>
          </a:p>
          <a:p>
            <a:r>
              <a:rPr lang="en-US" altLang="ko-KR" sz="2800" dirty="0" smtClean="0"/>
              <a:t>Varieties of prefetching</a:t>
            </a:r>
          </a:p>
          <a:p>
            <a:pPr lvl="1"/>
            <a:r>
              <a:rPr lang="en-US" altLang="ko-KR" sz="2000" dirty="0" smtClean="0"/>
              <a:t>Hardware prefetching</a:t>
            </a:r>
          </a:p>
          <a:p>
            <a:pPr lvl="1"/>
            <a:r>
              <a:rPr lang="en-US" altLang="ko-KR" sz="2000" dirty="0" smtClean="0"/>
              <a:t>Software prefetching</a:t>
            </a:r>
          </a:p>
          <a:p>
            <a:pPr lvl="1"/>
            <a:r>
              <a:rPr lang="en-US" altLang="ko-KR" sz="2000" dirty="0" smtClean="0"/>
              <a:t>Mixed schemes</a:t>
            </a:r>
          </a:p>
          <a:p>
            <a:r>
              <a:rPr lang="en-US" altLang="ko-KR" sz="2800" dirty="0" smtClean="0"/>
              <a:t>What types of misses does prefetching affect?</a:t>
            </a:r>
            <a:endParaRPr lang="en-US" altLang="ko-KR" sz="2800" dirty="0"/>
          </a:p>
        </p:txBody>
      </p:sp>
      <p:sp>
        <p:nvSpPr>
          <p:cNvPr id="6" name="Slide Number Placeholder 5"/>
          <p:cNvSpPr>
            <a:spLocks noGrp="1"/>
          </p:cNvSpPr>
          <p:nvPr>
            <p:ph type="sldNum" sz="quarter" idx="12"/>
          </p:nvPr>
        </p:nvSpPr>
        <p:spPr/>
        <p:txBody>
          <a:bodyPr/>
          <a:lstStyle/>
          <a:p>
            <a:fld id="{E7B3F614-3F75-2E4A-B06F-7F44B9E3E4FC}" type="slidenum">
              <a:rPr lang="en-US"/>
              <a:pPr/>
              <a:t>30</a:t>
            </a:fld>
            <a:endParaRPr lang="en-US"/>
          </a:p>
        </p:txBody>
      </p:sp>
    </p:spTree>
    <p:extLst>
      <p:ext uri="{BB962C8B-B14F-4D97-AF65-F5344CB8AC3E}">
        <p14:creationId xmlns:p14="http://schemas.microsoft.com/office/powerpoint/2010/main" val="11739032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7266" name="Rectangle 2"/>
          <p:cNvSpPr>
            <a:spLocks noGrp="1" noChangeArrowheads="1"/>
          </p:cNvSpPr>
          <p:nvPr>
            <p:ph type="title"/>
          </p:nvPr>
        </p:nvSpPr>
        <p:spPr/>
        <p:txBody>
          <a:bodyPr/>
          <a:lstStyle/>
          <a:p>
            <a:r>
              <a:rPr lang="en-US" altLang="ko-KR">
                <a:ea typeface="굴림" charset="-127"/>
                <a:cs typeface="굴림" charset="-127"/>
              </a:rPr>
              <a:t>Issues in Prefetching</a:t>
            </a:r>
          </a:p>
        </p:txBody>
      </p:sp>
      <p:sp>
        <p:nvSpPr>
          <p:cNvPr id="1547267" name="Rectangle 3"/>
          <p:cNvSpPr>
            <a:spLocks noGrp="1" noChangeArrowheads="1"/>
          </p:cNvSpPr>
          <p:nvPr>
            <p:ph idx="1"/>
          </p:nvPr>
        </p:nvSpPr>
        <p:spPr>
          <a:ln/>
        </p:spPr>
        <p:txBody>
          <a:bodyPr/>
          <a:lstStyle/>
          <a:p>
            <a:r>
              <a:rPr lang="en-US" altLang="ko-KR">
                <a:ea typeface="굴림" charset="-127"/>
                <a:cs typeface="굴림" charset="-127"/>
              </a:rPr>
              <a:t>Usefulness – should produce hits</a:t>
            </a:r>
          </a:p>
          <a:p>
            <a:r>
              <a:rPr lang="en-US" altLang="ko-KR">
                <a:ea typeface="굴림" charset="-127"/>
                <a:cs typeface="굴림" charset="-127"/>
              </a:rPr>
              <a:t>Timeliness – not late and not too early</a:t>
            </a:r>
          </a:p>
          <a:p>
            <a:r>
              <a:rPr lang="en-US" altLang="ko-KR">
                <a:ea typeface="굴림" charset="-127"/>
                <a:cs typeface="굴림" charset="-127"/>
              </a:rPr>
              <a:t>Cache and bandwidth pollution</a:t>
            </a:r>
          </a:p>
        </p:txBody>
      </p:sp>
      <p:sp>
        <p:nvSpPr>
          <p:cNvPr id="22" name="Slide Number Placeholder 5"/>
          <p:cNvSpPr>
            <a:spLocks noGrp="1"/>
          </p:cNvSpPr>
          <p:nvPr>
            <p:ph type="sldNum" sz="quarter" idx="12"/>
          </p:nvPr>
        </p:nvSpPr>
        <p:spPr/>
        <p:txBody>
          <a:bodyPr/>
          <a:lstStyle/>
          <a:p>
            <a:fld id="{51CFAC54-6CD8-7843-8534-19F165D3DEA8}" type="slidenum">
              <a:rPr lang="en-US"/>
              <a:pPr/>
              <a:t>31</a:t>
            </a:fld>
            <a:endParaRPr lang="en-US" b="0">
              <a:solidFill>
                <a:srgbClr val="FBBA03"/>
              </a:solidFill>
            </a:endParaRPr>
          </a:p>
        </p:txBody>
      </p:sp>
      <p:sp>
        <p:nvSpPr>
          <p:cNvPr id="1547268" name="Rectangle 4"/>
          <p:cNvSpPr>
            <a:spLocks noChangeArrowheads="1"/>
          </p:cNvSpPr>
          <p:nvPr/>
        </p:nvSpPr>
        <p:spPr bwMode="auto">
          <a:xfrm>
            <a:off x="1524000" y="3213100"/>
            <a:ext cx="1016000" cy="2133600"/>
          </a:xfrm>
          <a:prstGeom prst="rect">
            <a:avLst/>
          </a:prstGeom>
          <a:solidFill>
            <a:schemeClr val="bg1"/>
          </a:solidFill>
          <a:ln w="25400">
            <a:solidFill>
              <a:schemeClr val="tx2"/>
            </a:solidFill>
            <a:miter lim="800000"/>
            <a:headEnd/>
            <a:tailEnd/>
          </a:ln>
          <a:effectLst/>
        </p:spPr>
        <p:txBody>
          <a:bodyPr wrap="none" anchor="ctr">
            <a:prstTxWarp prst="textNoShape">
              <a:avLst/>
            </a:prstTxWarp>
          </a:bodyPr>
          <a:lstStyle/>
          <a:p>
            <a:pPr algn="ctr">
              <a:spcBef>
                <a:spcPct val="0"/>
              </a:spcBef>
            </a:pPr>
            <a:endParaRPr lang="ko-KR" altLang="en-US" sz="2000">
              <a:solidFill>
                <a:srgbClr val="000000"/>
              </a:solidFill>
              <a:latin typeface="Calibri"/>
              <a:ea typeface="굴림" charset="-127"/>
              <a:cs typeface="Calibri"/>
            </a:endParaRPr>
          </a:p>
        </p:txBody>
      </p:sp>
      <p:sp>
        <p:nvSpPr>
          <p:cNvPr id="1547269" name="Rectangle 5"/>
          <p:cNvSpPr>
            <a:spLocks noChangeArrowheads="1"/>
          </p:cNvSpPr>
          <p:nvPr/>
        </p:nvSpPr>
        <p:spPr bwMode="auto">
          <a:xfrm>
            <a:off x="3200400" y="4432300"/>
            <a:ext cx="1600200" cy="927100"/>
          </a:xfrm>
          <a:prstGeom prst="rect">
            <a:avLst/>
          </a:prstGeom>
          <a:solidFill>
            <a:schemeClr val="bg1"/>
          </a:solidFill>
          <a:ln w="25400">
            <a:solidFill>
              <a:schemeClr val="tx2"/>
            </a:solidFill>
            <a:miter lim="800000"/>
            <a:headEnd/>
            <a:tailEnd/>
          </a:ln>
          <a:effectLst/>
        </p:spPr>
        <p:txBody>
          <a:bodyPr anchor="ctr">
            <a:prstTxWarp prst="textNoShape">
              <a:avLst/>
            </a:prstTxWarp>
          </a:bodyPr>
          <a:lstStyle/>
          <a:p>
            <a:pPr algn="ctr">
              <a:spcBef>
                <a:spcPct val="0"/>
              </a:spcBef>
            </a:pPr>
            <a:r>
              <a:rPr lang="en-US" altLang="ko-KR" sz="2000">
                <a:solidFill>
                  <a:srgbClr val="000000"/>
                </a:solidFill>
                <a:latin typeface="Calibri"/>
                <a:ea typeface="굴림" charset="-127"/>
                <a:cs typeface="Calibri"/>
              </a:rPr>
              <a:t>L1 Data</a:t>
            </a:r>
            <a:endParaRPr lang="en-US" altLang="ko-KR" sz="2400">
              <a:solidFill>
                <a:srgbClr val="000000"/>
              </a:solidFill>
              <a:latin typeface="Calibri"/>
              <a:ea typeface="굴림" charset="-127"/>
              <a:cs typeface="Calibri"/>
            </a:endParaRPr>
          </a:p>
        </p:txBody>
      </p:sp>
      <p:sp>
        <p:nvSpPr>
          <p:cNvPr id="1547270" name="Line 6"/>
          <p:cNvSpPr>
            <a:spLocks noChangeShapeType="1"/>
          </p:cNvSpPr>
          <p:nvPr/>
        </p:nvSpPr>
        <p:spPr bwMode="auto">
          <a:xfrm flipH="1" flipV="1">
            <a:off x="2514600" y="3670300"/>
            <a:ext cx="685800" cy="0"/>
          </a:xfrm>
          <a:prstGeom prst="line">
            <a:avLst/>
          </a:prstGeom>
          <a:noFill/>
          <a:ln w="5715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547271" name="Line 7"/>
          <p:cNvSpPr>
            <a:spLocks noChangeShapeType="1"/>
          </p:cNvSpPr>
          <p:nvPr/>
        </p:nvSpPr>
        <p:spPr bwMode="auto">
          <a:xfrm flipH="1" flipV="1">
            <a:off x="2514600" y="4889500"/>
            <a:ext cx="685800" cy="0"/>
          </a:xfrm>
          <a:prstGeom prst="line">
            <a:avLst/>
          </a:prstGeom>
          <a:noFill/>
          <a:ln w="57150">
            <a:solidFill>
              <a:schemeClr val="tx1"/>
            </a:solidFill>
            <a:round/>
            <a:headEnd type="triangle" w="med" len="me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547272" name="Rectangle 8"/>
          <p:cNvSpPr>
            <a:spLocks noChangeArrowheads="1"/>
          </p:cNvSpPr>
          <p:nvPr/>
        </p:nvSpPr>
        <p:spPr bwMode="auto">
          <a:xfrm>
            <a:off x="3200400" y="3213100"/>
            <a:ext cx="1600200" cy="914400"/>
          </a:xfrm>
          <a:prstGeom prst="rect">
            <a:avLst/>
          </a:prstGeom>
          <a:solidFill>
            <a:schemeClr val="bg1"/>
          </a:solidFill>
          <a:ln w="25400">
            <a:solidFill>
              <a:schemeClr val="tx2"/>
            </a:solidFill>
            <a:miter lim="800000"/>
            <a:headEnd/>
            <a:tailEnd/>
          </a:ln>
          <a:effectLst/>
        </p:spPr>
        <p:txBody>
          <a:bodyPr anchor="ctr">
            <a:prstTxWarp prst="textNoShape">
              <a:avLst/>
            </a:prstTxWarp>
          </a:bodyPr>
          <a:lstStyle/>
          <a:p>
            <a:pPr algn="ctr">
              <a:spcBef>
                <a:spcPct val="0"/>
              </a:spcBef>
            </a:pPr>
            <a:r>
              <a:rPr lang="en-US" altLang="ko-KR" sz="2000">
                <a:solidFill>
                  <a:srgbClr val="000000"/>
                </a:solidFill>
                <a:latin typeface="Calibri"/>
                <a:ea typeface="굴림" charset="-127"/>
                <a:cs typeface="Calibri"/>
              </a:rPr>
              <a:t>L1 Instruction</a:t>
            </a:r>
          </a:p>
        </p:txBody>
      </p:sp>
      <p:sp>
        <p:nvSpPr>
          <p:cNvPr id="1547273" name="Rectangle 9"/>
          <p:cNvSpPr>
            <a:spLocks noChangeArrowheads="1"/>
          </p:cNvSpPr>
          <p:nvPr/>
        </p:nvSpPr>
        <p:spPr bwMode="auto">
          <a:xfrm>
            <a:off x="5715000" y="3213100"/>
            <a:ext cx="1524000" cy="2133600"/>
          </a:xfrm>
          <a:prstGeom prst="rect">
            <a:avLst/>
          </a:prstGeom>
          <a:solidFill>
            <a:schemeClr val="bg1"/>
          </a:solidFill>
          <a:ln w="25400">
            <a:solidFill>
              <a:schemeClr val="tx2"/>
            </a:solidFill>
            <a:miter lim="800000"/>
            <a:headEnd/>
            <a:tailEnd/>
          </a:ln>
          <a:effectLst/>
        </p:spPr>
        <p:txBody>
          <a:bodyPr anchor="ctr">
            <a:prstTxWarp prst="textNoShape">
              <a:avLst/>
            </a:prstTxWarp>
          </a:bodyPr>
          <a:lstStyle/>
          <a:p>
            <a:pPr algn="ctr">
              <a:spcBef>
                <a:spcPct val="0"/>
              </a:spcBef>
            </a:pPr>
            <a:r>
              <a:rPr lang="en-US" altLang="ko-KR" sz="2000">
                <a:solidFill>
                  <a:srgbClr val="000000"/>
                </a:solidFill>
                <a:latin typeface="Calibri"/>
                <a:ea typeface="굴림" charset="-127"/>
                <a:cs typeface="Calibri"/>
              </a:rPr>
              <a:t>Unified L2 Cache</a:t>
            </a:r>
          </a:p>
        </p:txBody>
      </p:sp>
      <p:sp>
        <p:nvSpPr>
          <p:cNvPr id="1547274" name="Freeform 10"/>
          <p:cNvSpPr>
            <a:spLocks/>
          </p:cNvSpPr>
          <p:nvPr/>
        </p:nvSpPr>
        <p:spPr bwMode="auto">
          <a:xfrm>
            <a:off x="4800600" y="3670300"/>
            <a:ext cx="914400" cy="609600"/>
          </a:xfrm>
          <a:custGeom>
            <a:avLst/>
            <a:gdLst/>
            <a:ahLst/>
            <a:cxnLst>
              <a:cxn ang="0">
                <a:pos x="0" y="0"/>
              </a:cxn>
              <a:cxn ang="0">
                <a:pos x="288" y="0"/>
              </a:cxn>
              <a:cxn ang="0">
                <a:pos x="288" y="384"/>
              </a:cxn>
              <a:cxn ang="0">
                <a:pos x="576" y="384"/>
              </a:cxn>
            </a:cxnLst>
            <a:rect l="0" t="0" r="r" b="b"/>
            <a:pathLst>
              <a:path w="576" h="384">
                <a:moveTo>
                  <a:pt x="0" y="0"/>
                </a:moveTo>
                <a:lnTo>
                  <a:pt x="288" y="0"/>
                </a:lnTo>
                <a:lnTo>
                  <a:pt x="288" y="384"/>
                </a:lnTo>
                <a:lnTo>
                  <a:pt x="576" y="384"/>
                </a:lnTo>
              </a:path>
            </a:pathLst>
          </a:custGeom>
          <a:noFill/>
          <a:ln w="50800" cap="flat" cmpd="sng">
            <a:solidFill>
              <a:schemeClr val="tx1"/>
            </a:solidFill>
            <a:prstDash val="solid"/>
            <a:round/>
            <a:headEnd type="triangle" w="med" len="me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547275" name="Freeform 11"/>
          <p:cNvSpPr>
            <a:spLocks/>
          </p:cNvSpPr>
          <p:nvPr/>
        </p:nvSpPr>
        <p:spPr bwMode="auto">
          <a:xfrm>
            <a:off x="4800600" y="4279900"/>
            <a:ext cx="457200" cy="609600"/>
          </a:xfrm>
          <a:custGeom>
            <a:avLst/>
            <a:gdLst/>
            <a:ahLst/>
            <a:cxnLst>
              <a:cxn ang="0">
                <a:pos x="288" y="0"/>
              </a:cxn>
              <a:cxn ang="0">
                <a:pos x="288" y="384"/>
              </a:cxn>
              <a:cxn ang="0">
                <a:pos x="0" y="384"/>
              </a:cxn>
            </a:cxnLst>
            <a:rect l="0" t="0" r="r" b="b"/>
            <a:pathLst>
              <a:path w="288" h="384">
                <a:moveTo>
                  <a:pt x="288" y="0"/>
                </a:moveTo>
                <a:lnTo>
                  <a:pt x="288" y="384"/>
                </a:lnTo>
                <a:lnTo>
                  <a:pt x="0" y="384"/>
                </a:lnTo>
              </a:path>
            </a:pathLst>
          </a:custGeom>
          <a:noFill/>
          <a:ln w="50800" cap="flat" cmpd="sng">
            <a:solidFill>
              <a:schemeClr val="tx1"/>
            </a:solidFill>
            <a:prstDash val="solid"/>
            <a:round/>
            <a:headEnd type="none" w="med" len="me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547276" name="Rectangle 12"/>
          <p:cNvSpPr>
            <a:spLocks noChangeArrowheads="1"/>
          </p:cNvSpPr>
          <p:nvPr/>
        </p:nvSpPr>
        <p:spPr bwMode="auto">
          <a:xfrm>
            <a:off x="1676400" y="4584700"/>
            <a:ext cx="685800" cy="6096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altLang="ko-KR" sz="2000">
                <a:solidFill>
                  <a:srgbClr val="000000"/>
                </a:solidFill>
                <a:latin typeface="Calibri"/>
                <a:ea typeface="굴림" charset="-127"/>
                <a:cs typeface="Calibri"/>
              </a:rPr>
              <a:t>RF</a:t>
            </a:r>
          </a:p>
        </p:txBody>
      </p:sp>
      <p:sp>
        <p:nvSpPr>
          <p:cNvPr id="1547277" name="Line 13"/>
          <p:cNvSpPr>
            <a:spLocks noChangeShapeType="1"/>
          </p:cNvSpPr>
          <p:nvPr/>
        </p:nvSpPr>
        <p:spPr bwMode="auto">
          <a:xfrm flipV="1">
            <a:off x="1828800" y="4356100"/>
            <a:ext cx="0" cy="228600"/>
          </a:xfrm>
          <a:prstGeom prst="line">
            <a:avLst/>
          </a:prstGeom>
          <a:noFill/>
          <a:ln w="25400">
            <a:solidFill>
              <a:schemeClr val="tx1"/>
            </a:solidFill>
            <a:round/>
            <a:headEnd/>
            <a:tailEnd type="triangle" w="med" len="med"/>
          </a:ln>
          <a:effectLst/>
        </p:spPr>
        <p:txBody>
          <a:bodyPr>
            <a:prstTxWarp prst="textNoShape">
              <a:avLst/>
            </a:prstTxWarp>
          </a:bodyPr>
          <a:lstStyle/>
          <a:p>
            <a:pPr algn="ctr"/>
            <a:endParaRPr lang="en-US">
              <a:solidFill>
                <a:srgbClr val="000000"/>
              </a:solidFill>
              <a:latin typeface="Calibri"/>
              <a:cs typeface="Calibri"/>
            </a:endParaRPr>
          </a:p>
        </p:txBody>
      </p:sp>
      <p:sp>
        <p:nvSpPr>
          <p:cNvPr id="1547278" name="Line 14"/>
          <p:cNvSpPr>
            <a:spLocks noChangeShapeType="1"/>
          </p:cNvSpPr>
          <p:nvPr/>
        </p:nvSpPr>
        <p:spPr bwMode="auto">
          <a:xfrm flipV="1">
            <a:off x="1981200" y="4356100"/>
            <a:ext cx="0" cy="228600"/>
          </a:xfrm>
          <a:prstGeom prst="line">
            <a:avLst/>
          </a:prstGeom>
          <a:noFill/>
          <a:ln w="25400">
            <a:solidFill>
              <a:schemeClr val="tx1"/>
            </a:solidFill>
            <a:round/>
            <a:headEnd/>
            <a:tailEnd type="triangle" w="med" len="med"/>
          </a:ln>
          <a:effectLst/>
        </p:spPr>
        <p:txBody>
          <a:bodyPr>
            <a:prstTxWarp prst="textNoShape">
              <a:avLst/>
            </a:prstTxWarp>
          </a:bodyPr>
          <a:lstStyle/>
          <a:p>
            <a:pPr algn="ctr"/>
            <a:endParaRPr lang="en-US">
              <a:solidFill>
                <a:srgbClr val="000000"/>
              </a:solidFill>
              <a:latin typeface="Calibri"/>
              <a:cs typeface="Calibri"/>
            </a:endParaRPr>
          </a:p>
        </p:txBody>
      </p:sp>
      <p:sp>
        <p:nvSpPr>
          <p:cNvPr id="1547279" name="Line 15"/>
          <p:cNvSpPr>
            <a:spLocks noChangeShapeType="1"/>
          </p:cNvSpPr>
          <p:nvPr/>
        </p:nvSpPr>
        <p:spPr bwMode="auto">
          <a:xfrm>
            <a:off x="2133600" y="4356100"/>
            <a:ext cx="0" cy="228600"/>
          </a:xfrm>
          <a:prstGeom prst="line">
            <a:avLst/>
          </a:prstGeom>
          <a:noFill/>
          <a:ln w="25400">
            <a:solidFill>
              <a:schemeClr val="tx1"/>
            </a:solidFill>
            <a:round/>
            <a:headEnd/>
            <a:tailEnd type="triangle" w="med" len="med"/>
          </a:ln>
          <a:effectLst/>
        </p:spPr>
        <p:txBody>
          <a:bodyPr>
            <a:prstTxWarp prst="textNoShape">
              <a:avLst/>
            </a:prstTxWarp>
          </a:bodyPr>
          <a:lstStyle/>
          <a:p>
            <a:pPr algn="ctr"/>
            <a:endParaRPr lang="en-US">
              <a:solidFill>
                <a:srgbClr val="000000"/>
              </a:solidFill>
              <a:latin typeface="Calibri"/>
              <a:cs typeface="Calibri"/>
            </a:endParaRPr>
          </a:p>
        </p:txBody>
      </p:sp>
      <p:sp>
        <p:nvSpPr>
          <p:cNvPr id="1547280" name="Text Box 16"/>
          <p:cNvSpPr txBox="1">
            <a:spLocks noChangeArrowheads="1"/>
          </p:cNvSpPr>
          <p:nvPr/>
        </p:nvSpPr>
        <p:spPr bwMode="auto">
          <a:xfrm>
            <a:off x="1524000" y="3746500"/>
            <a:ext cx="990600" cy="457200"/>
          </a:xfrm>
          <a:prstGeom prst="rect">
            <a:avLst/>
          </a:prstGeom>
          <a:noFill/>
          <a:ln w="25400">
            <a:noFill/>
            <a:miter lim="800000"/>
            <a:headEnd/>
            <a:tailEnd/>
          </a:ln>
          <a:effectLst/>
        </p:spPr>
        <p:txBody>
          <a:bodyPr>
            <a:prstTxWarp prst="textNoShape">
              <a:avLst/>
            </a:prstTxWarp>
            <a:spAutoFit/>
          </a:bodyPr>
          <a:lstStyle/>
          <a:p>
            <a:pPr algn="ctr"/>
            <a:r>
              <a:rPr lang="en-US" altLang="ko-KR" sz="2400">
                <a:solidFill>
                  <a:srgbClr val="000000"/>
                </a:solidFill>
                <a:latin typeface="Calibri"/>
                <a:ea typeface="굴림" charset="-127"/>
                <a:cs typeface="Calibri"/>
              </a:rPr>
              <a:t>CPU</a:t>
            </a:r>
          </a:p>
        </p:txBody>
      </p:sp>
      <p:sp>
        <p:nvSpPr>
          <p:cNvPr id="1547281" name="AutoShape 17"/>
          <p:cNvSpPr>
            <a:spLocks noChangeArrowheads="1"/>
          </p:cNvSpPr>
          <p:nvPr/>
        </p:nvSpPr>
        <p:spPr bwMode="auto">
          <a:xfrm rot="5400000" flipV="1">
            <a:off x="4876800" y="4737100"/>
            <a:ext cx="762000" cy="609600"/>
          </a:xfrm>
          <a:custGeom>
            <a:avLst/>
            <a:gdLst>
              <a:gd name="G0" fmla="+- 9257 0 0"/>
              <a:gd name="G1" fmla="+- 16874 0 0"/>
              <a:gd name="G2" fmla="+- 7143 0 0"/>
              <a:gd name="G3" fmla="*/ 9257 1 2"/>
              <a:gd name="G4" fmla="+- G3 10800 0"/>
              <a:gd name="G5" fmla="+- 21600 9257 16874"/>
              <a:gd name="G6" fmla="+- 16874 7143 0"/>
              <a:gd name="G7" fmla="*/ G6 1 2"/>
              <a:gd name="G8" fmla="*/ 16874 2 1"/>
              <a:gd name="G9" fmla="+- G8 0 21600"/>
              <a:gd name="G10" fmla="*/ 21600 G0 G1"/>
              <a:gd name="G11" fmla="*/ 21600 G4 G1"/>
              <a:gd name="G12" fmla="*/ 21600 G5 G1"/>
              <a:gd name="G13" fmla="*/ 21600 G7 G1"/>
              <a:gd name="G14" fmla="*/ 16874 1 2"/>
              <a:gd name="G15" fmla="+- G5 0 G4"/>
              <a:gd name="G16" fmla="+- G0 0 G4"/>
              <a:gd name="G17" fmla="*/ G2 G15 G16"/>
              <a:gd name="T0" fmla="*/ 15429 w 21600"/>
              <a:gd name="T1" fmla="*/ 0 h 21600"/>
              <a:gd name="T2" fmla="*/ 9257 w 21600"/>
              <a:gd name="T3" fmla="*/ 7143 h 21600"/>
              <a:gd name="T4" fmla="*/ 0 w 21600"/>
              <a:gd name="T5" fmla="*/ 19750 h 21600"/>
              <a:gd name="T6" fmla="*/ 8437 w 21600"/>
              <a:gd name="T7" fmla="*/ 21600 h 21600"/>
              <a:gd name="T8" fmla="*/ 16874 w 21600"/>
              <a:gd name="T9" fmla="*/ 15372 h 21600"/>
              <a:gd name="T10" fmla="*/ 21600 w 21600"/>
              <a:gd name="T11" fmla="*/ 7143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143"/>
                </a:lnTo>
                <a:lnTo>
                  <a:pt x="13983" y="7143"/>
                </a:lnTo>
                <a:lnTo>
                  <a:pt x="13983" y="17899"/>
                </a:lnTo>
                <a:lnTo>
                  <a:pt x="0" y="17899"/>
                </a:lnTo>
                <a:lnTo>
                  <a:pt x="0" y="21600"/>
                </a:lnTo>
                <a:lnTo>
                  <a:pt x="16874" y="21600"/>
                </a:lnTo>
                <a:lnTo>
                  <a:pt x="16874" y="7143"/>
                </a:lnTo>
                <a:lnTo>
                  <a:pt x="21600" y="7143"/>
                </a:lnTo>
                <a:close/>
              </a:path>
            </a:pathLst>
          </a:custGeom>
          <a:solidFill>
            <a:schemeClr val="accent1"/>
          </a:solidFill>
          <a:ln w="12700">
            <a:solidFill>
              <a:schemeClr val="accent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547282" name="Text Box 18"/>
          <p:cNvSpPr txBox="1">
            <a:spLocks noChangeArrowheads="1"/>
          </p:cNvSpPr>
          <p:nvPr/>
        </p:nvSpPr>
        <p:spPr bwMode="auto">
          <a:xfrm>
            <a:off x="5089525" y="5434013"/>
            <a:ext cx="1890111" cy="400110"/>
          </a:xfrm>
          <a:prstGeom prst="rect">
            <a:avLst/>
          </a:prstGeom>
          <a:noFill/>
          <a:ln w="12700">
            <a:noFill/>
            <a:miter lim="800000"/>
            <a:headEnd type="none" w="sm" len="sm"/>
            <a:tailEnd type="none" w="sm" len="sm"/>
          </a:ln>
          <a:effectLst/>
        </p:spPr>
        <p:txBody>
          <a:bodyPr wrap="none">
            <a:prstTxWarp prst="textNoShape">
              <a:avLst/>
            </a:prstTxWarp>
            <a:spAutoFit/>
          </a:bodyPr>
          <a:lstStyle/>
          <a:p>
            <a:pPr>
              <a:spcBef>
                <a:spcPct val="0"/>
              </a:spcBef>
            </a:pPr>
            <a:r>
              <a:rPr lang="en-US" altLang="ko-KR" sz="2000" dirty="0" err="1">
                <a:solidFill>
                  <a:srgbClr val="FF0000"/>
                </a:solidFill>
                <a:latin typeface="Calibri"/>
                <a:ea typeface="굴림" charset="-127"/>
                <a:cs typeface="Calibri"/>
              </a:rPr>
              <a:t>Prefetched</a:t>
            </a:r>
            <a:r>
              <a:rPr lang="en-US" altLang="ko-KR" sz="2000" dirty="0">
                <a:solidFill>
                  <a:srgbClr val="FF0000"/>
                </a:solidFill>
                <a:latin typeface="Calibri"/>
                <a:ea typeface="굴림" charset="-127"/>
                <a:cs typeface="Calibri"/>
              </a:rPr>
              <a:t> data</a:t>
            </a:r>
          </a:p>
        </p:txBody>
      </p:sp>
      <p:sp>
        <p:nvSpPr>
          <p:cNvPr id="1547283" name="Rectangle 19"/>
          <p:cNvSpPr>
            <a:spLocks noChangeArrowheads="1"/>
          </p:cNvSpPr>
          <p:nvPr/>
        </p:nvSpPr>
        <p:spPr bwMode="auto">
          <a:xfrm>
            <a:off x="4572000" y="4432300"/>
            <a:ext cx="228600" cy="914400"/>
          </a:xfrm>
          <a:prstGeom prst="rect">
            <a:avLst/>
          </a:prstGeom>
          <a:solidFill>
            <a:schemeClr val="accent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latin typeface="Calibri"/>
              <a:cs typeface="Calibri"/>
            </a:endParaRPr>
          </a:p>
        </p:txBody>
      </p:sp>
    </p:spTree>
    <p:extLst>
      <p:ext uri="{BB962C8B-B14F-4D97-AF65-F5344CB8AC3E}">
        <p14:creationId xmlns:p14="http://schemas.microsoft.com/office/powerpoint/2010/main" val="200107620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9314" name="Rectangle 2"/>
          <p:cNvSpPr>
            <a:spLocks noGrp="1" noChangeArrowheads="1"/>
          </p:cNvSpPr>
          <p:nvPr>
            <p:ph type="title"/>
          </p:nvPr>
        </p:nvSpPr>
        <p:spPr/>
        <p:txBody>
          <a:bodyPr/>
          <a:lstStyle/>
          <a:p>
            <a:r>
              <a:rPr lang="en-US" altLang="ko-KR">
                <a:ea typeface="굴림" charset="-127"/>
                <a:cs typeface="굴림" charset="-127"/>
              </a:rPr>
              <a:t>Hardware Instruction Prefetching</a:t>
            </a:r>
          </a:p>
        </p:txBody>
      </p:sp>
      <p:sp>
        <p:nvSpPr>
          <p:cNvPr id="1549315" name="Rectangle 3"/>
          <p:cNvSpPr>
            <a:spLocks noGrp="1" noChangeArrowheads="1"/>
          </p:cNvSpPr>
          <p:nvPr>
            <p:ph idx="1"/>
          </p:nvPr>
        </p:nvSpPr>
        <p:spPr>
          <a:ln/>
        </p:spPr>
        <p:txBody>
          <a:bodyPr/>
          <a:lstStyle/>
          <a:p>
            <a:pPr marL="231775" indent="-231775">
              <a:buFontTx/>
              <a:buNone/>
            </a:pPr>
            <a:r>
              <a:rPr lang="en-US" altLang="ko-KR" dirty="0">
                <a:ea typeface="굴림" charset="-127"/>
                <a:cs typeface="굴림" charset="-127"/>
              </a:rPr>
              <a:t>Instruction </a:t>
            </a:r>
            <a:r>
              <a:rPr lang="en-US" altLang="ko-KR" dirty="0" err="1">
                <a:ea typeface="굴림" charset="-127"/>
                <a:cs typeface="굴림" charset="-127"/>
              </a:rPr>
              <a:t>prefetch</a:t>
            </a:r>
            <a:r>
              <a:rPr lang="en-US" altLang="ko-KR" dirty="0">
                <a:ea typeface="굴림" charset="-127"/>
                <a:cs typeface="굴림" charset="-127"/>
              </a:rPr>
              <a:t> in Alpha AXP 21064</a:t>
            </a:r>
          </a:p>
          <a:p>
            <a:pPr marL="574675" lvl="1"/>
            <a:r>
              <a:rPr lang="en-US" altLang="ko-KR" sz="2000" dirty="0">
                <a:ea typeface="굴림" charset="-127"/>
                <a:cs typeface="굴림" charset="-127"/>
              </a:rPr>
              <a:t>Fetch two </a:t>
            </a:r>
            <a:r>
              <a:rPr lang="en-US" altLang="ko-KR" sz="2000" dirty="0" smtClean="0">
                <a:ea typeface="굴림" charset="-127"/>
                <a:cs typeface="굴림" charset="-127"/>
              </a:rPr>
              <a:t>lines </a:t>
            </a:r>
            <a:r>
              <a:rPr lang="en-US" altLang="ko-KR" sz="2000" dirty="0">
                <a:ea typeface="굴림" charset="-127"/>
                <a:cs typeface="굴림" charset="-127"/>
              </a:rPr>
              <a:t>on a miss; the requested </a:t>
            </a:r>
            <a:r>
              <a:rPr lang="en-US" altLang="ko-KR" sz="2000" dirty="0" smtClean="0">
                <a:ea typeface="굴림" charset="-127"/>
                <a:cs typeface="굴림" charset="-127"/>
              </a:rPr>
              <a:t>line </a:t>
            </a:r>
            <a:r>
              <a:rPr lang="en-US" altLang="ko-KR" sz="2000" dirty="0">
                <a:ea typeface="굴림" charset="-127"/>
                <a:cs typeface="굴림" charset="-127"/>
              </a:rPr>
              <a:t>(</a:t>
            </a:r>
            <a:r>
              <a:rPr lang="en-US" altLang="ko-KR" sz="2000" dirty="0" err="1">
                <a:ea typeface="굴림" charset="-127"/>
                <a:cs typeface="굴림" charset="-127"/>
              </a:rPr>
              <a:t>i</a:t>
            </a:r>
            <a:r>
              <a:rPr lang="en-US" altLang="ko-KR" sz="2000" dirty="0">
                <a:ea typeface="굴림" charset="-127"/>
                <a:cs typeface="굴림" charset="-127"/>
              </a:rPr>
              <a:t>) and the next consecutive </a:t>
            </a:r>
            <a:r>
              <a:rPr lang="en-US" altLang="ko-KR" sz="2000" dirty="0" smtClean="0">
                <a:ea typeface="굴림" charset="-127"/>
                <a:cs typeface="굴림" charset="-127"/>
              </a:rPr>
              <a:t>line </a:t>
            </a:r>
            <a:r>
              <a:rPr lang="en-US" altLang="ko-KR" sz="2000" dirty="0">
                <a:ea typeface="굴림" charset="-127"/>
                <a:cs typeface="굴림" charset="-127"/>
              </a:rPr>
              <a:t>(i+1)</a:t>
            </a:r>
          </a:p>
          <a:p>
            <a:pPr marL="574675" lvl="1"/>
            <a:r>
              <a:rPr lang="en-US" altLang="ko-KR" sz="2000" dirty="0">
                <a:ea typeface="굴림" charset="-127"/>
                <a:cs typeface="굴림" charset="-127"/>
              </a:rPr>
              <a:t>Requested </a:t>
            </a:r>
            <a:r>
              <a:rPr lang="en-US" altLang="ko-KR" sz="2000" dirty="0" smtClean="0">
                <a:ea typeface="굴림" charset="-127"/>
                <a:cs typeface="굴림" charset="-127"/>
              </a:rPr>
              <a:t>line </a:t>
            </a:r>
            <a:r>
              <a:rPr lang="en-US" altLang="ko-KR" sz="2000" dirty="0">
                <a:ea typeface="굴림" charset="-127"/>
                <a:cs typeface="굴림" charset="-127"/>
              </a:rPr>
              <a:t>placed in cache, and next </a:t>
            </a:r>
            <a:r>
              <a:rPr lang="en-US" altLang="ko-KR" sz="2000" dirty="0" smtClean="0">
                <a:ea typeface="굴림" charset="-127"/>
                <a:cs typeface="굴림" charset="-127"/>
              </a:rPr>
              <a:t>line </a:t>
            </a:r>
            <a:r>
              <a:rPr lang="en-US" altLang="ko-KR" sz="2000" dirty="0">
                <a:ea typeface="굴림" charset="-127"/>
                <a:cs typeface="굴림" charset="-127"/>
              </a:rPr>
              <a:t>in instruction stream buffer</a:t>
            </a:r>
          </a:p>
          <a:p>
            <a:pPr marL="574675" lvl="1"/>
            <a:r>
              <a:rPr lang="en-US" altLang="ko-KR" sz="2000" dirty="0">
                <a:ea typeface="굴림" charset="-127"/>
                <a:cs typeface="굴림" charset="-127"/>
              </a:rPr>
              <a:t>If miss in cache but hit in stream buffer, move stream buffer </a:t>
            </a:r>
            <a:r>
              <a:rPr lang="en-US" altLang="ko-KR" sz="2000" dirty="0" smtClean="0">
                <a:ea typeface="굴림" charset="-127"/>
                <a:cs typeface="굴림" charset="-127"/>
              </a:rPr>
              <a:t>line </a:t>
            </a:r>
            <a:r>
              <a:rPr lang="en-US" altLang="ko-KR" sz="2000" dirty="0">
                <a:ea typeface="굴림" charset="-127"/>
                <a:cs typeface="굴림" charset="-127"/>
              </a:rPr>
              <a:t>into cache and </a:t>
            </a:r>
            <a:r>
              <a:rPr lang="en-US" altLang="ko-KR" sz="2000" dirty="0" err="1">
                <a:ea typeface="굴림" charset="-127"/>
                <a:cs typeface="굴림" charset="-127"/>
              </a:rPr>
              <a:t>prefetch</a:t>
            </a:r>
            <a:r>
              <a:rPr lang="en-US" altLang="ko-KR" sz="2000" dirty="0">
                <a:ea typeface="굴림" charset="-127"/>
                <a:cs typeface="굴림" charset="-127"/>
              </a:rPr>
              <a:t> next </a:t>
            </a:r>
            <a:r>
              <a:rPr lang="en-US" altLang="ko-KR" sz="2000" dirty="0" smtClean="0">
                <a:ea typeface="굴림" charset="-127"/>
                <a:cs typeface="굴림" charset="-127"/>
              </a:rPr>
              <a:t>line </a:t>
            </a:r>
            <a:r>
              <a:rPr lang="en-US" altLang="ko-KR" sz="2000" dirty="0">
                <a:ea typeface="굴림" charset="-127"/>
                <a:cs typeface="굴림" charset="-127"/>
              </a:rPr>
              <a:t>(i+2)</a:t>
            </a:r>
          </a:p>
        </p:txBody>
      </p:sp>
      <p:sp>
        <p:nvSpPr>
          <p:cNvPr id="22" name="Slide Number Placeholder 5"/>
          <p:cNvSpPr>
            <a:spLocks noGrp="1"/>
          </p:cNvSpPr>
          <p:nvPr>
            <p:ph type="sldNum" sz="quarter" idx="12"/>
          </p:nvPr>
        </p:nvSpPr>
        <p:spPr/>
        <p:txBody>
          <a:bodyPr/>
          <a:lstStyle/>
          <a:p>
            <a:fld id="{17C6B344-989E-C448-8D36-814DE2CE6F54}" type="slidenum">
              <a:rPr lang="en-US"/>
              <a:pPr/>
              <a:t>32</a:t>
            </a:fld>
            <a:endParaRPr lang="en-US" b="0">
              <a:solidFill>
                <a:srgbClr val="FBBA03"/>
              </a:solidFill>
            </a:endParaRPr>
          </a:p>
        </p:txBody>
      </p:sp>
      <p:sp>
        <p:nvSpPr>
          <p:cNvPr id="1549316" name="Rectangle 4"/>
          <p:cNvSpPr>
            <a:spLocks noChangeArrowheads="1"/>
          </p:cNvSpPr>
          <p:nvPr/>
        </p:nvSpPr>
        <p:spPr bwMode="auto">
          <a:xfrm>
            <a:off x="1524000" y="4419600"/>
            <a:ext cx="1016000" cy="1600200"/>
          </a:xfrm>
          <a:prstGeom prst="rect">
            <a:avLst/>
          </a:prstGeom>
          <a:solidFill>
            <a:schemeClr val="bg1"/>
          </a:solidFill>
          <a:ln w="25400">
            <a:solidFill>
              <a:schemeClr val="tx2"/>
            </a:solidFill>
            <a:miter lim="800000"/>
            <a:headEnd/>
            <a:tailEnd/>
          </a:ln>
          <a:effectLst/>
        </p:spPr>
        <p:txBody>
          <a:bodyPr wrap="none" anchor="ctr">
            <a:prstTxWarp prst="textNoShape">
              <a:avLst/>
            </a:prstTxWarp>
          </a:bodyPr>
          <a:lstStyle/>
          <a:p>
            <a:pPr algn="ctr">
              <a:spcBef>
                <a:spcPct val="0"/>
              </a:spcBef>
            </a:pPr>
            <a:endParaRPr lang="en-US" sz="2400">
              <a:solidFill>
                <a:srgbClr val="000000"/>
              </a:solidFill>
              <a:latin typeface="Calibri"/>
              <a:cs typeface="Calibri"/>
            </a:endParaRPr>
          </a:p>
        </p:txBody>
      </p:sp>
      <p:sp>
        <p:nvSpPr>
          <p:cNvPr id="1549317" name="Line 5"/>
          <p:cNvSpPr>
            <a:spLocks noChangeShapeType="1"/>
          </p:cNvSpPr>
          <p:nvPr/>
        </p:nvSpPr>
        <p:spPr bwMode="auto">
          <a:xfrm flipH="1" flipV="1">
            <a:off x="2514600" y="5257800"/>
            <a:ext cx="685800" cy="0"/>
          </a:xfrm>
          <a:prstGeom prst="line">
            <a:avLst/>
          </a:prstGeom>
          <a:noFill/>
          <a:ln w="57150">
            <a:solidFill>
              <a:schemeClr val="tx1"/>
            </a:solidFill>
            <a:round/>
            <a:headEnd/>
            <a:tailEnd type="triangle" w="med" len="me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549318" name="Rectangle 6"/>
          <p:cNvSpPr>
            <a:spLocks noChangeArrowheads="1"/>
          </p:cNvSpPr>
          <p:nvPr/>
        </p:nvSpPr>
        <p:spPr bwMode="auto">
          <a:xfrm>
            <a:off x="3200400" y="4800600"/>
            <a:ext cx="1600200" cy="914400"/>
          </a:xfrm>
          <a:prstGeom prst="rect">
            <a:avLst/>
          </a:prstGeom>
          <a:solidFill>
            <a:schemeClr val="bg1"/>
          </a:solidFill>
          <a:ln w="25400">
            <a:solidFill>
              <a:schemeClr val="tx2"/>
            </a:solidFill>
            <a:miter lim="800000"/>
            <a:headEnd/>
            <a:tailEnd/>
          </a:ln>
          <a:effectLst/>
        </p:spPr>
        <p:txBody>
          <a:bodyPr anchor="ctr">
            <a:prstTxWarp prst="textNoShape">
              <a:avLst/>
            </a:prstTxWarp>
          </a:bodyPr>
          <a:lstStyle/>
          <a:p>
            <a:pPr algn="ctr">
              <a:spcBef>
                <a:spcPct val="0"/>
              </a:spcBef>
            </a:pPr>
            <a:r>
              <a:rPr lang="en-US" sz="2400">
                <a:solidFill>
                  <a:srgbClr val="000000"/>
                </a:solidFill>
                <a:latin typeface="Calibri"/>
                <a:cs typeface="Calibri"/>
              </a:rPr>
              <a:t>L1 Instruction</a:t>
            </a:r>
          </a:p>
        </p:txBody>
      </p:sp>
      <p:sp>
        <p:nvSpPr>
          <p:cNvPr id="1549319" name="Rectangle 7"/>
          <p:cNvSpPr>
            <a:spLocks noChangeArrowheads="1"/>
          </p:cNvSpPr>
          <p:nvPr/>
        </p:nvSpPr>
        <p:spPr bwMode="auto">
          <a:xfrm>
            <a:off x="6172200" y="4419600"/>
            <a:ext cx="1524000" cy="1600200"/>
          </a:xfrm>
          <a:prstGeom prst="rect">
            <a:avLst/>
          </a:prstGeom>
          <a:solidFill>
            <a:schemeClr val="bg1"/>
          </a:solidFill>
          <a:ln w="25400">
            <a:solidFill>
              <a:schemeClr val="tx2"/>
            </a:solidFill>
            <a:miter lim="800000"/>
            <a:headEnd/>
            <a:tailEnd/>
          </a:ln>
          <a:effectLst/>
        </p:spPr>
        <p:txBody>
          <a:bodyPr anchor="ctr">
            <a:prstTxWarp prst="textNoShape">
              <a:avLst/>
            </a:prstTxWarp>
          </a:bodyPr>
          <a:lstStyle/>
          <a:p>
            <a:pPr algn="ctr">
              <a:spcBef>
                <a:spcPct val="0"/>
              </a:spcBef>
            </a:pPr>
            <a:r>
              <a:rPr lang="en-US" sz="2400">
                <a:solidFill>
                  <a:srgbClr val="000000"/>
                </a:solidFill>
                <a:latin typeface="Calibri"/>
                <a:cs typeface="Calibri"/>
              </a:rPr>
              <a:t>Unified L2 Cache</a:t>
            </a:r>
          </a:p>
        </p:txBody>
      </p:sp>
      <p:sp>
        <p:nvSpPr>
          <p:cNvPr id="1549320" name="Freeform 8"/>
          <p:cNvSpPr>
            <a:spLocks/>
          </p:cNvSpPr>
          <p:nvPr/>
        </p:nvSpPr>
        <p:spPr bwMode="auto">
          <a:xfrm>
            <a:off x="4800600" y="5029200"/>
            <a:ext cx="1371600" cy="304800"/>
          </a:xfrm>
          <a:custGeom>
            <a:avLst/>
            <a:gdLst/>
            <a:ahLst/>
            <a:cxnLst>
              <a:cxn ang="0">
                <a:pos x="0" y="0"/>
              </a:cxn>
              <a:cxn ang="0">
                <a:pos x="288" y="0"/>
              </a:cxn>
              <a:cxn ang="0">
                <a:pos x="288" y="384"/>
              </a:cxn>
              <a:cxn ang="0">
                <a:pos x="576" y="384"/>
              </a:cxn>
            </a:cxnLst>
            <a:rect l="0" t="0" r="r" b="b"/>
            <a:pathLst>
              <a:path w="576" h="384">
                <a:moveTo>
                  <a:pt x="0" y="0"/>
                </a:moveTo>
                <a:lnTo>
                  <a:pt x="288" y="0"/>
                </a:lnTo>
                <a:lnTo>
                  <a:pt x="288" y="384"/>
                </a:lnTo>
                <a:lnTo>
                  <a:pt x="576" y="384"/>
                </a:lnTo>
              </a:path>
            </a:pathLst>
          </a:custGeom>
          <a:noFill/>
          <a:ln w="50800" cap="flat" cmpd="sng">
            <a:solidFill>
              <a:schemeClr val="tx1"/>
            </a:solidFill>
            <a:prstDash val="solid"/>
            <a:round/>
            <a:headEnd type="triangle" w="med" len="med"/>
            <a:tailEnd type="triangle" w="med" len="me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549321" name="Rectangle 9"/>
          <p:cNvSpPr>
            <a:spLocks noChangeArrowheads="1"/>
          </p:cNvSpPr>
          <p:nvPr/>
        </p:nvSpPr>
        <p:spPr bwMode="auto">
          <a:xfrm>
            <a:off x="1676400" y="5334000"/>
            <a:ext cx="685800" cy="6096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sz="2400">
                <a:solidFill>
                  <a:srgbClr val="000000"/>
                </a:solidFill>
                <a:latin typeface="Calibri"/>
                <a:cs typeface="Calibri"/>
              </a:rPr>
              <a:t>RF</a:t>
            </a:r>
          </a:p>
        </p:txBody>
      </p:sp>
      <p:sp>
        <p:nvSpPr>
          <p:cNvPr id="1549322" name="Line 10"/>
          <p:cNvSpPr>
            <a:spLocks noChangeShapeType="1"/>
          </p:cNvSpPr>
          <p:nvPr/>
        </p:nvSpPr>
        <p:spPr bwMode="auto">
          <a:xfrm flipV="1">
            <a:off x="1828800" y="5105400"/>
            <a:ext cx="0" cy="228600"/>
          </a:xfrm>
          <a:prstGeom prst="line">
            <a:avLst/>
          </a:prstGeom>
          <a:noFill/>
          <a:ln w="25400">
            <a:solidFill>
              <a:schemeClr val="tx1"/>
            </a:solidFill>
            <a:round/>
            <a:headEnd/>
            <a:tailEnd type="triangle" w="med" len="med"/>
          </a:ln>
          <a:effectLst/>
        </p:spPr>
        <p:txBody>
          <a:bodyPr>
            <a:prstTxWarp prst="textNoShape">
              <a:avLst/>
            </a:prstTxWarp>
          </a:bodyPr>
          <a:lstStyle/>
          <a:p>
            <a:pPr algn="ctr"/>
            <a:endParaRPr lang="en-US" sz="1800">
              <a:solidFill>
                <a:srgbClr val="000000"/>
              </a:solidFill>
              <a:latin typeface="Calibri"/>
              <a:cs typeface="Calibri"/>
            </a:endParaRPr>
          </a:p>
        </p:txBody>
      </p:sp>
      <p:sp>
        <p:nvSpPr>
          <p:cNvPr id="1549323" name="Line 11"/>
          <p:cNvSpPr>
            <a:spLocks noChangeShapeType="1"/>
          </p:cNvSpPr>
          <p:nvPr/>
        </p:nvSpPr>
        <p:spPr bwMode="auto">
          <a:xfrm flipV="1">
            <a:off x="1981200" y="5105400"/>
            <a:ext cx="0" cy="228600"/>
          </a:xfrm>
          <a:prstGeom prst="line">
            <a:avLst/>
          </a:prstGeom>
          <a:noFill/>
          <a:ln w="25400">
            <a:solidFill>
              <a:schemeClr val="tx1"/>
            </a:solidFill>
            <a:round/>
            <a:headEnd/>
            <a:tailEnd type="triangle" w="med" len="med"/>
          </a:ln>
          <a:effectLst/>
        </p:spPr>
        <p:txBody>
          <a:bodyPr>
            <a:prstTxWarp prst="textNoShape">
              <a:avLst/>
            </a:prstTxWarp>
          </a:bodyPr>
          <a:lstStyle/>
          <a:p>
            <a:pPr algn="ctr"/>
            <a:endParaRPr lang="en-US" sz="1800">
              <a:solidFill>
                <a:srgbClr val="000000"/>
              </a:solidFill>
              <a:latin typeface="Calibri"/>
              <a:cs typeface="Calibri"/>
            </a:endParaRPr>
          </a:p>
        </p:txBody>
      </p:sp>
      <p:sp>
        <p:nvSpPr>
          <p:cNvPr id="1549324" name="Line 12"/>
          <p:cNvSpPr>
            <a:spLocks noChangeShapeType="1"/>
          </p:cNvSpPr>
          <p:nvPr/>
        </p:nvSpPr>
        <p:spPr bwMode="auto">
          <a:xfrm>
            <a:off x="2133600" y="5105400"/>
            <a:ext cx="0" cy="228600"/>
          </a:xfrm>
          <a:prstGeom prst="line">
            <a:avLst/>
          </a:prstGeom>
          <a:noFill/>
          <a:ln w="25400">
            <a:solidFill>
              <a:schemeClr val="tx1"/>
            </a:solidFill>
            <a:round/>
            <a:headEnd/>
            <a:tailEnd type="triangle" w="med" len="med"/>
          </a:ln>
          <a:effectLst/>
        </p:spPr>
        <p:txBody>
          <a:bodyPr>
            <a:prstTxWarp prst="textNoShape">
              <a:avLst/>
            </a:prstTxWarp>
          </a:bodyPr>
          <a:lstStyle/>
          <a:p>
            <a:pPr algn="ctr"/>
            <a:endParaRPr lang="en-US" sz="1800">
              <a:solidFill>
                <a:srgbClr val="000000"/>
              </a:solidFill>
              <a:latin typeface="Calibri"/>
              <a:cs typeface="Calibri"/>
            </a:endParaRPr>
          </a:p>
        </p:txBody>
      </p:sp>
      <p:sp>
        <p:nvSpPr>
          <p:cNvPr id="1549325" name="Text Box 13"/>
          <p:cNvSpPr txBox="1">
            <a:spLocks noChangeArrowheads="1"/>
          </p:cNvSpPr>
          <p:nvPr/>
        </p:nvSpPr>
        <p:spPr bwMode="auto">
          <a:xfrm>
            <a:off x="1524000" y="4495800"/>
            <a:ext cx="990600" cy="523220"/>
          </a:xfrm>
          <a:prstGeom prst="rect">
            <a:avLst/>
          </a:prstGeom>
          <a:noFill/>
          <a:ln w="25400">
            <a:noFill/>
            <a:miter lim="800000"/>
            <a:headEnd/>
            <a:tailEnd/>
          </a:ln>
          <a:effectLst/>
        </p:spPr>
        <p:txBody>
          <a:bodyPr>
            <a:prstTxWarp prst="textNoShape">
              <a:avLst/>
            </a:prstTxWarp>
            <a:spAutoFit/>
          </a:bodyPr>
          <a:lstStyle/>
          <a:p>
            <a:pPr algn="ctr"/>
            <a:r>
              <a:rPr lang="en-US" sz="2800">
                <a:solidFill>
                  <a:srgbClr val="000000"/>
                </a:solidFill>
                <a:latin typeface="Calibri"/>
                <a:cs typeface="Calibri"/>
              </a:rPr>
              <a:t>CPU</a:t>
            </a:r>
          </a:p>
        </p:txBody>
      </p:sp>
      <p:sp>
        <p:nvSpPr>
          <p:cNvPr id="1549326" name="AutoShape 14"/>
          <p:cNvSpPr>
            <a:spLocks noChangeArrowheads="1"/>
          </p:cNvSpPr>
          <p:nvPr/>
        </p:nvSpPr>
        <p:spPr bwMode="auto">
          <a:xfrm rot="-27000000">
            <a:off x="4457700" y="4229100"/>
            <a:ext cx="990600" cy="609600"/>
          </a:xfrm>
          <a:custGeom>
            <a:avLst/>
            <a:gdLst>
              <a:gd name="G0" fmla="+- 9257 0 0"/>
              <a:gd name="G1" fmla="+- 16874 0 0"/>
              <a:gd name="G2" fmla="+- 7143 0 0"/>
              <a:gd name="G3" fmla="*/ 9257 1 2"/>
              <a:gd name="G4" fmla="+- G3 10800 0"/>
              <a:gd name="G5" fmla="+- 21600 9257 16874"/>
              <a:gd name="G6" fmla="+- 16874 7143 0"/>
              <a:gd name="G7" fmla="*/ G6 1 2"/>
              <a:gd name="G8" fmla="*/ 16874 2 1"/>
              <a:gd name="G9" fmla="+- G8 0 21600"/>
              <a:gd name="G10" fmla="*/ 21600 G0 G1"/>
              <a:gd name="G11" fmla="*/ 21600 G4 G1"/>
              <a:gd name="G12" fmla="*/ 21600 G5 G1"/>
              <a:gd name="G13" fmla="*/ 21600 G7 G1"/>
              <a:gd name="G14" fmla="*/ 16874 1 2"/>
              <a:gd name="G15" fmla="+- G5 0 G4"/>
              <a:gd name="G16" fmla="+- G0 0 G4"/>
              <a:gd name="G17" fmla="*/ G2 G15 G16"/>
              <a:gd name="T0" fmla="*/ 15429 w 21600"/>
              <a:gd name="T1" fmla="*/ 0 h 21600"/>
              <a:gd name="T2" fmla="*/ 9257 w 21600"/>
              <a:gd name="T3" fmla="*/ 7143 h 21600"/>
              <a:gd name="T4" fmla="*/ 0 w 21600"/>
              <a:gd name="T5" fmla="*/ 19750 h 21600"/>
              <a:gd name="T6" fmla="*/ 8437 w 21600"/>
              <a:gd name="T7" fmla="*/ 21600 h 21600"/>
              <a:gd name="T8" fmla="*/ 16874 w 21600"/>
              <a:gd name="T9" fmla="*/ 15372 h 21600"/>
              <a:gd name="T10" fmla="*/ 21600 w 21600"/>
              <a:gd name="T11" fmla="*/ 7143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143"/>
                </a:lnTo>
                <a:lnTo>
                  <a:pt x="13983" y="7143"/>
                </a:lnTo>
                <a:lnTo>
                  <a:pt x="13983" y="17899"/>
                </a:lnTo>
                <a:lnTo>
                  <a:pt x="0" y="17899"/>
                </a:lnTo>
                <a:lnTo>
                  <a:pt x="0" y="21600"/>
                </a:lnTo>
                <a:lnTo>
                  <a:pt x="16874" y="21600"/>
                </a:lnTo>
                <a:lnTo>
                  <a:pt x="16874" y="7143"/>
                </a:lnTo>
                <a:lnTo>
                  <a:pt x="21600" y="7143"/>
                </a:lnTo>
                <a:close/>
              </a:path>
            </a:pathLst>
          </a:custGeom>
          <a:solidFill>
            <a:schemeClr val="accent1"/>
          </a:solidFill>
          <a:ln w="12700">
            <a:solidFill>
              <a:schemeClr val="accent1"/>
            </a:solidFill>
            <a:miter lim="800000"/>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549327" name="Rectangle 15"/>
          <p:cNvSpPr>
            <a:spLocks noChangeArrowheads="1"/>
          </p:cNvSpPr>
          <p:nvPr/>
        </p:nvSpPr>
        <p:spPr bwMode="auto">
          <a:xfrm>
            <a:off x="3733800" y="3810000"/>
            <a:ext cx="914400" cy="914400"/>
          </a:xfrm>
          <a:prstGeom prst="rect">
            <a:avLst/>
          </a:prstGeom>
          <a:solidFill>
            <a:schemeClr val="bg1"/>
          </a:solidFill>
          <a:ln w="25400">
            <a:solidFill>
              <a:schemeClr val="tx2"/>
            </a:solidFill>
            <a:miter lim="800000"/>
            <a:headEnd/>
            <a:tailEnd/>
          </a:ln>
          <a:effectLst/>
        </p:spPr>
        <p:txBody>
          <a:bodyPr anchor="ctr">
            <a:prstTxWarp prst="textNoShape">
              <a:avLst/>
            </a:prstTxWarp>
          </a:bodyPr>
          <a:lstStyle/>
          <a:p>
            <a:pPr algn="ctr">
              <a:spcBef>
                <a:spcPct val="0"/>
              </a:spcBef>
            </a:pPr>
            <a:r>
              <a:rPr lang="en-US" sz="1800">
                <a:solidFill>
                  <a:srgbClr val="000000"/>
                </a:solidFill>
                <a:latin typeface="Calibri"/>
                <a:cs typeface="Calibri"/>
              </a:rPr>
              <a:t>Stream</a:t>
            </a:r>
          </a:p>
          <a:p>
            <a:pPr algn="ctr">
              <a:spcBef>
                <a:spcPct val="0"/>
              </a:spcBef>
            </a:pPr>
            <a:r>
              <a:rPr lang="en-US" sz="1800">
                <a:solidFill>
                  <a:srgbClr val="000000"/>
                </a:solidFill>
                <a:latin typeface="Calibri"/>
                <a:cs typeface="Calibri"/>
              </a:rPr>
              <a:t>Buffer</a:t>
            </a:r>
          </a:p>
        </p:txBody>
      </p:sp>
      <p:sp>
        <p:nvSpPr>
          <p:cNvPr id="1549328" name="Text Box 16"/>
          <p:cNvSpPr txBox="1">
            <a:spLocks noChangeArrowheads="1"/>
          </p:cNvSpPr>
          <p:nvPr/>
        </p:nvSpPr>
        <p:spPr bwMode="auto">
          <a:xfrm>
            <a:off x="5143755" y="3581400"/>
            <a:ext cx="1591752" cy="646331"/>
          </a:xfrm>
          <a:prstGeom prst="rect">
            <a:avLst/>
          </a:prstGeom>
          <a:noFill/>
          <a:ln w="12700">
            <a:noFill/>
            <a:miter lim="800000"/>
            <a:headEnd type="none" w="sm" len="sm"/>
            <a:tailEnd type="none" w="sm" len="sm"/>
          </a:ln>
          <a:effectLst/>
        </p:spPr>
        <p:txBody>
          <a:bodyPr wrap="none">
            <a:prstTxWarp prst="textNoShape">
              <a:avLst/>
            </a:prstTxWarp>
            <a:spAutoFit/>
          </a:bodyPr>
          <a:lstStyle/>
          <a:p>
            <a:pPr algn="ctr">
              <a:spcBef>
                <a:spcPct val="0"/>
              </a:spcBef>
            </a:pPr>
            <a:r>
              <a:rPr lang="en-US" sz="1800" dirty="0" err="1">
                <a:solidFill>
                  <a:srgbClr val="000000"/>
                </a:solidFill>
                <a:latin typeface="Calibri"/>
                <a:cs typeface="Calibri"/>
              </a:rPr>
              <a:t>Prefetched</a:t>
            </a:r>
            <a:endParaRPr lang="en-US" sz="1800" dirty="0">
              <a:solidFill>
                <a:srgbClr val="000000"/>
              </a:solidFill>
              <a:latin typeface="Calibri"/>
              <a:cs typeface="Calibri"/>
            </a:endParaRPr>
          </a:p>
          <a:p>
            <a:pPr algn="ctr">
              <a:spcBef>
                <a:spcPct val="0"/>
              </a:spcBef>
            </a:pPr>
            <a:r>
              <a:rPr lang="en-US" sz="1800" dirty="0">
                <a:solidFill>
                  <a:srgbClr val="000000"/>
                </a:solidFill>
                <a:latin typeface="Calibri"/>
                <a:cs typeface="Calibri"/>
              </a:rPr>
              <a:t>instruction </a:t>
            </a:r>
            <a:r>
              <a:rPr lang="en-US" sz="1800" dirty="0" smtClean="0">
                <a:solidFill>
                  <a:srgbClr val="000000"/>
                </a:solidFill>
                <a:latin typeface="Calibri"/>
                <a:cs typeface="Calibri"/>
              </a:rPr>
              <a:t>line</a:t>
            </a:r>
            <a:endParaRPr lang="en-US" sz="1800" dirty="0">
              <a:solidFill>
                <a:srgbClr val="000000"/>
              </a:solidFill>
              <a:latin typeface="Calibri"/>
              <a:cs typeface="Calibri"/>
            </a:endParaRPr>
          </a:p>
        </p:txBody>
      </p:sp>
      <p:sp>
        <p:nvSpPr>
          <p:cNvPr id="1549329" name="AutoShape 17"/>
          <p:cNvSpPr>
            <a:spLocks noChangeArrowheads="1"/>
          </p:cNvSpPr>
          <p:nvPr/>
        </p:nvSpPr>
        <p:spPr bwMode="auto">
          <a:xfrm rot="-10800000">
            <a:off x="3200400" y="4191000"/>
            <a:ext cx="533400" cy="609600"/>
          </a:xfrm>
          <a:custGeom>
            <a:avLst/>
            <a:gdLst>
              <a:gd name="G0" fmla="+- 9257 0 0"/>
              <a:gd name="G1" fmla="+- 16874 0 0"/>
              <a:gd name="G2" fmla="+- 7143 0 0"/>
              <a:gd name="G3" fmla="*/ 9257 1 2"/>
              <a:gd name="G4" fmla="+- G3 10800 0"/>
              <a:gd name="G5" fmla="+- 21600 9257 16874"/>
              <a:gd name="G6" fmla="+- 16874 7143 0"/>
              <a:gd name="G7" fmla="*/ G6 1 2"/>
              <a:gd name="G8" fmla="*/ 16874 2 1"/>
              <a:gd name="G9" fmla="+- G8 0 21600"/>
              <a:gd name="G10" fmla="*/ 21600 G0 G1"/>
              <a:gd name="G11" fmla="*/ 21600 G4 G1"/>
              <a:gd name="G12" fmla="*/ 21600 G5 G1"/>
              <a:gd name="G13" fmla="*/ 21600 G7 G1"/>
              <a:gd name="G14" fmla="*/ 16874 1 2"/>
              <a:gd name="G15" fmla="+- G5 0 G4"/>
              <a:gd name="G16" fmla="+- G0 0 G4"/>
              <a:gd name="G17" fmla="*/ G2 G15 G16"/>
              <a:gd name="T0" fmla="*/ 15429 w 21600"/>
              <a:gd name="T1" fmla="*/ 0 h 21600"/>
              <a:gd name="T2" fmla="*/ 9257 w 21600"/>
              <a:gd name="T3" fmla="*/ 7143 h 21600"/>
              <a:gd name="T4" fmla="*/ 0 w 21600"/>
              <a:gd name="T5" fmla="*/ 19750 h 21600"/>
              <a:gd name="T6" fmla="*/ 8437 w 21600"/>
              <a:gd name="T7" fmla="*/ 21600 h 21600"/>
              <a:gd name="T8" fmla="*/ 16874 w 21600"/>
              <a:gd name="T9" fmla="*/ 15372 h 21600"/>
              <a:gd name="T10" fmla="*/ 21600 w 21600"/>
              <a:gd name="T11" fmla="*/ 7143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143"/>
                </a:lnTo>
                <a:lnTo>
                  <a:pt x="13983" y="7143"/>
                </a:lnTo>
                <a:lnTo>
                  <a:pt x="13983" y="17899"/>
                </a:lnTo>
                <a:lnTo>
                  <a:pt x="0" y="17899"/>
                </a:lnTo>
                <a:lnTo>
                  <a:pt x="0" y="21600"/>
                </a:lnTo>
                <a:lnTo>
                  <a:pt x="16874" y="21600"/>
                </a:lnTo>
                <a:lnTo>
                  <a:pt x="16874" y="7143"/>
                </a:lnTo>
                <a:lnTo>
                  <a:pt x="21600" y="7143"/>
                </a:lnTo>
                <a:close/>
              </a:path>
            </a:pathLst>
          </a:custGeom>
          <a:solidFill>
            <a:schemeClr val="accent1"/>
          </a:solidFill>
          <a:ln w="12700">
            <a:solidFill>
              <a:schemeClr val="accent1"/>
            </a:solidFill>
            <a:miter lim="800000"/>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549330" name="Text Box 18"/>
          <p:cNvSpPr txBox="1">
            <a:spLocks noChangeArrowheads="1"/>
          </p:cNvSpPr>
          <p:nvPr/>
        </p:nvSpPr>
        <p:spPr bwMode="auto">
          <a:xfrm>
            <a:off x="2648998" y="3810000"/>
            <a:ext cx="578930" cy="646331"/>
          </a:xfrm>
          <a:prstGeom prst="rect">
            <a:avLst/>
          </a:prstGeom>
          <a:noFill/>
          <a:ln w="12700">
            <a:noFill/>
            <a:miter lim="800000"/>
            <a:headEnd type="none" w="sm" len="sm"/>
            <a:tailEnd type="none" w="sm" len="sm"/>
          </a:ln>
          <a:effectLst/>
        </p:spPr>
        <p:txBody>
          <a:bodyPr wrap="none">
            <a:prstTxWarp prst="textNoShape">
              <a:avLst/>
            </a:prstTxWarp>
            <a:spAutoFit/>
          </a:bodyPr>
          <a:lstStyle/>
          <a:p>
            <a:pPr algn="ctr">
              <a:spcBef>
                <a:spcPct val="0"/>
              </a:spcBef>
            </a:pPr>
            <a:r>
              <a:rPr lang="en-US" sz="1800" dirty="0" err="1">
                <a:solidFill>
                  <a:srgbClr val="000000"/>
                </a:solidFill>
                <a:latin typeface="Calibri"/>
                <a:cs typeface="Calibri"/>
              </a:rPr>
              <a:t>Req</a:t>
            </a:r>
            <a:endParaRPr lang="en-US" sz="1800" dirty="0">
              <a:solidFill>
                <a:srgbClr val="000000"/>
              </a:solidFill>
              <a:latin typeface="Calibri"/>
              <a:cs typeface="Calibri"/>
            </a:endParaRPr>
          </a:p>
          <a:p>
            <a:pPr algn="ctr">
              <a:spcBef>
                <a:spcPct val="0"/>
              </a:spcBef>
            </a:pPr>
            <a:r>
              <a:rPr lang="en-US" sz="1800" dirty="0">
                <a:solidFill>
                  <a:srgbClr val="000000"/>
                </a:solidFill>
                <a:latin typeface="Calibri"/>
                <a:cs typeface="Calibri"/>
              </a:rPr>
              <a:t> </a:t>
            </a:r>
            <a:r>
              <a:rPr lang="en-US" sz="1800" dirty="0" smtClean="0">
                <a:solidFill>
                  <a:srgbClr val="000000"/>
                </a:solidFill>
                <a:latin typeface="Calibri"/>
                <a:cs typeface="Calibri"/>
              </a:rPr>
              <a:t>line</a:t>
            </a:r>
            <a:endParaRPr lang="en-US" sz="1800" dirty="0">
              <a:solidFill>
                <a:srgbClr val="000000"/>
              </a:solidFill>
              <a:latin typeface="Calibri"/>
              <a:cs typeface="Calibri"/>
            </a:endParaRPr>
          </a:p>
        </p:txBody>
      </p:sp>
      <p:sp>
        <p:nvSpPr>
          <p:cNvPr id="1549331" name="Text Box 19"/>
          <p:cNvSpPr txBox="1">
            <a:spLocks noChangeArrowheads="1"/>
          </p:cNvSpPr>
          <p:nvPr/>
        </p:nvSpPr>
        <p:spPr bwMode="auto">
          <a:xfrm>
            <a:off x="4896898" y="5257800"/>
            <a:ext cx="578930" cy="646331"/>
          </a:xfrm>
          <a:prstGeom prst="rect">
            <a:avLst/>
          </a:prstGeom>
          <a:noFill/>
          <a:ln w="12700">
            <a:noFill/>
            <a:miter lim="800000"/>
            <a:headEnd type="none" w="sm" len="sm"/>
            <a:tailEnd type="none" w="sm" len="sm"/>
          </a:ln>
          <a:effectLst/>
        </p:spPr>
        <p:txBody>
          <a:bodyPr wrap="none">
            <a:prstTxWarp prst="textNoShape">
              <a:avLst/>
            </a:prstTxWarp>
            <a:spAutoFit/>
          </a:bodyPr>
          <a:lstStyle/>
          <a:p>
            <a:pPr algn="ctr">
              <a:spcBef>
                <a:spcPct val="0"/>
              </a:spcBef>
            </a:pPr>
            <a:r>
              <a:rPr lang="en-US" sz="1800" dirty="0" err="1">
                <a:solidFill>
                  <a:srgbClr val="000000"/>
                </a:solidFill>
                <a:latin typeface="Calibri"/>
                <a:cs typeface="Calibri"/>
              </a:rPr>
              <a:t>Req</a:t>
            </a:r>
            <a:endParaRPr lang="en-US" sz="1800" dirty="0">
              <a:solidFill>
                <a:srgbClr val="000000"/>
              </a:solidFill>
              <a:latin typeface="Calibri"/>
              <a:cs typeface="Calibri"/>
            </a:endParaRPr>
          </a:p>
          <a:p>
            <a:pPr algn="ctr">
              <a:spcBef>
                <a:spcPct val="0"/>
              </a:spcBef>
            </a:pPr>
            <a:r>
              <a:rPr lang="en-US" sz="1800" dirty="0">
                <a:solidFill>
                  <a:srgbClr val="000000"/>
                </a:solidFill>
                <a:latin typeface="Calibri"/>
                <a:cs typeface="Calibri"/>
              </a:rPr>
              <a:t> </a:t>
            </a:r>
            <a:r>
              <a:rPr lang="en-US" sz="1800" dirty="0" smtClean="0">
                <a:solidFill>
                  <a:srgbClr val="000000"/>
                </a:solidFill>
                <a:latin typeface="Calibri"/>
                <a:cs typeface="Calibri"/>
              </a:rPr>
              <a:t>line</a:t>
            </a:r>
            <a:endParaRPr lang="en-US" sz="1800" dirty="0">
              <a:solidFill>
                <a:srgbClr val="000000"/>
              </a:solidFill>
              <a:latin typeface="Calibri"/>
              <a:cs typeface="Calibri"/>
            </a:endParaRPr>
          </a:p>
        </p:txBody>
      </p:sp>
    </p:spTree>
    <p:extLst>
      <p:ext uri="{BB962C8B-B14F-4D97-AF65-F5344CB8AC3E}">
        <p14:creationId xmlns:p14="http://schemas.microsoft.com/office/powerpoint/2010/main" val="392935376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1362" name="Rectangle 2"/>
          <p:cNvSpPr>
            <a:spLocks noGrp="1" noChangeArrowheads="1"/>
          </p:cNvSpPr>
          <p:nvPr>
            <p:ph type="title"/>
          </p:nvPr>
        </p:nvSpPr>
        <p:spPr/>
        <p:txBody>
          <a:bodyPr/>
          <a:lstStyle/>
          <a:p>
            <a:r>
              <a:rPr lang="en-US" altLang="ko-KR" smtClean="0"/>
              <a:t>Hardware Data Prefetching</a:t>
            </a:r>
            <a:endParaRPr lang="en-US" altLang="ko-KR"/>
          </a:p>
        </p:txBody>
      </p:sp>
      <p:sp>
        <p:nvSpPr>
          <p:cNvPr id="1551363" name="Rectangle 3"/>
          <p:cNvSpPr>
            <a:spLocks noGrp="1" noChangeArrowheads="1"/>
          </p:cNvSpPr>
          <p:nvPr>
            <p:ph idx="1"/>
          </p:nvPr>
        </p:nvSpPr>
        <p:spPr/>
        <p:txBody>
          <a:bodyPr/>
          <a:lstStyle/>
          <a:p>
            <a:r>
              <a:rPr lang="en-US" altLang="ko-KR" dirty="0" err="1" smtClean="0"/>
              <a:t>Prefetch</a:t>
            </a:r>
            <a:r>
              <a:rPr lang="en-US" altLang="ko-KR" dirty="0" smtClean="0"/>
              <a:t>-on-miss:</a:t>
            </a:r>
          </a:p>
          <a:p>
            <a:pPr lvl="1"/>
            <a:r>
              <a:rPr lang="en-US" altLang="ko-KR" dirty="0" err="1" smtClean="0"/>
              <a:t>Prefetch</a:t>
            </a:r>
            <a:r>
              <a:rPr lang="en-US" altLang="ko-KR" dirty="0" smtClean="0"/>
              <a:t> b + 1 upon miss on b</a:t>
            </a:r>
          </a:p>
          <a:p>
            <a:r>
              <a:rPr lang="en-US" altLang="ko-KR" dirty="0" smtClean="0"/>
              <a:t>One-Block </a:t>
            </a:r>
            <a:r>
              <a:rPr lang="en-US" altLang="ko-KR" dirty="0" err="1" smtClean="0"/>
              <a:t>Lookahead</a:t>
            </a:r>
            <a:r>
              <a:rPr lang="en-US" altLang="ko-KR" dirty="0" smtClean="0"/>
              <a:t> (OBL) scheme </a:t>
            </a:r>
          </a:p>
          <a:p>
            <a:pPr lvl="1"/>
            <a:r>
              <a:rPr lang="en-US" altLang="ko-KR" dirty="0" smtClean="0"/>
              <a:t>Initiate </a:t>
            </a:r>
            <a:r>
              <a:rPr lang="en-US" altLang="ko-KR" dirty="0" err="1" smtClean="0"/>
              <a:t>prefetch</a:t>
            </a:r>
            <a:r>
              <a:rPr lang="en-US" altLang="ko-KR" dirty="0" smtClean="0"/>
              <a:t> for block b + 1 when block b is accessed</a:t>
            </a:r>
          </a:p>
          <a:p>
            <a:pPr lvl="1"/>
            <a:r>
              <a:rPr lang="en-US" altLang="ko-KR" dirty="0" smtClean="0"/>
              <a:t>Why is this different from doubling block size?</a:t>
            </a:r>
          </a:p>
          <a:p>
            <a:pPr lvl="1"/>
            <a:r>
              <a:rPr lang="en-US" altLang="ko-KR" dirty="0" smtClean="0"/>
              <a:t>Can extend to N-block </a:t>
            </a:r>
            <a:r>
              <a:rPr lang="en-US" altLang="ko-KR" dirty="0" err="1" smtClean="0"/>
              <a:t>lookahead</a:t>
            </a:r>
            <a:endParaRPr lang="en-US" altLang="ko-KR" dirty="0" smtClean="0"/>
          </a:p>
          <a:p>
            <a:r>
              <a:rPr lang="en-US" altLang="ko-KR" dirty="0" err="1" smtClean="0"/>
              <a:t>Strided</a:t>
            </a:r>
            <a:r>
              <a:rPr lang="en-US" altLang="ko-KR" dirty="0" smtClean="0"/>
              <a:t> </a:t>
            </a:r>
            <a:r>
              <a:rPr lang="en-US" altLang="ko-KR" dirty="0" err="1" smtClean="0"/>
              <a:t>prefetch</a:t>
            </a:r>
            <a:endParaRPr lang="en-US" altLang="ko-KR" dirty="0" smtClean="0"/>
          </a:p>
          <a:p>
            <a:pPr lvl="1"/>
            <a:r>
              <a:rPr lang="en-US" altLang="ko-KR" dirty="0" smtClean="0"/>
              <a:t>If observe sequence of accesses to line b, </a:t>
            </a:r>
            <a:r>
              <a:rPr lang="en-US" altLang="ko-KR" dirty="0" err="1" smtClean="0"/>
              <a:t>b+N</a:t>
            </a:r>
            <a:r>
              <a:rPr lang="en-US" altLang="ko-KR" dirty="0" smtClean="0"/>
              <a:t>, b+2N, then </a:t>
            </a:r>
            <a:r>
              <a:rPr lang="en-US" altLang="ko-KR" dirty="0" err="1" smtClean="0"/>
              <a:t>prefetch</a:t>
            </a:r>
            <a:r>
              <a:rPr lang="en-US" altLang="ko-KR" dirty="0" smtClean="0"/>
              <a:t> b+3N etc.</a:t>
            </a:r>
          </a:p>
          <a:p>
            <a:endParaRPr lang="en-US" altLang="ko-KR" dirty="0" smtClean="0"/>
          </a:p>
          <a:p>
            <a:r>
              <a:rPr lang="en-US" altLang="ko-KR" dirty="0" smtClean="0"/>
              <a:t>Example: IBM Power 5 [2003] supports eight independent streams of </a:t>
            </a:r>
            <a:r>
              <a:rPr lang="en-US" altLang="ko-KR" dirty="0" err="1" smtClean="0"/>
              <a:t>strided</a:t>
            </a:r>
            <a:r>
              <a:rPr lang="en-US" altLang="ko-KR" dirty="0" smtClean="0"/>
              <a:t> </a:t>
            </a:r>
            <a:r>
              <a:rPr lang="en-US" altLang="ko-KR" dirty="0" err="1" smtClean="0"/>
              <a:t>prefetch</a:t>
            </a:r>
            <a:r>
              <a:rPr lang="en-US" altLang="ko-KR" dirty="0" smtClean="0"/>
              <a:t> per processor, prefetching 12 lines ahead of current access</a:t>
            </a:r>
            <a:endParaRPr lang="en-US" altLang="ko-KR" dirty="0"/>
          </a:p>
        </p:txBody>
      </p:sp>
      <p:sp>
        <p:nvSpPr>
          <p:cNvPr id="6" name="Slide Number Placeholder 5"/>
          <p:cNvSpPr>
            <a:spLocks noGrp="1"/>
          </p:cNvSpPr>
          <p:nvPr>
            <p:ph type="sldNum" sz="quarter" idx="12"/>
          </p:nvPr>
        </p:nvSpPr>
        <p:spPr/>
        <p:txBody>
          <a:bodyPr/>
          <a:lstStyle/>
          <a:p>
            <a:fld id="{BBB60C46-7C1D-C240-8D89-8439AF478820}" type="slidenum">
              <a:rPr lang="en-US"/>
              <a:pPr/>
              <a:t>33</a:t>
            </a:fld>
            <a:endParaRPr lang="en-US"/>
          </a:p>
        </p:txBody>
      </p:sp>
    </p:spTree>
    <p:extLst>
      <p:ext uri="{BB962C8B-B14F-4D97-AF65-F5344CB8AC3E}">
        <p14:creationId xmlns:p14="http://schemas.microsoft.com/office/powerpoint/2010/main" val="241562161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3410" name="Rectangle 2"/>
          <p:cNvSpPr>
            <a:spLocks noGrp="1" noChangeArrowheads="1"/>
          </p:cNvSpPr>
          <p:nvPr>
            <p:ph type="title"/>
          </p:nvPr>
        </p:nvSpPr>
        <p:spPr/>
        <p:txBody>
          <a:bodyPr/>
          <a:lstStyle/>
          <a:p>
            <a:r>
              <a:rPr lang="en-US" altLang="ko-KR" dirty="0" smtClean="0">
                <a:ea typeface="굴림" charset="-127"/>
                <a:cs typeface="굴림" charset="-127"/>
              </a:rPr>
              <a:t>Software Prefetching</a:t>
            </a:r>
            <a:endParaRPr lang="en-US" altLang="ko-KR" dirty="0">
              <a:ea typeface="굴림" charset="-127"/>
              <a:cs typeface="굴림" charset="-127"/>
            </a:endParaRPr>
          </a:p>
        </p:txBody>
      </p:sp>
      <p:sp>
        <p:nvSpPr>
          <p:cNvPr id="6" name="Slide Number Placeholder 5"/>
          <p:cNvSpPr>
            <a:spLocks noGrp="1"/>
          </p:cNvSpPr>
          <p:nvPr>
            <p:ph type="sldNum" sz="quarter" idx="12"/>
          </p:nvPr>
        </p:nvSpPr>
        <p:spPr/>
        <p:txBody>
          <a:bodyPr/>
          <a:lstStyle/>
          <a:p>
            <a:fld id="{0AC84A05-5350-604A-860D-2BECFAB5A584}" type="slidenum">
              <a:rPr lang="en-US"/>
              <a:pPr/>
              <a:t>34</a:t>
            </a:fld>
            <a:endParaRPr lang="en-US" b="0">
              <a:solidFill>
                <a:srgbClr val="FBBA03"/>
              </a:solidFill>
            </a:endParaRPr>
          </a:p>
        </p:txBody>
      </p:sp>
      <p:sp>
        <p:nvSpPr>
          <p:cNvPr id="1553411" name="Rectangle 3"/>
          <p:cNvSpPr>
            <a:spLocks noGrp="1" noChangeArrowheads="1"/>
          </p:cNvSpPr>
          <p:nvPr>
            <p:ph idx="4294967295"/>
          </p:nvPr>
        </p:nvSpPr>
        <p:spPr>
          <a:xfrm>
            <a:off x="0" y="1219200"/>
            <a:ext cx="7399338" cy="4252913"/>
          </a:xfrm>
          <a:noFill/>
          <a:ln/>
        </p:spPr>
        <p:txBody>
          <a:bodyPr/>
          <a:lstStyle/>
          <a:p>
            <a:pPr lvl="1"/>
            <a:endParaRPr lang="ko-KR" altLang="en-US" smtClean="0">
              <a:solidFill>
                <a:schemeClr val="tx2"/>
              </a:solidFill>
              <a:ea typeface="굴림" charset="-127"/>
              <a:cs typeface="굴림" charset="-127"/>
            </a:endParaRPr>
          </a:p>
          <a:p>
            <a:pPr lvl="1">
              <a:buFontTx/>
              <a:buNone/>
            </a:pPr>
            <a:r>
              <a:rPr lang="ko-KR" altLang="en-US" b="1" smtClean="0">
                <a:solidFill>
                  <a:schemeClr val="tx2"/>
                </a:solidFill>
                <a:latin typeface="Courier New" charset="0"/>
                <a:ea typeface="굴림" charset="-127"/>
                <a:cs typeface="굴림" charset="-127"/>
              </a:rPr>
              <a:t>  </a:t>
            </a:r>
            <a:r>
              <a:rPr lang="en-US" altLang="ko-KR" sz="2800" b="1" smtClean="0">
                <a:latin typeface="Courier New" charset="0"/>
                <a:ea typeface="굴림" charset="-127"/>
                <a:cs typeface="굴림" charset="-127"/>
              </a:rPr>
              <a:t>for(i=0; i &lt; N; i++) {</a:t>
            </a:r>
            <a:br>
              <a:rPr lang="en-US" altLang="ko-KR" sz="2800" b="1" smtClean="0">
                <a:latin typeface="Courier New" charset="0"/>
                <a:ea typeface="굴림" charset="-127"/>
                <a:cs typeface="굴림" charset="-127"/>
              </a:rPr>
            </a:br>
            <a:r>
              <a:rPr lang="en-US" altLang="ko-KR" sz="2800" b="1" smtClean="0">
                <a:latin typeface="Courier New" charset="0"/>
                <a:ea typeface="굴림" charset="-127"/>
                <a:cs typeface="굴림" charset="-127"/>
              </a:rPr>
              <a:t>    prefetch( &amp;a[i + 1] );</a:t>
            </a:r>
            <a:br>
              <a:rPr lang="en-US" altLang="ko-KR" sz="2800" b="1" smtClean="0">
                <a:latin typeface="Courier New" charset="0"/>
                <a:ea typeface="굴림" charset="-127"/>
                <a:cs typeface="굴림" charset="-127"/>
              </a:rPr>
            </a:br>
            <a:r>
              <a:rPr lang="en-US" altLang="ko-KR" sz="2800" b="1" smtClean="0">
                <a:latin typeface="Courier New" charset="0"/>
                <a:ea typeface="굴림" charset="-127"/>
                <a:cs typeface="굴림" charset="-127"/>
              </a:rPr>
              <a:t>    prefetch( &amp;b[i + 1] );</a:t>
            </a:r>
            <a:br>
              <a:rPr lang="en-US" altLang="ko-KR" sz="2800" b="1" smtClean="0">
                <a:latin typeface="Courier New" charset="0"/>
                <a:ea typeface="굴림" charset="-127"/>
                <a:cs typeface="굴림" charset="-127"/>
              </a:rPr>
            </a:br>
            <a:r>
              <a:rPr lang="en-US" altLang="ko-KR" sz="2800" b="1" smtClean="0">
                <a:latin typeface="Courier New" charset="0"/>
                <a:ea typeface="굴림" charset="-127"/>
                <a:cs typeface="굴림" charset="-127"/>
              </a:rPr>
              <a:t>    SUM = SUM + a[i] * b[i];</a:t>
            </a:r>
            <a:br>
              <a:rPr lang="en-US" altLang="ko-KR" sz="2800" b="1" smtClean="0">
                <a:latin typeface="Courier New" charset="0"/>
                <a:ea typeface="굴림" charset="-127"/>
                <a:cs typeface="굴림" charset="-127"/>
              </a:rPr>
            </a:br>
            <a:r>
              <a:rPr lang="en-US" altLang="ko-KR" sz="2800" b="1" smtClean="0">
                <a:latin typeface="Courier New" charset="0"/>
                <a:ea typeface="굴림" charset="-127"/>
                <a:cs typeface="굴림" charset="-127"/>
              </a:rPr>
              <a:t> }</a:t>
            </a:r>
          </a:p>
          <a:p>
            <a:endParaRPr lang="en-US" altLang="ko-KR" sz="3600" dirty="0">
              <a:ea typeface="굴림" charset="-127"/>
              <a:cs typeface="굴림" charset="-127"/>
            </a:endParaRPr>
          </a:p>
        </p:txBody>
      </p:sp>
    </p:spTree>
    <p:extLst>
      <p:ext uri="{BB962C8B-B14F-4D97-AF65-F5344CB8AC3E}">
        <p14:creationId xmlns:p14="http://schemas.microsoft.com/office/powerpoint/2010/main" val="16153498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5458" name="Rectangle 2"/>
          <p:cNvSpPr>
            <a:spLocks noGrp="1" noChangeArrowheads="1"/>
          </p:cNvSpPr>
          <p:nvPr>
            <p:ph type="title"/>
          </p:nvPr>
        </p:nvSpPr>
        <p:spPr/>
        <p:txBody>
          <a:bodyPr/>
          <a:lstStyle/>
          <a:p>
            <a:r>
              <a:rPr lang="en-US" altLang="ko-KR">
                <a:ea typeface="굴림" charset="-127"/>
                <a:cs typeface="굴림" charset="-127"/>
              </a:rPr>
              <a:t>Software Prefetching Issues</a:t>
            </a:r>
          </a:p>
        </p:txBody>
      </p:sp>
      <p:sp>
        <p:nvSpPr>
          <p:cNvPr id="7" name="Slide Number Placeholder 5"/>
          <p:cNvSpPr>
            <a:spLocks noGrp="1"/>
          </p:cNvSpPr>
          <p:nvPr>
            <p:ph type="sldNum" sz="quarter" idx="12"/>
          </p:nvPr>
        </p:nvSpPr>
        <p:spPr/>
        <p:txBody>
          <a:bodyPr/>
          <a:lstStyle/>
          <a:p>
            <a:fld id="{40695F0A-2FFC-3144-BA6F-0144DB5F0F3C}" type="slidenum">
              <a:rPr lang="en-US"/>
              <a:pPr/>
              <a:t>35</a:t>
            </a:fld>
            <a:endParaRPr lang="en-US" b="0">
              <a:solidFill>
                <a:srgbClr val="FBBA03"/>
              </a:solidFill>
            </a:endParaRPr>
          </a:p>
        </p:txBody>
      </p:sp>
      <p:sp>
        <p:nvSpPr>
          <p:cNvPr id="1555459" name="Rectangle 3"/>
          <p:cNvSpPr>
            <a:spLocks noGrp="1" noChangeArrowheads="1"/>
          </p:cNvSpPr>
          <p:nvPr>
            <p:ph idx="4294967295"/>
          </p:nvPr>
        </p:nvSpPr>
        <p:spPr>
          <a:xfrm>
            <a:off x="533400" y="1219200"/>
            <a:ext cx="8001000" cy="4419600"/>
          </a:xfrm>
          <a:ln/>
        </p:spPr>
        <p:txBody>
          <a:bodyPr/>
          <a:lstStyle/>
          <a:p>
            <a:pPr marL="342900" indent="-342900"/>
            <a:r>
              <a:rPr lang="en-US" altLang="ko-KR" dirty="0">
                <a:ea typeface="굴림" charset="-127"/>
                <a:cs typeface="굴림" charset="-127"/>
              </a:rPr>
              <a:t>Timing is the biggest issue, not predictability</a:t>
            </a:r>
          </a:p>
          <a:p>
            <a:pPr marL="742950" lvl="1" indent="-285750"/>
            <a:r>
              <a:rPr lang="en-US" altLang="ko-KR" sz="2000" dirty="0">
                <a:ea typeface="굴림" charset="-127"/>
                <a:cs typeface="굴림" charset="-127"/>
              </a:rPr>
              <a:t>If you </a:t>
            </a:r>
            <a:r>
              <a:rPr lang="en-US" altLang="ko-KR" sz="2000" dirty="0" err="1">
                <a:ea typeface="굴림" charset="-127"/>
                <a:cs typeface="굴림" charset="-127"/>
              </a:rPr>
              <a:t>prefetch</a:t>
            </a:r>
            <a:r>
              <a:rPr lang="en-US" altLang="ko-KR" sz="2000" dirty="0">
                <a:ea typeface="굴림" charset="-127"/>
                <a:cs typeface="굴림" charset="-127"/>
              </a:rPr>
              <a:t> very close to when the data is required, you might be too late</a:t>
            </a:r>
          </a:p>
          <a:p>
            <a:pPr marL="742950" lvl="1" indent="-285750"/>
            <a:r>
              <a:rPr lang="en-US" altLang="ko-KR" sz="2000" dirty="0" err="1">
                <a:ea typeface="굴림" charset="-127"/>
                <a:cs typeface="굴림" charset="-127"/>
              </a:rPr>
              <a:t>Prefetch</a:t>
            </a:r>
            <a:r>
              <a:rPr lang="en-US" altLang="ko-KR" sz="2000" dirty="0">
                <a:ea typeface="굴림" charset="-127"/>
                <a:cs typeface="굴림" charset="-127"/>
              </a:rPr>
              <a:t> too early, cause pollution</a:t>
            </a:r>
          </a:p>
          <a:p>
            <a:pPr marL="742950" lvl="1" indent="-285750"/>
            <a:r>
              <a:rPr lang="en-US" altLang="ko-KR" sz="2000" dirty="0">
                <a:ea typeface="굴림" charset="-127"/>
                <a:cs typeface="굴림" charset="-127"/>
              </a:rPr>
              <a:t>Estimate how long it will take for the data to come into L1, so we can set P appropriately</a:t>
            </a:r>
          </a:p>
          <a:p>
            <a:pPr marL="742950" lvl="1" indent="-285750"/>
            <a:r>
              <a:rPr lang="en-US" altLang="ko-KR" sz="2000" i="1" dirty="0">
                <a:solidFill>
                  <a:schemeClr val="tx2"/>
                </a:solidFill>
                <a:ea typeface="굴림" charset="-127"/>
                <a:cs typeface="굴림" charset="-127"/>
              </a:rPr>
              <a:t> Why is this hard to do?</a:t>
            </a:r>
            <a:r>
              <a:rPr lang="en-US" altLang="ko-KR" i="1" dirty="0">
                <a:solidFill>
                  <a:schemeClr val="tx2"/>
                </a:solidFill>
                <a:ea typeface="굴림" charset="-127"/>
                <a:cs typeface="굴림" charset="-127"/>
              </a:rPr>
              <a:t/>
            </a:r>
            <a:br>
              <a:rPr lang="en-US" altLang="ko-KR" i="1" dirty="0">
                <a:solidFill>
                  <a:schemeClr val="tx2"/>
                </a:solidFill>
                <a:ea typeface="굴림" charset="-127"/>
                <a:cs typeface="굴림" charset="-127"/>
              </a:rPr>
            </a:br>
            <a:endParaRPr lang="en-US" altLang="ko-KR" i="1" dirty="0">
              <a:solidFill>
                <a:schemeClr val="tx2"/>
              </a:solidFill>
              <a:ea typeface="굴림" charset="-127"/>
              <a:cs typeface="굴림" charset="-127"/>
            </a:endParaRPr>
          </a:p>
          <a:p>
            <a:pPr marL="742950" lvl="1" indent="-285750">
              <a:buFontTx/>
              <a:buNone/>
            </a:pPr>
            <a:r>
              <a:rPr lang="en-US" altLang="ko-KR" sz="1600" b="1" dirty="0">
                <a:latin typeface="Courier New" charset="0"/>
                <a:ea typeface="굴림" charset="-127"/>
                <a:cs typeface="굴림" charset="-127"/>
              </a:rPr>
              <a:t>  </a:t>
            </a:r>
            <a:r>
              <a:rPr lang="en-US" altLang="ko-KR" sz="2000" b="1" dirty="0" err="1">
                <a:latin typeface="Courier New" charset="0"/>
                <a:ea typeface="굴림" charset="-127"/>
                <a:cs typeface="굴림" charset="-127"/>
              </a:rPr>
              <a:t>for(i</a:t>
            </a:r>
            <a:r>
              <a:rPr lang="en-US" altLang="ko-KR" sz="2000" b="1" dirty="0">
                <a:latin typeface="Courier New" charset="0"/>
                <a:ea typeface="굴림" charset="-127"/>
                <a:cs typeface="굴림" charset="-127"/>
              </a:rPr>
              <a:t>=0; </a:t>
            </a:r>
            <a:r>
              <a:rPr lang="en-US" altLang="ko-KR" sz="2000" b="1" dirty="0" err="1">
                <a:latin typeface="Courier New" charset="0"/>
                <a:ea typeface="굴림" charset="-127"/>
                <a:cs typeface="굴림" charset="-127"/>
              </a:rPr>
              <a:t>i</a:t>
            </a:r>
            <a:r>
              <a:rPr lang="en-US" altLang="ko-KR" sz="2000" b="1" dirty="0">
                <a:latin typeface="Courier New" charset="0"/>
                <a:ea typeface="굴림" charset="-127"/>
                <a:cs typeface="굴림" charset="-127"/>
              </a:rPr>
              <a:t> &lt; N; </a:t>
            </a:r>
            <a:r>
              <a:rPr lang="en-US" altLang="ko-KR" sz="2000" b="1" dirty="0" err="1">
                <a:latin typeface="Courier New" charset="0"/>
                <a:ea typeface="굴림" charset="-127"/>
                <a:cs typeface="굴림" charset="-127"/>
              </a:rPr>
              <a:t>i</a:t>
            </a:r>
            <a:r>
              <a:rPr lang="en-US" altLang="ko-KR" sz="2000" b="1" dirty="0">
                <a:latin typeface="Courier New" charset="0"/>
                <a:ea typeface="굴림" charset="-127"/>
                <a:cs typeface="굴림" charset="-127"/>
              </a:rPr>
              <a:t>++) {</a:t>
            </a:r>
            <a:br>
              <a:rPr lang="en-US" altLang="ko-KR" sz="2000" b="1" dirty="0">
                <a:latin typeface="Courier New" charset="0"/>
                <a:ea typeface="굴림" charset="-127"/>
                <a:cs typeface="굴림" charset="-127"/>
              </a:rPr>
            </a:br>
            <a:r>
              <a:rPr lang="en-US" altLang="ko-KR" sz="2000" b="1" dirty="0">
                <a:latin typeface="Courier New" charset="0"/>
                <a:ea typeface="굴림" charset="-127"/>
                <a:cs typeface="굴림" charset="-127"/>
              </a:rPr>
              <a:t>    </a:t>
            </a:r>
            <a:r>
              <a:rPr lang="en-US" altLang="ko-KR" sz="2000" b="1" dirty="0" err="1">
                <a:latin typeface="Courier New" charset="0"/>
                <a:ea typeface="굴림" charset="-127"/>
                <a:cs typeface="굴림" charset="-127"/>
              </a:rPr>
              <a:t>prefetch</a:t>
            </a:r>
            <a:r>
              <a:rPr lang="en-US" altLang="ko-KR" sz="2000" b="1" dirty="0">
                <a:latin typeface="Courier New" charset="0"/>
                <a:ea typeface="굴림" charset="-127"/>
                <a:cs typeface="굴림" charset="-127"/>
              </a:rPr>
              <a:t>( &amp;</a:t>
            </a:r>
            <a:r>
              <a:rPr lang="en-US" altLang="ko-KR" sz="2000" b="1" dirty="0" err="1">
                <a:latin typeface="Courier New" charset="0"/>
                <a:ea typeface="굴림" charset="-127"/>
                <a:cs typeface="굴림" charset="-127"/>
              </a:rPr>
              <a:t>a[i</a:t>
            </a:r>
            <a:r>
              <a:rPr lang="en-US" altLang="ko-KR" sz="2000" b="1" dirty="0">
                <a:latin typeface="Courier New" charset="0"/>
                <a:ea typeface="굴림" charset="-127"/>
                <a:cs typeface="굴림" charset="-127"/>
              </a:rPr>
              <a:t> + </a:t>
            </a:r>
            <a:r>
              <a:rPr lang="en-US" altLang="ko-KR" sz="2000" b="1" dirty="0">
                <a:ea typeface="굴림" charset="-127"/>
                <a:cs typeface="굴림" charset="-127"/>
              </a:rPr>
              <a:t>P</a:t>
            </a:r>
            <a:r>
              <a:rPr lang="en-US" altLang="ko-KR" sz="2000" b="1" dirty="0">
                <a:latin typeface="Courier New" charset="0"/>
                <a:ea typeface="굴림" charset="-127"/>
                <a:cs typeface="굴림" charset="-127"/>
              </a:rPr>
              <a:t>] );</a:t>
            </a:r>
            <a:br>
              <a:rPr lang="en-US" altLang="ko-KR" sz="2000" b="1" dirty="0">
                <a:latin typeface="Courier New" charset="0"/>
                <a:ea typeface="굴림" charset="-127"/>
                <a:cs typeface="굴림" charset="-127"/>
              </a:rPr>
            </a:br>
            <a:r>
              <a:rPr lang="en-US" altLang="ko-KR" sz="2000" b="1" dirty="0">
                <a:latin typeface="Courier New" charset="0"/>
                <a:ea typeface="굴림" charset="-127"/>
                <a:cs typeface="굴림" charset="-127"/>
              </a:rPr>
              <a:t>    </a:t>
            </a:r>
            <a:r>
              <a:rPr lang="en-US" altLang="ko-KR" sz="2000" b="1" dirty="0" err="1">
                <a:latin typeface="Courier New" charset="0"/>
                <a:ea typeface="굴림" charset="-127"/>
                <a:cs typeface="굴림" charset="-127"/>
              </a:rPr>
              <a:t>prefetch</a:t>
            </a:r>
            <a:r>
              <a:rPr lang="en-US" altLang="ko-KR" sz="2000" b="1" dirty="0">
                <a:latin typeface="Courier New" charset="0"/>
                <a:ea typeface="굴림" charset="-127"/>
                <a:cs typeface="굴림" charset="-127"/>
              </a:rPr>
              <a:t>( &amp;</a:t>
            </a:r>
            <a:r>
              <a:rPr lang="en-US" altLang="ko-KR" sz="2000" b="1" dirty="0" err="1">
                <a:latin typeface="Courier New" charset="0"/>
                <a:ea typeface="굴림" charset="-127"/>
                <a:cs typeface="굴림" charset="-127"/>
              </a:rPr>
              <a:t>b[i</a:t>
            </a:r>
            <a:r>
              <a:rPr lang="en-US" altLang="ko-KR" sz="2000" b="1" dirty="0">
                <a:latin typeface="Courier New" charset="0"/>
                <a:ea typeface="굴림" charset="-127"/>
                <a:cs typeface="굴림" charset="-127"/>
              </a:rPr>
              <a:t> + </a:t>
            </a:r>
            <a:r>
              <a:rPr lang="en-US" altLang="ko-KR" sz="2000" b="1" dirty="0">
                <a:ea typeface="굴림" charset="-127"/>
                <a:cs typeface="굴림" charset="-127"/>
              </a:rPr>
              <a:t>P</a:t>
            </a:r>
            <a:r>
              <a:rPr lang="en-US" altLang="ko-KR" sz="2000" b="1" dirty="0">
                <a:latin typeface="Courier New" charset="0"/>
                <a:ea typeface="굴림" charset="-127"/>
                <a:cs typeface="굴림" charset="-127"/>
              </a:rPr>
              <a:t>] );</a:t>
            </a:r>
            <a:br>
              <a:rPr lang="en-US" altLang="ko-KR" sz="2000" b="1" dirty="0">
                <a:latin typeface="Courier New" charset="0"/>
                <a:ea typeface="굴림" charset="-127"/>
                <a:cs typeface="굴림" charset="-127"/>
              </a:rPr>
            </a:br>
            <a:r>
              <a:rPr lang="en-US" altLang="ko-KR" sz="2000" b="1" dirty="0">
                <a:latin typeface="Courier New" charset="0"/>
                <a:ea typeface="굴림" charset="-127"/>
                <a:cs typeface="굴림" charset="-127"/>
              </a:rPr>
              <a:t>    SUM = SUM + </a:t>
            </a:r>
            <a:r>
              <a:rPr lang="en-US" altLang="ko-KR" sz="2000" b="1" dirty="0" err="1">
                <a:latin typeface="Courier New" charset="0"/>
                <a:ea typeface="굴림" charset="-127"/>
                <a:cs typeface="굴림" charset="-127"/>
              </a:rPr>
              <a:t>a[i</a:t>
            </a:r>
            <a:r>
              <a:rPr lang="en-US" altLang="ko-KR" sz="2000" b="1" dirty="0">
                <a:latin typeface="Courier New" charset="0"/>
                <a:ea typeface="굴림" charset="-127"/>
                <a:cs typeface="굴림" charset="-127"/>
              </a:rPr>
              <a:t>] * </a:t>
            </a:r>
            <a:r>
              <a:rPr lang="en-US" altLang="ko-KR" sz="2000" b="1" dirty="0" err="1">
                <a:latin typeface="Courier New" charset="0"/>
                <a:ea typeface="굴림" charset="-127"/>
                <a:cs typeface="굴림" charset="-127"/>
              </a:rPr>
              <a:t>b[i</a:t>
            </a:r>
            <a:r>
              <a:rPr lang="en-US" altLang="ko-KR" sz="2000" b="1" dirty="0">
                <a:latin typeface="Courier New" charset="0"/>
                <a:ea typeface="굴림" charset="-127"/>
                <a:cs typeface="굴림" charset="-127"/>
              </a:rPr>
              <a:t>];</a:t>
            </a:r>
            <a:br>
              <a:rPr lang="en-US" altLang="ko-KR" sz="2000" b="1" dirty="0">
                <a:latin typeface="Courier New" charset="0"/>
                <a:ea typeface="굴림" charset="-127"/>
                <a:cs typeface="굴림" charset="-127"/>
              </a:rPr>
            </a:br>
            <a:r>
              <a:rPr lang="en-US" altLang="ko-KR" sz="2000" b="1" dirty="0">
                <a:latin typeface="Courier New" charset="0"/>
                <a:ea typeface="굴림" charset="-127"/>
                <a:cs typeface="굴림" charset="-127"/>
              </a:rPr>
              <a:t> }</a:t>
            </a:r>
          </a:p>
        </p:txBody>
      </p:sp>
      <p:sp>
        <p:nvSpPr>
          <p:cNvPr id="1555460" name="Text Box 4"/>
          <p:cNvSpPr txBox="1">
            <a:spLocks noChangeArrowheads="1"/>
          </p:cNvSpPr>
          <p:nvPr/>
        </p:nvSpPr>
        <p:spPr bwMode="auto">
          <a:xfrm>
            <a:off x="1905000" y="5257800"/>
            <a:ext cx="6478587" cy="430887"/>
          </a:xfrm>
          <a:prstGeom prst="rect">
            <a:avLst/>
          </a:prstGeom>
          <a:noFill/>
          <a:ln w="12700">
            <a:noFill/>
            <a:miter lim="800000"/>
            <a:headEnd type="none" w="sm" len="sm"/>
            <a:tailEnd type="none" w="sm" len="sm"/>
          </a:ln>
          <a:effectLst/>
        </p:spPr>
        <p:txBody>
          <a:bodyPr>
            <a:prstTxWarp prst="textNoShape">
              <a:avLst/>
            </a:prstTxWarp>
            <a:spAutoFit/>
          </a:bodyPr>
          <a:lstStyle/>
          <a:p>
            <a:pPr>
              <a:lnSpc>
                <a:spcPct val="90000"/>
              </a:lnSpc>
              <a:spcBef>
                <a:spcPct val="30000"/>
              </a:spcBef>
              <a:buClr>
                <a:srgbClr val="FC0128"/>
              </a:buClr>
              <a:buSzPct val="100000"/>
            </a:pPr>
            <a:r>
              <a:rPr lang="en-US" altLang="ko-KR" sz="2400" b="1" i="1" dirty="0">
                <a:solidFill>
                  <a:srgbClr val="000000"/>
                </a:solidFill>
                <a:latin typeface="Calibri"/>
                <a:ea typeface="굴림" charset="-127"/>
                <a:cs typeface="Calibri"/>
              </a:rPr>
              <a:t>Must consider cost of </a:t>
            </a:r>
            <a:r>
              <a:rPr lang="en-US" altLang="ko-KR" sz="2400" b="1" i="1" dirty="0" err="1">
                <a:solidFill>
                  <a:srgbClr val="000000"/>
                </a:solidFill>
                <a:latin typeface="Calibri"/>
                <a:ea typeface="굴림" charset="-127"/>
                <a:cs typeface="Calibri"/>
              </a:rPr>
              <a:t>prefetch</a:t>
            </a:r>
            <a:r>
              <a:rPr lang="en-US" altLang="ko-KR" sz="2400" b="1" i="1" dirty="0">
                <a:solidFill>
                  <a:srgbClr val="000000"/>
                </a:solidFill>
                <a:latin typeface="Calibri"/>
                <a:ea typeface="굴림" charset="-127"/>
                <a:cs typeface="Calibri"/>
              </a:rPr>
              <a:t> instructions</a:t>
            </a:r>
            <a:endParaRPr lang="en-US" altLang="ko-KR" sz="2000" b="1" i="1" dirty="0">
              <a:solidFill>
                <a:srgbClr val="000000"/>
              </a:solidFill>
              <a:latin typeface="Calibri"/>
              <a:ea typeface="굴림" charset="-127"/>
              <a:cs typeface="Calibri"/>
            </a:endParaRPr>
          </a:p>
        </p:txBody>
      </p:sp>
    </p:spTree>
    <p:extLst>
      <p:ext uri="{BB962C8B-B14F-4D97-AF65-F5344CB8AC3E}">
        <p14:creationId xmlns:p14="http://schemas.microsoft.com/office/powerpoint/2010/main" val="113886877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7506" name="Rectangle 2"/>
          <p:cNvSpPr>
            <a:spLocks noGrp="1" noChangeArrowheads="1"/>
          </p:cNvSpPr>
          <p:nvPr>
            <p:ph type="title"/>
          </p:nvPr>
        </p:nvSpPr>
        <p:spPr/>
        <p:txBody>
          <a:bodyPr/>
          <a:lstStyle/>
          <a:p>
            <a:r>
              <a:rPr lang="en-US" altLang="ko-KR" smtClean="0"/>
              <a:t>Compiler Optimizations</a:t>
            </a:r>
            <a:endParaRPr lang="en-US" altLang="ko-KR"/>
          </a:p>
        </p:txBody>
      </p:sp>
      <p:sp>
        <p:nvSpPr>
          <p:cNvPr id="1557507" name="Rectangle 3"/>
          <p:cNvSpPr>
            <a:spLocks noGrp="1" noChangeArrowheads="1"/>
          </p:cNvSpPr>
          <p:nvPr>
            <p:ph idx="1"/>
          </p:nvPr>
        </p:nvSpPr>
        <p:spPr/>
        <p:txBody>
          <a:bodyPr/>
          <a:lstStyle/>
          <a:p>
            <a:r>
              <a:rPr lang="en-US" altLang="ko-KR" dirty="0" smtClean="0"/>
              <a:t>Restructuring code affects the data access sequence </a:t>
            </a:r>
          </a:p>
          <a:p>
            <a:pPr lvl="1"/>
            <a:r>
              <a:rPr lang="en-US" altLang="ko-KR" dirty="0" smtClean="0"/>
              <a:t>Group data accesses together to improve spatial locality</a:t>
            </a:r>
          </a:p>
          <a:p>
            <a:pPr lvl="1"/>
            <a:r>
              <a:rPr lang="en-US" altLang="ko-KR" dirty="0" smtClean="0"/>
              <a:t>Re-order data accesses to improve temporal locality</a:t>
            </a:r>
          </a:p>
          <a:p>
            <a:r>
              <a:rPr lang="en-US" altLang="ko-KR" dirty="0" smtClean="0"/>
              <a:t>Prevent data from entering the cache</a:t>
            </a:r>
          </a:p>
          <a:p>
            <a:pPr lvl="1"/>
            <a:r>
              <a:rPr lang="en-US" altLang="ko-KR" dirty="0" smtClean="0"/>
              <a:t>Useful for variables that will only be accessed once before being replaced</a:t>
            </a:r>
          </a:p>
          <a:p>
            <a:pPr lvl="1"/>
            <a:r>
              <a:rPr lang="en-US" altLang="ko-KR" dirty="0" smtClean="0"/>
              <a:t>Needs mechanism for software to tell hardware not to cache data (“no-allocate” instruction hints or page table bits)</a:t>
            </a:r>
          </a:p>
          <a:p>
            <a:r>
              <a:rPr lang="en-US" altLang="ko-KR" dirty="0" smtClean="0"/>
              <a:t>Kill data that will never be used again</a:t>
            </a:r>
          </a:p>
          <a:p>
            <a:pPr lvl="1"/>
            <a:r>
              <a:rPr lang="en-US" altLang="ko-KR" dirty="0" smtClean="0"/>
              <a:t>Streaming data exploits spatial locality but not temporal locality</a:t>
            </a:r>
          </a:p>
          <a:p>
            <a:pPr lvl="1"/>
            <a:r>
              <a:rPr lang="en-US" altLang="ko-KR" dirty="0" smtClean="0"/>
              <a:t>Replace into dead cache locations</a:t>
            </a:r>
            <a:endParaRPr lang="en-US" altLang="ko-KR" dirty="0"/>
          </a:p>
        </p:txBody>
      </p:sp>
      <p:sp>
        <p:nvSpPr>
          <p:cNvPr id="6" name="Slide Number Placeholder 5"/>
          <p:cNvSpPr>
            <a:spLocks noGrp="1"/>
          </p:cNvSpPr>
          <p:nvPr>
            <p:ph type="sldNum" sz="quarter" idx="12"/>
          </p:nvPr>
        </p:nvSpPr>
        <p:spPr/>
        <p:txBody>
          <a:bodyPr/>
          <a:lstStyle/>
          <a:p>
            <a:fld id="{E7C53208-9B71-644B-A4A2-6C5E3A8050AC}" type="slidenum">
              <a:rPr lang="en-US"/>
              <a:pPr/>
              <a:t>36</a:t>
            </a:fld>
            <a:endParaRPr lang="en-US"/>
          </a:p>
        </p:txBody>
      </p:sp>
    </p:spTree>
    <p:extLst>
      <p:ext uri="{BB962C8B-B14F-4D97-AF65-F5344CB8AC3E}">
        <p14:creationId xmlns:p14="http://schemas.microsoft.com/office/powerpoint/2010/main" val="29925396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75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5750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57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5750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5750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5750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5750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5750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575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750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9554" name="Rectangle 2"/>
          <p:cNvSpPr>
            <a:spLocks noGrp="1" noChangeArrowheads="1"/>
          </p:cNvSpPr>
          <p:nvPr>
            <p:ph type="title"/>
          </p:nvPr>
        </p:nvSpPr>
        <p:spPr/>
        <p:txBody>
          <a:bodyPr/>
          <a:lstStyle/>
          <a:p>
            <a:r>
              <a:rPr lang="en-US" altLang="ko-KR">
                <a:ea typeface="굴림" charset="-127"/>
                <a:cs typeface="굴림" charset="-127"/>
              </a:rPr>
              <a:t>Loop Interchange</a:t>
            </a:r>
          </a:p>
        </p:txBody>
      </p:sp>
      <p:sp>
        <p:nvSpPr>
          <p:cNvPr id="7" name="Slide Number Placeholder 5"/>
          <p:cNvSpPr>
            <a:spLocks noGrp="1"/>
          </p:cNvSpPr>
          <p:nvPr>
            <p:ph type="sldNum" sz="quarter" idx="12"/>
          </p:nvPr>
        </p:nvSpPr>
        <p:spPr/>
        <p:txBody>
          <a:bodyPr/>
          <a:lstStyle/>
          <a:p>
            <a:fld id="{5AA68053-CEA7-BF48-8C32-63618981A0AE}" type="slidenum">
              <a:rPr lang="en-US"/>
              <a:pPr/>
              <a:t>37</a:t>
            </a:fld>
            <a:endParaRPr lang="en-US" b="0">
              <a:solidFill>
                <a:srgbClr val="FBBA03"/>
              </a:solidFill>
            </a:endParaRPr>
          </a:p>
        </p:txBody>
      </p:sp>
      <p:sp>
        <p:nvSpPr>
          <p:cNvPr id="1559555" name="Rectangle 3"/>
          <p:cNvSpPr>
            <a:spLocks noGrp="1" noChangeArrowheads="1"/>
          </p:cNvSpPr>
          <p:nvPr>
            <p:ph idx="4294967295"/>
          </p:nvPr>
        </p:nvSpPr>
        <p:spPr>
          <a:xfrm>
            <a:off x="355600" y="1295400"/>
            <a:ext cx="8788400" cy="4953000"/>
          </a:xfrm>
          <a:ln/>
        </p:spPr>
        <p:txBody>
          <a:bodyPr/>
          <a:lstStyle/>
          <a:p>
            <a:pPr lvl="1">
              <a:lnSpc>
                <a:spcPct val="80000"/>
              </a:lnSpc>
              <a:buFontTx/>
              <a:buNone/>
            </a:pPr>
            <a:r>
              <a:rPr lang="ko-KR" altLang="en-US" sz="2400" b="1" dirty="0">
                <a:solidFill>
                  <a:schemeClr val="tx2"/>
                </a:solidFill>
                <a:latin typeface="Courier New" charset="0"/>
                <a:ea typeface="굴림" charset="-127"/>
                <a:cs typeface="굴림" charset="-127"/>
              </a:rPr>
              <a:t>  </a:t>
            </a:r>
            <a:r>
              <a:rPr lang="en-US" altLang="ko-KR" sz="2400" b="1" dirty="0">
                <a:latin typeface="Courier New" charset="0"/>
                <a:ea typeface="굴림" charset="-127"/>
                <a:cs typeface="굴림" charset="-127"/>
              </a:rPr>
              <a:t>for(j=0; j &lt; N; j++) {</a:t>
            </a:r>
            <a:br>
              <a:rPr lang="en-US" altLang="ko-KR" sz="2400" b="1" dirty="0">
                <a:latin typeface="Courier New" charset="0"/>
                <a:ea typeface="굴림" charset="-127"/>
                <a:cs typeface="굴림" charset="-127"/>
              </a:rPr>
            </a:br>
            <a:r>
              <a:rPr lang="en-US" altLang="ko-KR" sz="2400" b="1" dirty="0">
                <a:latin typeface="Courier New" charset="0"/>
                <a:ea typeface="굴림" charset="-127"/>
                <a:cs typeface="굴림" charset="-127"/>
              </a:rPr>
              <a:t>    for(</a:t>
            </a:r>
            <a:r>
              <a:rPr lang="en-US" altLang="ko-KR" sz="2400" b="1" dirty="0" err="1">
                <a:latin typeface="Courier New" charset="0"/>
                <a:ea typeface="굴림" charset="-127"/>
                <a:cs typeface="굴림" charset="-127"/>
              </a:rPr>
              <a:t>i</a:t>
            </a:r>
            <a:r>
              <a:rPr lang="en-US" altLang="ko-KR" sz="2400" b="1" dirty="0">
                <a:latin typeface="Courier New" charset="0"/>
                <a:ea typeface="굴림" charset="-127"/>
                <a:cs typeface="굴림" charset="-127"/>
              </a:rPr>
              <a:t>=0; </a:t>
            </a:r>
            <a:r>
              <a:rPr lang="en-US" altLang="ko-KR" sz="2400" b="1" dirty="0" err="1">
                <a:latin typeface="Courier New" charset="0"/>
                <a:ea typeface="굴림" charset="-127"/>
                <a:cs typeface="굴림" charset="-127"/>
              </a:rPr>
              <a:t>i</a:t>
            </a:r>
            <a:r>
              <a:rPr lang="en-US" altLang="ko-KR" sz="2400" b="1" dirty="0">
                <a:latin typeface="Courier New" charset="0"/>
                <a:ea typeface="굴림" charset="-127"/>
                <a:cs typeface="굴림" charset="-127"/>
              </a:rPr>
              <a:t> &lt; M; </a:t>
            </a:r>
            <a:r>
              <a:rPr lang="en-US" altLang="ko-KR" sz="2400" b="1" dirty="0" err="1">
                <a:latin typeface="Courier New" charset="0"/>
                <a:ea typeface="굴림" charset="-127"/>
                <a:cs typeface="굴림" charset="-127"/>
              </a:rPr>
              <a:t>i</a:t>
            </a:r>
            <a:r>
              <a:rPr lang="en-US" altLang="ko-KR" sz="2400" b="1" dirty="0">
                <a:latin typeface="Courier New" charset="0"/>
                <a:ea typeface="굴림" charset="-127"/>
                <a:cs typeface="굴림" charset="-127"/>
              </a:rPr>
              <a:t>++) {</a:t>
            </a:r>
            <a:br>
              <a:rPr lang="en-US" altLang="ko-KR" sz="2400" b="1" dirty="0">
                <a:latin typeface="Courier New" charset="0"/>
                <a:ea typeface="굴림" charset="-127"/>
                <a:cs typeface="굴림" charset="-127"/>
              </a:rPr>
            </a:br>
            <a:r>
              <a:rPr lang="en-US" altLang="ko-KR" sz="2400" b="1" dirty="0">
                <a:latin typeface="Courier New" charset="0"/>
                <a:ea typeface="굴림" charset="-127"/>
                <a:cs typeface="굴림" charset="-127"/>
              </a:rPr>
              <a:t>       x[</a:t>
            </a:r>
            <a:r>
              <a:rPr lang="en-US" altLang="ko-KR" sz="2400" b="1" dirty="0" err="1">
                <a:latin typeface="Courier New" charset="0"/>
                <a:ea typeface="굴림" charset="-127"/>
                <a:cs typeface="굴림" charset="-127"/>
              </a:rPr>
              <a:t>i</a:t>
            </a:r>
            <a:r>
              <a:rPr lang="en-US" altLang="ko-KR" sz="2400" b="1" dirty="0">
                <a:latin typeface="Courier New" charset="0"/>
                <a:ea typeface="굴림" charset="-127"/>
                <a:cs typeface="굴림" charset="-127"/>
              </a:rPr>
              <a:t>][j] = 2 * x[</a:t>
            </a:r>
            <a:r>
              <a:rPr lang="en-US" altLang="ko-KR" sz="2400" b="1" dirty="0" err="1">
                <a:latin typeface="Courier New" charset="0"/>
                <a:ea typeface="굴림" charset="-127"/>
                <a:cs typeface="굴림" charset="-127"/>
              </a:rPr>
              <a:t>i</a:t>
            </a:r>
            <a:r>
              <a:rPr lang="en-US" altLang="ko-KR" sz="2400" b="1" dirty="0">
                <a:latin typeface="Courier New" charset="0"/>
                <a:ea typeface="굴림" charset="-127"/>
                <a:cs typeface="굴림" charset="-127"/>
              </a:rPr>
              <a:t>][j];</a:t>
            </a:r>
            <a:br>
              <a:rPr lang="en-US" altLang="ko-KR" sz="2400" b="1" dirty="0">
                <a:latin typeface="Courier New" charset="0"/>
                <a:ea typeface="굴림" charset="-127"/>
                <a:cs typeface="굴림" charset="-127"/>
              </a:rPr>
            </a:br>
            <a:r>
              <a:rPr lang="en-US" altLang="ko-KR" sz="2400" b="1" dirty="0">
                <a:latin typeface="Courier New" charset="0"/>
                <a:ea typeface="굴림" charset="-127"/>
                <a:cs typeface="굴림" charset="-127"/>
              </a:rPr>
              <a:t>    }</a:t>
            </a:r>
            <a:br>
              <a:rPr lang="en-US" altLang="ko-KR" sz="2400" b="1" dirty="0">
                <a:latin typeface="Courier New" charset="0"/>
                <a:ea typeface="굴림" charset="-127"/>
                <a:cs typeface="굴림" charset="-127"/>
              </a:rPr>
            </a:br>
            <a:r>
              <a:rPr lang="en-US" altLang="ko-KR" sz="2400" b="1" dirty="0">
                <a:latin typeface="Courier New" charset="0"/>
                <a:ea typeface="굴림" charset="-127"/>
                <a:cs typeface="굴림" charset="-127"/>
              </a:rPr>
              <a:t> }</a:t>
            </a:r>
          </a:p>
          <a:p>
            <a:pPr lvl="1">
              <a:lnSpc>
                <a:spcPct val="80000"/>
              </a:lnSpc>
            </a:pPr>
            <a:endParaRPr lang="en-US" altLang="ko-KR" sz="2400" dirty="0">
              <a:ea typeface="굴림" charset="-127"/>
              <a:cs typeface="굴림" charset="-127"/>
            </a:endParaRPr>
          </a:p>
          <a:p>
            <a:pPr lvl="1">
              <a:lnSpc>
                <a:spcPct val="80000"/>
              </a:lnSpc>
            </a:pPr>
            <a:endParaRPr lang="en-US" altLang="ko-KR" sz="2400" dirty="0">
              <a:ea typeface="굴림" charset="-127"/>
              <a:cs typeface="굴림" charset="-127"/>
            </a:endParaRPr>
          </a:p>
          <a:p>
            <a:pPr lvl="1">
              <a:lnSpc>
                <a:spcPct val="80000"/>
              </a:lnSpc>
              <a:buFontTx/>
              <a:buNone/>
            </a:pPr>
            <a:r>
              <a:rPr lang="en-US" altLang="ko-KR" sz="2400" b="1" dirty="0">
                <a:latin typeface="Courier New" charset="0"/>
                <a:ea typeface="굴림" charset="-127"/>
                <a:cs typeface="굴림" charset="-127"/>
              </a:rPr>
              <a:t>  for(</a:t>
            </a:r>
            <a:r>
              <a:rPr lang="en-US" altLang="ko-KR" sz="2400" b="1" dirty="0" err="1">
                <a:latin typeface="Courier New" charset="0"/>
                <a:ea typeface="굴림" charset="-127"/>
                <a:cs typeface="굴림" charset="-127"/>
              </a:rPr>
              <a:t>i</a:t>
            </a:r>
            <a:r>
              <a:rPr lang="en-US" altLang="ko-KR" sz="2400" b="1" dirty="0">
                <a:latin typeface="Courier New" charset="0"/>
                <a:ea typeface="굴림" charset="-127"/>
                <a:cs typeface="굴림" charset="-127"/>
              </a:rPr>
              <a:t>=0; </a:t>
            </a:r>
            <a:r>
              <a:rPr lang="en-US" altLang="ko-KR" sz="2400" b="1" dirty="0" err="1">
                <a:latin typeface="Courier New" charset="0"/>
                <a:ea typeface="굴림" charset="-127"/>
                <a:cs typeface="굴림" charset="-127"/>
              </a:rPr>
              <a:t>i</a:t>
            </a:r>
            <a:r>
              <a:rPr lang="en-US" altLang="ko-KR" sz="2400" b="1" dirty="0">
                <a:latin typeface="Courier New" charset="0"/>
                <a:ea typeface="굴림" charset="-127"/>
                <a:cs typeface="굴림" charset="-127"/>
              </a:rPr>
              <a:t> &lt; M; </a:t>
            </a:r>
            <a:r>
              <a:rPr lang="en-US" altLang="ko-KR" sz="2400" b="1" dirty="0" err="1">
                <a:latin typeface="Courier New" charset="0"/>
                <a:ea typeface="굴림" charset="-127"/>
                <a:cs typeface="굴림" charset="-127"/>
              </a:rPr>
              <a:t>i</a:t>
            </a:r>
            <a:r>
              <a:rPr lang="en-US" altLang="ko-KR" sz="2400" b="1" dirty="0">
                <a:latin typeface="Courier New" charset="0"/>
                <a:ea typeface="굴림" charset="-127"/>
                <a:cs typeface="굴림" charset="-127"/>
              </a:rPr>
              <a:t>++) {</a:t>
            </a:r>
            <a:br>
              <a:rPr lang="en-US" altLang="ko-KR" sz="2400" b="1" dirty="0">
                <a:latin typeface="Courier New" charset="0"/>
                <a:ea typeface="굴림" charset="-127"/>
                <a:cs typeface="굴림" charset="-127"/>
              </a:rPr>
            </a:br>
            <a:r>
              <a:rPr lang="en-US" altLang="ko-KR" sz="2400" b="1" dirty="0">
                <a:latin typeface="Courier New" charset="0"/>
                <a:ea typeface="굴림" charset="-127"/>
                <a:cs typeface="굴림" charset="-127"/>
              </a:rPr>
              <a:t>    for(j=0; j &lt; N; j++) {</a:t>
            </a:r>
            <a:br>
              <a:rPr lang="en-US" altLang="ko-KR" sz="2400" b="1" dirty="0">
                <a:latin typeface="Courier New" charset="0"/>
                <a:ea typeface="굴림" charset="-127"/>
                <a:cs typeface="굴림" charset="-127"/>
              </a:rPr>
            </a:br>
            <a:r>
              <a:rPr lang="en-US" altLang="ko-KR" sz="2400" b="1" dirty="0">
                <a:latin typeface="Courier New" charset="0"/>
                <a:ea typeface="굴림" charset="-127"/>
                <a:cs typeface="굴림" charset="-127"/>
              </a:rPr>
              <a:t>       x[</a:t>
            </a:r>
            <a:r>
              <a:rPr lang="en-US" altLang="ko-KR" sz="2400" b="1" dirty="0" err="1">
                <a:latin typeface="Courier New" charset="0"/>
                <a:ea typeface="굴림" charset="-127"/>
                <a:cs typeface="굴림" charset="-127"/>
              </a:rPr>
              <a:t>i</a:t>
            </a:r>
            <a:r>
              <a:rPr lang="en-US" altLang="ko-KR" sz="2400" b="1" dirty="0">
                <a:latin typeface="Courier New" charset="0"/>
                <a:ea typeface="굴림" charset="-127"/>
                <a:cs typeface="굴림" charset="-127"/>
              </a:rPr>
              <a:t>][j] = 2 * x[</a:t>
            </a:r>
            <a:r>
              <a:rPr lang="en-US" altLang="ko-KR" sz="2400" b="1" dirty="0" err="1">
                <a:latin typeface="Courier New" charset="0"/>
                <a:ea typeface="굴림" charset="-127"/>
                <a:cs typeface="굴림" charset="-127"/>
              </a:rPr>
              <a:t>i</a:t>
            </a:r>
            <a:r>
              <a:rPr lang="en-US" altLang="ko-KR" sz="2400" b="1" dirty="0">
                <a:latin typeface="Courier New" charset="0"/>
                <a:ea typeface="굴림" charset="-127"/>
                <a:cs typeface="굴림" charset="-127"/>
              </a:rPr>
              <a:t>][j];</a:t>
            </a:r>
            <a:br>
              <a:rPr lang="en-US" altLang="ko-KR" sz="2400" b="1" dirty="0">
                <a:latin typeface="Courier New" charset="0"/>
                <a:ea typeface="굴림" charset="-127"/>
                <a:cs typeface="굴림" charset="-127"/>
              </a:rPr>
            </a:br>
            <a:r>
              <a:rPr lang="en-US" altLang="ko-KR" sz="2400" b="1" dirty="0">
                <a:latin typeface="Courier New" charset="0"/>
                <a:ea typeface="굴림" charset="-127"/>
                <a:cs typeface="굴림" charset="-127"/>
              </a:rPr>
              <a:t>    }</a:t>
            </a:r>
            <a:br>
              <a:rPr lang="en-US" altLang="ko-KR" sz="2400" b="1" dirty="0">
                <a:latin typeface="Courier New" charset="0"/>
                <a:ea typeface="굴림" charset="-127"/>
                <a:cs typeface="굴림" charset="-127"/>
              </a:rPr>
            </a:br>
            <a:r>
              <a:rPr lang="en-US" altLang="ko-KR" sz="2400" b="1" dirty="0">
                <a:latin typeface="Courier New" charset="0"/>
                <a:ea typeface="굴림" charset="-127"/>
                <a:cs typeface="굴림" charset="-127"/>
              </a:rPr>
              <a:t> }</a:t>
            </a:r>
          </a:p>
          <a:p>
            <a:pPr lvl="1">
              <a:lnSpc>
                <a:spcPct val="80000"/>
              </a:lnSpc>
              <a:buFontTx/>
              <a:buNone/>
            </a:pPr>
            <a:endParaRPr lang="en-US" altLang="ko-KR" sz="2400" dirty="0">
              <a:latin typeface="Courier New" charset="0"/>
              <a:ea typeface="굴림" charset="-127"/>
              <a:cs typeface="굴림" charset="-127"/>
            </a:endParaRPr>
          </a:p>
          <a:p>
            <a:pPr>
              <a:lnSpc>
                <a:spcPct val="80000"/>
              </a:lnSpc>
              <a:buFontTx/>
              <a:buNone/>
            </a:pPr>
            <a:r>
              <a:rPr lang="en-US" altLang="ko-KR" sz="3200" i="1" dirty="0">
                <a:solidFill>
                  <a:schemeClr val="tx2"/>
                </a:solidFill>
                <a:ea typeface="굴림" charset="-127"/>
                <a:cs typeface="굴림" charset="-127"/>
              </a:rPr>
              <a:t>What type of locality does this improve?</a:t>
            </a:r>
          </a:p>
        </p:txBody>
      </p:sp>
      <p:sp>
        <p:nvSpPr>
          <p:cNvPr id="1559556" name="AutoShape 4"/>
          <p:cNvSpPr>
            <a:spLocks noChangeArrowheads="1"/>
          </p:cNvSpPr>
          <p:nvPr/>
        </p:nvSpPr>
        <p:spPr bwMode="auto">
          <a:xfrm>
            <a:off x="3810000" y="2806700"/>
            <a:ext cx="485775" cy="442913"/>
          </a:xfrm>
          <a:prstGeom prst="down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Tree>
    <p:extLst>
      <p:ext uri="{BB962C8B-B14F-4D97-AF65-F5344CB8AC3E}">
        <p14:creationId xmlns:p14="http://schemas.microsoft.com/office/powerpoint/2010/main" val="270945147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1602" name="Rectangle 2"/>
          <p:cNvSpPr>
            <a:spLocks noGrp="1" noChangeArrowheads="1"/>
          </p:cNvSpPr>
          <p:nvPr>
            <p:ph type="title"/>
          </p:nvPr>
        </p:nvSpPr>
        <p:spPr/>
        <p:txBody>
          <a:bodyPr/>
          <a:lstStyle/>
          <a:p>
            <a:r>
              <a:rPr lang="en-US" altLang="ko-KR">
                <a:ea typeface="굴림" charset="-127"/>
                <a:cs typeface="굴림" charset="-127"/>
              </a:rPr>
              <a:t>Loop Fusion</a:t>
            </a:r>
          </a:p>
        </p:txBody>
      </p:sp>
      <p:sp>
        <p:nvSpPr>
          <p:cNvPr id="9" name="Slide Number Placeholder 5"/>
          <p:cNvSpPr>
            <a:spLocks noGrp="1"/>
          </p:cNvSpPr>
          <p:nvPr>
            <p:ph type="sldNum" sz="quarter" idx="12"/>
          </p:nvPr>
        </p:nvSpPr>
        <p:spPr/>
        <p:txBody>
          <a:bodyPr/>
          <a:lstStyle/>
          <a:p>
            <a:fld id="{918F2AAA-6BC1-9844-8435-F36EB3841011}" type="slidenum">
              <a:rPr lang="en-US"/>
              <a:pPr/>
              <a:t>38</a:t>
            </a:fld>
            <a:endParaRPr lang="en-US" b="0">
              <a:solidFill>
                <a:srgbClr val="FBBA03"/>
              </a:solidFill>
            </a:endParaRPr>
          </a:p>
        </p:txBody>
      </p:sp>
      <p:sp>
        <p:nvSpPr>
          <p:cNvPr id="1561603" name="Rectangle 3"/>
          <p:cNvSpPr>
            <a:spLocks noGrp="1" noChangeArrowheads="1"/>
          </p:cNvSpPr>
          <p:nvPr>
            <p:ph idx="4294967295"/>
          </p:nvPr>
        </p:nvSpPr>
        <p:spPr>
          <a:xfrm>
            <a:off x="990600" y="1219200"/>
            <a:ext cx="5257800" cy="1752600"/>
          </a:xfrm>
          <a:ln/>
        </p:spPr>
        <p:txBody>
          <a:bodyPr/>
          <a:lstStyle/>
          <a:p>
            <a:pPr lvl="1">
              <a:buFontTx/>
              <a:buNone/>
            </a:pPr>
            <a:r>
              <a:rPr lang="en-US" altLang="ko-KR" sz="2000" b="1" dirty="0">
                <a:latin typeface="Courier New" charset="0"/>
                <a:ea typeface="굴림" charset="-127"/>
                <a:cs typeface="굴림" charset="-127"/>
              </a:rPr>
              <a:t>for(</a:t>
            </a:r>
            <a:r>
              <a:rPr lang="en-US" altLang="ko-KR" sz="2000" b="1" dirty="0" err="1">
                <a:latin typeface="Courier New" charset="0"/>
                <a:ea typeface="굴림" charset="-127"/>
                <a:cs typeface="굴림" charset="-127"/>
              </a:rPr>
              <a:t>i</a:t>
            </a:r>
            <a:r>
              <a:rPr lang="en-US" altLang="ko-KR" sz="2000" b="1" dirty="0">
                <a:latin typeface="Courier New" charset="0"/>
                <a:ea typeface="굴림" charset="-127"/>
                <a:cs typeface="굴림" charset="-127"/>
              </a:rPr>
              <a:t>=0; </a:t>
            </a:r>
            <a:r>
              <a:rPr lang="en-US" altLang="ko-KR" sz="2000" b="1" dirty="0" err="1">
                <a:latin typeface="Courier New" charset="0"/>
                <a:ea typeface="굴림" charset="-127"/>
                <a:cs typeface="굴림" charset="-127"/>
              </a:rPr>
              <a:t>i</a:t>
            </a:r>
            <a:r>
              <a:rPr lang="en-US" altLang="ko-KR" sz="2000" b="1" dirty="0">
                <a:latin typeface="Courier New" charset="0"/>
                <a:ea typeface="굴림" charset="-127"/>
                <a:cs typeface="굴림" charset="-127"/>
              </a:rPr>
              <a:t> &lt; N; </a:t>
            </a:r>
            <a:r>
              <a:rPr lang="en-US" altLang="ko-KR" sz="2000" b="1" dirty="0" err="1">
                <a:latin typeface="Courier New" charset="0"/>
                <a:ea typeface="굴림" charset="-127"/>
                <a:cs typeface="굴림" charset="-127"/>
              </a:rPr>
              <a:t>i</a:t>
            </a:r>
            <a:r>
              <a:rPr lang="en-US" altLang="ko-KR" sz="2000" b="1" dirty="0">
                <a:latin typeface="Courier New" charset="0"/>
                <a:ea typeface="굴림" charset="-127"/>
                <a:cs typeface="굴림" charset="-127"/>
              </a:rPr>
              <a:t>++)</a:t>
            </a:r>
            <a:br>
              <a:rPr lang="en-US" altLang="ko-KR" sz="2000" b="1" dirty="0">
                <a:latin typeface="Courier New" charset="0"/>
                <a:ea typeface="굴림" charset="-127"/>
                <a:cs typeface="굴림" charset="-127"/>
              </a:rPr>
            </a:br>
            <a:r>
              <a:rPr lang="en-US" altLang="ko-KR" sz="2000" b="1" dirty="0">
                <a:latin typeface="Courier New" charset="0"/>
                <a:ea typeface="굴림" charset="-127"/>
                <a:cs typeface="굴림" charset="-127"/>
              </a:rPr>
              <a:t>    a[</a:t>
            </a:r>
            <a:r>
              <a:rPr lang="en-US" altLang="ko-KR" sz="2000" b="1" dirty="0" err="1">
                <a:latin typeface="Courier New" charset="0"/>
                <a:ea typeface="굴림" charset="-127"/>
                <a:cs typeface="굴림" charset="-127"/>
              </a:rPr>
              <a:t>i</a:t>
            </a:r>
            <a:r>
              <a:rPr lang="en-US" altLang="ko-KR" sz="2000" b="1" dirty="0">
                <a:latin typeface="Courier New" charset="0"/>
                <a:ea typeface="굴림" charset="-127"/>
                <a:cs typeface="굴림" charset="-127"/>
              </a:rPr>
              <a:t>] = b[</a:t>
            </a:r>
            <a:r>
              <a:rPr lang="en-US" altLang="ko-KR" sz="2000" b="1" dirty="0" err="1">
                <a:latin typeface="Courier New" charset="0"/>
                <a:ea typeface="굴림" charset="-127"/>
                <a:cs typeface="굴림" charset="-127"/>
              </a:rPr>
              <a:t>i</a:t>
            </a:r>
            <a:r>
              <a:rPr lang="en-US" altLang="ko-KR" sz="2000" b="1" dirty="0">
                <a:latin typeface="Courier New" charset="0"/>
                <a:ea typeface="굴림" charset="-127"/>
                <a:cs typeface="굴림" charset="-127"/>
              </a:rPr>
              <a:t>] * c[</a:t>
            </a:r>
            <a:r>
              <a:rPr lang="en-US" altLang="ko-KR" sz="2000" b="1" dirty="0" err="1">
                <a:latin typeface="Courier New" charset="0"/>
                <a:ea typeface="굴림" charset="-127"/>
                <a:cs typeface="굴림" charset="-127"/>
              </a:rPr>
              <a:t>i</a:t>
            </a:r>
            <a:r>
              <a:rPr lang="en-US" altLang="ko-KR" sz="2000" b="1" dirty="0">
                <a:latin typeface="Courier New" charset="0"/>
                <a:ea typeface="굴림" charset="-127"/>
                <a:cs typeface="굴림" charset="-127"/>
              </a:rPr>
              <a:t>];</a:t>
            </a:r>
            <a:br>
              <a:rPr lang="en-US" altLang="ko-KR" sz="2000" b="1" dirty="0">
                <a:latin typeface="Courier New" charset="0"/>
                <a:ea typeface="굴림" charset="-127"/>
                <a:cs typeface="굴림" charset="-127"/>
              </a:rPr>
            </a:br>
            <a:endParaRPr lang="en-US" altLang="ko-KR" sz="2000" b="1" dirty="0">
              <a:latin typeface="Courier New" charset="0"/>
              <a:ea typeface="굴림" charset="-127"/>
              <a:cs typeface="굴림" charset="-127"/>
            </a:endParaRPr>
          </a:p>
          <a:p>
            <a:pPr lvl="1">
              <a:buFontTx/>
              <a:buNone/>
            </a:pPr>
            <a:r>
              <a:rPr lang="en-US" altLang="ko-KR" sz="2000" b="1" dirty="0">
                <a:latin typeface="Courier New" charset="0"/>
                <a:ea typeface="굴림" charset="-127"/>
                <a:cs typeface="굴림" charset="-127"/>
              </a:rPr>
              <a:t>for(</a:t>
            </a:r>
            <a:r>
              <a:rPr lang="en-US" altLang="ko-KR" sz="2000" b="1" dirty="0" err="1">
                <a:latin typeface="Courier New" charset="0"/>
                <a:ea typeface="굴림" charset="-127"/>
                <a:cs typeface="굴림" charset="-127"/>
              </a:rPr>
              <a:t>i</a:t>
            </a:r>
            <a:r>
              <a:rPr lang="en-US" altLang="ko-KR" sz="2000" b="1" dirty="0">
                <a:latin typeface="Courier New" charset="0"/>
                <a:ea typeface="굴림" charset="-127"/>
                <a:cs typeface="굴림" charset="-127"/>
              </a:rPr>
              <a:t>=0; </a:t>
            </a:r>
            <a:r>
              <a:rPr lang="en-US" altLang="ko-KR" sz="2000" b="1" dirty="0" err="1">
                <a:latin typeface="Courier New" charset="0"/>
                <a:ea typeface="굴림" charset="-127"/>
                <a:cs typeface="굴림" charset="-127"/>
              </a:rPr>
              <a:t>i</a:t>
            </a:r>
            <a:r>
              <a:rPr lang="en-US" altLang="ko-KR" sz="2000" b="1" dirty="0">
                <a:latin typeface="Courier New" charset="0"/>
                <a:ea typeface="굴림" charset="-127"/>
                <a:cs typeface="굴림" charset="-127"/>
              </a:rPr>
              <a:t> &lt; N; </a:t>
            </a:r>
            <a:r>
              <a:rPr lang="en-US" altLang="ko-KR" sz="2000" b="1" dirty="0" err="1">
                <a:latin typeface="Courier New" charset="0"/>
                <a:ea typeface="굴림" charset="-127"/>
                <a:cs typeface="굴림" charset="-127"/>
              </a:rPr>
              <a:t>i</a:t>
            </a:r>
            <a:r>
              <a:rPr lang="en-US" altLang="ko-KR" sz="2000" b="1" dirty="0">
                <a:latin typeface="Courier New" charset="0"/>
                <a:ea typeface="굴림" charset="-127"/>
                <a:cs typeface="굴림" charset="-127"/>
              </a:rPr>
              <a:t>++)</a:t>
            </a:r>
          </a:p>
          <a:p>
            <a:pPr lvl="1">
              <a:buFontTx/>
              <a:buNone/>
            </a:pPr>
            <a:r>
              <a:rPr lang="en-US" altLang="ko-KR" sz="2000" b="1" dirty="0">
                <a:latin typeface="Courier New" charset="0"/>
                <a:ea typeface="굴림" charset="-127"/>
                <a:cs typeface="굴림" charset="-127"/>
              </a:rPr>
              <a:t>     d[</a:t>
            </a:r>
            <a:r>
              <a:rPr lang="en-US" altLang="ko-KR" sz="2000" b="1" dirty="0" err="1">
                <a:latin typeface="Courier New" charset="0"/>
                <a:ea typeface="굴림" charset="-127"/>
                <a:cs typeface="굴림" charset="-127"/>
              </a:rPr>
              <a:t>i</a:t>
            </a:r>
            <a:r>
              <a:rPr lang="en-US" altLang="ko-KR" sz="2000" b="1" dirty="0">
                <a:latin typeface="Courier New" charset="0"/>
                <a:ea typeface="굴림" charset="-127"/>
                <a:cs typeface="굴림" charset="-127"/>
              </a:rPr>
              <a:t>] = a[</a:t>
            </a:r>
            <a:r>
              <a:rPr lang="en-US" altLang="ko-KR" sz="2000" b="1" dirty="0" err="1">
                <a:latin typeface="Courier New" charset="0"/>
                <a:ea typeface="굴림" charset="-127"/>
                <a:cs typeface="굴림" charset="-127"/>
              </a:rPr>
              <a:t>i</a:t>
            </a:r>
            <a:r>
              <a:rPr lang="en-US" altLang="ko-KR" sz="2000" b="1" dirty="0">
                <a:latin typeface="Courier New" charset="0"/>
                <a:ea typeface="굴림" charset="-127"/>
                <a:cs typeface="굴림" charset="-127"/>
              </a:rPr>
              <a:t>] * c[</a:t>
            </a:r>
            <a:r>
              <a:rPr lang="en-US" altLang="ko-KR" sz="2000" b="1" dirty="0" err="1">
                <a:latin typeface="Courier New" charset="0"/>
                <a:ea typeface="굴림" charset="-127"/>
                <a:cs typeface="굴림" charset="-127"/>
              </a:rPr>
              <a:t>i</a:t>
            </a:r>
            <a:r>
              <a:rPr lang="en-US" altLang="ko-KR" sz="2000" b="1" dirty="0">
                <a:latin typeface="Courier New" charset="0"/>
                <a:ea typeface="굴림" charset="-127"/>
                <a:cs typeface="굴림" charset="-127"/>
              </a:rPr>
              <a:t>];</a:t>
            </a:r>
            <a:endParaRPr lang="en-US" altLang="ko-KR" sz="2000" i="1" dirty="0">
              <a:ea typeface="굴림" charset="-127"/>
              <a:cs typeface="굴림" charset="-127"/>
            </a:endParaRPr>
          </a:p>
        </p:txBody>
      </p:sp>
      <p:sp>
        <p:nvSpPr>
          <p:cNvPr id="1561604" name="AutoShape 4"/>
          <p:cNvSpPr>
            <a:spLocks noChangeArrowheads="1"/>
          </p:cNvSpPr>
          <p:nvPr/>
        </p:nvSpPr>
        <p:spPr bwMode="auto">
          <a:xfrm>
            <a:off x="3657600" y="3048000"/>
            <a:ext cx="485775" cy="442913"/>
          </a:xfrm>
          <a:prstGeom prst="down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1605" name="Rectangle 5"/>
          <p:cNvSpPr>
            <a:spLocks noChangeArrowheads="1"/>
          </p:cNvSpPr>
          <p:nvPr/>
        </p:nvSpPr>
        <p:spPr bwMode="auto">
          <a:xfrm>
            <a:off x="1219200" y="3733800"/>
            <a:ext cx="5257800" cy="1600200"/>
          </a:xfrm>
          <a:prstGeom prst="rect">
            <a:avLst/>
          </a:prstGeom>
          <a:noFill/>
          <a:ln w="9525">
            <a:noFill/>
            <a:miter lim="800000"/>
            <a:headEnd/>
            <a:tailEnd/>
          </a:ln>
          <a:effectLst/>
        </p:spPr>
        <p:txBody>
          <a:bodyPr lIns="92075" tIns="46038" rIns="92075" bIns="46038">
            <a:prstTxWarp prst="textNoShape">
              <a:avLst/>
            </a:prstTxWarp>
          </a:bodyPr>
          <a:lstStyle/>
          <a:p>
            <a:pPr marL="685800" lvl="1" indent="-228600">
              <a:lnSpc>
                <a:spcPct val="90000"/>
              </a:lnSpc>
              <a:spcBef>
                <a:spcPct val="30000"/>
              </a:spcBef>
              <a:buSzPct val="100000"/>
            </a:pPr>
            <a:r>
              <a:rPr lang="en-US" altLang="ko-KR" sz="2000" b="1" dirty="0">
                <a:solidFill>
                  <a:srgbClr val="000000"/>
                </a:solidFill>
                <a:latin typeface="Courier New" charset="0"/>
                <a:ea typeface="굴림" charset="-127"/>
                <a:cs typeface="굴림" charset="-127"/>
              </a:rPr>
              <a:t>  for(</a:t>
            </a:r>
            <a:r>
              <a:rPr lang="en-US" altLang="ko-KR" sz="2000" b="1" dirty="0" err="1">
                <a:solidFill>
                  <a:srgbClr val="000000"/>
                </a:solidFill>
                <a:latin typeface="Courier New" charset="0"/>
                <a:ea typeface="굴림" charset="-127"/>
                <a:cs typeface="굴림" charset="-127"/>
              </a:rPr>
              <a:t>i</a:t>
            </a:r>
            <a:r>
              <a:rPr lang="en-US" altLang="ko-KR" sz="2000" b="1" dirty="0">
                <a:solidFill>
                  <a:srgbClr val="000000"/>
                </a:solidFill>
                <a:latin typeface="Courier New" charset="0"/>
                <a:ea typeface="굴림" charset="-127"/>
                <a:cs typeface="굴림" charset="-127"/>
              </a:rPr>
              <a:t>=0; </a:t>
            </a:r>
            <a:r>
              <a:rPr lang="en-US" altLang="ko-KR" sz="2000" b="1" dirty="0" err="1">
                <a:solidFill>
                  <a:srgbClr val="000000"/>
                </a:solidFill>
                <a:latin typeface="Courier New" charset="0"/>
                <a:ea typeface="굴림" charset="-127"/>
                <a:cs typeface="굴림" charset="-127"/>
              </a:rPr>
              <a:t>i</a:t>
            </a:r>
            <a:r>
              <a:rPr lang="en-US" altLang="ko-KR" sz="2000" b="1" dirty="0">
                <a:solidFill>
                  <a:srgbClr val="000000"/>
                </a:solidFill>
                <a:latin typeface="Courier New" charset="0"/>
                <a:ea typeface="굴림" charset="-127"/>
                <a:cs typeface="굴림" charset="-127"/>
              </a:rPr>
              <a:t> &lt; N; </a:t>
            </a:r>
            <a:r>
              <a:rPr lang="en-US" altLang="ko-KR" sz="2000" b="1" dirty="0" err="1">
                <a:solidFill>
                  <a:srgbClr val="000000"/>
                </a:solidFill>
                <a:latin typeface="Courier New" charset="0"/>
                <a:ea typeface="굴림" charset="-127"/>
                <a:cs typeface="굴림" charset="-127"/>
              </a:rPr>
              <a:t>i</a:t>
            </a:r>
            <a:r>
              <a:rPr lang="en-US" altLang="ko-KR" sz="2000" b="1" dirty="0">
                <a:solidFill>
                  <a:srgbClr val="000000"/>
                </a:solidFill>
                <a:latin typeface="Courier New" charset="0"/>
                <a:ea typeface="굴림" charset="-127"/>
                <a:cs typeface="굴림" charset="-127"/>
              </a:rPr>
              <a:t>++)</a:t>
            </a:r>
            <a:br>
              <a:rPr lang="en-US" altLang="ko-KR" sz="2000" b="1" dirty="0">
                <a:solidFill>
                  <a:srgbClr val="000000"/>
                </a:solidFill>
                <a:latin typeface="Courier New" charset="0"/>
                <a:ea typeface="굴림" charset="-127"/>
                <a:cs typeface="굴림" charset="-127"/>
              </a:rPr>
            </a:br>
            <a:r>
              <a:rPr lang="en-US" altLang="ko-KR" sz="2000" b="1" dirty="0">
                <a:solidFill>
                  <a:srgbClr val="000000"/>
                </a:solidFill>
                <a:latin typeface="Courier New" charset="0"/>
                <a:ea typeface="굴림" charset="-127"/>
                <a:cs typeface="굴림" charset="-127"/>
              </a:rPr>
              <a:t>{</a:t>
            </a:r>
            <a:br>
              <a:rPr lang="en-US" altLang="ko-KR" sz="2000" b="1" dirty="0">
                <a:solidFill>
                  <a:srgbClr val="000000"/>
                </a:solidFill>
                <a:latin typeface="Courier New" charset="0"/>
                <a:ea typeface="굴림" charset="-127"/>
                <a:cs typeface="굴림" charset="-127"/>
              </a:rPr>
            </a:br>
            <a:r>
              <a:rPr lang="en-US" altLang="ko-KR" sz="2000" b="1" dirty="0">
                <a:solidFill>
                  <a:srgbClr val="000000"/>
                </a:solidFill>
                <a:latin typeface="Courier New" charset="0"/>
                <a:ea typeface="굴림" charset="-127"/>
                <a:cs typeface="굴림" charset="-127"/>
              </a:rPr>
              <a:t>       a[</a:t>
            </a:r>
            <a:r>
              <a:rPr lang="en-US" altLang="ko-KR" sz="2000" b="1" dirty="0" err="1">
                <a:solidFill>
                  <a:srgbClr val="000000"/>
                </a:solidFill>
                <a:latin typeface="Courier New" charset="0"/>
                <a:ea typeface="굴림" charset="-127"/>
                <a:cs typeface="굴림" charset="-127"/>
              </a:rPr>
              <a:t>i</a:t>
            </a:r>
            <a:r>
              <a:rPr lang="en-US" altLang="ko-KR" sz="2000" b="1" dirty="0">
                <a:solidFill>
                  <a:srgbClr val="000000"/>
                </a:solidFill>
                <a:latin typeface="Courier New" charset="0"/>
                <a:ea typeface="굴림" charset="-127"/>
                <a:cs typeface="굴림" charset="-127"/>
              </a:rPr>
              <a:t>] = b[</a:t>
            </a:r>
            <a:r>
              <a:rPr lang="en-US" altLang="ko-KR" sz="2000" b="1" dirty="0" err="1">
                <a:solidFill>
                  <a:srgbClr val="000000"/>
                </a:solidFill>
                <a:latin typeface="Courier New" charset="0"/>
                <a:ea typeface="굴림" charset="-127"/>
                <a:cs typeface="굴림" charset="-127"/>
              </a:rPr>
              <a:t>i</a:t>
            </a:r>
            <a:r>
              <a:rPr lang="en-US" altLang="ko-KR" sz="2000" b="1" dirty="0">
                <a:solidFill>
                  <a:srgbClr val="000000"/>
                </a:solidFill>
                <a:latin typeface="Courier New" charset="0"/>
                <a:ea typeface="굴림" charset="-127"/>
                <a:cs typeface="굴림" charset="-127"/>
              </a:rPr>
              <a:t>] * c[</a:t>
            </a:r>
            <a:r>
              <a:rPr lang="en-US" altLang="ko-KR" sz="2000" b="1" dirty="0" err="1">
                <a:solidFill>
                  <a:srgbClr val="000000"/>
                </a:solidFill>
                <a:latin typeface="Courier New" charset="0"/>
                <a:ea typeface="굴림" charset="-127"/>
                <a:cs typeface="굴림" charset="-127"/>
              </a:rPr>
              <a:t>i</a:t>
            </a:r>
            <a:r>
              <a:rPr lang="en-US" altLang="ko-KR" sz="2000" b="1" dirty="0">
                <a:solidFill>
                  <a:srgbClr val="000000"/>
                </a:solidFill>
                <a:latin typeface="Courier New" charset="0"/>
                <a:ea typeface="굴림" charset="-127"/>
                <a:cs typeface="굴림" charset="-127"/>
              </a:rPr>
              <a:t>]; </a:t>
            </a:r>
            <a:br>
              <a:rPr lang="en-US" altLang="ko-KR" sz="2000" b="1" dirty="0">
                <a:solidFill>
                  <a:srgbClr val="000000"/>
                </a:solidFill>
                <a:latin typeface="Courier New" charset="0"/>
                <a:ea typeface="굴림" charset="-127"/>
                <a:cs typeface="굴림" charset="-127"/>
              </a:rPr>
            </a:br>
            <a:r>
              <a:rPr lang="en-US" altLang="ko-KR" sz="2000" b="1" dirty="0">
                <a:solidFill>
                  <a:srgbClr val="000000"/>
                </a:solidFill>
                <a:latin typeface="Courier New" charset="0"/>
                <a:ea typeface="굴림" charset="-127"/>
                <a:cs typeface="굴림" charset="-127"/>
              </a:rPr>
              <a:t>       d[</a:t>
            </a:r>
            <a:r>
              <a:rPr lang="en-US" altLang="ko-KR" sz="2000" b="1" dirty="0" err="1">
                <a:solidFill>
                  <a:srgbClr val="000000"/>
                </a:solidFill>
                <a:latin typeface="Courier New" charset="0"/>
                <a:ea typeface="굴림" charset="-127"/>
                <a:cs typeface="굴림" charset="-127"/>
              </a:rPr>
              <a:t>i</a:t>
            </a:r>
            <a:r>
              <a:rPr lang="en-US" altLang="ko-KR" sz="2000" b="1" dirty="0">
                <a:solidFill>
                  <a:srgbClr val="000000"/>
                </a:solidFill>
                <a:latin typeface="Courier New" charset="0"/>
                <a:ea typeface="굴림" charset="-127"/>
                <a:cs typeface="굴림" charset="-127"/>
              </a:rPr>
              <a:t>] = a[</a:t>
            </a:r>
            <a:r>
              <a:rPr lang="en-US" altLang="ko-KR" sz="2000" b="1" dirty="0" err="1">
                <a:solidFill>
                  <a:srgbClr val="000000"/>
                </a:solidFill>
                <a:latin typeface="Courier New" charset="0"/>
                <a:ea typeface="굴림" charset="-127"/>
                <a:cs typeface="굴림" charset="-127"/>
              </a:rPr>
              <a:t>i</a:t>
            </a:r>
            <a:r>
              <a:rPr lang="en-US" altLang="ko-KR" sz="2000" b="1" dirty="0">
                <a:solidFill>
                  <a:srgbClr val="000000"/>
                </a:solidFill>
                <a:latin typeface="Courier New" charset="0"/>
                <a:ea typeface="굴림" charset="-127"/>
                <a:cs typeface="굴림" charset="-127"/>
              </a:rPr>
              <a:t>] * c[</a:t>
            </a:r>
            <a:r>
              <a:rPr lang="en-US" altLang="ko-KR" sz="2000" b="1" dirty="0" err="1">
                <a:solidFill>
                  <a:srgbClr val="000000"/>
                </a:solidFill>
                <a:latin typeface="Courier New" charset="0"/>
                <a:ea typeface="굴림" charset="-127"/>
                <a:cs typeface="굴림" charset="-127"/>
              </a:rPr>
              <a:t>i</a:t>
            </a:r>
            <a:r>
              <a:rPr lang="en-US" altLang="ko-KR" sz="2000" b="1" dirty="0">
                <a:solidFill>
                  <a:srgbClr val="000000"/>
                </a:solidFill>
                <a:latin typeface="Courier New" charset="0"/>
                <a:ea typeface="굴림" charset="-127"/>
                <a:cs typeface="굴림" charset="-127"/>
              </a:rPr>
              <a:t>];</a:t>
            </a:r>
            <a:endParaRPr lang="en-US" altLang="ko-KR" sz="2000" b="1" dirty="0">
              <a:solidFill>
                <a:srgbClr val="000000"/>
              </a:solidFill>
              <a:ea typeface="굴림" charset="-127"/>
              <a:cs typeface="굴림" charset="-127"/>
            </a:endParaRPr>
          </a:p>
          <a:p>
            <a:pPr marL="685800" lvl="1" indent="-228600">
              <a:lnSpc>
                <a:spcPct val="90000"/>
              </a:lnSpc>
              <a:spcBef>
                <a:spcPct val="30000"/>
              </a:spcBef>
              <a:buSzPct val="100000"/>
            </a:pPr>
            <a:r>
              <a:rPr lang="en-US" altLang="ko-KR" sz="2000" b="1" dirty="0">
                <a:solidFill>
                  <a:srgbClr val="000000"/>
                </a:solidFill>
                <a:latin typeface="Courier New" charset="0"/>
                <a:ea typeface="굴림" charset="-127"/>
                <a:cs typeface="굴림" charset="-127"/>
              </a:rPr>
              <a:t>  }</a:t>
            </a:r>
            <a:endParaRPr lang="en-US" altLang="ko-KR" sz="2000" i="1" dirty="0">
              <a:solidFill>
                <a:srgbClr val="000000"/>
              </a:solidFill>
              <a:ea typeface="굴림" charset="-127"/>
              <a:cs typeface="굴림" charset="-127"/>
            </a:endParaRPr>
          </a:p>
        </p:txBody>
      </p:sp>
      <p:sp>
        <p:nvSpPr>
          <p:cNvPr id="1561606" name="Text Box 6"/>
          <p:cNvSpPr txBox="1">
            <a:spLocks noChangeArrowheads="1"/>
          </p:cNvSpPr>
          <p:nvPr/>
        </p:nvSpPr>
        <p:spPr bwMode="auto">
          <a:xfrm>
            <a:off x="1159916" y="5560547"/>
            <a:ext cx="6111381" cy="523220"/>
          </a:xfrm>
          <a:prstGeom prst="rect">
            <a:avLst/>
          </a:prstGeom>
          <a:noFill/>
          <a:ln w="12700">
            <a:noFill/>
            <a:miter lim="800000"/>
            <a:headEnd/>
            <a:tailEnd/>
          </a:ln>
          <a:effectLst/>
        </p:spPr>
        <p:txBody>
          <a:bodyPr wrap="none" anchor="ctr">
            <a:prstTxWarp prst="textNoShape">
              <a:avLst/>
            </a:prstTxWarp>
            <a:spAutoFit/>
          </a:bodyPr>
          <a:lstStyle/>
          <a:p>
            <a:pPr algn="ctr"/>
            <a:r>
              <a:rPr lang="en-US" sz="2800" i="1" dirty="0">
                <a:solidFill>
                  <a:srgbClr val="000000"/>
                </a:solidFill>
                <a:latin typeface="Calibri"/>
                <a:cs typeface="Calibri"/>
              </a:rPr>
              <a:t>What type of locality does this improve?</a:t>
            </a:r>
          </a:p>
        </p:txBody>
      </p:sp>
    </p:spTree>
    <p:extLst>
      <p:ext uri="{BB962C8B-B14F-4D97-AF65-F5344CB8AC3E}">
        <p14:creationId xmlns:p14="http://schemas.microsoft.com/office/powerpoint/2010/main" val="32241734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616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6160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56160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56160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1604" grpId="0" animBg="1"/>
      <p:bldP spid="1561605" grpId="0" build="p" autoUpdateAnimBg="0"/>
      <p:bldP spid="1561606"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3651" name="Rectangle 3"/>
          <p:cNvSpPr>
            <a:spLocks noGrp="1" noChangeArrowheads="1"/>
          </p:cNvSpPr>
          <p:nvPr>
            <p:ph type="title"/>
          </p:nvPr>
        </p:nvSpPr>
        <p:spPr/>
        <p:txBody>
          <a:bodyPr/>
          <a:lstStyle/>
          <a:p>
            <a:r>
              <a:rPr lang="en-US" altLang="ko-KR" dirty="0" smtClean="0">
                <a:ea typeface="굴림" charset="-127"/>
                <a:cs typeface="굴림" charset="-127"/>
              </a:rPr>
              <a:t>Matrix Multiply, Naïve Code</a:t>
            </a:r>
            <a:endParaRPr lang="en-US" altLang="ko-KR" dirty="0">
              <a:ea typeface="굴림" charset="-127"/>
              <a:cs typeface="굴림" charset="-127"/>
            </a:endParaRPr>
          </a:p>
        </p:txBody>
      </p:sp>
      <p:sp>
        <p:nvSpPr>
          <p:cNvPr id="129" name="Slide Number Placeholder 5"/>
          <p:cNvSpPr>
            <a:spLocks noGrp="1"/>
          </p:cNvSpPr>
          <p:nvPr>
            <p:ph type="sldNum" sz="quarter" idx="12"/>
          </p:nvPr>
        </p:nvSpPr>
        <p:spPr/>
        <p:txBody>
          <a:bodyPr/>
          <a:lstStyle/>
          <a:p>
            <a:fld id="{7103214D-E6DF-A74D-B298-FEEFFDA8B584}" type="slidenum">
              <a:rPr lang="en-US"/>
              <a:pPr/>
              <a:t>39</a:t>
            </a:fld>
            <a:endParaRPr lang="en-US" b="0">
              <a:solidFill>
                <a:srgbClr val="FBBA03"/>
              </a:solidFill>
            </a:endParaRPr>
          </a:p>
        </p:txBody>
      </p:sp>
      <p:sp>
        <p:nvSpPr>
          <p:cNvPr id="1563650" name="Rectangle 2"/>
          <p:cNvSpPr>
            <a:spLocks noGrp="1" noChangeArrowheads="1"/>
          </p:cNvSpPr>
          <p:nvPr>
            <p:ph idx="4294967295"/>
          </p:nvPr>
        </p:nvSpPr>
        <p:spPr>
          <a:xfrm>
            <a:off x="0" y="1295400"/>
            <a:ext cx="6400800" cy="1893888"/>
          </a:xfrm>
          <a:ln/>
        </p:spPr>
        <p:txBody>
          <a:bodyPr/>
          <a:lstStyle/>
          <a:p>
            <a:pPr marL="742950" lvl="1" indent="-285750">
              <a:lnSpc>
                <a:spcPct val="80000"/>
              </a:lnSpc>
              <a:buFontTx/>
              <a:buNone/>
            </a:pPr>
            <a:r>
              <a:rPr lang="ko-KR" altLang="en-US" sz="2000" b="1" dirty="0">
                <a:latin typeface="Courier New" charset="0"/>
                <a:ea typeface="굴림" charset="-127"/>
                <a:cs typeface="굴림" charset="-127"/>
              </a:rPr>
              <a:t> </a:t>
            </a:r>
            <a:r>
              <a:rPr lang="en-US" altLang="ko-KR" sz="2000" b="1" dirty="0" err="1">
                <a:latin typeface="Courier New" charset="0"/>
                <a:ea typeface="굴림" charset="-127"/>
                <a:cs typeface="굴림" charset="-127"/>
              </a:rPr>
              <a:t>for(i</a:t>
            </a:r>
            <a:r>
              <a:rPr lang="en-US" altLang="ko-KR" sz="2000" b="1" dirty="0">
                <a:latin typeface="Courier New" charset="0"/>
                <a:ea typeface="굴림" charset="-127"/>
                <a:cs typeface="굴림" charset="-127"/>
              </a:rPr>
              <a:t>=0; </a:t>
            </a:r>
            <a:r>
              <a:rPr lang="en-US" altLang="ko-KR" sz="2000" b="1" dirty="0" err="1">
                <a:latin typeface="Courier New" charset="0"/>
                <a:ea typeface="굴림" charset="-127"/>
                <a:cs typeface="굴림" charset="-127"/>
              </a:rPr>
              <a:t>i</a:t>
            </a:r>
            <a:r>
              <a:rPr lang="en-US" altLang="ko-KR" sz="2000" b="1" dirty="0">
                <a:latin typeface="Courier New" charset="0"/>
                <a:ea typeface="굴림" charset="-127"/>
                <a:cs typeface="굴림" charset="-127"/>
              </a:rPr>
              <a:t> &lt; N; </a:t>
            </a:r>
            <a:r>
              <a:rPr lang="en-US" altLang="ko-KR" sz="2000" b="1" dirty="0" err="1">
                <a:latin typeface="Courier New" charset="0"/>
                <a:ea typeface="굴림" charset="-127"/>
                <a:cs typeface="굴림" charset="-127"/>
              </a:rPr>
              <a:t>i</a:t>
            </a:r>
            <a:r>
              <a:rPr lang="en-US" altLang="ko-KR" sz="2000" b="1" dirty="0">
                <a:latin typeface="Courier New" charset="0"/>
                <a:ea typeface="굴림" charset="-127"/>
                <a:cs typeface="굴림" charset="-127"/>
              </a:rPr>
              <a:t>++)</a:t>
            </a:r>
            <a:br>
              <a:rPr lang="en-US" altLang="ko-KR" sz="2000" b="1" dirty="0">
                <a:latin typeface="Courier New" charset="0"/>
                <a:ea typeface="굴림" charset="-127"/>
                <a:cs typeface="굴림" charset="-127"/>
              </a:rPr>
            </a:br>
            <a:r>
              <a:rPr lang="en-US" altLang="ko-KR" sz="2000" b="1" dirty="0">
                <a:latin typeface="Courier New" charset="0"/>
                <a:ea typeface="굴림" charset="-127"/>
                <a:cs typeface="굴림" charset="-127"/>
              </a:rPr>
              <a:t>    </a:t>
            </a:r>
            <a:r>
              <a:rPr lang="en-US" altLang="ko-KR" sz="2000" b="1" dirty="0" err="1">
                <a:latin typeface="Courier New" charset="0"/>
                <a:ea typeface="굴림" charset="-127"/>
                <a:cs typeface="굴림" charset="-127"/>
              </a:rPr>
              <a:t>for(j</a:t>
            </a:r>
            <a:r>
              <a:rPr lang="en-US" altLang="ko-KR" sz="2000" b="1" dirty="0">
                <a:latin typeface="Courier New" charset="0"/>
                <a:ea typeface="굴림" charset="-127"/>
                <a:cs typeface="굴림" charset="-127"/>
              </a:rPr>
              <a:t>=0; </a:t>
            </a:r>
            <a:r>
              <a:rPr lang="en-US" altLang="ko-KR" sz="2000" b="1" dirty="0" err="1">
                <a:latin typeface="Courier New" charset="0"/>
                <a:ea typeface="굴림" charset="-127"/>
                <a:cs typeface="굴림" charset="-127"/>
              </a:rPr>
              <a:t>j</a:t>
            </a:r>
            <a:r>
              <a:rPr lang="en-US" altLang="ko-KR" sz="2000" b="1" dirty="0">
                <a:latin typeface="Courier New" charset="0"/>
                <a:ea typeface="굴림" charset="-127"/>
                <a:cs typeface="굴림" charset="-127"/>
              </a:rPr>
              <a:t> &lt; N; </a:t>
            </a:r>
            <a:r>
              <a:rPr lang="en-US" altLang="ko-KR" sz="2000" b="1" dirty="0" err="1">
                <a:latin typeface="Courier New" charset="0"/>
                <a:ea typeface="굴림" charset="-127"/>
                <a:cs typeface="굴림" charset="-127"/>
              </a:rPr>
              <a:t>j</a:t>
            </a:r>
            <a:r>
              <a:rPr lang="en-US" altLang="ko-KR" sz="2000" b="1" dirty="0">
                <a:latin typeface="Courier New" charset="0"/>
                <a:ea typeface="굴림" charset="-127"/>
                <a:cs typeface="굴림" charset="-127"/>
              </a:rPr>
              <a:t>++) {</a:t>
            </a:r>
            <a:br>
              <a:rPr lang="en-US" altLang="ko-KR" sz="2000" b="1" dirty="0">
                <a:latin typeface="Courier New" charset="0"/>
                <a:ea typeface="굴림" charset="-127"/>
                <a:cs typeface="굴림" charset="-127"/>
              </a:rPr>
            </a:br>
            <a:r>
              <a:rPr lang="en-US" altLang="ko-KR" sz="2000" b="1" dirty="0">
                <a:latin typeface="Courier New" charset="0"/>
                <a:ea typeface="굴림" charset="-127"/>
                <a:cs typeface="굴림" charset="-127"/>
              </a:rPr>
              <a:t>       </a:t>
            </a:r>
            <a:r>
              <a:rPr lang="en-US" altLang="ko-KR" sz="2000" b="1" dirty="0" err="1">
                <a:latin typeface="Courier New" charset="0"/>
                <a:ea typeface="굴림" charset="-127"/>
                <a:cs typeface="굴림" charset="-127"/>
              </a:rPr>
              <a:t>r</a:t>
            </a:r>
            <a:r>
              <a:rPr lang="en-US" altLang="ko-KR" sz="2000" b="1" dirty="0">
                <a:latin typeface="Courier New" charset="0"/>
                <a:ea typeface="굴림" charset="-127"/>
                <a:cs typeface="굴림" charset="-127"/>
              </a:rPr>
              <a:t> = 0;</a:t>
            </a:r>
            <a:br>
              <a:rPr lang="en-US" altLang="ko-KR" sz="2000" b="1" dirty="0">
                <a:latin typeface="Courier New" charset="0"/>
                <a:ea typeface="굴림" charset="-127"/>
                <a:cs typeface="굴림" charset="-127"/>
              </a:rPr>
            </a:br>
            <a:r>
              <a:rPr lang="en-US" altLang="ko-KR" sz="2000" b="1" dirty="0">
                <a:latin typeface="Courier New" charset="0"/>
                <a:ea typeface="굴림" charset="-127"/>
                <a:cs typeface="굴림" charset="-127"/>
              </a:rPr>
              <a:t>       </a:t>
            </a:r>
            <a:r>
              <a:rPr lang="en-US" altLang="ko-KR" sz="2000" b="1" dirty="0" err="1">
                <a:latin typeface="Courier New" charset="0"/>
                <a:ea typeface="굴림" charset="-127"/>
                <a:cs typeface="굴림" charset="-127"/>
              </a:rPr>
              <a:t>for(k</a:t>
            </a:r>
            <a:r>
              <a:rPr lang="en-US" altLang="ko-KR" sz="2000" b="1" dirty="0">
                <a:latin typeface="Courier New" charset="0"/>
                <a:ea typeface="굴림" charset="-127"/>
                <a:cs typeface="굴림" charset="-127"/>
              </a:rPr>
              <a:t>=0; </a:t>
            </a:r>
            <a:r>
              <a:rPr lang="en-US" altLang="ko-KR" sz="2000" b="1" dirty="0" err="1">
                <a:latin typeface="Courier New" charset="0"/>
                <a:ea typeface="굴림" charset="-127"/>
                <a:cs typeface="굴림" charset="-127"/>
              </a:rPr>
              <a:t>k</a:t>
            </a:r>
            <a:r>
              <a:rPr lang="en-US" altLang="ko-KR" sz="2000" b="1" dirty="0">
                <a:latin typeface="Courier New" charset="0"/>
                <a:ea typeface="굴림" charset="-127"/>
                <a:cs typeface="굴림" charset="-127"/>
              </a:rPr>
              <a:t> &lt; N; </a:t>
            </a:r>
            <a:r>
              <a:rPr lang="en-US" altLang="ko-KR" sz="2000" b="1" dirty="0" err="1">
                <a:latin typeface="Courier New" charset="0"/>
                <a:ea typeface="굴림" charset="-127"/>
                <a:cs typeface="굴림" charset="-127"/>
              </a:rPr>
              <a:t>k</a:t>
            </a:r>
            <a:r>
              <a:rPr lang="en-US" altLang="ko-KR" sz="2000" b="1" dirty="0">
                <a:latin typeface="Courier New" charset="0"/>
                <a:ea typeface="굴림" charset="-127"/>
                <a:cs typeface="굴림" charset="-127"/>
              </a:rPr>
              <a:t>++)  </a:t>
            </a:r>
            <a:br>
              <a:rPr lang="en-US" altLang="ko-KR" sz="2000" b="1" dirty="0">
                <a:latin typeface="Courier New" charset="0"/>
                <a:ea typeface="굴림" charset="-127"/>
                <a:cs typeface="굴림" charset="-127"/>
              </a:rPr>
            </a:br>
            <a:r>
              <a:rPr lang="en-US" altLang="ko-KR" sz="2000" b="1" dirty="0">
                <a:latin typeface="Courier New" charset="0"/>
                <a:ea typeface="굴림" charset="-127"/>
                <a:cs typeface="굴림" charset="-127"/>
              </a:rPr>
              <a:t>         </a:t>
            </a:r>
            <a:r>
              <a:rPr lang="en-US" altLang="ko-KR" sz="2000" b="1" dirty="0" err="1">
                <a:latin typeface="Courier New" charset="0"/>
                <a:ea typeface="굴림" charset="-127"/>
                <a:cs typeface="굴림" charset="-127"/>
              </a:rPr>
              <a:t>r</a:t>
            </a:r>
            <a:r>
              <a:rPr lang="en-US" altLang="ko-KR" sz="2000" b="1" dirty="0">
                <a:latin typeface="Courier New" charset="0"/>
                <a:ea typeface="굴림" charset="-127"/>
                <a:cs typeface="굴림" charset="-127"/>
              </a:rPr>
              <a:t> = </a:t>
            </a:r>
            <a:r>
              <a:rPr lang="en-US" altLang="ko-KR" sz="2000" b="1" dirty="0" err="1">
                <a:latin typeface="Courier New" charset="0"/>
                <a:ea typeface="굴림" charset="-127"/>
                <a:cs typeface="굴림" charset="-127"/>
              </a:rPr>
              <a:t>r</a:t>
            </a:r>
            <a:r>
              <a:rPr lang="en-US" altLang="ko-KR" sz="2000" b="1" dirty="0">
                <a:latin typeface="Courier New" charset="0"/>
                <a:ea typeface="굴림" charset="-127"/>
                <a:cs typeface="굴림" charset="-127"/>
              </a:rPr>
              <a:t> + </a:t>
            </a:r>
            <a:r>
              <a:rPr lang="en-US" altLang="ko-KR" sz="2000" b="1" dirty="0" err="1">
                <a:latin typeface="Courier New" charset="0"/>
                <a:ea typeface="굴림" charset="-127"/>
                <a:cs typeface="굴림" charset="-127"/>
              </a:rPr>
              <a:t>y[i][k</a:t>
            </a:r>
            <a:r>
              <a:rPr lang="en-US" altLang="ko-KR" sz="2000" b="1" dirty="0">
                <a:latin typeface="Courier New" charset="0"/>
                <a:ea typeface="굴림" charset="-127"/>
                <a:cs typeface="굴림" charset="-127"/>
              </a:rPr>
              <a:t>] * </a:t>
            </a:r>
            <a:r>
              <a:rPr lang="en-US" altLang="ko-KR" sz="2000" b="1" dirty="0" err="1">
                <a:latin typeface="Courier New" charset="0"/>
                <a:ea typeface="굴림" charset="-127"/>
                <a:cs typeface="굴림" charset="-127"/>
              </a:rPr>
              <a:t>z[k][j</a:t>
            </a:r>
            <a:r>
              <a:rPr lang="en-US" altLang="ko-KR" sz="2000" b="1" dirty="0">
                <a:latin typeface="Courier New" charset="0"/>
                <a:ea typeface="굴림" charset="-127"/>
                <a:cs typeface="굴림" charset="-127"/>
              </a:rPr>
              <a:t>];</a:t>
            </a:r>
            <a:br>
              <a:rPr lang="en-US" altLang="ko-KR" sz="2000" b="1" dirty="0">
                <a:latin typeface="Courier New" charset="0"/>
                <a:ea typeface="굴림" charset="-127"/>
                <a:cs typeface="굴림" charset="-127"/>
              </a:rPr>
            </a:br>
            <a:r>
              <a:rPr lang="en-US" altLang="ko-KR" sz="2000" b="1" dirty="0">
                <a:latin typeface="Courier New" charset="0"/>
                <a:ea typeface="굴림" charset="-127"/>
                <a:cs typeface="굴림" charset="-127"/>
              </a:rPr>
              <a:t>       </a:t>
            </a:r>
            <a:r>
              <a:rPr lang="en-US" altLang="ko-KR" sz="2000" b="1" dirty="0" err="1">
                <a:latin typeface="Courier New" charset="0"/>
                <a:ea typeface="굴림" charset="-127"/>
                <a:cs typeface="굴림" charset="-127"/>
              </a:rPr>
              <a:t>x[i][j</a:t>
            </a:r>
            <a:r>
              <a:rPr lang="en-US" altLang="ko-KR" sz="2000" b="1" dirty="0">
                <a:latin typeface="Courier New" charset="0"/>
                <a:ea typeface="굴림" charset="-127"/>
                <a:cs typeface="굴림" charset="-127"/>
              </a:rPr>
              <a:t>] = </a:t>
            </a:r>
            <a:r>
              <a:rPr lang="en-US" altLang="ko-KR" sz="2000" b="1" dirty="0" err="1">
                <a:latin typeface="Courier New" charset="0"/>
                <a:ea typeface="굴림" charset="-127"/>
                <a:cs typeface="굴림" charset="-127"/>
              </a:rPr>
              <a:t>r</a:t>
            </a:r>
            <a:r>
              <a:rPr lang="en-US" altLang="ko-KR" sz="2000" b="1" dirty="0">
                <a:latin typeface="Courier New" charset="0"/>
                <a:ea typeface="굴림" charset="-127"/>
                <a:cs typeface="굴림" charset="-127"/>
              </a:rPr>
              <a:t>;</a:t>
            </a:r>
            <a:br>
              <a:rPr lang="en-US" altLang="ko-KR" sz="2000" b="1" dirty="0">
                <a:latin typeface="Courier New" charset="0"/>
                <a:ea typeface="굴림" charset="-127"/>
                <a:cs typeface="굴림" charset="-127"/>
              </a:rPr>
            </a:br>
            <a:r>
              <a:rPr lang="en-US" altLang="ko-KR" sz="2000" b="1" dirty="0">
                <a:latin typeface="Courier New" charset="0"/>
                <a:ea typeface="굴림" charset="-127"/>
                <a:cs typeface="굴림" charset="-127"/>
              </a:rPr>
              <a:t>    </a:t>
            </a:r>
            <a:r>
              <a:rPr lang="en-US" altLang="ko-KR" sz="2000" b="1" dirty="0" smtClean="0">
                <a:latin typeface="Courier New" charset="0"/>
                <a:ea typeface="굴림" charset="-127"/>
                <a:cs typeface="굴림" charset="-127"/>
              </a:rPr>
              <a:t>}</a:t>
            </a:r>
            <a:endParaRPr lang="en-US" altLang="ko-KR" sz="2000" b="1" dirty="0">
              <a:ea typeface="굴림" charset="-127"/>
              <a:cs typeface="굴림" charset="-127"/>
            </a:endParaRPr>
          </a:p>
        </p:txBody>
      </p:sp>
      <p:sp>
        <p:nvSpPr>
          <p:cNvPr id="1563709" name="Rectangle 61"/>
          <p:cNvSpPr>
            <a:spLocks noChangeAspect="1" noChangeArrowheads="1"/>
          </p:cNvSpPr>
          <p:nvPr/>
        </p:nvSpPr>
        <p:spPr bwMode="auto">
          <a:xfrm>
            <a:off x="974725" y="6200775"/>
            <a:ext cx="228600" cy="220663"/>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563710" name="Text Box 62"/>
          <p:cNvSpPr txBox="1">
            <a:spLocks noChangeArrowheads="1"/>
          </p:cNvSpPr>
          <p:nvPr/>
        </p:nvSpPr>
        <p:spPr bwMode="auto">
          <a:xfrm>
            <a:off x="1339850" y="6019800"/>
            <a:ext cx="1833618" cy="461665"/>
          </a:xfrm>
          <a:prstGeom prst="rect">
            <a:avLst/>
          </a:prstGeom>
          <a:noFill/>
          <a:ln w="12700">
            <a:noFill/>
            <a:miter lim="800000"/>
            <a:headEnd type="none" w="sm" len="sm"/>
            <a:tailEnd type="none" w="sm" len="sm"/>
          </a:ln>
          <a:effectLst/>
        </p:spPr>
        <p:txBody>
          <a:bodyPr wrap="none">
            <a:prstTxWarp prst="textNoShape">
              <a:avLst/>
            </a:prstTxWarp>
            <a:spAutoFit/>
          </a:bodyPr>
          <a:lstStyle/>
          <a:p>
            <a:pPr>
              <a:spcBef>
                <a:spcPct val="0"/>
              </a:spcBef>
            </a:pPr>
            <a:r>
              <a:rPr lang="en-US" altLang="ko-KR" sz="2400" b="1" i="1" dirty="0">
                <a:solidFill>
                  <a:srgbClr val="000000"/>
                </a:solidFill>
                <a:latin typeface="Calibri"/>
                <a:ea typeface="굴림" charset="-127"/>
                <a:cs typeface="Calibri"/>
              </a:rPr>
              <a:t>Not touched</a:t>
            </a:r>
          </a:p>
        </p:txBody>
      </p:sp>
      <p:sp>
        <p:nvSpPr>
          <p:cNvPr id="1563711" name="Rectangle 63"/>
          <p:cNvSpPr>
            <a:spLocks noChangeAspect="1" noChangeArrowheads="1"/>
          </p:cNvSpPr>
          <p:nvPr/>
        </p:nvSpPr>
        <p:spPr bwMode="auto">
          <a:xfrm>
            <a:off x="3352800" y="6200775"/>
            <a:ext cx="228600" cy="220663"/>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563712" name="Text Box 64"/>
          <p:cNvSpPr txBox="1">
            <a:spLocks noChangeArrowheads="1"/>
          </p:cNvSpPr>
          <p:nvPr/>
        </p:nvSpPr>
        <p:spPr bwMode="auto">
          <a:xfrm>
            <a:off x="3717925" y="6019800"/>
            <a:ext cx="1582046" cy="461665"/>
          </a:xfrm>
          <a:prstGeom prst="rect">
            <a:avLst/>
          </a:prstGeom>
          <a:noFill/>
          <a:ln w="12700">
            <a:noFill/>
            <a:miter lim="800000"/>
            <a:headEnd type="none" w="sm" len="sm"/>
            <a:tailEnd type="none" w="sm" len="sm"/>
          </a:ln>
          <a:effectLst/>
        </p:spPr>
        <p:txBody>
          <a:bodyPr wrap="none">
            <a:prstTxWarp prst="textNoShape">
              <a:avLst/>
            </a:prstTxWarp>
            <a:spAutoFit/>
          </a:bodyPr>
          <a:lstStyle/>
          <a:p>
            <a:pPr>
              <a:spcBef>
                <a:spcPct val="0"/>
              </a:spcBef>
            </a:pPr>
            <a:r>
              <a:rPr lang="en-US" altLang="ko-KR" sz="2400" b="1" i="1">
                <a:solidFill>
                  <a:srgbClr val="000000"/>
                </a:solidFill>
                <a:latin typeface="Calibri"/>
                <a:ea typeface="굴림" charset="-127"/>
                <a:cs typeface="Calibri"/>
              </a:rPr>
              <a:t>Old access</a:t>
            </a:r>
          </a:p>
        </p:txBody>
      </p:sp>
      <p:sp>
        <p:nvSpPr>
          <p:cNvPr id="1563713" name="Rectangle 65"/>
          <p:cNvSpPr>
            <a:spLocks noChangeAspect="1" noChangeArrowheads="1"/>
          </p:cNvSpPr>
          <p:nvPr/>
        </p:nvSpPr>
        <p:spPr bwMode="auto">
          <a:xfrm>
            <a:off x="5730875" y="6200775"/>
            <a:ext cx="228600" cy="220663"/>
          </a:xfrm>
          <a:prstGeom prst="rect">
            <a:avLst/>
          </a:prstGeom>
          <a:solidFill>
            <a:schemeClr val="accent2"/>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563714" name="Text Box 66"/>
          <p:cNvSpPr txBox="1">
            <a:spLocks noChangeArrowheads="1"/>
          </p:cNvSpPr>
          <p:nvPr/>
        </p:nvSpPr>
        <p:spPr bwMode="auto">
          <a:xfrm>
            <a:off x="6096000" y="6019800"/>
            <a:ext cx="1720756" cy="461665"/>
          </a:xfrm>
          <a:prstGeom prst="rect">
            <a:avLst/>
          </a:prstGeom>
          <a:noFill/>
          <a:ln w="12700">
            <a:noFill/>
            <a:miter lim="800000"/>
            <a:headEnd type="none" w="sm" len="sm"/>
            <a:tailEnd type="none" w="sm" len="sm"/>
          </a:ln>
          <a:effectLst/>
        </p:spPr>
        <p:txBody>
          <a:bodyPr wrap="none">
            <a:prstTxWarp prst="textNoShape">
              <a:avLst/>
            </a:prstTxWarp>
            <a:spAutoFit/>
          </a:bodyPr>
          <a:lstStyle/>
          <a:p>
            <a:pPr>
              <a:spcBef>
                <a:spcPct val="0"/>
              </a:spcBef>
            </a:pPr>
            <a:r>
              <a:rPr lang="en-US" altLang="ko-KR" sz="2400" b="1" i="1">
                <a:solidFill>
                  <a:srgbClr val="000000"/>
                </a:solidFill>
                <a:latin typeface="Calibri"/>
                <a:ea typeface="굴림" charset="-127"/>
                <a:cs typeface="Calibri"/>
              </a:rPr>
              <a:t>New access</a:t>
            </a:r>
          </a:p>
        </p:txBody>
      </p:sp>
      <p:grpSp>
        <p:nvGrpSpPr>
          <p:cNvPr id="2" name="Group 130"/>
          <p:cNvGrpSpPr/>
          <p:nvPr/>
        </p:nvGrpSpPr>
        <p:grpSpPr>
          <a:xfrm>
            <a:off x="6261100" y="3505200"/>
            <a:ext cx="2425700" cy="2349500"/>
            <a:chOff x="457200" y="3581400"/>
            <a:chExt cx="2425700" cy="2349500"/>
          </a:xfrm>
        </p:grpSpPr>
        <p:sp>
          <p:nvSpPr>
            <p:cNvPr id="1563652" name="Rectangle 4"/>
            <p:cNvSpPr>
              <a:spLocks noChangeAspect="1" noChangeArrowheads="1"/>
            </p:cNvSpPr>
            <p:nvPr/>
          </p:nvSpPr>
          <p:spPr bwMode="auto">
            <a:xfrm>
              <a:off x="1066800" y="4114800"/>
              <a:ext cx="292100" cy="2921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653" name="Rectangle 5"/>
            <p:cNvSpPr>
              <a:spLocks noChangeAspect="1" noChangeArrowheads="1"/>
            </p:cNvSpPr>
            <p:nvPr/>
          </p:nvSpPr>
          <p:spPr bwMode="auto">
            <a:xfrm>
              <a:off x="1371600" y="4114800"/>
              <a:ext cx="292100" cy="2921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654" name="Rectangle 6"/>
            <p:cNvSpPr>
              <a:spLocks noChangeAspect="1" noChangeArrowheads="1"/>
            </p:cNvSpPr>
            <p:nvPr/>
          </p:nvSpPr>
          <p:spPr bwMode="auto">
            <a:xfrm>
              <a:off x="1676400" y="4114800"/>
              <a:ext cx="292100" cy="2921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655" name="Rectangle 7"/>
            <p:cNvSpPr>
              <a:spLocks noChangeAspect="1" noChangeArrowheads="1"/>
            </p:cNvSpPr>
            <p:nvPr/>
          </p:nvSpPr>
          <p:spPr bwMode="auto">
            <a:xfrm>
              <a:off x="1981200" y="4114800"/>
              <a:ext cx="292100" cy="2921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656" name="Rectangle 8"/>
            <p:cNvSpPr>
              <a:spLocks noChangeAspect="1" noChangeArrowheads="1"/>
            </p:cNvSpPr>
            <p:nvPr/>
          </p:nvSpPr>
          <p:spPr bwMode="auto">
            <a:xfrm>
              <a:off x="1066800" y="4419600"/>
              <a:ext cx="292100" cy="2921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657" name="Rectangle 9"/>
            <p:cNvSpPr>
              <a:spLocks noChangeAspect="1" noChangeArrowheads="1"/>
            </p:cNvSpPr>
            <p:nvPr/>
          </p:nvSpPr>
          <p:spPr bwMode="auto">
            <a:xfrm>
              <a:off x="1371600" y="4419600"/>
              <a:ext cx="292100" cy="2921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658" name="Rectangle 10"/>
            <p:cNvSpPr>
              <a:spLocks noChangeAspect="1" noChangeArrowheads="1"/>
            </p:cNvSpPr>
            <p:nvPr/>
          </p:nvSpPr>
          <p:spPr bwMode="auto">
            <a:xfrm>
              <a:off x="1676400" y="4419600"/>
              <a:ext cx="292100" cy="2921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659" name="Rectangle 11"/>
            <p:cNvSpPr>
              <a:spLocks noChangeAspect="1" noChangeArrowheads="1"/>
            </p:cNvSpPr>
            <p:nvPr/>
          </p:nvSpPr>
          <p:spPr bwMode="auto">
            <a:xfrm>
              <a:off x="1981200" y="4419600"/>
              <a:ext cx="292100" cy="292100"/>
            </a:xfrm>
            <a:prstGeom prst="rect">
              <a:avLst/>
            </a:prstGeom>
            <a:solidFill>
              <a:schemeClr val="accent2"/>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660" name="Rectangle 12"/>
            <p:cNvSpPr>
              <a:spLocks noChangeAspect="1" noChangeArrowheads="1"/>
            </p:cNvSpPr>
            <p:nvPr/>
          </p:nvSpPr>
          <p:spPr bwMode="auto">
            <a:xfrm>
              <a:off x="1066800" y="47244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661" name="Rectangle 13"/>
            <p:cNvSpPr>
              <a:spLocks noChangeAspect="1" noChangeArrowheads="1"/>
            </p:cNvSpPr>
            <p:nvPr/>
          </p:nvSpPr>
          <p:spPr bwMode="auto">
            <a:xfrm>
              <a:off x="1371600" y="47244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662" name="Rectangle 14"/>
            <p:cNvSpPr>
              <a:spLocks noChangeAspect="1" noChangeArrowheads="1"/>
            </p:cNvSpPr>
            <p:nvPr/>
          </p:nvSpPr>
          <p:spPr bwMode="auto">
            <a:xfrm>
              <a:off x="1676400" y="47244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663" name="Rectangle 15"/>
            <p:cNvSpPr>
              <a:spLocks noChangeAspect="1" noChangeArrowheads="1"/>
            </p:cNvSpPr>
            <p:nvPr/>
          </p:nvSpPr>
          <p:spPr bwMode="auto">
            <a:xfrm>
              <a:off x="1981200" y="47244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664" name="Rectangle 16"/>
            <p:cNvSpPr>
              <a:spLocks noChangeAspect="1" noChangeArrowheads="1"/>
            </p:cNvSpPr>
            <p:nvPr/>
          </p:nvSpPr>
          <p:spPr bwMode="auto">
            <a:xfrm>
              <a:off x="1066800" y="50292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665" name="Rectangle 17"/>
            <p:cNvSpPr>
              <a:spLocks noChangeAspect="1" noChangeArrowheads="1"/>
            </p:cNvSpPr>
            <p:nvPr/>
          </p:nvSpPr>
          <p:spPr bwMode="auto">
            <a:xfrm>
              <a:off x="1371600" y="50292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666" name="Rectangle 18"/>
            <p:cNvSpPr>
              <a:spLocks noChangeAspect="1" noChangeArrowheads="1"/>
            </p:cNvSpPr>
            <p:nvPr/>
          </p:nvSpPr>
          <p:spPr bwMode="auto">
            <a:xfrm>
              <a:off x="1676400" y="50292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667" name="Rectangle 19"/>
            <p:cNvSpPr>
              <a:spLocks noChangeAspect="1" noChangeArrowheads="1"/>
            </p:cNvSpPr>
            <p:nvPr/>
          </p:nvSpPr>
          <p:spPr bwMode="auto">
            <a:xfrm>
              <a:off x="1981200" y="50292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668" name="Text Box 20"/>
            <p:cNvSpPr txBox="1">
              <a:spLocks noChangeArrowheads="1"/>
            </p:cNvSpPr>
            <p:nvPr/>
          </p:nvSpPr>
          <p:spPr bwMode="auto">
            <a:xfrm>
              <a:off x="609600" y="3581400"/>
              <a:ext cx="366713" cy="457200"/>
            </a:xfrm>
            <a:prstGeom prst="rect">
              <a:avLst/>
            </a:prstGeom>
            <a:noFill/>
            <a:ln w="12700">
              <a:noFill/>
              <a:miter lim="800000"/>
              <a:headEnd type="none" w="sm" len="sm"/>
              <a:tailEnd type="none" w="sm" len="sm"/>
            </a:ln>
            <a:effectLst/>
          </p:spPr>
          <p:txBody>
            <a:bodyPr wrap="none">
              <a:prstTxWarp prst="textNoShape">
                <a:avLst/>
              </a:prstTxWarp>
              <a:spAutoFit/>
            </a:bodyPr>
            <a:lstStyle/>
            <a:p>
              <a:pPr>
                <a:spcBef>
                  <a:spcPct val="0"/>
                </a:spcBef>
              </a:pPr>
              <a:r>
                <a:rPr lang="en-US" altLang="ko-KR" sz="2400" b="1">
                  <a:solidFill>
                    <a:srgbClr val="00AE00"/>
                  </a:solidFill>
                  <a:latin typeface="Courier New" charset="0"/>
                  <a:ea typeface="굴림" charset="-127"/>
                  <a:cs typeface="굴림" charset="-127"/>
                </a:rPr>
                <a:t>x</a:t>
              </a:r>
            </a:p>
          </p:txBody>
        </p:sp>
        <p:sp>
          <p:nvSpPr>
            <p:cNvPr id="1563671" name="Text Box 23"/>
            <p:cNvSpPr txBox="1">
              <a:spLocks noChangeArrowheads="1"/>
            </p:cNvSpPr>
            <p:nvPr/>
          </p:nvSpPr>
          <p:spPr bwMode="auto">
            <a:xfrm>
              <a:off x="1752600" y="3581400"/>
              <a:ext cx="366713" cy="457200"/>
            </a:xfrm>
            <a:prstGeom prst="rect">
              <a:avLst/>
            </a:prstGeom>
            <a:noFill/>
            <a:ln w="12700">
              <a:noFill/>
              <a:miter lim="800000"/>
              <a:headEnd type="none" w="sm" len="sm"/>
              <a:tailEnd type="none" w="sm" len="sm"/>
            </a:ln>
            <a:effectLst/>
          </p:spPr>
          <p:txBody>
            <a:bodyPr wrap="none">
              <a:prstTxWarp prst="textNoShape">
                <a:avLst/>
              </a:prstTxWarp>
              <a:spAutoFit/>
            </a:bodyPr>
            <a:lstStyle/>
            <a:p>
              <a:pPr>
                <a:spcBef>
                  <a:spcPct val="0"/>
                </a:spcBef>
              </a:pPr>
              <a:r>
                <a:rPr lang="en-US" altLang="ko-KR" sz="2400" b="1">
                  <a:solidFill>
                    <a:srgbClr val="00AE00"/>
                  </a:solidFill>
                  <a:latin typeface="Courier New" charset="0"/>
                  <a:ea typeface="굴림" charset="-127"/>
                  <a:cs typeface="굴림" charset="-127"/>
                </a:rPr>
                <a:t>j</a:t>
              </a:r>
            </a:p>
          </p:txBody>
        </p:sp>
        <p:sp>
          <p:nvSpPr>
            <p:cNvPr id="1563674" name="Text Box 26"/>
            <p:cNvSpPr txBox="1">
              <a:spLocks noChangeArrowheads="1"/>
            </p:cNvSpPr>
            <p:nvPr/>
          </p:nvSpPr>
          <p:spPr bwMode="auto">
            <a:xfrm>
              <a:off x="457200" y="4572000"/>
              <a:ext cx="366713" cy="457200"/>
            </a:xfrm>
            <a:prstGeom prst="rect">
              <a:avLst/>
            </a:prstGeom>
            <a:noFill/>
            <a:ln w="12700">
              <a:noFill/>
              <a:miter lim="800000"/>
              <a:headEnd type="none" w="sm" len="sm"/>
              <a:tailEnd type="none" w="sm" len="sm"/>
            </a:ln>
            <a:effectLst/>
          </p:spPr>
          <p:txBody>
            <a:bodyPr wrap="none">
              <a:prstTxWarp prst="textNoShape">
                <a:avLst/>
              </a:prstTxWarp>
              <a:spAutoFit/>
            </a:bodyPr>
            <a:lstStyle/>
            <a:p>
              <a:pPr>
                <a:spcBef>
                  <a:spcPct val="0"/>
                </a:spcBef>
              </a:pPr>
              <a:r>
                <a:rPr lang="en-US" altLang="ko-KR" sz="2400" b="1">
                  <a:solidFill>
                    <a:srgbClr val="00AE00"/>
                  </a:solidFill>
                  <a:latin typeface="Courier New" charset="0"/>
                  <a:ea typeface="굴림" charset="-127"/>
                  <a:cs typeface="굴림" charset="-127"/>
                </a:rPr>
                <a:t>i</a:t>
              </a:r>
            </a:p>
          </p:txBody>
        </p:sp>
        <p:sp>
          <p:nvSpPr>
            <p:cNvPr id="1563715" name="Rectangle 67"/>
            <p:cNvSpPr>
              <a:spLocks noChangeAspect="1" noChangeArrowheads="1"/>
            </p:cNvSpPr>
            <p:nvPr/>
          </p:nvSpPr>
          <p:spPr bwMode="auto">
            <a:xfrm>
              <a:off x="1066800" y="53340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16" name="Rectangle 68"/>
            <p:cNvSpPr>
              <a:spLocks noChangeAspect="1" noChangeArrowheads="1"/>
            </p:cNvSpPr>
            <p:nvPr/>
          </p:nvSpPr>
          <p:spPr bwMode="auto">
            <a:xfrm>
              <a:off x="1371600" y="53340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17" name="Rectangle 69"/>
            <p:cNvSpPr>
              <a:spLocks noChangeAspect="1" noChangeArrowheads="1"/>
            </p:cNvSpPr>
            <p:nvPr/>
          </p:nvSpPr>
          <p:spPr bwMode="auto">
            <a:xfrm>
              <a:off x="1676400" y="53340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18" name="Rectangle 70"/>
            <p:cNvSpPr>
              <a:spLocks noChangeAspect="1" noChangeArrowheads="1"/>
            </p:cNvSpPr>
            <p:nvPr/>
          </p:nvSpPr>
          <p:spPr bwMode="auto">
            <a:xfrm>
              <a:off x="1981200" y="53340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19" name="Rectangle 71"/>
            <p:cNvSpPr>
              <a:spLocks noChangeAspect="1" noChangeArrowheads="1"/>
            </p:cNvSpPr>
            <p:nvPr/>
          </p:nvSpPr>
          <p:spPr bwMode="auto">
            <a:xfrm>
              <a:off x="1066800" y="56388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20" name="Rectangle 72"/>
            <p:cNvSpPr>
              <a:spLocks noChangeAspect="1" noChangeArrowheads="1"/>
            </p:cNvSpPr>
            <p:nvPr/>
          </p:nvSpPr>
          <p:spPr bwMode="auto">
            <a:xfrm>
              <a:off x="1371600" y="56388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21" name="Rectangle 73"/>
            <p:cNvSpPr>
              <a:spLocks noChangeAspect="1" noChangeArrowheads="1"/>
            </p:cNvSpPr>
            <p:nvPr/>
          </p:nvSpPr>
          <p:spPr bwMode="auto">
            <a:xfrm>
              <a:off x="1676400" y="56388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22" name="Rectangle 74"/>
            <p:cNvSpPr>
              <a:spLocks noChangeAspect="1" noChangeArrowheads="1"/>
            </p:cNvSpPr>
            <p:nvPr/>
          </p:nvSpPr>
          <p:spPr bwMode="auto">
            <a:xfrm>
              <a:off x="1981200" y="56388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23" name="Rectangle 75"/>
            <p:cNvSpPr>
              <a:spLocks noChangeAspect="1" noChangeArrowheads="1"/>
            </p:cNvSpPr>
            <p:nvPr/>
          </p:nvSpPr>
          <p:spPr bwMode="auto">
            <a:xfrm>
              <a:off x="2286000" y="4114800"/>
              <a:ext cx="292100" cy="2921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24" name="Rectangle 76"/>
            <p:cNvSpPr>
              <a:spLocks noChangeAspect="1" noChangeArrowheads="1"/>
            </p:cNvSpPr>
            <p:nvPr/>
          </p:nvSpPr>
          <p:spPr bwMode="auto">
            <a:xfrm>
              <a:off x="2590800" y="4114800"/>
              <a:ext cx="292100" cy="2921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25" name="Rectangle 77"/>
            <p:cNvSpPr>
              <a:spLocks noChangeAspect="1" noChangeArrowheads="1"/>
            </p:cNvSpPr>
            <p:nvPr/>
          </p:nvSpPr>
          <p:spPr bwMode="auto">
            <a:xfrm>
              <a:off x="2286000" y="4419600"/>
              <a:ext cx="292100" cy="292100"/>
            </a:xfrm>
            <a:prstGeom prst="rect">
              <a:avLst/>
            </a:prstGeom>
            <a:solidFill>
              <a:schemeClr val="accent2"/>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26" name="Rectangle 78"/>
            <p:cNvSpPr>
              <a:spLocks noChangeAspect="1" noChangeArrowheads="1"/>
            </p:cNvSpPr>
            <p:nvPr/>
          </p:nvSpPr>
          <p:spPr bwMode="auto">
            <a:xfrm>
              <a:off x="2590800" y="4419600"/>
              <a:ext cx="292100" cy="292100"/>
            </a:xfrm>
            <a:prstGeom prst="rect">
              <a:avLst/>
            </a:prstGeom>
            <a:solidFill>
              <a:schemeClr val="accent2"/>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27" name="Rectangle 79"/>
            <p:cNvSpPr>
              <a:spLocks noChangeAspect="1" noChangeArrowheads="1"/>
            </p:cNvSpPr>
            <p:nvPr/>
          </p:nvSpPr>
          <p:spPr bwMode="auto">
            <a:xfrm>
              <a:off x="2286000" y="47244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28" name="Rectangle 80"/>
            <p:cNvSpPr>
              <a:spLocks noChangeAspect="1" noChangeArrowheads="1"/>
            </p:cNvSpPr>
            <p:nvPr/>
          </p:nvSpPr>
          <p:spPr bwMode="auto">
            <a:xfrm>
              <a:off x="2590800" y="47244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29" name="Rectangle 81"/>
            <p:cNvSpPr>
              <a:spLocks noChangeAspect="1" noChangeArrowheads="1"/>
            </p:cNvSpPr>
            <p:nvPr/>
          </p:nvSpPr>
          <p:spPr bwMode="auto">
            <a:xfrm>
              <a:off x="2286000" y="50292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30" name="Rectangle 82"/>
            <p:cNvSpPr>
              <a:spLocks noChangeAspect="1" noChangeArrowheads="1"/>
            </p:cNvSpPr>
            <p:nvPr/>
          </p:nvSpPr>
          <p:spPr bwMode="auto">
            <a:xfrm>
              <a:off x="2590800" y="50292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31" name="Rectangle 83"/>
            <p:cNvSpPr>
              <a:spLocks noChangeAspect="1" noChangeArrowheads="1"/>
            </p:cNvSpPr>
            <p:nvPr/>
          </p:nvSpPr>
          <p:spPr bwMode="auto">
            <a:xfrm>
              <a:off x="2286000" y="53340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32" name="Rectangle 84"/>
            <p:cNvSpPr>
              <a:spLocks noChangeAspect="1" noChangeArrowheads="1"/>
            </p:cNvSpPr>
            <p:nvPr/>
          </p:nvSpPr>
          <p:spPr bwMode="auto">
            <a:xfrm>
              <a:off x="2590800" y="53340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33" name="Rectangle 85"/>
            <p:cNvSpPr>
              <a:spLocks noChangeAspect="1" noChangeArrowheads="1"/>
            </p:cNvSpPr>
            <p:nvPr/>
          </p:nvSpPr>
          <p:spPr bwMode="auto">
            <a:xfrm>
              <a:off x="2286000" y="56388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34" name="Rectangle 86"/>
            <p:cNvSpPr>
              <a:spLocks noChangeAspect="1" noChangeArrowheads="1"/>
            </p:cNvSpPr>
            <p:nvPr/>
          </p:nvSpPr>
          <p:spPr bwMode="auto">
            <a:xfrm>
              <a:off x="2590800" y="56388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grpSp>
      <p:grpSp>
        <p:nvGrpSpPr>
          <p:cNvPr id="3" name="Group 129"/>
          <p:cNvGrpSpPr/>
          <p:nvPr/>
        </p:nvGrpSpPr>
        <p:grpSpPr>
          <a:xfrm>
            <a:off x="3746500" y="3505200"/>
            <a:ext cx="2273300" cy="2349500"/>
            <a:chOff x="3200400" y="3581400"/>
            <a:chExt cx="2273300" cy="2349500"/>
          </a:xfrm>
        </p:grpSpPr>
        <p:sp>
          <p:nvSpPr>
            <p:cNvPr id="1563669" name="Text Box 21"/>
            <p:cNvSpPr txBox="1">
              <a:spLocks noChangeArrowheads="1"/>
            </p:cNvSpPr>
            <p:nvPr/>
          </p:nvSpPr>
          <p:spPr bwMode="auto">
            <a:xfrm>
              <a:off x="3200400" y="3581400"/>
              <a:ext cx="366713" cy="457200"/>
            </a:xfrm>
            <a:prstGeom prst="rect">
              <a:avLst/>
            </a:prstGeom>
            <a:noFill/>
            <a:ln w="12700">
              <a:noFill/>
              <a:miter lim="800000"/>
              <a:headEnd type="none" w="sm" len="sm"/>
              <a:tailEnd type="none" w="sm" len="sm"/>
            </a:ln>
            <a:effectLst/>
          </p:spPr>
          <p:txBody>
            <a:bodyPr wrap="none">
              <a:prstTxWarp prst="textNoShape">
                <a:avLst/>
              </a:prstTxWarp>
              <a:spAutoFit/>
            </a:bodyPr>
            <a:lstStyle/>
            <a:p>
              <a:pPr>
                <a:spcBef>
                  <a:spcPct val="0"/>
                </a:spcBef>
              </a:pPr>
              <a:r>
                <a:rPr lang="en-US" altLang="ko-KR" sz="2400" b="1">
                  <a:solidFill>
                    <a:srgbClr val="00AE00"/>
                  </a:solidFill>
                  <a:latin typeface="Courier New" charset="0"/>
                  <a:ea typeface="굴림" charset="-127"/>
                  <a:cs typeface="굴림" charset="-127"/>
                </a:rPr>
                <a:t>y</a:t>
              </a:r>
            </a:p>
          </p:txBody>
        </p:sp>
        <p:sp>
          <p:nvSpPr>
            <p:cNvPr id="1563672" name="Text Box 24"/>
            <p:cNvSpPr txBox="1">
              <a:spLocks noChangeArrowheads="1"/>
            </p:cNvSpPr>
            <p:nvPr/>
          </p:nvSpPr>
          <p:spPr bwMode="auto">
            <a:xfrm>
              <a:off x="4419600" y="3581400"/>
              <a:ext cx="366713" cy="457200"/>
            </a:xfrm>
            <a:prstGeom prst="rect">
              <a:avLst/>
            </a:prstGeom>
            <a:noFill/>
            <a:ln w="12700">
              <a:noFill/>
              <a:miter lim="800000"/>
              <a:headEnd type="none" w="sm" len="sm"/>
              <a:tailEnd type="none" w="sm" len="sm"/>
            </a:ln>
            <a:effectLst/>
          </p:spPr>
          <p:txBody>
            <a:bodyPr wrap="none">
              <a:prstTxWarp prst="textNoShape">
                <a:avLst/>
              </a:prstTxWarp>
              <a:spAutoFit/>
            </a:bodyPr>
            <a:lstStyle/>
            <a:p>
              <a:pPr>
                <a:spcBef>
                  <a:spcPct val="0"/>
                </a:spcBef>
              </a:pPr>
              <a:r>
                <a:rPr lang="en-US" altLang="ko-KR" sz="2400" b="1">
                  <a:solidFill>
                    <a:srgbClr val="00AE00"/>
                  </a:solidFill>
                  <a:latin typeface="Courier New" charset="0"/>
                  <a:ea typeface="굴림" charset="-127"/>
                  <a:cs typeface="굴림" charset="-127"/>
                </a:rPr>
                <a:t>k</a:t>
              </a:r>
            </a:p>
          </p:txBody>
        </p:sp>
        <p:sp>
          <p:nvSpPr>
            <p:cNvPr id="1563675" name="Text Box 27"/>
            <p:cNvSpPr txBox="1">
              <a:spLocks noChangeArrowheads="1"/>
            </p:cNvSpPr>
            <p:nvPr/>
          </p:nvSpPr>
          <p:spPr bwMode="auto">
            <a:xfrm>
              <a:off x="3200400" y="4572000"/>
              <a:ext cx="366713" cy="457200"/>
            </a:xfrm>
            <a:prstGeom prst="rect">
              <a:avLst/>
            </a:prstGeom>
            <a:noFill/>
            <a:ln w="12700">
              <a:noFill/>
              <a:miter lim="800000"/>
              <a:headEnd type="none" w="sm" len="sm"/>
              <a:tailEnd type="none" w="sm" len="sm"/>
            </a:ln>
            <a:effectLst/>
          </p:spPr>
          <p:txBody>
            <a:bodyPr wrap="none">
              <a:prstTxWarp prst="textNoShape">
                <a:avLst/>
              </a:prstTxWarp>
              <a:spAutoFit/>
            </a:bodyPr>
            <a:lstStyle/>
            <a:p>
              <a:pPr>
                <a:spcBef>
                  <a:spcPct val="0"/>
                </a:spcBef>
              </a:pPr>
              <a:r>
                <a:rPr lang="en-US" altLang="ko-KR" sz="2400" b="1">
                  <a:solidFill>
                    <a:srgbClr val="00AE00"/>
                  </a:solidFill>
                  <a:latin typeface="Courier New" charset="0"/>
                  <a:ea typeface="굴림" charset="-127"/>
                  <a:cs typeface="굴림" charset="-127"/>
                </a:rPr>
                <a:t>i</a:t>
              </a:r>
            </a:p>
          </p:txBody>
        </p:sp>
        <p:sp>
          <p:nvSpPr>
            <p:cNvPr id="1563677" name="Rectangle 29"/>
            <p:cNvSpPr>
              <a:spLocks noChangeAspect="1" noChangeArrowheads="1"/>
            </p:cNvSpPr>
            <p:nvPr/>
          </p:nvSpPr>
          <p:spPr bwMode="auto">
            <a:xfrm>
              <a:off x="3657600" y="4114800"/>
              <a:ext cx="292100" cy="2921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678" name="Rectangle 30"/>
            <p:cNvSpPr>
              <a:spLocks noChangeAspect="1" noChangeArrowheads="1"/>
            </p:cNvSpPr>
            <p:nvPr/>
          </p:nvSpPr>
          <p:spPr bwMode="auto">
            <a:xfrm>
              <a:off x="3962400" y="4114800"/>
              <a:ext cx="292100" cy="2921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679" name="Rectangle 31"/>
            <p:cNvSpPr>
              <a:spLocks noChangeAspect="1" noChangeArrowheads="1"/>
            </p:cNvSpPr>
            <p:nvPr/>
          </p:nvSpPr>
          <p:spPr bwMode="auto">
            <a:xfrm>
              <a:off x="4267200" y="4114800"/>
              <a:ext cx="292100" cy="2921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680" name="Rectangle 32"/>
            <p:cNvSpPr>
              <a:spLocks noChangeAspect="1" noChangeArrowheads="1"/>
            </p:cNvSpPr>
            <p:nvPr/>
          </p:nvSpPr>
          <p:spPr bwMode="auto">
            <a:xfrm>
              <a:off x="4572000" y="4114800"/>
              <a:ext cx="292100" cy="2921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681" name="Rectangle 33"/>
            <p:cNvSpPr>
              <a:spLocks noChangeAspect="1" noChangeArrowheads="1"/>
            </p:cNvSpPr>
            <p:nvPr/>
          </p:nvSpPr>
          <p:spPr bwMode="auto">
            <a:xfrm>
              <a:off x="3657600" y="4419600"/>
              <a:ext cx="292100" cy="292100"/>
            </a:xfrm>
            <a:prstGeom prst="rect">
              <a:avLst/>
            </a:prstGeom>
            <a:solidFill>
              <a:schemeClr val="accent2"/>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682" name="Rectangle 34"/>
            <p:cNvSpPr>
              <a:spLocks noChangeAspect="1" noChangeArrowheads="1"/>
            </p:cNvSpPr>
            <p:nvPr/>
          </p:nvSpPr>
          <p:spPr bwMode="auto">
            <a:xfrm>
              <a:off x="3962400" y="4419600"/>
              <a:ext cx="292100" cy="292100"/>
            </a:xfrm>
            <a:prstGeom prst="rect">
              <a:avLst/>
            </a:prstGeom>
            <a:solidFill>
              <a:schemeClr val="accent2"/>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683" name="Rectangle 35"/>
            <p:cNvSpPr>
              <a:spLocks noChangeAspect="1" noChangeArrowheads="1"/>
            </p:cNvSpPr>
            <p:nvPr/>
          </p:nvSpPr>
          <p:spPr bwMode="auto">
            <a:xfrm>
              <a:off x="4267200" y="4419600"/>
              <a:ext cx="292100" cy="292100"/>
            </a:xfrm>
            <a:prstGeom prst="rect">
              <a:avLst/>
            </a:prstGeom>
            <a:solidFill>
              <a:schemeClr val="accent2"/>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684" name="Rectangle 36"/>
            <p:cNvSpPr>
              <a:spLocks noChangeAspect="1" noChangeArrowheads="1"/>
            </p:cNvSpPr>
            <p:nvPr/>
          </p:nvSpPr>
          <p:spPr bwMode="auto">
            <a:xfrm>
              <a:off x="4572000" y="4419600"/>
              <a:ext cx="292100" cy="292100"/>
            </a:xfrm>
            <a:prstGeom prst="rect">
              <a:avLst/>
            </a:prstGeom>
            <a:solidFill>
              <a:schemeClr val="accent2"/>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685" name="Rectangle 37"/>
            <p:cNvSpPr>
              <a:spLocks noChangeAspect="1" noChangeArrowheads="1"/>
            </p:cNvSpPr>
            <p:nvPr/>
          </p:nvSpPr>
          <p:spPr bwMode="auto">
            <a:xfrm>
              <a:off x="3657600" y="47244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686" name="Rectangle 38"/>
            <p:cNvSpPr>
              <a:spLocks noChangeAspect="1" noChangeArrowheads="1"/>
            </p:cNvSpPr>
            <p:nvPr/>
          </p:nvSpPr>
          <p:spPr bwMode="auto">
            <a:xfrm>
              <a:off x="3962400" y="47244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687" name="Rectangle 39"/>
            <p:cNvSpPr>
              <a:spLocks noChangeAspect="1" noChangeArrowheads="1"/>
            </p:cNvSpPr>
            <p:nvPr/>
          </p:nvSpPr>
          <p:spPr bwMode="auto">
            <a:xfrm>
              <a:off x="4267200" y="47244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688" name="Rectangle 40"/>
            <p:cNvSpPr>
              <a:spLocks noChangeAspect="1" noChangeArrowheads="1"/>
            </p:cNvSpPr>
            <p:nvPr/>
          </p:nvSpPr>
          <p:spPr bwMode="auto">
            <a:xfrm>
              <a:off x="4572000" y="47244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689" name="Rectangle 41"/>
            <p:cNvSpPr>
              <a:spLocks noChangeAspect="1" noChangeArrowheads="1"/>
            </p:cNvSpPr>
            <p:nvPr/>
          </p:nvSpPr>
          <p:spPr bwMode="auto">
            <a:xfrm>
              <a:off x="3657600" y="50292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690" name="Rectangle 42"/>
            <p:cNvSpPr>
              <a:spLocks noChangeAspect="1" noChangeArrowheads="1"/>
            </p:cNvSpPr>
            <p:nvPr/>
          </p:nvSpPr>
          <p:spPr bwMode="auto">
            <a:xfrm>
              <a:off x="3962400" y="50292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691" name="Rectangle 43"/>
            <p:cNvSpPr>
              <a:spLocks noChangeAspect="1" noChangeArrowheads="1"/>
            </p:cNvSpPr>
            <p:nvPr/>
          </p:nvSpPr>
          <p:spPr bwMode="auto">
            <a:xfrm>
              <a:off x="4267200" y="50292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692" name="Rectangle 44"/>
            <p:cNvSpPr>
              <a:spLocks noChangeAspect="1" noChangeArrowheads="1"/>
            </p:cNvSpPr>
            <p:nvPr/>
          </p:nvSpPr>
          <p:spPr bwMode="auto">
            <a:xfrm>
              <a:off x="4572000" y="50292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35" name="Rectangle 87"/>
            <p:cNvSpPr>
              <a:spLocks noChangeAspect="1" noChangeArrowheads="1"/>
            </p:cNvSpPr>
            <p:nvPr/>
          </p:nvSpPr>
          <p:spPr bwMode="auto">
            <a:xfrm>
              <a:off x="3657600" y="53340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36" name="Rectangle 88"/>
            <p:cNvSpPr>
              <a:spLocks noChangeAspect="1" noChangeArrowheads="1"/>
            </p:cNvSpPr>
            <p:nvPr/>
          </p:nvSpPr>
          <p:spPr bwMode="auto">
            <a:xfrm>
              <a:off x="3962400" y="53340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37" name="Rectangle 89"/>
            <p:cNvSpPr>
              <a:spLocks noChangeAspect="1" noChangeArrowheads="1"/>
            </p:cNvSpPr>
            <p:nvPr/>
          </p:nvSpPr>
          <p:spPr bwMode="auto">
            <a:xfrm>
              <a:off x="4267200" y="53340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38" name="Rectangle 90"/>
            <p:cNvSpPr>
              <a:spLocks noChangeAspect="1" noChangeArrowheads="1"/>
            </p:cNvSpPr>
            <p:nvPr/>
          </p:nvSpPr>
          <p:spPr bwMode="auto">
            <a:xfrm>
              <a:off x="4572000" y="53340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39" name="Rectangle 91"/>
            <p:cNvSpPr>
              <a:spLocks noChangeAspect="1" noChangeArrowheads="1"/>
            </p:cNvSpPr>
            <p:nvPr/>
          </p:nvSpPr>
          <p:spPr bwMode="auto">
            <a:xfrm>
              <a:off x="3657600" y="56388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40" name="Rectangle 92"/>
            <p:cNvSpPr>
              <a:spLocks noChangeAspect="1" noChangeArrowheads="1"/>
            </p:cNvSpPr>
            <p:nvPr/>
          </p:nvSpPr>
          <p:spPr bwMode="auto">
            <a:xfrm>
              <a:off x="3962400" y="56388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41" name="Rectangle 93"/>
            <p:cNvSpPr>
              <a:spLocks noChangeAspect="1" noChangeArrowheads="1"/>
            </p:cNvSpPr>
            <p:nvPr/>
          </p:nvSpPr>
          <p:spPr bwMode="auto">
            <a:xfrm>
              <a:off x="4267200" y="56388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42" name="Rectangle 94"/>
            <p:cNvSpPr>
              <a:spLocks noChangeAspect="1" noChangeArrowheads="1"/>
            </p:cNvSpPr>
            <p:nvPr/>
          </p:nvSpPr>
          <p:spPr bwMode="auto">
            <a:xfrm>
              <a:off x="4572000" y="56388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43" name="Rectangle 95"/>
            <p:cNvSpPr>
              <a:spLocks noChangeAspect="1" noChangeArrowheads="1"/>
            </p:cNvSpPr>
            <p:nvPr/>
          </p:nvSpPr>
          <p:spPr bwMode="auto">
            <a:xfrm>
              <a:off x="4876800" y="4114800"/>
              <a:ext cx="292100" cy="2921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44" name="Rectangle 96"/>
            <p:cNvSpPr>
              <a:spLocks noChangeAspect="1" noChangeArrowheads="1"/>
            </p:cNvSpPr>
            <p:nvPr/>
          </p:nvSpPr>
          <p:spPr bwMode="auto">
            <a:xfrm>
              <a:off x="5181600" y="4114800"/>
              <a:ext cx="292100" cy="2921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45" name="Rectangle 97"/>
            <p:cNvSpPr>
              <a:spLocks noChangeAspect="1" noChangeArrowheads="1"/>
            </p:cNvSpPr>
            <p:nvPr/>
          </p:nvSpPr>
          <p:spPr bwMode="auto">
            <a:xfrm>
              <a:off x="4876800" y="4419600"/>
              <a:ext cx="292100" cy="292100"/>
            </a:xfrm>
            <a:prstGeom prst="rect">
              <a:avLst/>
            </a:prstGeom>
            <a:solidFill>
              <a:schemeClr val="accent2"/>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46" name="Rectangle 98"/>
            <p:cNvSpPr>
              <a:spLocks noChangeAspect="1" noChangeArrowheads="1"/>
            </p:cNvSpPr>
            <p:nvPr/>
          </p:nvSpPr>
          <p:spPr bwMode="auto">
            <a:xfrm>
              <a:off x="5181600" y="4419600"/>
              <a:ext cx="292100" cy="292100"/>
            </a:xfrm>
            <a:prstGeom prst="rect">
              <a:avLst/>
            </a:prstGeom>
            <a:solidFill>
              <a:schemeClr val="accent2"/>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47" name="Rectangle 99"/>
            <p:cNvSpPr>
              <a:spLocks noChangeAspect="1" noChangeArrowheads="1"/>
            </p:cNvSpPr>
            <p:nvPr/>
          </p:nvSpPr>
          <p:spPr bwMode="auto">
            <a:xfrm>
              <a:off x="4876800" y="47244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48" name="Rectangle 100"/>
            <p:cNvSpPr>
              <a:spLocks noChangeAspect="1" noChangeArrowheads="1"/>
            </p:cNvSpPr>
            <p:nvPr/>
          </p:nvSpPr>
          <p:spPr bwMode="auto">
            <a:xfrm>
              <a:off x="5181600" y="47244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49" name="Rectangle 101"/>
            <p:cNvSpPr>
              <a:spLocks noChangeAspect="1" noChangeArrowheads="1"/>
            </p:cNvSpPr>
            <p:nvPr/>
          </p:nvSpPr>
          <p:spPr bwMode="auto">
            <a:xfrm>
              <a:off x="4876800" y="50292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50" name="Rectangle 102"/>
            <p:cNvSpPr>
              <a:spLocks noChangeAspect="1" noChangeArrowheads="1"/>
            </p:cNvSpPr>
            <p:nvPr/>
          </p:nvSpPr>
          <p:spPr bwMode="auto">
            <a:xfrm>
              <a:off x="5181600" y="50292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51" name="Rectangle 103"/>
            <p:cNvSpPr>
              <a:spLocks noChangeAspect="1" noChangeArrowheads="1"/>
            </p:cNvSpPr>
            <p:nvPr/>
          </p:nvSpPr>
          <p:spPr bwMode="auto">
            <a:xfrm>
              <a:off x="4876800" y="53340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52" name="Rectangle 104"/>
            <p:cNvSpPr>
              <a:spLocks noChangeAspect="1" noChangeArrowheads="1"/>
            </p:cNvSpPr>
            <p:nvPr/>
          </p:nvSpPr>
          <p:spPr bwMode="auto">
            <a:xfrm>
              <a:off x="5181600" y="53340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53" name="Rectangle 105"/>
            <p:cNvSpPr>
              <a:spLocks noChangeAspect="1" noChangeArrowheads="1"/>
            </p:cNvSpPr>
            <p:nvPr/>
          </p:nvSpPr>
          <p:spPr bwMode="auto">
            <a:xfrm>
              <a:off x="4876800" y="56388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54" name="Rectangle 106"/>
            <p:cNvSpPr>
              <a:spLocks noChangeAspect="1" noChangeArrowheads="1"/>
            </p:cNvSpPr>
            <p:nvPr/>
          </p:nvSpPr>
          <p:spPr bwMode="auto">
            <a:xfrm>
              <a:off x="5181600" y="56388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grpSp>
      <p:grpSp>
        <p:nvGrpSpPr>
          <p:cNvPr id="4" name="Group 127"/>
          <p:cNvGrpSpPr/>
          <p:nvPr/>
        </p:nvGrpSpPr>
        <p:grpSpPr>
          <a:xfrm>
            <a:off x="6413500" y="1066800"/>
            <a:ext cx="2273300" cy="2349500"/>
            <a:chOff x="5791200" y="3581400"/>
            <a:chExt cx="2273300" cy="2349500"/>
          </a:xfrm>
        </p:grpSpPr>
        <p:sp>
          <p:nvSpPr>
            <p:cNvPr id="1563670" name="Text Box 22"/>
            <p:cNvSpPr txBox="1">
              <a:spLocks noChangeArrowheads="1"/>
            </p:cNvSpPr>
            <p:nvPr/>
          </p:nvSpPr>
          <p:spPr bwMode="auto">
            <a:xfrm>
              <a:off x="5791200" y="3581400"/>
              <a:ext cx="366713" cy="457200"/>
            </a:xfrm>
            <a:prstGeom prst="rect">
              <a:avLst/>
            </a:prstGeom>
            <a:noFill/>
            <a:ln w="12700">
              <a:noFill/>
              <a:miter lim="800000"/>
              <a:headEnd type="none" w="sm" len="sm"/>
              <a:tailEnd type="none" w="sm" len="sm"/>
            </a:ln>
            <a:effectLst/>
          </p:spPr>
          <p:txBody>
            <a:bodyPr wrap="none">
              <a:prstTxWarp prst="textNoShape">
                <a:avLst/>
              </a:prstTxWarp>
              <a:spAutoFit/>
            </a:bodyPr>
            <a:lstStyle/>
            <a:p>
              <a:pPr>
                <a:spcBef>
                  <a:spcPct val="0"/>
                </a:spcBef>
              </a:pPr>
              <a:r>
                <a:rPr lang="en-US" altLang="ko-KR" sz="2400" b="1">
                  <a:solidFill>
                    <a:srgbClr val="00AE00"/>
                  </a:solidFill>
                  <a:latin typeface="Courier New" charset="0"/>
                  <a:ea typeface="굴림" charset="-127"/>
                  <a:cs typeface="굴림" charset="-127"/>
                </a:rPr>
                <a:t>z</a:t>
              </a:r>
            </a:p>
          </p:txBody>
        </p:sp>
        <p:sp>
          <p:nvSpPr>
            <p:cNvPr id="1563673" name="Text Box 25"/>
            <p:cNvSpPr txBox="1">
              <a:spLocks noChangeArrowheads="1"/>
            </p:cNvSpPr>
            <p:nvPr/>
          </p:nvSpPr>
          <p:spPr bwMode="auto">
            <a:xfrm>
              <a:off x="6934200" y="3581400"/>
              <a:ext cx="366713" cy="457200"/>
            </a:xfrm>
            <a:prstGeom prst="rect">
              <a:avLst/>
            </a:prstGeom>
            <a:noFill/>
            <a:ln w="12700">
              <a:noFill/>
              <a:miter lim="800000"/>
              <a:headEnd type="none" w="sm" len="sm"/>
              <a:tailEnd type="none" w="sm" len="sm"/>
            </a:ln>
            <a:effectLst/>
          </p:spPr>
          <p:txBody>
            <a:bodyPr wrap="none">
              <a:prstTxWarp prst="textNoShape">
                <a:avLst/>
              </a:prstTxWarp>
              <a:spAutoFit/>
            </a:bodyPr>
            <a:lstStyle/>
            <a:p>
              <a:pPr>
                <a:spcBef>
                  <a:spcPct val="0"/>
                </a:spcBef>
              </a:pPr>
              <a:r>
                <a:rPr lang="en-US" altLang="ko-KR" sz="2400" b="1">
                  <a:solidFill>
                    <a:srgbClr val="00AE00"/>
                  </a:solidFill>
                  <a:latin typeface="Courier New" charset="0"/>
                  <a:ea typeface="굴림" charset="-127"/>
                  <a:cs typeface="굴림" charset="-127"/>
                </a:rPr>
                <a:t>j</a:t>
              </a:r>
            </a:p>
          </p:txBody>
        </p:sp>
        <p:sp>
          <p:nvSpPr>
            <p:cNvPr id="1563676" name="Text Box 28"/>
            <p:cNvSpPr txBox="1">
              <a:spLocks noChangeArrowheads="1"/>
            </p:cNvSpPr>
            <p:nvPr/>
          </p:nvSpPr>
          <p:spPr bwMode="auto">
            <a:xfrm>
              <a:off x="5791200" y="4572000"/>
              <a:ext cx="366713" cy="457200"/>
            </a:xfrm>
            <a:prstGeom prst="rect">
              <a:avLst/>
            </a:prstGeom>
            <a:noFill/>
            <a:ln w="12700">
              <a:noFill/>
              <a:miter lim="800000"/>
              <a:headEnd type="none" w="sm" len="sm"/>
              <a:tailEnd type="none" w="sm" len="sm"/>
            </a:ln>
            <a:effectLst/>
          </p:spPr>
          <p:txBody>
            <a:bodyPr wrap="none">
              <a:prstTxWarp prst="textNoShape">
                <a:avLst/>
              </a:prstTxWarp>
              <a:spAutoFit/>
            </a:bodyPr>
            <a:lstStyle/>
            <a:p>
              <a:pPr>
                <a:spcBef>
                  <a:spcPct val="0"/>
                </a:spcBef>
              </a:pPr>
              <a:r>
                <a:rPr lang="en-US" altLang="ko-KR" sz="2400" b="1">
                  <a:solidFill>
                    <a:srgbClr val="00AE00"/>
                  </a:solidFill>
                  <a:latin typeface="Courier New" charset="0"/>
                  <a:ea typeface="굴림" charset="-127"/>
                  <a:cs typeface="굴림" charset="-127"/>
                </a:rPr>
                <a:t>k</a:t>
              </a:r>
            </a:p>
          </p:txBody>
        </p:sp>
        <p:sp>
          <p:nvSpPr>
            <p:cNvPr id="1563693" name="Rectangle 45"/>
            <p:cNvSpPr>
              <a:spLocks noChangeAspect="1" noChangeArrowheads="1"/>
            </p:cNvSpPr>
            <p:nvPr/>
          </p:nvSpPr>
          <p:spPr bwMode="auto">
            <a:xfrm>
              <a:off x="6248400" y="4114800"/>
              <a:ext cx="292100" cy="2921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694" name="Rectangle 46"/>
            <p:cNvSpPr>
              <a:spLocks noChangeAspect="1" noChangeArrowheads="1"/>
            </p:cNvSpPr>
            <p:nvPr/>
          </p:nvSpPr>
          <p:spPr bwMode="auto">
            <a:xfrm>
              <a:off x="6553200" y="4114800"/>
              <a:ext cx="292100" cy="2921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695" name="Rectangle 47"/>
            <p:cNvSpPr>
              <a:spLocks noChangeAspect="1" noChangeArrowheads="1"/>
            </p:cNvSpPr>
            <p:nvPr/>
          </p:nvSpPr>
          <p:spPr bwMode="auto">
            <a:xfrm>
              <a:off x="6858000" y="4114800"/>
              <a:ext cx="292100" cy="2921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696" name="Rectangle 48"/>
            <p:cNvSpPr>
              <a:spLocks noChangeAspect="1" noChangeArrowheads="1"/>
            </p:cNvSpPr>
            <p:nvPr/>
          </p:nvSpPr>
          <p:spPr bwMode="auto">
            <a:xfrm>
              <a:off x="7162800" y="4114800"/>
              <a:ext cx="292100" cy="292100"/>
            </a:xfrm>
            <a:prstGeom prst="rect">
              <a:avLst/>
            </a:prstGeom>
            <a:solidFill>
              <a:schemeClr val="accent2"/>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697" name="Rectangle 49"/>
            <p:cNvSpPr>
              <a:spLocks noChangeAspect="1" noChangeArrowheads="1"/>
            </p:cNvSpPr>
            <p:nvPr/>
          </p:nvSpPr>
          <p:spPr bwMode="auto">
            <a:xfrm>
              <a:off x="6248400" y="4419600"/>
              <a:ext cx="292100" cy="2921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698" name="Rectangle 50"/>
            <p:cNvSpPr>
              <a:spLocks noChangeAspect="1" noChangeArrowheads="1"/>
            </p:cNvSpPr>
            <p:nvPr/>
          </p:nvSpPr>
          <p:spPr bwMode="auto">
            <a:xfrm>
              <a:off x="6553200" y="4419600"/>
              <a:ext cx="292100" cy="2921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699" name="Rectangle 51"/>
            <p:cNvSpPr>
              <a:spLocks noChangeAspect="1" noChangeArrowheads="1"/>
            </p:cNvSpPr>
            <p:nvPr/>
          </p:nvSpPr>
          <p:spPr bwMode="auto">
            <a:xfrm>
              <a:off x="6858000" y="4419600"/>
              <a:ext cx="292100" cy="2921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00" name="Rectangle 52"/>
            <p:cNvSpPr>
              <a:spLocks noChangeAspect="1" noChangeArrowheads="1"/>
            </p:cNvSpPr>
            <p:nvPr/>
          </p:nvSpPr>
          <p:spPr bwMode="auto">
            <a:xfrm>
              <a:off x="7162800" y="4419600"/>
              <a:ext cx="292100" cy="292100"/>
            </a:xfrm>
            <a:prstGeom prst="rect">
              <a:avLst/>
            </a:prstGeom>
            <a:solidFill>
              <a:schemeClr val="accent2"/>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01" name="Rectangle 53"/>
            <p:cNvSpPr>
              <a:spLocks noChangeAspect="1" noChangeArrowheads="1"/>
            </p:cNvSpPr>
            <p:nvPr/>
          </p:nvSpPr>
          <p:spPr bwMode="auto">
            <a:xfrm>
              <a:off x="6248400" y="4724400"/>
              <a:ext cx="292100" cy="2921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02" name="Rectangle 54"/>
            <p:cNvSpPr>
              <a:spLocks noChangeAspect="1" noChangeArrowheads="1"/>
            </p:cNvSpPr>
            <p:nvPr/>
          </p:nvSpPr>
          <p:spPr bwMode="auto">
            <a:xfrm>
              <a:off x="6553200" y="4724400"/>
              <a:ext cx="292100" cy="2921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03" name="Rectangle 55"/>
            <p:cNvSpPr>
              <a:spLocks noChangeAspect="1" noChangeArrowheads="1"/>
            </p:cNvSpPr>
            <p:nvPr/>
          </p:nvSpPr>
          <p:spPr bwMode="auto">
            <a:xfrm>
              <a:off x="6858000" y="4724400"/>
              <a:ext cx="292100" cy="2921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04" name="Rectangle 56"/>
            <p:cNvSpPr>
              <a:spLocks noChangeAspect="1" noChangeArrowheads="1"/>
            </p:cNvSpPr>
            <p:nvPr/>
          </p:nvSpPr>
          <p:spPr bwMode="auto">
            <a:xfrm>
              <a:off x="7162800" y="4724400"/>
              <a:ext cx="292100" cy="292100"/>
            </a:xfrm>
            <a:prstGeom prst="rect">
              <a:avLst/>
            </a:prstGeom>
            <a:solidFill>
              <a:schemeClr val="accent2"/>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05" name="Rectangle 57"/>
            <p:cNvSpPr>
              <a:spLocks noChangeAspect="1" noChangeArrowheads="1"/>
            </p:cNvSpPr>
            <p:nvPr/>
          </p:nvSpPr>
          <p:spPr bwMode="auto">
            <a:xfrm>
              <a:off x="6248400" y="5029200"/>
              <a:ext cx="292100" cy="2921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06" name="Rectangle 58"/>
            <p:cNvSpPr>
              <a:spLocks noChangeAspect="1" noChangeArrowheads="1"/>
            </p:cNvSpPr>
            <p:nvPr/>
          </p:nvSpPr>
          <p:spPr bwMode="auto">
            <a:xfrm>
              <a:off x="6553200" y="5029200"/>
              <a:ext cx="292100" cy="2921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07" name="Rectangle 59"/>
            <p:cNvSpPr>
              <a:spLocks noChangeAspect="1" noChangeArrowheads="1"/>
            </p:cNvSpPr>
            <p:nvPr/>
          </p:nvSpPr>
          <p:spPr bwMode="auto">
            <a:xfrm>
              <a:off x="6858000" y="5029200"/>
              <a:ext cx="292100" cy="2921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08" name="Rectangle 60"/>
            <p:cNvSpPr>
              <a:spLocks noChangeAspect="1" noChangeArrowheads="1"/>
            </p:cNvSpPr>
            <p:nvPr/>
          </p:nvSpPr>
          <p:spPr bwMode="auto">
            <a:xfrm>
              <a:off x="7162800" y="5029200"/>
              <a:ext cx="292100" cy="292100"/>
            </a:xfrm>
            <a:prstGeom prst="rect">
              <a:avLst/>
            </a:prstGeom>
            <a:solidFill>
              <a:schemeClr val="accent2"/>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55" name="Rectangle 107"/>
            <p:cNvSpPr>
              <a:spLocks noChangeAspect="1" noChangeArrowheads="1"/>
            </p:cNvSpPr>
            <p:nvPr/>
          </p:nvSpPr>
          <p:spPr bwMode="auto">
            <a:xfrm>
              <a:off x="6248400" y="5334000"/>
              <a:ext cx="292100" cy="2921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56" name="Rectangle 108"/>
            <p:cNvSpPr>
              <a:spLocks noChangeAspect="1" noChangeArrowheads="1"/>
            </p:cNvSpPr>
            <p:nvPr/>
          </p:nvSpPr>
          <p:spPr bwMode="auto">
            <a:xfrm>
              <a:off x="6553200" y="5334000"/>
              <a:ext cx="292100" cy="2921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57" name="Rectangle 109"/>
            <p:cNvSpPr>
              <a:spLocks noChangeAspect="1" noChangeArrowheads="1"/>
            </p:cNvSpPr>
            <p:nvPr/>
          </p:nvSpPr>
          <p:spPr bwMode="auto">
            <a:xfrm>
              <a:off x="6858000" y="5334000"/>
              <a:ext cx="292100" cy="2921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58" name="Rectangle 110"/>
            <p:cNvSpPr>
              <a:spLocks noChangeAspect="1" noChangeArrowheads="1"/>
            </p:cNvSpPr>
            <p:nvPr/>
          </p:nvSpPr>
          <p:spPr bwMode="auto">
            <a:xfrm>
              <a:off x="7162800" y="5334000"/>
              <a:ext cx="292100" cy="292100"/>
            </a:xfrm>
            <a:prstGeom prst="rect">
              <a:avLst/>
            </a:prstGeom>
            <a:solidFill>
              <a:schemeClr val="accent2"/>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59" name="Rectangle 111"/>
            <p:cNvSpPr>
              <a:spLocks noChangeAspect="1" noChangeArrowheads="1"/>
            </p:cNvSpPr>
            <p:nvPr/>
          </p:nvSpPr>
          <p:spPr bwMode="auto">
            <a:xfrm>
              <a:off x="6248400" y="5638800"/>
              <a:ext cx="292100" cy="2921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60" name="Rectangle 112"/>
            <p:cNvSpPr>
              <a:spLocks noChangeAspect="1" noChangeArrowheads="1"/>
            </p:cNvSpPr>
            <p:nvPr/>
          </p:nvSpPr>
          <p:spPr bwMode="auto">
            <a:xfrm>
              <a:off x="6553200" y="5638800"/>
              <a:ext cx="292100" cy="2921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61" name="Rectangle 113"/>
            <p:cNvSpPr>
              <a:spLocks noChangeAspect="1" noChangeArrowheads="1"/>
            </p:cNvSpPr>
            <p:nvPr/>
          </p:nvSpPr>
          <p:spPr bwMode="auto">
            <a:xfrm>
              <a:off x="6858000" y="5638800"/>
              <a:ext cx="292100" cy="2921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62" name="Rectangle 114"/>
            <p:cNvSpPr>
              <a:spLocks noChangeAspect="1" noChangeArrowheads="1"/>
            </p:cNvSpPr>
            <p:nvPr/>
          </p:nvSpPr>
          <p:spPr bwMode="auto">
            <a:xfrm>
              <a:off x="7162800" y="5638800"/>
              <a:ext cx="292100" cy="292100"/>
            </a:xfrm>
            <a:prstGeom prst="rect">
              <a:avLst/>
            </a:prstGeom>
            <a:solidFill>
              <a:schemeClr val="accent2"/>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63" name="Rectangle 115"/>
            <p:cNvSpPr>
              <a:spLocks noChangeAspect="1" noChangeArrowheads="1"/>
            </p:cNvSpPr>
            <p:nvPr/>
          </p:nvSpPr>
          <p:spPr bwMode="auto">
            <a:xfrm>
              <a:off x="7467600" y="4114800"/>
              <a:ext cx="292100" cy="292100"/>
            </a:xfrm>
            <a:prstGeom prst="rect">
              <a:avLst/>
            </a:prstGeom>
            <a:solidFill>
              <a:schemeClr val="accent2"/>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64" name="Rectangle 116"/>
            <p:cNvSpPr>
              <a:spLocks noChangeAspect="1" noChangeArrowheads="1"/>
            </p:cNvSpPr>
            <p:nvPr/>
          </p:nvSpPr>
          <p:spPr bwMode="auto">
            <a:xfrm>
              <a:off x="7772400" y="4114800"/>
              <a:ext cx="292100" cy="292100"/>
            </a:xfrm>
            <a:prstGeom prst="rect">
              <a:avLst/>
            </a:prstGeom>
            <a:solidFill>
              <a:schemeClr val="accent2"/>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65" name="Rectangle 117"/>
            <p:cNvSpPr>
              <a:spLocks noChangeAspect="1" noChangeArrowheads="1"/>
            </p:cNvSpPr>
            <p:nvPr/>
          </p:nvSpPr>
          <p:spPr bwMode="auto">
            <a:xfrm>
              <a:off x="7467600" y="4419600"/>
              <a:ext cx="292100" cy="292100"/>
            </a:xfrm>
            <a:prstGeom prst="rect">
              <a:avLst/>
            </a:prstGeom>
            <a:solidFill>
              <a:schemeClr val="accent2"/>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66" name="Rectangle 118"/>
            <p:cNvSpPr>
              <a:spLocks noChangeAspect="1" noChangeArrowheads="1"/>
            </p:cNvSpPr>
            <p:nvPr/>
          </p:nvSpPr>
          <p:spPr bwMode="auto">
            <a:xfrm>
              <a:off x="7772400" y="4419600"/>
              <a:ext cx="292100" cy="292100"/>
            </a:xfrm>
            <a:prstGeom prst="rect">
              <a:avLst/>
            </a:prstGeom>
            <a:solidFill>
              <a:schemeClr val="accent2"/>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67" name="Rectangle 119"/>
            <p:cNvSpPr>
              <a:spLocks noChangeAspect="1" noChangeArrowheads="1"/>
            </p:cNvSpPr>
            <p:nvPr/>
          </p:nvSpPr>
          <p:spPr bwMode="auto">
            <a:xfrm>
              <a:off x="7467600" y="4724400"/>
              <a:ext cx="292100" cy="292100"/>
            </a:xfrm>
            <a:prstGeom prst="rect">
              <a:avLst/>
            </a:prstGeom>
            <a:solidFill>
              <a:schemeClr val="accent2"/>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68" name="Rectangle 120"/>
            <p:cNvSpPr>
              <a:spLocks noChangeAspect="1" noChangeArrowheads="1"/>
            </p:cNvSpPr>
            <p:nvPr/>
          </p:nvSpPr>
          <p:spPr bwMode="auto">
            <a:xfrm>
              <a:off x="7772400" y="4724400"/>
              <a:ext cx="292100" cy="292100"/>
            </a:xfrm>
            <a:prstGeom prst="rect">
              <a:avLst/>
            </a:prstGeom>
            <a:solidFill>
              <a:schemeClr val="accent2"/>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69" name="Rectangle 121"/>
            <p:cNvSpPr>
              <a:spLocks noChangeAspect="1" noChangeArrowheads="1"/>
            </p:cNvSpPr>
            <p:nvPr/>
          </p:nvSpPr>
          <p:spPr bwMode="auto">
            <a:xfrm>
              <a:off x="7467600" y="5029200"/>
              <a:ext cx="292100" cy="292100"/>
            </a:xfrm>
            <a:prstGeom prst="rect">
              <a:avLst/>
            </a:prstGeom>
            <a:solidFill>
              <a:schemeClr val="accent2"/>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70" name="Rectangle 122"/>
            <p:cNvSpPr>
              <a:spLocks noChangeAspect="1" noChangeArrowheads="1"/>
            </p:cNvSpPr>
            <p:nvPr/>
          </p:nvSpPr>
          <p:spPr bwMode="auto">
            <a:xfrm>
              <a:off x="7772400" y="5029200"/>
              <a:ext cx="292100" cy="292100"/>
            </a:xfrm>
            <a:prstGeom prst="rect">
              <a:avLst/>
            </a:prstGeom>
            <a:solidFill>
              <a:schemeClr val="accent2"/>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71" name="Rectangle 123"/>
            <p:cNvSpPr>
              <a:spLocks noChangeAspect="1" noChangeArrowheads="1"/>
            </p:cNvSpPr>
            <p:nvPr/>
          </p:nvSpPr>
          <p:spPr bwMode="auto">
            <a:xfrm>
              <a:off x="7467600" y="5334000"/>
              <a:ext cx="292100" cy="292100"/>
            </a:xfrm>
            <a:prstGeom prst="rect">
              <a:avLst/>
            </a:prstGeom>
            <a:solidFill>
              <a:schemeClr val="accent2"/>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72" name="Rectangle 124"/>
            <p:cNvSpPr>
              <a:spLocks noChangeAspect="1" noChangeArrowheads="1"/>
            </p:cNvSpPr>
            <p:nvPr/>
          </p:nvSpPr>
          <p:spPr bwMode="auto">
            <a:xfrm>
              <a:off x="7772400" y="5334000"/>
              <a:ext cx="292100" cy="292100"/>
            </a:xfrm>
            <a:prstGeom prst="rect">
              <a:avLst/>
            </a:prstGeom>
            <a:solidFill>
              <a:schemeClr val="accent2"/>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73" name="Rectangle 125"/>
            <p:cNvSpPr>
              <a:spLocks noChangeAspect="1" noChangeArrowheads="1"/>
            </p:cNvSpPr>
            <p:nvPr/>
          </p:nvSpPr>
          <p:spPr bwMode="auto">
            <a:xfrm>
              <a:off x="7467600" y="5638800"/>
              <a:ext cx="292100" cy="292100"/>
            </a:xfrm>
            <a:prstGeom prst="rect">
              <a:avLst/>
            </a:prstGeom>
            <a:solidFill>
              <a:schemeClr val="accent2"/>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3774" name="Rectangle 126"/>
            <p:cNvSpPr>
              <a:spLocks noChangeAspect="1" noChangeArrowheads="1"/>
            </p:cNvSpPr>
            <p:nvPr/>
          </p:nvSpPr>
          <p:spPr bwMode="auto">
            <a:xfrm>
              <a:off x="7772400" y="5638800"/>
              <a:ext cx="292100" cy="292100"/>
            </a:xfrm>
            <a:prstGeom prst="rect">
              <a:avLst/>
            </a:prstGeom>
            <a:solidFill>
              <a:schemeClr val="accent2"/>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grpSp>
      <p:cxnSp>
        <p:nvCxnSpPr>
          <p:cNvPr id="133" name="Straight Arrow Connector 132"/>
          <p:cNvCxnSpPr>
            <a:stCxn id="1563774" idx="2"/>
            <a:endCxn id="1563724" idx="2"/>
          </p:cNvCxnSpPr>
          <p:nvPr/>
        </p:nvCxnSpPr>
        <p:spPr bwMode="auto">
          <a:xfrm rot="5400000">
            <a:off x="8083550" y="3873500"/>
            <a:ext cx="9144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37" name="Straight Arrow Connector 136"/>
          <p:cNvCxnSpPr>
            <a:stCxn id="1563746" idx="3"/>
            <a:endCxn id="1563725" idx="3"/>
          </p:cNvCxnSpPr>
          <p:nvPr/>
        </p:nvCxnSpPr>
        <p:spPr bwMode="auto">
          <a:xfrm>
            <a:off x="6019800" y="4489450"/>
            <a:ext cx="23622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1020830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0770" name="Rectangle 2"/>
          <p:cNvSpPr>
            <a:spLocks noGrp="1" noChangeArrowheads="1"/>
          </p:cNvSpPr>
          <p:nvPr>
            <p:ph type="title"/>
          </p:nvPr>
        </p:nvSpPr>
        <p:spPr>
          <a:noFill/>
          <a:ln/>
        </p:spPr>
        <p:txBody>
          <a:bodyPr/>
          <a:lstStyle/>
          <a:p>
            <a:r>
              <a:rPr lang="en-US" dirty="0" smtClean="0"/>
              <a:t>Recap: 2</a:t>
            </a:r>
            <a:r>
              <a:rPr lang="en-US" dirty="0"/>
              <a:t>-Way Set-Associative Cache</a:t>
            </a:r>
          </a:p>
        </p:txBody>
      </p:sp>
      <p:grpSp>
        <p:nvGrpSpPr>
          <p:cNvPr id="127" name="Group 126"/>
          <p:cNvGrpSpPr/>
          <p:nvPr/>
        </p:nvGrpSpPr>
        <p:grpSpPr>
          <a:xfrm>
            <a:off x="982730" y="914400"/>
            <a:ext cx="7323070" cy="5208588"/>
            <a:chOff x="974725" y="1295400"/>
            <a:chExt cx="7323070" cy="5208588"/>
          </a:xfrm>
        </p:grpSpPr>
        <p:sp>
          <p:nvSpPr>
            <p:cNvPr id="1440771" name="Line 3"/>
            <p:cNvSpPr>
              <a:spLocks noChangeShapeType="1"/>
            </p:cNvSpPr>
            <p:nvPr/>
          </p:nvSpPr>
          <p:spPr bwMode="auto">
            <a:xfrm>
              <a:off x="6324600" y="4800600"/>
              <a:ext cx="381000" cy="0"/>
            </a:xfrm>
            <a:prstGeom prst="line">
              <a:avLst/>
            </a:prstGeom>
            <a:noFill/>
            <a:ln w="25400">
              <a:solidFill>
                <a:schemeClr val="tx1"/>
              </a:solidFill>
              <a:round/>
              <a:headEnd type="none" w="sm" len="sm"/>
              <a:tailEnd type="stealth" w="med" len="med"/>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772" name="Line 4"/>
            <p:cNvSpPr>
              <a:spLocks noChangeShapeType="1"/>
            </p:cNvSpPr>
            <p:nvPr/>
          </p:nvSpPr>
          <p:spPr bwMode="auto">
            <a:xfrm>
              <a:off x="6324600" y="5029200"/>
              <a:ext cx="381000" cy="0"/>
            </a:xfrm>
            <a:prstGeom prst="line">
              <a:avLst/>
            </a:prstGeom>
            <a:noFill/>
            <a:ln w="25400">
              <a:solidFill>
                <a:schemeClr val="tx1"/>
              </a:solidFill>
              <a:round/>
              <a:headEnd type="none" w="sm" len="sm"/>
              <a:tailEnd type="stealth" w="med" len="med"/>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773" name="Line 5"/>
            <p:cNvSpPr>
              <a:spLocks noChangeShapeType="1"/>
            </p:cNvSpPr>
            <p:nvPr/>
          </p:nvSpPr>
          <p:spPr bwMode="auto">
            <a:xfrm>
              <a:off x="6324600" y="5257800"/>
              <a:ext cx="381000" cy="0"/>
            </a:xfrm>
            <a:prstGeom prst="line">
              <a:avLst/>
            </a:prstGeom>
            <a:noFill/>
            <a:ln w="25400">
              <a:solidFill>
                <a:schemeClr val="tx1"/>
              </a:solidFill>
              <a:round/>
              <a:headEnd type="none" w="sm" len="sm"/>
              <a:tailEnd type="stealth" w="med" len="med"/>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774" name="Line 6"/>
            <p:cNvSpPr>
              <a:spLocks noChangeShapeType="1"/>
            </p:cNvSpPr>
            <p:nvPr/>
          </p:nvSpPr>
          <p:spPr bwMode="auto">
            <a:xfrm>
              <a:off x="6324600" y="5486400"/>
              <a:ext cx="381000" cy="0"/>
            </a:xfrm>
            <a:prstGeom prst="line">
              <a:avLst/>
            </a:prstGeom>
            <a:noFill/>
            <a:ln w="25400">
              <a:solidFill>
                <a:schemeClr val="tx1"/>
              </a:solidFill>
              <a:round/>
              <a:headEnd type="none" w="sm" len="sm"/>
              <a:tailEnd type="stealth" w="med" len="med"/>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775" name="Line 7"/>
            <p:cNvSpPr>
              <a:spLocks noChangeShapeType="1"/>
            </p:cNvSpPr>
            <p:nvPr/>
          </p:nvSpPr>
          <p:spPr bwMode="auto">
            <a:xfrm>
              <a:off x="2286000" y="5181600"/>
              <a:ext cx="0" cy="3048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776" name="Line 8"/>
            <p:cNvSpPr>
              <a:spLocks noChangeShapeType="1"/>
            </p:cNvSpPr>
            <p:nvPr/>
          </p:nvSpPr>
          <p:spPr bwMode="auto">
            <a:xfrm flipH="1">
              <a:off x="6934200" y="5105400"/>
              <a:ext cx="381000" cy="0"/>
            </a:xfrm>
            <a:prstGeom prst="line">
              <a:avLst/>
            </a:prstGeom>
            <a:noFill/>
            <a:ln w="25400">
              <a:solidFill>
                <a:schemeClr val="tx1"/>
              </a:solidFill>
              <a:round/>
              <a:headEnd type="stealth" w="med" len="lg"/>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777" name="Rectangle 9" descr="Large confetti"/>
            <p:cNvSpPr>
              <a:spLocks noChangeArrowheads="1"/>
            </p:cNvSpPr>
            <p:nvPr/>
          </p:nvSpPr>
          <p:spPr bwMode="auto">
            <a:xfrm>
              <a:off x="1606550" y="3435350"/>
              <a:ext cx="2349500" cy="292100"/>
            </a:xfrm>
            <a:prstGeom prst="rect">
              <a:avLst/>
            </a:prstGeom>
            <a:pattFill prst="lgConfetti">
              <a:fgClr>
                <a:schemeClr val="hlink"/>
              </a:fgClr>
              <a:bgClr>
                <a:srgbClr val="FFFFFF"/>
              </a:bgClr>
            </a:pattFill>
            <a:ln w="127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778" name="Rectangle 10"/>
            <p:cNvSpPr>
              <a:spLocks noChangeArrowheads="1"/>
            </p:cNvSpPr>
            <p:nvPr/>
          </p:nvSpPr>
          <p:spPr bwMode="auto">
            <a:xfrm>
              <a:off x="1612900" y="2832100"/>
              <a:ext cx="2336800" cy="1193800"/>
            </a:xfrm>
            <a:prstGeom prst="rect">
              <a:avLst/>
            </a:prstGeom>
            <a:noFill/>
            <a:ln w="254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779" name="Line 11"/>
            <p:cNvSpPr>
              <a:spLocks noChangeShapeType="1"/>
            </p:cNvSpPr>
            <p:nvPr/>
          </p:nvSpPr>
          <p:spPr bwMode="auto">
            <a:xfrm>
              <a:off x="1600200" y="3124200"/>
              <a:ext cx="23622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780" name="Line 12"/>
            <p:cNvSpPr>
              <a:spLocks noChangeShapeType="1"/>
            </p:cNvSpPr>
            <p:nvPr/>
          </p:nvSpPr>
          <p:spPr bwMode="auto">
            <a:xfrm>
              <a:off x="1600200" y="3429000"/>
              <a:ext cx="23622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781" name="Line 13"/>
            <p:cNvSpPr>
              <a:spLocks noChangeShapeType="1"/>
            </p:cNvSpPr>
            <p:nvPr/>
          </p:nvSpPr>
          <p:spPr bwMode="auto">
            <a:xfrm>
              <a:off x="1600200" y="3733800"/>
              <a:ext cx="23622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782" name="Line 14"/>
            <p:cNvSpPr>
              <a:spLocks noChangeShapeType="1"/>
            </p:cNvSpPr>
            <p:nvPr/>
          </p:nvSpPr>
          <p:spPr bwMode="auto">
            <a:xfrm>
              <a:off x="2590800" y="2667000"/>
              <a:ext cx="0" cy="13716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783" name="Line 15"/>
            <p:cNvSpPr>
              <a:spLocks noChangeShapeType="1"/>
            </p:cNvSpPr>
            <p:nvPr/>
          </p:nvSpPr>
          <p:spPr bwMode="auto">
            <a:xfrm>
              <a:off x="1905000" y="2667000"/>
              <a:ext cx="0" cy="13716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784" name="Rectangle 16"/>
            <p:cNvSpPr>
              <a:spLocks noChangeArrowheads="1"/>
            </p:cNvSpPr>
            <p:nvPr/>
          </p:nvSpPr>
          <p:spPr bwMode="auto">
            <a:xfrm>
              <a:off x="1736725" y="2468563"/>
              <a:ext cx="737356"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 Calibri"/>
                  <a:cs typeface=" Calibri"/>
                </a:rPr>
                <a:t>  Tag</a:t>
              </a:r>
            </a:p>
          </p:txBody>
        </p:sp>
        <p:sp>
          <p:nvSpPr>
            <p:cNvPr id="1440785" name="Rectangle 17"/>
            <p:cNvSpPr>
              <a:spLocks noChangeArrowheads="1"/>
            </p:cNvSpPr>
            <p:nvPr/>
          </p:nvSpPr>
          <p:spPr bwMode="auto">
            <a:xfrm>
              <a:off x="2926007" y="2468563"/>
              <a:ext cx="727713"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dirty="0" smtClean="0">
                  <a:solidFill>
                    <a:srgbClr val="000000"/>
                  </a:solidFill>
                  <a:latin typeface=" Calibri"/>
                  <a:cs typeface=" Calibri"/>
                </a:rPr>
                <a:t>Data</a:t>
              </a:r>
              <a:endParaRPr lang="en-US" sz="2000" dirty="0">
                <a:solidFill>
                  <a:srgbClr val="000000"/>
                </a:solidFill>
                <a:latin typeface=" Calibri"/>
                <a:cs typeface=" Calibri"/>
              </a:endParaRPr>
            </a:p>
          </p:txBody>
        </p:sp>
        <p:sp>
          <p:nvSpPr>
            <p:cNvPr id="1440786" name="Rectangle 18"/>
            <p:cNvSpPr>
              <a:spLocks noChangeArrowheads="1"/>
            </p:cNvSpPr>
            <p:nvPr/>
          </p:nvSpPr>
          <p:spPr bwMode="auto">
            <a:xfrm>
              <a:off x="1431925" y="2468563"/>
              <a:ext cx="506549"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 Calibri"/>
                  <a:cs typeface=" Calibri"/>
                </a:rPr>
                <a:t>  V</a:t>
              </a:r>
            </a:p>
          </p:txBody>
        </p:sp>
        <p:sp>
          <p:nvSpPr>
            <p:cNvPr id="1440787" name="Rectangle 19"/>
            <p:cNvSpPr>
              <a:spLocks noChangeArrowheads="1"/>
            </p:cNvSpPr>
            <p:nvPr/>
          </p:nvSpPr>
          <p:spPr bwMode="auto">
            <a:xfrm>
              <a:off x="1003300" y="1308100"/>
              <a:ext cx="4241800" cy="508000"/>
            </a:xfrm>
            <a:prstGeom prst="rect">
              <a:avLst/>
            </a:prstGeom>
            <a:noFill/>
            <a:ln w="254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 Calibri"/>
                <a:cs typeface=" Calibri"/>
              </a:endParaRPr>
            </a:p>
          </p:txBody>
        </p:sp>
        <p:grpSp>
          <p:nvGrpSpPr>
            <p:cNvPr id="1440788" name="Group 20"/>
            <p:cNvGrpSpPr>
              <a:grpSpLocks/>
            </p:cNvGrpSpPr>
            <p:nvPr/>
          </p:nvGrpSpPr>
          <p:grpSpPr bwMode="auto">
            <a:xfrm>
              <a:off x="2436813" y="5416550"/>
              <a:ext cx="473075" cy="327025"/>
              <a:chOff x="1535" y="3412"/>
              <a:chExt cx="298" cy="206"/>
            </a:xfrm>
          </p:grpSpPr>
          <p:sp>
            <p:nvSpPr>
              <p:cNvPr id="1440789" name="Line 21"/>
              <p:cNvSpPr>
                <a:spLocks noChangeShapeType="1"/>
              </p:cNvSpPr>
              <p:nvPr/>
            </p:nvSpPr>
            <p:spPr bwMode="auto">
              <a:xfrm>
                <a:off x="1535" y="3413"/>
                <a:ext cx="204"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790" name="Line 22"/>
              <p:cNvSpPr>
                <a:spLocks noChangeShapeType="1"/>
              </p:cNvSpPr>
              <p:nvPr/>
            </p:nvSpPr>
            <p:spPr bwMode="auto">
              <a:xfrm>
                <a:off x="1535" y="3615"/>
                <a:ext cx="204"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791" name="Line 23"/>
              <p:cNvSpPr>
                <a:spLocks noChangeShapeType="1"/>
              </p:cNvSpPr>
              <p:nvPr/>
            </p:nvSpPr>
            <p:spPr bwMode="auto">
              <a:xfrm>
                <a:off x="1537" y="3412"/>
                <a:ext cx="0" cy="202"/>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792" name="Arc 24"/>
              <p:cNvSpPr>
                <a:spLocks/>
              </p:cNvSpPr>
              <p:nvPr/>
            </p:nvSpPr>
            <p:spPr bwMode="auto">
              <a:xfrm>
                <a:off x="1738" y="3413"/>
                <a:ext cx="94" cy="106"/>
              </a:xfrm>
              <a:custGeom>
                <a:avLst/>
                <a:gdLst>
                  <a:gd name="G0" fmla="+- 0 0 0"/>
                  <a:gd name="G1" fmla="+- 21600 0 0"/>
                  <a:gd name="G2" fmla="+- 21600 0 0"/>
                  <a:gd name="T0" fmla="*/ 0 w 21599"/>
                  <a:gd name="T1" fmla="*/ 0 h 21600"/>
                  <a:gd name="T2" fmla="*/ 21599 w 21599"/>
                  <a:gd name="T3" fmla="*/ 21395 h 21600"/>
                  <a:gd name="T4" fmla="*/ 0 w 21599"/>
                  <a:gd name="T5" fmla="*/ 21600 h 21600"/>
                </a:gdLst>
                <a:ahLst/>
                <a:cxnLst>
                  <a:cxn ang="0">
                    <a:pos x="T0" y="T1"/>
                  </a:cxn>
                  <a:cxn ang="0">
                    <a:pos x="T2" y="T3"/>
                  </a:cxn>
                  <a:cxn ang="0">
                    <a:pos x="T4" y="T5"/>
                  </a:cxn>
                </a:cxnLst>
                <a:rect l="0" t="0" r="r" b="b"/>
                <a:pathLst>
                  <a:path w="21599" h="21600" fill="none" extrusionOk="0">
                    <a:moveTo>
                      <a:pt x="0" y="-1"/>
                    </a:moveTo>
                    <a:cubicBezTo>
                      <a:pt x="11849" y="-1"/>
                      <a:pt x="21486" y="9546"/>
                      <a:pt x="21599" y="21394"/>
                    </a:cubicBezTo>
                  </a:path>
                  <a:path w="21599" h="21600" stroke="0" extrusionOk="0">
                    <a:moveTo>
                      <a:pt x="0" y="-1"/>
                    </a:moveTo>
                    <a:cubicBezTo>
                      <a:pt x="11849" y="-1"/>
                      <a:pt x="21486" y="9546"/>
                      <a:pt x="21599" y="21394"/>
                    </a:cubicBezTo>
                    <a:lnTo>
                      <a:pt x="0" y="21600"/>
                    </a:lnTo>
                    <a:close/>
                  </a:path>
                </a:pathLst>
              </a:custGeom>
              <a:noFill/>
              <a:ln w="25400" cap="rnd">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793" name="Arc 25"/>
              <p:cNvSpPr>
                <a:spLocks/>
              </p:cNvSpPr>
              <p:nvPr/>
            </p:nvSpPr>
            <p:spPr bwMode="auto">
              <a:xfrm>
                <a:off x="1739" y="3511"/>
                <a:ext cx="94" cy="107"/>
              </a:xfrm>
              <a:custGeom>
                <a:avLst/>
                <a:gdLst>
                  <a:gd name="G0" fmla="+- 0 0 0"/>
                  <a:gd name="G1" fmla="+- 205 0 0"/>
                  <a:gd name="G2" fmla="+- 21600 0 0"/>
                  <a:gd name="T0" fmla="*/ 21599 w 21600"/>
                  <a:gd name="T1" fmla="*/ 0 h 21805"/>
                  <a:gd name="T2" fmla="*/ 0 w 21600"/>
                  <a:gd name="T3" fmla="*/ 21805 h 21805"/>
                  <a:gd name="T4" fmla="*/ 0 w 21600"/>
                  <a:gd name="T5" fmla="*/ 205 h 21805"/>
                </a:gdLst>
                <a:ahLst/>
                <a:cxnLst>
                  <a:cxn ang="0">
                    <a:pos x="T0" y="T1"/>
                  </a:cxn>
                  <a:cxn ang="0">
                    <a:pos x="T2" y="T3"/>
                  </a:cxn>
                  <a:cxn ang="0">
                    <a:pos x="T4" y="T5"/>
                  </a:cxn>
                </a:cxnLst>
                <a:rect l="0" t="0" r="r" b="b"/>
                <a:pathLst>
                  <a:path w="21600" h="21805" fill="none" extrusionOk="0">
                    <a:moveTo>
                      <a:pt x="21599" y="-1"/>
                    </a:moveTo>
                    <a:cubicBezTo>
                      <a:pt x="21599" y="68"/>
                      <a:pt x="21600" y="136"/>
                      <a:pt x="21600" y="205"/>
                    </a:cubicBezTo>
                    <a:cubicBezTo>
                      <a:pt x="21600" y="12134"/>
                      <a:pt x="11929" y="21805"/>
                      <a:pt x="-1" y="21805"/>
                    </a:cubicBezTo>
                  </a:path>
                  <a:path w="21600" h="21805" stroke="0" extrusionOk="0">
                    <a:moveTo>
                      <a:pt x="21599" y="-1"/>
                    </a:moveTo>
                    <a:cubicBezTo>
                      <a:pt x="21599" y="68"/>
                      <a:pt x="21600" y="136"/>
                      <a:pt x="21600" y="205"/>
                    </a:cubicBezTo>
                    <a:cubicBezTo>
                      <a:pt x="21600" y="12134"/>
                      <a:pt x="11929" y="21805"/>
                      <a:pt x="-1" y="21805"/>
                    </a:cubicBezTo>
                    <a:lnTo>
                      <a:pt x="0" y="205"/>
                    </a:lnTo>
                    <a:close/>
                  </a:path>
                </a:pathLst>
              </a:custGeom>
              <a:noFill/>
              <a:ln w="25400" cap="rnd">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grpSp>
        <p:sp>
          <p:nvSpPr>
            <p:cNvPr id="1440794" name="Oval 26"/>
            <p:cNvSpPr>
              <a:spLocks noChangeArrowheads="1"/>
            </p:cNvSpPr>
            <p:nvPr/>
          </p:nvSpPr>
          <p:spPr bwMode="auto">
            <a:xfrm>
              <a:off x="2020888" y="4737100"/>
              <a:ext cx="508000" cy="508000"/>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795" name="Rectangle 27"/>
            <p:cNvSpPr>
              <a:spLocks noChangeArrowheads="1"/>
            </p:cNvSpPr>
            <p:nvPr/>
          </p:nvSpPr>
          <p:spPr bwMode="auto">
            <a:xfrm>
              <a:off x="2054225" y="4792663"/>
              <a:ext cx="406987"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 Calibri"/>
                  <a:cs typeface=" Calibri"/>
                </a:rPr>
                <a:t> =</a:t>
              </a:r>
            </a:p>
          </p:txBody>
        </p:sp>
        <p:sp>
          <p:nvSpPr>
            <p:cNvPr id="1440796" name="Rectangle 28"/>
            <p:cNvSpPr>
              <a:spLocks noChangeArrowheads="1"/>
            </p:cNvSpPr>
            <p:nvPr/>
          </p:nvSpPr>
          <p:spPr bwMode="auto">
            <a:xfrm>
              <a:off x="4495800" y="1409700"/>
              <a:ext cx="729567" cy="339196"/>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dirty="0" smtClean="0">
                  <a:solidFill>
                    <a:srgbClr val="000000"/>
                  </a:solidFill>
                  <a:latin typeface=" Calibri"/>
                  <a:cs typeface=" Calibri"/>
                </a:rPr>
                <a:t>Offset</a:t>
              </a:r>
              <a:endParaRPr lang="en-US" dirty="0">
                <a:solidFill>
                  <a:srgbClr val="000000"/>
                </a:solidFill>
                <a:latin typeface=" Calibri"/>
                <a:cs typeface=" Calibri"/>
              </a:endParaRPr>
            </a:p>
          </p:txBody>
        </p:sp>
        <p:sp>
          <p:nvSpPr>
            <p:cNvPr id="1440797" name="Line 29"/>
            <p:cNvSpPr>
              <a:spLocks noChangeShapeType="1"/>
            </p:cNvSpPr>
            <p:nvPr/>
          </p:nvSpPr>
          <p:spPr bwMode="auto">
            <a:xfrm>
              <a:off x="4495800" y="1295400"/>
              <a:ext cx="0" cy="533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798" name="Line 30"/>
            <p:cNvSpPr>
              <a:spLocks noChangeShapeType="1"/>
            </p:cNvSpPr>
            <p:nvPr/>
          </p:nvSpPr>
          <p:spPr bwMode="auto">
            <a:xfrm>
              <a:off x="2362200" y="1295400"/>
              <a:ext cx="0" cy="533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799" name="Rectangle 31"/>
            <p:cNvSpPr>
              <a:spLocks noChangeArrowheads="1"/>
            </p:cNvSpPr>
            <p:nvPr/>
          </p:nvSpPr>
          <p:spPr bwMode="auto">
            <a:xfrm>
              <a:off x="1127125" y="1325563"/>
              <a:ext cx="737356"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 Calibri"/>
                  <a:cs typeface=" Calibri"/>
                </a:rPr>
                <a:t>  Tag</a:t>
              </a:r>
            </a:p>
          </p:txBody>
        </p:sp>
        <p:sp>
          <p:nvSpPr>
            <p:cNvPr id="1440800" name="Rectangle 32"/>
            <p:cNvSpPr>
              <a:spLocks noChangeArrowheads="1"/>
            </p:cNvSpPr>
            <p:nvPr/>
          </p:nvSpPr>
          <p:spPr bwMode="auto">
            <a:xfrm>
              <a:off x="2955925" y="1325563"/>
              <a:ext cx="814325"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 Calibri"/>
                  <a:cs typeface=" Calibri"/>
                </a:rPr>
                <a:t>Index</a:t>
              </a:r>
            </a:p>
          </p:txBody>
        </p:sp>
        <p:sp>
          <p:nvSpPr>
            <p:cNvPr id="1440801" name="Line 33"/>
            <p:cNvSpPr>
              <a:spLocks noChangeShapeType="1"/>
            </p:cNvSpPr>
            <p:nvPr/>
          </p:nvSpPr>
          <p:spPr bwMode="auto">
            <a:xfrm>
              <a:off x="1752600" y="3581400"/>
              <a:ext cx="0" cy="8382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02" name="Line 34"/>
            <p:cNvSpPr>
              <a:spLocks noChangeShapeType="1"/>
            </p:cNvSpPr>
            <p:nvPr/>
          </p:nvSpPr>
          <p:spPr bwMode="auto">
            <a:xfrm>
              <a:off x="2286000" y="3581400"/>
              <a:ext cx="0" cy="8382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03" name="Line 35"/>
            <p:cNvSpPr>
              <a:spLocks noChangeShapeType="1"/>
            </p:cNvSpPr>
            <p:nvPr/>
          </p:nvSpPr>
          <p:spPr bwMode="auto">
            <a:xfrm>
              <a:off x="3252788" y="5627688"/>
              <a:ext cx="0" cy="304800"/>
            </a:xfrm>
            <a:prstGeom prst="line">
              <a:avLst/>
            </a:prstGeom>
            <a:noFill/>
            <a:ln w="25400">
              <a:solidFill>
                <a:schemeClr val="tx1"/>
              </a:solidFill>
              <a:round/>
              <a:headEnd type="none" w="sm" len="sm"/>
              <a:tailEnd type="stealth" w="med" len="med"/>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04" name="Line 36"/>
            <p:cNvSpPr>
              <a:spLocks noChangeShapeType="1"/>
            </p:cNvSpPr>
            <p:nvPr/>
          </p:nvSpPr>
          <p:spPr bwMode="auto">
            <a:xfrm flipH="1">
              <a:off x="1752600" y="5638800"/>
              <a:ext cx="6858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05" name="Line 37"/>
            <p:cNvSpPr>
              <a:spLocks noChangeShapeType="1"/>
            </p:cNvSpPr>
            <p:nvPr/>
          </p:nvSpPr>
          <p:spPr bwMode="auto">
            <a:xfrm>
              <a:off x="3429000" y="1828800"/>
              <a:ext cx="0" cy="3048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06" name="Line 38"/>
            <p:cNvSpPr>
              <a:spLocks noChangeShapeType="1"/>
            </p:cNvSpPr>
            <p:nvPr/>
          </p:nvSpPr>
          <p:spPr bwMode="auto">
            <a:xfrm flipH="1">
              <a:off x="1371600" y="2133600"/>
              <a:ext cx="20574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07" name="Line 39"/>
            <p:cNvSpPr>
              <a:spLocks noChangeShapeType="1"/>
            </p:cNvSpPr>
            <p:nvPr/>
          </p:nvSpPr>
          <p:spPr bwMode="auto">
            <a:xfrm>
              <a:off x="1600200" y="1828800"/>
              <a:ext cx="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08" name="Line 40"/>
            <p:cNvSpPr>
              <a:spLocks noChangeShapeType="1"/>
            </p:cNvSpPr>
            <p:nvPr/>
          </p:nvSpPr>
          <p:spPr bwMode="auto">
            <a:xfrm>
              <a:off x="1371600" y="2133600"/>
              <a:ext cx="0" cy="14478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09" name="Line 41"/>
            <p:cNvSpPr>
              <a:spLocks noChangeShapeType="1"/>
            </p:cNvSpPr>
            <p:nvPr/>
          </p:nvSpPr>
          <p:spPr bwMode="auto">
            <a:xfrm flipH="1">
              <a:off x="1371600" y="3581400"/>
              <a:ext cx="228600" cy="0"/>
            </a:xfrm>
            <a:prstGeom prst="line">
              <a:avLst/>
            </a:prstGeom>
            <a:noFill/>
            <a:ln w="25400">
              <a:solidFill>
                <a:schemeClr val="tx1"/>
              </a:solidFill>
              <a:round/>
              <a:headEnd type="stealth" w="med" len="med"/>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10" name="Line 42"/>
            <p:cNvSpPr>
              <a:spLocks noChangeShapeType="1"/>
            </p:cNvSpPr>
            <p:nvPr/>
          </p:nvSpPr>
          <p:spPr bwMode="auto">
            <a:xfrm flipH="1">
              <a:off x="990600" y="1981200"/>
              <a:ext cx="6096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11" name="Line 43"/>
            <p:cNvSpPr>
              <a:spLocks noChangeShapeType="1"/>
            </p:cNvSpPr>
            <p:nvPr/>
          </p:nvSpPr>
          <p:spPr bwMode="auto">
            <a:xfrm>
              <a:off x="990600" y="1981200"/>
              <a:ext cx="0" cy="29718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12" name="Line 44"/>
            <p:cNvSpPr>
              <a:spLocks noChangeShapeType="1"/>
            </p:cNvSpPr>
            <p:nvPr/>
          </p:nvSpPr>
          <p:spPr bwMode="auto">
            <a:xfrm flipH="1">
              <a:off x="990600" y="4953000"/>
              <a:ext cx="6858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13" name="Line 45"/>
            <p:cNvSpPr>
              <a:spLocks noChangeShapeType="1"/>
            </p:cNvSpPr>
            <p:nvPr/>
          </p:nvSpPr>
          <p:spPr bwMode="auto">
            <a:xfrm flipH="1">
              <a:off x="1600200" y="4953000"/>
              <a:ext cx="381000" cy="0"/>
            </a:xfrm>
            <a:prstGeom prst="line">
              <a:avLst/>
            </a:prstGeom>
            <a:noFill/>
            <a:ln w="25400">
              <a:solidFill>
                <a:schemeClr val="tx1"/>
              </a:solidFill>
              <a:round/>
              <a:headEnd type="stealth" w="med" len="med"/>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14" name="Oval 46"/>
            <p:cNvSpPr>
              <a:spLocks noChangeArrowheads="1"/>
            </p:cNvSpPr>
            <p:nvPr/>
          </p:nvSpPr>
          <p:spPr bwMode="auto">
            <a:xfrm>
              <a:off x="1722438" y="3548063"/>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15" name="Oval 47"/>
            <p:cNvSpPr>
              <a:spLocks noChangeArrowheads="1"/>
            </p:cNvSpPr>
            <p:nvPr/>
          </p:nvSpPr>
          <p:spPr bwMode="auto">
            <a:xfrm>
              <a:off x="2257425" y="3548063"/>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16" name="Oval 48"/>
            <p:cNvSpPr>
              <a:spLocks noChangeArrowheads="1"/>
            </p:cNvSpPr>
            <p:nvPr/>
          </p:nvSpPr>
          <p:spPr bwMode="auto">
            <a:xfrm>
              <a:off x="3241675" y="3548063"/>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17" name="Line 49"/>
            <p:cNvSpPr>
              <a:spLocks noChangeShapeType="1"/>
            </p:cNvSpPr>
            <p:nvPr/>
          </p:nvSpPr>
          <p:spPr bwMode="auto">
            <a:xfrm>
              <a:off x="1752600" y="5029200"/>
              <a:ext cx="0" cy="6096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18" name="Line 50"/>
            <p:cNvSpPr>
              <a:spLocks noChangeShapeType="1"/>
            </p:cNvSpPr>
            <p:nvPr/>
          </p:nvSpPr>
          <p:spPr bwMode="auto">
            <a:xfrm flipH="1">
              <a:off x="5257800" y="1524000"/>
              <a:ext cx="16002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19" name="Line 51"/>
            <p:cNvSpPr>
              <a:spLocks noChangeShapeType="1"/>
            </p:cNvSpPr>
            <p:nvPr/>
          </p:nvSpPr>
          <p:spPr bwMode="auto">
            <a:xfrm flipH="1">
              <a:off x="1066800" y="1905000"/>
              <a:ext cx="15240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20" name="Line 52"/>
            <p:cNvSpPr>
              <a:spLocks noChangeShapeType="1"/>
            </p:cNvSpPr>
            <p:nvPr/>
          </p:nvSpPr>
          <p:spPr bwMode="auto">
            <a:xfrm flipH="1">
              <a:off x="2590800" y="2057400"/>
              <a:ext cx="15240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21" name="Line 53"/>
            <p:cNvSpPr>
              <a:spLocks noChangeShapeType="1"/>
            </p:cNvSpPr>
            <p:nvPr/>
          </p:nvSpPr>
          <p:spPr bwMode="auto">
            <a:xfrm flipH="1">
              <a:off x="5562600" y="1447800"/>
              <a:ext cx="15240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22" name="Rectangle 54"/>
            <p:cNvSpPr>
              <a:spLocks noChangeArrowheads="1"/>
            </p:cNvSpPr>
            <p:nvPr/>
          </p:nvSpPr>
          <p:spPr bwMode="auto">
            <a:xfrm>
              <a:off x="974725" y="2011363"/>
              <a:ext cx="328465"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 Calibri"/>
                  <a:cs typeface=" Calibri"/>
                </a:rPr>
                <a:t> t</a:t>
              </a:r>
            </a:p>
          </p:txBody>
        </p:sp>
        <p:sp>
          <p:nvSpPr>
            <p:cNvPr id="1440823" name="Rectangle 55"/>
            <p:cNvSpPr>
              <a:spLocks noChangeArrowheads="1"/>
            </p:cNvSpPr>
            <p:nvPr/>
          </p:nvSpPr>
          <p:spPr bwMode="auto">
            <a:xfrm>
              <a:off x="2574925" y="2163763"/>
              <a:ext cx="391133"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 Calibri"/>
                  <a:cs typeface=" Calibri"/>
                </a:rPr>
                <a:t> k</a:t>
              </a:r>
            </a:p>
          </p:txBody>
        </p:sp>
        <p:sp>
          <p:nvSpPr>
            <p:cNvPr id="1440824" name="Rectangle 56"/>
            <p:cNvSpPr>
              <a:spLocks noChangeArrowheads="1"/>
            </p:cNvSpPr>
            <p:nvPr/>
          </p:nvSpPr>
          <p:spPr bwMode="auto">
            <a:xfrm>
              <a:off x="5470525" y="1554163"/>
              <a:ext cx="399849"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 Calibri"/>
                  <a:cs typeface=" Calibri"/>
                </a:rPr>
                <a:t> b</a:t>
              </a:r>
            </a:p>
          </p:txBody>
        </p:sp>
        <p:sp>
          <p:nvSpPr>
            <p:cNvPr id="1440825" name="Rectangle 57"/>
            <p:cNvSpPr>
              <a:spLocks noChangeArrowheads="1"/>
            </p:cNvSpPr>
            <p:nvPr/>
          </p:nvSpPr>
          <p:spPr bwMode="auto">
            <a:xfrm>
              <a:off x="7615238" y="6049963"/>
              <a:ext cx="596317"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 Calibri"/>
                  <a:cs typeface=" Calibri"/>
                </a:rPr>
                <a:t>HIT</a:t>
              </a:r>
            </a:p>
          </p:txBody>
        </p:sp>
        <p:sp>
          <p:nvSpPr>
            <p:cNvPr id="1440826" name="Line 58"/>
            <p:cNvSpPr>
              <a:spLocks noChangeShapeType="1"/>
            </p:cNvSpPr>
            <p:nvPr/>
          </p:nvSpPr>
          <p:spPr bwMode="auto">
            <a:xfrm flipH="1">
              <a:off x="990600" y="4495800"/>
              <a:ext cx="31242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27" name="Line 59"/>
            <p:cNvSpPr>
              <a:spLocks noChangeShapeType="1"/>
            </p:cNvSpPr>
            <p:nvPr/>
          </p:nvSpPr>
          <p:spPr bwMode="auto">
            <a:xfrm>
              <a:off x="4114800" y="4495800"/>
              <a:ext cx="0" cy="4572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28" name="Rectangle 60" descr="Large confetti"/>
            <p:cNvSpPr>
              <a:spLocks noChangeArrowheads="1"/>
            </p:cNvSpPr>
            <p:nvPr/>
          </p:nvSpPr>
          <p:spPr bwMode="auto">
            <a:xfrm>
              <a:off x="4273550" y="3435350"/>
              <a:ext cx="2349500" cy="292100"/>
            </a:xfrm>
            <a:prstGeom prst="rect">
              <a:avLst/>
            </a:prstGeom>
            <a:pattFill prst="lgConfetti">
              <a:fgClr>
                <a:schemeClr val="hlink"/>
              </a:fgClr>
              <a:bgClr>
                <a:srgbClr val="FFFFFF"/>
              </a:bgClr>
            </a:pattFill>
            <a:ln w="127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29" name="Rectangle 61"/>
            <p:cNvSpPr>
              <a:spLocks noChangeArrowheads="1"/>
            </p:cNvSpPr>
            <p:nvPr/>
          </p:nvSpPr>
          <p:spPr bwMode="auto">
            <a:xfrm>
              <a:off x="4279900" y="2832100"/>
              <a:ext cx="2336800" cy="1193800"/>
            </a:xfrm>
            <a:prstGeom prst="rect">
              <a:avLst/>
            </a:prstGeom>
            <a:noFill/>
            <a:ln w="254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30" name="Line 62"/>
            <p:cNvSpPr>
              <a:spLocks noChangeShapeType="1"/>
            </p:cNvSpPr>
            <p:nvPr/>
          </p:nvSpPr>
          <p:spPr bwMode="auto">
            <a:xfrm>
              <a:off x="4267200" y="3124200"/>
              <a:ext cx="23622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31" name="Line 63"/>
            <p:cNvSpPr>
              <a:spLocks noChangeShapeType="1"/>
            </p:cNvSpPr>
            <p:nvPr/>
          </p:nvSpPr>
          <p:spPr bwMode="auto">
            <a:xfrm>
              <a:off x="4267200" y="3429000"/>
              <a:ext cx="23622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32" name="Line 64"/>
            <p:cNvSpPr>
              <a:spLocks noChangeShapeType="1"/>
            </p:cNvSpPr>
            <p:nvPr/>
          </p:nvSpPr>
          <p:spPr bwMode="auto">
            <a:xfrm>
              <a:off x="4267200" y="3733800"/>
              <a:ext cx="23622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33" name="Line 65"/>
            <p:cNvSpPr>
              <a:spLocks noChangeShapeType="1"/>
            </p:cNvSpPr>
            <p:nvPr/>
          </p:nvSpPr>
          <p:spPr bwMode="auto">
            <a:xfrm>
              <a:off x="5257800" y="2667000"/>
              <a:ext cx="0" cy="13716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34" name="Rectangle 66"/>
            <p:cNvSpPr>
              <a:spLocks noChangeArrowheads="1"/>
            </p:cNvSpPr>
            <p:nvPr/>
          </p:nvSpPr>
          <p:spPr bwMode="auto">
            <a:xfrm>
              <a:off x="4708525" y="3351213"/>
              <a:ext cx="185948" cy="339196"/>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a:solidFill>
                    <a:srgbClr val="000000"/>
                  </a:solidFill>
                  <a:latin typeface=" Calibri"/>
                  <a:cs typeface=" Calibri"/>
                </a:rPr>
                <a:t> </a:t>
              </a:r>
            </a:p>
          </p:txBody>
        </p:sp>
        <p:sp>
          <p:nvSpPr>
            <p:cNvPr id="1440835" name="Line 67"/>
            <p:cNvSpPr>
              <a:spLocks noChangeShapeType="1"/>
            </p:cNvSpPr>
            <p:nvPr/>
          </p:nvSpPr>
          <p:spPr bwMode="auto">
            <a:xfrm>
              <a:off x="4572000" y="2667000"/>
              <a:ext cx="0" cy="13716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36" name="Rectangle 68"/>
            <p:cNvSpPr>
              <a:spLocks noChangeArrowheads="1"/>
            </p:cNvSpPr>
            <p:nvPr/>
          </p:nvSpPr>
          <p:spPr bwMode="auto">
            <a:xfrm>
              <a:off x="4403725" y="2468563"/>
              <a:ext cx="737356"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 Calibri"/>
                  <a:cs typeface=" Calibri"/>
                </a:rPr>
                <a:t>  Tag</a:t>
              </a:r>
            </a:p>
          </p:txBody>
        </p:sp>
        <p:sp>
          <p:nvSpPr>
            <p:cNvPr id="1440837" name="Rectangle 69"/>
            <p:cNvSpPr>
              <a:spLocks noChangeArrowheads="1"/>
            </p:cNvSpPr>
            <p:nvPr/>
          </p:nvSpPr>
          <p:spPr bwMode="auto">
            <a:xfrm>
              <a:off x="5593007" y="2468563"/>
              <a:ext cx="727713"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dirty="0" smtClean="0">
                  <a:solidFill>
                    <a:srgbClr val="000000"/>
                  </a:solidFill>
                  <a:latin typeface=" Calibri"/>
                  <a:cs typeface=" Calibri"/>
                </a:rPr>
                <a:t>Data</a:t>
              </a:r>
              <a:endParaRPr lang="en-US" sz="2000" dirty="0">
                <a:solidFill>
                  <a:srgbClr val="000000"/>
                </a:solidFill>
                <a:latin typeface=" Calibri"/>
                <a:cs typeface=" Calibri"/>
              </a:endParaRPr>
            </a:p>
          </p:txBody>
        </p:sp>
        <p:sp>
          <p:nvSpPr>
            <p:cNvPr id="1440838" name="Oval 70"/>
            <p:cNvSpPr>
              <a:spLocks noChangeArrowheads="1"/>
            </p:cNvSpPr>
            <p:nvPr/>
          </p:nvSpPr>
          <p:spPr bwMode="auto">
            <a:xfrm>
              <a:off x="4389438" y="3548063"/>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39" name="Oval 71"/>
            <p:cNvSpPr>
              <a:spLocks noChangeArrowheads="1"/>
            </p:cNvSpPr>
            <p:nvPr/>
          </p:nvSpPr>
          <p:spPr bwMode="auto">
            <a:xfrm>
              <a:off x="4911725" y="3548063"/>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40" name="Oval 72"/>
            <p:cNvSpPr>
              <a:spLocks noChangeArrowheads="1"/>
            </p:cNvSpPr>
            <p:nvPr/>
          </p:nvSpPr>
          <p:spPr bwMode="auto">
            <a:xfrm>
              <a:off x="5905500" y="3548063"/>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41" name="Rectangle 73"/>
            <p:cNvSpPr>
              <a:spLocks noChangeArrowheads="1"/>
            </p:cNvSpPr>
            <p:nvPr/>
          </p:nvSpPr>
          <p:spPr bwMode="auto">
            <a:xfrm>
              <a:off x="4098925" y="2468563"/>
              <a:ext cx="506549"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 Calibri"/>
                  <a:cs typeface=" Calibri"/>
                </a:rPr>
                <a:t>  V</a:t>
              </a:r>
            </a:p>
          </p:txBody>
        </p:sp>
        <p:sp>
          <p:nvSpPr>
            <p:cNvPr id="1440842" name="Line 74"/>
            <p:cNvSpPr>
              <a:spLocks noChangeShapeType="1"/>
            </p:cNvSpPr>
            <p:nvPr/>
          </p:nvSpPr>
          <p:spPr bwMode="auto">
            <a:xfrm>
              <a:off x="4419600" y="3581400"/>
              <a:ext cx="0" cy="6858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43" name="Line 75"/>
            <p:cNvSpPr>
              <a:spLocks noChangeShapeType="1"/>
            </p:cNvSpPr>
            <p:nvPr/>
          </p:nvSpPr>
          <p:spPr bwMode="auto">
            <a:xfrm>
              <a:off x="4953000" y="3581400"/>
              <a:ext cx="0" cy="6858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44" name="Line 76"/>
            <p:cNvSpPr>
              <a:spLocks noChangeShapeType="1"/>
            </p:cNvSpPr>
            <p:nvPr/>
          </p:nvSpPr>
          <p:spPr bwMode="auto">
            <a:xfrm>
              <a:off x="3276600" y="3581400"/>
              <a:ext cx="0" cy="18288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45" name="Line 77"/>
            <p:cNvSpPr>
              <a:spLocks noChangeShapeType="1"/>
            </p:cNvSpPr>
            <p:nvPr/>
          </p:nvSpPr>
          <p:spPr bwMode="auto">
            <a:xfrm>
              <a:off x="5943600" y="3581400"/>
              <a:ext cx="0" cy="18288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46" name="Line 78"/>
            <p:cNvSpPr>
              <a:spLocks noChangeShapeType="1"/>
            </p:cNvSpPr>
            <p:nvPr/>
          </p:nvSpPr>
          <p:spPr bwMode="auto">
            <a:xfrm flipH="1">
              <a:off x="3124200" y="5943600"/>
              <a:ext cx="3200400" cy="0"/>
            </a:xfrm>
            <a:prstGeom prst="line">
              <a:avLst/>
            </a:prstGeom>
            <a:noFill/>
            <a:ln w="508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47" name="AutoShape 79"/>
            <p:cNvSpPr>
              <a:spLocks noChangeArrowheads="1"/>
            </p:cNvSpPr>
            <p:nvPr/>
          </p:nvSpPr>
          <p:spPr bwMode="auto">
            <a:xfrm rot="5400000" flipV="1">
              <a:off x="6261101" y="4967287"/>
              <a:ext cx="1117600" cy="276225"/>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bg1"/>
            </a:solidFill>
            <a:ln w="254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48" name="Line 80"/>
            <p:cNvSpPr>
              <a:spLocks noChangeShapeType="1"/>
            </p:cNvSpPr>
            <p:nvPr/>
          </p:nvSpPr>
          <p:spPr bwMode="auto">
            <a:xfrm>
              <a:off x="6858000" y="1524000"/>
              <a:ext cx="0" cy="3200400"/>
            </a:xfrm>
            <a:prstGeom prst="line">
              <a:avLst/>
            </a:prstGeom>
            <a:noFill/>
            <a:ln w="25400">
              <a:solidFill>
                <a:schemeClr val="tx1"/>
              </a:solidFill>
              <a:round/>
              <a:headEnd type="none" w="sm" len="sm"/>
              <a:tailEnd type="stealth" w="med" len="med"/>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49" name="Rectangle 81"/>
            <p:cNvSpPr>
              <a:spLocks noChangeArrowheads="1"/>
            </p:cNvSpPr>
            <p:nvPr/>
          </p:nvSpPr>
          <p:spPr bwMode="auto">
            <a:xfrm>
              <a:off x="7299325" y="4678363"/>
              <a:ext cx="998470" cy="1016305"/>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 Calibri"/>
                  <a:cs typeface=" Calibri"/>
                </a:rPr>
                <a:t>Data</a:t>
              </a:r>
            </a:p>
            <a:p>
              <a:pPr algn="ctr">
                <a:spcBef>
                  <a:spcPct val="0"/>
                </a:spcBef>
              </a:pPr>
              <a:r>
                <a:rPr lang="en-US" sz="2000">
                  <a:solidFill>
                    <a:srgbClr val="000000"/>
                  </a:solidFill>
                  <a:latin typeface=" Calibri"/>
                  <a:cs typeface=" Calibri"/>
                </a:rPr>
                <a:t>Word</a:t>
              </a:r>
            </a:p>
            <a:p>
              <a:pPr algn="ctr">
                <a:spcBef>
                  <a:spcPct val="0"/>
                </a:spcBef>
              </a:pPr>
              <a:r>
                <a:rPr lang="en-US" sz="2000">
                  <a:solidFill>
                    <a:srgbClr val="000000"/>
                  </a:solidFill>
                  <a:latin typeface=" Calibri"/>
                  <a:cs typeface=" Calibri"/>
                </a:rPr>
                <a:t>or Byte</a:t>
              </a:r>
            </a:p>
          </p:txBody>
        </p:sp>
        <p:sp>
          <p:nvSpPr>
            <p:cNvPr id="1440850" name="Line 82"/>
            <p:cNvSpPr>
              <a:spLocks noChangeShapeType="1"/>
            </p:cNvSpPr>
            <p:nvPr/>
          </p:nvSpPr>
          <p:spPr bwMode="auto">
            <a:xfrm>
              <a:off x="1752600" y="4572000"/>
              <a:ext cx="0" cy="3048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51" name="Line 83"/>
            <p:cNvSpPr>
              <a:spLocks noChangeShapeType="1"/>
            </p:cNvSpPr>
            <p:nvPr/>
          </p:nvSpPr>
          <p:spPr bwMode="auto">
            <a:xfrm>
              <a:off x="2286000" y="4572000"/>
              <a:ext cx="0" cy="152400"/>
            </a:xfrm>
            <a:prstGeom prst="line">
              <a:avLst/>
            </a:prstGeom>
            <a:noFill/>
            <a:ln w="25400">
              <a:solidFill>
                <a:schemeClr val="tx1"/>
              </a:solidFill>
              <a:round/>
              <a:headEnd type="none" w="sm" len="sm"/>
              <a:tailEnd type="stealth" w="med" len="med"/>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52" name="Line 84"/>
            <p:cNvSpPr>
              <a:spLocks noChangeShapeType="1"/>
            </p:cNvSpPr>
            <p:nvPr/>
          </p:nvSpPr>
          <p:spPr bwMode="auto">
            <a:xfrm>
              <a:off x="4419600" y="4191000"/>
              <a:ext cx="0" cy="6858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53" name="Line 85"/>
            <p:cNvSpPr>
              <a:spLocks noChangeShapeType="1"/>
            </p:cNvSpPr>
            <p:nvPr/>
          </p:nvSpPr>
          <p:spPr bwMode="auto">
            <a:xfrm>
              <a:off x="4953000" y="4267200"/>
              <a:ext cx="0" cy="457200"/>
            </a:xfrm>
            <a:prstGeom prst="line">
              <a:avLst/>
            </a:prstGeom>
            <a:noFill/>
            <a:ln w="25400">
              <a:solidFill>
                <a:schemeClr val="tx1"/>
              </a:solidFill>
              <a:round/>
              <a:headEnd type="none" w="sm" len="sm"/>
              <a:tailEnd type="stealth" w="med" len="med"/>
            </a:ln>
            <a:effectLst/>
          </p:spPr>
          <p:txBody>
            <a:bodyPr wrap="none" anchor="ctr">
              <a:prstTxWarp prst="textNoShape">
                <a:avLst/>
              </a:prstTxWarp>
            </a:bodyPr>
            <a:lstStyle/>
            <a:p>
              <a:pPr algn="ctr"/>
              <a:endParaRPr lang="en-US">
                <a:solidFill>
                  <a:srgbClr val="000000"/>
                </a:solidFill>
                <a:latin typeface=" Calibri"/>
                <a:cs typeface=" Calibri"/>
              </a:endParaRPr>
            </a:p>
          </p:txBody>
        </p:sp>
        <p:grpSp>
          <p:nvGrpSpPr>
            <p:cNvPr id="1440854" name="Group 86"/>
            <p:cNvGrpSpPr>
              <a:grpSpLocks/>
            </p:cNvGrpSpPr>
            <p:nvPr/>
          </p:nvGrpSpPr>
          <p:grpSpPr bwMode="auto">
            <a:xfrm>
              <a:off x="3100388" y="5434013"/>
              <a:ext cx="279400" cy="215900"/>
              <a:chOff x="1953" y="3423"/>
              <a:chExt cx="176" cy="136"/>
            </a:xfrm>
          </p:grpSpPr>
          <p:sp>
            <p:nvSpPr>
              <p:cNvPr id="1440855" name="Line 87"/>
              <p:cNvSpPr>
                <a:spLocks noChangeShapeType="1"/>
              </p:cNvSpPr>
              <p:nvPr/>
            </p:nvSpPr>
            <p:spPr bwMode="auto">
              <a:xfrm flipH="1">
                <a:off x="2037" y="3426"/>
                <a:ext cx="92" cy="133"/>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56" name="Line 88"/>
              <p:cNvSpPr>
                <a:spLocks noChangeShapeType="1"/>
              </p:cNvSpPr>
              <p:nvPr/>
            </p:nvSpPr>
            <p:spPr bwMode="auto">
              <a:xfrm>
                <a:off x="1953" y="3426"/>
                <a:ext cx="92" cy="133"/>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57" name="Line 89"/>
              <p:cNvSpPr>
                <a:spLocks noChangeShapeType="1"/>
              </p:cNvSpPr>
              <p:nvPr/>
            </p:nvSpPr>
            <p:spPr bwMode="auto">
              <a:xfrm flipH="1">
                <a:off x="1958" y="3423"/>
                <a:ext cx="168"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grpSp>
        <p:sp>
          <p:nvSpPr>
            <p:cNvPr id="1440858" name="Line 90"/>
            <p:cNvSpPr>
              <a:spLocks noChangeShapeType="1"/>
            </p:cNvSpPr>
            <p:nvPr/>
          </p:nvSpPr>
          <p:spPr bwMode="auto">
            <a:xfrm flipH="1">
              <a:off x="2286000" y="5486400"/>
              <a:ext cx="1524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59" name="Line 91"/>
            <p:cNvSpPr>
              <a:spLocks noChangeShapeType="1"/>
            </p:cNvSpPr>
            <p:nvPr/>
          </p:nvSpPr>
          <p:spPr bwMode="auto">
            <a:xfrm flipH="1">
              <a:off x="2895600" y="5562600"/>
              <a:ext cx="304800" cy="0"/>
            </a:xfrm>
            <a:prstGeom prst="line">
              <a:avLst/>
            </a:prstGeom>
            <a:noFill/>
            <a:ln w="25400">
              <a:solidFill>
                <a:schemeClr val="tx1"/>
              </a:solidFill>
              <a:round/>
              <a:headEnd type="stealth" w="med" len="med"/>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60" name="Line 92"/>
            <p:cNvSpPr>
              <a:spLocks noChangeShapeType="1"/>
            </p:cNvSpPr>
            <p:nvPr/>
          </p:nvSpPr>
          <p:spPr bwMode="auto">
            <a:xfrm>
              <a:off x="4953000" y="5181600"/>
              <a:ext cx="0" cy="3048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grpSp>
          <p:nvGrpSpPr>
            <p:cNvPr id="1440861" name="Group 93"/>
            <p:cNvGrpSpPr>
              <a:grpSpLocks/>
            </p:cNvGrpSpPr>
            <p:nvPr/>
          </p:nvGrpSpPr>
          <p:grpSpPr bwMode="auto">
            <a:xfrm>
              <a:off x="5103813" y="5416550"/>
              <a:ext cx="473075" cy="327025"/>
              <a:chOff x="3215" y="3412"/>
              <a:chExt cx="298" cy="206"/>
            </a:xfrm>
          </p:grpSpPr>
          <p:sp>
            <p:nvSpPr>
              <p:cNvPr id="1440862" name="Line 94"/>
              <p:cNvSpPr>
                <a:spLocks noChangeShapeType="1"/>
              </p:cNvSpPr>
              <p:nvPr/>
            </p:nvSpPr>
            <p:spPr bwMode="auto">
              <a:xfrm>
                <a:off x="3215" y="3413"/>
                <a:ext cx="204"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63" name="Line 95"/>
              <p:cNvSpPr>
                <a:spLocks noChangeShapeType="1"/>
              </p:cNvSpPr>
              <p:nvPr/>
            </p:nvSpPr>
            <p:spPr bwMode="auto">
              <a:xfrm>
                <a:off x="3215" y="3615"/>
                <a:ext cx="204"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64" name="Line 96"/>
              <p:cNvSpPr>
                <a:spLocks noChangeShapeType="1"/>
              </p:cNvSpPr>
              <p:nvPr/>
            </p:nvSpPr>
            <p:spPr bwMode="auto">
              <a:xfrm>
                <a:off x="3217" y="3412"/>
                <a:ext cx="0" cy="202"/>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65" name="Arc 97"/>
              <p:cNvSpPr>
                <a:spLocks/>
              </p:cNvSpPr>
              <p:nvPr/>
            </p:nvSpPr>
            <p:spPr bwMode="auto">
              <a:xfrm>
                <a:off x="3418" y="3413"/>
                <a:ext cx="94" cy="106"/>
              </a:xfrm>
              <a:custGeom>
                <a:avLst/>
                <a:gdLst>
                  <a:gd name="G0" fmla="+- 0 0 0"/>
                  <a:gd name="G1" fmla="+- 21600 0 0"/>
                  <a:gd name="G2" fmla="+- 21600 0 0"/>
                  <a:gd name="T0" fmla="*/ 0 w 21599"/>
                  <a:gd name="T1" fmla="*/ 0 h 21600"/>
                  <a:gd name="T2" fmla="*/ 21599 w 21599"/>
                  <a:gd name="T3" fmla="*/ 21395 h 21600"/>
                  <a:gd name="T4" fmla="*/ 0 w 21599"/>
                  <a:gd name="T5" fmla="*/ 21600 h 21600"/>
                </a:gdLst>
                <a:ahLst/>
                <a:cxnLst>
                  <a:cxn ang="0">
                    <a:pos x="T0" y="T1"/>
                  </a:cxn>
                  <a:cxn ang="0">
                    <a:pos x="T2" y="T3"/>
                  </a:cxn>
                  <a:cxn ang="0">
                    <a:pos x="T4" y="T5"/>
                  </a:cxn>
                </a:cxnLst>
                <a:rect l="0" t="0" r="r" b="b"/>
                <a:pathLst>
                  <a:path w="21599" h="21600" fill="none" extrusionOk="0">
                    <a:moveTo>
                      <a:pt x="0" y="-1"/>
                    </a:moveTo>
                    <a:cubicBezTo>
                      <a:pt x="11849" y="-1"/>
                      <a:pt x="21486" y="9546"/>
                      <a:pt x="21599" y="21394"/>
                    </a:cubicBezTo>
                  </a:path>
                  <a:path w="21599" h="21600" stroke="0" extrusionOk="0">
                    <a:moveTo>
                      <a:pt x="0" y="-1"/>
                    </a:moveTo>
                    <a:cubicBezTo>
                      <a:pt x="11849" y="-1"/>
                      <a:pt x="21486" y="9546"/>
                      <a:pt x="21599" y="21394"/>
                    </a:cubicBezTo>
                    <a:lnTo>
                      <a:pt x="0" y="21600"/>
                    </a:lnTo>
                    <a:close/>
                  </a:path>
                </a:pathLst>
              </a:custGeom>
              <a:noFill/>
              <a:ln w="25400" cap="rnd">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66" name="Arc 98"/>
              <p:cNvSpPr>
                <a:spLocks/>
              </p:cNvSpPr>
              <p:nvPr/>
            </p:nvSpPr>
            <p:spPr bwMode="auto">
              <a:xfrm>
                <a:off x="3419" y="3511"/>
                <a:ext cx="94" cy="107"/>
              </a:xfrm>
              <a:custGeom>
                <a:avLst/>
                <a:gdLst>
                  <a:gd name="G0" fmla="+- 0 0 0"/>
                  <a:gd name="G1" fmla="+- 205 0 0"/>
                  <a:gd name="G2" fmla="+- 21600 0 0"/>
                  <a:gd name="T0" fmla="*/ 21599 w 21600"/>
                  <a:gd name="T1" fmla="*/ 0 h 21805"/>
                  <a:gd name="T2" fmla="*/ 0 w 21600"/>
                  <a:gd name="T3" fmla="*/ 21805 h 21805"/>
                  <a:gd name="T4" fmla="*/ 0 w 21600"/>
                  <a:gd name="T5" fmla="*/ 205 h 21805"/>
                </a:gdLst>
                <a:ahLst/>
                <a:cxnLst>
                  <a:cxn ang="0">
                    <a:pos x="T0" y="T1"/>
                  </a:cxn>
                  <a:cxn ang="0">
                    <a:pos x="T2" y="T3"/>
                  </a:cxn>
                  <a:cxn ang="0">
                    <a:pos x="T4" y="T5"/>
                  </a:cxn>
                </a:cxnLst>
                <a:rect l="0" t="0" r="r" b="b"/>
                <a:pathLst>
                  <a:path w="21600" h="21805" fill="none" extrusionOk="0">
                    <a:moveTo>
                      <a:pt x="21599" y="-1"/>
                    </a:moveTo>
                    <a:cubicBezTo>
                      <a:pt x="21599" y="68"/>
                      <a:pt x="21600" y="136"/>
                      <a:pt x="21600" y="205"/>
                    </a:cubicBezTo>
                    <a:cubicBezTo>
                      <a:pt x="21600" y="12134"/>
                      <a:pt x="11929" y="21805"/>
                      <a:pt x="-1" y="21805"/>
                    </a:cubicBezTo>
                  </a:path>
                  <a:path w="21600" h="21805" stroke="0" extrusionOk="0">
                    <a:moveTo>
                      <a:pt x="21599" y="-1"/>
                    </a:moveTo>
                    <a:cubicBezTo>
                      <a:pt x="21599" y="68"/>
                      <a:pt x="21600" y="136"/>
                      <a:pt x="21600" y="205"/>
                    </a:cubicBezTo>
                    <a:cubicBezTo>
                      <a:pt x="21600" y="12134"/>
                      <a:pt x="11929" y="21805"/>
                      <a:pt x="-1" y="21805"/>
                    </a:cubicBezTo>
                    <a:lnTo>
                      <a:pt x="0" y="205"/>
                    </a:lnTo>
                    <a:close/>
                  </a:path>
                </a:pathLst>
              </a:custGeom>
              <a:noFill/>
              <a:ln w="25400" cap="rnd">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grpSp>
        <p:sp>
          <p:nvSpPr>
            <p:cNvPr id="1440867" name="Oval 99"/>
            <p:cNvSpPr>
              <a:spLocks noChangeArrowheads="1"/>
            </p:cNvSpPr>
            <p:nvPr/>
          </p:nvSpPr>
          <p:spPr bwMode="auto">
            <a:xfrm>
              <a:off x="4687888" y="4737100"/>
              <a:ext cx="508000" cy="508000"/>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68" name="Rectangle 100"/>
            <p:cNvSpPr>
              <a:spLocks noChangeArrowheads="1"/>
            </p:cNvSpPr>
            <p:nvPr/>
          </p:nvSpPr>
          <p:spPr bwMode="auto">
            <a:xfrm>
              <a:off x="4721225" y="4792663"/>
              <a:ext cx="406987"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 Calibri"/>
                  <a:cs typeface=" Calibri"/>
                </a:rPr>
                <a:t> =</a:t>
              </a:r>
            </a:p>
          </p:txBody>
        </p:sp>
        <p:sp>
          <p:nvSpPr>
            <p:cNvPr id="1440869" name="Line 101"/>
            <p:cNvSpPr>
              <a:spLocks noChangeShapeType="1"/>
            </p:cNvSpPr>
            <p:nvPr/>
          </p:nvSpPr>
          <p:spPr bwMode="auto">
            <a:xfrm>
              <a:off x="5919788" y="5638800"/>
              <a:ext cx="0" cy="304800"/>
            </a:xfrm>
            <a:prstGeom prst="line">
              <a:avLst/>
            </a:prstGeom>
            <a:noFill/>
            <a:ln w="25400">
              <a:solidFill>
                <a:schemeClr val="tx1"/>
              </a:solidFill>
              <a:round/>
              <a:headEnd type="none" w="sm" len="sm"/>
              <a:tailEnd type="stealth" w="med" len="med"/>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70" name="Line 102"/>
            <p:cNvSpPr>
              <a:spLocks noChangeShapeType="1"/>
            </p:cNvSpPr>
            <p:nvPr/>
          </p:nvSpPr>
          <p:spPr bwMode="auto">
            <a:xfrm flipH="1">
              <a:off x="4419600" y="5638800"/>
              <a:ext cx="6858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71" name="Line 103"/>
            <p:cNvSpPr>
              <a:spLocks noChangeShapeType="1"/>
            </p:cNvSpPr>
            <p:nvPr/>
          </p:nvSpPr>
          <p:spPr bwMode="auto">
            <a:xfrm flipH="1">
              <a:off x="4114800" y="4953000"/>
              <a:ext cx="533400" cy="0"/>
            </a:xfrm>
            <a:prstGeom prst="line">
              <a:avLst/>
            </a:prstGeom>
            <a:noFill/>
            <a:ln w="25400">
              <a:solidFill>
                <a:schemeClr val="tx1"/>
              </a:solidFill>
              <a:round/>
              <a:headEnd type="stealth" w="med" len="med"/>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72" name="Line 104"/>
            <p:cNvSpPr>
              <a:spLocks noChangeShapeType="1"/>
            </p:cNvSpPr>
            <p:nvPr/>
          </p:nvSpPr>
          <p:spPr bwMode="auto">
            <a:xfrm>
              <a:off x="4419600" y="5029200"/>
              <a:ext cx="0" cy="6096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grpSp>
          <p:nvGrpSpPr>
            <p:cNvPr id="1440873" name="Group 105"/>
            <p:cNvGrpSpPr>
              <a:grpSpLocks/>
            </p:cNvGrpSpPr>
            <p:nvPr/>
          </p:nvGrpSpPr>
          <p:grpSpPr bwMode="auto">
            <a:xfrm>
              <a:off x="5767388" y="5434013"/>
              <a:ext cx="279400" cy="215900"/>
              <a:chOff x="3633" y="3423"/>
              <a:chExt cx="176" cy="136"/>
            </a:xfrm>
          </p:grpSpPr>
          <p:sp>
            <p:nvSpPr>
              <p:cNvPr id="1440874" name="Line 106"/>
              <p:cNvSpPr>
                <a:spLocks noChangeShapeType="1"/>
              </p:cNvSpPr>
              <p:nvPr/>
            </p:nvSpPr>
            <p:spPr bwMode="auto">
              <a:xfrm flipH="1">
                <a:off x="3717" y="3426"/>
                <a:ext cx="92" cy="133"/>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75" name="Line 107"/>
              <p:cNvSpPr>
                <a:spLocks noChangeShapeType="1"/>
              </p:cNvSpPr>
              <p:nvPr/>
            </p:nvSpPr>
            <p:spPr bwMode="auto">
              <a:xfrm>
                <a:off x="3633" y="3426"/>
                <a:ext cx="92" cy="133"/>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76" name="Line 108"/>
              <p:cNvSpPr>
                <a:spLocks noChangeShapeType="1"/>
              </p:cNvSpPr>
              <p:nvPr/>
            </p:nvSpPr>
            <p:spPr bwMode="auto">
              <a:xfrm flipH="1">
                <a:off x="3638" y="3423"/>
                <a:ext cx="168"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grpSp>
        <p:sp>
          <p:nvSpPr>
            <p:cNvPr id="1440877" name="Line 109"/>
            <p:cNvSpPr>
              <a:spLocks noChangeShapeType="1"/>
            </p:cNvSpPr>
            <p:nvPr/>
          </p:nvSpPr>
          <p:spPr bwMode="auto">
            <a:xfrm flipH="1">
              <a:off x="4953000" y="5486400"/>
              <a:ext cx="1524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78" name="Line 110"/>
            <p:cNvSpPr>
              <a:spLocks noChangeShapeType="1"/>
            </p:cNvSpPr>
            <p:nvPr/>
          </p:nvSpPr>
          <p:spPr bwMode="auto">
            <a:xfrm flipH="1">
              <a:off x="5562600" y="5562600"/>
              <a:ext cx="304800" cy="0"/>
            </a:xfrm>
            <a:prstGeom prst="line">
              <a:avLst/>
            </a:prstGeom>
            <a:noFill/>
            <a:ln w="25400">
              <a:solidFill>
                <a:schemeClr val="tx1"/>
              </a:solidFill>
              <a:round/>
              <a:headEnd type="stealth" w="med" len="med"/>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79" name="Line 111"/>
            <p:cNvSpPr>
              <a:spLocks noChangeShapeType="1"/>
            </p:cNvSpPr>
            <p:nvPr/>
          </p:nvSpPr>
          <p:spPr bwMode="auto">
            <a:xfrm flipV="1">
              <a:off x="6324600" y="4724400"/>
              <a:ext cx="0" cy="1219200"/>
            </a:xfrm>
            <a:prstGeom prst="line">
              <a:avLst/>
            </a:prstGeom>
            <a:noFill/>
            <a:ln w="508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80" name="Line 112"/>
            <p:cNvSpPr>
              <a:spLocks noChangeShapeType="1"/>
            </p:cNvSpPr>
            <p:nvPr/>
          </p:nvSpPr>
          <p:spPr bwMode="auto">
            <a:xfrm>
              <a:off x="2971800" y="5562600"/>
              <a:ext cx="0" cy="7620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grpSp>
          <p:nvGrpSpPr>
            <p:cNvPr id="1440881" name="Group 113"/>
            <p:cNvGrpSpPr>
              <a:grpSpLocks/>
            </p:cNvGrpSpPr>
            <p:nvPr/>
          </p:nvGrpSpPr>
          <p:grpSpPr bwMode="auto">
            <a:xfrm>
              <a:off x="6535738" y="6027738"/>
              <a:ext cx="758825" cy="476250"/>
              <a:chOff x="4117" y="3797"/>
              <a:chExt cx="478" cy="300"/>
            </a:xfrm>
          </p:grpSpPr>
          <p:sp>
            <p:nvSpPr>
              <p:cNvPr id="1440882" name="Arc 114"/>
              <p:cNvSpPr>
                <a:spLocks/>
              </p:cNvSpPr>
              <p:nvPr/>
            </p:nvSpPr>
            <p:spPr bwMode="auto">
              <a:xfrm>
                <a:off x="4117" y="3797"/>
                <a:ext cx="70"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cap="rnd">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83" name="Arc 115"/>
              <p:cNvSpPr>
                <a:spLocks/>
              </p:cNvSpPr>
              <p:nvPr/>
            </p:nvSpPr>
            <p:spPr bwMode="auto">
              <a:xfrm>
                <a:off x="4117" y="3797"/>
                <a:ext cx="478" cy="15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cap="rnd">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84" name="Arc 116"/>
              <p:cNvSpPr>
                <a:spLocks/>
              </p:cNvSpPr>
              <p:nvPr/>
            </p:nvSpPr>
            <p:spPr bwMode="auto">
              <a:xfrm>
                <a:off x="4141" y="3940"/>
                <a:ext cx="453" cy="157"/>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25400" cap="rnd">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85" name="Arc 117"/>
              <p:cNvSpPr>
                <a:spLocks/>
              </p:cNvSpPr>
              <p:nvPr/>
            </p:nvSpPr>
            <p:spPr bwMode="auto">
              <a:xfrm>
                <a:off x="4117" y="3940"/>
                <a:ext cx="70" cy="157"/>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25400" cap="rnd">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grpSp>
        <p:sp>
          <p:nvSpPr>
            <p:cNvPr id="1440886" name="Line 118"/>
            <p:cNvSpPr>
              <a:spLocks noChangeShapeType="1"/>
            </p:cNvSpPr>
            <p:nvPr/>
          </p:nvSpPr>
          <p:spPr bwMode="auto">
            <a:xfrm flipH="1">
              <a:off x="7273925" y="6248400"/>
              <a:ext cx="381000" cy="0"/>
            </a:xfrm>
            <a:prstGeom prst="line">
              <a:avLst/>
            </a:prstGeom>
            <a:noFill/>
            <a:ln w="25400">
              <a:solidFill>
                <a:schemeClr val="tx1"/>
              </a:solidFill>
              <a:round/>
              <a:headEnd type="stealth" w="med" len="lg"/>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87" name="Line 119"/>
            <p:cNvSpPr>
              <a:spLocks noChangeShapeType="1"/>
            </p:cNvSpPr>
            <p:nvPr/>
          </p:nvSpPr>
          <p:spPr bwMode="auto">
            <a:xfrm>
              <a:off x="5638800" y="5562600"/>
              <a:ext cx="0" cy="3048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88" name="Line 120"/>
            <p:cNvSpPr>
              <a:spLocks noChangeShapeType="1"/>
            </p:cNvSpPr>
            <p:nvPr/>
          </p:nvSpPr>
          <p:spPr bwMode="auto">
            <a:xfrm>
              <a:off x="5638800" y="6019800"/>
              <a:ext cx="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89" name="Line 121"/>
            <p:cNvSpPr>
              <a:spLocks noChangeShapeType="1"/>
            </p:cNvSpPr>
            <p:nvPr/>
          </p:nvSpPr>
          <p:spPr bwMode="auto">
            <a:xfrm flipH="1">
              <a:off x="5638800" y="6172200"/>
              <a:ext cx="9906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90" name="Line 122"/>
            <p:cNvSpPr>
              <a:spLocks noChangeShapeType="1"/>
            </p:cNvSpPr>
            <p:nvPr/>
          </p:nvSpPr>
          <p:spPr bwMode="auto">
            <a:xfrm flipH="1">
              <a:off x="2971800" y="6324600"/>
              <a:ext cx="36576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91" name="Line 123"/>
            <p:cNvSpPr>
              <a:spLocks noChangeShapeType="1"/>
            </p:cNvSpPr>
            <p:nvPr/>
          </p:nvSpPr>
          <p:spPr bwMode="auto">
            <a:xfrm flipH="1">
              <a:off x="2197100" y="4154488"/>
              <a:ext cx="15240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92" name="Rectangle 124"/>
            <p:cNvSpPr>
              <a:spLocks noChangeArrowheads="1"/>
            </p:cNvSpPr>
            <p:nvPr/>
          </p:nvSpPr>
          <p:spPr bwMode="auto">
            <a:xfrm>
              <a:off x="2309813" y="4060825"/>
              <a:ext cx="328465" cy="400752"/>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000">
                  <a:solidFill>
                    <a:srgbClr val="000000"/>
                  </a:solidFill>
                  <a:latin typeface=" Calibri"/>
                  <a:cs typeface=" Calibri"/>
                </a:rPr>
                <a:t> t</a:t>
              </a:r>
            </a:p>
          </p:txBody>
        </p:sp>
        <p:sp>
          <p:nvSpPr>
            <p:cNvPr id="1440893" name="Line 125"/>
            <p:cNvSpPr>
              <a:spLocks noChangeShapeType="1"/>
            </p:cNvSpPr>
            <p:nvPr/>
          </p:nvSpPr>
          <p:spPr bwMode="auto">
            <a:xfrm>
              <a:off x="3962400" y="3429000"/>
              <a:ext cx="304800" cy="0"/>
            </a:xfrm>
            <a:prstGeom prst="line">
              <a:avLst/>
            </a:prstGeom>
            <a:noFill/>
            <a:ln w="12700">
              <a:solidFill>
                <a:schemeClr val="tx1"/>
              </a:solidFill>
              <a:prstDash val="sysDot"/>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sp>
          <p:nvSpPr>
            <p:cNvPr id="1440894" name="Line 126"/>
            <p:cNvSpPr>
              <a:spLocks noChangeShapeType="1"/>
            </p:cNvSpPr>
            <p:nvPr/>
          </p:nvSpPr>
          <p:spPr bwMode="auto">
            <a:xfrm>
              <a:off x="3962400" y="3733800"/>
              <a:ext cx="304800" cy="0"/>
            </a:xfrm>
            <a:prstGeom prst="line">
              <a:avLst/>
            </a:prstGeom>
            <a:noFill/>
            <a:ln w="12700">
              <a:solidFill>
                <a:schemeClr val="tx1"/>
              </a:solidFill>
              <a:prstDash val="sysDot"/>
              <a:round/>
              <a:headEnd type="none" w="sm" len="sm"/>
              <a:tailEnd type="none" w="sm" len="sm"/>
            </a:ln>
            <a:effectLst/>
          </p:spPr>
          <p:txBody>
            <a:bodyPr wrap="none" anchor="ctr">
              <a:prstTxWarp prst="textNoShape">
                <a:avLst/>
              </a:prstTxWarp>
            </a:bodyPr>
            <a:lstStyle/>
            <a:p>
              <a:pPr algn="ctr"/>
              <a:endParaRPr lang="en-US">
                <a:solidFill>
                  <a:srgbClr val="000000"/>
                </a:solidFill>
                <a:latin typeface=" Calibri"/>
                <a:cs typeface=" Calibri"/>
              </a:endParaRPr>
            </a:p>
          </p:txBody>
        </p:sp>
      </p:grpSp>
      <p:sp>
        <p:nvSpPr>
          <p:cNvPr id="128" name="Slide Number Placeholder 5"/>
          <p:cNvSpPr>
            <a:spLocks noGrp="1"/>
          </p:cNvSpPr>
          <p:nvPr>
            <p:ph type="sldNum" sz="quarter" idx="12"/>
          </p:nvPr>
        </p:nvSpPr>
        <p:spPr>
          <a:xfrm>
            <a:off x="7162800" y="6477000"/>
            <a:ext cx="1905000" cy="292100"/>
          </a:xfrm>
        </p:spPr>
        <p:txBody>
          <a:bodyPr/>
          <a:lstStyle/>
          <a:p>
            <a:fld id="{496471D7-D45B-4D4D-A774-64B2692D6213}" type="slidenum">
              <a:rPr lang="en-US"/>
              <a:pPr/>
              <a:t>4</a:t>
            </a:fld>
            <a:endParaRPr lang="en-US" b="0" dirty="0">
              <a:solidFill>
                <a:srgbClr val="FBBA03"/>
              </a:solidFill>
            </a:endParaRPr>
          </a:p>
        </p:txBody>
      </p:sp>
    </p:spTree>
    <p:extLst>
      <p:ext uri="{BB962C8B-B14F-4D97-AF65-F5344CB8AC3E}">
        <p14:creationId xmlns:p14="http://schemas.microsoft.com/office/powerpoint/2010/main" val="209614759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5699" name="Rectangle 3"/>
          <p:cNvSpPr>
            <a:spLocks noGrp="1" noChangeArrowheads="1"/>
          </p:cNvSpPr>
          <p:nvPr>
            <p:ph type="title"/>
          </p:nvPr>
        </p:nvSpPr>
        <p:spPr/>
        <p:txBody>
          <a:bodyPr/>
          <a:lstStyle/>
          <a:p>
            <a:r>
              <a:rPr lang="en-US" altLang="ko-KR" dirty="0" smtClean="0">
                <a:ea typeface="굴림" charset="-127"/>
                <a:cs typeface="굴림" charset="-127"/>
              </a:rPr>
              <a:t>Matrix Multiply with Cache Tiling</a:t>
            </a:r>
            <a:endParaRPr lang="en-US" altLang="ko-KR" dirty="0">
              <a:ea typeface="굴림" charset="-127"/>
              <a:cs typeface="굴림" charset="-127"/>
            </a:endParaRPr>
          </a:p>
        </p:txBody>
      </p:sp>
      <p:sp>
        <p:nvSpPr>
          <p:cNvPr id="124" name="Slide Number Placeholder 5"/>
          <p:cNvSpPr>
            <a:spLocks noGrp="1"/>
          </p:cNvSpPr>
          <p:nvPr>
            <p:ph type="sldNum" sz="quarter" idx="12"/>
          </p:nvPr>
        </p:nvSpPr>
        <p:spPr/>
        <p:txBody>
          <a:bodyPr/>
          <a:lstStyle/>
          <a:p>
            <a:fld id="{6367BFB9-2091-BB44-A4AD-860776076243}" type="slidenum">
              <a:rPr lang="en-US"/>
              <a:pPr/>
              <a:t>40</a:t>
            </a:fld>
            <a:endParaRPr lang="en-US" b="0">
              <a:solidFill>
                <a:srgbClr val="FBBA03"/>
              </a:solidFill>
            </a:endParaRPr>
          </a:p>
        </p:txBody>
      </p:sp>
      <p:sp>
        <p:nvSpPr>
          <p:cNvPr id="1565698" name="Rectangle 2"/>
          <p:cNvSpPr>
            <a:spLocks noGrp="1" noChangeArrowheads="1"/>
          </p:cNvSpPr>
          <p:nvPr>
            <p:ph idx="4294967295"/>
          </p:nvPr>
        </p:nvSpPr>
        <p:spPr>
          <a:xfrm>
            <a:off x="0" y="914400"/>
            <a:ext cx="7162800" cy="3124200"/>
          </a:xfrm>
          <a:ln/>
        </p:spPr>
        <p:txBody>
          <a:bodyPr/>
          <a:lstStyle/>
          <a:p>
            <a:pPr marL="742950" lvl="1" indent="-285750">
              <a:lnSpc>
                <a:spcPct val="100000"/>
              </a:lnSpc>
              <a:spcBef>
                <a:spcPct val="0"/>
              </a:spcBef>
              <a:buFontTx/>
              <a:buNone/>
            </a:pPr>
            <a:r>
              <a:rPr lang="ko-KR" altLang="en-US" b="1" dirty="0">
                <a:latin typeface="Courier New" charset="0"/>
                <a:ea typeface="굴림" charset="-127"/>
                <a:cs typeface="굴림" charset="-127"/>
              </a:rPr>
              <a:t> </a:t>
            </a:r>
            <a:r>
              <a:rPr lang="en-US" altLang="ko-KR" b="1" dirty="0" err="1">
                <a:latin typeface="Courier New" charset="0"/>
                <a:ea typeface="굴림" charset="-127"/>
                <a:cs typeface="굴림" charset="-127"/>
              </a:rPr>
              <a:t>for(jj</a:t>
            </a:r>
            <a:r>
              <a:rPr lang="en-US" altLang="ko-KR" b="1" dirty="0">
                <a:latin typeface="Courier New" charset="0"/>
                <a:ea typeface="굴림" charset="-127"/>
                <a:cs typeface="굴림" charset="-127"/>
              </a:rPr>
              <a:t>=0; </a:t>
            </a:r>
            <a:r>
              <a:rPr lang="en-US" altLang="ko-KR" b="1" dirty="0" err="1">
                <a:latin typeface="Courier New" charset="0"/>
                <a:ea typeface="굴림" charset="-127"/>
                <a:cs typeface="굴림" charset="-127"/>
              </a:rPr>
              <a:t>jj</a:t>
            </a:r>
            <a:r>
              <a:rPr lang="en-US" altLang="ko-KR" b="1" dirty="0">
                <a:latin typeface="Courier New" charset="0"/>
                <a:ea typeface="굴림" charset="-127"/>
                <a:cs typeface="굴림" charset="-127"/>
              </a:rPr>
              <a:t> &lt; N; </a:t>
            </a:r>
            <a:r>
              <a:rPr lang="en-US" altLang="ko-KR" b="1" dirty="0" err="1">
                <a:latin typeface="Courier New" charset="0"/>
                <a:ea typeface="굴림" charset="-127"/>
                <a:cs typeface="굴림" charset="-127"/>
              </a:rPr>
              <a:t>jj</a:t>
            </a:r>
            <a:r>
              <a:rPr lang="en-US" altLang="ko-KR" b="1" dirty="0">
                <a:latin typeface="Courier New" charset="0"/>
                <a:ea typeface="굴림" charset="-127"/>
                <a:cs typeface="굴림" charset="-127"/>
              </a:rPr>
              <a:t>=</a:t>
            </a:r>
            <a:r>
              <a:rPr lang="en-US" altLang="ko-KR" b="1" dirty="0" err="1">
                <a:latin typeface="Courier New" charset="0"/>
                <a:ea typeface="굴림" charset="-127"/>
                <a:cs typeface="굴림" charset="-127"/>
              </a:rPr>
              <a:t>jj+B</a:t>
            </a:r>
            <a:r>
              <a:rPr lang="en-US" altLang="ko-KR" b="1" dirty="0">
                <a:latin typeface="Courier New" charset="0"/>
                <a:ea typeface="굴림" charset="-127"/>
                <a:cs typeface="굴림" charset="-127"/>
              </a:rPr>
              <a:t>)</a:t>
            </a:r>
            <a:br>
              <a:rPr lang="en-US" altLang="ko-KR" b="1" dirty="0">
                <a:latin typeface="Courier New" charset="0"/>
                <a:ea typeface="굴림" charset="-127"/>
                <a:cs typeface="굴림" charset="-127"/>
              </a:rPr>
            </a:br>
            <a:r>
              <a:rPr lang="en-US" altLang="ko-KR" b="1" dirty="0">
                <a:latin typeface="Courier New" charset="0"/>
                <a:ea typeface="굴림" charset="-127"/>
                <a:cs typeface="굴림" charset="-127"/>
              </a:rPr>
              <a:t>   </a:t>
            </a:r>
            <a:r>
              <a:rPr lang="en-US" altLang="ko-KR" b="1" dirty="0" err="1">
                <a:latin typeface="Courier New" charset="0"/>
                <a:ea typeface="굴림" charset="-127"/>
                <a:cs typeface="굴림" charset="-127"/>
              </a:rPr>
              <a:t>for(kk</a:t>
            </a:r>
            <a:r>
              <a:rPr lang="en-US" altLang="ko-KR" b="1" dirty="0">
                <a:latin typeface="Courier New" charset="0"/>
                <a:ea typeface="굴림" charset="-127"/>
                <a:cs typeface="굴림" charset="-127"/>
              </a:rPr>
              <a:t>=0; </a:t>
            </a:r>
            <a:r>
              <a:rPr lang="en-US" altLang="ko-KR" b="1" dirty="0" err="1">
                <a:latin typeface="Courier New" charset="0"/>
                <a:ea typeface="굴림" charset="-127"/>
                <a:cs typeface="굴림" charset="-127"/>
              </a:rPr>
              <a:t>kk</a:t>
            </a:r>
            <a:r>
              <a:rPr lang="en-US" altLang="ko-KR" b="1" dirty="0">
                <a:latin typeface="Courier New" charset="0"/>
                <a:ea typeface="굴림" charset="-127"/>
                <a:cs typeface="굴림" charset="-127"/>
              </a:rPr>
              <a:t> &lt; N; </a:t>
            </a:r>
            <a:r>
              <a:rPr lang="en-US" altLang="ko-KR" b="1" dirty="0" err="1">
                <a:latin typeface="Courier New" charset="0"/>
                <a:ea typeface="굴림" charset="-127"/>
                <a:cs typeface="굴림" charset="-127"/>
              </a:rPr>
              <a:t>kk</a:t>
            </a:r>
            <a:r>
              <a:rPr lang="en-US" altLang="ko-KR" b="1" dirty="0">
                <a:latin typeface="Courier New" charset="0"/>
                <a:ea typeface="굴림" charset="-127"/>
                <a:cs typeface="굴림" charset="-127"/>
              </a:rPr>
              <a:t>=</a:t>
            </a:r>
            <a:r>
              <a:rPr lang="en-US" altLang="ko-KR" b="1" dirty="0" err="1">
                <a:latin typeface="Courier New" charset="0"/>
                <a:ea typeface="굴림" charset="-127"/>
                <a:cs typeface="굴림" charset="-127"/>
              </a:rPr>
              <a:t>kk+B</a:t>
            </a:r>
            <a:r>
              <a:rPr lang="en-US" altLang="ko-KR" b="1" dirty="0">
                <a:latin typeface="Courier New" charset="0"/>
                <a:ea typeface="굴림" charset="-127"/>
                <a:cs typeface="굴림" charset="-127"/>
              </a:rPr>
              <a:t>)</a:t>
            </a:r>
            <a:br>
              <a:rPr lang="en-US" altLang="ko-KR" b="1" dirty="0">
                <a:latin typeface="Courier New" charset="0"/>
                <a:ea typeface="굴림" charset="-127"/>
                <a:cs typeface="굴림" charset="-127"/>
              </a:rPr>
            </a:br>
            <a:r>
              <a:rPr lang="en-US" altLang="ko-KR" b="1" dirty="0">
                <a:latin typeface="Courier New" charset="0"/>
                <a:ea typeface="굴림" charset="-127"/>
                <a:cs typeface="굴림" charset="-127"/>
              </a:rPr>
              <a:t>      </a:t>
            </a:r>
            <a:r>
              <a:rPr lang="en-US" altLang="ko-KR" b="1" dirty="0" err="1">
                <a:latin typeface="Courier New" charset="0"/>
                <a:ea typeface="굴림" charset="-127"/>
                <a:cs typeface="굴림" charset="-127"/>
              </a:rPr>
              <a:t>for(i</a:t>
            </a:r>
            <a:r>
              <a:rPr lang="en-US" altLang="ko-KR" b="1" dirty="0">
                <a:latin typeface="Courier New" charset="0"/>
                <a:ea typeface="굴림" charset="-127"/>
                <a:cs typeface="굴림" charset="-127"/>
              </a:rPr>
              <a:t>=0; </a:t>
            </a:r>
            <a:r>
              <a:rPr lang="en-US" altLang="ko-KR" b="1" dirty="0" err="1">
                <a:latin typeface="Courier New" charset="0"/>
                <a:ea typeface="굴림" charset="-127"/>
                <a:cs typeface="굴림" charset="-127"/>
              </a:rPr>
              <a:t>i</a:t>
            </a:r>
            <a:r>
              <a:rPr lang="en-US" altLang="ko-KR" b="1" dirty="0">
                <a:latin typeface="Courier New" charset="0"/>
                <a:ea typeface="굴림" charset="-127"/>
                <a:cs typeface="굴림" charset="-127"/>
              </a:rPr>
              <a:t> &lt; N; </a:t>
            </a:r>
            <a:r>
              <a:rPr lang="en-US" altLang="ko-KR" b="1" dirty="0" err="1">
                <a:latin typeface="Courier New" charset="0"/>
                <a:ea typeface="굴림" charset="-127"/>
                <a:cs typeface="굴림" charset="-127"/>
              </a:rPr>
              <a:t>i</a:t>
            </a:r>
            <a:r>
              <a:rPr lang="en-US" altLang="ko-KR" b="1" dirty="0">
                <a:latin typeface="Courier New" charset="0"/>
                <a:ea typeface="굴림" charset="-127"/>
                <a:cs typeface="굴림" charset="-127"/>
              </a:rPr>
              <a:t>++)</a:t>
            </a:r>
            <a:br>
              <a:rPr lang="en-US" altLang="ko-KR" b="1" dirty="0">
                <a:latin typeface="Courier New" charset="0"/>
                <a:ea typeface="굴림" charset="-127"/>
                <a:cs typeface="굴림" charset="-127"/>
              </a:rPr>
            </a:br>
            <a:r>
              <a:rPr lang="en-US" altLang="ko-KR" b="1" dirty="0">
                <a:latin typeface="Courier New" charset="0"/>
                <a:ea typeface="굴림" charset="-127"/>
                <a:cs typeface="굴림" charset="-127"/>
              </a:rPr>
              <a:t>          </a:t>
            </a:r>
            <a:r>
              <a:rPr lang="en-US" altLang="ko-KR" b="1" dirty="0" err="1">
                <a:latin typeface="Courier New" charset="0"/>
                <a:ea typeface="굴림" charset="-127"/>
                <a:cs typeface="굴림" charset="-127"/>
              </a:rPr>
              <a:t>for(j</a:t>
            </a:r>
            <a:r>
              <a:rPr lang="en-US" altLang="ko-KR" b="1" dirty="0">
                <a:latin typeface="Courier New" charset="0"/>
                <a:ea typeface="굴림" charset="-127"/>
                <a:cs typeface="굴림" charset="-127"/>
              </a:rPr>
              <a:t>=</a:t>
            </a:r>
            <a:r>
              <a:rPr lang="en-US" altLang="ko-KR" b="1" dirty="0" err="1">
                <a:latin typeface="Courier New" charset="0"/>
                <a:ea typeface="굴림" charset="-127"/>
                <a:cs typeface="굴림" charset="-127"/>
              </a:rPr>
              <a:t>jj</a:t>
            </a:r>
            <a:r>
              <a:rPr lang="en-US" altLang="ko-KR" b="1" dirty="0">
                <a:latin typeface="Courier New" charset="0"/>
                <a:ea typeface="굴림" charset="-127"/>
                <a:cs typeface="굴림" charset="-127"/>
              </a:rPr>
              <a:t>; </a:t>
            </a:r>
            <a:r>
              <a:rPr lang="en-US" altLang="ko-KR" b="1" dirty="0" err="1">
                <a:latin typeface="Courier New" charset="0"/>
                <a:ea typeface="굴림" charset="-127"/>
                <a:cs typeface="굴림" charset="-127"/>
              </a:rPr>
              <a:t>j</a:t>
            </a:r>
            <a:r>
              <a:rPr lang="en-US" altLang="ko-KR" b="1" dirty="0">
                <a:latin typeface="Courier New" charset="0"/>
                <a:ea typeface="굴림" charset="-127"/>
                <a:cs typeface="굴림" charset="-127"/>
              </a:rPr>
              <a:t> &lt; </a:t>
            </a:r>
            <a:r>
              <a:rPr lang="en-US" altLang="ko-KR" b="1" dirty="0" err="1">
                <a:latin typeface="Courier New" charset="0"/>
                <a:ea typeface="굴림" charset="-127"/>
                <a:cs typeface="굴림" charset="-127"/>
              </a:rPr>
              <a:t>min(jj+B,N</a:t>
            </a:r>
            <a:r>
              <a:rPr lang="en-US" altLang="ko-KR" b="1" dirty="0">
                <a:latin typeface="Courier New" charset="0"/>
                <a:ea typeface="굴림" charset="-127"/>
                <a:cs typeface="굴림" charset="-127"/>
              </a:rPr>
              <a:t>); </a:t>
            </a:r>
            <a:r>
              <a:rPr lang="en-US" altLang="ko-KR" b="1" dirty="0" err="1">
                <a:latin typeface="Courier New" charset="0"/>
                <a:ea typeface="굴림" charset="-127"/>
                <a:cs typeface="굴림" charset="-127"/>
              </a:rPr>
              <a:t>j</a:t>
            </a:r>
            <a:r>
              <a:rPr lang="en-US" altLang="ko-KR" b="1" dirty="0">
                <a:latin typeface="Courier New" charset="0"/>
                <a:ea typeface="굴림" charset="-127"/>
                <a:cs typeface="굴림" charset="-127"/>
              </a:rPr>
              <a:t>++) {</a:t>
            </a:r>
            <a:br>
              <a:rPr lang="en-US" altLang="ko-KR" b="1" dirty="0">
                <a:latin typeface="Courier New" charset="0"/>
                <a:ea typeface="굴림" charset="-127"/>
                <a:cs typeface="굴림" charset="-127"/>
              </a:rPr>
            </a:br>
            <a:r>
              <a:rPr lang="en-US" altLang="ko-KR" b="1" dirty="0">
                <a:latin typeface="Courier New" charset="0"/>
                <a:ea typeface="굴림" charset="-127"/>
                <a:cs typeface="굴림" charset="-127"/>
              </a:rPr>
              <a:t>             </a:t>
            </a:r>
            <a:r>
              <a:rPr lang="en-US" altLang="ko-KR" b="1" dirty="0" err="1">
                <a:latin typeface="Courier New" charset="0"/>
                <a:ea typeface="굴림" charset="-127"/>
                <a:cs typeface="굴림" charset="-127"/>
              </a:rPr>
              <a:t>r</a:t>
            </a:r>
            <a:r>
              <a:rPr lang="en-US" altLang="ko-KR" b="1" dirty="0">
                <a:latin typeface="Courier New" charset="0"/>
                <a:ea typeface="굴림" charset="-127"/>
                <a:cs typeface="굴림" charset="-127"/>
              </a:rPr>
              <a:t> = 0;</a:t>
            </a:r>
            <a:br>
              <a:rPr lang="en-US" altLang="ko-KR" b="1" dirty="0">
                <a:latin typeface="Courier New" charset="0"/>
                <a:ea typeface="굴림" charset="-127"/>
                <a:cs typeface="굴림" charset="-127"/>
              </a:rPr>
            </a:br>
            <a:r>
              <a:rPr lang="en-US" altLang="ko-KR" b="1" dirty="0">
                <a:latin typeface="Courier New" charset="0"/>
                <a:ea typeface="굴림" charset="-127"/>
                <a:cs typeface="굴림" charset="-127"/>
              </a:rPr>
              <a:t>             </a:t>
            </a:r>
            <a:r>
              <a:rPr lang="en-US" altLang="ko-KR" b="1" dirty="0" err="1">
                <a:latin typeface="Courier New" charset="0"/>
                <a:ea typeface="굴림" charset="-127"/>
                <a:cs typeface="굴림" charset="-127"/>
              </a:rPr>
              <a:t>for(k</a:t>
            </a:r>
            <a:r>
              <a:rPr lang="en-US" altLang="ko-KR" b="1" dirty="0">
                <a:latin typeface="Courier New" charset="0"/>
                <a:ea typeface="굴림" charset="-127"/>
                <a:cs typeface="굴림" charset="-127"/>
              </a:rPr>
              <a:t>=</a:t>
            </a:r>
            <a:r>
              <a:rPr lang="en-US" altLang="ko-KR" b="1" dirty="0" err="1">
                <a:latin typeface="Courier New" charset="0"/>
                <a:ea typeface="굴림" charset="-127"/>
                <a:cs typeface="굴림" charset="-127"/>
              </a:rPr>
              <a:t>kk</a:t>
            </a:r>
            <a:r>
              <a:rPr lang="en-US" altLang="ko-KR" b="1" dirty="0">
                <a:latin typeface="Courier New" charset="0"/>
                <a:ea typeface="굴림" charset="-127"/>
                <a:cs typeface="굴림" charset="-127"/>
              </a:rPr>
              <a:t>; </a:t>
            </a:r>
            <a:r>
              <a:rPr lang="en-US" altLang="ko-KR" b="1" dirty="0" err="1">
                <a:latin typeface="Courier New" charset="0"/>
                <a:ea typeface="굴림" charset="-127"/>
                <a:cs typeface="굴림" charset="-127"/>
              </a:rPr>
              <a:t>k</a:t>
            </a:r>
            <a:r>
              <a:rPr lang="en-US" altLang="ko-KR" b="1" dirty="0">
                <a:latin typeface="Courier New" charset="0"/>
                <a:ea typeface="굴림" charset="-127"/>
                <a:cs typeface="굴림" charset="-127"/>
              </a:rPr>
              <a:t> &lt; </a:t>
            </a:r>
            <a:r>
              <a:rPr lang="en-US" altLang="ko-KR" b="1" dirty="0" err="1">
                <a:latin typeface="Courier New" charset="0"/>
                <a:ea typeface="굴림" charset="-127"/>
                <a:cs typeface="굴림" charset="-127"/>
              </a:rPr>
              <a:t>min(kk+B,N</a:t>
            </a:r>
            <a:r>
              <a:rPr lang="en-US" altLang="ko-KR" b="1" dirty="0">
                <a:latin typeface="Courier New" charset="0"/>
                <a:ea typeface="굴림" charset="-127"/>
                <a:cs typeface="굴림" charset="-127"/>
              </a:rPr>
              <a:t>); </a:t>
            </a:r>
            <a:r>
              <a:rPr lang="en-US" altLang="ko-KR" b="1" dirty="0" err="1">
                <a:latin typeface="Courier New" charset="0"/>
                <a:ea typeface="굴림" charset="-127"/>
                <a:cs typeface="굴림" charset="-127"/>
              </a:rPr>
              <a:t>k</a:t>
            </a:r>
            <a:r>
              <a:rPr lang="en-US" altLang="ko-KR" b="1" dirty="0">
                <a:latin typeface="Courier New" charset="0"/>
                <a:ea typeface="굴림" charset="-127"/>
                <a:cs typeface="굴림" charset="-127"/>
              </a:rPr>
              <a:t>++) </a:t>
            </a:r>
            <a:br>
              <a:rPr lang="en-US" altLang="ko-KR" b="1" dirty="0">
                <a:latin typeface="Courier New" charset="0"/>
                <a:ea typeface="굴림" charset="-127"/>
                <a:cs typeface="굴림" charset="-127"/>
              </a:rPr>
            </a:br>
            <a:r>
              <a:rPr lang="en-US" altLang="ko-KR" b="1" dirty="0">
                <a:latin typeface="Courier New" charset="0"/>
                <a:ea typeface="굴림" charset="-127"/>
                <a:cs typeface="굴림" charset="-127"/>
              </a:rPr>
              <a:t>                </a:t>
            </a:r>
            <a:r>
              <a:rPr lang="en-US" altLang="ko-KR" b="1" dirty="0" err="1">
                <a:latin typeface="Courier New" charset="0"/>
                <a:ea typeface="굴림" charset="-127"/>
                <a:cs typeface="굴림" charset="-127"/>
              </a:rPr>
              <a:t>r</a:t>
            </a:r>
            <a:r>
              <a:rPr lang="en-US" altLang="ko-KR" b="1" dirty="0">
                <a:latin typeface="Courier New" charset="0"/>
                <a:ea typeface="굴림" charset="-127"/>
                <a:cs typeface="굴림" charset="-127"/>
              </a:rPr>
              <a:t> = </a:t>
            </a:r>
            <a:r>
              <a:rPr lang="en-US" altLang="ko-KR" b="1" dirty="0" err="1">
                <a:latin typeface="Courier New" charset="0"/>
                <a:ea typeface="굴림" charset="-127"/>
                <a:cs typeface="굴림" charset="-127"/>
              </a:rPr>
              <a:t>r</a:t>
            </a:r>
            <a:r>
              <a:rPr lang="en-US" altLang="ko-KR" b="1" dirty="0">
                <a:latin typeface="Courier New" charset="0"/>
                <a:ea typeface="굴림" charset="-127"/>
                <a:cs typeface="굴림" charset="-127"/>
              </a:rPr>
              <a:t> + </a:t>
            </a:r>
            <a:r>
              <a:rPr lang="en-US" altLang="ko-KR" b="1" dirty="0" err="1">
                <a:latin typeface="Courier New" charset="0"/>
                <a:ea typeface="굴림" charset="-127"/>
                <a:cs typeface="굴림" charset="-127"/>
              </a:rPr>
              <a:t>y[i][k</a:t>
            </a:r>
            <a:r>
              <a:rPr lang="en-US" altLang="ko-KR" b="1" dirty="0">
                <a:latin typeface="Courier New" charset="0"/>
                <a:ea typeface="굴림" charset="-127"/>
                <a:cs typeface="굴림" charset="-127"/>
              </a:rPr>
              <a:t>] * </a:t>
            </a:r>
            <a:r>
              <a:rPr lang="en-US" altLang="ko-KR" b="1" dirty="0" err="1">
                <a:latin typeface="Courier New" charset="0"/>
                <a:ea typeface="굴림" charset="-127"/>
                <a:cs typeface="굴림" charset="-127"/>
              </a:rPr>
              <a:t>z[k][j</a:t>
            </a:r>
            <a:r>
              <a:rPr lang="en-US" altLang="ko-KR" b="1" dirty="0">
                <a:latin typeface="Courier New" charset="0"/>
                <a:ea typeface="굴림" charset="-127"/>
                <a:cs typeface="굴림" charset="-127"/>
              </a:rPr>
              <a:t>];</a:t>
            </a:r>
            <a:br>
              <a:rPr lang="en-US" altLang="ko-KR" b="1" dirty="0">
                <a:latin typeface="Courier New" charset="0"/>
                <a:ea typeface="굴림" charset="-127"/>
                <a:cs typeface="굴림" charset="-127"/>
              </a:rPr>
            </a:br>
            <a:r>
              <a:rPr lang="en-US" altLang="ko-KR" b="1" dirty="0">
                <a:latin typeface="Courier New" charset="0"/>
                <a:ea typeface="굴림" charset="-127"/>
                <a:cs typeface="굴림" charset="-127"/>
              </a:rPr>
              <a:t>             </a:t>
            </a:r>
            <a:r>
              <a:rPr lang="en-US" altLang="ko-KR" b="1" dirty="0" err="1">
                <a:latin typeface="Courier New" charset="0"/>
                <a:ea typeface="굴림" charset="-127"/>
                <a:cs typeface="굴림" charset="-127"/>
              </a:rPr>
              <a:t>x[i][j</a:t>
            </a:r>
            <a:r>
              <a:rPr lang="en-US" altLang="ko-KR" b="1" dirty="0">
                <a:latin typeface="Courier New" charset="0"/>
                <a:ea typeface="굴림" charset="-127"/>
                <a:cs typeface="굴림" charset="-127"/>
              </a:rPr>
              <a:t>] = </a:t>
            </a:r>
            <a:r>
              <a:rPr lang="en-US" altLang="ko-KR" b="1" dirty="0" err="1">
                <a:latin typeface="Courier New" charset="0"/>
                <a:ea typeface="굴림" charset="-127"/>
                <a:cs typeface="굴림" charset="-127"/>
              </a:rPr>
              <a:t>x[i][j</a:t>
            </a:r>
            <a:r>
              <a:rPr lang="en-US" altLang="ko-KR" b="1" dirty="0">
                <a:latin typeface="Courier New" charset="0"/>
                <a:ea typeface="굴림" charset="-127"/>
                <a:cs typeface="굴림" charset="-127"/>
              </a:rPr>
              <a:t>] + </a:t>
            </a:r>
            <a:r>
              <a:rPr lang="en-US" altLang="ko-KR" b="1" dirty="0" err="1">
                <a:latin typeface="Courier New" charset="0"/>
                <a:ea typeface="굴림" charset="-127"/>
                <a:cs typeface="굴림" charset="-127"/>
              </a:rPr>
              <a:t>r</a:t>
            </a:r>
            <a:r>
              <a:rPr lang="en-US" altLang="ko-KR" b="1" dirty="0">
                <a:latin typeface="Courier New" charset="0"/>
                <a:ea typeface="굴림" charset="-127"/>
                <a:cs typeface="굴림" charset="-127"/>
              </a:rPr>
              <a:t>;</a:t>
            </a:r>
            <a:br>
              <a:rPr lang="en-US" altLang="ko-KR" b="1" dirty="0">
                <a:latin typeface="Courier New" charset="0"/>
                <a:ea typeface="굴림" charset="-127"/>
                <a:cs typeface="굴림" charset="-127"/>
              </a:rPr>
            </a:br>
            <a:r>
              <a:rPr lang="en-US" altLang="ko-KR" b="1" dirty="0">
                <a:latin typeface="Courier New" charset="0"/>
                <a:ea typeface="굴림" charset="-127"/>
                <a:cs typeface="굴림" charset="-127"/>
              </a:rPr>
              <a:t>          }</a:t>
            </a:r>
            <a:endParaRPr lang="en-US" altLang="ko-KR" b="1" dirty="0">
              <a:ea typeface="굴림" charset="-127"/>
              <a:cs typeface="굴림" charset="-127"/>
            </a:endParaRPr>
          </a:p>
          <a:p>
            <a:pPr marL="342900" indent="-342900">
              <a:lnSpc>
                <a:spcPct val="100000"/>
              </a:lnSpc>
              <a:spcBef>
                <a:spcPct val="0"/>
              </a:spcBef>
              <a:buFontTx/>
              <a:buNone/>
            </a:pPr>
            <a:endParaRPr lang="en-US" altLang="ko-KR" dirty="0">
              <a:ea typeface="굴림" charset="-127"/>
              <a:cs typeface="굴림" charset="-127"/>
            </a:endParaRPr>
          </a:p>
        </p:txBody>
      </p:sp>
      <p:sp>
        <p:nvSpPr>
          <p:cNvPr id="1565757" name="Text Box 61"/>
          <p:cNvSpPr txBox="1">
            <a:spLocks noChangeArrowheads="1"/>
          </p:cNvSpPr>
          <p:nvPr/>
        </p:nvSpPr>
        <p:spPr bwMode="auto">
          <a:xfrm>
            <a:off x="1676400" y="5943600"/>
            <a:ext cx="5398896" cy="400110"/>
          </a:xfrm>
          <a:prstGeom prst="rect">
            <a:avLst/>
          </a:prstGeom>
          <a:noFill/>
          <a:ln w="12700">
            <a:noFill/>
            <a:miter lim="800000"/>
            <a:headEnd type="none" w="sm" len="sm"/>
            <a:tailEnd type="none" w="sm" len="sm"/>
          </a:ln>
          <a:effectLst/>
        </p:spPr>
        <p:txBody>
          <a:bodyPr wrap="none">
            <a:prstTxWarp prst="textNoShape">
              <a:avLst/>
            </a:prstTxWarp>
            <a:spAutoFit/>
          </a:bodyPr>
          <a:lstStyle/>
          <a:p>
            <a:pPr>
              <a:lnSpc>
                <a:spcPct val="80000"/>
              </a:lnSpc>
              <a:spcBef>
                <a:spcPct val="30000"/>
              </a:spcBef>
              <a:buClr>
                <a:srgbClr val="FC0128"/>
              </a:buClr>
              <a:buSzPct val="100000"/>
            </a:pPr>
            <a:r>
              <a:rPr lang="en-US" sz="2400" b="1" i="1" dirty="0">
                <a:solidFill>
                  <a:srgbClr val="000000"/>
                </a:solidFill>
                <a:latin typeface="Calibri"/>
                <a:cs typeface="Calibri"/>
              </a:rPr>
              <a:t>What type of locality does this improve?</a:t>
            </a:r>
            <a:endParaRPr lang="en-US" sz="2000" b="1" i="1" dirty="0">
              <a:solidFill>
                <a:srgbClr val="000000"/>
              </a:solidFill>
              <a:latin typeface="Calibri"/>
              <a:cs typeface="Calibri"/>
            </a:endParaRPr>
          </a:p>
        </p:txBody>
      </p:sp>
      <p:grpSp>
        <p:nvGrpSpPr>
          <p:cNvPr id="2" name="Group 124"/>
          <p:cNvGrpSpPr/>
          <p:nvPr/>
        </p:nvGrpSpPr>
        <p:grpSpPr>
          <a:xfrm>
            <a:off x="4051300" y="3517900"/>
            <a:ext cx="2273300" cy="2349500"/>
            <a:chOff x="3505200" y="3657600"/>
            <a:chExt cx="2273300" cy="2349500"/>
          </a:xfrm>
        </p:grpSpPr>
        <p:sp>
          <p:nvSpPr>
            <p:cNvPr id="1565717" name="Text Box 21"/>
            <p:cNvSpPr txBox="1">
              <a:spLocks noChangeArrowheads="1"/>
            </p:cNvSpPr>
            <p:nvPr/>
          </p:nvSpPr>
          <p:spPr bwMode="auto">
            <a:xfrm>
              <a:off x="3505200" y="3657600"/>
              <a:ext cx="366713" cy="457200"/>
            </a:xfrm>
            <a:prstGeom prst="rect">
              <a:avLst/>
            </a:prstGeom>
            <a:noFill/>
            <a:ln w="12700">
              <a:noFill/>
              <a:miter lim="800000"/>
              <a:headEnd type="none" w="sm" len="sm"/>
              <a:tailEnd type="none" w="sm" len="sm"/>
            </a:ln>
            <a:effectLst/>
          </p:spPr>
          <p:txBody>
            <a:bodyPr wrap="none">
              <a:prstTxWarp prst="textNoShape">
                <a:avLst/>
              </a:prstTxWarp>
              <a:spAutoFit/>
            </a:bodyPr>
            <a:lstStyle/>
            <a:p>
              <a:pPr>
                <a:spcBef>
                  <a:spcPct val="0"/>
                </a:spcBef>
              </a:pPr>
              <a:r>
                <a:rPr lang="en-US" sz="2400" b="1">
                  <a:solidFill>
                    <a:srgbClr val="00AE00"/>
                  </a:solidFill>
                  <a:latin typeface="Courier New" charset="0"/>
                </a:rPr>
                <a:t>y</a:t>
              </a:r>
            </a:p>
          </p:txBody>
        </p:sp>
        <p:sp>
          <p:nvSpPr>
            <p:cNvPr id="1565720" name="Text Box 24"/>
            <p:cNvSpPr txBox="1">
              <a:spLocks noChangeArrowheads="1"/>
            </p:cNvSpPr>
            <p:nvPr/>
          </p:nvSpPr>
          <p:spPr bwMode="auto">
            <a:xfrm>
              <a:off x="4724400" y="3657600"/>
              <a:ext cx="366713" cy="457200"/>
            </a:xfrm>
            <a:prstGeom prst="rect">
              <a:avLst/>
            </a:prstGeom>
            <a:noFill/>
            <a:ln w="12700">
              <a:noFill/>
              <a:miter lim="800000"/>
              <a:headEnd type="none" w="sm" len="sm"/>
              <a:tailEnd type="none" w="sm" len="sm"/>
            </a:ln>
            <a:effectLst/>
          </p:spPr>
          <p:txBody>
            <a:bodyPr wrap="none">
              <a:prstTxWarp prst="textNoShape">
                <a:avLst/>
              </a:prstTxWarp>
              <a:spAutoFit/>
            </a:bodyPr>
            <a:lstStyle/>
            <a:p>
              <a:pPr>
                <a:spcBef>
                  <a:spcPct val="0"/>
                </a:spcBef>
              </a:pPr>
              <a:r>
                <a:rPr lang="en-US" sz="2400" b="1">
                  <a:solidFill>
                    <a:srgbClr val="00AE00"/>
                  </a:solidFill>
                  <a:latin typeface="Courier New" charset="0"/>
                </a:rPr>
                <a:t>k</a:t>
              </a:r>
            </a:p>
          </p:txBody>
        </p:sp>
        <p:sp>
          <p:nvSpPr>
            <p:cNvPr id="1565723" name="Text Box 27"/>
            <p:cNvSpPr txBox="1">
              <a:spLocks noChangeArrowheads="1"/>
            </p:cNvSpPr>
            <p:nvPr/>
          </p:nvSpPr>
          <p:spPr bwMode="auto">
            <a:xfrm>
              <a:off x="3505200" y="4648200"/>
              <a:ext cx="366713" cy="457200"/>
            </a:xfrm>
            <a:prstGeom prst="rect">
              <a:avLst/>
            </a:prstGeom>
            <a:noFill/>
            <a:ln w="12700">
              <a:noFill/>
              <a:miter lim="800000"/>
              <a:headEnd type="none" w="sm" len="sm"/>
              <a:tailEnd type="none" w="sm" len="sm"/>
            </a:ln>
            <a:effectLst/>
          </p:spPr>
          <p:txBody>
            <a:bodyPr wrap="none">
              <a:prstTxWarp prst="textNoShape">
                <a:avLst/>
              </a:prstTxWarp>
              <a:spAutoFit/>
            </a:bodyPr>
            <a:lstStyle/>
            <a:p>
              <a:pPr>
                <a:spcBef>
                  <a:spcPct val="0"/>
                </a:spcBef>
              </a:pPr>
              <a:r>
                <a:rPr lang="en-US" sz="2400" b="1">
                  <a:solidFill>
                    <a:srgbClr val="00AE00"/>
                  </a:solidFill>
                  <a:latin typeface="Courier New" charset="0"/>
                </a:rPr>
                <a:t>i</a:t>
              </a:r>
            </a:p>
          </p:txBody>
        </p:sp>
        <p:sp>
          <p:nvSpPr>
            <p:cNvPr id="1565725" name="Rectangle 29"/>
            <p:cNvSpPr>
              <a:spLocks noChangeAspect="1" noChangeArrowheads="1"/>
            </p:cNvSpPr>
            <p:nvPr/>
          </p:nvSpPr>
          <p:spPr bwMode="auto">
            <a:xfrm>
              <a:off x="3962400" y="4191000"/>
              <a:ext cx="292100" cy="2921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26" name="Rectangle 30"/>
            <p:cNvSpPr>
              <a:spLocks noChangeAspect="1" noChangeArrowheads="1"/>
            </p:cNvSpPr>
            <p:nvPr/>
          </p:nvSpPr>
          <p:spPr bwMode="auto">
            <a:xfrm>
              <a:off x="4267200" y="4191000"/>
              <a:ext cx="292100" cy="2921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27" name="Rectangle 31"/>
            <p:cNvSpPr>
              <a:spLocks noChangeAspect="1" noChangeArrowheads="1"/>
            </p:cNvSpPr>
            <p:nvPr/>
          </p:nvSpPr>
          <p:spPr bwMode="auto">
            <a:xfrm>
              <a:off x="4572000" y="4191000"/>
              <a:ext cx="292100" cy="2921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28" name="Rectangle 32"/>
            <p:cNvSpPr>
              <a:spLocks noChangeAspect="1" noChangeArrowheads="1"/>
            </p:cNvSpPr>
            <p:nvPr/>
          </p:nvSpPr>
          <p:spPr bwMode="auto">
            <a:xfrm>
              <a:off x="4876800" y="4191000"/>
              <a:ext cx="292100" cy="292100"/>
            </a:xfrm>
            <a:prstGeom prst="rect">
              <a:avLst/>
            </a:prstGeom>
            <a:no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29" name="Rectangle 33"/>
            <p:cNvSpPr>
              <a:spLocks noChangeAspect="1" noChangeArrowheads="1"/>
            </p:cNvSpPr>
            <p:nvPr/>
          </p:nvSpPr>
          <p:spPr bwMode="auto">
            <a:xfrm>
              <a:off x="3962400" y="4495800"/>
              <a:ext cx="292100" cy="292100"/>
            </a:xfrm>
            <a:prstGeom prst="rect">
              <a:avLst/>
            </a:prstGeom>
            <a:solidFill>
              <a:schemeClr val="accent2"/>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30" name="Rectangle 34"/>
            <p:cNvSpPr>
              <a:spLocks noChangeAspect="1" noChangeArrowheads="1"/>
            </p:cNvSpPr>
            <p:nvPr/>
          </p:nvSpPr>
          <p:spPr bwMode="auto">
            <a:xfrm>
              <a:off x="4267200" y="4495800"/>
              <a:ext cx="292100" cy="292100"/>
            </a:xfrm>
            <a:prstGeom prst="rect">
              <a:avLst/>
            </a:prstGeom>
            <a:solidFill>
              <a:schemeClr val="accent2"/>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31" name="Rectangle 35"/>
            <p:cNvSpPr>
              <a:spLocks noChangeAspect="1" noChangeArrowheads="1"/>
            </p:cNvSpPr>
            <p:nvPr/>
          </p:nvSpPr>
          <p:spPr bwMode="auto">
            <a:xfrm>
              <a:off x="4572000" y="4495800"/>
              <a:ext cx="292100" cy="292100"/>
            </a:xfrm>
            <a:prstGeom prst="rect">
              <a:avLst/>
            </a:prstGeom>
            <a:solidFill>
              <a:schemeClr val="accent2"/>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32" name="Rectangle 36"/>
            <p:cNvSpPr>
              <a:spLocks noChangeAspect="1" noChangeArrowheads="1"/>
            </p:cNvSpPr>
            <p:nvPr/>
          </p:nvSpPr>
          <p:spPr bwMode="auto">
            <a:xfrm>
              <a:off x="4876800" y="4495800"/>
              <a:ext cx="292100" cy="292100"/>
            </a:xfrm>
            <a:prstGeom prst="rect">
              <a:avLst/>
            </a:prstGeom>
            <a:no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33" name="Rectangle 37"/>
            <p:cNvSpPr>
              <a:spLocks noChangeAspect="1" noChangeArrowheads="1"/>
            </p:cNvSpPr>
            <p:nvPr/>
          </p:nvSpPr>
          <p:spPr bwMode="auto">
            <a:xfrm>
              <a:off x="3962400" y="48006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34" name="Rectangle 38"/>
            <p:cNvSpPr>
              <a:spLocks noChangeAspect="1" noChangeArrowheads="1"/>
            </p:cNvSpPr>
            <p:nvPr/>
          </p:nvSpPr>
          <p:spPr bwMode="auto">
            <a:xfrm>
              <a:off x="4267200" y="48006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35" name="Rectangle 39"/>
            <p:cNvSpPr>
              <a:spLocks noChangeAspect="1" noChangeArrowheads="1"/>
            </p:cNvSpPr>
            <p:nvPr/>
          </p:nvSpPr>
          <p:spPr bwMode="auto">
            <a:xfrm>
              <a:off x="4572000" y="48006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36" name="Rectangle 40"/>
            <p:cNvSpPr>
              <a:spLocks noChangeAspect="1" noChangeArrowheads="1"/>
            </p:cNvSpPr>
            <p:nvPr/>
          </p:nvSpPr>
          <p:spPr bwMode="auto">
            <a:xfrm>
              <a:off x="4876800" y="48006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37" name="Rectangle 41"/>
            <p:cNvSpPr>
              <a:spLocks noChangeAspect="1" noChangeArrowheads="1"/>
            </p:cNvSpPr>
            <p:nvPr/>
          </p:nvSpPr>
          <p:spPr bwMode="auto">
            <a:xfrm>
              <a:off x="3962400" y="51054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38" name="Rectangle 42"/>
            <p:cNvSpPr>
              <a:spLocks noChangeAspect="1" noChangeArrowheads="1"/>
            </p:cNvSpPr>
            <p:nvPr/>
          </p:nvSpPr>
          <p:spPr bwMode="auto">
            <a:xfrm>
              <a:off x="4267200" y="51054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39" name="Rectangle 43"/>
            <p:cNvSpPr>
              <a:spLocks noChangeAspect="1" noChangeArrowheads="1"/>
            </p:cNvSpPr>
            <p:nvPr/>
          </p:nvSpPr>
          <p:spPr bwMode="auto">
            <a:xfrm>
              <a:off x="4572000" y="51054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40" name="Rectangle 44"/>
            <p:cNvSpPr>
              <a:spLocks noChangeAspect="1" noChangeArrowheads="1"/>
            </p:cNvSpPr>
            <p:nvPr/>
          </p:nvSpPr>
          <p:spPr bwMode="auto">
            <a:xfrm>
              <a:off x="4876800" y="51054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66" name="Rectangle 70"/>
            <p:cNvSpPr>
              <a:spLocks noChangeAspect="1" noChangeArrowheads="1"/>
            </p:cNvSpPr>
            <p:nvPr/>
          </p:nvSpPr>
          <p:spPr bwMode="auto">
            <a:xfrm>
              <a:off x="3962400" y="54102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67" name="Rectangle 71"/>
            <p:cNvSpPr>
              <a:spLocks noChangeAspect="1" noChangeArrowheads="1"/>
            </p:cNvSpPr>
            <p:nvPr/>
          </p:nvSpPr>
          <p:spPr bwMode="auto">
            <a:xfrm>
              <a:off x="4267200" y="54102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68" name="Rectangle 72"/>
            <p:cNvSpPr>
              <a:spLocks noChangeAspect="1" noChangeArrowheads="1"/>
            </p:cNvSpPr>
            <p:nvPr/>
          </p:nvSpPr>
          <p:spPr bwMode="auto">
            <a:xfrm>
              <a:off x="4572000" y="54102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69" name="Rectangle 73"/>
            <p:cNvSpPr>
              <a:spLocks noChangeAspect="1" noChangeArrowheads="1"/>
            </p:cNvSpPr>
            <p:nvPr/>
          </p:nvSpPr>
          <p:spPr bwMode="auto">
            <a:xfrm>
              <a:off x="4876800" y="54102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70" name="Rectangle 74"/>
            <p:cNvSpPr>
              <a:spLocks noChangeAspect="1" noChangeArrowheads="1"/>
            </p:cNvSpPr>
            <p:nvPr/>
          </p:nvSpPr>
          <p:spPr bwMode="auto">
            <a:xfrm>
              <a:off x="3962400" y="57150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71" name="Rectangle 75"/>
            <p:cNvSpPr>
              <a:spLocks noChangeAspect="1" noChangeArrowheads="1"/>
            </p:cNvSpPr>
            <p:nvPr/>
          </p:nvSpPr>
          <p:spPr bwMode="auto">
            <a:xfrm>
              <a:off x="4267200" y="57150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72" name="Rectangle 76"/>
            <p:cNvSpPr>
              <a:spLocks noChangeAspect="1" noChangeArrowheads="1"/>
            </p:cNvSpPr>
            <p:nvPr/>
          </p:nvSpPr>
          <p:spPr bwMode="auto">
            <a:xfrm>
              <a:off x="4572000" y="57150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73" name="Rectangle 77"/>
            <p:cNvSpPr>
              <a:spLocks noChangeAspect="1" noChangeArrowheads="1"/>
            </p:cNvSpPr>
            <p:nvPr/>
          </p:nvSpPr>
          <p:spPr bwMode="auto">
            <a:xfrm>
              <a:off x="4876800" y="57150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82" name="Rectangle 86"/>
            <p:cNvSpPr>
              <a:spLocks noChangeAspect="1" noChangeArrowheads="1"/>
            </p:cNvSpPr>
            <p:nvPr/>
          </p:nvSpPr>
          <p:spPr bwMode="auto">
            <a:xfrm>
              <a:off x="5181600" y="4191000"/>
              <a:ext cx="292100" cy="292100"/>
            </a:xfrm>
            <a:prstGeom prst="rect">
              <a:avLst/>
            </a:prstGeom>
            <a:no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83" name="Rectangle 87"/>
            <p:cNvSpPr>
              <a:spLocks noChangeAspect="1" noChangeArrowheads="1"/>
            </p:cNvSpPr>
            <p:nvPr/>
          </p:nvSpPr>
          <p:spPr bwMode="auto">
            <a:xfrm>
              <a:off x="5486400" y="4191000"/>
              <a:ext cx="292100" cy="292100"/>
            </a:xfrm>
            <a:prstGeom prst="rect">
              <a:avLst/>
            </a:prstGeom>
            <a:no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84" name="Rectangle 88"/>
            <p:cNvSpPr>
              <a:spLocks noChangeAspect="1" noChangeArrowheads="1"/>
            </p:cNvSpPr>
            <p:nvPr/>
          </p:nvSpPr>
          <p:spPr bwMode="auto">
            <a:xfrm>
              <a:off x="5181600" y="4495800"/>
              <a:ext cx="292100" cy="292100"/>
            </a:xfrm>
            <a:prstGeom prst="rect">
              <a:avLst/>
            </a:prstGeom>
            <a:no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85" name="Rectangle 89"/>
            <p:cNvSpPr>
              <a:spLocks noChangeAspect="1" noChangeArrowheads="1"/>
            </p:cNvSpPr>
            <p:nvPr/>
          </p:nvSpPr>
          <p:spPr bwMode="auto">
            <a:xfrm>
              <a:off x="5486400" y="4495800"/>
              <a:ext cx="292100" cy="292100"/>
            </a:xfrm>
            <a:prstGeom prst="rect">
              <a:avLst/>
            </a:prstGeom>
            <a:no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86" name="Rectangle 90"/>
            <p:cNvSpPr>
              <a:spLocks noChangeAspect="1" noChangeArrowheads="1"/>
            </p:cNvSpPr>
            <p:nvPr/>
          </p:nvSpPr>
          <p:spPr bwMode="auto">
            <a:xfrm>
              <a:off x="5181600" y="48006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87" name="Rectangle 91"/>
            <p:cNvSpPr>
              <a:spLocks noChangeAspect="1" noChangeArrowheads="1"/>
            </p:cNvSpPr>
            <p:nvPr/>
          </p:nvSpPr>
          <p:spPr bwMode="auto">
            <a:xfrm>
              <a:off x="5486400" y="48006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88" name="Rectangle 92"/>
            <p:cNvSpPr>
              <a:spLocks noChangeAspect="1" noChangeArrowheads="1"/>
            </p:cNvSpPr>
            <p:nvPr/>
          </p:nvSpPr>
          <p:spPr bwMode="auto">
            <a:xfrm>
              <a:off x="5181600" y="51054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89" name="Rectangle 93"/>
            <p:cNvSpPr>
              <a:spLocks noChangeAspect="1" noChangeArrowheads="1"/>
            </p:cNvSpPr>
            <p:nvPr/>
          </p:nvSpPr>
          <p:spPr bwMode="auto">
            <a:xfrm>
              <a:off x="5486400" y="51054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90" name="Rectangle 94"/>
            <p:cNvSpPr>
              <a:spLocks noChangeAspect="1" noChangeArrowheads="1"/>
            </p:cNvSpPr>
            <p:nvPr/>
          </p:nvSpPr>
          <p:spPr bwMode="auto">
            <a:xfrm>
              <a:off x="5181600" y="54102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91" name="Rectangle 95"/>
            <p:cNvSpPr>
              <a:spLocks noChangeAspect="1" noChangeArrowheads="1"/>
            </p:cNvSpPr>
            <p:nvPr/>
          </p:nvSpPr>
          <p:spPr bwMode="auto">
            <a:xfrm>
              <a:off x="5486400" y="54102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92" name="Rectangle 96"/>
            <p:cNvSpPr>
              <a:spLocks noChangeAspect="1" noChangeArrowheads="1"/>
            </p:cNvSpPr>
            <p:nvPr/>
          </p:nvSpPr>
          <p:spPr bwMode="auto">
            <a:xfrm>
              <a:off x="5181600" y="57150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93" name="Rectangle 97"/>
            <p:cNvSpPr>
              <a:spLocks noChangeAspect="1" noChangeArrowheads="1"/>
            </p:cNvSpPr>
            <p:nvPr/>
          </p:nvSpPr>
          <p:spPr bwMode="auto">
            <a:xfrm>
              <a:off x="5486400" y="57150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grpSp>
      <p:grpSp>
        <p:nvGrpSpPr>
          <p:cNvPr id="3" name="Group 122"/>
          <p:cNvGrpSpPr/>
          <p:nvPr/>
        </p:nvGrpSpPr>
        <p:grpSpPr>
          <a:xfrm>
            <a:off x="6642100" y="1155700"/>
            <a:ext cx="2273300" cy="2349500"/>
            <a:chOff x="6096000" y="3657600"/>
            <a:chExt cx="2273300" cy="2349500"/>
          </a:xfrm>
        </p:grpSpPr>
        <p:sp>
          <p:nvSpPr>
            <p:cNvPr id="1565718" name="Text Box 22"/>
            <p:cNvSpPr txBox="1">
              <a:spLocks noChangeArrowheads="1"/>
            </p:cNvSpPr>
            <p:nvPr/>
          </p:nvSpPr>
          <p:spPr bwMode="auto">
            <a:xfrm>
              <a:off x="6096000" y="3657600"/>
              <a:ext cx="366713" cy="457200"/>
            </a:xfrm>
            <a:prstGeom prst="rect">
              <a:avLst/>
            </a:prstGeom>
            <a:noFill/>
            <a:ln w="12700">
              <a:noFill/>
              <a:miter lim="800000"/>
              <a:headEnd type="none" w="sm" len="sm"/>
              <a:tailEnd type="none" w="sm" len="sm"/>
            </a:ln>
            <a:effectLst/>
          </p:spPr>
          <p:txBody>
            <a:bodyPr wrap="none">
              <a:prstTxWarp prst="textNoShape">
                <a:avLst/>
              </a:prstTxWarp>
              <a:spAutoFit/>
            </a:bodyPr>
            <a:lstStyle/>
            <a:p>
              <a:pPr>
                <a:spcBef>
                  <a:spcPct val="0"/>
                </a:spcBef>
              </a:pPr>
              <a:r>
                <a:rPr lang="en-US" sz="2400" b="1">
                  <a:solidFill>
                    <a:srgbClr val="00AE00"/>
                  </a:solidFill>
                  <a:latin typeface="Courier New" charset="0"/>
                </a:rPr>
                <a:t>z</a:t>
              </a:r>
            </a:p>
          </p:txBody>
        </p:sp>
        <p:sp>
          <p:nvSpPr>
            <p:cNvPr id="1565721" name="Text Box 25"/>
            <p:cNvSpPr txBox="1">
              <a:spLocks noChangeArrowheads="1"/>
            </p:cNvSpPr>
            <p:nvPr/>
          </p:nvSpPr>
          <p:spPr bwMode="auto">
            <a:xfrm>
              <a:off x="7239000" y="3657600"/>
              <a:ext cx="366713" cy="457200"/>
            </a:xfrm>
            <a:prstGeom prst="rect">
              <a:avLst/>
            </a:prstGeom>
            <a:noFill/>
            <a:ln w="12700">
              <a:noFill/>
              <a:miter lim="800000"/>
              <a:headEnd type="none" w="sm" len="sm"/>
              <a:tailEnd type="none" w="sm" len="sm"/>
            </a:ln>
            <a:effectLst/>
          </p:spPr>
          <p:txBody>
            <a:bodyPr wrap="none">
              <a:prstTxWarp prst="textNoShape">
                <a:avLst/>
              </a:prstTxWarp>
              <a:spAutoFit/>
            </a:bodyPr>
            <a:lstStyle/>
            <a:p>
              <a:pPr>
                <a:spcBef>
                  <a:spcPct val="0"/>
                </a:spcBef>
              </a:pPr>
              <a:r>
                <a:rPr lang="en-US" sz="2400" b="1">
                  <a:solidFill>
                    <a:srgbClr val="00AE00"/>
                  </a:solidFill>
                  <a:latin typeface="Courier New" charset="0"/>
                </a:rPr>
                <a:t>j</a:t>
              </a:r>
            </a:p>
          </p:txBody>
        </p:sp>
        <p:sp>
          <p:nvSpPr>
            <p:cNvPr id="1565724" name="Text Box 28"/>
            <p:cNvSpPr txBox="1">
              <a:spLocks noChangeArrowheads="1"/>
            </p:cNvSpPr>
            <p:nvPr/>
          </p:nvSpPr>
          <p:spPr bwMode="auto">
            <a:xfrm>
              <a:off x="6096000" y="4648200"/>
              <a:ext cx="366713" cy="457200"/>
            </a:xfrm>
            <a:prstGeom prst="rect">
              <a:avLst/>
            </a:prstGeom>
            <a:noFill/>
            <a:ln w="12700">
              <a:noFill/>
              <a:miter lim="800000"/>
              <a:headEnd type="none" w="sm" len="sm"/>
              <a:tailEnd type="none" w="sm" len="sm"/>
            </a:ln>
            <a:effectLst/>
          </p:spPr>
          <p:txBody>
            <a:bodyPr wrap="none">
              <a:prstTxWarp prst="textNoShape">
                <a:avLst/>
              </a:prstTxWarp>
              <a:spAutoFit/>
            </a:bodyPr>
            <a:lstStyle/>
            <a:p>
              <a:pPr>
                <a:spcBef>
                  <a:spcPct val="0"/>
                </a:spcBef>
              </a:pPr>
              <a:r>
                <a:rPr lang="en-US" sz="2400" b="1">
                  <a:solidFill>
                    <a:srgbClr val="00AE00"/>
                  </a:solidFill>
                  <a:latin typeface="Courier New" charset="0"/>
                </a:rPr>
                <a:t>k</a:t>
              </a:r>
            </a:p>
          </p:txBody>
        </p:sp>
        <p:sp>
          <p:nvSpPr>
            <p:cNvPr id="1565741" name="Rectangle 45"/>
            <p:cNvSpPr>
              <a:spLocks noChangeAspect="1" noChangeArrowheads="1"/>
            </p:cNvSpPr>
            <p:nvPr/>
          </p:nvSpPr>
          <p:spPr bwMode="auto">
            <a:xfrm>
              <a:off x="6553200" y="4191000"/>
              <a:ext cx="292100" cy="2921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42" name="Rectangle 46"/>
            <p:cNvSpPr>
              <a:spLocks noChangeAspect="1" noChangeArrowheads="1"/>
            </p:cNvSpPr>
            <p:nvPr/>
          </p:nvSpPr>
          <p:spPr bwMode="auto">
            <a:xfrm>
              <a:off x="6858000" y="4191000"/>
              <a:ext cx="292100" cy="292100"/>
            </a:xfrm>
            <a:prstGeom prst="rect">
              <a:avLst/>
            </a:prstGeom>
            <a:solidFill>
              <a:schemeClr val="accent2"/>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43" name="Rectangle 47"/>
            <p:cNvSpPr>
              <a:spLocks noChangeAspect="1" noChangeArrowheads="1"/>
            </p:cNvSpPr>
            <p:nvPr/>
          </p:nvSpPr>
          <p:spPr bwMode="auto">
            <a:xfrm>
              <a:off x="7162800" y="4191000"/>
              <a:ext cx="292100" cy="292100"/>
            </a:xfrm>
            <a:prstGeom prst="rect">
              <a:avLst/>
            </a:prstGeom>
            <a:solidFill>
              <a:schemeClr val="accent2"/>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44" name="Rectangle 48"/>
            <p:cNvSpPr>
              <a:spLocks noChangeAspect="1" noChangeArrowheads="1"/>
            </p:cNvSpPr>
            <p:nvPr/>
          </p:nvSpPr>
          <p:spPr bwMode="auto">
            <a:xfrm>
              <a:off x="7467600" y="4191000"/>
              <a:ext cx="292100" cy="292100"/>
            </a:xfrm>
            <a:prstGeom prst="rect">
              <a:avLst/>
            </a:prstGeom>
            <a:no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45" name="Rectangle 49"/>
            <p:cNvSpPr>
              <a:spLocks noChangeAspect="1" noChangeArrowheads="1"/>
            </p:cNvSpPr>
            <p:nvPr/>
          </p:nvSpPr>
          <p:spPr bwMode="auto">
            <a:xfrm>
              <a:off x="6553200" y="4495800"/>
              <a:ext cx="292100" cy="2921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46" name="Rectangle 50"/>
            <p:cNvSpPr>
              <a:spLocks noChangeAspect="1" noChangeArrowheads="1"/>
            </p:cNvSpPr>
            <p:nvPr/>
          </p:nvSpPr>
          <p:spPr bwMode="auto">
            <a:xfrm>
              <a:off x="6858000" y="4495800"/>
              <a:ext cx="292100" cy="292100"/>
            </a:xfrm>
            <a:prstGeom prst="rect">
              <a:avLst/>
            </a:prstGeom>
            <a:solidFill>
              <a:schemeClr val="accent2"/>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47" name="Rectangle 51"/>
            <p:cNvSpPr>
              <a:spLocks noChangeAspect="1" noChangeArrowheads="1"/>
            </p:cNvSpPr>
            <p:nvPr/>
          </p:nvSpPr>
          <p:spPr bwMode="auto">
            <a:xfrm>
              <a:off x="7162800" y="4495800"/>
              <a:ext cx="292100" cy="292100"/>
            </a:xfrm>
            <a:prstGeom prst="rect">
              <a:avLst/>
            </a:prstGeom>
            <a:solidFill>
              <a:schemeClr val="accent2"/>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48" name="Rectangle 52"/>
            <p:cNvSpPr>
              <a:spLocks noChangeAspect="1" noChangeArrowheads="1"/>
            </p:cNvSpPr>
            <p:nvPr/>
          </p:nvSpPr>
          <p:spPr bwMode="auto">
            <a:xfrm>
              <a:off x="7467600" y="4495800"/>
              <a:ext cx="292100" cy="292100"/>
            </a:xfrm>
            <a:prstGeom prst="rect">
              <a:avLst/>
            </a:prstGeom>
            <a:no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49" name="Rectangle 53"/>
            <p:cNvSpPr>
              <a:spLocks noChangeAspect="1" noChangeArrowheads="1"/>
            </p:cNvSpPr>
            <p:nvPr/>
          </p:nvSpPr>
          <p:spPr bwMode="auto">
            <a:xfrm>
              <a:off x="6553200" y="4800600"/>
              <a:ext cx="292100" cy="2921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50" name="Rectangle 54"/>
            <p:cNvSpPr>
              <a:spLocks noChangeAspect="1" noChangeArrowheads="1"/>
            </p:cNvSpPr>
            <p:nvPr/>
          </p:nvSpPr>
          <p:spPr bwMode="auto">
            <a:xfrm>
              <a:off x="6858000" y="4800600"/>
              <a:ext cx="292100" cy="292100"/>
            </a:xfrm>
            <a:prstGeom prst="rect">
              <a:avLst/>
            </a:prstGeom>
            <a:solidFill>
              <a:schemeClr val="accent2"/>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51" name="Rectangle 55"/>
            <p:cNvSpPr>
              <a:spLocks noChangeAspect="1" noChangeArrowheads="1"/>
            </p:cNvSpPr>
            <p:nvPr/>
          </p:nvSpPr>
          <p:spPr bwMode="auto">
            <a:xfrm>
              <a:off x="7162800" y="4800600"/>
              <a:ext cx="292100" cy="292100"/>
            </a:xfrm>
            <a:prstGeom prst="rect">
              <a:avLst/>
            </a:prstGeom>
            <a:solidFill>
              <a:schemeClr val="accent2"/>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52" name="Rectangle 56"/>
            <p:cNvSpPr>
              <a:spLocks noChangeAspect="1" noChangeArrowheads="1"/>
            </p:cNvSpPr>
            <p:nvPr/>
          </p:nvSpPr>
          <p:spPr bwMode="auto">
            <a:xfrm>
              <a:off x="7467600" y="4800600"/>
              <a:ext cx="292100" cy="292100"/>
            </a:xfrm>
            <a:prstGeom prst="rect">
              <a:avLst/>
            </a:prstGeom>
            <a:no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53" name="Rectangle 57"/>
            <p:cNvSpPr>
              <a:spLocks noChangeAspect="1" noChangeArrowheads="1"/>
            </p:cNvSpPr>
            <p:nvPr/>
          </p:nvSpPr>
          <p:spPr bwMode="auto">
            <a:xfrm>
              <a:off x="6553200" y="5105400"/>
              <a:ext cx="292100" cy="292100"/>
            </a:xfrm>
            <a:prstGeom prst="rect">
              <a:avLst/>
            </a:prstGeom>
            <a:no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54" name="Rectangle 58"/>
            <p:cNvSpPr>
              <a:spLocks noChangeAspect="1" noChangeArrowheads="1"/>
            </p:cNvSpPr>
            <p:nvPr/>
          </p:nvSpPr>
          <p:spPr bwMode="auto">
            <a:xfrm>
              <a:off x="6858000" y="5105400"/>
              <a:ext cx="292100" cy="292100"/>
            </a:xfrm>
            <a:prstGeom prst="rect">
              <a:avLst/>
            </a:prstGeom>
            <a:no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55" name="Rectangle 59"/>
            <p:cNvSpPr>
              <a:spLocks noChangeAspect="1" noChangeArrowheads="1"/>
            </p:cNvSpPr>
            <p:nvPr/>
          </p:nvSpPr>
          <p:spPr bwMode="auto">
            <a:xfrm>
              <a:off x="7162800" y="5105400"/>
              <a:ext cx="292100" cy="292100"/>
            </a:xfrm>
            <a:prstGeom prst="rect">
              <a:avLst/>
            </a:prstGeom>
            <a:no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56" name="Rectangle 60"/>
            <p:cNvSpPr>
              <a:spLocks noChangeAspect="1" noChangeArrowheads="1"/>
            </p:cNvSpPr>
            <p:nvPr/>
          </p:nvSpPr>
          <p:spPr bwMode="auto">
            <a:xfrm>
              <a:off x="7467600" y="5105400"/>
              <a:ext cx="292100" cy="292100"/>
            </a:xfrm>
            <a:prstGeom prst="rect">
              <a:avLst/>
            </a:prstGeom>
            <a:no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74" name="Rectangle 78"/>
            <p:cNvSpPr>
              <a:spLocks noChangeAspect="1" noChangeArrowheads="1"/>
            </p:cNvSpPr>
            <p:nvPr/>
          </p:nvSpPr>
          <p:spPr bwMode="auto">
            <a:xfrm>
              <a:off x="6553200" y="54102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75" name="Rectangle 79"/>
            <p:cNvSpPr>
              <a:spLocks noChangeAspect="1" noChangeArrowheads="1"/>
            </p:cNvSpPr>
            <p:nvPr/>
          </p:nvSpPr>
          <p:spPr bwMode="auto">
            <a:xfrm>
              <a:off x="6858000" y="54102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76" name="Rectangle 80"/>
            <p:cNvSpPr>
              <a:spLocks noChangeAspect="1" noChangeArrowheads="1"/>
            </p:cNvSpPr>
            <p:nvPr/>
          </p:nvSpPr>
          <p:spPr bwMode="auto">
            <a:xfrm>
              <a:off x="7162800" y="54102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77" name="Rectangle 81"/>
            <p:cNvSpPr>
              <a:spLocks noChangeAspect="1" noChangeArrowheads="1"/>
            </p:cNvSpPr>
            <p:nvPr/>
          </p:nvSpPr>
          <p:spPr bwMode="auto">
            <a:xfrm>
              <a:off x="7467600" y="54102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78" name="Rectangle 82"/>
            <p:cNvSpPr>
              <a:spLocks noChangeAspect="1" noChangeArrowheads="1"/>
            </p:cNvSpPr>
            <p:nvPr/>
          </p:nvSpPr>
          <p:spPr bwMode="auto">
            <a:xfrm>
              <a:off x="6553200" y="57150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79" name="Rectangle 83"/>
            <p:cNvSpPr>
              <a:spLocks noChangeAspect="1" noChangeArrowheads="1"/>
            </p:cNvSpPr>
            <p:nvPr/>
          </p:nvSpPr>
          <p:spPr bwMode="auto">
            <a:xfrm>
              <a:off x="6858000" y="57150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80" name="Rectangle 84"/>
            <p:cNvSpPr>
              <a:spLocks noChangeAspect="1" noChangeArrowheads="1"/>
            </p:cNvSpPr>
            <p:nvPr/>
          </p:nvSpPr>
          <p:spPr bwMode="auto">
            <a:xfrm>
              <a:off x="7162800" y="57150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81" name="Rectangle 85"/>
            <p:cNvSpPr>
              <a:spLocks noChangeAspect="1" noChangeArrowheads="1"/>
            </p:cNvSpPr>
            <p:nvPr/>
          </p:nvSpPr>
          <p:spPr bwMode="auto">
            <a:xfrm>
              <a:off x="7467600" y="57150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94" name="Rectangle 98"/>
            <p:cNvSpPr>
              <a:spLocks noChangeAspect="1" noChangeArrowheads="1"/>
            </p:cNvSpPr>
            <p:nvPr/>
          </p:nvSpPr>
          <p:spPr bwMode="auto">
            <a:xfrm>
              <a:off x="7772400" y="4191000"/>
              <a:ext cx="292100" cy="292100"/>
            </a:xfrm>
            <a:prstGeom prst="rect">
              <a:avLst/>
            </a:prstGeom>
            <a:no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95" name="Rectangle 99"/>
            <p:cNvSpPr>
              <a:spLocks noChangeAspect="1" noChangeArrowheads="1"/>
            </p:cNvSpPr>
            <p:nvPr/>
          </p:nvSpPr>
          <p:spPr bwMode="auto">
            <a:xfrm>
              <a:off x="8077200" y="4191000"/>
              <a:ext cx="292100" cy="292100"/>
            </a:xfrm>
            <a:prstGeom prst="rect">
              <a:avLst/>
            </a:prstGeom>
            <a:no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96" name="Rectangle 100"/>
            <p:cNvSpPr>
              <a:spLocks noChangeAspect="1" noChangeArrowheads="1"/>
            </p:cNvSpPr>
            <p:nvPr/>
          </p:nvSpPr>
          <p:spPr bwMode="auto">
            <a:xfrm>
              <a:off x="7772400" y="4495800"/>
              <a:ext cx="292100" cy="292100"/>
            </a:xfrm>
            <a:prstGeom prst="rect">
              <a:avLst/>
            </a:prstGeom>
            <a:no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97" name="Rectangle 101"/>
            <p:cNvSpPr>
              <a:spLocks noChangeAspect="1" noChangeArrowheads="1"/>
            </p:cNvSpPr>
            <p:nvPr/>
          </p:nvSpPr>
          <p:spPr bwMode="auto">
            <a:xfrm>
              <a:off x="8077200" y="4495800"/>
              <a:ext cx="292100" cy="292100"/>
            </a:xfrm>
            <a:prstGeom prst="rect">
              <a:avLst/>
            </a:prstGeom>
            <a:no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98" name="Rectangle 102"/>
            <p:cNvSpPr>
              <a:spLocks noChangeAspect="1" noChangeArrowheads="1"/>
            </p:cNvSpPr>
            <p:nvPr/>
          </p:nvSpPr>
          <p:spPr bwMode="auto">
            <a:xfrm>
              <a:off x="7772400" y="48006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99" name="Rectangle 103"/>
            <p:cNvSpPr>
              <a:spLocks noChangeAspect="1" noChangeArrowheads="1"/>
            </p:cNvSpPr>
            <p:nvPr/>
          </p:nvSpPr>
          <p:spPr bwMode="auto">
            <a:xfrm>
              <a:off x="8077200" y="48006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800" name="Rectangle 104"/>
            <p:cNvSpPr>
              <a:spLocks noChangeAspect="1" noChangeArrowheads="1"/>
            </p:cNvSpPr>
            <p:nvPr/>
          </p:nvSpPr>
          <p:spPr bwMode="auto">
            <a:xfrm>
              <a:off x="7772400" y="51054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801" name="Rectangle 105"/>
            <p:cNvSpPr>
              <a:spLocks noChangeAspect="1" noChangeArrowheads="1"/>
            </p:cNvSpPr>
            <p:nvPr/>
          </p:nvSpPr>
          <p:spPr bwMode="auto">
            <a:xfrm>
              <a:off x="8077200" y="51054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802" name="Rectangle 106"/>
            <p:cNvSpPr>
              <a:spLocks noChangeAspect="1" noChangeArrowheads="1"/>
            </p:cNvSpPr>
            <p:nvPr/>
          </p:nvSpPr>
          <p:spPr bwMode="auto">
            <a:xfrm>
              <a:off x="7772400" y="54102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803" name="Rectangle 107"/>
            <p:cNvSpPr>
              <a:spLocks noChangeAspect="1" noChangeArrowheads="1"/>
            </p:cNvSpPr>
            <p:nvPr/>
          </p:nvSpPr>
          <p:spPr bwMode="auto">
            <a:xfrm>
              <a:off x="8077200" y="54102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804" name="Rectangle 108"/>
            <p:cNvSpPr>
              <a:spLocks noChangeAspect="1" noChangeArrowheads="1"/>
            </p:cNvSpPr>
            <p:nvPr/>
          </p:nvSpPr>
          <p:spPr bwMode="auto">
            <a:xfrm>
              <a:off x="7772400" y="57150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805" name="Rectangle 109"/>
            <p:cNvSpPr>
              <a:spLocks noChangeAspect="1" noChangeArrowheads="1"/>
            </p:cNvSpPr>
            <p:nvPr/>
          </p:nvSpPr>
          <p:spPr bwMode="auto">
            <a:xfrm>
              <a:off x="8077200" y="57150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grpSp>
      <p:grpSp>
        <p:nvGrpSpPr>
          <p:cNvPr id="4" name="Group 125"/>
          <p:cNvGrpSpPr/>
          <p:nvPr/>
        </p:nvGrpSpPr>
        <p:grpSpPr>
          <a:xfrm>
            <a:off x="6489700" y="3517900"/>
            <a:ext cx="2425700" cy="2349500"/>
            <a:chOff x="762000" y="3657600"/>
            <a:chExt cx="2425700" cy="2349500"/>
          </a:xfrm>
        </p:grpSpPr>
        <p:sp>
          <p:nvSpPr>
            <p:cNvPr id="1565700" name="Rectangle 4"/>
            <p:cNvSpPr>
              <a:spLocks noChangeAspect="1" noChangeArrowheads="1"/>
            </p:cNvSpPr>
            <p:nvPr/>
          </p:nvSpPr>
          <p:spPr bwMode="auto">
            <a:xfrm>
              <a:off x="1371600" y="4191000"/>
              <a:ext cx="292100" cy="2921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01" name="Rectangle 5"/>
            <p:cNvSpPr>
              <a:spLocks noChangeAspect="1" noChangeArrowheads="1"/>
            </p:cNvSpPr>
            <p:nvPr/>
          </p:nvSpPr>
          <p:spPr bwMode="auto">
            <a:xfrm>
              <a:off x="1676400" y="4191000"/>
              <a:ext cx="292100" cy="2921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02" name="Rectangle 6"/>
            <p:cNvSpPr>
              <a:spLocks noChangeAspect="1" noChangeArrowheads="1"/>
            </p:cNvSpPr>
            <p:nvPr/>
          </p:nvSpPr>
          <p:spPr bwMode="auto">
            <a:xfrm>
              <a:off x="1981200" y="4191000"/>
              <a:ext cx="292100" cy="292100"/>
            </a:xfrm>
            <a:prstGeom prst="rect">
              <a:avLst/>
            </a:prstGeom>
            <a:solidFill>
              <a:schemeClr val="folHlink"/>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03" name="Rectangle 7"/>
            <p:cNvSpPr>
              <a:spLocks noChangeAspect="1" noChangeArrowheads="1"/>
            </p:cNvSpPr>
            <p:nvPr/>
          </p:nvSpPr>
          <p:spPr bwMode="auto">
            <a:xfrm>
              <a:off x="2286000" y="4191000"/>
              <a:ext cx="292100" cy="292100"/>
            </a:xfrm>
            <a:prstGeom prst="rect">
              <a:avLst/>
            </a:prstGeom>
            <a:no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04" name="Rectangle 8"/>
            <p:cNvSpPr>
              <a:spLocks noChangeAspect="1" noChangeArrowheads="1"/>
            </p:cNvSpPr>
            <p:nvPr/>
          </p:nvSpPr>
          <p:spPr bwMode="auto">
            <a:xfrm>
              <a:off x="1371600" y="4495800"/>
              <a:ext cx="292100" cy="292100"/>
            </a:xfrm>
            <a:prstGeom prst="rect">
              <a:avLst/>
            </a:prstGeom>
            <a:solidFill>
              <a:schemeClr val="accent2"/>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05" name="Rectangle 9"/>
            <p:cNvSpPr>
              <a:spLocks noChangeAspect="1" noChangeArrowheads="1"/>
            </p:cNvSpPr>
            <p:nvPr/>
          </p:nvSpPr>
          <p:spPr bwMode="auto">
            <a:xfrm>
              <a:off x="1676400" y="4495800"/>
              <a:ext cx="292100" cy="292100"/>
            </a:xfrm>
            <a:prstGeom prst="rect">
              <a:avLst/>
            </a:prstGeom>
            <a:solidFill>
              <a:schemeClr val="accent2"/>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06" name="Rectangle 10"/>
            <p:cNvSpPr>
              <a:spLocks noChangeAspect="1" noChangeArrowheads="1"/>
            </p:cNvSpPr>
            <p:nvPr/>
          </p:nvSpPr>
          <p:spPr bwMode="auto">
            <a:xfrm>
              <a:off x="1981200" y="4495800"/>
              <a:ext cx="292100" cy="292100"/>
            </a:xfrm>
            <a:prstGeom prst="rect">
              <a:avLst/>
            </a:prstGeom>
            <a:solidFill>
              <a:schemeClr val="accent2"/>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07" name="Rectangle 11"/>
            <p:cNvSpPr>
              <a:spLocks noChangeAspect="1" noChangeArrowheads="1"/>
            </p:cNvSpPr>
            <p:nvPr/>
          </p:nvSpPr>
          <p:spPr bwMode="auto">
            <a:xfrm>
              <a:off x="2286000" y="4495800"/>
              <a:ext cx="292100" cy="292100"/>
            </a:xfrm>
            <a:prstGeom prst="rect">
              <a:avLst/>
            </a:prstGeom>
            <a:no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08" name="Rectangle 12"/>
            <p:cNvSpPr>
              <a:spLocks noChangeAspect="1" noChangeArrowheads="1"/>
            </p:cNvSpPr>
            <p:nvPr/>
          </p:nvSpPr>
          <p:spPr bwMode="auto">
            <a:xfrm>
              <a:off x="1371600" y="48006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09" name="Rectangle 13"/>
            <p:cNvSpPr>
              <a:spLocks noChangeAspect="1" noChangeArrowheads="1"/>
            </p:cNvSpPr>
            <p:nvPr/>
          </p:nvSpPr>
          <p:spPr bwMode="auto">
            <a:xfrm>
              <a:off x="1676400" y="48006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10" name="Rectangle 14"/>
            <p:cNvSpPr>
              <a:spLocks noChangeAspect="1" noChangeArrowheads="1"/>
            </p:cNvSpPr>
            <p:nvPr/>
          </p:nvSpPr>
          <p:spPr bwMode="auto">
            <a:xfrm>
              <a:off x="1981200" y="48006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11" name="Rectangle 15"/>
            <p:cNvSpPr>
              <a:spLocks noChangeAspect="1" noChangeArrowheads="1"/>
            </p:cNvSpPr>
            <p:nvPr/>
          </p:nvSpPr>
          <p:spPr bwMode="auto">
            <a:xfrm>
              <a:off x="2286000" y="48006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12" name="Rectangle 16"/>
            <p:cNvSpPr>
              <a:spLocks noChangeAspect="1" noChangeArrowheads="1"/>
            </p:cNvSpPr>
            <p:nvPr/>
          </p:nvSpPr>
          <p:spPr bwMode="auto">
            <a:xfrm>
              <a:off x="1371600" y="51054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13" name="Rectangle 17"/>
            <p:cNvSpPr>
              <a:spLocks noChangeAspect="1" noChangeArrowheads="1"/>
            </p:cNvSpPr>
            <p:nvPr/>
          </p:nvSpPr>
          <p:spPr bwMode="auto">
            <a:xfrm>
              <a:off x="1676400" y="51054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14" name="Rectangle 18"/>
            <p:cNvSpPr>
              <a:spLocks noChangeAspect="1" noChangeArrowheads="1"/>
            </p:cNvSpPr>
            <p:nvPr/>
          </p:nvSpPr>
          <p:spPr bwMode="auto">
            <a:xfrm>
              <a:off x="1981200" y="51054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15" name="Rectangle 19"/>
            <p:cNvSpPr>
              <a:spLocks noChangeAspect="1" noChangeArrowheads="1"/>
            </p:cNvSpPr>
            <p:nvPr/>
          </p:nvSpPr>
          <p:spPr bwMode="auto">
            <a:xfrm>
              <a:off x="2286000" y="51054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16" name="Text Box 20"/>
            <p:cNvSpPr txBox="1">
              <a:spLocks noChangeArrowheads="1"/>
            </p:cNvSpPr>
            <p:nvPr/>
          </p:nvSpPr>
          <p:spPr bwMode="auto">
            <a:xfrm>
              <a:off x="914400" y="3657600"/>
              <a:ext cx="366713" cy="457200"/>
            </a:xfrm>
            <a:prstGeom prst="rect">
              <a:avLst/>
            </a:prstGeom>
            <a:noFill/>
            <a:ln w="12700">
              <a:noFill/>
              <a:miter lim="800000"/>
              <a:headEnd type="none" w="sm" len="sm"/>
              <a:tailEnd type="none" w="sm" len="sm"/>
            </a:ln>
            <a:effectLst/>
          </p:spPr>
          <p:txBody>
            <a:bodyPr wrap="none">
              <a:prstTxWarp prst="textNoShape">
                <a:avLst/>
              </a:prstTxWarp>
              <a:spAutoFit/>
            </a:bodyPr>
            <a:lstStyle/>
            <a:p>
              <a:pPr>
                <a:spcBef>
                  <a:spcPct val="0"/>
                </a:spcBef>
              </a:pPr>
              <a:r>
                <a:rPr lang="en-US" sz="2400" b="1">
                  <a:solidFill>
                    <a:srgbClr val="00AE00"/>
                  </a:solidFill>
                  <a:latin typeface="Courier New" charset="0"/>
                </a:rPr>
                <a:t>x</a:t>
              </a:r>
            </a:p>
          </p:txBody>
        </p:sp>
        <p:sp>
          <p:nvSpPr>
            <p:cNvPr id="1565719" name="Text Box 23"/>
            <p:cNvSpPr txBox="1">
              <a:spLocks noChangeArrowheads="1"/>
            </p:cNvSpPr>
            <p:nvPr/>
          </p:nvSpPr>
          <p:spPr bwMode="auto">
            <a:xfrm>
              <a:off x="2057400" y="3657600"/>
              <a:ext cx="366713" cy="457200"/>
            </a:xfrm>
            <a:prstGeom prst="rect">
              <a:avLst/>
            </a:prstGeom>
            <a:noFill/>
            <a:ln w="12700">
              <a:noFill/>
              <a:miter lim="800000"/>
              <a:headEnd type="none" w="sm" len="sm"/>
              <a:tailEnd type="none" w="sm" len="sm"/>
            </a:ln>
            <a:effectLst/>
          </p:spPr>
          <p:txBody>
            <a:bodyPr wrap="none">
              <a:prstTxWarp prst="textNoShape">
                <a:avLst/>
              </a:prstTxWarp>
              <a:spAutoFit/>
            </a:bodyPr>
            <a:lstStyle/>
            <a:p>
              <a:pPr>
                <a:spcBef>
                  <a:spcPct val="0"/>
                </a:spcBef>
              </a:pPr>
              <a:r>
                <a:rPr lang="en-US" sz="2400" b="1">
                  <a:solidFill>
                    <a:srgbClr val="00AE00"/>
                  </a:solidFill>
                  <a:latin typeface="Courier New" charset="0"/>
                </a:rPr>
                <a:t>j</a:t>
              </a:r>
            </a:p>
          </p:txBody>
        </p:sp>
        <p:sp>
          <p:nvSpPr>
            <p:cNvPr id="1565722" name="Text Box 26"/>
            <p:cNvSpPr txBox="1">
              <a:spLocks noChangeArrowheads="1"/>
            </p:cNvSpPr>
            <p:nvPr/>
          </p:nvSpPr>
          <p:spPr bwMode="auto">
            <a:xfrm>
              <a:off x="762000" y="4648200"/>
              <a:ext cx="366713" cy="457200"/>
            </a:xfrm>
            <a:prstGeom prst="rect">
              <a:avLst/>
            </a:prstGeom>
            <a:noFill/>
            <a:ln w="12700">
              <a:noFill/>
              <a:miter lim="800000"/>
              <a:headEnd type="none" w="sm" len="sm"/>
              <a:tailEnd type="none" w="sm" len="sm"/>
            </a:ln>
            <a:effectLst/>
          </p:spPr>
          <p:txBody>
            <a:bodyPr wrap="none">
              <a:prstTxWarp prst="textNoShape">
                <a:avLst/>
              </a:prstTxWarp>
              <a:spAutoFit/>
            </a:bodyPr>
            <a:lstStyle/>
            <a:p>
              <a:pPr>
                <a:spcBef>
                  <a:spcPct val="0"/>
                </a:spcBef>
              </a:pPr>
              <a:r>
                <a:rPr lang="en-US" sz="2400" b="1">
                  <a:solidFill>
                    <a:srgbClr val="00AE00"/>
                  </a:solidFill>
                  <a:latin typeface="Courier New" charset="0"/>
                </a:rPr>
                <a:t>i</a:t>
              </a:r>
            </a:p>
          </p:txBody>
        </p:sp>
        <p:sp>
          <p:nvSpPr>
            <p:cNvPr id="1565758" name="Rectangle 62"/>
            <p:cNvSpPr>
              <a:spLocks noChangeAspect="1" noChangeArrowheads="1"/>
            </p:cNvSpPr>
            <p:nvPr/>
          </p:nvSpPr>
          <p:spPr bwMode="auto">
            <a:xfrm>
              <a:off x="1371600" y="54102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59" name="Rectangle 63"/>
            <p:cNvSpPr>
              <a:spLocks noChangeAspect="1" noChangeArrowheads="1"/>
            </p:cNvSpPr>
            <p:nvPr/>
          </p:nvSpPr>
          <p:spPr bwMode="auto">
            <a:xfrm>
              <a:off x="1676400" y="54102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60" name="Rectangle 64"/>
            <p:cNvSpPr>
              <a:spLocks noChangeAspect="1" noChangeArrowheads="1"/>
            </p:cNvSpPr>
            <p:nvPr/>
          </p:nvSpPr>
          <p:spPr bwMode="auto">
            <a:xfrm>
              <a:off x="1981200" y="54102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61" name="Rectangle 65"/>
            <p:cNvSpPr>
              <a:spLocks noChangeAspect="1" noChangeArrowheads="1"/>
            </p:cNvSpPr>
            <p:nvPr/>
          </p:nvSpPr>
          <p:spPr bwMode="auto">
            <a:xfrm>
              <a:off x="2286000" y="54102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62" name="Rectangle 66"/>
            <p:cNvSpPr>
              <a:spLocks noChangeAspect="1" noChangeArrowheads="1"/>
            </p:cNvSpPr>
            <p:nvPr/>
          </p:nvSpPr>
          <p:spPr bwMode="auto">
            <a:xfrm>
              <a:off x="1371600" y="57150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63" name="Rectangle 67"/>
            <p:cNvSpPr>
              <a:spLocks noChangeAspect="1" noChangeArrowheads="1"/>
            </p:cNvSpPr>
            <p:nvPr/>
          </p:nvSpPr>
          <p:spPr bwMode="auto">
            <a:xfrm>
              <a:off x="1676400" y="57150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64" name="Rectangle 68"/>
            <p:cNvSpPr>
              <a:spLocks noChangeAspect="1" noChangeArrowheads="1"/>
            </p:cNvSpPr>
            <p:nvPr/>
          </p:nvSpPr>
          <p:spPr bwMode="auto">
            <a:xfrm>
              <a:off x="1981200" y="57150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765" name="Rectangle 69"/>
            <p:cNvSpPr>
              <a:spLocks noChangeAspect="1" noChangeArrowheads="1"/>
            </p:cNvSpPr>
            <p:nvPr/>
          </p:nvSpPr>
          <p:spPr bwMode="auto">
            <a:xfrm>
              <a:off x="2286000" y="57150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806" name="Rectangle 110"/>
            <p:cNvSpPr>
              <a:spLocks noChangeAspect="1" noChangeArrowheads="1"/>
            </p:cNvSpPr>
            <p:nvPr/>
          </p:nvSpPr>
          <p:spPr bwMode="auto">
            <a:xfrm>
              <a:off x="2590800" y="4191000"/>
              <a:ext cx="292100" cy="292100"/>
            </a:xfrm>
            <a:prstGeom prst="rect">
              <a:avLst/>
            </a:prstGeom>
            <a:no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807" name="Rectangle 111"/>
            <p:cNvSpPr>
              <a:spLocks noChangeAspect="1" noChangeArrowheads="1"/>
            </p:cNvSpPr>
            <p:nvPr/>
          </p:nvSpPr>
          <p:spPr bwMode="auto">
            <a:xfrm>
              <a:off x="2895600" y="4191000"/>
              <a:ext cx="292100" cy="292100"/>
            </a:xfrm>
            <a:prstGeom prst="rect">
              <a:avLst/>
            </a:prstGeom>
            <a:no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808" name="Rectangle 112"/>
            <p:cNvSpPr>
              <a:spLocks noChangeAspect="1" noChangeArrowheads="1"/>
            </p:cNvSpPr>
            <p:nvPr/>
          </p:nvSpPr>
          <p:spPr bwMode="auto">
            <a:xfrm>
              <a:off x="2590800" y="4495800"/>
              <a:ext cx="292100" cy="292100"/>
            </a:xfrm>
            <a:prstGeom prst="rect">
              <a:avLst/>
            </a:prstGeom>
            <a:no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809" name="Rectangle 113"/>
            <p:cNvSpPr>
              <a:spLocks noChangeAspect="1" noChangeArrowheads="1"/>
            </p:cNvSpPr>
            <p:nvPr/>
          </p:nvSpPr>
          <p:spPr bwMode="auto">
            <a:xfrm>
              <a:off x="2895600" y="4495800"/>
              <a:ext cx="292100" cy="292100"/>
            </a:xfrm>
            <a:prstGeom prst="rect">
              <a:avLst/>
            </a:prstGeom>
            <a:no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810" name="Rectangle 114"/>
            <p:cNvSpPr>
              <a:spLocks noChangeAspect="1" noChangeArrowheads="1"/>
            </p:cNvSpPr>
            <p:nvPr/>
          </p:nvSpPr>
          <p:spPr bwMode="auto">
            <a:xfrm>
              <a:off x="2590800" y="48006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811" name="Rectangle 115"/>
            <p:cNvSpPr>
              <a:spLocks noChangeAspect="1" noChangeArrowheads="1"/>
            </p:cNvSpPr>
            <p:nvPr/>
          </p:nvSpPr>
          <p:spPr bwMode="auto">
            <a:xfrm>
              <a:off x="2895600" y="48006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812" name="Rectangle 116"/>
            <p:cNvSpPr>
              <a:spLocks noChangeAspect="1" noChangeArrowheads="1"/>
            </p:cNvSpPr>
            <p:nvPr/>
          </p:nvSpPr>
          <p:spPr bwMode="auto">
            <a:xfrm>
              <a:off x="2590800" y="51054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813" name="Rectangle 117"/>
            <p:cNvSpPr>
              <a:spLocks noChangeAspect="1" noChangeArrowheads="1"/>
            </p:cNvSpPr>
            <p:nvPr/>
          </p:nvSpPr>
          <p:spPr bwMode="auto">
            <a:xfrm>
              <a:off x="2895600" y="51054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814" name="Rectangle 118"/>
            <p:cNvSpPr>
              <a:spLocks noChangeAspect="1" noChangeArrowheads="1"/>
            </p:cNvSpPr>
            <p:nvPr/>
          </p:nvSpPr>
          <p:spPr bwMode="auto">
            <a:xfrm>
              <a:off x="2590800" y="54102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815" name="Rectangle 119"/>
            <p:cNvSpPr>
              <a:spLocks noChangeAspect="1" noChangeArrowheads="1"/>
            </p:cNvSpPr>
            <p:nvPr/>
          </p:nvSpPr>
          <p:spPr bwMode="auto">
            <a:xfrm>
              <a:off x="2895600" y="54102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816" name="Rectangle 120"/>
            <p:cNvSpPr>
              <a:spLocks noChangeAspect="1" noChangeArrowheads="1"/>
            </p:cNvSpPr>
            <p:nvPr/>
          </p:nvSpPr>
          <p:spPr bwMode="auto">
            <a:xfrm>
              <a:off x="2590800" y="57150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sp>
          <p:nvSpPr>
            <p:cNvPr id="1565817" name="Rectangle 121"/>
            <p:cNvSpPr>
              <a:spLocks noChangeAspect="1" noChangeArrowheads="1"/>
            </p:cNvSpPr>
            <p:nvPr/>
          </p:nvSpPr>
          <p:spPr bwMode="auto">
            <a:xfrm>
              <a:off x="2895600" y="5715000"/>
              <a:ext cx="292100" cy="292100"/>
            </a:xfrm>
            <a:prstGeom prst="rect">
              <a:avLst/>
            </a:prstGeom>
            <a:solidFill>
              <a:schemeClr val="bg1"/>
            </a:solidFill>
            <a:ln w="12700">
              <a:solidFill>
                <a:schemeClr val="tx1"/>
              </a:solidFill>
              <a:miter lim="800000"/>
              <a:headEnd type="none" w="sm" len="sm"/>
              <a:tailEnd type="none" w="sm" len="sm"/>
            </a:ln>
            <a:effectLst/>
          </p:spPr>
          <p:txBody>
            <a:bodyPr wrap="none" anchor="ctr">
              <a:prstTxWarp prst="textNoShape">
                <a:avLst/>
              </a:prstTxWarp>
            </a:bodyPr>
            <a:lstStyle/>
            <a:p>
              <a:pPr algn="ctr"/>
              <a:endParaRPr lang="en-US">
                <a:solidFill>
                  <a:srgbClr val="000000"/>
                </a:solidFill>
              </a:endParaRPr>
            </a:p>
          </p:txBody>
        </p:sp>
      </p:grpSp>
    </p:spTree>
    <p:extLst>
      <p:ext uri="{BB962C8B-B14F-4D97-AF65-F5344CB8AC3E}">
        <p14:creationId xmlns:p14="http://schemas.microsoft.com/office/powerpoint/2010/main" val="44941204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4" name="Content Placeholder 3"/>
          <p:cNvSpPr>
            <a:spLocks noGrp="1"/>
          </p:cNvSpPr>
          <p:nvPr>
            <p:ph idx="1"/>
          </p:nvPr>
        </p:nvSpPr>
        <p:spPr/>
        <p:txBody>
          <a:bodyPr/>
          <a:lstStyle/>
          <a:p>
            <a:r>
              <a:rPr lang="en-US" dirty="0" smtClean="0"/>
              <a:t>This course is partly inspired by previous MIT 6.823 and Berkeley CS252 computer architecture courses created by my collaborators and colleagues:</a:t>
            </a:r>
          </a:p>
          <a:p>
            <a:pPr lvl="1"/>
            <a:r>
              <a:rPr lang="en-US" dirty="0" err="1" smtClean="0"/>
              <a:t>Arvind</a:t>
            </a:r>
            <a:r>
              <a:rPr lang="en-US" dirty="0"/>
              <a:t> </a:t>
            </a:r>
            <a:r>
              <a:rPr lang="en-US" dirty="0" smtClean="0"/>
              <a:t>(MIT)</a:t>
            </a:r>
            <a:endParaRPr lang="en-US" dirty="0"/>
          </a:p>
          <a:p>
            <a:pPr lvl="1"/>
            <a:r>
              <a:rPr lang="en-US" dirty="0"/>
              <a:t>Joel </a:t>
            </a:r>
            <a:r>
              <a:rPr lang="en-US" dirty="0" err="1" smtClean="0"/>
              <a:t>Emer</a:t>
            </a:r>
            <a:r>
              <a:rPr lang="en-US" dirty="0" smtClean="0"/>
              <a:t> </a:t>
            </a:r>
            <a:r>
              <a:rPr lang="en-US" dirty="0"/>
              <a:t>(</a:t>
            </a:r>
            <a:r>
              <a:rPr lang="en-US" dirty="0" smtClean="0"/>
              <a:t>Intel</a:t>
            </a:r>
            <a:r>
              <a:rPr lang="en-US" dirty="0"/>
              <a:t>/MIT)</a:t>
            </a:r>
          </a:p>
          <a:p>
            <a:pPr lvl="1"/>
            <a:r>
              <a:rPr lang="en-US" dirty="0"/>
              <a:t>James Hoe (CMU)</a:t>
            </a:r>
          </a:p>
          <a:p>
            <a:pPr lvl="1"/>
            <a:r>
              <a:rPr lang="en-US" dirty="0"/>
              <a:t>John </a:t>
            </a:r>
            <a:r>
              <a:rPr lang="en-US" dirty="0" err="1"/>
              <a:t>Kubiatowicz</a:t>
            </a:r>
            <a:r>
              <a:rPr lang="en-US" dirty="0"/>
              <a:t> (UCB)</a:t>
            </a:r>
          </a:p>
          <a:p>
            <a:pPr lvl="1"/>
            <a:r>
              <a:rPr lang="en-US" dirty="0"/>
              <a:t>David Patterson (UCB</a:t>
            </a:r>
            <a:r>
              <a:rPr lang="en-US" dirty="0" smtClean="0"/>
              <a:t>)</a:t>
            </a:r>
            <a:endParaRPr lang="en-US" dirty="0"/>
          </a:p>
        </p:txBody>
      </p:sp>
      <p:sp>
        <p:nvSpPr>
          <p:cNvPr id="3" name="Slide Number Placeholder 2"/>
          <p:cNvSpPr>
            <a:spLocks noGrp="1"/>
          </p:cNvSpPr>
          <p:nvPr>
            <p:ph type="sldNum" sz="quarter" idx="12"/>
          </p:nvPr>
        </p:nvSpPr>
        <p:spPr/>
        <p:txBody>
          <a:bodyPr/>
          <a:lstStyle/>
          <a:p>
            <a:pPr>
              <a:defRPr/>
            </a:pPr>
            <a:fld id="{890A75C8-C148-D646-81FC-1D13FFF086FF}" type="slidenum">
              <a:rPr lang="en-US" smtClean="0">
                <a:solidFill>
                  <a:prstClr val="black"/>
                </a:solidFill>
              </a:rPr>
              <a:pPr>
                <a:defRPr/>
              </a:pPr>
              <a:t>41</a:t>
            </a:fld>
            <a:endParaRPr lang="en-US">
              <a:solidFill>
                <a:prstClr val="black"/>
              </a:solidFill>
            </a:endParaRPr>
          </a:p>
        </p:txBody>
      </p:sp>
    </p:spTree>
    <p:extLst>
      <p:ext uri="{BB962C8B-B14F-4D97-AF65-F5344CB8AC3E}">
        <p14:creationId xmlns:p14="http://schemas.microsoft.com/office/powerpoint/2010/main" val="8786717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2823" name="Rectangle 7"/>
          <p:cNvSpPr>
            <a:spLocks noGrp="1" noChangeArrowheads="1"/>
          </p:cNvSpPr>
          <p:nvPr>
            <p:ph type="title"/>
          </p:nvPr>
        </p:nvSpPr>
        <p:spPr>
          <a:noFill/>
          <a:ln/>
        </p:spPr>
        <p:txBody>
          <a:bodyPr/>
          <a:lstStyle/>
          <a:p>
            <a:r>
              <a:rPr lang="en-US" dirty="0" smtClean="0"/>
              <a:t>Recap: Fully </a:t>
            </a:r>
            <a:r>
              <a:rPr lang="en-US" dirty="0"/>
              <a:t>Associative Cache</a:t>
            </a:r>
          </a:p>
        </p:txBody>
      </p:sp>
      <p:grpSp>
        <p:nvGrpSpPr>
          <p:cNvPr id="142" name="Group 141"/>
          <p:cNvGrpSpPr/>
          <p:nvPr/>
        </p:nvGrpSpPr>
        <p:grpSpPr>
          <a:xfrm>
            <a:off x="901700" y="762000"/>
            <a:ext cx="7298866" cy="5151437"/>
            <a:chOff x="1066800" y="1173163"/>
            <a:chExt cx="7298866" cy="5151437"/>
          </a:xfrm>
        </p:grpSpPr>
        <p:sp>
          <p:nvSpPr>
            <p:cNvPr id="1442818" name="Line 2"/>
            <p:cNvSpPr>
              <a:spLocks noChangeShapeType="1"/>
            </p:cNvSpPr>
            <p:nvPr/>
          </p:nvSpPr>
          <p:spPr bwMode="auto">
            <a:xfrm flipH="1">
              <a:off x="5410200" y="5486400"/>
              <a:ext cx="457200" cy="0"/>
            </a:xfrm>
            <a:prstGeom prst="line">
              <a:avLst/>
            </a:prstGeom>
            <a:noFill/>
            <a:ln w="25400">
              <a:solidFill>
                <a:schemeClr val="tx1"/>
              </a:solidFill>
              <a:round/>
              <a:headEnd type="stealth" w="med" len="med"/>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19" name="Line 3"/>
            <p:cNvSpPr>
              <a:spLocks noChangeShapeType="1"/>
            </p:cNvSpPr>
            <p:nvPr/>
          </p:nvSpPr>
          <p:spPr bwMode="auto">
            <a:xfrm flipH="1">
              <a:off x="5410200" y="4800600"/>
              <a:ext cx="457200" cy="0"/>
            </a:xfrm>
            <a:prstGeom prst="line">
              <a:avLst/>
            </a:prstGeom>
            <a:noFill/>
            <a:ln w="25400">
              <a:solidFill>
                <a:schemeClr val="tx1"/>
              </a:solidFill>
              <a:round/>
              <a:headEnd type="stealth" w="med" len="med"/>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20" name="Line 4"/>
            <p:cNvSpPr>
              <a:spLocks noChangeShapeType="1"/>
            </p:cNvSpPr>
            <p:nvPr/>
          </p:nvSpPr>
          <p:spPr bwMode="auto">
            <a:xfrm flipH="1">
              <a:off x="5410200" y="5029200"/>
              <a:ext cx="457200" cy="0"/>
            </a:xfrm>
            <a:prstGeom prst="line">
              <a:avLst/>
            </a:prstGeom>
            <a:noFill/>
            <a:ln w="25400">
              <a:solidFill>
                <a:schemeClr val="tx1"/>
              </a:solidFill>
              <a:round/>
              <a:headEnd type="stealth" w="med" len="med"/>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21" name="Line 5"/>
            <p:cNvSpPr>
              <a:spLocks noChangeShapeType="1"/>
            </p:cNvSpPr>
            <p:nvPr/>
          </p:nvSpPr>
          <p:spPr bwMode="auto">
            <a:xfrm flipH="1">
              <a:off x="5410200" y="5257800"/>
              <a:ext cx="457200" cy="0"/>
            </a:xfrm>
            <a:prstGeom prst="line">
              <a:avLst/>
            </a:prstGeom>
            <a:noFill/>
            <a:ln w="25400">
              <a:solidFill>
                <a:schemeClr val="tx1"/>
              </a:solidFill>
              <a:round/>
              <a:headEnd type="stealth" w="med" len="med"/>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22" name="Line 6"/>
            <p:cNvSpPr>
              <a:spLocks noChangeShapeType="1"/>
            </p:cNvSpPr>
            <p:nvPr/>
          </p:nvSpPr>
          <p:spPr bwMode="auto">
            <a:xfrm flipH="1">
              <a:off x="6096000" y="5181600"/>
              <a:ext cx="685800" cy="0"/>
            </a:xfrm>
            <a:prstGeom prst="line">
              <a:avLst/>
            </a:prstGeom>
            <a:noFill/>
            <a:ln w="25400">
              <a:solidFill>
                <a:schemeClr val="tx1"/>
              </a:solidFill>
              <a:round/>
              <a:headEnd type="stealth" w="med" len="lg"/>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24" name="Rectangle 8" descr="Large confetti"/>
            <p:cNvSpPr>
              <a:spLocks noChangeArrowheads="1"/>
            </p:cNvSpPr>
            <p:nvPr/>
          </p:nvSpPr>
          <p:spPr bwMode="auto">
            <a:xfrm>
              <a:off x="2298700" y="1612900"/>
              <a:ext cx="2413000" cy="355600"/>
            </a:xfrm>
            <a:prstGeom prst="rect">
              <a:avLst/>
            </a:prstGeom>
            <a:pattFill prst="lgConfetti">
              <a:fgClr>
                <a:schemeClr val="hlink"/>
              </a:fgClr>
              <a:bgClr>
                <a:srgbClr val="FFFFFF"/>
              </a:bgClr>
            </a:pattFill>
            <a:ln w="25400">
              <a:solidFill>
                <a:schemeClr val="tx1"/>
              </a:solidFill>
              <a:miter lim="800000"/>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25" name="Line 9"/>
            <p:cNvSpPr>
              <a:spLocks noChangeShapeType="1"/>
            </p:cNvSpPr>
            <p:nvPr/>
          </p:nvSpPr>
          <p:spPr bwMode="auto">
            <a:xfrm>
              <a:off x="3276600" y="1447800"/>
              <a:ext cx="0" cy="533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27" name="Line 11"/>
            <p:cNvSpPr>
              <a:spLocks noChangeShapeType="1"/>
            </p:cNvSpPr>
            <p:nvPr/>
          </p:nvSpPr>
          <p:spPr bwMode="auto">
            <a:xfrm>
              <a:off x="2590800" y="1447800"/>
              <a:ext cx="0" cy="533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28" name="Rectangle 12"/>
            <p:cNvSpPr>
              <a:spLocks noChangeArrowheads="1"/>
            </p:cNvSpPr>
            <p:nvPr/>
          </p:nvSpPr>
          <p:spPr bwMode="auto">
            <a:xfrm>
              <a:off x="2422525" y="1173163"/>
              <a:ext cx="767388"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400">
                  <a:solidFill>
                    <a:srgbClr val="000000"/>
                  </a:solidFill>
                  <a:latin typeface="Calibri"/>
                  <a:cs typeface="Calibri"/>
                </a:rPr>
                <a:t>  Tag</a:t>
              </a:r>
            </a:p>
          </p:txBody>
        </p:sp>
        <p:sp>
          <p:nvSpPr>
            <p:cNvPr id="1442829" name="Rectangle 13"/>
            <p:cNvSpPr>
              <a:spLocks noChangeArrowheads="1"/>
            </p:cNvSpPr>
            <p:nvPr/>
          </p:nvSpPr>
          <p:spPr bwMode="auto">
            <a:xfrm>
              <a:off x="3710124" y="1173163"/>
              <a:ext cx="773249"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400" dirty="0" smtClean="0">
                  <a:solidFill>
                    <a:srgbClr val="000000"/>
                  </a:solidFill>
                  <a:latin typeface="Calibri"/>
                  <a:cs typeface="Calibri"/>
                </a:rPr>
                <a:t>Data</a:t>
              </a:r>
              <a:endParaRPr lang="en-US" sz="2400" dirty="0">
                <a:solidFill>
                  <a:srgbClr val="000000"/>
                </a:solidFill>
                <a:latin typeface="Calibri"/>
                <a:cs typeface="Calibri"/>
              </a:endParaRPr>
            </a:p>
          </p:txBody>
        </p:sp>
        <p:sp>
          <p:nvSpPr>
            <p:cNvPr id="1442830" name="Rectangle 14"/>
            <p:cNvSpPr>
              <a:spLocks noChangeArrowheads="1"/>
            </p:cNvSpPr>
            <p:nvPr/>
          </p:nvSpPr>
          <p:spPr bwMode="auto">
            <a:xfrm>
              <a:off x="2117725" y="1173163"/>
              <a:ext cx="506549"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400" dirty="0">
                  <a:solidFill>
                    <a:srgbClr val="000000"/>
                  </a:solidFill>
                  <a:latin typeface="Calibri"/>
                  <a:cs typeface="Calibri"/>
                </a:rPr>
                <a:t>  V</a:t>
              </a:r>
            </a:p>
          </p:txBody>
        </p:sp>
        <p:sp>
          <p:nvSpPr>
            <p:cNvPr id="1442831" name="Rectangle 15"/>
            <p:cNvSpPr>
              <a:spLocks noChangeArrowheads="1"/>
            </p:cNvSpPr>
            <p:nvPr/>
          </p:nvSpPr>
          <p:spPr bwMode="auto">
            <a:xfrm>
              <a:off x="1079500" y="1460500"/>
              <a:ext cx="508000" cy="4318000"/>
            </a:xfrm>
            <a:prstGeom prst="rect">
              <a:avLst/>
            </a:prstGeom>
            <a:noFill/>
            <a:ln w="25400">
              <a:solidFill>
                <a:schemeClr val="tx1"/>
              </a:solidFill>
              <a:miter lim="800000"/>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grpSp>
          <p:nvGrpSpPr>
            <p:cNvPr id="1442832" name="Group 16"/>
            <p:cNvGrpSpPr>
              <a:grpSpLocks/>
            </p:cNvGrpSpPr>
            <p:nvPr/>
          </p:nvGrpSpPr>
          <p:grpSpPr bwMode="auto">
            <a:xfrm>
              <a:off x="3744913" y="2493963"/>
              <a:ext cx="473075" cy="327025"/>
              <a:chOff x="2359" y="1571"/>
              <a:chExt cx="298" cy="206"/>
            </a:xfrm>
          </p:grpSpPr>
          <p:sp>
            <p:nvSpPr>
              <p:cNvPr id="1442833" name="Line 17"/>
              <p:cNvSpPr>
                <a:spLocks noChangeShapeType="1"/>
              </p:cNvSpPr>
              <p:nvPr/>
            </p:nvSpPr>
            <p:spPr bwMode="auto">
              <a:xfrm>
                <a:off x="2359" y="1572"/>
                <a:ext cx="204"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34" name="Line 18"/>
              <p:cNvSpPr>
                <a:spLocks noChangeShapeType="1"/>
              </p:cNvSpPr>
              <p:nvPr/>
            </p:nvSpPr>
            <p:spPr bwMode="auto">
              <a:xfrm>
                <a:off x="2359" y="1774"/>
                <a:ext cx="204"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35" name="Line 19"/>
              <p:cNvSpPr>
                <a:spLocks noChangeShapeType="1"/>
              </p:cNvSpPr>
              <p:nvPr/>
            </p:nvSpPr>
            <p:spPr bwMode="auto">
              <a:xfrm>
                <a:off x="2361" y="1571"/>
                <a:ext cx="0" cy="202"/>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36" name="Arc 20"/>
              <p:cNvSpPr>
                <a:spLocks/>
              </p:cNvSpPr>
              <p:nvPr/>
            </p:nvSpPr>
            <p:spPr bwMode="auto">
              <a:xfrm>
                <a:off x="2562" y="1572"/>
                <a:ext cx="94" cy="106"/>
              </a:xfrm>
              <a:custGeom>
                <a:avLst/>
                <a:gdLst>
                  <a:gd name="G0" fmla="+- 0 0 0"/>
                  <a:gd name="G1" fmla="+- 21600 0 0"/>
                  <a:gd name="G2" fmla="+- 21600 0 0"/>
                  <a:gd name="T0" fmla="*/ 0 w 21599"/>
                  <a:gd name="T1" fmla="*/ 0 h 21600"/>
                  <a:gd name="T2" fmla="*/ 21599 w 21599"/>
                  <a:gd name="T3" fmla="*/ 21395 h 21600"/>
                  <a:gd name="T4" fmla="*/ 0 w 21599"/>
                  <a:gd name="T5" fmla="*/ 21600 h 21600"/>
                </a:gdLst>
                <a:ahLst/>
                <a:cxnLst>
                  <a:cxn ang="0">
                    <a:pos x="T0" y="T1"/>
                  </a:cxn>
                  <a:cxn ang="0">
                    <a:pos x="T2" y="T3"/>
                  </a:cxn>
                  <a:cxn ang="0">
                    <a:pos x="T4" y="T5"/>
                  </a:cxn>
                </a:cxnLst>
                <a:rect l="0" t="0" r="r" b="b"/>
                <a:pathLst>
                  <a:path w="21599" h="21600" fill="none" extrusionOk="0">
                    <a:moveTo>
                      <a:pt x="0" y="-1"/>
                    </a:moveTo>
                    <a:cubicBezTo>
                      <a:pt x="11849" y="-1"/>
                      <a:pt x="21486" y="9546"/>
                      <a:pt x="21599" y="21394"/>
                    </a:cubicBezTo>
                  </a:path>
                  <a:path w="21599" h="21600" stroke="0" extrusionOk="0">
                    <a:moveTo>
                      <a:pt x="0" y="-1"/>
                    </a:moveTo>
                    <a:cubicBezTo>
                      <a:pt x="11849" y="-1"/>
                      <a:pt x="21486" y="9546"/>
                      <a:pt x="21599" y="21394"/>
                    </a:cubicBezTo>
                    <a:lnTo>
                      <a:pt x="0" y="21600"/>
                    </a:lnTo>
                    <a:close/>
                  </a:path>
                </a:pathLst>
              </a:custGeom>
              <a:noFill/>
              <a:ln w="25400" cap="rnd">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37" name="Arc 21"/>
              <p:cNvSpPr>
                <a:spLocks/>
              </p:cNvSpPr>
              <p:nvPr/>
            </p:nvSpPr>
            <p:spPr bwMode="auto">
              <a:xfrm>
                <a:off x="2563" y="1670"/>
                <a:ext cx="94" cy="107"/>
              </a:xfrm>
              <a:custGeom>
                <a:avLst/>
                <a:gdLst>
                  <a:gd name="G0" fmla="+- 0 0 0"/>
                  <a:gd name="G1" fmla="+- 205 0 0"/>
                  <a:gd name="G2" fmla="+- 21600 0 0"/>
                  <a:gd name="T0" fmla="*/ 21599 w 21600"/>
                  <a:gd name="T1" fmla="*/ 0 h 21805"/>
                  <a:gd name="T2" fmla="*/ 0 w 21600"/>
                  <a:gd name="T3" fmla="*/ 21805 h 21805"/>
                  <a:gd name="T4" fmla="*/ 0 w 21600"/>
                  <a:gd name="T5" fmla="*/ 205 h 21805"/>
                </a:gdLst>
                <a:ahLst/>
                <a:cxnLst>
                  <a:cxn ang="0">
                    <a:pos x="T0" y="T1"/>
                  </a:cxn>
                  <a:cxn ang="0">
                    <a:pos x="T2" y="T3"/>
                  </a:cxn>
                  <a:cxn ang="0">
                    <a:pos x="T4" y="T5"/>
                  </a:cxn>
                </a:cxnLst>
                <a:rect l="0" t="0" r="r" b="b"/>
                <a:pathLst>
                  <a:path w="21600" h="21805" fill="none" extrusionOk="0">
                    <a:moveTo>
                      <a:pt x="21599" y="-1"/>
                    </a:moveTo>
                    <a:cubicBezTo>
                      <a:pt x="21599" y="68"/>
                      <a:pt x="21600" y="136"/>
                      <a:pt x="21600" y="205"/>
                    </a:cubicBezTo>
                    <a:cubicBezTo>
                      <a:pt x="21600" y="12134"/>
                      <a:pt x="11929" y="21805"/>
                      <a:pt x="-1" y="21805"/>
                    </a:cubicBezTo>
                  </a:path>
                  <a:path w="21600" h="21805" stroke="0" extrusionOk="0">
                    <a:moveTo>
                      <a:pt x="21599" y="-1"/>
                    </a:moveTo>
                    <a:cubicBezTo>
                      <a:pt x="21599" y="68"/>
                      <a:pt x="21600" y="136"/>
                      <a:pt x="21600" y="205"/>
                    </a:cubicBezTo>
                    <a:cubicBezTo>
                      <a:pt x="21600" y="12134"/>
                      <a:pt x="11929" y="21805"/>
                      <a:pt x="-1" y="21805"/>
                    </a:cubicBezTo>
                    <a:lnTo>
                      <a:pt x="0" y="205"/>
                    </a:lnTo>
                    <a:close/>
                  </a:path>
                </a:pathLst>
              </a:custGeom>
              <a:noFill/>
              <a:ln w="25400" cap="rnd">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grpSp>
        <p:sp>
          <p:nvSpPr>
            <p:cNvPr id="1442838" name="Oval 22"/>
            <p:cNvSpPr>
              <a:spLocks noChangeArrowheads="1"/>
            </p:cNvSpPr>
            <p:nvPr/>
          </p:nvSpPr>
          <p:spPr bwMode="auto">
            <a:xfrm>
              <a:off x="2706688" y="2298700"/>
              <a:ext cx="508000" cy="508000"/>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39" name="Rectangle 23"/>
            <p:cNvSpPr>
              <a:spLocks noChangeArrowheads="1"/>
            </p:cNvSpPr>
            <p:nvPr/>
          </p:nvSpPr>
          <p:spPr bwMode="auto">
            <a:xfrm>
              <a:off x="2740025" y="2354263"/>
              <a:ext cx="408816"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400">
                  <a:solidFill>
                    <a:srgbClr val="000000"/>
                  </a:solidFill>
                  <a:latin typeface="Calibri"/>
                  <a:cs typeface="Calibri"/>
                </a:rPr>
                <a:t> =</a:t>
              </a:r>
            </a:p>
          </p:txBody>
        </p:sp>
        <p:sp>
          <p:nvSpPr>
            <p:cNvPr id="1442840" name="Rectangle 24"/>
            <p:cNvSpPr>
              <a:spLocks noChangeArrowheads="1"/>
            </p:cNvSpPr>
            <p:nvPr/>
          </p:nvSpPr>
          <p:spPr bwMode="auto">
            <a:xfrm rot="16200000">
              <a:off x="969823" y="5187113"/>
              <a:ext cx="755929" cy="369974"/>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1800" dirty="0" smtClean="0">
                  <a:solidFill>
                    <a:srgbClr val="000000"/>
                  </a:solidFill>
                  <a:latin typeface="Calibri"/>
                  <a:cs typeface="Calibri"/>
                </a:rPr>
                <a:t>Offset</a:t>
              </a:r>
              <a:endParaRPr lang="en-US" sz="1800" dirty="0">
                <a:solidFill>
                  <a:srgbClr val="000000"/>
                </a:solidFill>
                <a:latin typeface="Calibri"/>
                <a:cs typeface="Calibri"/>
              </a:endParaRPr>
            </a:p>
          </p:txBody>
        </p:sp>
        <p:sp>
          <p:nvSpPr>
            <p:cNvPr id="1442841" name="Rectangle 25"/>
            <p:cNvSpPr>
              <a:spLocks noChangeArrowheads="1"/>
            </p:cNvSpPr>
            <p:nvPr/>
          </p:nvSpPr>
          <p:spPr bwMode="auto">
            <a:xfrm rot="16200000">
              <a:off x="926961" y="3230703"/>
              <a:ext cx="767388"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400">
                  <a:solidFill>
                    <a:srgbClr val="000000"/>
                  </a:solidFill>
                  <a:latin typeface="Calibri"/>
                  <a:cs typeface="Calibri"/>
                </a:rPr>
                <a:t>  Tag</a:t>
              </a:r>
            </a:p>
          </p:txBody>
        </p:sp>
        <p:sp>
          <p:nvSpPr>
            <p:cNvPr id="1442842" name="Line 26"/>
            <p:cNvSpPr>
              <a:spLocks noChangeShapeType="1"/>
            </p:cNvSpPr>
            <p:nvPr/>
          </p:nvSpPr>
          <p:spPr bwMode="auto">
            <a:xfrm>
              <a:off x="2438400" y="1828800"/>
              <a:ext cx="0" cy="6096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43" name="Line 27"/>
            <p:cNvSpPr>
              <a:spLocks noChangeShapeType="1"/>
            </p:cNvSpPr>
            <p:nvPr/>
          </p:nvSpPr>
          <p:spPr bwMode="auto">
            <a:xfrm>
              <a:off x="2971800" y="1828800"/>
              <a:ext cx="0" cy="457200"/>
            </a:xfrm>
            <a:prstGeom prst="line">
              <a:avLst/>
            </a:prstGeom>
            <a:noFill/>
            <a:ln w="25400">
              <a:solidFill>
                <a:schemeClr val="tx1"/>
              </a:solidFill>
              <a:round/>
              <a:headEnd type="none" w="sm" len="sm"/>
              <a:tailEnd type="stealth" w="med" len="me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44" name="Line 28"/>
            <p:cNvSpPr>
              <a:spLocks noChangeShapeType="1"/>
            </p:cNvSpPr>
            <p:nvPr/>
          </p:nvSpPr>
          <p:spPr bwMode="auto">
            <a:xfrm>
              <a:off x="2057400" y="2514600"/>
              <a:ext cx="0" cy="3200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45" name="Line 29"/>
            <p:cNvSpPr>
              <a:spLocks noChangeShapeType="1"/>
            </p:cNvSpPr>
            <p:nvPr/>
          </p:nvSpPr>
          <p:spPr bwMode="auto">
            <a:xfrm flipH="1">
              <a:off x="2057400" y="2514600"/>
              <a:ext cx="609600" cy="0"/>
            </a:xfrm>
            <a:prstGeom prst="line">
              <a:avLst/>
            </a:prstGeom>
            <a:noFill/>
            <a:ln w="25400">
              <a:solidFill>
                <a:schemeClr val="tx1"/>
              </a:solidFill>
              <a:round/>
              <a:headEnd type="stealth" w="med" len="med"/>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46" name="Oval 30"/>
            <p:cNvSpPr>
              <a:spLocks noChangeArrowheads="1"/>
            </p:cNvSpPr>
            <p:nvPr/>
          </p:nvSpPr>
          <p:spPr bwMode="auto">
            <a:xfrm>
              <a:off x="2408238" y="1795463"/>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47" name="Oval 31"/>
            <p:cNvSpPr>
              <a:spLocks noChangeArrowheads="1"/>
            </p:cNvSpPr>
            <p:nvPr/>
          </p:nvSpPr>
          <p:spPr bwMode="auto">
            <a:xfrm>
              <a:off x="2943225" y="1795463"/>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48" name="Oval 32"/>
            <p:cNvSpPr>
              <a:spLocks noChangeArrowheads="1"/>
            </p:cNvSpPr>
            <p:nvPr/>
          </p:nvSpPr>
          <p:spPr bwMode="auto">
            <a:xfrm>
              <a:off x="3775075" y="1795463"/>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49" name="Line 33"/>
            <p:cNvSpPr>
              <a:spLocks noChangeShapeType="1"/>
            </p:cNvSpPr>
            <p:nvPr/>
          </p:nvSpPr>
          <p:spPr bwMode="auto">
            <a:xfrm flipH="1">
              <a:off x="1752600" y="4038600"/>
              <a:ext cx="15240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50" name="Line 34"/>
            <p:cNvSpPr>
              <a:spLocks noChangeShapeType="1"/>
            </p:cNvSpPr>
            <p:nvPr/>
          </p:nvSpPr>
          <p:spPr bwMode="auto">
            <a:xfrm flipH="1">
              <a:off x="1219200" y="5943600"/>
              <a:ext cx="15240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51" name="Rectangle 35"/>
            <p:cNvSpPr>
              <a:spLocks noChangeArrowheads="1"/>
            </p:cNvSpPr>
            <p:nvPr/>
          </p:nvSpPr>
          <p:spPr bwMode="auto">
            <a:xfrm>
              <a:off x="1660525" y="3687763"/>
              <a:ext cx="358622"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400">
                  <a:solidFill>
                    <a:srgbClr val="000000"/>
                  </a:solidFill>
                  <a:latin typeface="Calibri"/>
                  <a:cs typeface="Calibri"/>
                </a:rPr>
                <a:t> t</a:t>
              </a:r>
            </a:p>
          </p:txBody>
        </p:sp>
        <p:sp>
          <p:nvSpPr>
            <p:cNvPr id="1442852" name="Rectangle 36"/>
            <p:cNvSpPr>
              <a:spLocks noChangeArrowheads="1"/>
            </p:cNvSpPr>
            <p:nvPr/>
          </p:nvSpPr>
          <p:spPr bwMode="auto">
            <a:xfrm>
              <a:off x="1279525" y="5821363"/>
              <a:ext cx="417232"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400">
                  <a:solidFill>
                    <a:srgbClr val="000000"/>
                  </a:solidFill>
                  <a:latin typeface="Calibri"/>
                  <a:cs typeface="Calibri"/>
                </a:rPr>
                <a:t> b</a:t>
              </a:r>
            </a:p>
          </p:txBody>
        </p:sp>
        <p:sp>
          <p:nvSpPr>
            <p:cNvPr id="1442853" name="Rectangle 37"/>
            <p:cNvSpPr>
              <a:spLocks noChangeArrowheads="1"/>
            </p:cNvSpPr>
            <p:nvPr/>
          </p:nvSpPr>
          <p:spPr bwMode="auto">
            <a:xfrm>
              <a:off x="7756525" y="4449763"/>
              <a:ext cx="609141"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400">
                  <a:solidFill>
                    <a:srgbClr val="000000"/>
                  </a:solidFill>
                  <a:latin typeface="Calibri"/>
                  <a:cs typeface="Calibri"/>
                </a:rPr>
                <a:t>HIT</a:t>
              </a:r>
            </a:p>
          </p:txBody>
        </p:sp>
        <p:sp>
          <p:nvSpPr>
            <p:cNvPr id="1442854" name="Line 38"/>
            <p:cNvSpPr>
              <a:spLocks noChangeShapeType="1"/>
            </p:cNvSpPr>
            <p:nvPr/>
          </p:nvSpPr>
          <p:spPr bwMode="auto">
            <a:xfrm flipH="1">
              <a:off x="5486400" y="2667000"/>
              <a:ext cx="16002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55" name="Rectangle 39"/>
            <p:cNvSpPr>
              <a:spLocks noChangeArrowheads="1"/>
            </p:cNvSpPr>
            <p:nvPr/>
          </p:nvSpPr>
          <p:spPr bwMode="auto">
            <a:xfrm>
              <a:off x="6184900" y="5059363"/>
              <a:ext cx="1088088" cy="1200971"/>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400" dirty="0">
                  <a:solidFill>
                    <a:srgbClr val="000000"/>
                  </a:solidFill>
                  <a:latin typeface="Calibri"/>
                  <a:cs typeface="Calibri"/>
                </a:rPr>
                <a:t>Data</a:t>
              </a:r>
            </a:p>
            <a:p>
              <a:pPr algn="ctr">
                <a:spcBef>
                  <a:spcPct val="0"/>
                </a:spcBef>
              </a:pPr>
              <a:r>
                <a:rPr lang="en-US" sz="2400" dirty="0">
                  <a:solidFill>
                    <a:srgbClr val="000000"/>
                  </a:solidFill>
                  <a:latin typeface="Calibri"/>
                  <a:cs typeface="Calibri"/>
                </a:rPr>
                <a:t>Word</a:t>
              </a:r>
            </a:p>
            <a:p>
              <a:pPr algn="ctr">
                <a:spcBef>
                  <a:spcPct val="0"/>
                </a:spcBef>
              </a:pPr>
              <a:r>
                <a:rPr lang="en-US" sz="2400" dirty="0">
                  <a:solidFill>
                    <a:srgbClr val="000000"/>
                  </a:solidFill>
                  <a:latin typeface="Calibri"/>
                  <a:cs typeface="Calibri"/>
                </a:rPr>
                <a:t>or Byte</a:t>
              </a:r>
            </a:p>
          </p:txBody>
        </p:sp>
        <p:sp>
          <p:nvSpPr>
            <p:cNvPr id="1442856" name="Line 40"/>
            <p:cNvSpPr>
              <a:spLocks noChangeShapeType="1"/>
            </p:cNvSpPr>
            <p:nvPr/>
          </p:nvSpPr>
          <p:spPr bwMode="auto">
            <a:xfrm flipH="1">
              <a:off x="3200400" y="2514600"/>
              <a:ext cx="3048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57" name="Line 41"/>
            <p:cNvSpPr>
              <a:spLocks noChangeShapeType="1"/>
            </p:cNvSpPr>
            <p:nvPr/>
          </p:nvSpPr>
          <p:spPr bwMode="auto">
            <a:xfrm flipH="1">
              <a:off x="2438400" y="2895600"/>
              <a:ext cx="10668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58" name="Line 42"/>
            <p:cNvSpPr>
              <a:spLocks noChangeShapeType="1"/>
            </p:cNvSpPr>
            <p:nvPr/>
          </p:nvSpPr>
          <p:spPr bwMode="auto">
            <a:xfrm>
              <a:off x="2438400" y="2590800"/>
              <a:ext cx="0" cy="3048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59" name="Line 43"/>
            <p:cNvSpPr>
              <a:spLocks noChangeShapeType="1"/>
            </p:cNvSpPr>
            <p:nvPr/>
          </p:nvSpPr>
          <p:spPr bwMode="auto">
            <a:xfrm>
              <a:off x="3505200" y="2514600"/>
              <a:ext cx="0" cy="762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60" name="Line 44"/>
            <p:cNvSpPr>
              <a:spLocks noChangeShapeType="1"/>
            </p:cNvSpPr>
            <p:nvPr/>
          </p:nvSpPr>
          <p:spPr bwMode="auto">
            <a:xfrm flipH="1">
              <a:off x="3505200" y="2590800"/>
              <a:ext cx="2286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61" name="Line 45"/>
            <p:cNvSpPr>
              <a:spLocks noChangeShapeType="1"/>
            </p:cNvSpPr>
            <p:nvPr/>
          </p:nvSpPr>
          <p:spPr bwMode="auto">
            <a:xfrm flipH="1">
              <a:off x="3505200" y="2743200"/>
              <a:ext cx="2286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62" name="Line 46"/>
            <p:cNvSpPr>
              <a:spLocks noChangeShapeType="1"/>
            </p:cNvSpPr>
            <p:nvPr/>
          </p:nvSpPr>
          <p:spPr bwMode="auto">
            <a:xfrm>
              <a:off x="3505200" y="2743200"/>
              <a:ext cx="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63" name="Rectangle 47" descr="Large confetti"/>
            <p:cNvSpPr>
              <a:spLocks noChangeArrowheads="1"/>
            </p:cNvSpPr>
            <p:nvPr/>
          </p:nvSpPr>
          <p:spPr bwMode="auto">
            <a:xfrm>
              <a:off x="2298700" y="3213100"/>
              <a:ext cx="2413000" cy="355600"/>
            </a:xfrm>
            <a:prstGeom prst="rect">
              <a:avLst/>
            </a:prstGeom>
            <a:pattFill prst="lgConfetti">
              <a:fgClr>
                <a:schemeClr val="hlink"/>
              </a:fgClr>
              <a:bgClr>
                <a:srgbClr val="FFFFFF"/>
              </a:bgClr>
            </a:pattFill>
            <a:ln w="25400">
              <a:solidFill>
                <a:schemeClr val="tx1"/>
              </a:solidFill>
              <a:miter lim="800000"/>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grpSp>
          <p:nvGrpSpPr>
            <p:cNvPr id="1442865" name="Group 49"/>
            <p:cNvGrpSpPr>
              <a:grpSpLocks/>
            </p:cNvGrpSpPr>
            <p:nvPr/>
          </p:nvGrpSpPr>
          <p:grpSpPr bwMode="auto">
            <a:xfrm>
              <a:off x="3744913" y="4094163"/>
              <a:ext cx="473075" cy="327025"/>
              <a:chOff x="2359" y="2579"/>
              <a:chExt cx="298" cy="206"/>
            </a:xfrm>
          </p:grpSpPr>
          <p:sp>
            <p:nvSpPr>
              <p:cNvPr id="1442866" name="Line 50"/>
              <p:cNvSpPr>
                <a:spLocks noChangeShapeType="1"/>
              </p:cNvSpPr>
              <p:nvPr/>
            </p:nvSpPr>
            <p:spPr bwMode="auto">
              <a:xfrm>
                <a:off x="2359" y="2580"/>
                <a:ext cx="204"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67" name="Line 51"/>
              <p:cNvSpPr>
                <a:spLocks noChangeShapeType="1"/>
              </p:cNvSpPr>
              <p:nvPr/>
            </p:nvSpPr>
            <p:spPr bwMode="auto">
              <a:xfrm>
                <a:off x="2359" y="2782"/>
                <a:ext cx="204"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68" name="Line 52"/>
              <p:cNvSpPr>
                <a:spLocks noChangeShapeType="1"/>
              </p:cNvSpPr>
              <p:nvPr/>
            </p:nvSpPr>
            <p:spPr bwMode="auto">
              <a:xfrm>
                <a:off x="2361" y="2579"/>
                <a:ext cx="0" cy="202"/>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69" name="Arc 53"/>
              <p:cNvSpPr>
                <a:spLocks/>
              </p:cNvSpPr>
              <p:nvPr/>
            </p:nvSpPr>
            <p:spPr bwMode="auto">
              <a:xfrm>
                <a:off x="2562" y="2580"/>
                <a:ext cx="94" cy="106"/>
              </a:xfrm>
              <a:custGeom>
                <a:avLst/>
                <a:gdLst>
                  <a:gd name="G0" fmla="+- 0 0 0"/>
                  <a:gd name="G1" fmla="+- 21600 0 0"/>
                  <a:gd name="G2" fmla="+- 21600 0 0"/>
                  <a:gd name="T0" fmla="*/ 0 w 21599"/>
                  <a:gd name="T1" fmla="*/ 0 h 21600"/>
                  <a:gd name="T2" fmla="*/ 21599 w 21599"/>
                  <a:gd name="T3" fmla="*/ 21395 h 21600"/>
                  <a:gd name="T4" fmla="*/ 0 w 21599"/>
                  <a:gd name="T5" fmla="*/ 21600 h 21600"/>
                </a:gdLst>
                <a:ahLst/>
                <a:cxnLst>
                  <a:cxn ang="0">
                    <a:pos x="T0" y="T1"/>
                  </a:cxn>
                  <a:cxn ang="0">
                    <a:pos x="T2" y="T3"/>
                  </a:cxn>
                  <a:cxn ang="0">
                    <a:pos x="T4" y="T5"/>
                  </a:cxn>
                </a:cxnLst>
                <a:rect l="0" t="0" r="r" b="b"/>
                <a:pathLst>
                  <a:path w="21599" h="21600" fill="none" extrusionOk="0">
                    <a:moveTo>
                      <a:pt x="0" y="-1"/>
                    </a:moveTo>
                    <a:cubicBezTo>
                      <a:pt x="11849" y="-1"/>
                      <a:pt x="21486" y="9546"/>
                      <a:pt x="21599" y="21394"/>
                    </a:cubicBezTo>
                  </a:path>
                  <a:path w="21599" h="21600" stroke="0" extrusionOk="0">
                    <a:moveTo>
                      <a:pt x="0" y="-1"/>
                    </a:moveTo>
                    <a:cubicBezTo>
                      <a:pt x="11849" y="-1"/>
                      <a:pt x="21486" y="9546"/>
                      <a:pt x="21599" y="21394"/>
                    </a:cubicBezTo>
                    <a:lnTo>
                      <a:pt x="0" y="21600"/>
                    </a:lnTo>
                    <a:close/>
                  </a:path>
                </a:pathLst>
              </a:custGeom>
              <a:noFill/>
              <a:ln w="25400" cap="rnd">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70" name="Arc 54"/>
              <p:cNvSpPr>
                <a:spLocks/>
              </p:cNvSpPr>
              <p:nvPr/>
            </p:nvSpPr>
            <p:spPr bwMode="auto">
              <a:xfrm>
                <a:off x="2563" y="2678"/>
                <a:ext cx="94" cy="107"/>
              </a:xfrm>
              <a:custGeom>
                <a:avLst/>
                <a:gdLst>
                  <a:gd name="G0" fmla="+- 0 0 0"/>
                  <a:gd name="G1" fmla="+- 205 0 0"/>
                  <a:gd name="G2" fmla="+- 21600 0 0"/>
                  <a:gd name="T0" fmla="*/ 21599 w 21600"/>
                  <a:gd name="T1" fmla="*/ 0 h 21805"/>
                  <a:gd name="T2" fmla="*/ 0 w 21600"/>
                  <a:gd name="T3" fmla="*/ 21805 h 21805"/>
                  <a:gd name="T4" fmla="*/ 0 w 21600"/>
                  <a:gd name="T5" fmla="*/ 205 h 21805"/>
                </a:gdLst>
                <a:ahLst/>
                <a:cxnLst>
                  <a:cxn ang="0">
                    <a:pos x="T0" y="T1"/>
                  </a:cxn>
                  <a:cxn ang="0">
                    <a:pos x="T2" y="T3"/>
                  </a:cxn>
                  <a:cxn ang="0">
                    <a:pos x="T4" y="T5"/>
                  </a:cxn>
                </a:cxnLst>
                <a:rect l="0" t="0" r="r" b="b"/>
                <a:pathLst>
                  <a:path w="21600" h="21805" fill="none" extrusionOk="0">
                    <a:moveTo>
                      <a:pt x="21599" y="-1"/>
                    </a:moveTo>
                    <a:cubicBezTo>
                      <a:pt x="21599" y="68"/>
                      <a:pt x="21600" y="136"/>
                      <a:pt x="21600" y="205"/>
                    </a:cubicBezTo>
                    <a:cubicBezTo>
                      <a:pt x="21600" y="12134"/>
                      <a:pt x="11929" y="21805"/>
                      <a:pt x="-1" y="21805"/>
                    </a:cubicBezTo>
                  </a:path>
                  <a:path w="21600" h="21805" stroke="0" extrusionOk="0">
                    <a:moveTo>
                      <a:pt x="21599" y="-1"/>
                    </a:moveTo>
                    <a:cubicBezTo>
                      <a:pt x="21599" y="68"/>
                      <a:pt x="21600" y="136"/>
                      <a:pt x="21600" y="205"/>
                    </a:cubicBezTo>
                    <a:cubicBezTo>
                      <a:pt x="21600" y="12134"/>
                      <a:pt x="11929" y="21805"/>
                      <a:pt x="-1" y="21805"/>
                    </a:cubicBezTo>
                    <a:lnTo>
                      <a:pt x="0" y="205"/>
                    </a:lnTo>
                    <a:close/>
                  </a:path>
                </a:pathLst>
              </a:custGeom>
              <a:noFill/>
              <a:ln w="25400" cap="rnd">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grpSp>
        <p:sp>
          <p:nvSpPr>
            <p:cNvPr id="1442871" name="Oval 55"/>
            <p:cNvSpPr>
              <a:spLocks noChangeArrowheads="1"/>
            </p:cNvSpPr>
            <p:nvPr/>
          </p:nvSpPr>
          <p:spPr bwMode="auto">
            <a:xfrm>
              <a:off x="2706688" y="3898900"/>
              <a:ext cx="508000" cy="508000"/>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72" name="Rectangle 56"/>
            <p:cNvSpPr>
              <a:spLocks noChangeArrowheads="1"/>
            </p:cNvSpPr>
            <p:nvPr/>
          </p:nvSpPr>
          <p:spPr bwMode="auto">
            <a:xfrm>
              <a:off x="2740025" y="3954463"/>
              <a:ext cx="408816"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400">
                  <a:solidFill>
                    <a:srgbClr val="000000"/>
                  </a:solidFill>
                  <a:latin typeface="Calibri"/>
                  <a:cs typeface="Calibri"/>
                </a:rPr>
                <a:t> =</a:t>
              </a:r>
            </a:p>
          </p:txBody>
        </p:sp>
        <p:sp>
          <p:nvSpPr>
            <p:cNvPr id="1442873" name="Line 57"/>
            <p:cNvSpPr>
              <a:spLocks noChangeShapeType="1"/>
            </p:cNvSpPr>
            <p:nvPr/>
          </p:nvSpPr>
          <p:spPr bwMode="auto">
            <a:xfrm>
              <a:off x="2438400" y="3429000"/>
              <a:ext cx="0" cy="6096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74" name="Line 58"/>
            <p:cNvSpPr>
              <a:spLocks noChangeShapeType="1"/>
            </p:cNvSpPr>
            <p:nvPr/>
          </p:nvSpPr>
          <p:spPr bwMode="auto">
            <a:xfrm>
              <a:off x="2971800" y="3429000"/>
              <a:ext cx="0" cy="457200"/>
            </a:xfrm>
            <a:prstGeom prst="line">
              <a:avLst/>
            </a:prstGeom>
            <a:noFill/>
            <a:ln w="25400">
              <a:solidFill>
                <a:schemeClr val="tx1"/>
              </a:solidFill>
              <a:round/>
              <a:headEnd type="none" w="sm" len="sm"/>
              <a:tailEnd type="stealth" w="med" len="me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75" name="Line 59"/>
            <p:cNvSpPr>
              <a:spLocks noChangeShapeType="1"/>
            </p:cNvSpPr>
            <p:nvPr/>
          </p:nvSpPr>
          <p:spPr bwMode="auto">
            <a:xfrm flipH="1">
              <a:off x="1600200" y="4114800"/>
              <a:ext cx="1066800" cy="0"/>
            </a:xfrm>
            <a:prstGeom prst="line">
              <a:avLst/>
            </a:prstGeom>
            <a:noFill/>
            <a:ln w="25400">
              <a:solidFill>
                <a:schemeClr val="tx1"/>
              </a:solidFill>
              <a:round/>
              <a:headEnd type="stealth" w="med" len="med"/>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76" name="Oval 60"/>
            <p:cNvSpPr>
              <a:spLocks noChangeArrowheads="1"/>
            </p:cNvSpPr>
            <p:nvPr/>
          </p:nvSpPr>
          <p:spPr bwMode="auto">
            <a:xfrm>
              <a:off x="2408238" y="3395663"/>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77" name="Oval 61"/>
            <p:cNvSpPr>
              <a:spLocks noChangeArrowheads="1"/>
            </p:cNvSpPr>
            <p:nvPr/>
          </p:nvSpPr>
          <p:spPr bwMode="auto">
            <a:xfrm>
              <a:off x="2943225" y="3395663"/>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78" name="Oval 62"/>
            <p:cNvSpPr>
              <a:spLocks noChangeArrowheads="1"/>
            </p:cNvSpPr>
            <p:nvPr/>
          </p:nvSpPr>
          <p:spPr bwMode="auto">
            <a:xfrm>
              <a:off x="3775075" y="3395663"/>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79" name="Line 63"/>
            <p:cNvSpPr>
              <a:spLocks noChangeShapeType="1"/>
            </p:cNvSpPr>
            <p:nvPr/>
          </p:nvSpPr>
          <p:spPr bwMode="auto">
            <a:xfrm flipH="1">
              <a:off x="5486400" y="4267200"/>
              <a:ext cx="18288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80" name="Line 64"/>
            <p:cNvSpPr>
              <a:spLocks noChangeShapeType="1"/>
            </p:cNvSpPr>
            <p:nvPr/>
          </p:nvSpPr>
          <p:spPr bwMode="auto">
            <a:xfrm flipH="1">
              <a:off x="3200400" y="4114800"/>
              <a:ext cx="3048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81" name="Line 65"/>
            <p:cNvSpPr>
              <a:spLocks noChangeShapeType="1"/>
            </p:cNvSpPr>
            <p:nvPr/>
          </p:nvSpPr>
          <p:spPr bwMode="auto">
            <a:xfrm flipH="1">
              <a:off x="2438400" y="4495800"/>
              <a:ext cx="10668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82" name="Line 66"/>
            <p:cNvSpPr>
              <a:spLocks noChangeShapeType="1"/>
            </p:cNvSpPr>
            <p:nvPr/>
          </p:nvSpPr>
          <p:spPr bwMode="auto">
            <a:xfrm>
              <a:off x="2438400" y="4191000"/>
              <a:ext cx="0" cy="3048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83" name="Line 67"/>
            <p:cNvSpPr>
              <a:spLocks noChangeShapeType="1"/>
            </p:cNvSpPr>
            <p:nvPr/>
          </p:nvSpPr>
          <p:spPr bwMode="auto">
            <a:xfrm>
              <a:off x="3505200" y="4114800"/>
              <a:ext cx="0" cy="762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84" name="Line 68"/>
            <p:cNvSpPr>
              <a:spLocks noChangeShapeType="1"/>
            </p:cNvSpPr>
            <p:nvPr/>
          </p:nvSpPr>
          <p:spPr bwMode="auto">
            <a:xfrm flipH="1">
              <a:off x="3505200" y="4191000"/>
              <a:ext cx="2286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85" name="Line 69"/>
            <p:cNvSpPr>
              <a:spLocks noChangeShapeType="1"/>
            </p:cNvSpPr>
            <p:nvPr/>
          </p:nvSpPr>
          <p:spPr bwMode="auto">
            <a:xfrm flipH="1">
              <a:off x="3505200" y="4343400"/>
              <a:ext cx="2286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86" name="Line 70"/>
            <p:cNvSpPr>
              <a:spLocks noChangeShapeType="1"/>
            </p:cNvSpPr>
            <p:nvPr/>
          </p:nvSpPr>
          <p:spPr bwMode="auto">
            <a:xfrm>
              <a:off x="3505200" y="4343400"/>
              <a:ext cx="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87" name="Line 71"/>
            <p:cNvSpPr>
              <a:spLocks noChangeShapeType="1"/>
            </p:cNvSpPr>
            <p:nvPr/>
          </p:nvSpPr>
          <p:spPr bwMode="auto">
            <a:xfrm>
              <a:off x="3276600" y="3200400"/>
              <a:ext cx="0" cy="3810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88" name="Line 72"/>
            <p:cNvSpPr>
              <a:spLocks noChangeShapeType="1"/>
            </p:cNvSpPr>
            <p:nvPr/>
          </p:nvSpPr>
          <p:spPr bwMode="auto">
            <a:xfrm>
              <a:off x="2590800" y="3200400"/>
              <a:ext cx="0" cy="3810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89" name="Rectangle 73" descr="Large confetti"/>
            <p:cNvSpPr>
              <a:spLocks noChangeArrowheads="1"/>
            </p:cNvSpPr>
            <p:nvPr/>
          </p:nvSpPr>
          <p:spPr bwMode="auto">
            <a:xfrm>
              <a:off x="2298700" y="4813300"/>
              <a:ext cx="2413000" cy="355600"/>
            </a:xfrm>
            <a:prstGeom prst="rect">
              <a:avLst/>
            </a:prstGeom>
            <a:pattFill prst="lgConfetti">
              <a:fgClr>
                <a:schemeClr val="hlink"/>
              </a:fgClr>
              <a:bgClr>
                <a:srgbClr val="FFFFFF"/>
              </a:bgClr>
            </a:pattFill>
            <a:ln w="25400">
              <a:solidFill>
                <a:schemeClr val="tx1"/>
              </a:solidFill>
              <a:miter lim="800000"/>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grpSp>
          <p:nvGrpSpPr>
            <p:cNvPr id="1442891" name="Group 75"/>
            <p:cNvGrpSpPr>
              <a:grpSpLocks/>
            </p:cNvGrpSpPr>
            <p:nvPr/>
          </p:nvGrpSpPr>
          <p:grpSpPr bwMode="auto">
            <a:xfrm>
              <a:off x="3744913" y="5694363"/>
              <a:ext cx="473075" cy="327025"/>
              <a:chOff x="2359" y="3587"/>
              <a:chExt cx="298" cy="206"/>
            </a:xfrm>
          </p:grpSpPr>
          <p:sp>
            <p:nvSpPr>
              <p:cNvPr id="1442892" name="Line 76"/>
              <p:cNvSpPr>
                <a:spLocks noChangeShapeType="1"/>
              </p:cNvSpPr>
              <p:nvPr/>
            </p:nvSpPr>
            <p:spPr bwMode="auto">
              <a:xfrm>
                <a:off x="2359" y="3588"/>
                <a:ext cx="204"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93" name="Line 77"/>
              <p:cNvSpPr>
                <a:spLocks noChangeShapeType="1"/>
              </p:cNvSpPr>
              <p:nvPr/>
            </p:nvSpPr>
            <p:spPr bwMode="auto">
              <a:xfrm>
                <a:off x="2359" y="3790"/>
                <a:ext cx="204"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94" name="Line 78"/>
              <p:cNvSpPr>
                <a:spLocks noChangeShapeType="1"/>
              </p:cNvSpPr>
              <p:nvPr/>
            </p:nvSpPr>
            <p:spPr bwMode="auto">
              <a:xfrm>
                <a:off x="2361" y="3587"/>
                <a:ext cx="0" cy="202"/>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95" name="Arc 79"/>
              <p:cNvSpPr>
                <a:spLocks/>
              </p:cNvSpPr>
              <p:nvPr/>
            </p:nvSpPr>
            <p:spPr bwMode="auto">
              <a:xfrm>
                <a:off x="2562" y="3588"/>
                <a:ext cx="94" cy="106"/>
              </a:xfrm>
              <a:custGeom>
                <a:avLst/>
                <a:gdLst>
                  <a:gd name="G0" fmla="+- 0 0 0"/>
                  <a:gd name="G1" fmla="+- 21600 0 0"/>
                  <a:gd name="G2" fmla="+- 21600 0 0"/>
                  <a:gd name="T0" fmla="*/ 0 w 21599"/>
                  <a:gd name="T1" fmla="*/ 0 h 21600"/>
                  <a:gd name="T2" fmla="*/ 21599 w 21599"/>
                  <a:gd name="T3" fmla="*/ 21395 h 21600"/>
                  <a:gd name="T4" fmla="*/ 0 w 21599"/>
                  <a:gd name="T5" fmla="*/ 21600 h 21600"/>
                </a:gdLst>
                <a:ahLst/>
                <a:cxnLst>
                  <a:cxn ang="0">
                    <a:pos x="T0" y="T1"/>
                  </a:cxn>
                  <a:cxn ang="0">
                    <a:pos x="T2" y="T3"/>
                  </a:cxn>
                  <a:cxn ang="0">
                    <a:pos x="T4" y="T5"/>
                  </a:cxn>
                </a:cxnLst>
                <a:rect l="0" t="0" r="r" b="b"/>
                <a:pathLst>
                  <a:path w="21599" h="21600" fill="none" extrusionOk="0">
                    <a:moveTo>
                      <a:pt x="0" y="-1"/>
                    </a:moveTo>
                    <a:cubicBezTo>
                      <a:pt x="11849" y="-1"/>
                      <a:pt x="21486" y="9546"/>
                      <a:pt x="21599" y="21394"/>
                    </a:cubicBezTo>
                  </a:path>
                  <a:path w="21599" h="21600" stroke="0" extrusionOk="0">
                    <a:moveTo>
                      <a:pt x="0" y="-1"/>
                    </a:moveTo>
                    <a:cubicBezTo>
                      <a:pt x="11849" y="-1"/>
                      <a:pt x="21486" y="9546"/>
                      <a:pt x="21599" y="21394"/>
                    </a:cubicBezTo>
                    <a:lnTo>
                      <a:pt x="0" y="21600"/>
                    </a:lnTo>
                    <a:close/>
                  </a:path>
                </a:pathLst>
              </a:custGeom>
              <a:noFill/>
              <a:ln w="25400" cap="rnd">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96" name="Arc 80"/>
              <p:cNvSpPr>
                <a:spLocks/>
              </p:cNvSpPr>
              <p:nvPr/>
            </p:nvSpPr>
            <p:spPr bwMode="auto">
              <a:xfrm>
                <a:off x="2563" y="3686"/>
                <a:ext cx="94" cy="107"/>
              </a:xfrm>
              <a:custGeom>
                <a:avLst/>
                <a:gdLst>
                  <a:gd name="G0" fmla="+- 0 0 0"/>
                  <a:gd name="G1" fmla="+- 205 0 0"/>
                  <a:gd name="G2" fmla="+- 21600 0 0"/>
                  <a:gd name="T0" fmla="*/ 21599 w 21600"/>
                  <a:gd name="T1" fmla="*/ 0 h 21805"/>
                  <a:gd name="T2" fmla="*/ 0 w 21600"/>
                  <a:gd name="T3" fmla="*/ 21805 h 21805"/>
                  <a:gd name="T4" fmla="*/ 0 w 21600"/>
                  <a:gd name="T5" fmla="*/ 205 h 21805"/>
                </a:gdLst>
                <a:ahLst/>
                <a:cxnLst>
                  <a:cxn ang="0">
                    <a:pos x="T0" y="T1"/>
                  </a:cxn>
                  <a:cxn ang="0">
                    <a:pos x="T2" y="T3"/>
                  </a:cxn>
                  <a:cxn ang="0">
                    <a:pos x="T4" y="T5"/>
                  </a:cxn>
                </a:cxnLst>
                <a:rect l="0" t="0" r="r" b="b"/>
                <a:pathLst>
                  <a:path w="21600" h="21805" fill="none" extrusionOk="0">
                    <a:moveTo>
                      <a:pt x="21599" y="-1"/>
                    </a:moveTo>
                    <a:cubicBezTo>
                      <a:pt x="21599" y="68"/>
                      <a:pt x="21600" y="136"/>
                      <a:pt x="21600" y="205"/>
                    </a:cubicBezTo>
                    <a:cubicBezTo>
                      <a:pt x="21600" y="12134"/>
                      <a:pt x="11929" y="21805"/>
                      <a:pt x="-1" y="21805"/>
                    </a:cubicBezTo>
                  </a:path>
                  <a:path w="21600" h="21805" stroke="0" extrusionOk="0">
                    <a:moveTo>
                      <a:pt x="21599" y="-1"/>
                    </a:moveTo>
                    <a:cubicBezTo>
                      <a:pt x="21599" y="68"/>
                      <a:pt x="21600" y="136"/>
                      <a:pt x="21600" y="205"/>
                    </a:cubicBezTo>
                    <a:cubicBezTo>
                      <a:pt x="21600" y="12134"/>
                      <a:pt x="11929" y="21805"/>
                      <a:pt x="-1" y="21805"/>
                    </a:cubicBezTo>
                    <a:lnTo>
                      <a:pt x="0" y="205"/>
                    </a:lnTo>
                    <a:close/>
                  </a:path>
                </a:pathLst>
              </a:custGeom>
              <a:noFill/>
              <a:ln w="25400" cap="rnd">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grpSp>
        <p:sp>
          <p:nvSpPr>
            <p:cNvPr id="1442897" name="Oval 81"/>
            <p:cNvSpPr>
              <a:spLocks noChangeArrowheads="1"/>
            </p:cNvSpPr>
            <p:nvPr/>
          </p:nvSpPr>
          <p:spPr bwMode="auto">
            <a:xfrm>
              <a:off x="2706688" y="5499100"/>
              <a:ext cx="508000" cy="508000"/>
            </a:xfrm>
            <a:prstGeom prst="ellipse">
              <a:avLst/>
            </a:prstGeom>
            <a:solidFill>
              <a:schemeClr val="bg1"/>
            </a:solidFill>
            <a:ln w="25400">
              <a:solidFill>
                <a:schemeClr val="tx1"/>
              </a:solidFill>
              <a:round/>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898" name="Rectangle 82"/>
            <p:cNvSpPr>
              <a:spLocks noChangeArrowheads="1"/>
            </p:cNvSpPr>
            <p:nvPr/>
          </p:nvSpPr>
          <p:spPr bwMode="auto">
            <a:xfrm>
              <a:off x="2740025" y="5554663"/>
              <a:ext cx="408816"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400">
                  <a:solidFill>
                    <a:srgbClr val="000000"/>
                  </a:solidFill>
                  <a:latin typeface="Calibri"/>
                  <a:cs typeface="Calibri"/>
                </a:rPr>
                <a:t> =</a:t>
              </a:r>
            </a:p>
          </p:txBody>
        </p:sp>
        <p:sp>
          <p:nvSpPr>
            <p:cNvPr id="1442899" name="Line 83"/>
            <p:cNvSpPr>
              <a:spLocks noChangeShapeType="1"/>
            </p:cNvSpPr>
            <p:nvPr/>
          </p:nvSpPr>
          <p:spPr bwMode="auto">
            <a:xfrm>
              <a:off x="2438400" y="5029200"/>
              <a:ext cx="0" cy="6096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00" name="Line 84"/>
            <p:cNvSpPr>
              <a:spLocks noChangeShapeType="1"/>
            </p:cNvSpPr>
            <p:nvPr/>
          </p:nvSpPr>
          <p:spPr bwMode="auto">
            <a:xfrm>
              <a:off x="2971800" y="5029200"/>
              <a:ext cx="0" cy="457200"/>
            </a:xfrm>
            <a:prstGeom prst="line">
              <a:avLst/>
            </a:prstGeom>
            <a:noFill/>
            <a:ln w="25400">
              <a:solidFill>
                <a:schemeClr val="tx1"/>
              </a:solidFill>
              <a:round/>
              <a:headEnd type="none" w="sm" len="sm"/>
              <a:tailEnd type="stealth" w="med" len="me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01" name="Line 85"/>
            <p:cNvSpPr>
              <a:spLocks noChangeShapeType="1"/>
            </p:cNvSpPr>
            <p:nvPr/>
          </p:nvSpPr>
          <p:spPr bwMode="auto">
            <a:xfrm flipH="1">
              <a:off x="2057400" y="5715000"/>
              <a:ext cx="609600" cy="0"/>
            </a:xfrm>
            <a:prstGeom prst="line">
              <a:avLst/>
            </a:prstGeom>
            <a:noFill/>
            <a:ln w="25400">
              <a:solidFill>
                <a:schemeClr val="tx1"/>
              </a:solidFill>
              <a:round/>
              <a:headEnd type="stealth" w="med" len="med"/>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02" name="Oval 86"/>
            <p:cNvSpPr>
              <a:spLocks noChangeArrowheads="1"/>
            </p:cNvSpPr>
            <p:nvPr/>
          </p:nvSpPr>
          <p:spPr bwMode="auto">
            <a:xfrm>
              <a:off x="2408238" y="4995863"/>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03" name="Oval 87"/>
            <p:cNvSpPr>
              <a:spLocks noChangeArrowheads="1"/>
            </p:cNvSpPr>
            <p:nvPr/>
          </p:nvSpPr>
          <p:spPr bwMode="auto">
            <a:xfrm>
              <a:off x="2943225" y="4995863"/>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04" name="Oval 88"/>
            <p:cNvSpPr>
              <a:spLocks noChangeArrowheads="1"/>
            </p:cNvSpPr>
            <p:nvPr/>
          </p:nvSpPr>
          <p:spPr bwMode="auto">
            <a:xfrm>
              <a:off x="3775075" y="4995863"/>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05" name="Line 89"/>
            <p:cNvSpPr>
              <a:spLocks noChangeShapeType="1"/>
            </p:cNvSpPr>
            <p:nvPr/>
          </p:nvSpPr>
          <p:spPr bwMode="auto">
            <a:xfrm flipH="1">
              <a:off x="6096000" y="5867400"/>
              <a:ext cx="9906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06" name="Line 90"/>
            <p:cNvSpPr>
              <a:spLocks noChangeShapeType="1"/>
            </p:cNvSpPr>
            <p:nvPr/>
          </p:nvSpPr>
          <p:spPr bwMode="auto">
            <a:xfrm flipH="1">
              <a:off x="3200400" y="5715000"/>
              <a:ext cx="3048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07" name="Line 91"/>
            <p:cNvSpPr>
              <a:spLocks noChangeShapeType="1"/>
            </p:cNvSpPr>
            <p:nvPr/>
          </p:nvSpPr>
          <p:spPr bwMode="auto">
            <a:xfrm flipH="1">
              <a:off x="2438400" y="6096000"/>
              <a:ext cx="10668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08" name="Line 92"/>
            <p:cNvSpPr>
              <a:spLocks noChangeShapeType="1"/>
            </p:cNvSpPr>
            <p:nvPr/>
          </p:nvSpPr>
          <p:spPr bwMode="auto">
            <a:xfrm>
              <a:off x="2438400" y="5791200"/>
              <a:ext cx="0" cy="3048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09" name="Line 93"/>
            <p:cNvSpPr>
              <a:spLocks noChangeShapeType="1"/>
            </p:cNvSpPr>
            <p:nvPr/>
          </p:nvSpPr>
          <p:spPr bwMode="auto">
            <a:xfrm>
              <a:off x="3505200" y="5715000"/>
              <a:ext cx="0" cy="762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10" name="Line 94"/>
            <p:cNvSpPr>
              <a:spLocks noChangeShapeType="1"/>
            </p:cNvSpPr>
            <p:nvPr/>
          </p:nvSpPr>
          <p:spPr bwMode="auto">
            <a:xfrm flipH="1">
              <a:off x="3505200" y="5791200"/>
              <a:ext cx="2286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11" name="Line 95"/>
            <p:cNvSpPr>
              <a:spLocks noChangeShapeType="1"/>
            </p:cNvSpPr>
            <p:nvPr/>
          </p:nvSpPr>
          <p:spPr bwMode="auto">
            <a:xfrm flipH="1">
              <a:off x="3505200" y="5943600"/>
              <a:ext cx="2286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12" name="Line 96"/>
            <p:cNvSpPr>
              <a:spLocks noChangeShapeType="1"/>
            </p:cNvSpPr>
            <p:nvPr/>
          </p:nvSpPr>
          <p:spPr bwMode="auto">
            <a:xfrm>
              <a:off x="3505200" y="5943600"/>
              <a:ext cx="0" cy="152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13" name="Line 97"/>
            <p:cNvSpPr>
              <a:spLocks noChangeShapeType="1"/>
            </p:cNvSpPr>
            <p:nvPr/>
          </p:nvSpPr>
          <p:spPr bwMode="auto">
            <a:xfrm>
              <a:off x="3276600" y="4800600"/>
              <a:ext cx="0" cy="3810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14" name="Line 98"/>
            <p:cNvSpPr>
              <a:spLocks noChangeShapeType="1"/>
            </p:cNvSpPr>
            <p:nvPr/>
          </p:nvSpPr>
          <p:spPr bwMode="auto">
            <a:xfrm>
              <a:off x="2590800" y="4800600"/>
              <a:ext cx="0" cy="3810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15" name="Line 99"/>
            <p:cNvSpPr>
              <a:spLocks noChangeShapeType="1"/>
            </p:cNvSpPr>
            <p:nvPr/>
          </p:nvSpPr>
          <p:spPr bwMode="auto">
            <a:xfrm>
              <a:off x="1066800" y="4953000"/>
              <a:ext cx="5334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16" name="Line 100"/>
            <p:cNvSpPr>
              <a:spLocks noChangeShapeType="1"/>
            </p:cNvSpPr>
            <p:nvPr/>
          </p:nvSpPr>
          <p:spPr bwMode="auto">
            <a:xfrm flipH="1">
              <a:off x="3810000" y="3429000"/>
              <a:ext cx="11430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17" name="Line 101"/>
            <p:cNvSpPr>
              <a:spLocks noChangeShapeType="1"/>
            </p:cNvSpPr>
            <p:nvPr/>
          </p:nvSpPr>
          <p:spPr bwMode="auto">
            <a:xfrm flipH="1">
              <a:off x="3810000" y="5029200"/>
              <a:ext cx="11430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18" name="Line 102"/>
            <p:cNvSpPr>
              <a:spLocks noChangeShapeType="1"/>
            </p:cNvSpPr>
            <p:nvPr/>
          </p:nvSpPr>
          <p:spPr bwMode="auto">
            <a:xfrm>
              <a:off x="5410200" y="1676400"/>
              <a:ext cx="0" cy="3886200"/>
            </a:xfrm>
            <a:prstGeom prst="line">
              <a:avLst/>
            </a:prstGeom>
            <a:noFill/>
            <a:ln w="508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19" name="AutoShape 103"/>
            <p:cNvSpPr>
              <a:spLocks noChangeArrowheads="1"/>
            </p:cNvSpPr>
            <p:nvPr/>
          </p:nvSpPr>
          <p:spPr bwMode="auto">
            <a:xfrm rot="5400000" flipV="1">
              <a:off x="5422901" y="5043487"/>
              <a:ext cx="1117600" cy="276225"/>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bg1"/>
            </a:solidFill>
            <a:ln w="25400">
              <a:solidFill>
                <a:schemeClr val="tx1"/>
              </a:solidFill>
              <a:miter lim="800000"/>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20" name="Line 104"/>
            <p:cNvSpPr>
              <a:spLocks noChangeShapeType="1"/>
            </p:cNvSpPr>
            <p:nvPr/>
          </p:nvSpPr>
          <p:spPr bwMode="auto">
            <a:xfrm>
              <a:off x="1295400" y="5791200"/>
              <a:ext cx="0" cy="5334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21" name="Line 105"/>
            <p:cNvSpPr>
              <a:spLocks noChangeShapeType="1"/>
            </p:cNvSpPr>
            <p:nvPr/>
          </p:nvSpPr>
          <p:spPr bwMode="auto">
            <a:xfrm>
              <a:off x="1295400" y="6324600"/>
              <a:ext cx="47244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22" name="Line 106"/>
            <p:cNvSpPr>
              <a:spLocks noChangeShapeType="1"/>
            </p:cNvSpPr>
            <p:nvPr/>
          </p:nvSpPr>
          <p:spPr bwMode="auto">
            <a:xfrm flipV="1">
              <a:off x="6019800" y="5562600"/>
              <a:ext cx="0" cy="762000"/>
            </a:xfrm>
            <a:prstGeom prst="line">
              <a:avLst/>
            </a:prstGeom>
            <a:noFill/>
            <a:ln w="25400">
              <a:solidFill>
                <a:schemeClr val="tx1"/>
              </a:solidFill>
              <a:round/>
              <a:headEnd type="none" w="sm" len="sm"/>
              <a:tailEnd type="stealth" w="med" len="me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23" name="Line 107"/>
            <p:cNvSpPr>
              <a:spLocks noChangeShapeType="1"/>
            </p:cNvSpPr>
            <p:nvPr/>
          </p:nvSpPr>
          <p:spPr bwMode="auto">
            <a:xfrm flipH="1">
              <a:off x="3810000" y="1828800"/>
              <a:ext cx="11430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grpSp>
          <p:nvGrpSpPr>
            <p:cNvPr id="1442924" name="Group 108"/>
            <p:cNvGrpSpPr>
              <a:grpSpLocks/>
            </p:cNvGrpSpPr>
            <p:nvPr/>
          </p:nvGrpSpPr>
          <p:grpSpPr bwMode="auto">
            <a:xfrm>
              <a:off x="4960938" y="3268663"/>
              <a:ext cx="215900" cy="279400"/>
              <a:chOff x="3125" y="2059"/>
              <a:chExt cx="136" cy="176"/>
            </a:xfrm>
          </p:grpSpPr>
          <p:sp>
            <p:nvSpPr>
              <p:cNvPr id="1442925" name="Line 109"/>
              <p:cNvSpPr>
                <a:spLocks noChangeShapeType="1"/>
              </p:cNvSpPr>
              <p:nvPr/>
            </p:nvSpPr>
            <p:spPr bwMode="auto">
              <a:xfrm>
                <a:off x="3128" y="2059"/>
                <a:ext cx="133" cy="92"/>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26" name="Line 110"/>
              <p:cNvSpPr>
                <a:spLocks noChangeShapeType="1"/>
              </p:cNvSpPr>
              <p:nvPr/>
            </p:nvSpPr>
            <p:spPr bwMode="auto">
              <a:xfrm flipV="1">
                <a:off x="3128" y="2143"/>
                <a:ext cx="133" cy="92"/>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27" name="Line 111"/>
              <p:cNvSpPr>
                <a:spLocks noChangeShapeType="1"/>
              </p:cNvSpPr>
              <p:nvPr/>
            </p:nvSpPr>
            <p:spPr bwMode="auto">
              <a:xfrm>
                <a:off x="3125" y="2062"/>
                <a:ext cx="0" cy="168"/>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grpSp>
        <p:grpSp>
          <p:nvGrpSpPr>
            <p:cNvPr id="1442928" name="Group 112"/>
            <p:cNvGrpSpPr>
              <a:grpSpLocks/>
            </p:cNvGrpSpPr>
            <p:nvPr/>
          </p:nvGrpSpPr>
          <p:grpSpPr bwMode="auto">
            <a:xfrm>
              <a:off x="4960938" y="1668463"/>
              <a:ext cx="215900" cy="279400"/>
              <a:chOff x="3125" y="1051"/>
              <a:chExt cx="136" cy="176"/>
            </a:xfrm>
          </p:grpSpPr>
          <p:sp>
            <p:nvSpPr>
              <p:cNvPr id="1442929" name="Line 113"/>
              <p:cNvSpPr>
                <a:spLocks noChangeShapeType="1"/>
              </p:cNvSpPr>
              <p:nvPr/>
            </p:nvSpPr>
            <p:spPr bwMode="auto">
              <a:xfrm>
                <a:off x="3128" y="1051"/>
                <a:ext cx="133" cy="92"/>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30" name="Line 114"/>
              <p:cNvSpPr>
                <a:spLocks noChangeShapeType="1"/>
              </p:cNvSpPr>
              <p:nvPr/>
            </p:nvSpPr>
            <p:spPr bwMode="auto">
              <a:xfrm flipV="1">
                <a:off x="3128" y="1135"/>
                <a:ext cx="133" cy="92"/>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31" name="Line 115"/>
              <p:cNvSpPr>
                <a:spLocks noChangeShapeType="1"/>
              </p:cNvSpPr>
              <p:nvPr/>
            </p:nvSpPr>
            <p:spPr bwMode="auto">
              <a:xfrm>
                <a:off x="3125" y="1054"/>
                <a:ext cx="0" cy="168"/>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grpSp>
        <p:grpSp>
          <p:nvGrpSpPr>
            <p:cNvPr id="1442932" name="Group 116"/>
            <p:cNvGrpSpPr>
              <a:grpSpLocks/>
            </p:cNvGrpSpPr>
            <p:nvPr/>
          </p:nvGrpSpPr>
          <p:grpSpPr bwMode="auto">
            <a:xfrm>
              <a:off x="4960938" y="4868863"/>
              <a:ext cx="215900" cy="279400"/>
              <a:chOff x="3125" y="3067"/>
              <a:chExt cx="136" cy="176"/>
            </a:xfrm>
          </p:grpSpPr>
          <p:sp>
            <p:nvSpPr>
              <p:cNvPr id="1442933" name="Line 117"/>
              <p:cNvSpPr>
                <a:spLocks noChangeShapeType="1"/>
              </p:cNvSpPr>
              <p:nvPr/>
            </p:nvSpPr>
            <p:spPr bwMode="auto">
              <a:xfrm>
                <a:off x="3128" y="3067"/>
                <a:ext cx="133" cy="92"/>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34" name="Line 118"/>
              <p:cNvSpPr>
                <a:spLocks noChangeShapeType="1"/>
              </p:cNvSpPr>
              <p:nvPr/>
            </p:nvSpPr>
            <p:spPr bwMode="auto">
              <a:xfrm flipV="1">
                <a:off x="3128" y="3151"/>
                <a:ext cx="133" cy="92"/>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35" name="Line 119"/>
              <p:cNvSpPr>
                <a:spLocks noChangeShapeType="1"/>
              </p:cNvSpPr>
              <p:nvPr/>
            </p:nvSpPr>
            <p:spPr bwMode="auto">
              <a:xfrm>
                <a:off x="3125" y="3070"/>
                <a:ext cx="0" cy="168"/>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grpSp>
        <p:sp>
          <p:nvSpPr>
            <p:cNvPr id="1442936" name="Line 120"/>
            <p:cNvSpPr>
              <a:spLocks noChangeShapeType="1"/>
            </p:cNvSpPr>
            <p:nvPr/>
          </p:nvSpPr>
          <p:spPr bwMode="auto">
            <a:xfrm flipH="1">
              <a:off x="5181600" y="1804988"/>
              <a:ext cx="228600" cy="0"/>
            </a:xfrm>
            <a:prstGeom prst="line">
              <a:avLst/>
            </a:prstGeom>
            <a:noFill/>
            <a:ln w="25400">
              <a:solidFill>
                <a:schemeClr val="tx1"/>
              </a:solidFill>
              <a:round/>
              <a:headEnd type="stealth" w="med" len="med"/>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37" name="Line 121"/>
            <p:cNvSpPr>
              <a:spLocks noChangeShapeType="1"/>
            </p:cNvSpPr>
            <p:nvPr/>
          </p:nvSpPr>
          <p:spPr bwMode="auto">
            <a:xfrm flipH="1">
              <a:off x="5168900" y="3405188"/>
              <a:ext cx="228600" cy="0"/>
            </a:xfrm>
            <a:prstGeom prst="line">
              <a:avLst/>
            </a:prstGeom>
            <a:noFill/>
            <a:ln w="25400">
              <a:solidFill>
                <a:schemeClr val="tx1"/>
              </a:solidFill>
              <a:round/>
              <a:headEnd type="stealth" w="med" len="med"/>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38" name="Line 122"/>
            <p:cNvSpPr>
              <a:spLocks noChangeShapeType="1"/>
            </p:cNvSpPr>
            <p:nvPr/>
          </p:nvSpPr>
          <p:spPr bwMode="auto">
            <a:xfrm flipH="1">
              <a:off x="5181600" y="5005388"/>
              <a:ext cx="228600" cy="0"/>
            </a:xfrm>
            <a:prstGeom prst="line">
              <a:avLst/>
            </a:prstGeom>
            <a:noFill/>
            <a:ln w="25400">
              <a:solidFill>
                <a:schemeClr val="tx1"/>
              </a:solidFill>
              <a:round/>
              <a:headEnd type="stealth" w="med" len="med"/>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39" name="Line 123"/>
            <p:cNvSpPr>
              <a:spLocks noChangeShapeType="1"/>
            </p:cNvSpPr>
            <p:nvPr/>
          </p:nvSpPr>
          <p:spPr bwMode="auto">
            <a:xfrm>
              <a:off x="5029200" y="1905000"/>
              <a:ext cx="0" cy="762000"/>
            </a:xfrm>
            <a:prstGeom prst="line">
              <a:avLst/>
            </a:prstGeom>
            <a:noFill/>
            <a:ln w="25400">
              <a:solidFill>
                <a:schemeClr val="tx1"/>
              </a:solidFill>
              <a:round/>
              <a:headEnd type="stealth" w="med" len="med"/>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40" name="Line 124"/>
            <p:cNvSpPr>
              <a:spLocks noChangeShapeType="1"/>
            </p:cNvSpPr>
            <p:nvPr/>
          </p:nvSpPr>
          <p:spPr bwMode="auto">
            <a:xfrm>
              <a:off x="5029200" y="3505200"/>
              <a:ext cx="0" cy="762000"/>
            </a:xfrm>
            <a:prstGeom prst="line">
              <a:avLst/>
            </a:prstGeom>
            <a:noFill/>
            <a:ln w="25400">
              <a:solidFill>
                <a:schemeClr val="tx1"/>
              </a:solidFill>
              <a:round/>
              <a:headEnd type="stealth" w="med" len="med"/>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41" name="Line 125"/>
            <p:cNvSpPr>
              <a:spLocks noChangeShapeType="1"/>
            </p:cNvSpPr>
            <p:nvPr/>
          </p:nvSpPr>
          <p:spPr bwMode="auto">
            <a:xfrm>
              <a:off x="5029200" y="5105400"/>
              <a:ext cx="0" cy="762000"/>
            </a:xfrm>
            <a:prstGeom prst="line">
              <a:avLst/>
            </a:prstGeom>
            <a:noFill/>
            <a:ln w="25400">
              <a:solidFill>
                <a:schemeClr val="tx1"/>
              </a:solidFill>
              <a:round/>
              <a:headEnd type="stealth" w="med" len="med"/>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42" name="Line 126"/>
            <p:cNvSpPr>
              <a:spLocks noChangeShapeType="1"/>
            </p:cNvSpPr>
            <p:nvPr/>
          </p:nvSpPr>
          <p:spPr bwMode="auto">
            <a:xfrm flipH="1">
              <a:off x="4191000" y="4267200"/>
              <a:ext cx="11430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43" name="Line 127"/>
            <p:cNvSpPr>
              <a:spLocks noChangeShapeType="1"/>
            </p:cNvSpPr>
            <p:nvPr/>
          </p:nvSpPr>
          <p:spPr bwMode="auto">
            <a:xfrm flipH="1">
              <a:off x="4191000" y="2667000"/>
              <a:ext cx="11430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44" name="Line 128"/>
            <p:cNvSpPr>
              <a:spLocks noChangeShapeType="1"/>
            </p:cNvSpPr>
            <p:nvPr/>
          </p:nvSpPr>
          <p:spPr bwMode="auto">
            <a:xfrm flipH="1">
              <a:off x="4191000" y="5867400"/>
              <a:ext cx="1752600" cy="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grpSp>
          <p:nvGrpSpPr>
            <p:cNvPr id="1442945" name="Group 129"/>
            <p:cNvGrpSpPr>
              <a:grpSpLocks/>
            </p:cNvGrpSpPr>
            <p:nvPr/>
          </p:nvGrpSpPr>
          <p:grpSpPr bwMode="auto">
            <a:xfrm>
              <a:off x="7221538" y="4046538"/>
              <a:ext cx="758825" cy="476250"/>
              <a:chOff x="4549" y="2549"/>
              <a:chExt cx="478" cy="300"/>
            </a:xfrm>
          </p:grpSpPr>
          <p:sp>
            <p:nvSpPr>
              <p:cNvPr id="1442946" name="Arc 130"/>
              <p:cNvSpPr>
                <a:spLocks/>
              </p:cNvSpPr>
              <p:nvPr/>
            </p:nvSpPr>
            <p:spPr bwMode="auto">
              <a:xfrm>
                <a:off x="4549" y="2549"/>
                <a:ext cx="70"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cap="rnd">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49" name="Arc 133"/>
              <p:cNvSpPr>
                <a:spLocks/>
              </p:cNvSpPr>
              <p:nvPr/>
            </p:nvSpPr>
            <p:spPr bwMode="auto">
              <a:xfrm>
                <a:off x="4549" y="2692"/>
                <a:ext cx="70" cy="157"/>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25400" cap="rnd">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48" name="Arc 132"/>
              <p:cNvSpPr>
                <a:spLocks/>
              </p:cNvSpPr>
              <p:nvPr/>
            </p:nvSpPr>
            <p:spPr bwMode="auto">
              <a:xfrm>
                <a:off x="4573" y="2692"/>
                <a:ext cx="453" cy="157"/>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25400" cap="rnd">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FFFFFF"/>
                  </a:solidFill>
                  <a:latin typeface="Calibri"/>
                  <a:cs typeface="Calibri"/>
                </a:endParaRPr>
              </a:p>
            </p:txBody>
          </p:sp>
          <p:sp>
            <p:nvSpPr>
              <p:cNvPr id="1442947" name="Arc 131"/>
              <p:cNvSpPr>
                <a:spLocks/>
              </p:cNvSpPr>
              <p:nvPr/>
            </p:nvSpPr>
            <p:spPr bwMode="auto">
              <a:xfrm>
                <a:off x="4549" y="2549"/>
                <a:ext cx="478" cy="15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cap="rnd">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FFFFFF"/>
                  </a:solidFill>
                  <a:latin typeface="Calibri"/>
                  <a:cs typeface="Calibri"/>
                </a:endParaRPr>
              </a:p>
            </p:txBody>
          </p:sp>
        </p:grpSp>
        <p:sp>
          <p:nvSpPr>
            <p:cNvPr id="1442950" name="Line 134"/>
            <p:cNvSpPr>
              <a:spLocks noChangeShapeType="1"/>
            </p:cNvSpPr>
            <p:nvPr/>
          </p:nvSpPr>
          <p:spPr bwMode="auto">
            <a:xfrm>
              <a:off x="7086600" y="4419600"/>
              <a:ext cx="0" cy="14478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51" name="Line 135"/>
            <p:cNvSpPr>
              <a:spLocks noChangeShapeType="1"/>
            </p:cNvSpPr>
            <p:nvPr/>
          </p:nvSpPr>
          <p:spPr bwMode="auto">
            <a:xfrm flipH="1">
              <a:off x="7086600" y="4418013"/>
              <a:ext cx="212725" cy="1587"/>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52" name="Line 136"/>
            <p:cNvSpPr>
              <a:spLocks noChangeShapeType="1"/>
            </p:cNvSpPr>
            <p:nvPr/>
          </p:nvSpPr>
          <p:spPr bwMode="auto">
            <a:xfrm flipH="1" flipV="1">
              <a:off x="7086600" y="4114800"/>
              <a:ext cx="188913" cy="635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54" name="Line 138"/>
            <p:cNvSpPr>
              <a:spLocks noChangeShapeType="1"/>
            </p:cNvSpPr>
            <p:nvPr/>
          </p:nvSpPr>
          <p:spPr bwMode="auto">
            <a:xfrm flipH="1">
              <a:off x="7937500" y="4297363"/>
              <a:ext cx="381000" cy="0"/>
            </a:xfrm>
            <a:prstGeom prst="line">
              <a:avLst/>
            </a:prstGeom>
            <a:noFill/>
            <a:ln w="25400">
              <a:solidFill>
                <a:schemeClr val="tx1"/>
              </a:solidFill>
              <a:round/>
              <a:headEnd type="stealth" w="med" len="lg"/>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53" name="Line 137"/>
            <p:cNvSpPr>
              <a:spLocks noChangeShapeType="1"/>
            </p:cNvSpPr>
            <p:nvPr/>
          </p:nvSpPr>
          <p:spPr bwMode="auto">
            <a:xfrm>
              <a:off x="7086600" y="2667000"/>
              <a:ext cx="0" cy="1447800"/>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55" name="Oval 139"/>
            <p:cNvSpPr>
              <a:spLocks noChangeArrowheads="1"/>
            </p:cNvSpPr>
            <p:nvPr/>
          </p:nvSpPr>
          <p:spPr bwMode="auto">
            <a:xfrm>
              <a:off x="2024063" y="4083050"/>
              <a:ext cx="635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56" name="Line 140"/>
            <p:cNvSpPr>
              <a:spLocks noChangeShapeType="1"/>
            </p:cNvSpPr>
            <p:nvPr/>
          </p:nvSpPr>
          <p:spPr bwMode="auto">
            <a:xfrm flipH="1">
              <a:off x="2895600" y="2009775"/>
              <a:ext cx="152400" cy="123825"/>
            </a:xfrm>
            <a:prstGeom prst="line">
              <a:avLst/>
            </a:prstGeom>
            <a:noFill/>
            <a:ln w="25400">
              <a:solidFill>
                <a:schemeClr val="tx1"/>
              </a:solidFill>
              <a:round/>
              <a:headEnd type="none" w="sm" len="sm"/>
              <a:tailEnd type="none" w="sm" len="sm"/>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42957" name="Rectangle 141"/>
            <p:cNvSpPr>
              <a:spLocks noChangeArrowheads="1"/>
            </p:cNvSpPr>
            <p:nvPr/>
          </p:nvSpPr>
          <p:spPr bwMode="auto">
            <a:xfrm>
              <a:off x="2955925" y="1935163"/>
              <a:ext cx="358622" cy="462307"/>
            </a:xfrm>
            <a:prstGeom prst="rect">
              <a:avLst/>
            </a:prstGeom>
            <a:noFill/>
            <a:ln w="9525">
              <a:noFill/>
              <a:miter lim="800000"/>
              <a:headEnd/>
              <a:tailEnd/>
            </a:ln>
            <a:effectLst/>
          </p:spPr>
          <p:txBody>
            <a:bodyPr wrap="none" lIns="92075" tIns="46038" rIns="92075" bIns="46038">
              <a:prstTxWarp prst="textNoShape">
                <a:avLst/>
              </a:prstTxWarp>
              <a:spAutoFit/>
            </a:bodyPr>
            <a:lstStyle/>
            <a:p>
              <a:pPr algn="ctr">
                <a:spcBef>
                  <a:spcPct val="0"/>
                </a:spcBef>
              </a:pPr>
              <a:r>
                <a:rPr lang="en-US" sz="2400">
                  <a:solidFill>
                    <a:srgbClr val="000000"/>
                  </a:solidFill>
                  <a:latin typeface="Calibri"/>
                  <a:cs typeface="Calibri"/>
                </a:rPr>
                <a:t> t</a:t>
              </a:r>
            </a:p>
          </p:txBody>
        </p:sp>
      </p:grpSp>
      <p:sp>
        <p:nvSpPr>
          <p:cNvPr id="140" name="Slide Number Placeholder 5"/>
          <p:cNvSpPr>
            <a:spLocks noGrp="1"/>
          </p:cNvSpPr>
          <p:nvPr>
            <p:ph type="sldNum" sz="quarter" idx="12"/>
          </p:nvPr>
        </p:nvSpPr>
        <p:spPr>
          <a:xfrm>
            <a:off x="7162800" y="6477000"/>
            <a:ext cx="1905000" cy="292100"/>
          </a:xfrm>
        </p:spPr>
        <p:txBody>
          <a:bodyPr/>
          <a:lstStyle/>
          <a:p>
            <a:fld id="{496471D7-D45B-4D4D-A774-64B2692D6213}" type="slidenum">
              <a:rPr lang="en-US"/>
              <a:pPr/>
              <a:t>5</a:t>
            </a:fld>
            <a:endParaRPr lang="en-US" b="0" dirty="0">
              <a:solidFill>
                <a:srgbClr val="FBBA03"/>
              </a:solidFill>
            </a:endParaRPr>
          </a:p>
        </p:txBody>
      </p:sp>
    </p:spTree>
    <p:extLst>
      <p:ext uri="{BB962C8B-B14F-4D97-AF65-F5344CB8AC3E}">
        <p14:creationId xmlns:p14="http://schemas.microsoft.com/office/powerpoint/2010/main" val="14867648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42" name="Rectangle 2"/>
          <p:cNvSpPr>
            <a:spLocks noGrp="1" noChangeArrowheads="1"/>
          </p:cNvSpPr>
          <p:nvPr>
            <p:ph type="title"/>
          </p:nvPr>
        </p:nvSpPr>
        <p:spPr>
          <a:noFill/>
          <a:ln/>
        </p:spPr>
        <p:txBody>
          <a:bodyPr lIns="90488" tIns="44450" rIns="90488" bIns="44450"/>
          <a:lstStyle/>
          <a:p>
            <a:r>
              <a:rPr lang="en-US" dirty="0" smtClean="0"/>
              <a:t>Recap: Replacement </a:t>
            </a:r>
            <a:r>
              <a:rPr lang="en-US" dirty="0"/>
              <a:t>Policy</a:t>
            </a:r>
          </a:p>
        </p:txBody>
      </p:sp>
      <p:sp>
        <p:nvSpPr>
          <p:cNvPr id="7" name="Slide Number Placeholder 5"/>
          <p:cNvSpPr>
            <a:spLocks noGrp="1"/>
          </p:cNvSpPr>
          <p:nvPr>
            <p:ph type="sldNum" sz="quarter" idx="12"/>
          </p:nvPr>
        </p:nvSpPr>
        <p:spPr/>
        <p:txBody>
          <a:bodyPr/>
          <a:lstStyle/>
          <a:p>
            <a:fld id="{6701BDFC-F26D-E646-9275-5FD5A32FBFC6}" type="slidenum">
              <a:rPr lang="en-US"/>
              <a:pPr/>
              <a:t>6</a:t>
            </a:fld>
            <a:endParaRPr lang="en-US" b="0">
              <a:solidFill>
                <a:srgbClr val="FBBA03"/>
              </a:solidFill>
            </a:endParaRPr>
          </a:p>
        </p:txBody>
      </p:sp>
      <p:sp>
        <p:nvSpPr>
          <p:cNvPr id="1443843" name="Rectangle 3"/>
          <p:cNvSpPr>
            <a:spLocks noChangeArrowheads="1"/>
          </p:cNvSpPr>
          <p:nvPr/>
        </p:nvSpPr>
        <p:spPr bwMode="auto">
          <a:xfrm>
            <a:off x="381000" y="838200"/>
            <a:ext cx="8370888" cy="5075748"/>
          </a:xfrm>
          <a:prstGeom prst="rect">
            <a:avLst/>
          </a:prstGeom>
          <a:noFill/>
          <a:ln w="25400">
            <a:noFill/>
            <a:miter lim="800000"/>
            <a:headEnd/>
            <a:tailEnd/>
          </a:ln>
          <a:effectLst/>
        </p:spPr>
        <p:txBody>
          <a:bodyPr lIns="90488" tIns="44450" rIns="90488" bIns="44450">
            <a:prstTxWarp prst="textNoShape">
              <a:avLst/>
            </a:prstTxWarp>
            <a:spAutoFit/>
          </a:bodyPr>
          <a:lstStyle/>
          <a:p>
            <a:pPr>
              <a:spcBef>
                <a:spcPct val="0"/>
              </a:spcBef>
            </a:pPr>
            <a:r>
              <a:rPr lang="en-US" sz="2800" dirty="0">
                <a:solidFill>
                  <a:srgbClr val="000000"/>
                </a:solidFill>
                <a:latin typeface="Calibri"/>
                <a:cs typeface="Calibri"/>
              </a:rPr>
              <a:t>In an associative cache, which </a:t>
            </a:r>
            <a:r>
              <a:rPr lang="en-US" sz="2800" dirty="0" smtClean="0">
                <a:solidFill>
                  <a:srgbClr val="000000"/>
                </a:solidFill>
                <a:latin typeface="Calibri"/>
                <a:cs typeface="Calibri"/>
              </a:rPr>
              <a:t>line from </a:t>
            </a:r>
            <a:r>
              <a:rPr lang="en-US" sz="2800" dirty="0">
                <a:solidFill>
                  <a:srgbClr val="000000"/>
                </a:solidFill>
                <a:latin typeface="Calibri"/>
                <a:cs typeface="Calibri"/>
              </a:rPr>
              <a:t>a set should be evicted when the set becomes full</a:t>
            </a:r>
            <a:r>
              <a:rPr lang="en-US" sz="2800" dirty="0" smtClean="0">
                <a:solidFill>
                  <a:srgbClr val="000000"/>
                </a:solidFill>
                <a:latin typeface="Calibri"/>
                <a:cs typeface="Calibri"/>
              </a:rPr>
              <a:t>?</a:t>
            </a:r>
            <a:endParaRPr lang="en-US" sz="2000" dirty="0">
              <a:solidFill>
                <a:srgbClr val="000000"/>
              </a:solidFill>
              <a:latin typeface="Calibri"/>
              <a:cs typeface="Calibri"/>
            </a:endParaRPr>
          </a:p>
          <a:p>
            <a:pPr>
              <a:spcBef>
                <a:spcPct val="0"/>
              </a:spcBef>
              <a:buFontTx/>
              <a:buChar char="•"/>
            </a:pPr>
            <a:r>
              <a:rPr lang="en-US" sz="2800" i="1" dirty="0">
                <a:solidFill>
                  <a:srgbClr val="56127A"/>
                </a:solidFill>
                <a:latin typeface="Calibri"/>
                <a:cs typeface="Calibri"/>
              </a:rPr>
              <a:t> </a:t>
            </a:r>
            <a:r>
              <a:rPr lang="en-US" sz="2400" dirty="0" smtClean="0">
                <a:solidFill>
                  <a:srgbClr val="56127A"/>
                </a:solidFill>
                <a:latin typeface="Calibri"/>
                <a:cs typeface="Calibri"/>
              </a:rPr>
              <a:t>Random</a:t>
            </a:r>
            <a:endParaRPr lang="en-US" dirty="0">
              <a:solidFill>
                <a:srgbClr val="56127A"/>
              </a:solidFill>
              <a:latin typeface="Calibri"/>
              <a:cs typeface="Calibri"/>
            </a:endParaRPr>
          </a:p>
          <a:p>
            <a:pPr>
              <a:spcBef>
                <a:spcPct val="0"/>
              </a:spcBef>
              <a:buFontTx/>
              <a:buChar char="•"/>
            </a:pPr>
            <a:r>
              <a:rPr lang="en-US" sz="2400" dirty="0">
                <a:solidFill>
                  <a:srgbClr val="56127A"/>
                </a:solidFill>
                <a:latin typeface="Calibri"/>
                <a:cs typeface="Calibri"/>
              </a:rPr>
              <a:t> </a:t>
            </a:r>
            <a:r>
              <a:rPr lang="en-US" sz="2400" dirty="0" smtClean="0">
                <a:solidFill>
                  <a:srgbClr val="56127A"/>
                </a:solidFill>
                <a:latin typeface="Calibri"/>
                <a:cs typeface="Calibri"/>
              </a:rPr>
              <a:t>Least-Recently </a:t>
            </a:r>
            <a:r>
              <a:rPr lang="en-US" sz="2400" dirty="0">
                <a:solidFill>
                  <a:srgbClr val="56127A"/>
                </a:solidFill>
                <a:latin typeface="Calibri"/>
                <a:cs typeface="Calibri"/>
              </a:rPr>
              <a:t>Used (LRU)</a:t>
            </a:r>
          </a:p>
          <a:p>
            <a:pPr lvl="1">
              <a:spcBef>
                <a:spcPct val="0"/>
              </a:spcBef>
              <a:buFontTx/>
              <a:buChar char="•"/>
            </a:pPr>
            <a:r>
              <a:rPr lang="en-US" sz="2000" dirty="0">
                <a:solidFill>
                  <a:srgbClr val="56127A"/>
                </a:solidFill>
                <a:latin typeface="Calibri"/>
                <a:cs typeface="Calibri"/>
              </a:rPr>
              <a:t> LRU cache state must be updated on every access</a:t>
            </a:r>
            <a:endParaRPr lang="en-US" sz="2400" dirty="0">
              <a:solidFill>
                <a:srgbClr val="56127A"/>
              </a:solidFill>
              <a:latin typeface="Calibri"/>
              <a:cs typeface="Calibri"/>
            </a:endParaRPr>
          </a:p>
          <a:p>
            <a:pPr lvl="1">
              <a:spcBef>
                <a:spcPct val="0"/>
              </a:spcBef>
              <a:buFontTx/>
              <a:buChar char="•"/>
            </a:pPr>
            <a:r>
              <a:rPr lang="en-US" sz="2000" dirty="0">
                <a:solidFill>
                  <a:srgbClr val="56127A"/>
                </a:solidFill>
                <a:latin typeface="Calibri"/>
                <a:cs typeface="Calibri"/>
              </a:rPr>
              <a:t> </a:t>
            </a:r>
            <a:r>
              <a:rPr lang="en-US" sz="2000" dirty="0" smtClean="0">
                <a:solidFill>
                  <a:srgbClr val="56127A"/>
                </a:solidFill>
                <a:latin typeface="Calibri"/>
                <a:cs typeface="Calibri"/>
              </a:rPr>
              <a:t>True </a:t>
            </a:r>
            <a:r>
              <a:rPr lang="en-US" sz="2000" dirty="0">
                <a:solidFill>
                  <a:srgbClr val="56127A"/>
                </a:solidFill>
                <a:latin typeface="Calibri"/>
                <a:cs typeface="Calibri"/>
              </a:rPr>
              <a:t>implementation only feasible for small sets (2-way)</a:t>
            </a:r>
          </a:p>
          <a:p>
            <a:pPr lvl="1">
              <a:spcBef>
                <a:spcPct val="0"/>
              </a:spcBef>
              <a:buFontTx/>
              <a:buChar char="•"/>
            </a:pPr>
            <a:r>
              <a:rPr lang="en-US" sz="2000" dirty="0">
                <a:solidFill>
                  <a:srgbClr val="56127A"/>
                </a:solidFill>
                <a:latin typeface="Calibri"/>
                <a:cs typeface="Calibri"/>
              </a:rPr>
              <a:t> </a:t>
            </a:r>
            <a:r>
              <a:rPr lang="en-US" sz="2000" dirty="0" smtClean="0">
                <a:solidFill>
                  <a:srgbClr val="56127A"/>
                </a:solidFill>
                <a:latin typeface="Calibri"/>
                <a:cs typeface="Calibri"/>
              </a:rPr>
              <a:t>Pseudo</a:t>
            </a:r>
            <a:r>
              <a:rPr lang="en-US" sz="2000" dirty="0">
                <a:solidFill>
                  <a:srgbClr val="56127A"/>
                </a:solidFill>
                <a:latin typeface="Calibri"/>
                <a:cs typeface="Calibri"/>
              </a:rPr>
              <a:t>-LRU binary tree often used for 4-8 </a:t>
            </a:r>
            <a:r>
              <a:rPr lang="en-US" sz="2000" dirty="0" smtClean="0">
                <a:solidFill>
                  <a:srgbClr val="56127A"/>
                </a:solidFill>
                <a:latin typeface="Calibri"/>
                <a:cs typeface="Calibri"/>
              </a:rPr>
              <a:t>way</a:t>
            </a:r>
            <a:endParaRPr lang="en-US" dirty="0">
              <a:solidFill>
                <a:srgbClr val="56127A"/>
              </a:solidFill>
              <a:latin typeface="Calibri"/>
              <a:cs typeface="Calibri"/>
            </a:endParaRPr>
          </a:p>
          <a:p>
            <a:pPr>
              <a:spcBef>
                <a:spcPct val="0"/>
              </a:spcBef>
              <a:buFontTx/>
              <a:buChar char="•"/>
            </a:pPr>
            <a:r>
              <a:rPr lang="en-US" sz="2400" dirty="0">
                <a:solidFill>
                  <a:srgbClr val="56127A"/>
                </a:solidFill>
                <a:latin typeface="Calibri"/>
                <a:cs typeface="Calibri"/>
              </a:rPr>
              <a:t> </a:t>
            </a:r>
            <a:r>
              <a:rPr lang="en-US" sz="2400" dirty="0" smtClean="0">
                <a:solidFill>
                  <a:srgbClr val="56127A"/>
                </a:solidFill>
                <a:latin typeface="Calibri"/>
                <a:cs typeface="Calibri"/>
              </a:rPr>
              <a:t>First-In</a:t>
            </a:r>
            <a:r>
              <a:rPr lang="en-US" sz="2400" dirty="0">
                <a:solidFill>
                  <a:srgbClr val="56127A"/>
                </a:solidFill>
                <a:latin typeface="Calibri"/>
                <a:cs typeface="Calibri"/>
              </a:rPr>
              <a:t>, </a:t>
            </a:r>
            <a:r>
              <a:rPr lang="en-US" sz="2400" dirty="0" smtClean="0">
                <a:solidFill>
                  <a:srgbClr val="56127A"/>
                </a:solidFill>
                <a:latin typeface="Calibri"/>
                <a:cs typeface="Calibri"/>
              </a:rPr>
              <a:t>First-Out </a:t>
            </a:r>
            <a:r>
              <a:rPr lang="en-US" sz="2400" dirty="0">
                <a:solidFill>
                  <a:srgbClr val="56127A"/>
                </a:solidFill>
                <a:latin typeface="Calibri"/>
                <a:cs typeface="Calibri"/>
              </a:rPr>
              <a:t>(FIFO) a.k.a. Round-Robin</a:t>
            </a:r>
          </a:p>
          <a:p>
            <a:pPr lvl="1">
              <a:spcBef>
                <a:spcPct val="0"/>
              </a:spcBef>
              <a:buFontTx/>
              <a:buChar char="•"/>
            </a:pPr>
            <a:r>
              <a:rPr lang="en-US" sz="2000" dirty="0">
                <a:solidFill>
                  <a:srgbClr val="56127A"/>
                </a:solidFill>
                <a:latin typeface="Calibri"/>
                <a:cs typeface="Calibri"/>
              </a:rPr>
              <a:t> </a:t>
            </a:r>
            <a:r>
              <a:rPr lang="en-US" sz="2000" dirty="0" smtClean="0">
                <a:solidFill>
                  <a:srgbClr val="56127A"/>
                </a:solidFill>
                <a:latin typeface="Calibri"/>
                <a:cs typeface="Calibri"/>
              </a:rPr>
              <a:t>Used </a:t>
            </a:r>
            <a:r>
              <a:rPr lang="en-US" sz="2000" dirty="0">
                <a:solidFill>
                  <a:srgbClr val="56127A"/>
                </a:solidFill>
                <a:latin typeface="Calibri"/>
                <a:cs typeface="Calibri"/>
              </a:rPr>
              <a:t>in highly associative </a:t>
            </a:r>
            <a:r>
              <a:rPr lang="en-US" sz="2000" dirty="0" smtClean="0">
                <a:solidFill>
                  <a:srgbClr val="56127A"/>
                </a:solidFill>
                <a:latin typeface="Calibri"/>
                <a:cs typeface="Calibri"/>
              </a:rPr>
              <a:t>caches</a:t>
            </a:r>
            <a:endParaRPr lang="en-US" sz="2000" dirty="0">
              <a:solidFill>
                <a:srgbClr val="56127A"/>
              </a:solidFill>
              <a:latin typeface="Calibri"/>
              <a:cs typeface="Calibri"/>
            </a:endParaRPr>
          </a:p>
          <a:p>
            <a:pPr>
              <a:spcBef>
                <a:spcPct val="0"/>
              </a:spcBef>
              <a:buFontTx/>
              <a:buChar char="•"/>
            </a:pPr>
            <a:r>
              <a:rPr lang="en-US" sz="2400" dirty="0">
                <a:solidFill>
                  <a:srgbClr val="56127A"/>
                </a:solidFill>
                <a:latin typeface="Calibri"/>
                <a:cs typeface="Calibri"/>
              </a:rPr>
              <a:t> </a:t>
            </a:r>
            <a:r>
              <a:rPr lang="en-US" sz="2400" dirty="0" smtClean="0">
                <a:solidFill>
                  <a:srgbClr val="56127A"/>
                </a:solidFill>
                <a:latin typeface="Calibri"/>
                <a:cs typeface="Calibri"/>
              </a:rPr>
              <a:t>Not-Most-Recently </a:t>
            </a:r>
            <a:r>
              <a:rPr lang="en-US" sz="2400" dirty="0">
                <a:solidFill>
                  <a:srgbClr val="56127A"/>
                </a:solidFill>
                <a:latin typeface="Calibri"/>
                <a:cs typeface="Calibri"/>
              </a:rPr>
              <a:t>Used (</a:t>
            </a:r>
            <a:r>
              <a:rPr lang="en-US" sz="2400" dirty="0" smtClean="0">
                <a:solidFill>
                  <a:srgbClr val="56127A"/>
                </a:solidFill>
                <a:latin typeface="Calibri"/>
                <a:cs typeface="Calibri"/>
              </a:rPr>
              <a:t>NMRU</a:t>
            </a:r>
            <a:r>
              <a:rPr lang="en-US" sz="2400" dirty="0">
                <a:solidFill>
                  <a:srgbClr val="56127A"/>
                </a:solidFill>
                <a:latin typeface="Calibri"/>
                <a:cs typeface="Calibri"/>
              </a:rPr>
              <a:t>)</a:t>
            </a:r>
          </a:p>
          <a:p>
            <a:pPr lvl="1">
              <a:spcBef>
                <a:spcPct val="0"/>
              </a:spcBef>
              <a:buFontTx/>
              <a:buChar char="•"/>
            </a:pPr>
            <a:r>
              <a:rPr lang="en-US" sz="2000" dirty="0">
                <a:solidFill>
                  <a:srgbClr val="56127A"/>
                </a:solidFill>
                <a:latin typeface="Calibri"/>
                <a:cs typeface="Calibri"/>
              </a:rPr>
              <a:t> FIFO with exception for </a:t>
            </a:r>
            <a:r>
              <a:rPr lang="en-US" sz="2000" dirty="0" smtClean="0">
                <a:solidFill>
                  <a:srgbClr val="56127A"/>
                </a:solidFill>
                <a:latin typeface="Calibri"/>
                <a:cs typeface="Calibri"/>
              </a:rPr>
              <a:t>most-recently </a:t>
            </a:r>
            <a:r>
              <a:rPr lang="en-US" sz="2000" dirty="0">
                <a:solidFill>
                  <a:srgbClr val="56127A"/>
                </a:solidFill>
                <a:latin typeface="Calibri"/>
                <a:cs typeface="Calibri"/>
              </a:rPr>
              <a:t>used </a:t>
            </a:r>
            <a:r>
              <a:rPr lang="en-US" sz="2000" dirty="0" smtClean="0">
                <a:solidFill>
                  <a:srgbClr val="56127A"/>
                </a:solidFill>
                <a:latin typeface="Calibri"/>
                <a:cs typeface="Calibri"/>
              </a:rPr>
              <a:t>line </a:t>
            </a:r>
            <a:r>
              <a:rPr lang="en-US" sz="2000" dirty="0">
                <a:solidFill>
                  <a:srgbClr val="56127A"/>
                </a:solidFill>
                <a:latin typeface="Calibri"/>
                <a:cs typeface="Calibri"/>
              </a:rPr>
              <a:t>or </a:t>
            </a:r>
            <a:r>
              <a:rPr lang="en-US" sz="2000" dirty="0" smtClean="0">
                <a:solidFill>
                  <a:srgbClr val="56127A"/>
                </a:solidFill>
                <a:latin typeface="Calibri"/>
                <a:cs typeface="Calibri"/>
              </a:rPr>
              <a:t>lines</a:t>
            </a:r>
            <a:endParaRPr lang="en-US" sz="2000" dirty="0">
              <a:solidFill>
                <a:srgbClr val="56127A"/>
              </a:solidFill>
              <a:latin typeface="Calibri"/>
              <a:cs typeface="Calibri"/>
            </a:endParaRPr>
          </a:p>
          <a:p>
            <a:pPr lvl="1">
              <a:spcBef>
                <a:spcPct val="0"/>
              </a:spcBef>
            </a:pPr>
            <a:endParaRPr lang="en-US" sz="2000" dirty="0">
              <a:solidFill>
                <a:srgbClr val="56127A"/>
              </a:solidFill>
              <a:latin typeface="Calibri"/>
              <a:cs typeface="Calibri"/>
            </a:endParaRPr>
          </a:p>
          <a:p>
            <a:pPr>
              <a:spcBef>
                <a:spcPct val="0"/>
              </a:spcBef>
            </a:pPr>
            <a:r>
              <a:rPr lang="en-US" sz="2400" i="1" dirty="0">
                <a:solidFill>
                  <a:srgbClr val="000000"/>
                </a:solidFill>
                <a:latin typeface="Calibri"/>
                <a:cs typeface="Calibri"/>
              </a:rPr>
              <a:t>This is a second-order effect.  Why?</a:t>
            </a:r>
          </a:p>
          <a:p>
            <a:pPr>
              <a:spcBef>
                <a:spcPct val="0"/>
              </a:spcBef>
            </a:pPr>
            <a:endParaRPr lang="en-US" sz="2400" i="1" dirty="0">
              <a:solidFill>
                <a:srgbClr val="000000"/>
              </a:solidFill>
              <a:latin typeface="Calibri"/>
              <a:cs typeface="Calibri"/>
            </a:endParaRPr>
          </a:p>
        </p:txBody>
      </p:sp>
      <p:sp>
        <p:nvSpPr>
          <p:cNvPr id="1443844" name="Text Box 4"/>
          <p:cNvSpPr txBox="1">
            <a:spLocks noChangeArrowheads="1"/>
          </p:cNvSpPr>
          <p:nvPr/>
        </p:nvSpPr>
        <p:spPr bwMode="auto">
          <a:xfrm>
            <a:off x="3200400" y="5638800"/>
            <a:ext cx="5670780" cy="523220"/>
          </a:xfrm>
          <a:prstGeom prst="rect">
            <a:avLst/>
          </a:prstGeom>
          <a:noFill/>
          <a:ln w="9525">
            <a:noFill/>
            <a:miter lim="800000"/>
            <a:headEnd/>
            <a:tailEnd/>
          </a:ln>
          <a:effectLst/>
        </p:spPr>
        <p:txBody>
          <a:bodyPr wrap="none" anchor="ctr">
            <a:prstTxWarp prst="textNoShape">
              <a:avLst/>
            </a:prstTxWarp>
            <a:spAutoFit/>
          </a:bodyPr>
          <a:lstStyle/>
          <a:p>
            <a:pPr algn="ctr"/>
            <a:r>
              <a:rPr lang="en-US" sz="2800" i="1" dirty="0">
                <a:solidFill>
                  <a:srgbClr val="FF0000"/>
                </a:solidFill>
                <a:latin typeface="Calibri"/>
                <a:cs typeface="Calibri"/>
              </a:rPr>
              <a:t>Replacement only happens on misses</a:t>
            </a:r>
          </a:p>
        </p:txBody>
      </p:sp>
    </p:spTree>
    <p:extLst>
      <p:ext uri="{BB962C8B-B14F-4D97-AF65-F5344CB8AC3E}">
        <p14:creationId xmlns:p14="http://schemas.microsoft.com/office/powerpoint/2010/main" val="8992824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43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4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0709" name="Rectangle 5"/>
          <p:cNvSpPr>
            <a:spLocks noGrp="1" noChangeArrowheads="1"/>
          </p:cNvSpPr>
          <p:nvPr>
            <p:ph type="title"/>
          </p:nvPr>
        </p:nvSpPr>
        <p:spPr/>
        <p:txBody>
          <a:bodyPr/>
          <a:lstStyle/>
          <a:p>
            <a:r>
              <a:rPr lang="en-US" altLang="ko-KR">
                <a:ea typeface="굴림" charset="-127"/>
                <a:cs typeface="굴림" charset="-127"/>
              </a:rPr>
              <a:t>CPU-Cache Interaction</a:t>
            </a:r>
            <a:br>
              <a:rPr lang="en-US" altLang="ko-KR">
                <a:ea typeface="굴림" charset="-127"/>
                <a:cs typeface="굴림" charset="-127"/>
              </a:rPr>
            </a:br>
            <a:r>
              <a:rPr lang="en-US" altLang="ko-KR" sz="2400">
                <a:ea typeface="굴림" charset="-127"/>
                <a:cs typeface="굴림" charset="-127"/>
              </a:rPr>
              <a:t>(5-stage pipeline)</a:t>
            </a:r>
            <a:endParaRPr lang="en-US" altLang="ko-KR" sz="2800">
              <a:ea typeface="굴림" charset="-127"/>
              <a:cs typeface="굴림" charset="-127"/>
              <a:hlinkClick r:id="" action="ppaction://hlinkpres?slideindex=1&amp;slidetitle="/>
            </a:endParaRPr>
          </a:p>
        </p:txBody>
      </p:sp>
      <p:sp>
        <p:nvSpPr>
          <p:cNvPr id="102" name="Slide Number Placeholder 5"/>
          <p:cNvSpPr>
            <a:spLocks noGrp="1"/>
          </p:cNvSpPr>
          <p:nvPr>
            <p:ph type="sldNum" sz="quarter" idx="12"/>
          </p:nvPr>
        </p:nvSpPr>
        <p:spPr/>
        <p:txBody>
          <a:bodyPr/>
          <a:lstStyle/>
          <a:p>
            <a:fld id="{44164EC8-B90F-E840-AD44-EB1EBCB3AC8B}" type="slidenum">
              <a:rPr lang="en-US"/>
              <a:pPr/>
              <a:t>7</a:t>
            </a:fld>
            <a:endParaRPr lang="en-US" b="0">
              <a:solidFill>
                <a:srgbClr val="FBBA03"/>
              </a:solidFill>
            </a:endParaRPr>
          </a:p>
        </p:txBody>
      </p:sp>
      <p:sp>
        <p:nvSpPr>
          <p:cNvPr id="1480706" name="Line 2"/>
          <p:cNvSpPr>
            <a:spLocks noChangeShapeType="1"/>
          </p:cNvSpPr>
          <p:nvPr/>
        </p:nvSpPr>
        <p:spPr bwMode="auto">
          <a:xfrm>
            <a:off x="4953000" y="3505200"/>
            <a:ext cx="18288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07" name="Line 3"/>
          <p:cNvSpPr>
            <a:spLocks noChangeShapeType="1"/>
          </p:cNvSpPr>
          <p:nvPr/>
        </p:nvSpPr>
        <p:spPr bwMode="auto">
          <a:xfrm>
            <a:off x="5867400" y="2667000"/>
            <a:ext cx="533400" cy="0"/>
          </a:xfrm>
          <a:prstGeom prst="line">
            <a:avLst/>
          </a:prstGeom>
          <a:noFill/>
          <a:ln w="254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08" name="Line 4"/>
          <p:cNvSpPr>
            <a:spLocks noChangeShapeType="1"/>
          </p:cNvSpPr>
          <p:nvPr/>
        </p:nvSpPr>
        <p:spPr bwMode="auto">
          <a:xfrm>
            <a:off x="4800600" y="2462213"/>
            <a:ext cx="695325"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10" name="Freeform 6"/>
          <p:cNvSpPr>
            <a:spLocks/>
          </p:cNvSpPr>
          <p:nvPr/>
        </p:nvSpPr>
        <p:spPr bwMode="auto">
          <a:xfrm>
            <a:off x="1168400" y="2259013"/>
            <a:ext cx="344488" cy="1004887"/>
          </a:xfrm>
          <a:custGeom>
            <a:avLst/>
            <a:gdLst/>
            <a:ahLst/>
            <a:cxnLst>
              <a:cxn ang="0">
                <a:pos x="0" y="632"/>
              </a:cxn>
              <a:cxn ang="0">
                <a:pos x="0" y="56"/>
              </a:cxn>
              <a:cxn ang="0">
                <a:pos x="0" y="0"/>
              </a:cxn>
              <a:cxn ang="0">
                <a:pos x="216" y="0"/>
              </a:cxn>
            </a:cxnLst>
            <a:rect l="0" t="0" r="r" b="b"/>
            <a:pathLst>
              <a:path w="217" h="633">
                <a:moveTo>
                  <a:pt x="0" y="632"/>
                </a:moveTo>
                <a:lnTo>
                  <a:pt x="0" y="56"/>
                </a:lnTo>
                <a:lnTo>
                  <a:pt x="0" y="0"/>
                </a:lnTo>
                <a:lnTo>
                  <a:pt x="216" y="0"/>
                </a:lnTo>
              </a:path>
            </a:pathLst>
          </a:custGeom>
          <a:noFill/>
          <a:ln w="25400" cap="rnd" cmpd="sng">
            <a:solidFill>
              <a:schemeClr val="tx1"/>
            </a:solidFill>
            <a:prstDash val="solid"/>
            <a:round/>
            <a:headEnd type="none" w="med" len="med"/>
            <a:tailEnd type="triangle" w="med" len="med"/>
          </a:ln>
          <a:effectLst/>
        </p:spPr>
        <p:txBody>
          <a:bodyPr>
            <a:prstTxWarp prst="textNoShape">
              <a:avLst/>
            </a:prstTxWarp>
          </a:bodyPr>
          <a:lstStyle/>
          <a:p>
            <a:pPr algn="ctr"/>
            <a:endParaRPr lang="en-US">
              <a:solidFill>
                <a:srgbClr val="000000"/>
              </a:solidFill>
              <a:latin typeface="Calibri"/>
              <a:cs typeface="Calibri"/>
            </a:endParaRPr>
          </a:p>
        </p:txBody>
      </p:sp>
      <p:sp>
        <p:nvSpPr>
          <p:cNvPr id="1480711" name="Freeform 7"/>
          <p:cNvSpPr>
            <a:spLocks/>
          </p:cNvSpPr>
          <p:nvPr/>
        </p:nvSpPr>
        <p:spPr bwMode="auto">
          <a:xfrm>
            <a:off x="1130300" y="3262313"/>
            <a:ext cx="306388" cy="1587"/>
          </a:xfrm>
          <a:custGeom>
            <a:avLst/>
            <a:gdLst/>
            <a:ahLst/>
            <a:cxnLst>
              <a:cxn ang="0">
                <a:pos x="0" y="0"/>
              </a:cxn>
              <a:cxn ang="0">
                <a:pos x="144" y="0"/>
              </a:cxn>
              <a:cxn ang="0">
                <a:pos x="192" y="0"/>
              </a:cxn>
            </a:cxnLst>
            <a:rect l="0" t="0" r="r" b="b"/>
            <a:pathLst>
              <a:path w="193" h="1">
                <a:moveTo>
                  <a:pt x="0" y="0"/>
                </a:moveTo>
                <a:lnTo>
                  <a:pt x="144" y="0"/>
                </a:lnTo>
                <a:lnTo>
                  <a:pt x="192" y="0"/>
                </a:lnTo>
              </a:path>
            </a:pathLst>
          </a:custGeom>
          <a:noFill/>
          <a:ln w="25400" cap="rnd" cmpd="sng">
            <a:solidFill>
              <a:schemeClr val="tx1"/>
            </a:solidFill>
            <a:prstDash val="solid"/>
            <a:round/>
            <a:headEnd type="none" w="med" len="med"/>
            <a:tailEnd type="triangle" w="med" len="med"/>
          </a:ln>
          <a:effectLst/>
        </p:spPr>
        <p:txBody>
          <a:bodyPr>
            <a:prstTxWarp prst="textNoShape">
              <a:avLst/>
            </a:prstTxWarp>
          </a:bodyPr>
          <a:lstStyle/>
          <a:p>
            <a:pPr algn="ctr"/>
            <a:endParaRPr lang="en-US">
              <a:solidFill>
                <a:srgbClr val="000000"/>
              </a:solidFill>
              <a:latin typeface="Calibri"/>
              <a:cs typeface="Calibri"/>
            </a:endParaRPr>
          </a:p>
        </p:txBody>
      </p:sp>
      <p:sp>
        <p:nvSpPr>
          <p:cNvPr id="1480712" name="Rectangle 8"/>
          <p:cNvSpPr>
            <a:spLocks noChangeArrowheads="1"/>
          </p:cNvSpPr>
          <p:nvPr/>
        </p:nvSpPr>
        <p:spPr bwMode="auto">
          <a:xfrm>
            <a:off x="914400" y="2970213"/>
            <a:ext cx="203200" cy="584200"/>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13" name="Line 9"/>
          <p:cNvSpPr>
            <a:spLocks noChangeShapeType="1"/>
          </p:cNvSpPr>
          <p:nvPr/>
        </p:nvSpPr>
        <p:spPr bwMode="auto">
          <a:xfrm>
            <a:off x="1143000" y="3262313"/>
            <a:ext cx="50800" cy="0"/>
          </a:xfrm>
          <a:prstGeom prst="line">
            <a:avLst/>
          </a:prstGeom>
          <a:noFill/>
          <a:ln w="254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14" name="Rectangle 10"/>
          <p:cNvSpPr>
            <a:spLocks noChangeArrowheads="1"/>
          </p:cNvSpPr>
          <p:nvPr/>
        </p:nvSpPr>
        <p:spPr bwMode="auto">
          <a:xfrm>
            <a:off x="836613" y="3167063"/>
            <a:ext cx="344296" cy="274434"/>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1200" dirty="0">
                <a:solidFill>
                  <a:srgbClr val="000000"/>
                </a:solidFill>
                <a:latin typeface="Calibri"/>
                <a:cs typeface="Calibri"/>
              </a:rPr>
              <a:t>PC</a:t>
            </a:r>
          </a:p>
        </p:txBody>
      </p:sp>
      <p:sp>
        <p:nvSpPr>
          <p:cNvPr id="1480715" name="Freeform 11"/>
          <p:cNvSpPr>
            <a:spLocks/>
          </p:cNvSpPr>
          <p:nvPr/>
        </p:nvSpPr>
        <p:spPr bwMode="auto">
          <a:xfrm>
            <a:off x="977900" y="3478213"/>
            <a:ext cx="77788" cy="77787"/>
          </a:xfrm>
          <a:custGeom>
            <a:avLst/>
            <a:gdLst/>
            <a:ahLst/>
            <a:cxnLst>
              <a:cxn ang="0">
                <a:pos x="0" y="48"/>
              </a:cxn>
              <a:cxn ang="0">
                <a:pos x="24" y="0"/>
              </a:cxn>
              <a:cxn ang="0">
                <a:pos x="48" y="48"/>
              </a:cxn>
            </a:cxnLst>
            <a:rect l="0" t="0" r="r" b="b"/>
            <a:pathLst>
              <a:path w="49" h="49">
                <a:moveTo>
                  <a:pt x="0" y="48"/>
                </a:moveTo>
                <a:lnTo>
                  <a:pt x="24" y="0"/>
                </a:lnTo>
                <a:lnTo>
                  <a:pt x="48" y="4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pPr algn="ctr"/>
            <a:endParaRPr lang="en-US">
              <a:solidFill>
                <a:srgbClr val="000000"/>
              </a:solidFill>
              <a:latin typeface="Calibri"/>
              <a:cs typeface="Calibri"/>
            </a:endParaRPr>
          </a:p>
        </p:txBody>
      </p:sp>
      <p:sp>
        <p:nvSpPr>
          <p:cNvPr id="1480716" name="Rectangle 12"/>
          <p:cNvSpPr>
            <a:spLocks noChangeArrowheads="1"/>
          </p:cNvSpPr>
          <p:nvPr/>
        </p:nvSpPr>
        <p:spPr bwMode="auto">
          <a:xfrm>
            <a:off x="1446213" y="3108325"/>
            <a:ext cx="1068387" cy="1235075"/>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endParaRPr lang="en-US" sz="2800">
              <a:solidFill>
                <a:srgbClr val="000000"/>
              </a:solidFill>
              <a:latin typeface="Calibri"/>
              <a:cs typeface="Calibri"/>
            </a:endParaRPr>
          </a:p>
        </p:txBody>
      </p:sp>
      <p:sp>
        <p:nvSpPr>
          <p:cNvPr id="1480717" name="Rectangle 13"/>
          <p:cNvSpPr>
            <a:spLocks noChangeArrowheads="1"/>
          </p:cNvSpPr>
          <p:nvPr/>
        </p:nvSpPr>
        <p:spPr bwMode="auto">
          <a:xfrm>
            <a:off x="1393825" y="3105150"/>
            <a:ext cx="568165" cy="33598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a:solidFill>
                  <a:srgbClr val="000000"/>
                </a:solidFill>
                <a:latin typeface="Calibri"/>
                <a:cs typeface="Calibri"/>
              </a:rPr>
              <a:t>addr</a:t>
            </a:r>
          </a:p>
        </p:txBody>
      </p:sp>
      <p:sp>
        <p:nvSpPr>
          <p:cNvPr id="1480718" name="Rectangle 14"/>
          <p:cNvSpPr>
            <a:spLocks noChangeArrowheads="1"/>
          </p:cNvSpPr>
          <p:nvPr/>
        </p:nvSpPr>
        <p:spPr bwMode="auto">
          <a:xfrm>
            <a:off x="2052638" y="3133725"/>
            <a:ext cx="486613" cy="33598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dirty="0" err="1">
                <a:solidFill>
                  <a:srgbClr val="000000"/>
                </a:solidFill>
                <a:latin typeface="Calibri"/>
                <a:cs typeface="Calibri"/>
              </a:rPr>
              <a:t>inst</a:t>
            </a:r>
            <a:endParaRPr lang="en-US" dirty="0">
              <a:solidFill>
                <a:srgbClr val="000000"/>
              </a:solidFill>
              <a:latin typeface="Calibri"/>
              <a:cs typeface="Calibri"/>
            </a:endParaRPr>
          </a:p>
        </p:txBody>
      </p:sp>
      <p:sp>
        <p:nvSpPr>
          <p:cNvPr id="1480719" name="Rectangle 15"/>
          <p:cNvSpPr>
            <a:spLocks noChangeArrowheads="1"/>
          </p:cNvSpPr>
          <p:nvPr/>
        </p:nvSpPr>
        <p:spPr bwMode="auto">
          <a:xfrm>
            <a:off x="1404938" y="3587750"/>
            <a:ext cx="1087638" cy="828432"/>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dirty="0">
                <a:solidFill>
                  <a:srgbClr val="000000"/>
                </a:solidFill>
                <a:latin typeface="Calibri"/>
                <a:cs typeface="Calibri"/>
              </a:rPr>
              <a:t>Primary</a:t>
            </a:r>
          </a:p>
          <a:p>
            <a:pPr>
              <a:spcBef>
                <a:spcPct val="0"/>
              </a:spcBef>
            </a:pPr>
            <a:r>
              <a:rPr lang="en-US" dirty="0">
                <a:solidFill>
                  <a:srgbClr val="000000"/>
                </a:solidFill>
                <a:latin typeface="Calibri"/>
                <a:cs typeface="Calibri"/>
              </a:rPr>
              <a:t>Instruction</a:t>
            </a:r>
          </a:p>
          <a:p>
            <a:pPr>
              <a:spcBef>
                <a:spcPct val="0"/>
              </a:spcBef>
            </a:pPr>
            <a:r>
              <a:rPr lang="en-US" dirty="0">
                <a:solidFill>
                  <a:srgbClr val="000000"/>
                </a:solidFill>
                <a:latin typeface="Calibri"/>
                <a:cs typeface="Calibri"/>
              </a:rPr>
              <a:t>Cache</a:t>
            </a:r>
          </a:p>
        </p:txBody>
      </p:sp>
      <p:sp>
        <p:nvSpPr>
          <p:cNvPr id="1480720" name="Rectangle 16"/>
          <p:cNvSpPr>
            <a:spLocks noChangeArrowheads="1"/>
          </p:cNvSpPr>
          <p:nvPr/>
        </p:nvSpPr>
        <p:spPr bwMode="auto">
          <a:xfrm>
            <a:off x="987425" y="1682750"/>
            <a:ext cx="479599" cy="335989"/>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dirty="0">
                <a:solidFill>
                  <a:srgbClr val="000000"/>
                </a:solidFill>
                <a:latin typeface="Calibri"/>
                <a:cs typeface="Calibri"/>
              </a:rPr>
              <a:t>0x4</a:t>
            </a:r>
          </a:p>
        </p:txBody>
      </p:sp>
      <p:sp>
        <p:nvSpPr>
          <p:cNvPr id="1480721" name="Freeform 17"/>
          <p:cNvSpPr>
            <a:spLocks/>
          </p:cNvSpPr>
          <p:nvPr/>
        </p:nvSpPr>
        <p:spPr bwMode="auto">
          <a:xfrm>
            <a:off x="1522413" y="1724025"/>
            <a:ext cx="382587" cy="611188"/>
          </a:xfrm>
          <a:custGeom>
            <a:avLst/>
            <a:gdLst/>
            <a:ahLst/>
            <a:cxnLst>
              <a:cxn ang="0">
                <a:pos x="0" y="0"/>
              </a:cxn>
              <a:cxn ang="0">
                <a:pos x="0" y="160"/>
              </a:cxn>
              <a:cxn ang="0">
                <a:pos x="48" y="192"/>
              </a:cxn>
              <a:cxn ang="0">
                <a:pos x="0" y="224"/>
              </a:cxn>
              <a:cxn ang="0">
                <a:pos x="0" y="384"/>
              </a:cxn>
              <a:cxn ang="0">
                <a:pos x="240" y="288"/>
              </a:cxn>
              <a:cxn ang="0">
                <a:pos x="240" y="96"/>
              </a:cxn>
              <a:cxn ang="0">
                <a:pos x="0" y="0"/>
              </a:cxn>
            </a:cxnLst>
            <a:rect l="0" t="0" r="r" b="b"/>
            <a:pathLst>
              <a:path w="241" h="385">
                <a:moveTo>
                  <a:pt x="0" y="0"/>
                </a:moveTo>
                <a:lnTo>
                  <a:pt x="0" y="160"/>
                </a:lnTo>
                <a:lnTo>
                  <a:pt x="48" y="192"/>
                </a:lnTo>
                <a:lnTo>
                  <a:pt x="0" y="224"/>
                </a:lnTo>
                <a:lnTo>
                  <a:pt x="0" y="384"/>
                </a:lnTo>
                <a:lnTo>
                  <a:pt x="240" y="288"/>
                </a:lnTo>
                <a:lnTo>
                  <a:pt x="240" y="96"/>
                </a:lnTo>
                <a:lnTo>
                  <a:pt x="0" y="0"/>
                </a:lnTo>
              </a:path>
            </a:pathLst>
          </a:custGeom>
          <a:solidFill>
            <a:schemeClr val="bg1"/>
          </a:solidFill>
          <a:ln w="25400" cap="rnd" cmpd="sng">
            <a:solidFill>
              <a:schemeClr val="tx1"/>
            </a:solidFill>
            <a:prstDash val="solid"/>
            <a:round/>
            <a:headEnd type="none" w="med" len="med"/>
            <a:tailEnd type="none" w="med" len="med"/>
          </a:ln>
          <a:effectLst/>
        </p:spPr>
        <p:txBody>
          <a:bodyPr>
            <a:prstTxWarp prst="textNoShape">
              <a:avLst/>
            </a:prstTxWarp>
          </a:bodyPr>
          <a:lstStyle/>
          <a:p>
            <a:pPr algn="ctr"/>
            <a:endParaRPr lang="en-US">
              <a:solidFill>
                <a:srgbClr val="000000"/>
              </a:solidFill>
              <a:latin typeface="Calibri"/>
              <a:cs typeface="Calibri"/>
            </a:endParaRPr>
          </a:p>
        </p:txBody>
      </p:sp>
      <p:sp>
        <p:nvSpPr>
          <p:cNvPr id="1480722" name="Line 18"/>
          <p:cNvSpPr>
            <a:spLocks noChangeShapeType="1"/>
          </p:cNvSpPr>
          <p:nvPr/>
        </p:nvSpPr>
        <p:spPr bwMode="auto">
          <a:xfrm>
            <a:off x="1452563" y="1800225"/>
            <a:ext cx="63500" cy="0"/>
          </a:xfrm>
          <a:prstGeom prst="line">
            <a:avLst/>
          </a:prstGeom>
          <a:noFill/>
          <a:ln w="127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23" name="Rectangle 19"/>
          <p:cNvSpPr>
            <a:spLocks noChangeArrowheads="1"/>
          </p:cNvSpPr>
          <p:nvPr/>
        </p:nvSpPr>
        <p:spPr bwMode="auto">
          <a:xfrm>
            <a:off x="1547712" y="1859166"/>
            <a:ext cx="433488"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200" dirty="0">
                <a:solidFill>
                  <a:srgbClr val="000000"/>
                </a:solidFill>
                <a:latin typeface="Calibri"/>
                <a:cs typeface="Calibri"/>
              </a:rPr>
              <a:t>Add</a:t>
            </a:r>
          </a:p>
        </p:txBody>
      </p:sp>
      <p:grpSp>
        <p:nvGrpSpPr>
          <p:cNvPr id="1480724" name="Group 20"/>
          <p:cNvGrpSpPr>
            <a:grpSpLocks/>
          </p:cNvGrpSpPr>
          <p:nvPr/>
        </p:nvGrpSpPr>
        <p:grpSpPr bwMode="auto">
          <a:xfrm>
            <a:off x="3275018" y="2701925"/>
            <a:ext cx="311150" cy="485775"/>
            <a:chOff x="2063" y="1846"/>
            <a:chExt cx="196" cy="306"/>
          </a:xfrm>
        </p:grpSpPr>
        <p:sp>
          <p:nvSpPr>
            <p:cNvPr id="1480725" name="Rectangle 21"/>
            <p:cNvSpPr>
              <a:spLocks noChangeArrowheads="1"/>
            </p:cNvSpPr>
            <p:nvPr/>
          </p:nvSpPr>
          <p:spPr bwMode="auto">
            <a:xfrm>
              <a:off x="2102" y="1846"/>
              <a:ext cx="109" cy="304"/>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26" name="Freeform 22"/>
            <p:cNvSpPr>
              <a:spLocks/>
            </p:cNvSpPr>
            <p:nvPr/>
          </p:nvSpPr>
          <p:spPr bwMode="auto">
            <a:xfrm>
              <a:off x="2135" y="2108"/>
              <a:ext cx="43" cy="44"/>
            </a:xfrm>
            <a:custGeom>
              <a:avLst/>
              <a:gdLst/>
              <a:ahLst/>
              <a:cxnLst>
                <a:cxn ang="0">
                  <a:pos x="0" y="43"/>
                </a:cxn>
                <a:cxn ang="0">
                  <a:pos x="21" y="0"/>
                </a:cxn>
                <a:cxn ang="0">
                  <a:pos x="42" y="43"/>
                </a:cxn>
              </a:cxnLst>
              <a:rect l="0" t="0" r="r" b="b"/>
              <a:pathLst>
                <a:path w="43" h="44">
                  <a:moveTo>
                    <a:pt x="0" y="43"/>
                  </a:moveTo>
                  <a:lnTo>
                    <a:pt x="21" y="0"/>
                  </a:lnTo>
                  <a:lnTo>
                    <a:pt x="42" y="43"/>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pPr algn="ctr"/>
              <a:endParaRPr lang="en-US">
                <a:solidFill>
                  <a:srgbClr val="000000"/>
                </a:solidFill>
                <a:latin typeface="Calibri"/>
                <a:cs typeface="Calibri"/>
              </a:endParaRPr>
            </a:p>
          </p:txBody>
        </p:sp>
        <p:sp>
          <p:nvSpPr>
            <p:cNvPr id="1480727" name="Rectangle 23"/>
            <p:cNvSpPr>
              <a:spLocks noChangeArrowheads="1"/>
            </p:cNvSpPr>
            <p:nvPr/>
          </p:nvSpPr>
          <p:spPr bwMode="auto">
            <a:xfrm>
              <a:off x="2063" y="1913"/>
              <a:ext cx="196" cy="173"/>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1200">
                  <a:solidFill>
                    <a:srgbClr val="000000"/>
                  </a:solidFill>
                  <a:latin typeface="Calibri"/>
                  <a:cs typeface="Calibri"/>
                </a:rPr>
                <a:t>IR</a:t>
              </a:r>
            </a:p>
          </p:txBody>
        </p:sp>
      </p:grpSp>
      <p:sp>
        <p:nvSpPr>
          <p:cNvPr id="1480728" name="Freeform 24"/>
          <p:cNvSpPr>
            <a:spLocks/>
          </p:cNvSpPr>
          <p:nvPr/>
        </p:nvSpPr>
        <p:spPr bwMode="auto">
          <a:xfrm>
            <a:off x="609600" y="1371600"/>
            <a:ext cx="1452563" cy="1897063"/>
          </a:xfrm>
          <a:custGeom>
            <a:avLst/>
            <a:gdLst/>
            <a:ahLst/>
            <a:cxnLst>
              <a:cxn ang="0">
                <a:pos x="822" y="429"/>
              </a:cxn>
              <a:cxn ang="0">
                <a:pos x="915" y="429"/>
              </a:cxn>
              <a:cxn ang="0">
                <a:pos x="915" y="0"/>
              </a:cxn>
              <a:cxn ang="0">
                <a:pos x="0" y="1"/>
              </a:cxn>
              <a:cxn ang="0">
                <a:pos x="0" y="1195"/>
              </a:cxn>
              <a:cxn ang="0">
                <a:pos x="212" y="1195"/>
              </a:cxn>
            </a:cxnLst>
            <a:rect l="0" t="0" r="r" b="b"/>
            <a:pathLst>
              <a:path w="915" h="1195">
                <a:moveTo>
                  <a:pt x="822" y="429"/>
                </a:moveTo>
                <a:lnTo>
                  <a:pt x="915" y="429"/>
                </a:lnTo>
                <a:lnTo>
                  <a:pt x="915" y="0"/>
                </a:lnTo>
                <a:lnTo>
                  <a:pt x="0" y="1"/>
                </a:lnTo>
                <a:lnTo>
                  <a:pt x="0" y="1195"/>
                </a:lnTo>
                <a:lnTo>
                  <a:pt x="212" y="1195"/>
                </a:lnTo>
              </a:path>
            </a:pathLst>
          </a:custGeom>
          <a:noFill/>
          <a:ln w="25400" cap="flat" cmpd="sng">
            <a:solidFill>
              <a:schemeClr val="tx1"/>
            </a:solidFill>
            <a:prstDash val="solid"/>
            <a:round/>
            <a:headEnd type="none" w="med" len="me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29" name="Text Box 25"/>
          <p:cNvSpPr txBox="1">
            <a:spLocks noChangeArrowheads="1"/>
          </p:cNvSpPr>
          <p:nvPr/>
        </p:nvSpPr>
        <p:spPr bwMode="auto">
          <a:xfrm>
            <a:off x="3276600" y="3198813"/>
            <a:ext cx="359681" cy="338554"/>
          </a:xfrm>
          <a:prstGeom prst="rect">
            <a:avLst/>
          </a:prstGeom>
          <a:noFill/>
          <a:ln w="25400">
            <a:noFill/>
            <a:miter lim="800000"/>
            <a:headEnd/>
            <a:tailEnd/>
          </a:ln>
          <a:effectLst/>
        </p:spPr>
        <p:txBody>
          <a:bodyPr wrap="none">
            <a:prstTxWarp prst="textNoShape">
              <a:avLst/>
            </a:prstTxWarp>
            <a:spAutoFit/>
          </a:bodyPr>
          <a:lstStyle/>
          <a:p>
            <a:pPr>
              <a:spcBef>
                <a:spcPct val="0"/>
              </a:spcBef>
            </a:pPr>
            <a:r>
              <a:rPr lang="en-US" i="1">
                <a:solidFill>
                  <a:srgbClr val="000000"/>
                </a:solidFill>
                <a:latin typeface="Calibri"/>
                <a:cs typeface="Calibri"/>
              </a:rPr>
              <a:t>D</a:t>
            </a:r>
          </a:p>
        </p:txBody>
      </p:sp>
      <p:sp>
        <p:nvSpPr>
          <p:cNvPr id="1480730" name="Freeform 26"/>
          <p:cNvSpPr>
            <a:spLocks/>
          </p:cNvSpPr>
          <p:nvPr/>
        </p:nvSpPr>
        <p:spPr bwMode="auto">
          <a:xfrm>
            <a:off x="2771775" y="2732088"/>
            <a:ext cx="230188" cy="458787"/>
          </a:xfrm>
          <a:custGeom>
            <a:avLst/>
            <a:gdLst/>
            <a:ahLst/>
            <a:cxnLst>
              <a:cxn ang="0">
                <a:pos x="144" y="48"/>
              </a:cxn>
              <a:cxn ang="0">
                <a:pos x="144" y="240"/>
              </a:cxn>
              <a:cxn ang="0">
                <a:pos x="0" y="288"/>
              </a:cxn>
              <a:cxn ang="0">
                <a:pos x="0" y="0"/>
              </a:cxn>
              <a:cxn ang="0">
                <a:pos x="144" y="48"/>
              </a:cxn>
            </a:cxnLst>
            <a:rect l="0" t="0" r="r" b="b"/>
            <a:pathLst>
              <a:path w="145" h="289">
                <a:moveTo>
                  <a:pt x="144" y="48"/>
                </a:moveTo>
                <a:lnTo>
                  <a:pt x="144" y="240"/>
                </a:lnTo>
                <a:lnTo>
                  <a:pt x="0" y="288"/>
                </a:lnTo>
                <a:lnTo>
                  <a:pt x="0" y="0"/>
                </a:lnTo>
                <a:lnTo>
                  <a:pt x="144" y="48"/>
                </a:lnTo>
              </a:path>
            </a:pathLst>
          </a:custGeom>
          <a:solidFill>
            <a:schemeClr val="bg1"/>
          </a:solidFill>
          <a:ln w="25400" cap="rnd" cmpd="sng">
            <a:solidFill>
              <a:schemeClr val="tx1"/>
            </a:solidFill>
            <a:prstDash val="solid"/>
            <a:round/>
            <a:headEnd type="none" w="med" len="med"/>
            <a:tailEnd type="none" w="med" len="med"/>
          </a:ln>
          <a:effectLst/>
        </p:spPr>
        <p:txBody>
          <a:bodyPr>
            <a:prstTxWarp prst="textNoShape">
              <a:avLst/>
            </a:prstTxWarp>
          </a:bodyPr>
          <a:lstStyle/>
          <a:p>
            <a:pPr algn="ctr"/>
            <a:endParaRPr lang="en-US">
              <a:solidFill>
                <a:srgbClr val="000000"/>
              </a:solidFill>
              <a:latin typeface="Calibri"/>
              <a:cs typeface="Calibri"/>
            </a:endParaRPr>
          </a:p>
        </p:txBody>
      </p:sp>
      <p:sp>
        <p:nvSpPr>
          <p:cNvPr id="1480731" name="Rectangle 27"/>
          <p:cNvSpPr>
            <a:spLocks noChangeArrowheads="1"/>
          </p:cNvSpPr>
          <p:nvPr/>
        </p:nvSpPr>
        <p:spPr bwMode="auto">
          <a:xfrm>
            <a:off x="1828800" y="2667000"/>
            <a:ext cx="763131" cy="335989"/>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dirty="0" smtClean="0">
                <a:solidFill>
                  <a:srgbClr val="000000"/>
                </a:solidFill>
                <a:latin typeface="Calibri"/>
                <a:cs typeface="Calibri"/>
              </a:rPr>
              <a:t>bubble</a:t>
            </a:r>
            <a:endParaRPr lang="en-US" dirty="0">
              <a:solidFill>
                <a:srgbClr val="000000"/>
              </a:solidFill>
              <a:latin typeface="Calibri"/>
              <a:cs typeface="Calibri"/>
            </a:endParaRPr>
          </a:p>
        </p:txBody>
      </p:sp>
      <p:sp>
        <p:nvSpPr>
          <p:cNvPr id="1480732" name="Line 28"/>
          <p:cNvSpPr>
            <a:spLocks noChangeShapeType="1"/>
          </p:cNvSpPr>
          <p:nvPr/>
        </p:nvSpPr>
        <p:spPr bwMode="auto">
          <a:xfrm>
            <a:off x="3003550" y="2947988"/>
            <a:ext cx="3175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33" name="Line 29"/>
          <p:cNvSpPr>
            <a:spLocks noChangeShapeType="1"/>
          </p:cNvSpPr>
          <p:nvPr/>
        </p:nvSpPr>
        <p:spPr bwMode="auto">
          <a:xfrm flipV="1">
            <a:off x="2590800" y="2819400"/>
            <a:ext cx="184150" cy="0"/>
          </a:xfrm>
          <a:prstGeom prst="line">
            <a:avLst/>
          </a:prstGeom>
          <a:noFill/>
          <a:ln w="254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34" name="Freeform 30"/>
          <p:cNvSpPr>
            <a:spLocks/>
          </p:cNvSpPr>
          <p:nvPr/>
        </p:nvSpPr>
        <p:spPr bwMode="auto">
          <a:xfrm>
            <a:off x="2509838" y="3032125"/>
            <a:ext cx="252412" cy="242888"/>
          </a:xfrm>
          <a:custGeom>
            <a:avLst/>
            <a:gdLst/>
            <a:ahLst/>
            <a:cxnLst>
              <a:cxn ang="0">
                <a:pos x="0" y="153"/>
              </a:cxn>
              <a:cxn ang="0">
                <a:pos x="87" y="153"/>
              </a:cxn>
              <a:cxn ang="0">
                <a:pos x="87" y="0"/>
              </a:cxn>
              <a:cxn ang="0">
                <a:pos x="159" y="0"/>
              </a:cxn>
            </a:cxnLst>
            <a:rect l="0" t="0" r="r" b="b"/>
            <a:pathLst>
              <a:path w="159" h="153">
                <a:moveTo>
                  <a:pt x="0" y="153"/>
                </a:moveTo>
                <a:lnTo>
                  <a:pt x="87" y="153"/>
                </a:lnTo>
                <a:lnTo>
                  <a:pt x="87" y="0"/>
                </a:lnTo>
                <a:lnTo>
                  <a:pt x="159" y="0"/>
                </a:lnTo>
              </a:path>
            </a:pathLst>
          </a:custGeom>
          <a:noFill/>
          <a:ln w="25400" cap="flat" cmpd="sng">
            <a:solidFill>
              <a:schemeClr val="tx1"/>
            </a:solidFill>
            <a:prstDash val="solid"/>
            <a:round/>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35" name="Text Box 31"/>
          <p:cNvSpPr txBox="1">
            <a:spLocks noChangeArrowheads="1"/>
          </p:cNvSpPr>
          <p:nvPr/>
        </p:nvSpPr>
        <p:spPr bwMode="auto">
          <a:xfrm>
            <a:off x="2073679" y="3354180"/>
            <a:ext cx="470680" cy="338554"/>
          </a:xfrm>
          <a:prstGeom prst="rect">
            <a:avLst/>
          </a:prstGeom>
          <a:noFill/>
          <a:ln w="25400">
            <a:noFill/>
            <a:miter lim="800000"/>
            <a:headEnd/>
            <a:tailEnd/>
          </a:ln>
          <a:effectLst/>
        </p:spPr>
        <p:txBody>
          <a:bodyPr wrap="none" anchor="ctr">
            <a:prstTxWarp prst="textNoShape">
              <a:avLst/>
            </a:prstTxWarp>
            <a:spAutoFit/>
          </a:bodyPr>
          <a:lstStyle/>
          <a:p>
            <a:pPr algn="ctr">
              <a:spcBef>
                <a:spcPct val="0"/>
              </a:spcBef>
            </a:pPr>
            <a:r>
              <a:rPr lang="en-US">
                <a:solidFill>
                  <a:srgbClr val="000000"/>
                </a:solidFill>
                <a:latin typeface="Calibri"/>
                <a:cs typeface="Calibri"/>
              </a:rPr>
              <a:t>hit</a:t>
            </a:r>
            <a:r>
              <a:rPr lang="en-US" sz="1100">
                <a:solidFill>
                  <a:srgbClr val="000000"/>
                </a:solidFill>
                <a:latin typeface="Calibri"/>
                <a:cs typeface="Calibri"/>
              </a:rPr>
              <a:t>?</a:t>
            </a:r>
            <a:endParaRPr lang="en-US" sz="2800">
              <a:solidFill>
                <a:srgbClr val="000000"/>
              </a:solidFill>
              <a:latin typeface="Calibri"/>
              <a:cs typeface="Calibri"/>
            </a:endParaRPr>
          </a:p>
        </p:txBody>
      </p:sp>
      <p:sp>
        <p:nvSpPr>
          <p:cNvPr id="1480736" name="Freeform 32"/>
          <p:cNvSpPr>
            <a:spLocks/>
          </p:cNvSpPr>
          <p:nvPr/>
        </p:nvSpPr>
        <p:spPr bwMode="auto">
          <a:xfrm>
            <a:off x="2514600" y="3124200"/>
            <a:ext cx="381000" cy="381000"/>
          </a:xfrm>
          <a:custGeom>
            <a:avLst/>
            <a:gdLst/>
            <a:ahLst/>
            <a:cxnLst>
              <a:cxn ang="0">
                <a:pos x="0" y="240"/>
              </a:cxn>
              <a:cxn ang="0">
                <a:pos x="240" y="240"/>
              </a:cxn>
              <a:cxn ang="0">
                <a:pos x="240" y="0"/>
              </a:cxn>
            </a:cxnLst>
            <a:rect l="0" t="0" r="r" b="b"/>
            <a:pathLst>
              <a:path w="240" h="240">
                <a:moveTo>
                  <a:pt x="0" y="240"/>
                </a:moveTo>
                <a:lnTo>
                  <a:pt x="240" y="240"/>
                </a:lnTo>
                <a:lnTo>
                  <a:pt x="240" y="0"/>
                </a:lnTo>
              </a:path>
            </a:pathLst>
          </a:custGeom>
          <a:noFill/>
          <a:ln w="25400" cap="flat" cmpd="sng">
            <a:solidFill>
              <a:schemeClr val="tx2"/>
            </a:solidFill>
            <a:prstDash val="solid"/>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37" name="Freeform 33"/>
          <p:cNvSpPr>
            <a:spLocks/>
          </p:cNvSpPr>
          <p:nvPr/>
        </p:nvSpPr>
        <p:spPr bwMode="auto">
          <a:xfrm>
            <a:off x="1066800" y="3505200"/>
            <a:ext cx="1828800" cy="1143000"/>
          </a:xfrm>
          <a:custGeom>
            <a:avLst/>
            <a:gdLst/>
            <a:ahLst/>
            <a:cxnLst>
              <a:cxn ang="0">
                <a:pos x="1152" y="0"/>
              </a:cxn>
              <a:cxn ang="0">
                <a:pos x="1148" y="635"/>
              </a:cxn>
              <a:cxn ang="0">
                <a:pos x="1" y="635"/>
              </a:cxn>
              <a:cxn ang="0">
                <a:pos x="0" y="48"/>
              </a:cxn>
            </a:cxnLst>
            <a:rect l="0" t="0" r="r" b="b"/>
            <a:pathLst>
              <a:path w="1152" h="635">
                <a:moveTo>
                  <a:pt x="1152" y="0"/>
                </a:moveTo>
                <a:lnTo>
                  <a:pt x="1148" y="635"/>
                </a:lnTo>
                <a:lnTo>
                  <a:pt x="1" y="635"/>
                </a:lnTo>
                <a:lnTo>
                  <a:pt x="0" y="48"/>
                </a:lnTo>
              </a:path>
            </a:pathLst>
          </a:custGeom>
          <a:noFill/>
          <a:ln w="25400" cap="flat" cmpd="sng">
            <a:solidFill>
              <a:schemeClr val="tx2"/>
            </a:solidFill>
            <a:prstDash val="solid"/>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38" name="Line 34"/>
          <p:cNvSpPr>
            <a:spLocks noChangeShapeType="1"/>
          </p:cNvSpPr>
          <p:nvPr/>
        </p:nvSpPr>
        <p:spPr bwMode="auto">
          <a:xfrm>
            <a:off x="2895600" y="4495800"/>
            <a:ext cx="0" cy="533400"/>
          </a:xfrm>
          <a:prstGeom prst="line">
            <a:avLst/>
          </a:prstGeom>
          <a:noFill/>
          <a:ln w="25400">
            <a:solidFill>
              <a:schemeClr val="tx2"/>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39" name="Text Box 35"/>
          <p:cNvSpPr txBox="1">
            <a:spLocks noChangeArrowheads="1"/>
          </p:cNvSpPr>
          <p:nvPr/>
        </p:nvSpPr>
        <p:spPr bwMode="auto">
          <a:xfrm>
            <a:off x="0" y="3599934"/>
            <a:ext cx="1206500" cy="369332"/>
          </a:xfrm>
          <a:prstGeom prst="rect">
            <a:avLst/>
          </a:prstGeom>
          <a:noFill/>
          <a:ln w="25400">
            <a:noFill/>
            <a:miter lim="800000"/>
            <a:headEnd/>
            <a:tailEnd/>
          </a:ln>
          <a:effectLst/>
        </p:spPr>
        <p:txBody>
          <a:bodyPr anchor="ctr">
            <a:prstTxWarp prst="textNoShape">
              <a:avLst/>
            </a:prstTxWarp>
            <a:spAutoFit/>
          </a:bodyPr>
          <a:lstStyle/>
          <a:p>
            <a:pPr lvl="1">
              <a:spcBef>
                <a:spcPct val="0"/>
              </a:spcBef>
            </a:pPr>
            <a:r>
              <a:rPr lang="en-US" sz="1800" dirty="0" err="1">
                <a:solidFill>
                  <a:srgbClr val="000000"/>
                </a:solidFill>
                <a:latin typeface="Calibri"/>
                <a:cs typeface="Calibri"/>
              </a:rPr>
              <a:t>PCen</a:t>
            </a:r>
            <a:endParaRPr lang="en-US" sz="1800" dirty="0">
              <a:solidFill>
                <a:srgbClr val="000000"/>
              </a:solidFill>
              <a:latin typeface="Calibri"/>
              <a:cs typeface="Calibri"/>
            </a:endParaRPr>
          </a:p>
        </p:txBody>
      </p:sp>
      <p:sp>
        <p:nvSpPr>
          <p:cNvPr id="1480740" name="Rectangle 36"/>
          <p:cNvSpPr>
            <a:spLocks noChangeArrowheads="1"/>
          </p:cNvSpPr>
          <p:nvPr/>
        </p:nvSpPr>
        <p:spPr bwMode="auto">
          <a:xfrm>
            <a:off x="3810000" y="2133600"/>
            <a:ext cx="990600" cy="16764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spcBef>
                <a:spcPct val="0"/>
              </a:spcBef>
            </a:pPr>
            <a:r>
              <a:rPr lang="en-US" dirty="0">
                <a:solidFill>
                  <a:srgbClr val="000000"/>
                </a:solidFill>
                <a:latin typeface="Calibri"/>
                <a:cs typeface="Calibri"/>
              </a:rPr>
              <a:t>Decode,</a:t>
            </a:r>
          </a:p>
          <a:p>
            <a:pPr algn="ctr">
              <a:spcBef>
                <a:spcPct val="0"/>
              </a:spcBef>
            </a:pPr>
            <a:r>
              <a:rPr lang="en-US" dirty="0">
                <a:solidFill>
                  <a:srgbClr val="000000"/>
                </a:solidFill>
                <a:latin typeface="Calibri"/>
                <a:cs typeface="Calibri"/>
              </a:rPr>
              <a:t>Register</a:t>
            </a:r>
          </a:p>
          <a:p>
            <a:pPr algn="ctr">
              <a:spcBef>
                <a:spcPct val="0"/>
              </a:spcBef>
            </a:pPr>
            <a:r>
              <a:rPr lang="en-US" dirty="0">
                <a:solidFill>
                  <a:srgbClr val="000000"/>
                </a:solidFill>
                <a:latin typeface="Calibri"/>
                <a:cs typeface="Calibri"/>
              </a:rPr>
              <a:t>Fetch</a:t>
            </a:r>
          </a:p>
        </p:txBody>
      </p:sp>
      <p:sp>
        <p:nvSpPr>
          <p:cNvPr id="1480741" name="Line 37"/>
          <p:cNvSpPr>
            <a:spLocks noChangeShapeType="1"/>
          </p:cNvSpPr>
          <p:nvPr/>
        </p:nvSpPr>
        <p:spPr bwMode="auto">
          <a:xfrm>
            <a:off x="3505200" y="2971800"/>
            <a:ext cx="3048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42" name="Freeform 38"/>
          <p:cNvSpPr>
            <a:spLocks/>
          </p:cNvSpPr>
          <p:nvPr/>
        </p:nvSpPr>
        <p:spPr bwMode="auto">
          <a:xfrm flipV="1">
            <a:off x="7772400" y="2919413"/>
            <a:ext cx="376238" cy="128587"/>
          </a:xfrm>
          <a:custGeom>
            <a:avLst/>
            <a:gdLst/>
            <a:ahLst/>
            <a:cxnLst>
              <a:cxn ang="0">
                <a:pos x="0" y="0"/>
              </a:cxn>
              <a:cxn ang="0">
                <a:pos x="336" y="0"/>
              </a:cxn>
            </a:cxnLst>
            <a:rect l="0" t="0" r="r" b="b"/>
            <a:pathLst>
              <a:path w="337" h="1">
                <a:moveTo>
                  <a:pt x="0" y="0"/>
                </a:moveTo>
                <a:lnTo>
                  <a:pt x="336" y="0"/>
                </a:lnTo>
              </a:path>
            </a:pathLst>
          </a:custGeom>
          <a:noFill/>
          <a:ln w="25400" cap="rnd" cmpd="sng">
            <a:solidFill>
              <a:schemeClr val="tx1"/>
            </a:solidFill>
            <a:prstDash val="solid"/>
            <a:round/>
            <a:headEnd type="none" w="med" len="med"/>
            <a:tailEnd type="triangle" w="med" len="med"/>
          </a:ln>
          <a:effectLst/>
        </p:spPr>
        <p:txBody>
          <a:bodyPr>
            <a:prstTxWarp prst="textNoShape">
              <a:avLst/>
            </a:prstTxWarp>
          </a:bodyPr>
          <a:lstStyle/>
          <a:p>
            <a:pPr algn="ctr"/>
            <a:endParaRPr lang="en-US" sz="1800">
              <a:solidFill>
                <a:srgbClr val="000000"/>
              </a:solidFill>
              <a:latin typeface="Calibri"/>
              <a:cs typeface="Calibri"/>
            </a:endParaRPr>
          </a:p>
        </p:txBody>
      </p:sp>
      <p:sp>
        <p:nvSpPr>
          <p:cNvPr id="1480743" name="Freeform 39"/>
          <p:cNvSpPr>
            <a:spLocks/>
          </p:cNvSpPr>
          <p:nvPr/>
        </p:nvSpPr>
        <p:spPr bwMode="auto">
          <a:xfrm>
            <a:off x="6400800" y="2667000"/>
            <a:ext cx="1746250" cy="1155700"/>
          </a:xfrm>
          <a:custGeom>
            <a:avLst/>
            <a:gdLst/>
            <a:ahLst/>
            <a:cxnLst>
              <a:cxn ang="0">
                <a:pos x="0" y="0"/>
              </a:cxn>
              <a:cxn ang="0">
                <a:pos x="0" y="728"/>
              </a:cxn>
              <a:cxn ang="0">
                <a:pos x="843" y="728"/>
              </a:cxn>
              <a:cxn ang="0">
                <a:pos x="986" y="728"/>
              </a:cxn>
              <a:cxn ang="0">
                <a:pos x="984" y="404"/>
              </a:cxn>
              <a:cxn ang="0">
                <a:pos x="1100" y="399"/>
              </a:cxn>
            </a:cxnLst>
            <a:rect l="0" t="0" r="r" b="b"/>
            <a:pathLst>
              <a:path w="1100" h="728">
                <a:moveTo>
                  <a:pt x="0" y="0"/>
                </a:moveTo>
                <a:lnTo>
                  <a:pt x="0" y="728"/>
                </a:lnTo>
                <a:lnTo>
                  <a:pt x="843" y="728"/>
                </a:lnTo>
                <a:lnTo>
                  <a:pt x="986" y="728"/>
                </a:lnTo>
                <a:lnTo>
                  <a:pt x="984" y="404"/>
                </a:lnTo>
                <a:lnTo>
                  <a:pt x="1100" y="399"/>
                </a:lnTo>
              </a:path>
            </a:pathLst>
          </a:custGeom>
          <a:noFill/>
          <a:ln w="25400" cap="rnd" cmpd="sng">
            <a:solidFill>
              <a:schemeClr val="tx1"/>
            </a:solidFill>
            <a:prstDash val="solid"/>
            <a:round/>
            <a:headEnd type="none" w="med" len="med"/>
            <a:tailEnd type="triangle" w="med" len="med"/>
          </a:ln>
          <a:effectLst/>
        </p:spPr>
        <p:txBody>
          <a:bodyPr>
            <a:prstTxWarp prst="textNoShape">
              <a:avLst/>
            </a:prstTxWarp>
          </a:bodyPr>
          <a:lstStyle/>
          <a:p>
            <a:pPr algn="ctr"/>
            <a:endParaRPr lang="en-US">
              <a:solidFill>
                <a:srgbClr val="000000"/>
              </a:solidFill>
              <a:latin typeface="Calibri"/>
              <a:cs typeface="Calibri"/>
            </a:endParaRPr>
          </a:p>
        </p:txBody>
      </p:sp>
      <p:sp>
        <p:nvSpPr>
          <p:cNvPr id="1480744" name="Oval 40"/>
          <p:cNvSpPr>
            <a:spLocks noChangeArrowheads="1"/>
          </p:cNvSpPr>
          <p:nvPr/>
        </p:nvSpPr>
        <p:spPr bwMode="auto">
          <a:xfrm>
            <a:off x="6362700" y="2627313"/>
            <a:ext cx="50800" cy="50800"/>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45" name="Rectangle 41"/>
          <p:cNvSpPr>
            <a:spLocks noChangeArrowheads="1"/>
          </p:cNvSpPr>
          <p:nvPr/>
        </p:nvSpPr>
        <p:spPr bwMode="auto">
          <a:xfrm>
            <a:off x="6726238" y="3340100"/>
            <a:ext cx="507602" cy="243656"/>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000">
                <a:solidFill>
                  <a:srgbClr val="000000"/>
                </a:solidFill>
                <a:latin typeface="Calibri"/>
                <a:cs typeface="Calibri"/>
              </a:rPr>
              <a:t>wdata</a:t>
            </a:r>
          </a:p>
        </p:txBody>
      </p:sp>
      <p:grpSp>
        <p:nvGrpSpPr>
          <p:cNvPr id="1480746" name="Group 42"/>
          <p:cNvGrpSpPr>
            <a:grpSpLocks/>
          </p:cNvGrpSpPr>
          <p:nvPr/>
        </p:nvGrpSpPr>
        <p:grpSpPr bwMode="auto">
          <a:xfrm>
            <a:off x="8359804" y="3008313"/>
            <a:ext cx="298451" cy="485775"/>
            <a:chOff x="5420" y="2656"/>
            <a:chExt cx="188" cy="306"/>
          </a:xfrm>
        </p:grpSpPr>
        <p:sp>
          <p:nvSpPr>
            <p:cNvPr id="1480747" name="Line 43"/>
            <p:cNvSpPr>
              <a:spLocks noChangeShapeType="1"/>
            </p:cNvSpPr>
            <p:nvPr/>
          </p:nvSpPr>
          <p:spPr bwMode="auto">
            <a:xfrm flipH="1">
              <a:off x="5420" y="2800"/>
              <a:ext cx="56" cy="0"/>
            </a:xfrm>
            <a:prstGeom prst="line">
              <a:avLst/>
            </a:prstGeom>
            <a:noFill/>
            <a:ln w="12700">
              <a:solidFill>
                <a:schemeClr val="tx1"/>
              </a:solidFill>
              <a:round/>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0748" name="Rectangle 44"/>
            <p:cNvSpPr>
              <a:spLocks noChangeArrowheads="1"/>
            </p:cNvSpPr>
            <p:nvPr/>
          </p:nvSpPr>
          <p:spPr bwMode="auto">
            <a:xfrm>
              <a:off x="5471" y="2656"/>
              <a:ext cx="109" cy="304"/>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0749" name="Freeform 45"/>
            <p:cNvSpPr>
              <a:spLocks/>
            </p:cNvSpPr>
            <p:nvPr/>
          </p:nvSpPr>
          <p:spPr bwMode="auto">
            <a:xfrm>
              <a:off x="5504" y="2918"/>
              <a:ext cx="43" cy="44"/>
            </a:xfrm>
            <a:custGeom>
              <a:avLst/>
              <a:gdLst/>
              <a:ahLst/>
              <a:cxnLst>
                <a:cxn ang="0">
                  <a:pos x="0" y="43"/>
                </a:cxn>
                <a:cxn ang="0">
                  <a:pos x="21" y="0"/>
                </a:cxn>
                <a:cxn ang="0">
                  <a:pos x="42" y="43"/>
                </a:cxn>
              </a:cxnLst>
              <a:rect l="0" t="0" r="r" b="b"/>
              <a:pathLst>
                <a:path w="43" h="44">
                  <a:moveTo>
                    <a:pt x="0" y="43"/>
                  </a:moveTo>
                  <a:lnTo>
                    <a:pt x="21" y="0"/>
                  </a:lnTo>
                  <a:lnTo>
                    <a:pt x="42" y="43"/>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pPr algn="ctr"/>
              <a:endParaRPr lang="en-US" sz="1800">
                <a:solidFill>
                  <a:srgbClr val="000000"/>
                </a:solidFill>
                <a:latin typeface="Calibri"/>
                <a:cs typeface="Calibri"/>
              </a:endParaRPr>
            </a:p>
          </p:txBody>
        </p:sp>
        <p:sp>
          <p:nvSpPr>
            <p:cNvPr id="1480750" name="Rectangle 46"/>
            <p:cNvSpPr>
              <a:spLocks noChangeArrowheads="1"/>
            </p:cNvSpPr>
            <p:nvPr/>
          </p:nvSpPr>
          <p:spPr bwMode="auto">
            <a:xfrm>
              <a:off x="5431" y="2723"/>
              <a:ext cx="177" cy="192"/>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1400" dirty="0">
                  <a:solidFill>
                    <a:srgbClr val="000000"/>
                  </a:solidFill>
                  <a:latin typeface="Calibri"/>
                  <a:cs typeface="Calibri"/>
                </a:rPr>
                <a:t>R</a:t>
              </a:r>
            </a:p>
          </p:txBody>
        </p:sp>
      </p:grpSp>
      <p:sp>
        <p:nvSpPr>
          <p:cNvPr id="1480751" name="Rectangle 47"/>
          <p:cNvSpPr>
            <a:spLocks noChangeArrowheads="1"/>
          </p:cNvSpPr>
          <p:nvPr/>
        </p:nvSpPr>
        <p:spPr bwMode="auto">
          <a:xfrm>
            <a:off x="6791325" y="2449513"/>
            <a:ext cx="981075" cy="1193800"/>
          </a:xfrm>
          <a:prstGeom prst="rect">
            <a:avLst/>
          </a:prstGeom>
          <a:solidFill>
            <a:schemeClr val="bg1"/>
          </a:solidFill>
          <a:ln w="25400">
            <a:solidFill>
              <a:schemeClr val="tx1"/>
            </a:solidFill>
            <a:miter lim="800000"/>
            <a:headEnd/>
            <a:tailEnd/>
          </a:ln>
          <a:effectLst/>
        </p:spPr>
        <p:txBody>
          <a:bodyPr wrap="none" anchor="ctr">
            <a:prstTxWarp prst="textNoShape">
              <a:avLst/>
            </a:prstTxWarp>
          </a:bodyPr>
          <a:lstStyle/>
          <a:p>
            <a:pPr algn="ctr"/>
            <a:endParaRPr lang="en-US" sz="1800">
              <a:solidFill>
                <a:srgbClr val="000000"/>
              </a:solidFill>
              <a:latin typeface="Calibri"/>
              <a:cs typeface="Calibri"/>
            </a:endParaRPr>
          </a:p>
        </p:txBody>
      </p:sp>
      <p:sp>
        <p:nvSpPr>
          <p:cNvPr id="1480752" name="Rectangle 48"/>
          <p:cNvSpPr>
            <a:spLocks noChangeArrowheads="1"/>
          </p:cNvSpPr>
          <p:nvPr/>
        </p:nvSpPr>
        <p:spPr bwMode="auto">
          <a:xfrm>
            <a:off x="6751638" y="2522538"/>
            <a:ext cx="519988" cy="305212"/>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400">
                <a:solidFill>
                  <a:srgbClr val="000000"/>
                </a:solidFill>
                <a:latin typeface="Calibri"/>
                <a:cs typeface="Calibri"/>
              </a:rPr>
              <a:t>addr</a:t>
            </a:r>
          </a:p>
        </p:txBody>
      </p:sp>
      <p:sp>
        <p:nvSpPr>
          <p:cNvPr id="1480753" name="Rectangle 49"/>
          <p:cNvSpPr>
            <a:spLocks noChangeArrowheads="1"/>
          </p:cNvSpPr>
          <p:nvPr/>
        </p:nvSpPr>
        <p:spPr bwMode="auto">
          <a:xfrm>
            <a:off x="6751638" y="3362325"/>
            <a:ext cx="637545" cy="305212"/>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400">
                <a:solidFill>
                  <a:srgbClr val="000000"/>
                </a:solidFill>
                <a:latin typeface="Calibri"/>
                <a:cs typeface="Calibri"/>
              </a:rPr>
              <a:t>wdata</a:t>
            </a:r>
          </a:p>
        </p:txBody>
      </p:sp>
      <p:sp>
        <p:nvSpPr>
          <p:cNvPr id="1480754" name="Rectangle 50"/>
          <p:cNvSpPr>
            <a:spLocks noChangeArrowheads="1"/>
          </p:cNvSpPr>
          <p:nvPr/>
        </p:nvSpPr>
        <p:spPr bwMode="auto">
          <a:xfrm>
            <a:off x="7251700" y="2908300"/>
            <a:ext cx="571797" cy="305212"/>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400">
                <a:solidFill>
                  <a:srgbClr val="000000"/>
                </a:solidFill>
                <a:latin typeface="Calibri"/>
                <a:cs typeface="Calibri"/>
              </a:rPr>
              <a:t>rdata</a:t>
            </a:r>
          </a:p>
        </p:txBody>
      </p:sp>
      <p:sp>
        <p:nvSpPr>
          <p:cNvPr id="1480755" name="Rectangle 51"/>
          <p:cNvSpPr>
            <a:spLocks noChangeArrowheads="1"/>
          </p:cNvSpPr>
          <p:nvPr/>
        </p:nvSpPr>
        <p:spPr bwMode="auto">
          <a:xfrm>
            <a:off x="6724650" y="2778125"/>
            <a:ext cx="752561" cy="644535"/>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85000"/>
              </a:lnSpc>
              <a:spcBef>
                <a:spcPct val="0"/>
              </a:spcBef>
            </a:pPr>
            <a:r>
              <a:rPr lang="en-US" sz="1400" dirty="0">
                <a:solidFill>
                  <a:srgbClr val="000000"/>
                </a:solidFill>
                <a:latin typeface="Calibri"/>
                <a:cs typeface="Calibri"/>
              </a:rPr>
              <a:t>Primary</a:t>
            </a:r>
          </a:p>
          <a:p>
            <a:pPr>
              <a:lnSpc>
                <a:spcPct val="85000"/>
              </a:lnSpc>
              <a:spcBef>
                <a:spcPct val="0"/>
              </a:spcBef>
            </a:pPr>
            <a:r>
              <a:rPr lang="en-US" sz="1400" dirty="0">
                <a:solidFill>
                  <a:srgbClr val="000000"/>
                </a:solidFill>
                <a:latin typeface="Calibri"/>
                <a:cs typeface="Calibri"/>
              </a:rPr>
              <a:t>Data </a:t>
            </a:r>
          </a:p>
          <a:p>
            <a:pPr>
              <a:lnSpc>
                <a:spcPct val="85000"/>
              </a:lnSpc>
              <a:spcBef>
                <a:spcPct val="0"/>
              </a:spcBef>
            </a:pPr>
            <a:r>
              <a:rPr lang="en-US" sz="1400" dirty="0">
                <a:solidFill>
                  <a:srgbClr val="000000"/>
                </a:solidFill>
                <a:latin typeface="Calibri"/>
                <a:cs typeface="Calibri"/>
              </a:rPr>
              <a:t>Cache</a:t>
            </a:r>
          </a:p>
        </p:txBody>
      </p:sp>
      <p:sp>
        <p:nvSpPr>
          <p:cNvPr id="1480756" name="Rectangle 52"/>
          <p:cNvSpPr>
            <a:spLocks noChangeArrowheads="1"/>
          </p:cNvSpPr>
          <p:nvPr/>
        </p:nvSpPr>
        <p:spPr bwMode="auto">
          <a:xfrm>
            <a:off x="6942138" y="2370138"/>
            <a:ext cx="400752" cy="305212"/>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400">
                <a:solidFill>
                  <a:srgbClr val="000000"/>
                </a:solidFill>
                <a:latin typeface="Calibri"/>
                <a:cs typeface="Calibri"/>
              </a:rPr>
              <a:t>we</a:t>
            </a:r>
          </a:p>
        </p:txBody>
      </p:sp>
      <p:sp>
        <p:nvSpPr>
          <p:cNvPr id="1480757" name="Freeform 53"/>
          <p:cNvSpPr>
            <a:spLocks/>
          </p:cNvSpPr>
          <p:nvPr/>
        </p:nvSpPr>
        <p:spPr bwMode="auto">
          <a:xfrm>
            <a:off x="8137525" y="2908300"/>
            <a:ext cx="230188" cy="517525"/>
          </a:xfrm>
          <a:custGeom>
            <a:avLst/>
            <a:gdLst/>
            <a:ahLst/>
            <a:cxnLst>
              <a:cxn ang="0">
                <a:pos x="144" y="41"/>
              </a:cxn>
              <a:cxn ang="0">
                <a:pos x="144" y="284"/>
              </a:cxn>
              <a:cxn ang="0">
                <a:pos x="0" y="325"/>
              </a:cxn>
              <a:cxn ang="0">
                <a:pos x="0" y="0"/>
              </a:cxn>
              <a:cxn ang="0">
                <a:pos x="144" y="41"/>
              </a:cxn>
            </a:cxnLst>
            <a:rect l="0" t="0" r="r" b="b"/>
            <a:pathLst>
              <a:path w="145" h="326">
                <a:moveTo>
                  <a:pt x="144" y="41"/>
                </a:moveTo>
                <a:lnTo>
                  <a:pt x="144" y="284"/>
                </a:lnTo>
                <a:lnTo>
                  <a:pt x="0" y="325"/>
                </a:lnTo>
                <a:lnTo>
                  <a:pt x="0" y="0"/>
                </a:lnTo>
                <a:lnTo>
                  <a:pt x="144" y="41"/>
                </a:lnTo>
              </a:path>
            </a:pathLst>
          </a:custGeom>
          <a:solidFill>
            <a:schemeClr val="bg1"/>
          </a:solidFill>
          <a:ln w="25400" cap="rnd" cmpd="sng">
            <a:solidFill>
              <a:schemeClr val="tx1"/>
            </a:solidFill>
            <a:prstDash val="solid"/>
            <a:round/>
            <a:headEnd type="none" w="med" len="med"/>
            <a:tailEnd type="none" w="med" len="med"/>
          </a:ln>
          <a:effectLst/>
        </p:spPr>
        <p:txBody>
          <a:bodyPr>
            <a:prstTxWarp prst="textNoShape">
              <a:avLst/>
            </a:prstTxWarp>
          </a:bodyPr>
          <a:lstStyle/>
          <a:p>
            <a:pPr algn="ctr"/>
            <a:endParaRPr lang="en-US" sz="1800">
              <a:solidFill>
                <a:srgbClr val="000000"/>
              </a:solidFill>
              <a:latin typeface="Calibri"/>
              <a:cs typeface="Calibri"/>
            </a:endParaRPr>
          </a:p>
        </p:txBody>
      </p:sp>
      <p:sp>
        <p:nvSpPr>
          <p:cNvPr id="1480758" name="Freeform 54"/>
          <p:cNvSpPr>
            <a:spLocks/>
          </p:cNvSpPr>
          <p:nvPr/>
        </p:nvSpPr>
        <p:spPr bwMode="auto">
          <a:xfrm flipV="1">
            <a:off x="6848475" y="2463800"/>
            <a:ext cx="68263" cy="69850"/>
          </a:xfrm>
          <a:custGeom>
            <a:avLst/>
            <a:gdLst/>
            <a:ahLst/>
            <a:cxnLst>
              <a:cxn ang="0">
                <a:pos x="0" y="43"/>
              </a:cxn>
              <a:cxn ang="0">
                <a:pos x="21" y="0"/>
              </a:cxn>
              <a:cxn ang="0">
                <a:pos x="42" y="43"/>
              </a:cxn>
            </a:cxnLst>
            <a:rect l="0" t="0" r="r" b="b"/>
            <a:pathLst>
              <a:path w="43" h="44">
                <a:moveTo>
                  <a:pt x="0" y="43"/>
                </a:moveTo>
                <a:lnTo>
                  <a:pt x="21" y="0"/>
                </a:lnTo>
                <a:lnTo>
                  <a:pt x="42" y="43"/>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pPr algn="ctr"/>
            <a:endParaRPr lang="en-US" sz="1800">
              <a:solidFill>
                <a:srgbClr val="000000"/>
              </a:solidFill>
              <a:latin typeface="Calibri"/>
              <a:cs typeface="Calibri"/>
            </a:endParaRPr>
          </a:p>
        </p:txBody>
      </p:sp>
      <p:sp>
        <p:nvSpPr>
          <p:cNvPr id="1480759" name="Line 55"/>
          <p:cNvSpPr>
            <a:spLocks noChangeShapeType="1"/>
          </p:cNvSpPr>
          <p:nvPr/>
        </p:nvSpPr>
        <p:spPr bwMode="auto">
          <a:xfrm>
            <a:off x="4800600" y="2906713"/>
            <a:ext cx="695325"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60" name="Oval 56"/>
          <p:cNvSpPr>
            <a:spLocks noChangeArrowheads="1"/>
          </p:cNvSpPr>
          <p:nvPr/>
        </p:nvSpPr>
        <p:spPr bwMode="auto">
          <a:xfrm>
            <a:off x="6362700" y="2627313"/>
            <a:ext cx="50800" cy="50800"/>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grpSp>
        <p:nvGrpSpPr>
          <p:cNvPr id="1480761" name="Group 57"/>
          <p:cNvGrpSpPr>
            <a:grpSpLocks/>
          </p:cNvGrpSpPr>
          <p:nvPr/>
        </p:nvGrpSpPr>
        <p:grpSpPr bwMode="auto">
          <a:xfrm>
            <a:off x="5043488" y="2157413"/>
            <a:ext cx="273050" cy="485775"/>
            <a:chOff x="3311" y="2120"/>
            <a:chExt cx="172" cy="306"/>
          </a:xfrm>
        </p:grpSpPr>
        <p:sp>
          <p:nvSpPr>
            <p:cNvPr id="1480762" name="Rectangle 58"/>
            <p:cNvSpPr>
              <a:spLocks noChangeArrowheads="1"/>
            </p:cNvSpPr>
            <p:nvPr/>
          </p:nvSpPr>
          <p:spPr bwMode="auto">
            <a:xfrm>
              <a:off x="3335" y="2120"/>
              <a:ext cx="109" cy="304"/>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63" name="Freeform 59"/>
            <p:cNvSpPr>
              <a:spLocks/>
            </p:cNvSpPr>
            <p:nvPr/>
          </p:nvSpPr>
          <p:spPr bwMode="auto">
            <a:xfrm>
              <a:off x="3368" y="2382"/>
              <a:ext cx="43" cy="44"/>
            </a:xfrm>
            <a:custGeom>
              <a:avLst/>
              <a:gdLst/>
              <a:ahLst/>
              <a:cxnLst>
                <a:cxn ang="0">
                  <a:pos x="0" y="43"/>
                </a:cxn>
                <a:cxn ang="0">
                  <a:pos x="21" y="0"/>
                </a:cxn>
                <a:cxn ang="0">
                  <a:pos x="42" y="43"/>
                </a:cxn>
              </a:cxnLst>
              <a:rect l="0" t="0" r="r" b="b"/>
              <a:pathLst>
                <a:path w="43" h="44">
                  <a:moveTo>
                    <a:pt x="0" y="43"/>
                  </a:moveTo>
                  <a:lnTo>
                    <a:pt x="21" y="0"/>
                  </a:lnTo>
                  <a:lnTo>
                    <a:pt x="42" y="43"/>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pPr algn="ctr"/>
              <a:endParaRPr lang="en-US">
                <a:solidFill>
                  <a:srgbClr val="000000"/>
                </a:solidFill>
                <a:latin typeface="Calibri"/>
                <a:cs typeface="Calibri"/>
              </a:endParaRPr>
            </a:p>
          </p:txBody>
        </p:sp>
        <p:sp>
          <p:nvSpPr>
            <p:cNvPr id="1480764" name="Rectangle 60"/>
            <p:cNvSpPr>
              <a:spLocks noChangeArrowheads="1"/>
            </p:cNvSpPr>
            <p:nvPr/>
          </p:nvSpPr>
          <p:spPr bwMode="auto">
            <a:xfrm>
              <a:off x="3311" y="2195"/>
              <a:ext cx="172" cy="173"/>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1200">
                  <a:solidFill>
                    <a:srgbClr val="000000"/>
                  </a:solidFill>
                  <a:latin typeface="Calibri"/>
                  <a:cs typeface="Calibri"/>
                </a:rPr>
                <a:t>A</a:t>
              </a:r>
            </a:p>
          </p:txBody>
        </p:sp>
      </p:grpSp>
      <p:grpSp>
        <p:nvGrpSpPr>
          <p:cNvPr id="1480765" name="Group 61"/>
          <p:cNvGrpSpPr>
            <a:grpSpLocks/>
          </p:cNvGrpSpPr>
          <p:nvPr/>
        </p:nvGrpSpPr>
        <p:grpSpPr bwMode="auto">
          <a:xfrm>
            <a:off x="5018088" y="2690813"/>
            <a:ext cx="266700" cy="485775"/>
            <a:chOff x="3295" y="2456"/>
            <a:chExt cx="168" cy="306"/>
          </a:xfrm>
        </p:grpSpPr>
        <p:sp>
          <p:nvSpPr>
            <p:cNvPr id="1480766" name="Rectangle 62"/>
            <p:cNvSpPr>
              <a:spLocks noChangeArrowheads="1"/>
            </p:cNvSpPr>
            <p:nvPr/>
          </p:nvSpPr>
          <p:spPr bwMode="auto">
            <a:xfrm>
              <a:off x="3335" y="2456"/>
              <a:ext cx="109" cy="304"/>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67" name="Freeform 63"/>
            <p:cNvSpPr>
              <a:spLocks/>
            </p:cNvSpPr>
            <p:nvPr/>
          </p:nvSpPr>
          <p:spPr bwMode="auto">
            <a:xfrm>
              <a:off x="3368" y="2718"/>
              <a:ext cx="43" cy="44"/>
            </a:xfrm>
            <a:custGeom>
              <a:avLst/>
              <a:gdLst/>
              <a:ahLst/>
              <a:cxnLst>
                <a:cxn ang="0">
                  <a:pos x="0" y="43"/>
                </a:cxn>
                <a:cxn ang="0">
                  <a:pos x="21" y="0"/>
                </a:cxn>
                <a:cxn ang="0">
                  <a:pos x="42" y="43"/>
                </a:cxn>
              </a:cxnLst>
              <a:rect l="0" t="0" r="r" b="b"/>
              <a:pathLst>
                <a:path w="43" h="44">
                  <a:moveTo>
                    <a:pt x="0" y="43"/>
                  </a:moveTo>
                  <a:lnTo>
                    <a:pt x="21" y="0"/>
                  </a:lnTo>
                  <a:lnTo>
                    <a:pt x="42" y="43"/>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pPr algn="ctr"/>
              <a:endParaRPr lang="en-US">
                <a:solidFill>
                  <a:srgbClr val="000000"/>
                </a:solidFill>
                <a:latin typeface="Calibri"/>
                <a:cs typeface="Calibri"/>
              </a:endParaRPr>
            </a:p>
          </p:txBody>
        </p:sp>
        <p:sp>
          <p:nvSpPr>
            <p:cNvPr id="1480768" name="Rectangle 64"/>
            <p:cNvSpPr>
              <a:spLocks noChangeArrowheads="1"/>
            </p:cNvSpPr>
            <p:nvPr/>
          </p:nvSpPr>
          <p:spPr bwMode="auto">
            <a:xfrm>
              <a:off x="3295" y="2539"/>
              <a:ext cx="168" cy="173"/>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1200">
                  <a:solidFill>
                    <a:srgbClr val="000000"/>
                  </a:solidFill>
                  <a:latin typeface="Calibri"/>
                  <a:cs typeface="Calibri"/>
                </a:rPr>
                <a:t>B</a:t>
              </a:r>
            </a:p>
          </p:txBody>
        </p:sp>
      </p:grpSp>
      <p:grpSp>
        <p:nvGrpSpPr>
          <p:cNvPr id="1480769" name="Group 65"/>
          <p:cNvGrpSpPr>
            <a:grpSpLocks/>
          </p:cNvGrpSpPr>
          <p:nvPr/>
        </p:nvGrpSpPr>
        <p:grpSpPr bwMode="auto">
          <a:xfrm>
            <a:off x="6019789" y="2438400"/>
            <a:ext cx="273050" cy="485775"/>
            <a:chOff x="3781" y="1671"/>
            <a:chExt cx="172" cy="306"/>
          </a:xfrm>
        </p:grpSpPr>
        <p:sp>
          <p:nvSpPr>
            <p:cNvPr id="1480770" name="Rectangle 66"/>
            <p:cNvSpPr>
              <a:spLocks noChangeArrowheads="1"/>
            </p:cNvSpPr>
            <p:nvPr/>
          </p:nvSpPr>
          <p:spPr bwMode="auto">
            <a:xfrm>
              <a:off x="3805" y="1671"/>
              <a:ext cx="109" cy="304"/>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71" name="Freeform 67"/>
            <p:cNvSpPr>
              <a:spLocks/>
            </p:cNvSpPr>
            <p:nvPr/>
          </p:nvSpPr>
          <p:spPr bwMode="auto">
            <a:xfrm>
              <a:off x="3838" y="1933"/>
              <a:ext cx="43" cy="44"/>
            </a:xfrm>
            <a:custGeom>
              <a:avLst/>
              <a:gdLst/>
              <a:ahLst/>
              <a:cxnLst>
                <a:cxn ang="0">
                  <a:pos x="0" y="43"/>
                </a:cxn>
                <a:cxn ang="0">
                  <a:pos x="21" y="0"/>
                </a:cxn>
                <a:cxn ang="0">
                  <a:pos x="42" y="43"/>
                </a:cxn>
              </a:cxnLst>
              <a:rect l="0" t="0" r="r" b="b"/>
              <a:pathLst>
                <a:path w="43" h="44">
                  <a:moveTo>
                    <a:pt x="0" y="43"/>
                  </a:moveTo>
                  <a:lnTo>
                    <a:pt x="21" y="0"/>
                  </a:lnTo>
                  <a:lnTo>
                    <a:pt x="42" y="43"/>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pPr algn="ctr"/>
              <a:endParaRPr lang="en-US">
                <a:solidFill>
                  <a:srgbClr val="000000"/>
                </a:solidFill>
                <a:latin typeface="Calibri"/>
                <a:cs typeface="Calibri"/>
              </a:endParaRPr>
            </a:p>
          </p:txBody>
        </p:sp>
        <p:sp>
          <p:nvSpPr>
            <p:cNvPr id="1480772" name="Rectangle 68"/>
            <p:cNvSpPr>
              <a:spLocks noChangeArrowheads="1"/>
            </p:cNvSpPr>
            <p:nvPr/>
          </p:nvSpPr>
          <p:spPr bwMode="auto">
            <a:xfrm>
              <a:off x="3781" y="1746"/>
              <a:ext cx="172" cy="173"/>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1200">
                  <a:solidFill>
                    <a:srgbClr val="000000"/>
                  </a:solidFill>
                  <a:latin typeface="Calibri"/>
                  <a:cs typeface="Calibri"/>
                </a:rPr>
                <a:t>Y</a:t>
              </a:r>
            </a:p>
          </p:txBody>
        </p:sp>
        <p:sp>
          <p:nvSpPr>
            <p:cNvPr id="1480773" name="Rectangle 69"/>
            <p:cNvSpPr>
              <a:spLocks noChangeArrowheads="1"/>
            </p:cNvSpPr>
            <p:nvPr/>
          </p:nvSpPr>
          <p:spPr bwMode="auto">
            <a:xfrm>
              <a:off x="3805" y="1671"/>
              <a:ext cx="109" cy="304"/>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74" name="Freeform 70"/>
            <p:cNvSpPr>
              <a:spLocks/>
            </p:cNvSpPr>
            <p:nvPr/>
          </p:nvSpPr>
          <p:spPr bwMode="auto">
            <a:xfrm>
              <a:off x="3838" y="1933"/>
              <a:ext cx="43" cy="44"/>
            </a:xfrm>
            <a:custGeom>
              <a:avLst/>
              <a:gdLst/>
              <a:ahLst/>
              <a:cxnLst>
                <a:cxn ang="0">
                  <a:pos x="0" y="43"/>
                </a:cxn>
                <a:cxn ang="0">
                  <a:pos x="21" y="0"/>
                </a:cxn>
                <a:cxn ang="0">
                  <a:pos x="42" y="43"/>
                </a:cxn>
              </a:cxnLst>
              <a:rect l="0" t="0" r="r" b="b"/>
              <a:pathLst>
                <a:path w="43" h="44">
                  <a:moveTo>
                    <a:pt x="0" y="43"/>
                  </a:moveTo>
                  <a:lnTo>
                    <a:pt x="21" y="0"/>
                  </a:lnTo>
                  <a:lnTo>
                    <a:pt x="42" y="43"/>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pPr algn="ctr"/>
              <a:endParaRPr lang="en-US">
                <a:solidFill>
                  <a:srgbClr val="000000"/>
                </a:solidFill>
                <a:latin typeface="Calibri"/>
                <a:cs typeface="Calibri"/>
              </a:endParaRPr>
            </a:p>
          </p:txBody>
        </p:sp>
        <p:sp>
          <p:nvSpPr>
            <p:cNvPr id="1480775" name="Rectangle 71"/>
            <p:cNvSpPr>
              <a:spLocks noChangeArrowheads="1"/>
            </p:cNvSpPr>
            <p:nvPr/>
          </p:nvSpPr>
          <p:spPr bwMode="auto">
            <a:xfrm>
              <a:off x="3781" y="1746"/>
              <a:ext cx="172" cy="173"/>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sz="1200">
                  <a:solidFill>
                    <a:srgbClr val="000000"/>
                  </a:solidFill>
                  <a:latin typeface="Calibri"/>
                  <a:cs typeface="Calibri"/>
                </a:rPr>
                <a:t>Y</a:t>
              </a:r>
            </a:p>
          </p:txBody>
        </p:sp>
      </p:grpSp>
      <p:grpSp>
        <p:nvGrpSpPr>
          <p:cNvPr id="1480776" name="Group 72"/>
          <p:cNvGrpSpPr>
            <a:grpSpLocks/>
          </p:cNvGrpSpPr>
          <p:nvPr/>
        </p:nvGrpSpPr>
        <p:grpSpPr bwMode="auto">
          <a:xfrm>
            <a:off x="5488001" y="2384425"/>
            <a:ext cx="434976" cy="611188"/>
            <a:chOff x="3611" y="2263"/>
            <a:chExt cx="274" cy="385"/>
          </a:xfrm>
        </p:grpSpPr>
        <p:sp>
          <p:nvSpPr>
            <p:cNvPr id="1480777" name="Freeform 73"/>
            <p:cNvSpPr>
              <a:spLocks/>
            </p:cNvSpPr>
            <p:nvPr/>
          </p:nvSpPr>
          <p:spPr bwMode="auto">
            <a:xfrm>
              <a:off x="3619" y="2263"/>
              <a:ext cx="250" cy="385"/>
            </a:xfrm>
            <a:custGeom>
              <a:avLst/>
              <a:gdLst/>
              <a:ahLst/>
              <a:cxnLst>
                <a:cxn ang="0">
                  <a:pos x="0" y="0"/>
                </a:cxn>
                <a:cxn ang="0">
                  <a:pos x="0" y="160"/>
                </a:cxn>
                <a:cxn ang="0">
                  <a:pos x="50" y="192"/>
                </a:cxn>
                <a:cxn ang="0">
                  <a:pos x="0" y="224"/>
                </a:cxn>
                <a:cxn ang="0">
                  <a:pos x="0" y="384"/>
                </a:cxn>
                <a:cxn ang="0">
                  <a:pos x="249" y="288"/>
                </a:cxn>
                <a:cxn ang="0">
                  <a:pos x="249" y="96"/>
                </a:cxn>
                <a:cxn ang="0">
                  <a:pos x="0" y="0"/>
                </a:cxn>
              </a:cxnLst>
              <a:rect l="0" t="0" r="r" b="b"/>
              <a:pathLst>
                <a:path w="250" h="385">
                  <a:moveTo>
                    <a:pt x="0" y="0"/>
                  </a:moveTo>
                  <a:lnTo>
                    <a:pt x="0" y="160"/>
                  </a:lnTo>
                  <a:lnTo>
                    <a:pt x="50" y="192"/>
                  </a:lnTo>
                  <a:lnTo>
                    <a:pt x="0" y="224"/>
                  </a:lnTo>
                  <a:lnTo>
                    <a:pt x="0" y="384"/>
                  </a:lnTo>
                  <a:lnTo>
                    <a:pt x="249" y="288"/>
                  </a:lnTo>
                  <a:lnTo>
                    <a:pt x="249" y="96"/>
                  </a:lnTo>
                  <a:lnTo>
                    <a:pt x="0" y="0"/>
                  </a:lnTo>
                </a:path>
              </a:pathLst>
            </a:custGeom>
            <a:solidFill>
              <a:schemeClr val="bg1"/>
            </a:solidFill>
            <a:ln w="25400" cap="rnd" cmpd="sng">
              <a:solidFill>
                <a:schemeClr val="tx1"/>
              </a:solidFill>
              <a:prstDash val="solid"/>
              <a:round/>
              <a:headEnd type="none" w="med" len="med"/>
              <a:tailEnd type="none" w="med" len="med"/>
            </a:ln>
            <a:effectLst/>
          </p:spPr>
          <p:txBody>
            <a:bodyPr>
              <a:prstTxWarp prst="textNoShape">
                <a:avLst/>
              </a:prstTxWarp>
            </a:bodyPr>
            <a:lstStyle/>
            <a:p>
              <a:pPr algn="ctr"/>
              <a:endParaRPr lang="en-US">
                <a:solidFill>
                  <a:srgbClr val="000000"/>
                </a:solidFill>
                <a:latin typeface="Calibri"/>
                <a:cs typeface="Calibri"/>
              </a:endParaRPr>
            </a:p>
          </p:txBody>
        </p:sp>
        <p:sp>
          <p:nvSpPr>
            <p:cNvPr id="1480778" name="Rectangle 74"/>
            <p:cNvSpPr>
              <a:spLocks noChangeArrowheads="1"/>
            </p:cNvSpPr>
            <p:nvPr/>
          </p:nvSpPr>
          <p:spPr bwMode="auto">
            <a:xfrm>
              <a:off x="3611" y="2373"/>
              <a:ext cx="274" cy="173"/>
            </a:xfrm>
            <a:prstGeom prst="rect">
              <a:avLst/>
            </a:prstGeom>
            <a:noFill/>
            <a:ln w="12700">
              <a:noFill/>
              <a:miter lim="800000"/>
              <a:headEnd/>
              <a:tailEnd/>
            </a:ln>
            <a:effectLst/>
          </p:spPr>
          <p:txBody>
            <a:bodyPr wrap="none" lIns="90488" tIns="44450" rIns="90488" bIns="44450">
              <a:prstTxWarp prst="textNoShape">
                <a:avLst/>
              </a:prstTxWarp>
              <a:spAutoFit/>
            </a:bodyPr>
            <a:lstStyle/>
            <a:p>
              <a:pPr>
                <a:spcBef>
                  <a:spcPct val="0"/>
                </a:spcBef>
              </a:pPr>
              <a:r>
                <a:rPr lang="en-US" sz="1200" dirty="0">
                  <a:solidFill>
                    <a:srgbClr val="000000"/>
                  </a:solidFill>
                  <a:latin typeface="Calibri"/>
                  <a:cs typeface="Calibri"/>
                </a:rPr>
                <a:t>ALU</a:t>
              </a:r>
            </a:p>
          </p:txBody>
        </p:sp>
      </p:grpSp>
      <p:grpSp>
        <p:nvGrpSpPr>
          <p:cNvPr id="1480779" name="Group 75"/>
          <p:cNvGrpSpPr>
            <a:grpSpLocks/>
          </p:cNvGrpSpPr>
          <p:nvPr/>
        </p:nvGrpSpPr>
        <p:grpSpPr bwMode="auto">
          <a:xfrm>
            <a:off x="5105400" y="3276600"/>
            <a:ext cx="173038" cy="485775"/>
            <a:chOff x="3335" y="2792"/>
            <a:chExt cx="109" cy="306"/>
          </a:xfrm>
        </p:grpSpPr>
        <p:sp>
          <p:nvSpPr>
            <p:cNvPr id="1480780" name="Rectangle 76"/>
            <p:cNvSpPr>
              <a:spLocks noChangeArrowheads="1"/>
            </p:cNvSpPr>
            <p:nvPr/>
          </p:nvSpPr>
          <p:spPr bwMode="auto">
            <a:xfrm>
              <a:off x="3335" y="2792"/>
              <a:ext cx="109" cy="304"/>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81" name="Freeform 77"/>
            <p:cNvSpPr>
              <a:spLocks/>
            </p:cNvSpPr>
            <p:nvPr/>
          </p:nvSpPr>
          <p:spPr bwMode="auto">
            <a:xfrm>
              <a:off x="3368" y="3054"/>
              <a:ext cx="43" cy="44"/>
            </a:xfrm>
            <a:custGeom>
              <a:avLst/>
              <a:gdLst/>
              <a:ahLst/>
              <a:cxnLst>
                <a:cxn ang="0">
                  <a:pos x="0" y="43"/>
                </a:cxn>
                <a:cxn ang="0">
                  <a:pos x="21" y="0"/>
                </a:cxn>
                <a:cxn ang="0">
                  <a:pos x="42" y="43"/>
                </a:cxn>
              </a:cxnLst>
              <a:rect l="0" t="0" r="r" b="b"/>
              <a:pathLst>
                <a:path w="43" h="44">
                  <a:moveTo>
                    <a:pt x="0" y="43"/>
                  </a:moveTo>
                  <a:lnTo>
                    <a:pt x="21" y="0"/>
                  </a:lnTo>
                  <a:lnTo>
                    <a:pt x="42" y="43"/>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pPr algn="ctr"/>
              <a:endParaRPr lang="en-US">
                <a:solidFill>
                  <a:srgbClr val="000000"/>
                </a:solidFill>
                <a:latin typeface="Calibri"/>
                <a:cs typeface="Calibri"/>
              </a:endParaRPr>
            </a:p>
          </p:txBody>
        </p:sp>
      </p:grpSp>
      <p:grpSp>
        <p:nvGrpSpPr>
          <p:cNvPr id="1480782" name="Group 78"/>
          <p:cNvGrpSpPr>
            <a:grpSpLocks/>
          </p:cNvGrpSpPr>
          <p:nvPr/>
        </p:nvGrpSpPr>
        <p:grpSpPr bwMode="auto">
          <a:xfrm>
            <a:off x="6073775" y="3276600"/>
            <a:ext cx="173038" cy="485775"/>
            <a:chOff x="3951" y="2792"/>
            <a:chExt cx="109" cy="306"/>
          </a:xfrm>
        </p:grpSpPr>
        <p:sp>
          <p:nvSpPr>
            <p:cNvPr id="1480783" name="Rectangle 79"/>
            <p:cNvSpPr>
              <a:spLocks noChangeArrowheads="1"/>
            </p:cNvSpPr>
            <p:nvPr/>
          </p:nvSpPr>
          <p:spPr bwMode="auto">
            <a:xfrm>
              <a:off x="3951" y="2792"/>
              <a:ext cx="109" cy="304"/>
            </a:xfrm>
            <a:prstGeom prst="rect">
              <a:avLst/>
            </a:prstGeom>
            <a:solidFill>
              <a:schemeClr val="folHlink"/>
            </a:solidFill>
            <a:ln w="25400">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84" name="Freeform 80"/>
            <p:cNvSpPr>
              <a:spLocks/>
            </p:cNvSpPr>
            <p:nvPr/>
          </p:nvSpPr>
          <p:spPr bwMode="auto">
            <a:xfrm>
              <a:off x="3984" y="3054"/>
              <a:ext cx="43" cy="44"/>
            </a:xfrm>
            <a:custGeom>
              <a:avLst/>
              <a:gdLst/>
              <a:ahLst/>
              <a:cxnLst>
                <a:cxn ang="0">
                  <a:pos x="0" y="43"/>
                </a:cxn>
                <a:cxn ang="0">
                  <a:pos x="21" y="0"/>
                </a:cxn>
                <a:cxn ang="0">
                  <a:pos x="42" y="43"/>
                </a:cxn>
              </a:cxnLst>
              <a:rect l="0" t="0" r="r" b="b"/>
              <a:pathLst>
                <a:path w="43" h="44">
                  <a:moveTo>
                    <a:pt x="0" y="43"/>
                  </a:moveTo>
                  <a:lnTo>
                    <a:pt x="21" y="0"/>
                  </a:lnTo>
                  <a:lnTo>
                    <a:pt x="42" y="43"/>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pPr algn="ctr"/>
              <a:endParaRPr lang="en-US">
                <a:solidFill>
                  <a:srgbClr val="000000"/>
                </a:solidFill>
                <a:latin typeface="Calibri"/>
                <a:cs typeface="Calibri"/>
              </a:endParaRPr>
            </a:p>
          </p:txBody>
        </p:sp>
      </p:grpSp>
      <p:sp>
        <p:nvSpPr>
          <p:cNvPr id="1480785" name="Line 81"/>
          <p:cNvSpPr>
            <a:spLocks noChangeShapeType="1"/>
          </p:cNvSpPr>
          <p:nvPr/>
        </p:nvSpPr>
        <p:spPr bwMode="auto">
          <a:xfrm>
            <a:off x="6400800" y="2667000"/>
            <a:ext cx="3810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86" name="Rectangle 82"/>
          <p:cNvSpPr>
            <a:spLocks noChangeArrowheads="1"/>
          </p:cNvSpPr>
          <p:nvPr/>
        </p:nvSpPr>
        <p:spPr bwMode="auto">
          <a:xfrm>
            <a:off x="4953000" y="3810000"/>
            <a:ext cx="588403" cy="335989"/>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a:solidFill>
                  <a:srgbClr val="000000"/>
                </a:solidFill>
                <a:latin typeface="Calibri"/>
                <a:cs typeface="Calibri"/>
              </a:rPr>
              <a:t>MD1</a:t>
            </a:r>
          </a:p>
        </p:txBody>
      </p:sp>
      <p:sp>
        <p:nvSpPr>
          <p:cNvPr id="1480787" name="Rectangle 83"/>
          <p:cNvSpPr>
            <a:spLocks noChangeArrowheads="1"/>
          </p:cNvSpPr>
          <p:nvPr/>
        </p:nvSpPr>
        <p:spPr bwMode="auto">
          <a:xfrm>
            <a:off x="5854700" y="3822700"/>
            <a:ext cx="588403" cy="335989"/>
          </a:xfrm>
          <a:prstGeom prst="rect">
            <a:avLst/>
          </a:prstGeom>
          <a:noFill/>
          <a:ln w="25400">
            <a:noFill/>
            <a:miter lim="800000"/>
            <a:headEnd/>
            <a:tailEnd/>
          </a:ln>
          <a:effectLst/>
        </p:spPr>
        <p:txBody>
          <a:bodyPr wrap="none" lIns="90488" tIns="44450" rIns="90488" bIns="44450">
            <a:prstTxWarp prst="textNoShape">
              <a:avLst/>
            </a:prstTxWarp>
            <a:spAutoFit/>
          </a:bodyPr>
          <a:lstStyle/>
          <a:p>
            <a:pPr>
              <a:spcBef>
                <a:spcPct val="0"/>
              </a:spcBef>
            </a:pPr>
            <a:r>
              <a:rPr lang="en-US">
                <a:solidFill>
                  <a:srgbClr val="000000"/>
                </a:solidFill>
                <a:latin typeface="Calibri"/>
                <a:cs typeface="Calibri"/>
              </a:rPr>
              <a:t>MD2</a:t>
            </a:r>
          </a:p>
        </p:txBody>
      </p:sp>
      <p:sp>
        <p:nvSpPr>
          <p:cNvPr id="1480788" name="Freeform 84"/>
          <p:cNvSpPr>
            <a:spLocks/>
          </p:cNvSpPr>
          <p:nvPr/>
        </p:nvSpPr>
        <p:spPr bwMode="auto">
          <a:xfrm>
            <a:off x="2057400" y="4343400"/>
            <a:ext cx="2514600" cy="1362075"/>
          </a:xfrm>
          <a:custGeom>
            <a:avLst/>
            <a:gdLst/>
            <a:ahLst/>
            <a:cxnLst>
              <a:cxn ang="0">
                <a:pos x="1584" y="858"/>
              </a:cxn>
              <a:cxn ang="0">
                <a:pos x="1584" y="665"/>
              </a:cxn>
              <a:cxn ang="0">
                <a:pos x="0" y="665"/>
              </a:cxn>
              <a:cxn ang="0">
                <a:pos x="0" y="0"/>
              </a:cxn>
            </a:cxnLst>
            <a:rect l="0" t="0" r="r" b="b"/>
            <a:pathLst>
              <a:path w="1584" h="858">
                <a:moveTo>
                  <a:pt x="1584" y="858"/>
                </a:moveTo>
                <a:lnTo>
                  <a:pt x="1584" y="665"/>
                </a:lnTo>
                <a:lnTo>
                  <a:pt x="0" y="665"/>
                </a:lnTo>
                <a:lnTo>
                  <a:pt x="0" y="0"/>
                </a:lnTo>
              </a:path>
            </a:pathLst>
          </a:custGeom>
          <a:noFill/>
          <a:ln w="25400" cap="flat" cmpd="sng">
            <a:solidFill>
              <a:schemeClr val="tx1"/>
            </a:solidFill>
            <a:prstDash val="solid"/>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89" name="Freeform 85"/>
          <p:cNvSpPr>
            <a:spLocks/>
          </p:cNvSpPr>
          <p:nvPr/>
        </p:nvSpPr>
        <p:spPr bwMode="auto">
          <a:xfrm>
            <a:off x="4572000" y="3657600"/>
            <a:ext cx="2743200" cy="1752600"/>
          </a:xfrm>
          <a:custGeom>
            <a:avLst/>
            <a:gdLst/>
            <a:ahLst/>
            <a:cxnLst>
              <a:cxn ang="0">
                <a:pos x="0" y="1296"/>
              </a:cxn>
              <a:cxn ang="0">
                <a:pos x="1728" y="1296"/>
              </a:cxn>
              <a:cxn ang="0">
                <a:pos x="1728" y="0"/>
              </a:cxn>
            </a:cxnLst>
            <a:rect l="0" t="0" r="r" b="b"/>
            <a:pathLst>
              <a:path w="1728" h="1296">
                <a:moveTo>
                  <a:pt x="0" y="1296"/>
                </a:moveTo>
                <a:lnTo>
                  <a:pt x="1728" y="1296"/>
                </a:lnTo>
                <a:lnTo>
                  <a:pt x="1728" y="0"/>
                </a:lnTo>
              </a:path>
            </a:pathLst>
          </a:custGeom>
          <a:noFill/>
          <a:ln w="25400" cap="flat" cmpd="sng">
            <a:solidFill>
              <a:schemeClr val="tx1"/>
            </a:solidFill>
            <a:prstDash val="solid"/>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90" name="Text Box 86"/>
          <p:cNvSpPr txBox="1">
            <a:spLocks noChangeArrowheads="1"/>
          </p:cNvSpPr>
          <p:nvPr/>
        </p:nvSpPr>
        <p:spPr bwMode="auto">
          <a:xfrm>
            <a:off x="2743200" y="5653445"/>
            <a:ext cx="3810000" cy="646331"/>
          </a:xfrm>
          <a:prstGeom prst="rect">
            <a:avLst/>
          </a:prstGeom>
          <a:noFill/>
          <a:ln w="25400">
            <a:noFill/>
            <a:miter lim="800000"/>
            <a:headEnd/>
            <a:tailEnd/>
          </a:ln>
          <a:effectLst/>
        </p:spPr>
        <p:txBody>
          <a:bodyPr anchor="ctr">
            <a:prstTxWarp prst="textNoShape">
              <a:avLst/>
            </a:prstTxWarp>
            <a:spAutoFit/>
          </a:bodyPr>
          <a:lstStyle/>
          <a:p>
            <a:pPr algn="ctr">
              <a:spcBef>
                <a:spcPct val="0"/>
              </a:spcBef>
            </a:pPr>
            <a:r>
              <a:rPr lang="en-US" sz="1800" dirty="0">
                <a:solidFill>
                  <a:srgbClr val="000000"/>
                </a:solidFill>
                <a:latin typeface="Calibri"/>
                <a:cs typeface="Calibri"/>
              </a:rPr>
              <a:t>Cache Refill Data from Lower Levels of Memory Hierarchy</a:t>
            </a:r>
          </a:p>
        </p:txBody>
      </p:sp>
      <p:sp>
        <p:nvSpPr>
          <p:cNvPr id="1480791" name="Text Box 87"/>
          <p:cNvSpPr txBox="1">
            <a:spLocks noChangeArrowheads="1"/>
          </p:cNvSpPr>
          <p:nvPr/>
        </p:nvSpPr>
        <p:spPr bwMode="auto">
          <a:xfrm>
            <a:off x="7319258" y="3260031"/>
            <a:ext cx="441146" cy="307777"/>
          </a:xfrm>
          <a:prstGeom prst="rect">
            <a:avLst/>
          </a:prstGeom>
          <a:noFill/>
          <a:ln w="25400">
            <a:noFill/>
            <a:miter lim="800000"/>
            <a:headEnd/>
            <a:tailEnd/>
          </a:ln>
          <a:effectLst/>
        </p:spPr>
        <p:txBody>
          <a:bodyPr wrap="none" anchor="ctr">
            <a:prstTxWarp prst="textNoShape">
              <a:avLst/>
            </a:prstTxWarp>
            <a:spAutoFit/>
          </a:bodyPr>
          <a:lstStyle/>
          <a:p>
            <a:pPr algn="ctr">
              <a:spcBef>
                <a:spcPct val="0"/>
              </a:spcBef>
            </a:pPr>
            <a:r>
              <a:rPr lang="en-US" sz="1400">
                <a:solidFill>
                  <a:srgbClr val="000000"/>
                </a:solidFill>
                <a:latin typeface="Calibri"/>
                <a:cs typeface="Calibri"/>
              </a:rPr>
              <a:t>hit</a:t>
            </a:r>
            <a:r>
              <a:rPr lang="en-US" sz="1050">
                <a:solidFill>
                  <a:srgbClr val="000000"/>
                </a:solidFill>
                <a:latin typeface="Calibri"/>
                <a:cs typeface="Calibri"/>
              </a:rPr>
              <a:t>?</a:t>
            </a:r>
            <a:endParaRPr lang="en-US" sz="2400">
              <a:solidFill>
                <a:srgbClr val="000000"/>
              </a:solidFill>
              <a:latin typeface="Calibri"/>
              <a:cs typeface="Calibri"/>
            </a:endParaRPr>
          </a:p>
        </p:txBody>
      </p:sp>
      <p:sp>
        <p:nvSpPr>
          <p:cNvPr id="1480792" name="Freeform 88"/>
          <p:cNvSpPr>
            <a:spLocks/>
          </p:cNvSpPr>
          <p:nvPr/>
        </p:nvSpPr>
        <p:spPr bwMode="auto">
          <a:xfrm>
            <a:off x="7772400" y="3429000"/>
            <a:ext cx="76200" cy="838200"/>
          </a:xfrm>
          <a:custGeom>
            <a:avLst/>
            <a:gdLst/>
            <a:ahLst/>
            <a:cxnLst>
              <a:cxn ang="0">
                <a:pos x="0" y="0"/>
              </a:cxn>
              <a:cxn ang="0">
                <a:pos x="48" y="0"/>
              </a:cxn>
              <a:cxn ang="0">
                <a:pos x="48" y="480"/>
              </a:cxn>
              <a:cxn ang="0">
                <a:pos x="48" y="528"/>
              </a:cxn>
            </a:cxnLst>
            <a:rect l="0" t="0" r="r" b="b"/>
            <a:pathLst>
              <a:path w="48" h="528">
                <a:moveTo>
                  <a:pt x="0" y="0"/>
                </a:moveTo>
                <a:lnTo>
                  <a:pt x="48" y="0"/>
                </a:lnTo>
                <a:lnTo>
                  <a:pt x="48" y="480"/>
                </a:lnTo>
                <a:lnTo>
                  <a:pt x="48" y="528"/>
                </a:lnTo>
              </a:path>
            </a:pathLst>
          </a:custGeom>
          <a:noFill/>
          <a:ln w="25400" cap="flat" cmpd="sng">
            <a:solidFill>
              <a:schemeClr val="tx2"/>
            </a:solidFill>
            <a:prstDash val="solid"/>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grpSp>
        <p:nvGrpSpPr>
          <p:cNvPr id="1480793" name="Group 89"/>
          <p:cNvGrpSpPr>
            <a:grpSpLocks/>
          </p:cNvGrpSpPr>
          <p:nvPr/>
        </p:nvGrpSpPr>
        <p:grpSpPr bwMode="auto">
          <a:xfrm>
            <a:off x="7620000" y="4953000"/>
            <a:ext cx="1066800" cy="609600"/>
            <a:chOff x="4704" y="3120"/>
            <a:chExt cx="672" cy="384"/>
          </a:xfrm>
        </p:grpSpPr>
        <p:sp>
          <p:nvSpPr>
            <p:cNvPr id="1480794" name="Line 90"/>
            <p:cNvSpPr>
              <a:spLocks noChangeShapeType="1"/>
            </p:cNvSpPr>
            <p:nvPr/>
          </p:nvSpPr>
          <p:spPr bwMode="auto">
            <a:xfrm flipH="1">
              <a:off x="4704" y="3168"/>
              <a:ext cx="192" cy="192"/>
            </a:xfrm>
            <a:prstGeom prst="line">
              <a:avLst/>
            </a:prstGeom>
            <a:noFill/>
            <a:ln w="25400">
              <a:solidFill>
                <a:schemeClr val="tx2"/>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95" name="Line 91"/>
            <p:cNvSpPr>
              <a:spLocks noChangeShapeType="1"/>
            </p:cNvSpPr>
            <p:nvPr/>
          </p:nvSpPr>
          <p:spPr bwMode="auto">
            <a:xfrm flipH="1">
              <a:off x="4896" y="3168"/>
              <a:ext cx="48" cy="336"/>
            </a:xfrm>
            <a:prstGeom prst="line">
              <a:avLst/>
            </a:prstGeom>
            <a:noFill/>
            <a:ln w="25400">
              <a:solidFill>
                <a:schemeClr val="tx2"/>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96" name="Line 92"/>
            <p:cNvSpPr>
              <a:spLocks noChangeShapeType="1"/>
            </p:cNvSpPr>
            <p:nvPr/>
          </p:nvSpPr>
          <p:spPr bwMode="auto">
            <a:xfrm>
              <a:off x="5040" y="3168"/>
              <a:ext cx="144" cy="288"/>
            </a:xfrm>
            <a:prstGeom prst="line">
              <a:avLst/>
            </a:prstGeom>
            <a:noFill/>
            <a:ln w="25400">
              <a:solidFill>
                <a:schemeClr val="tx2"/>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797" name="Line 93"/>
            <p:cNvSpPr>
              <a:spLocks noChangeShapeType="1"/>
            </p:cNvSpPr>
            <p:nvPr/>
          </p:nvSpPr>
          <p:spPr bwMode="auto">
            <a:xfrm>
              <a:off x="5136" y="3120"/>
              <a:ext cx="240" cy="144"/>
            </a:xfrm>
            <a:prstGeom prst="line">
              <a:avLst/>
            </a:prstGeom>
            <a:noFill/>
            <a:ln w="25400">
              <a:solidFill>
                <a:schemeClr val="tx2"/>
              </a:solidFill>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grpSp>
      <p:sp>
        <p:nvSpPr>
          <p:cNvPr id="1480798" name="Text Box 94"/>
          <p:cNvSpPr txBox="1">
            <a:spLocks noChangeArrowheads="1"/>
          </p:cNvSpPr>
          <p:nvPr/>
        </p:nvSpPr>
        <p:spPr bwMode="auto">
          <a:xfrm>
            <a:off x="7315200" y="4221034"/>
            <a:ext cx="1416050" cy="830997"/>
          </a:xfrm>
          <a:prstGeom prst="rect">
            <a:avLst/>
          </a:prstGeom>
          <a:noFill/>
          <a:ln w="25400">
            <a:noFill/>
            <a:miter lim="800000"/>
            <a:headEnd/>
            <a:tailEnd/>
          </a:ln>
          <a:effectLst/>
        </p:spPr>
        <p:txBody>
          <a:bodyPr anchor="ctr">
            <a:prstTxWarp prst="textNoShape">
              <a:avLst/>
            </a:prstTxWarp>
            <a:spAutoFit/>
          </a:bodyPr>
          <a:lstStyle/>
          <a:p>
            <a:pPr algn="ctr">
              <a:spcBef>
                <a:spcPct val="0"/>
              </a:spcBef>
            </a:pPr>
            <a:r>
              <a:rPr lang="en-US" dirty="0">
                <a:solidFill>
                  <a:srgbClr val="000000"/>
                </a:solidFill>
                <a:latin typeface="Calibri"/>
                <a:cs typeface="Calibri"/>
              </a:rPr>
              <a:t>Stall entire CPU on data cache miss</a:t>
            </a:r>
          </a:p>
        </p:txBody>
      </p:sp>
      <p:sp>
        <p:nvSpPr>
          <p:cNvPr id="1480799" name="Freeform 95"/>
          <p:cNvSpPr>
            <a:spLocks/>
          </p:cNvSpPr>
          <p:nvPr/>
        </p:nvSpPr>
        <p:spPr bwMode="auto">
          <a:xfrm>
            <a:off x="3124200" y="3962400"/>
            <a:ext cx="4724400" cy="1066800"/>
          </a:xfrm>
          <a:custGeom>
            <a:avLst/>
            <a:gdLst/>
            <a:ahLst/>
            <a:cxnLst>
              <a:cxn ang="0">
                <a:pos x="2784" y="0"/>
              </a:cxn>
              <a:cxn ang="0">
                <a:pos x="2160" y="0"/>
              </a:cxn>
              <a:cxn ang="0">
                <a:pos x="2160" y="432"/>
              </a:cxn>
              <a:cxn ang="0">
                <a:pos x="0" y="432"/>
              </a:cxn>
              <a:cxn ang="0">
                <a:pos x="0" y="672"/>
              </a:cxn>
            </a:cxnLst>
            <a:rect l="0" t="0" r="r" b="b"/>
            <a:pathLst>
              <a:path w="2784" h="672">
                <a:moveTo>
                  <a:pt x="2784" y="0"/>
                </a:moveTo>
                <a:lnTo>
                  <a:pt x="2160" y="0"/>
                </a:lnTo>
                <a:lnTo>
                  <a:pt x="2160" y="432"/>
                </a:lnTo>
                <a:lnTo>
                  <a:pt x="0" y="432"/>
                </a:lnTo>
                <a:lnTo>
                  <a:pt x="0" y="672"/>
                </a:lnTo>
              </a:path>
            </a:pathLst>
          </a:custGeom>
          <a:noFill/>
          <a:ln w="25400" cap="flat" cmpd="sng">
            <a:solidFill>
              <a:schemeClr val="tx2"/>
            </a:solidFill>
            <a:prstDash val="solid"/>
            <a:round/>
            <a:headEnd/>
            <a:tailEnd type="triangle" w="med" len="med"/>
          </a:ln>
          <a:effectLst/>
        </p:spPr>
        <p:txBody>
          <a:bodyPr wrap="none" anchor="ctr">
            <a:prstTxWarp prst="textNoShape">
              <a:avLst/>
            </a:prstTxWarp>
          </a:bodyPr>
          <a:lstStyle/>
          <a:p>
            <a:pPr algn="ctr"/>
            <a:endParaRPr lang="en-US">
              <a:solidFill>
                <a:srgbClr val="000000"/>
              </a:solidFill>
              <a:latin typeface="Calibri"/>
              <a:cs typeface="Calibri"/>
            </a:endParaRPr>
          </a:p>
        </p:txBody>
      </p:sp>
      <p:sp>
        <p:nvSpPr>
          <p:cNvPr id="1480800" name="Text Box 96"/>
          <p:cNvSpPr txBox="1">
            <a:spLocks noChangeArrowheads="1"/>
          </p:cNvSpPr>
          <p:nvPr/>
        </p:nvSpPr>
        <p:spPr bwMode="auto">
          <a:xfrm>
            <a:off x="2209800" y="4953000"/>
            <a:ext cx="2286000" cy="369332"/>
          </a:xfrm>
          <a:prstGeom prst="rect">
            <a:avLst/>
          </a:prstGeom>
          <a:noFill/>
          <a:ln w="25400">
            <a:noFill/>
            <a:miter lim="800000"/>
            <a:headEnd/>
            <a:tailEnd/>
          </a:ln>
          <a:effectLst/>
        </p:spPr>
        <p:txBody>
          <a:bodyPr anchor="ctr">
            <a:prstTxWarp prst="textNoShape">
              <a:avLst/>
            </a:prstTxWarp>
            <a:spAutoFit/>
          </a:bodyPr>
          <a:lstStyle/>
          <a:p>
            <a:pPr algn="ctr">
              <a:spcBef>
                <a:spcPct val="0"/>
              </a:spcBef>
            </a:pPr>
            <a:r>
              <a:rPr lang="en-US" sz="1800" dirty="0">
                <a:solidFill>
                  <a:srgbClr val="000000"/>
                </a:solidFill>
                <a:latin typeface="Calibri"/>
                <a:cs typeface="Calibri"/>
              </a:rPr>
              <a:t>To Memory Control</a:t>
            </a:r>
          </a:p>
        </p:txBody>
      </p:sp>
      <p:sp>
        <p:nvSpPr>
          <p:cNvPr id="1480801" name="Text Box 97"/>
          <p:cNvSpPr txBox="1">
            <a:spLocks noChangeArrowheads="1"/>
          </p:cNvSpPr>
          <p:nvPr/>
        </p:nvSpPr>
        <p:spPr bwMode="auto">
          <a:xfrm>
            <a:off x="6019800" y="2055813"/>
            <a:ext cx="408873" cy="338554"/>
          </a:xfrm>
          <a:prstGeom prst="rect">
            <a:avLst/>
          </a:prstGeom>
          <a:noFill/>
          <a:ln w="25400">
            <a:noFill/>
            <a:miter lim="800000"/>
            <a:headEnd/>
            <a:tailEnd/>
          </a:ln>
          <a:effectLst/>
        </p:spPr>
        <p:txBody>
          <a:bodyPr wrap="none">
            <a:prstTxWarp prst="textNoShape">
              <a:avLst/>
            </a:prstTxWarp>
            <a:spAutoFit/>
          </a:bodyPr>
          <a:lstStyle/>
          <a:p>
            <a:pPr>
              <a:spcBef>
                <a:spcPct val="0"/>
              </a:spcBef>
            </a:pPr>
            <a:r>
              <a:rPr lang="en-US" i="1">
                <a:solidFill>
                  <a:srgbClr val="000000"/>
                </a:solidFill>
                <a:latin typeface="Calibri"/>
                <a:cs typeface="Calibri"/>
              </a:rPr>
              <a:t>M</a:t>
            </a:r>
          </a:p>
        </p:txBody>
      </p:sp>
      <p:sp>
        <p:nvSpPr>
          <p:cNvPr id="1480802" name="Text Box 98"/>
          <p:cNvSpPr txBox="1">
            <a:spLocks noChangeArrowheads="1"/>
          </p:cNvSpPr>
          <p:nvPr/>
        </p:nvSpPr>
        <p:spPr bwMode="auto">
          <a:xfrm>
            <a:off x="5029200" y="1827213"/>
            <a:ext cx="333632" cy="338554"/>
          </a:xfrm>
          <a:prstGeom prst="rect">
            <a:avLst/>
          </a:prstGeom>
          <a:noFill/>
          <a:ln w="25400">
            <a:noFill/>
            <a:miter lim="800000"/>
            <a:headEnd/>
            <a:tailEnd/>
          </a:ln>
          <a:effectLst/>
        </p:spPr>
        <p:txBody>
          <a:bodyPr wrap="none">
            <a:prstTxWarp prst="textNoShape">
              <a:avLst/>
            </a:prstTxWarp>
            <a:spAutoFit/>
          </a:bodyPr>
          <a:lstStyle/>
          <a:p>
            <a:pPr>
              <a:spcBef>
                <a:spcPct val="0"/>
              </a:spcBef>
            </a:pPr>
            <a:r>
              <a:rPr lang="en-US" i="1" dirty="0">
                <a:solidFill>
                  <a:srgbClr val="000000"/>
                </a:solidFill>
                <a:latin typeface="Calibri"/>
                <a:cs typeface="Calibri"/>
              </a:rPr>
              <a:t>E</a:t>
            </a:r>
          </a:p>
        </p:txBody>
      </p:sp>
      <p:sp>
        <p:nvSpPr>
          <p:cNvPr id="1480803" name="Line 99"/>
          <p:cNvSpPr>
            <a:spLocks noChangeShapeType="1"/>
          </p:cNvSpPr>
          <p:nvPr/>
        </p:nvSpPr>
        <p:spPr bwMode="auto">
          <a:xfrm>
            <a:off x="4953000" y="2895600"/>
            <a:ext cx="0" cy="609600"/>
          </a:xfrm>
          <a:prstGeom prst="line">
            <a:avLst/>
          </a:prstGeom>
          <a:noFill/>
          <a:ln w="28575">
            <a:solidFill>
              <a:schemeClr val="tx1"/>
            </a:solidFill>
            <a:round/>
            <a:headEnd type="none" w="sm" len="sm"/>
            <a:tailEnd type="none" w="sm" len="sm"/>
          </a:ln>
          <a:effectLst/>
        </p:spPr>
        <p:txBody>
          <a:bodyPr>
            <a:prstTxWarp prst="textNoShape">
              <a:avLst/>
            </a:prstTxWarp>
          </a:bodyPr>
          <a:lstStyle/>
          <a:p>
            <a:pPr algn="ctr"/>
            <a:endParaRPr lang="en-US">
              <a:solidFill>
                <a:srgbClr val="000000"/>
              </a:solidFill>
              <a:latin typeface="Calibri"/>
              <a:cs typeface="Calibri"/>
            </a:endParaRPr>
          </a:p>
        </p:txBody>
      </p:sp>
    </p:spTree>
    <p:extLst>
      <p:ext uri="{BB962C8B-B14F-4D97-AF65-F5344CB8AC3E}">
        <p14:creationId xmlns:p14="http://schemas.microsoft.com/office/powerpoint/2010/main" val="249657360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2754" name="Rectangle 2"/>
          <p:cNvSpPr>
            <a:spLocks noGrp="1" noChangeArrowheads="1"/>
          </p:cNvSpPr>
          <p:nvPr>
            <p:ph type="title"/>
          </p:nvPr>
        </p:nvSpPr>
        <p:spPr>
          <a:noFill/>
          <a:ln/>
        </p:spPr>
        <p:txBody>
          <a:bodyPr lIns="90488" tIns="44450" rIns="90488" bIns="44450"/>
          <a:lstStyle/>
          <a:p>
            <a:r>
              <a:rPr lang="en-US"/>
              <a:t>Improving Cache Performance</a:t>
            </a:r>
          </a:p>
        </p:txBody>
      </p:sp>
      <p:sp>
        <p:nvSpPr>
          <p:cNvPr id="7" name="Slide Number Placeholder 5"/>
          <p:cNvSpPr>
            <a:spLocks noGrp="1"/>
          </p:cNvSpPr>
          <p:nvPr>
            <p:ph type="sldNum" sz="quarter" idx="12"/>
          </p:nvPr>
        </p:nvSpPr>
        <p:spPr/>
        <p:txBody>
          <a:bodyPr/>
          <a:lstStyle/>
          <a:p>
            <a:fld id="{5F9EF281-0756-D640-ACA3-C1478A739BEF}" type="slidenum">
              <a:rPr lang="en-US"/>
              <a:pPr/>
              <a:t>8</a:t>
            </a:fld>
            <a:endParaRPr lang="en-US" b="0">
              <a:solidFill>
                <a:srgbClr val="FBBA03"/>
              </a:solidFill>
            </a:endParaRPr>
          </a:p>
        </p:txBody>
      </p:sp>
      <p:sp>
        <p:nvSpPr>
          <p:cNvPr id="1482755" name="Rectangle 3"/>
          <p:cNvSpPr>
            <a:spLocks noChangeArrowheads="1"/>
          </p:cNvSpPr>
          <p:nvPr/>
        </p:nvSpPr>
        <p:spPr bwMode="auto">
          <a:xfrm>
            <a:off x="714375" y="1143000"/>
            <a:ext cx="7715250" cy="3536866"/>
          </a:xfrm>
          <a:prstGeom prst="rect">
            <a:avLst/>
          </a:prstGeom>
          <a:noFill/>
          <a:ln w="25400">
            <a:noFill/>
            <a:miter lim="800000"/>
            <a:headEnd/>
            <a:tailEnd/>
          </a:ln>
          <a:effectLst/>
        </p:spPr>
        <p:txBody>
          <a:bodyPr lIns="90488" tIns="44450" rIns="90488" bIns="44450">
            <a:prstTxWarp prst="textNoShape">
              <a:avLst/>
            </a:prstTxWarp>
            <a:spAutoFit/>
          </a:bodyPr>
          <a:lstStyle/>
          <a:p>
            <a:pPr>
              <a:spcBef>
                <a:spcPct val="0"/>
              </a:spcBef>
            </a:pPr>
            <a:r>
              <a:rPr lang="en-US" sz="2800" dirty="0">
                <a:solidFill>
                  <a:srgbClr val="000000"/>
                </a:solidFill>
                <a:latin typeface="Calibri"/>
                <a:cs typeface="Calibri"/>
              </a:rPr>
              <a:t>Average memory access time </a:t>
            </a:r>
            <a:r>
              <a:rPr lang="en-US" sz="2800" dirty="0" smtClean="0">
                <a:solidFill>
                  <a:srgbClr val="000000"/>
                </a:solidFill>
                <a:latin typeface="Calibri"/>
                <a:cs typeface="Calibri"/>
              </a:rPr>
              <a:t>(AMAT) =</a:t>
            </a:r>
            <a:endParaRPr lang="en-US" sz="2800" dirty="0">
              <a:solidFill>
                <a:srgbClr val="000000"/>
              </a:solidFill>
              <a:latin typeface="Calibri"/>
              <a:cs typeface="Calibri"/>
            </a:endParaRPr>
          </a:p>
          <a:p>
            <a:pPr>
              <a:spcBef>
                <a:spcPct val="0"/>
              </a:spcBef>
            </a:pPr>
            <a:r>
              <a:rPr lang="en-US" sz="2800" dirty="0">
                <a:solidFill>
                  <a:srgbClr val="000000"/>
                </a:solidFill>
                <a:latin typeface="Calibri"/>
                <a:cs typeface="Calibri"/>
              </a:rPr>
              <a:t>		Hit time + Miss rate </a:t>
            </a:r>
            <a:r>
              <a:rPr lang="en-US" sz="2800" dirty="0" err="1">
                <a:solidFill>
                  <a:srgbClr val="000000"/>
                </a:solidFill>
                <a:latin typeface="Calibri"/>
                <a:cs typeface="Calibri"/>
              </a:rPr>
              <a:t>x</a:t>
            </a:r>
            <a:r>
              <a:rPr lang="en-US" sz="2800" dirty="0">
                <a:solidFill>
                  <a:srgbClr val="000000"/>
                </a:solidFill>
                <a:latin typeface="Calibri"/>
                <a:cs typeface="Calibri"/>
              </a:rPr>
              <a:t> Miss penalty</a:t>
            </a:r>
          </a:p>
          <a:p>
            <a:pPr>
              <a:spcBef>
                <a:spcPct val="0"/>
              </a:spcBef>
            </a:pPr>
            <a:endParaRPr lang="en-US" sz="2800" dirty="0">
              <a:solidFill>
                <a:srgbClr val="000000"/>
              </a:solidFill>
              <a:latin typeface="Calibri"/>
              <a:cs typeface="Calibri"/>
            </a:endParaRPr>
          </a:p>
          <a:p>
            <a:pPr>
              <a:spcBef>
                <a:spcPct val="0"/>
              </a:spcBef>
            </a:pPr>
            <a:r>
              <a:rPr lang="en-US" sz="2800" dirty="0">
                <a:solidFill>
                  <a:srgbClr val="000000"/>
                </a:solidFill>
                <a:latin typeface="Calibri"/>
                <a:cs typeface="Calibri"/>
              </a:rPr>
              <a:t>To improve performance:</a:t>
            </a:r>
          </a:p>
          <a:p>
            <a:pPr marL="625475" lvl="1" indent="-282575">
              <a:spcBef>
                <a:spcPct val="0"/>
              </a:spcBef>
              <a:buFontTx/>
              <a:buChar char="•"/>
            </a:pPr>
            <a:r>
              <a:rPr lang="en-US" sz="2800" dirty="0">
                <a:solidFill>
                  <a:srgbClr val="56127A"/>
                </a:solidFill>
                <a:latin typeface="Calibri"/>
                <a:cs typeface="Calibri"/>
              </a:rPr>
              <a:t>reduce the hit time</a:t>
            </a:r>
          </a:p>
          <a:p>
            <a:pPr marL="625475" lvl="1" indent="-282575">
              <a:spcBef>
                <a:spcPct val="0"/>
              </a:spcBef>
              <a:buFontTx/>
              <a:buChar char="•"/>
            </a:pPr>
            <a:r>
              <a:rPr lang="en-US" sz="2800" dirty="0">
                <a:solidFill>
                  <a:srgbClr val="56127A"/>
                </a:solidFill>
                <a:latin typeface="Calibri"/>
                <a:cs typeface="Calibri"/>
              </a:rPr>
              <a:t>reduce the miss rate</a:t>
            </a:r>
          </a:p>
          <a:p>
            <a:pPr marL="625475" lvl="1" indent="-282575">
              <a:spcBef>
                <a:spcPct val="0"/>
              </a:spcBef>
              <a:buFontTx/>
              <a:buChar char="•"/>
            </a:pPr>
            <a:r>
              <a:rPr lang="en-US" sz="2800" dirty="0">
                <a:solidFill>
                  <a:srgbClr val="56127A"/>
                </a:solidFill>
                <a:latin typeface="Calibri"/>
                <a:cs typeface="Calibri"/>
              </a:rPr>
              <a:t>reduce the miss </a:t>
            </a:r>
            <a:r>
              <a:rPr lang="en-US" sz="2800" dirty="0" smtClean="0">
                <a:solidFill>
                  <a:srgbClr val="56127A"/>
                </a:solidFill>
                <a:latin typeface="Calibri"/>
                <a:cs typeface="Calibri"/>
              </a:rPr>
              <a:t>penalty</a:t>
            </a:r>
            <a:endParaRPr lang="en-US" sz="2800" dirty="0">
              <a:solidFill>
                <a:srgbClr val="56127A"/>
              </a:solidFill>
              <a:latin typeface="Calibri"/>
              <a:cs typeface="Calibri"/>
            </a:endParaRPr>
          </a:p>
          <a:p>
            <a:pPr>
              <a:spcBef>
                <a:spcPct val="0"/>
              </a:spcBef>
            </a:pPr>
            <a:r>
              <a:rPr lang="en-US" sz="2800" i="1" dirty="0">
                <a:solidFill>
                  <a:srgbClr val="000000"/>
                </a:solidFill>
                <a:latin typeface="Calibri"/>
                <a:cs typeface="Calibri"/>
              </a:rPr>
              <a:t>What is</a:t>
            </a:r>
            <a:r>
              <a:rPr lang="en-US" sz="2800" i="1" dirty="0" smtClean="0">
                <a:solidFill>
                  <a:srgbClr val="000000"/>
                </a:solidFill>
                <a:latin typeface="Calibri"/>
                <a:cs typeface="Calibri"/>
              </a:rPr>
              <a:t> best cache design for 5-stage pipeline?</a:t>
            </a:r>
            <a:endParaRPr lang="en-US" sz="2800" i="1" dirty="0">
              <a:solidFill>
                <a:srgbClr val="000000"/>
              </a:solidFill>
              <a:latin typeface="Calibri"/>
              <a:cs typeface="Calibri"/>
            </a:endParaRPr>
          </a:p>
        </p:txBody>
      </p:sp>
      <p:sp>
        <p:nvSpPr>
          <p:cNvPr id="1482756" name="Text Box 4"/>
          <p:cNvSpPr txBox="1">
            <a:spLocks noChangeArrowheads="1"/>
          </p:cNvSpPr>
          <p:nvPr/>
        </p:nvSpPr>
        <p:spPr bwMode="auto">
          <a:xfrm>
            <a:off x="304800" y="4747535"/>
            <a:ext cx="8451850" cy="1766637"/>
          </a:xfrm>
          <a:prstGeom prst="rect">
            <a:avLst/>
          </a:prstGeom>
          <a:noFill/>
          <a:ln w="9525">
            <a:noFill/>
            <a:miter lim="800000"/>
            <a:headEnd/>
            <a:tailEnd/>
          </a:ln>
          <a:effectLst/>
        </p:spPr>
        <p:txBody>
          <a:bodyPr anchor="ctr">
            <a:prstTxWarp prst="textNoShape">
              <a:avLst/>
            </a:prstTxWarp>
            <a:spAutoFit/>
          </a:bodyPr>
          <a:lstStyle/>
          <a:p>
            <a:pPr algn="ctr"/>
            <a:r>
              <a:rPr lang="en-US" sz="2800" i="1" dirty="0">
                <a:solidFill>
                  <a:srgbClr val="FF0000"/>
                </a:solidFill>
                <a:latin typeface="Calibri"/>
                <a:cs typeface="Calibri"/>
              </a:rPr>
              <a:t>Biggest cache that doesn’t increase hit time past </a:t>
            </a:r>
            <a:r>
              <a:rPr lang="en-US" sz="2800" i="1" dirty="0" smtClean="0">
                <a:solidFill>
                  <a:srgbClr val="FF0000"/>
                </a:solidFill>
                <a:latin typeface="Calibri"/>
                <a:cs typeface="Calibri"/>
              </a:rPr>
              <a:t>1 cycle </a:t>
            </a:r>
            <a:r>
              <a:rPr lang="en-US" sz="2800" i="1" dirty="0">
                <a:solidFill>
                  <a:srgbClr val="FF0000"/>
                </a:solidFill>
                <a:latin typeface="Calibri"/>
                <a:cs typeface="Calibri"/>
              </a:rPr>
              <a:t>(approx 8-32KB in modern technology)</a:t>
            </a:r>
          </a:p>
          <a:p>
            <a:pPr algn="ctr">
              <a:spcBef>
                <a:spcPct val="20000"/>
              </a:spcBef>
            </a:pPr>
            <a:r>
              <a:rPr lang="en-US" sz="2400" i="1" dirty="0">
                <a:solidFill>
                  <a:srgbClr val="FF0000"/>
                </a:solidFill>
                <a:latin typeface="Calibri"/>
                <a:cs typeface="Calibri"/>
              </a:rPr>
              <a:t>[ design issues more complex with</a:t>
            </a:r>
            <a:r>
              <a:rPr lang="en-US" sz="2400" i="1" dirty="0" smtClean="0">
                <a:solidFill>
                  <a:srgbClr val="FF0000"/>
                </a:solidFill>
                <a:latin typeface="Calibri"/>
                <a:cs typeface="Calibri"/>
              </a:rPr>
              <a:t> deeper pipelines and/or out</a:t>
            </a:r>
            <a:r>
              <a:rPr lang="en-US" sz="2400" i="1" dirty="0">
                <a:solidFill>
                  <a:srgbClr val="FF0000"/>
                </a:solidFill>
                <a:latin typeface="Calibri"/>
                <a:cs typeface="Calibri"/>
              </a:rPr>
              <a:t>-of-order superscalar </a:t>
            </a:r>
            <a:r>
              <a:rPr lang="en-US" sz="2400" i="1" dirty="0" smtClean="0">
                <a:solidFill>
                  <a:srgbClr val="FF0000"/>
                </a:solidFill>
                <a:latin typeface="Calibri"/>
                <a:cs typeface="Calibri"/>
              </a:rPr>
              <a:t>processors]</a:t>
            </a:r>
            <a:endParaRPr lang="en-US" sz="2400" i="1" dirty="0">
              <a:solidFill>
                <a:srgbClr val="FF0000"/>
              </a:solidFill>
              <a:latin typeface="Calibri"/>
              <a:cs typeface="Calibri"/>
            </a:endParaRPr>
          </a:p>
        </p:txBody>
      </p:sp>
    </p:spTree>
    <p:extLst>
      <p:ext uri="{BB962C8B-B14F-4D97-AF65-F5344CB8AC3E}">
        <p14:creationId xmlns:p14="http://schemas.microsoft.com/office/powerpoint/2010/main" val="415323569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827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827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8275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8275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8275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8275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8275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4827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2755" grpId="0" build="p"/>
      <p:bldP spid="148275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02" name="Rectangle 2"/>
          <p:cNvSpPr>
            <a:spLocks noGrp="1" noChangeArrowheads="1"/>
          </p:cNvSpPr>
          <p:nvPr>
            <p:ph type="title"/>
          </p:nvPr>
        </p:nvSpPr>
        <p:spPr/>
        <p:txBody>
          <a:bodyPr/>
          <a:lstStyle/>
          <a:p>
            <a:r>
              <a:rPr lang="en-US" altLang="ko-KR" dirty="0" smtClean="0"/>
              <a:t>Causes of Cache Misses</a:t>
            </a:r>
            <a:r>
              <a:rPr lang="en-US" altLang="ko-KR" smtClean="0"/>
              <a:t>: The 3 C’s</a:t>
            </a:r>
            <a:endParaRPr lang="en-US" altLang="ko-KR" dirty="0"/>
          </a:p>
        </p:txBody>
      </p:sp>
      <p:sp>
        <p:nvSpPr>
          <p:cNvPr id="8" name="Rectangle 3"/>
          <p:cNvSpPr>
            <a:spLocks noGrp="1" noChangeArrowheads="1"/>
          </p:cNvSpPr>
          <p:nvPr>
            <p:ph idx="1"/>
          </p:nvPr>
        </p:nvSpPr>
        <p:spPr/>
        <p:txBody>
          <a:bodyPr/>
          <a:lstStyle/>
          <a:p>
            <a:pPr marL="0" indent="0">
              <a:buNone/>
            </a:pPr>
            <a:r>
              <a:rPr lang="en-US" altLang="ko-KR" sz="2800" b="1" dirty="0" smtClean="0"/>
              <a:t>Compulsory:  </a:t>
            </a:r>
            <a:r>
              <a:rPr lang="en-US" altLang="ko-KR" sz="2800" dirty="0" smtClean="0"/>
              <a:t>first reference to a line (a.k.a. cold start misses)</a:t>
            </a:r>
          </a:p>
          <a:p>
            <a:pPr lvl="1"/>
            <a:r>
              <a:rPr lang="en-US" altLang="ko-KR" sz="2400" i="1" dirty="0" smtClean="0"/>
              <a:t>misses that would occur even with infinite cache</a:t>
            </a:r>
          </a:p>
          <a:p>
            <a:pPr marL="0" indent="0">
              <a:buNone/>
            </a:pPr>
            <a:r>
              <a:rPr lang="en-US" altLang="ko-KR" sz="2800" b="1" dirty="0" smtClean="0"/>
              <a:t>Capacity:  </a:t>
            </a:r>
            <a:r>
              <a:rPr lang="en-US" altLang="ko-KR" sz="2800" dirty="0" smtClean="0"/>
              <a:t>cache is too small to hold all data needed by the program</a:t>
            </a:r>
          </a:p>
          <a:p>
            <a:pPr lvl="1"/>
            <a:r>
              <a:rPr lang="en-US" altLang="ko-KR" sz="2400" i="1" dirty="0" smtClean="0"/>
              <a:t>misses that would occur even under perfect replacement policy</a:t>
            </a:r>
          </a:p>
          <a:p>
            <a:pPr marL="0" indent="0">
              <a:buNone/>
            </a:pPr>
            <a:r>
              <a:rPr lang="en-US" altLang="ko-KR" sz="2800" b="1" dirty="0" smtClean="0"/>
              <a:t>Conflict:  </a:t>
            </a:r>
            <a:r>
              <a:rPr lang="en-US" altLang="ko-KR" sz="2800" dirty="0" smtClean="0"/>
              <a:t>misses that occur because of collisions due to line-placement strategy</a:t>
            </a:r>
          </a:p>
          <a:p>
            <a:pPr lvl="1"/>
            <a:r>
              <a:rPr lang="en-US" altLang="ko-KR" sz="2400" i="1" dirty="0" smtClean="0"/>
              <a:t>misses that would not occur with ideal full associativity</a:t>
            </a:r>
            <a:endParaRPr lang="en-US" altLang="ko-KR" sz="2400" i="1" dirty="0"/>
          </a:p>
        </p:txBody>
      </p:sp>
      <p:sp>
        <p:nvSpPr>
          <p:cNvPr id="6" name="Slide Number Placeholder 5"/>
          <p:cNvSpPr>
            <a:spLocks noGrp="1"/>
          </p:cNvSpPr>
          <p:nvPr>
            <p:ph type="sldNum" sz="quarter" idx="12"/>
          </p:nvPr>
        </p:nvSpPr>
        <p:spPr/>
        <p:txBody>
          <a:bodyPr/>
          <a:lstStyle/>
          <a:p>
            <a:fld id="{99E8FAE5-A4FC-3643-876B-4700F6DF5BA7}" type="slidenum">
              <a:rPr lang="en-US"/>
              <a:pPr/>
              <a:t>9</a:t>
            </a:fld>
            <a:endParaRPr lang="en-US"/>
          </a:p>
        </p:txBody>
      </p:sp>
    </p:spTree>
    <p:extLst>
      <p:ext uri="{BB962C8B-B14F-4D97-AF65-F5344CB8AC3E}">
        <p14:creationId xmlns:p14="http://schemas.microsoft.com/office/powerpoint/2010/main" val="38555963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1_CS252-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CS252-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vert="horz" wrap="none" lIns="91440" tIns="45720" rIns="91440" bIns="45720" numCol="1" rtlCol="0"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a:ln>
              <a:noFill/>
            </a:ln>
            <a:solidFill>
              <a:schemeClr val="hlink"/>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hlink"/>
            </a:solidFill>
            <a:effectLst/>
            <a:latin typeface="Arial" charset="0"/>
          </a:defRPr>
        </a:defPPr>
      </a:lstStyle>
    </a:lnDef>
    <a:txDef>
      <a:spPr>
        <a:noFill/>
      </a:spPr>
      <a:bodyPr wrap="none" rtlCol="0">
        <a:spAutoFit/>
      </a:bodyPr>
      <a:lstStyle>
        <a:defPPr>
          <a:defRPr dirty="0" smtClean="0">
            <a:solidFill>
              <a:srgbClr val="000000"/>
            </a:solidFill>
          </a:defRPr>
        </a:defPPr>
      </a:lstStyle>
    </a:txDef>
  </a:objectDefaults>
  <a:extraClrSchemeLst>
    <a:extraClrScheme>
      <a:clrScheme name="CS252-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252-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S252-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252-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252-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252-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S252-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S252-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CS252-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vert="horz" wrap="none" lIns="91440" tIns="45720" rIns="91440" bIns="45720" numCol="1" rtlCol="0"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a:ln>
              <a:noFill/>
            </a:ln>
            <a:solidFill>
              <a:schemeClr val="hlink"/>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hlink"/>
            </a:solidFill>
            <a:effectLst/>
            <a:latin typeface="Arial" charset="0"/>
          </a:defRPr>
        </a:defPPr>
      </a:lstStyle>
    </a:lnDef>
    <a:txDef>
      <a:spPr>
        <a:noFill/>
      </a:spPr>
      <a:bodyPr wrap="none" rtlCol="0">
        <a:spAutoFit/>
      </a:bodyPr>
      <a:lstStyle>
        <a:defPPr>
          <a:defRPr sz="2000" dirty="0">
            <a:solidFill>
              <a:schemeClr val="tx1"/>
            </a:solidFill>
            <a:latin typeface="Calibri"/>
            <a:cs typeface="Calibri"/>
          </a:defRPr>
        </a:defPPr>
      </a:lstStyle>
    </a:txDef>
  </a:objectDefaults>
  <a:extraClrSchemeLst>
    <a:extraClrScheme>
      <a:clrScheme name="CS252-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252-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S252-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252-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252-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252-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S252-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S252-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CS252-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vert="horz" wrap="none" lIns="91440" tIns="45720" rIns="91440" bIns="45720" numCol="1" rtlCol="0"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a:ln>
              <a:noFill/>
            </a:ln>
            <a:solidFill>
              <a:schemeClr val="hlink"/>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hlink"/>
            </a:solidFill>
            <a:effectLst/>
            <a:latin typeface="Arial" charset="0"/>
          </a:defRPr>
        </a:defPPr>
      </a:lstStyle>
    </a:lnDef>
    <a:txDef>
      <a:spPr>
        <a:noFill/>
      </a:spPr>
      <a:bodyPr wrap="none" rtlCol="0">
        <a:spAutoFit/>
      </a:bodyPr>
      <a:lstStyle>
        <a:defPPr>
          <a:defRPr dirty="0" smtClean="0">
            <a:solidFill>
              <a:srgbClr val="000000"/>
            </a:solidFill>
          </a:defRPr>
        </a:defPPr>
      </a:lstStyle>
    </a:txDef>
  </a:objectDefaults>
  <a:extraClrSchemeLst>
    <a:extraClrScheme>
      <a:clrScheme name="CS252-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252-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S252-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252-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252-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252-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S252-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3728</TotalTime>
  <Pages>12</Pages>
  <Words>3145</Words>
  <Application>Microsoft Macintosh PowerPoint</Application>
  <PresentationFormat>Letter Paper (8.5x11 in)</PresentationFormat>
  <Paragraphs>579</Paragraphs>
  <Slides>41</Slides>
  <Notes>37</Notes>
  <HiddenSlides>0</HiddenSlides>
  <MMClips>0</MMClips>
  <ScaleCrop>false</ScaleCrop>
  <HeadingPairs>
    <vt:vector size="4" baseType="variant">
      <vt:variant>
        <vt:lpstr>Theme</vt:lpstr>
      </vt:variant>
      <vt:variant>
        <vt:i4>4</vt:i4>
      </vt:variant>
      <vt:variant>
        <vt:lpstr>Slide Titles</vt:lpstr>
      </vt:variant>
      <vt:variant>
        <vt:i4>41</vt:i4>
      </vt:variant>
    </vt:vector>
  </HeadingPairs>
  <TitlesOfParts>
    <vt:vector size="45" baseType="lpstr">
      <vt:lpstr>1_CS252-template</vt:lpstr>
      <vt:lpstr>2_CS252-template</vt:lpstr>
      <vt:lpstr>3_CS252-template</vt:lpstr>
      <vt:lpstr>Office Theme</vt:lpstr>
      <vt:lpstr>CS 152 Computer Architecture and Engineering CS252 Graduate Computer Architecture   Lecture 6 – Memory II</vt:lpstr>
      <vt:lpstr>Last time in Lecture 6</vt:lpstr>
      <vt:lpstr>Recap: Direct-Mapped Cache</vt:lpstr>
      <vt:lpstr>Recap: 2-Way Set-Associative Cache</vt:lpstr>
      <vt:lpstr>Recap: Fully Associative Cache</vt:lpstr>
      <vt:lpstr>Recap: Replacement Policy</vt:lpstr>
      <vt:lpstr>CPU-Cache Interaction (5-stage pipeline)</vt:lpstr>
      <vt:lpstr>Improving Cache Performance</vt:lpstr>
      <vt:lpstr>Causes of Cache Misses: The 3 C’s</vt:lpstr>
      <vt:lpstr>Effect of Cache Parameters on Performance</vt:lpstr>
      <vt:lpstr>PowerPoint Presentation</vt:lpstr>
      <vt:lpstr>Recap: Line Size and Spatial Locality</vt:lpstr>
      <vt:lpstr>PowerPoint Presentation</vt:lpstr>
      <vt:lpstr>Write Policy Choices </vt:lpstr>
      <vt:lpstr>Write Performance</vt:lpstr>
      <vt:lpstr>Reducing Write Hit Time</vt:lpstr>
      <vt:lpstr>Pipelining Cache Writes</vt:lpstr>
      <vt:lpstr>Write Buffer to Reduce Read Miss Penalty</vt:lpstr>
      <vt:lpstr>Reducing Tag Overhead with Sub-Blocks</vt:lpstr>
      <vt:lpstr>CS152 Administrivia</vt:lpstr>
      <vt:lpstr>CS252 Administrivia</vt:lpstr>
      <vt:lpstr>Multilevel Caches</vt:lpstr>
      <vt:lpstr>PowerPoint Presentation</vt:lpstr>
      <vt:lpstr>Presence of L2 influences L1 design</vt:lpstr>
      <vt:lpstr>PowerPoint Presentation</vt:lpstr>
      <vt:lpstr>Inclusion Policy</vt:lpstr>
      <vt:lpstr>Itanium-2 On-Chip Caches (Intel/HP, 2002)</vt:lpstr>
      <vt:lpstr>Power 7 On-Chip Caches [IBM 2009]</vt:lpstr>
      <vt:lpstr>IBM z196 Mainframe Caches 2010</vt:lpstr>
      <vt:lpstr>Prefetching</vt:lpstr>
      <vt:lpstr>Issues in Prefetching</vt:lpstr>
      <vt:lpstr>Hardware Instruction Prefetching</vt:lpstr>
      <vt:lpstr>Hardware Data Prefetching</vt:lpstr>
      <vt:lpstr>Software Prefetching</vt:lpstr>
      <vt:lpstr>Software Prefetching Issues</vt:lpstr>
      <vt:lpstr>Compiler Optimizations</vt:lpstr>
      <vt:lpstr>Loop Interchange</vt:lpstr>
      <vt:lpstr>Loop Fusion</vt:lpstr>
      <vt:lpstr>Matrix Multiply, Naïve Code</vt:lpstr>
      <vt:lpstr>Matrix Multiply with Cache Tiling</vt:lpstr>
      <vt:lpstr>Acknowledgements</vt:lpstr>
    </vt:vector>
  </TitlesOfParts>
  <Manager/>
  <Company>UC Berkeley-EECS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EECS 152 Computer Architecture and Engineering</dc:title>
  <dc:subject/>
  <dc:creator> Krste Asanovic</dc:creator>
  <cp:keywords/>
  <dc:description/>
  <cp:lastModifiedBy>Krste Asanovic</cp:lastModifiedBy>
  <cp:revision>510</cp:revision>
  <cp:lastPrinted>2013-01-24T23:37:40Z</cp:lastPrinted>
  <dcterms:created xsi:type="dcterms:W3CDTF">2012-01-24T20:37:12Z</dcterms:created>
  <dcterms:modified xsi:type="dcterms:W3CDTF">2018-02-05T23:40:39Z</dcterms:modified>
  <cp:category/>
</cp:coreProperties>
</file>