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</p:sldMasterIdLst>
  <p:notesMasterIdLst>
    <p:notesMasterId r:id="rId41"/>
  </p:notesMasterIdLst>
  <p:handoutMasterIdLst>
    <p:handoutMasterId r:id="rId42"/>
  </p:handoutMasterIdLst>
  <p:sldIdLst>
    <p:sldId id="322" r:id="rId3"/>
    <p:sldId id="642" r:id="rId4"/>
    <p:sldId id="643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76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77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17" r:id="rId4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87865" autoAdjust="0"/>
  </p:normalViewPr>
  <p:slideViewPr>
    <p:cSldViewPr>
      <p:cViewPr varScale="1">
        <p:scale>
          <a:sx n="171" d="100"/>
          <a:sy n="171" d="100"/>
        </p:scale>
        <p:origin x="-112" y="-328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B4D7C-05F8-E746-BCB7-00CAD162DF8F}" type="slidenum">
              <a:rPr lang="en-US">
                <a:solidFill>
                  <a:srgbClr val="0000FF"/>
                </a:solidFill>
              </a:rPr>
              <a:pPr/>
              <a:t>16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9E201-449D-5F4E-B4CF-BFACCD227F5C}" type="slidenum">
              <a:rPr lang="en-US">
                <a:solidFill>
                  <a:srgbClr val="0000FF"/>
                </a:solidFill>
              </a:rPr>
              <a:pPr/>
              <a:t>17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Why doesn’t DRAM get faster?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0A83-8215-9E42-A0A1-36A5B83C75E6}" type="slidenum">
              <a:rPr lang="en-US">
                <a:solidFill>
                  <a:srgbClr val="0000FF"/>
                </a:solidFill>
              </a:rPr>
              <a:pPr/>
              <a:t>19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7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2B161-8397-9A4F-8916-FEA3F11FAB3E}" type="slidenum">
              <a:rPr lang="en-US">
                <a:solidFill>
                  <a:srgbClr val="0000FF"/>
                </a:solidFill>
              </a:rPr>
              <a:pPr/>
              <a:t>20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Due to cost</a:t>
            </a:r>
          </a:p>
          <a:p>
            <a:r>
              <a:rPr lang="en-US"/>
              <a:t>Due to size of DRAM</a:t>
            </a:r>
          </a:p>
          <a:p>
            <a:r>
              <a:rPr lang="en-US"/>
              <a:t>Due to cost and wire delays (wires on-chip cost much less, and are faster)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21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95917-DB81-784C-836D-E8A67F48EF09}" type="slidenum">
              <a:rPr lang="en-US">
                <a:solidFill>
                  <a:srgbClr val="0000FF"/>
                </a:solidFill>
              </a:rPr>
              <a:pPr/>
              <a:t>23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Secondary characteristic: </a:t>
            </a:r>
          </a:p>
          <a:p>
            <a:r>
              <a:rPr lang="en-US"/>
              <a:t>Some machines (PDP-10) have overlain the registers on memory (jse)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>
                <a:solidFill>
                  <a:srgbClr val="0000FF"/>
                </a:solidFill>
              </a:rPr>
              <a:pPr/>
              <a:t>24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E08D0-27BF-5141-89FC-045F5844A55E}" type="slidenum">
              <a:rPr lang="en-US">
                <a:solidFill>
                  <a:srgbClr val="0000FF"/>
                </a:solidFill>
              </a:rPr>
              <a:pPr/>
              <a:t>25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4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823AB-2D28-CF4F-BD9B-04C38CA472E9}" type="slidenum">
              <a:rPr lang="en-US">
                <a:solidFill>
                  <a:srgbClr val="0000FF"/>
                </a:solidFill>
              </a:rPr>
              <a:pPr/>
              <a:t>26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>
                <a:solidFill>
                  <a:srgbClr val="0000FF"/>
                </a:solidFill>
              </a:rPr>
              <a:pPr/>
              <a:t>27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3D07E-D050-AF45-A8F8-23336C5E3C5C}" type="slidenum">
              <a:rPr lang="en-US">
                <a:solidFill>
                  <a:srgbClr val="0000FF"/>
                </a:solidFill>
              </a:rPr>
              <a:pPr/>
              <a:t>2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20B85-7EDB-394E-8D49-663D80DE7798}" type="slidenum">
              <a:rPr lang="en-US">
                <a:solidFill>
                  <a:srgbClr val="0000FF"/>
                </a:solidFill>
              </a:rPr>
              <a:pPr/>
              <a:t>28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7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04343-53AE-5A4F-82ED-B50CEE6A9CA9}" type="slidenum">
              <a:rPr lang="en-US">
                <a:solidFill>
                  <a:srgbClr val="0000FF"/>
                </a:solidFill>
              </a:rPr>
              <a:pPr/>
              <a:t>29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Tag only needs enough bits to uniquely identify the block (jse)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9685-E50A-164F-B7F1-2CA606A91356}" type="slidenum">
              <a:rPr lang="en-US">
                <a:solidFill>
                  <a:srgbClr val="0000FF"/>
                </a:solidFill>
              </a:rPr>
              <a:pPr/>
              <a:t>30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8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0FC8B-A6C6-9D47-A748-EF5366235BD0}" type="slidenum">
              <a:rPr lang="en-US">
                <a:solidFill>
                  <a:srgbClr val="0000FF"/>
                </a:solidFill>
              </a:rPr>
              <a:pPr/>
              <a:t>31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Simplest scheme is to extract bits from ‘block number’ to determine ‘set’ (jse)</a:t>
            </a:r>
          </a:p>
          <a:p>
            <a:r>
              <a:rPr lang="en-US"/>
              <a:t>More sophisticated schemes will hash the block number ---- why could that be good/bad?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8DD2C-BD87-A741-8097-7BE88C2A5565}" type="slidenum">
              <a:rPr lang="en-US">
                <a:solidFill>
                  <a:srgbClr val="0000FF"/>
                </a:solidFill>
              </a:rPr>
              <a:pPr/>
              <a:t>32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E0C0C-FC89-7F40-BED5-C227D61E8CFE}" type="slidenum">
              <a:rPr lang="en-US">
                <a:solidFill>
                  <a:srgbClr val="0000FF"/>
                </a:solidFill>
              </a:rPr>
              <a:pPr/>
              <a:t>33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Index and tag reversed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C81C4-5CB2-AB49-B789-5B3CF0CDF7F1}" type="slidenum">
              <a:rPr lang="en-US">
                <a:solidFill>
                  <a:srgbClr val="0000FF"/>
                </a:solidFill>
              </a:rPr>
              <a:pPr/>
              <a:t>34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Compare latency to direct mapped case? (jse)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DF540-395A-B841-8B28-04B672CA9757}" type="slidenum">
              <a:rPr lang="en-US">
                <a:solidFill>
                  <a:srgbClr val="0000FF"/>
                </a:solidFill>
              </a:rPr>
              <a:pPr/>
              <a:t>35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A2A56-1D72-3841-9B8B-3BDA8B8BF2FE}" type="slidenum">
              <a:rPr lang="en-US">
                <a:solidFill>
                  <a:srgbClr val="0000FF"/>
                </a:solidFill>
              </a:rPr>
              <a:pPr/>
              <a:t>36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NLRU used in Alpha TLBs (jse)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9CF5-26BC-BF46-BA15-28D61FCE3EDB}" type="slidenum">
              <a:rPr lang="en-US">
                <a:solidFill>
                  <a:srgbClr val="0000FF"/>
                </a:solidFill>
              </a:rPr>
              <a:pPr/>
              <a:t>37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Larger block size will reduce compulsory misses (first miss to a block).</a:t>
            </a:r>
          </a:p>
          <a:p>
            <a:r>
              <a:rPr lang="en-US"/>
              <a:t>Larger blocks may increase conflict misses since the number of blocks</a:t>
            </a:r>
          </a:p>
          <a:p>
            <a:r>
              <a:rPr lang="en-US"/>
              <a:t>is smaller.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58EE1-150D-7C49-A34F-690C4D6CDB04}" type="slidenum">
              <a:rPr lang="en-US">
                <a:solidFill>
                  <a:srgbClr val="0000FF"/>
                </a:solidFill>
              </a:rPr>
              <a:pPr/>
              <a:t>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>
                <a:latin typeface="Times-Roman" charset="0"/>
              </a:rPr>
              <a:t>Early machines had things like mercury delay lines (jse)</a:t>
            </a:r>
          </a:p>
          <a:p>
            <a:r>
              <a:rPr lang="en-US">
                <a:latin typeface="Times-Roman" charset="0"/>
              </a:rPr>
              <a:t>Photo from David Gesswein </a:t>
            </a:r>
            <a:r>
              <a:rPr lang="en-US">
                <a:solidFill>
                  <a:srgbClr val="0000EE"/>
                </a:solidFill>
                <a:latin typeface="Times-Roman" charset="0"/>
              </a:rPr>
              <a:t>djg@pdp8.net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F3E93-265C-3D42-AD51-6D427BF63392}" type="slidenum">
              <a:rPr lang="en-US">
                <a:solidFill>
                  <a:srgbClr val="0000FF"/>
                </a:solidFill>
              </a:rPr>
              <a:pPr/>
              <a:t>7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E2B6C-04B0-7943-9396-93EEB67FDDE6}" type="slidenum">
              <a:rPr lang="en-US">
                <a:solidFill>
                  <a:srgbClr val="0000FF"/>
                </a:solidFill>
              </a:rPr>
              <a:pPr/>
              <a:t>8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5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19C0-4737-BF44-93F4-B9B875658A6A}" type="slidenum">
              <a:rPr lang="en-US">
                <a:solidFill>
                  <a:srgbClr val="0000FF"/>
                </a:solidFill>
              </a:rPr>
              <a:pPr/>
              <a:t>10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2F2D-FA58-AB42-9D7B-855CCBA2322C}" type="slidenum">
              <a:rPr lang="en-US">
                <a:solidFill>
                  <a:srgbClr val="0000FF"/>
                </a:solidFill>
              </a:rPr>
              <a:pPr/>
              <a:t>11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41A85-5294-8D41-A2B1-AB6CB46010AA}" type="slidenum">
              <a:rPr lang="en-US">
                <a:solidFill>
                  <a:srgbClr val="0000FF"/>
                </a:solidFill>
              </a:rPr>
              <a:pPr/>
              <a:t>14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Use RAS/CAS to reduce average latency.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08045-81A1-B648-AAB6-35995F3CCACE}" type="slidenum">
              <a:rPr lang="en-US">
                <a:solidFill>
                  <a:srgbClr val="0000FF"/>
                </a:solidFill>
              </a:rPr>
              <a:pPr/>
              <a:t>15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5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DRAM Architecture</a:t>
            </a:r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D5D-CE0A-AD4C-A101-D6DEDB52AA2D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415171" name="Group 3"/>
          <p:cNvGrpSpPr>
            <a:grpSpLocks/>
          </p:cNvGrpSpPr>
          <p:nvPr/>
        </p:nvGrpSpPr>
        <p:grpSpPr bwMode="auto">
          <a:xfrm>
            <a:off x="1371600" y="762000"/>
            <a:ext cx="6216650" cy="4030664"/>
            <a:chOff x="800" y="624"/>
            <a:chExt cx="3916" cy="2539"/>
          </a:xfrm>
        </p:grpSpPr>
        <p:sp useBgFill="1">
          <p:nvSpPr>
            <p:cNvPr id="1415172" name="Rectangle 4"/>
            <p:cNvSpPr>
              <a:spLocks noChangeArrowheads="1"/>
            </p:cNvSpPr>
            <p:nvPr/>
          </p:nvSpPr>
          <p:spPr bwMode="auto">
            <a:xfrm>
              <a:off x="1712" y="1123"/>
              <a:ext cx="407" cy="1108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73" name="Rectangle 5"/>
            <p:cNvSpPr>
              <a:spLocks noChangeArrowheads="1"/>
            </p:cNvSpPr>
            <p:nvPr/>
          </p:nvSpPr>
          <p:spPr bwMode="auto">
            <a:xfrm rot="16200000">
              <a:off x="1357" y="1444"/>
              <a:ext cx="112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Row Address Decoder</a:t>
              </a:r>
            </a:p>
          </p:txBody>
        </p:sp>
        <p:sp>
          <p:nvSpPr>
            <p:cNvPr id="1415174" name="Line 6"/>
            <p:cNvSpPr>
              <a:spLocks noChangeShapeType="1"/>
            </p:cNvSpPr>
            <p:nvPr/>
          </p:nvSpPr>
          <p:spPr bwMode="auto">
            <a:xfrm>
              <a:off x="2123" y="1239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75" name="Line 7"/>
            <p:cNvSpPr>
              <a:spLocks noChangeShapeType="1"/>
            </p:cNvSpPr>
            <p:nvPr/>
          </p:nvSpPr>
          <p:spPr bwMode="auto">
            <a:xfrm>
              <a:off x="2123" y="1478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15176" name="Group 8"/>
            <p:cNvGrpSpPr>
              <a:grpSpLocks/>
            </p:cNvGrpSpPr>
            <p:nvPr/>
          </p:nvGrpSpPr>
          <p:grpSpPr bwMode="auto">
            <a:xfrm>
              <a:off x="2282" y="1239"/>
              <a:ext cx="155" cy="156"/>
              <a:chOff x="1776" y="1584"/>
              <a:chExt cx="188" cy="188"/>
            </a:xfrm>
          </p:grpSpPr>
          <p:sp useBgFill="1">
            <p:nvSpPr>
              <p:cNvPr id="1415177" name="Rectangle 9"/>
              <p:cNvSpPr>
                <a:spLocks noChangeArrowheads="1"/>
              </p:cNvSpPr>
              <p:nvPr/>
            </p:nvSpPr>
            <p:spPr bwMode="auto">
              <a:xfrm>
                <a:off x="187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78" name="Line 10"/>
              <p:cNvSpPr>
                <a:spLocks noChangeShapeType="1"/>
              </p:cNvSpPr>
              <p:nvPr/>
            </p:nvSpPr>
            <p:spPr bwMode="auto">
              <a:xfrm flipV="1">
                <a:off x="192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79" name="Line 11"/>
              <p:cNvSpPr>
                <a:spLocks noChangeShapeType="1"/>
              </p:cNvSpPr>
              <p:nvPr/>
            </p:nvSpPr>
            <p:spPr bwMode="auto">
              <a:xfrm flipH="1">
                <a:off x="177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15180" name="Line 12"/>
            <p:cNvSpPr>
              <a:spLocks noChangeShapeType="1"/>
            </p:cNvSpPr>
            <p:nvPr/>
          </p:nvSpPr>
          <p:spPr bwMode="auto">
            <a:xfrm>
              <a:off x="2282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81" name="Line 13"/>
            <p:cNvSpPr>
              <a:spLocks noChangeShapeType="1"/>
            </p:cNvSpPr>
            <p:nvPr/>
          </p:nvSpPr>
          <p:spPr bwMode="auto">
            <a:xfrm>
              <a:off x="2520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82" name="Line 14"/>
            <p:cNvSpPr>
              <a:spLocks noChangeShapeType="1"/>
            </p:cNvSpPr>
            <p:nvPr/>
          </p:nvSpPr>
          <p:spPr bwMode="auto">
            <a:xfrm>
              <a:off x="2759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83" name="Line 15"/>
            <p:cNvSpPr>
              <a:spLocks noChangeShapeType="1"/>
            </p:cNvSpPr>
            <p:nvPr/>
          </p:nvSpPr>
          <p:spPr bwMode="auto">
            <a:xfrm>
              <a:off x="2998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84" name="Line 16"/>
            <p:cNvSpPr>
              <a:spLocks noChangeShapeType="1"/>
            </p:cNvSpPr>
            <p:nvPr/>
          </p:nvSpPr>
          <p:spPr bwMode="auto">
            <a:xfrm>
              <a:off x="3237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85" name="Line 17"/>
            <p:cNvSpPr>
              <a:spLocks noChangeShapeType="1"/>
            </p:cNvSpPr>
            <p:nvPr/>
          </p:nvSpPr>
          <p:spPr bwMode="auto">
            <a:xfrm>
              <a:off x="3475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186" name="Line 18"/>
            <p:cNvSpPr>
              <a:spLocks noChangeShapeType="1"/>
            </p:cNvSpPr>
            <p:nvPr/>
          </p:nvSpPr>
          <p:spPr bwMode="auto">
            <a:xfrm>
              <a:off x="2123" y="1717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15187" name="Group 19"/>
            <p:cNvGrpSpPr>
              <a:grpSpLocks/>
            </p:cNvGrpSpPr>
            <p:nvPr/>
          </p:nvGrpSpPr>
          <p:grpSpPr bwMode="auto">
            <a:xfrm>
              <a:off x="2282" y="1478"/>
              <a:ext cx="155" cy="156"/>
              <a:chOff x="1776" y="1872"/>
              <a:chExt cx="188" cy="188"/>
            </a:xfrm>
          </p:grpSpPr>
          <p:sp useBgFill="1">
            <p:nvSpPr>
              <p:cNvPr id="1415188" name="Rectangle 20"/>
              <p:cNvSpPr>
                <a:spLocks noChangeArrowheads="1"/>
              </p:cNvSpPr>
              <p:nvPr/>
            </p:nvSpPr>
            <p:spPr bwMode="auto">
              <a:xfrm>
                <a:off x="187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89" name="Line 21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90" name="Line 22"/>
              <p:cNvSpPr>
                <a:spLocks noChangeShapeType="1"/>
              </p:cNvSpPr>
              <p:nvPr/>
            </p:nvSpPr>
            <p:spPr bwMode="auto">
              <a:xfrm flipH="1">
                <a:off x="177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191" name="Group 23"/>
            <p:cNvGrpSpPr>
              <a:grpSpLocks/>
            </p:cNvGrpSpPr>
            <p:nvPr/>
          </p:nvGrpSpPr>
          <p:grpSpPr bwMode="auto">
            <a:xfrm>
              <a:off x="2282" y="1717"/>
              <a:ext cx="155" cy="156"/>
              <a:chOff x="1776" y="2160"/>
              <a:chExt cx="188" cy="188"/>
            </a:xfrm>
          </p:grpSpPr>
          <p:sp useBgFill="1">
            <p:nvSpPr>
              <p:cNvPr id="1415192" name="Rectangle 24"/>
              <p:cNvSpPr>
                <a:spLocks noChangeArrowheads="1"/>
              </p:cNvSpPr>
              <p:nvPr/>
            </p:nvSpPr>
            <p:spPr bwMode="auto">
              <a:xfrm>
                <a:off x="187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93" name="Line 25"/>
              <p:cNvSpPr>
                <a:spLocks noChangeShapeType="1"/>
              </p:cNvSpPr>
              <p:nvPr/>
            </p:nvSpPr>
            <p:spPr bwMode="auto">
              <a:xfrm flipV="1">
                <a:off x="192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94" name="Line 26"/>
              <p:cNvSpPr>
                <a:spLocks noChangeShapeType="1"/>
              </p:cNvSpPr>
              <p:nvPr/>
            </p:nvSpPr>
            <p:spPr bwMode="auto">
              <a:xfrm flipH="1">
                <a:off x="177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195" name="Group 27"/>
            <p:cNvGrpSpPr>
              <a:grpSpLocks/>
            </p:cNvGrpSpPr>
            <p:nvPr/>
          </p:nvGrpSpPr>
          <p:grpSpPr bwMode="auto">
            <a:xfrm>
              <a:off x="2282" y="1955"/>
              <a:ext cx="155" cy="156"/>
              <a:chOff x="1776" y="2448"/>
              <a:chExt cx="188" cy="188"/>
            </a:xfrm>
          </p:grpSpPr>
          <p:sp useBgFill="1">
            <p:nvSpPr>
              <p:cNvPr id="1415196" name="Rectangle 28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97" name="Line 29"/>
              <p:cNvSpPr>
                <a:spLocks noChangeShapeType="1"/>
              </p:cNvSpPr>
              <p:nvPr/>
            </p:nvSpPr>
            <p:spPr bwMode="auto">
              <a:xfrm flipV="1">
                <a:off x="192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198" name="Line 30"/>
              <p:cNvSpPr>
                <a:spLocks noChangeShapeType="1"/>
              </p:cNvSpPr>
              <p:nvPr/>
            </p:nvSpPr>
            <p:spPr bwMode="auto">
              <a:xfrm flipH="1">
                <a:off x="177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199" name="Group 31"/>
            <p:cNvGrpSpPr>
              <a:grpSpLocks/>
            </p:cNvGrpSpPr>
            <p:nvPr/>
          </p:nvGrpSpPr>
          <p:grpSpPr bwMode="auto">
            <a:xfrm>
              <a:off x="2520" y="1239"/>
              <a:ext cx="156" cy="156"/>
              <a:chOff x="2064" y="1584"/>
              <a:chExt cx="188" cy="188"/>
            </a:xfrm>
          </p:grpSpPr>
          <p:sp useBgFill="1">
            <p:nvSpPr>
              <p:cNvPr id="1415200" name="Rectangle 32"/>
              <p:cNvSpPr>
                <a:spLocks noChangeArrowheads="1"/>
              </p:cNvSpPr>
              <p:nvPr/>
            </p:nvSpPr>
            <p:spPr bwMode="auto">
              <a:xfrm>
                <a:off x="2164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01" name="Line 33"/>
              <p:cNvSpPr>
                <a:spLocks noChangeShapeType="1"/>
              </p:cNvSpPr>
              <p:nvPr/>
            </p:nvSpPr>
            <p:spPr bwMode="auto">
              <a:xfrm flipV="1">
                <a:off x="2208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02" name="Line 34"/>
              <p:cNvSpPr>
                <a:spLocks noChangeShapeType="1"/>
              </p:cNvSpPr>
              <p:nvPr/>
            </p:nvSpPr>
            <p:spPr bwMode="auto">
              <a:xfrm flipH="1">
                <a:off x="2064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03" name="Group 35"/>
            <p:cNvGrpSpPr>
              <a:grpSpLocks/>
            </p:cNvGrpSpPr>
            <p:nvPr/>
          </p:nvGrpSpPr>
          <p:grpSpPr bwMode="auto">
            <a:xfrm>
              <a:off x="2520" y="1478"/>
              <a:ext cx="156" cy="156"/>
              <a:chOff x="2064" y="1872"/>
              <a:chExt cx="188" cy="188"/>
            </a:xfrm>
          </p:grpSpPr>
          <p:sp useBgFill="1">
            <p:nvSpPr>
              <p:cNvPr id="1415204" name="Rectangle 36"/>
              <p:cNvSpPr>
                <a:spLocks noChangeArrowheads="1"/>
              </p:cNvSpPr>
              <p:nvPr/>
            </p:nvSpPr>
            <p:spPr bwMode="auto">
              <a:xfrm>
                <a:off x="2164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05" name="Line 37"/>
              <p:cNvSpPr>
                <a:spLocks noChangeShapeType="1"/>
              </p:cNvSpPr>
              <p:nvPr/>
            </p:nvSpPr>
            <p:spPr bwMode="auto">
              <a:xfrm flipV="1">
                <a:off x="2208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06" name="Line 3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07" name="Group 39"/>
            <p:cNvGrpSpPr>
              <a:grpSpLocks/>
            </p:cNvGrpSpPr>
            <p:nvPr/>
          </p:nvGrpSpPr>
          <p:grpSpPr bwMode="auto">
            <a:xfrm>
              <a:off x="2520" y="1717"/>
              <a:ext cx="156" cy="156"/>
              <a:chOff x="2064" y="2160"/>
              <a:chExt cx="188" cy="188"/>
            </a:xfrm>
          </p:grpSpPr>
          <p:sp useBgFill="1">
            <p:nvSpPr>
              <p:cNvPr id="1415208" name="Rectangle 40"/>
              <p:cNvSpPr>
                <a:spLocks noChangeArrowheads="1"/>
              </p:cNvSpPr>
              <p:nvPr/>
            </p:nvSpPr>
            <p:spPr bwMode="auto">
              <a:xfrm>
                <a:off x="2164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09" name="Line 41"/>
              <p:cNvSpPr>
                <a:spLocks noChangeShapeType="1"/>
              </p:cNvSpPr>
              <p:nvPr/>
            </p:nvSpPr>
            <p:spPr bwMode="auto">
              <a:xfrm flipV="1">
                <a:off x="2208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10" name="Line 42"/>
              <p:cNvSpPr>
                <a:spLocks noChangeShapeType="1"/>
              </p:cNvSpPr>
              <p:nvPr/>
            </p:nvSpPr>
            <p:spPr bwMode="auto">
              <a:xfrm flipH="1">
                <a:off x="2064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11" name="Group 43"/>
            <p:cNvGrpSpPr>
              <a:grpSpLocks/>
            </p:cNvGrpSpPr>
            <p:nvPr/>
          </p:nvGrpSpPr>
          <p:grpSpPr bwMode="auto">
            <a:xfrm>
              <a:off x="2520" y="1955"/>
              <a:ext cx="156" cy="156"/>
              <a:chOff x="2064" y="2448"/>
              <a:chExt cx="188" cy="188"/>
            </a:xfrm>
          </p:grpSpPr>
          <p:sp useBgFill="1">
            <p:nvSpPr>
              <p:cNvPr id="1415212" name="Rectangle 44"/>
              <p:cNvSpPr>
                <a:spLocks noChangeArrowheads="1"/>
              </p:cNvSpPr>
              <p:nvPr/>
            </p:nvSpPr>
            <p:spPr bwMode="auto">
              <a:xfrm>
                <a:off x="2164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13" name="Line 45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14" name="Line 46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15" name="Group 47"/>
            <p:cNvGrpSpPr>
              <a:grpSpLocks/>
            </p:cNvGrpSpPr>
            <p:nvPr/>
          </p:nvGrpSpPr>
          <p:grpSpPr bwMode="auto">
            <a:xfrm>
              <a:off x="2759" y="1239"/>
              <a:ext cx="156" cy="156"/>
              <a:chOff x="2352" y="1584"/>
              <a:chExt cx="188" cy="188"/>
            </a:xfrm>
          </p:grpSpPr>
          <p:sp useBgFill="1">
            <p:nvSpPr>
              <p:cNvPr id="1415216" name="Rectangle 48"/>
              <p:cNvSpPr>
                <a:spLocks noChangeArrowheads="1"/>
              </p:cNvSpPr>
              <p:nvPr/>
            </p:nvSpPr>
            <p:spPr bwMode="auto">
              <a:xfrm>
                <a:off x="2452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17" name="Line 49"/>
              <p:cNvSpPr>
                <a:spLocks noChangeShapeType="1"/>
              </p:cNvSpPr>
              <p:nvPr/>
            </p:nvSpPr>
            <p:spPr bwMode="auto">
              <a:xfrm flipV="1">
                <a:off x="2496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18" name="Line 50"/>
              <p:cNvSpPr>
                <a:spLocks noChangeShapeType="1"/>
              </p:cNvSpPr>
              <p:nvPr/>
            </p:nvSpPr>
            <p:spPr bwMode="auto">
              <a:xfrm flipH="1">
                <a:off x="2352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19" name="Group 51"/>
            <p:cNvGrpSpPr>
              <a:grpSpLocks/>
            </p:cNvGrpSpPr>
            <p:nvPr/>
          </p:nvGrpSpPr>
          <p:grpSpPr bwMode="auto">
            <a:xfrm>
              <a:off x="2759" y="1478"/>
              <a:ext cx="156" cy="156"/>
              <a:chOff x="2352" y="1872"/>
              <a:chExt cx="188" cy="188"/>
            </a:xfrm>
          </p:grpSpPr>
          <p:sp useBgFill="1">
            <p:nvSpPr>
              <p:cNvPr id="1415220" name="Rectangle 52"/>
              <p:cNvSpPr>
                <a:spLocks noChangeArrowheads="1"/>
              </p:cNvSpPr>
              <p:nvPr/>
            </p:nvSpPr>
            <p:spPr bwMode="auto">
              <a:xfrm>
                <a:off x="2452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21" name="Line 53"/>
              <p:cNvSpPr>
                <a:spLocks noChangeShapeType="1"/>
              </p:cNvSpPr>
              <p:nvPr/>
            </p:nvSpPr>
            <p:spPr bwMode="auto">
              <a:xfrm flipV="1">
                <a:off x="2496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22" name="Line 54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23" name="Group 55"/>
            <p:cNvGrpSpPr>
              <a:grpSpLocks/>
            </p:cNvGrpSpPr>
            <p:nvPr/>
          </p:nvGrpSpPr>
          <p:grpSpPr bwMode="auto">
            <a:xfrm>
              <a:off x="2759" y="1717"/>
              <a:ext cx="156" cy="156"/>
              <a:chOff x="2352" y="2160"/>
              <a:chExt cx="188" cy="188"/>
            </a:xfrm>
          </p:grpSpPr>
          <p:sp useBgFill="1">
            <p:nvSpPr>
              <p:cNvPr id="1415224" name="Rectangle 56"/>
              <p:cNvSpPr>
                <a:spLocks noChangeArrowheads="1"/>
              </p:cNvSpPr>
              <p:nvPr/>
            </p:nvSpPr>
            <p:spPr bwMode="auto">
              <a:xfrm>
                <a:off x="2452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25" name="Line 57"/>
              <p:cNvSpPr>
                <a:spLocks noChangeShapeType="1"/>
              </p:cNvSpPr>
              <p:nvPr/>
            </p:nvSpPr>
            <p:spPr bwMode="auto">
              <a:xfrm flipV="1">
                <a:off x="2496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26" name="Line 58"/>
              <p:cNvSpPr>
                <a:spLocks noChangeShapeType="1"/>
              </p:cNvSpPr>
              <p:nvPr/>
            </p:nvSpPr>
            <p:spPr bwMode="auto">
              <a:xfrm flipH="1">
                <a:off x="2352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27" name="Group 59"/>
            <p:cNvGrpSpPr>
              <a:grpSpLocks/>
            </p:cNvGrpSpPr>
            <p:nvPr/>
          </p:nvGrpSpPr>
          <p:grpSpPr bwMode="auto">
            <a:xfrm>
              <a:off x="2759" y="1955"/>
              <a:ext cx="156" cy="156"/>
              <a:chOff x="2352" y="2448"/>
              <a:chExt cx="188" cy="188"/>
            </a:xfrm>
          </p:grpSpPr>
          <p:sp useBgFill="1">
            <p:nvSpPr>
              <p:cNvPr id="1415228" name="Rectangle 60"/>
              <p:cNvSpPr>
                <a:spLocks noChangeArrowheads="1"/>
              </p:cNvSpPr>
              <p:nvPr/>
            </p:nvSpPr>
            <p:spPr bwMode="auto">
              <a:xfrm>
                <a:off x="2452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29" name="Line 61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30" name="Line 62"/>
              <p:cNvSpPr>
                <a:spLocks noChangeShapeType="1"/>
              </p:cNvSpPr>
              <p:nvPr/>
            </p:nvSpPr>
            <p:spPr bwMode="auto">
              <a:xfrm flipH="1">
                <a:off x="2352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31" name="Group 63"/>
            <p:cNvGrpSpPr>
              <a:grpSpLocks/>
            </p:cNvGrpSpPr>
            <p:nvPr/>
          </p:nvGrpSpPr>
          <p:grpSpPr bwMode="auto">
            <a:xfrm>
              <a:off x="2998" y="1239"/>
              <a:ext cx="156" cy="156"/>
              <a:chOff x="2640" y="1584"/>
              <a:chExt cx="188" cy="188"/>
            </a:xfrm>
          </p:grpSpPr>
          <p:sp useBgFill="1">
            <p:nvSpPr>
              <p:cNvPr id="1415232" name="Rectangle 64"/>
              <p:cNvSpPr>
                <a:spLocks noChangeArrowheads="1"/>
              </p:cNvSpPr>
              <p:nvPr/>
            </p:nvSpPr>
            <p:spPr bwMode="auto">
              <a:xfrm>
                <a:off x="2740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33" name="Line 65"/>
              <p:cNvSpPr>
                <a:spLocks noChangeShapeType="1"/>
              </p:cNvSpPr>
              <p:nvPr/>
            </p:nvSpPr>
            <p:spPr bwMode="auto">
              <a:xfrm flipV="1">
                <a:off x="2784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34" name="Line 66"/>
              <p:cNvSpPr>
                <a:spLocks noChangeShapeType="1"/>
              </p:cNvSpPr>
              <p:nvPr/>
            </p:nvSpPr>
            <p:spPr bwMode="auto">
              <a:xfrm flipH="1">
                <a:off x="2640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35" name="Group 67"/>
            <p:cNvGrpSpPr>
              <a:grpSpLocks/>
            </p:cNvGrpSpPr>
            <p:nvPr/>
          </p:nvGrpSpPr>
          <p:grpSpPr bwMode="auto">
            <a:xfrm>
              <a:off x="2998" y="1478"/>
              <a:ext cx="156" cy="156"/>
              <a:chOff x="2640" y="1872"/>
              <a:chExt cx="188" cy="188"/>
            </a:xfrm>
          </p:grpSpPr>
          <p:sp useBgFill="1">
            <p:nvSpPr>
              <p:cNvPr id="1415236" name="Rectangle 68"/>
              <p:cNvSpPr>
                <a:spLocks noChangeArrowheads="1"/>
              </p:cNvSpPr>
              <p:nvPr/>
            </p:nvSpPr>
            <p:spPr bwMode="auto">
              <a:xfrm>
                <a:off x="2740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37" name="Line 69"/>
              <p:cNvSpPr>
                <a:spLocks noChangeShapeType="1"/>
              </p:cNvSpPr>
              <p:nvPr/>
            </p:nvSpPr>
            <p:spPr bwMode="auto">
              <a:xfrm flipV="1">
                <a:off x="2784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38" name="Line 70"/>
              <p:cNvSpPr>
                <a:spLocks noChangeShapeType="1"/>
              </p:cNvSpPr>
              <p:nvPr/>
            </p:nvSpPr>
            <p:spPr bwMode="auto">
              <a:xfrm flipH="1">
                <a:off x="2640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39" name="Group 71"/>
            <p:cNvGrpSpPr>
              <a:grpSpLocks/>
            </p:cNvGrpSpPr>
            <p:nvPr/>
          </p:nvGrpSpPr>
          <p:grpSpPr bwMode="auto">
            <a:xfrm>
              <a:off x="2998" y="1717"/>
              <a:ext cx="156" cy="156"/>
              <a:chOff x="2640" y="2160"/>
              <a:chExt cx="188" cy="188"/>
            </a:xfrm>
          </p:grpSpPr>
          <p:sp useBgFill="1">
            <p:nvSpPr>
              <p:cNvPr id="1415240" name="Rectangle 72"/>
              <p:cNvSpPr>
                <a:spLocks noChangeArrowheads="1"/>
              </p:cNvSpPr>
              <p:nvPr/>
            </p:nvSpPr>
            <p:spPr bwMode="auto">
              <a:xfrm>
                <a:off x="2740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41" name="Line 73"/>
              <p:cNvSpPr>
                <a:spLocks noChangeShapeType="1"/>
              </p:cNvSpPr>
              <p:nvPr/>
            </p:nvSpPr>
            <p:spPr bwMode="auto">
              <a:xfrm flipV="1">
                <a:off x="2784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42" name="Line 74"/>
              <p:cNvSpPr>
                <a:spLocks noChangeShapeType="1"/>
              </p:cNvSpPr>
              <p:nvPr/>
            </p:nvSpPr>
            <p:spPr bwMode="auto">
              <a:xfrm flipH="1">
                <a:off x="2640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43" name="Group 75"/>
            <p:cNvGrpSpPr>
              <a:grpSpLocks/>
            </p:cNvGrpSpPr>
            <p:nvPr/>
          </p:nvGrpSpPr>
          <p:grpSpPr bwMode="auto">
            <a:xfrm>
              <a:off x="2998" y="1955"/>
              <a:ext cx="156" cy="156"/>
              <a:chOff x="2640" y="2448"/>
              <a:chExt cx="188" cy="188"/>
            </a:xfrm>
          </p:grpSpPr>
          <p:sp useBgFill="1">
            <p:nvSpPr>
              <p:cNvPr id="1415244" name="Rectangle 76"/>
              <p:cNvSpPr>
                <a:spLocks noChangeArrowheads="1"/>
              </p:cNvSpPr>
              <p:nvPr/>
            </p:nvSpPr>
            <p:spPr bwMode="auto">
              <a:xfrm>
                <a:off x="2740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45" name="Line 77"/>
              <p:cNvSpPr>
                <a:spLocks noChangeShapeType="1"/>
              </p:cNvSpPr>
              <p:nvPr/>
            </p:nvSpPr>
            <p:spPr bwMode="auto">
              <a:xfrm flipV="1">
                <a:off x="2784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46" name="Line 78"/>
              <p:cNvSpPr>
                <a:spLocks noChangeShapeType="1"/>
              </p:cNvSpPr>
              <p:nvPr/>
            </p:nvSpPr>
            <p:spPr bwMode="auto">
              <a:xfrm flipH="1">
                <a:off x="2640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47" name="Group 79"/>
            <p:cNvGrpSpPr>
              <a:grpSpLocks/>
            </p:cNvGrpSpPr>
            <p:nvPr/>
          </p:nvGrpSpPr>
          <p:grpSpPr bwMode="auto">
            <a:xfrm>
              <a:off x="3237" y="1239"/>
              <a:ext cx="155" cy="156"/>
              <a:chOff x="2928" y="1584"/>
              <a:chExt cx="188" cy="188"/>
            </a:xfrm>
          </p:grpSpPr>
          <p:sp useBgFill="1">
            <p:nvSpPr>
              <p:cNvPr id="1415248" name="Rectangle 80"/>
              <p:cNvSpPr>
                <a:spLocks noChangeArrowheads="1"/>
              </p:cNvSpPr>
              <p:nvPr/>
            </p:nvSpPr>
            <p:spPr bwMode="auto">
              <a:xfrm>
                <a:off x="3028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49" name="Line 81"/>
              <p:cNvSpPr>
                <a:spLocks noChangeShapeType="1"/>
              </p:cNvSpPr>
              <p:nvPr/>
            </p:nvSpPr>
            <p:spPr bwMode="auto">
              <a:xfrm flipV="1">
                <a:off x="3072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50" name="Line 82"/>
              <p:cNvSpPr>
                <a:spLocks noChangeShapeType="1"/>
              </p:cNvSpPr>
              <p:nvPr/>
            </p:nvSpPr>
            <p:spPr bwMode="auto">
              <a:xfrm flipH="1">
                <a:off x="2928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51" name="Group 83"/>
            <p:cNvGrpSpPr>
              <a:grpSpLocks/>
            </p:cNvGrpSpPr>
            <p:nvPr/>
          </p:nvGrpSpPr>
          <p:grpSpPr bwMode="auto">
            <a:xfrm>
              <a:off x="3237" y="1478"/>
              <a:ext cx="155" cy="156"/>
              <a:chOff x="2928" y="1872"/>
              <a:chExt cx="188" cy="188"/>
            </a:xfrm>
          </p:grpSpPr>
          <p:sp useBgFill="1">
            <p:nvSpPr>
              <p:cNvPr id="1415252" name="Rectangle 84"/>
              <p:cNvSpPr>
                <a:spLocks noChangeArrowheads="1"/>
              </p:cNvSpPr>
              <p:nvPr/>
            </p:nvSpPr>
            <p:spPr bwMode="auto">
              <a:xfrm>
                <a:off x="3028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53" name="Line 85"/>
              <p:cNvSpPr>
                <a:spLocks noChangeShapeType="1"/>
              </p:cNvSpPr>
              <p:nvPr/>
            </p:nvSpPr>
            <p:spPr bwMode="auto">
              <a:xfrm flipV="1">
                <a:off x="3072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54" name="Line 86"/>
              <p:cNvSpPr>
                <a:spLocks noChangeShapeType="1"/>
              </p:cNvSpPr>
              <p:nvPr/>
            </p:nvSpPr>
            <p:spPr bwMode="auto">
              <a:xfrm flipH="1">
                <a:off x="292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55" name="Group 87"/>
            <p:cNvGrpSpPr>
              <a:grpSpLocks/>
            </p:cNvGrpSpPr>
            <p:nvPr/>
          </p:nvGrpSpPr>
          <p:grpSpPr bwMode="auto">
            <a:xfrm>
              <a:off x="3237" y="1717"/>
              <a:ext cx="155" cy="156"/>
              <a:chOff x="2928" y="2160"/>
              <a:chExt cx="188" cy="188"/>
            </a:xfrm>
          </p:grpSpPr>
          <p:sp useBgFill="1">
            <p:nvSpPr>
              <p:cNvPr id="1415256" name="Rectangle 88"/>
              <p:cNvSpPr>
                <a:spLocks noChangeArrowheads="1"/>
              </p:cNvSpPr>
              <p:nvPr/>
            </p:nvSpPr>
            <p:spPr bwMode="auto">
              <a:xfrm>
                <a:off x="3028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57" name="Line 89"/>
              <p:cNvSpPr>
                <a:spLocks noChangeShapeType="1"/>
              </p:cNvSpPr>
              <p:nvPr/>
            </p:nvSpPr>
            <p:spPr bwMode="auto">
              <a:xfrm flipV="1">
                <a:off x="3072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58" name="Line 90"/>
              <p:cNvSpPr>
                <a:spLocks noChangeShapeType="1"/>
              </p:cNvSpPr>
              <p:nvPr/>
            </p:nvSpPr>
            <p:spPr bwMode="auto">
              <a:xfrm flipH="1">
                <a:off x="2928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59" name="Group 91"/>
            <p:cNvGrpSpPr>
              <a:grpSpLocks/>
            </p:cNvGrpSpPr>
            <p:nvPr/>
          </p:nvGrpSpPr>
          <p:grpSpPr bwMode="auto">
            <a:xfrm>
              <a:off x="3237" y="1955"/>
              <a:ext cx="155" cy="156"/>
              <a:chOff x="2928" y="2448"/>
              <a:chExt cx="188" cy="188"/>
            </a:xfrm>
          </p:grpSpPr>
          <p:sp useBgFill="1">
            <p:nvSpPr>
              <p:cNvPr id="1415260" name="Rectangle 92"/>
              <p:cNvSpPr>
                <a:spLocks noChangeArrowheads="1"/>
              </p:cNvSpPr>
              <p:nvPr/>
            </p:nvSpPr>
            <p:spPr bwMode="auto">
              <a:xfrm>
                <a:off x="3028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61" name="Line 93"/>
              <p:cNvSpPr>
                <a:spLocks noChangeShapeType="1"/>
              </p:cNvSpPr>
              <p:nvPr/>
            </p:nvSpPr>
            <p:spPr bwMode="auto">
              <a:xfrm flipV="1">
                <a:off x="3072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62" name="Line 94"/>
              <p:cNvSpPr>
                <a:spLocks noChangeShapeType="1"/>
              </p:cNvSpPr>
              <p:nvPr/>
            </p:nvSpPr>
            <p:spPr bwMode="auto">
              <a:xfrm flipH="1">
                <a:off x="2928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63" name="Group 95"/>
            <p:cNvGrpSpPr>
              <a:grpSpLocks/>
            </p:cNvGrpSpPr>
            <p:nvPr/>
          </p:nvGrpSpPr>
          <p:grpSpPr bwMode="auto">
            <a:xfrm>
              <a:off x="3475" y="1239"/>
              <a:ext cx="156" cy="156"/>
              <a:chOff x="3216" y="1584"/>
              <a:chExt cx="188" cy="188"/>
            </a:xfrm>
          </p:grpSpPr>
          <p:sp useBgFill="1">
            <p:nvSpPr>
              <p:cNvPr id="1415264" name="Rectangle 96"/>
              <p:cNvSpPr>
                <a:spLocks noChangeArrowheads="1"/>
              </p:cNvSpPr>
              <p:nvPr/>
            </p:nvSpPr>
            <p:spPr bwMode="auto">
              <a:xfrm>
                <a:off x="331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65" name="Line 97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66" name="Line 98"/>
              <p:cNvSpPr>
                <a:spLocks noChangeShapeType="1"/>
              </p:cNvSpPr>
              <p:nvPr/>
            </p:nvSpPr>
            <p:spPr bwMode="auto">
              <a:xfrm flipH="1">
                <a:off x="321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67" name="Group 99"/>
            <p:cNvGrpSpPr>
              <a:grpSpLocks/>
            </p:cNvGrpSpPr>
            <p:nvPr/>
          </p:nvGrpSpPr>
          <p:grpSpPr bwMode="auto">
            <a:xfrm>
              <a:off x="3475" y="1478"/>
              <a:ext cx="156" cy="156"/>
              <a:chOff x="3216" y="1872"/>
              <a:chExt cx="188" cy="188"/>
            </a:xfrm>
          </p:grpSpPr>
          <p:sp useBgFill="1">
            <p:nvSpPr>
              <p:cNvPr id="1415268" name="Rectangle 100"/>
              <p:cNvSpPr>
                <a:spLocks noChangeArrowheads="1"/>
              </p:cNvSpPr>
              <p:nvPr/>
            </p:nvSpPr>
            <p:spPr bwMode="auto">
              <a:xfrm>
                <a:off x="331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69" name="Line 101"/>
              <p:cNvSpPr>
                <a:spLocks noChangeShapeType="1"/>
              </p:cNvSpPr>
              <p:nvPr/>
            </p:nvSpPr>
            <p:spPr bwMode="auto">
              <a:xfrm flipV="1">
                <a:off x="336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70" name="Line 102"/>
              <p:cNvSpPr>
                <a:spLocks noChangeShapeType="1"/>
              </p:cNvSpPr>
              <p:nvPr/>
            </p:nvSpPr>
            <p:spPr bwMode="auto">
              <a:xfrm flipH="1">
                <a:off x="321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71" name="Group 103"/>
            <p:cNvGrpSpPr>
              <a:grpSpLocks/>
            </p:cNvGrpSpPr>
            <p:nvPr/>
          </p:nvGrpSpPr>
          <p:grpSpPr bwMode="auto">
            <a:xfrm>
              <a:off x="3475" y="1717"/>
              <a:ext cx="156" cy="156"/>
              <a:chOff x="3216" y="2160"/>
              <a:chExt cx="188" cy="188"/>
            </a:xfrm>
          </p:grpSpPr>
          <p:sp useBgFill="1">
            <p:nvSpPr>
              <p:cNvPr id="1415272" name="Rectangle 104"/>
              <p:cNvSpPr>
                <a:spLocks noChangeArrowheads="1"/>
              </p:cNvSpPr>
              <p:nvPr/>
            </p:nvSpPr>
            <p:spPr bwMode="auto">
              <a:xfrm>
                <a:off x="331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73" name="Line 105"/>
              <p:cNvSpPr>
                <a:spLocks noChangeShapeType="1"/>
              </p:cNvSpPr>
              <p:nvPr/>
            </p:nvSpPr>
            <p:spPr bwMode="auto">
              <a:xfrm flipV="1">
                <a:off x="336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74" name="Line 106"/>
              <p:cNvSpPr>
                <a:spLocks noChangeShapeType="1"/>
              </p:cNvSpPr>
              <p:nvPr/>
            </p:nvSpPr>
            <p:spPr bwMode="auto">
              <a:xfrm flipH="1">
                <a:off x="321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75" name="Group 107"/>
            <p:cNvGrpSpPr>
              <a:grpSpLocks/>
            </p:cNvGrpSpPr>
            <p:nvPr/>
          </p:nvGrpSpPr>
          <p:grpSpPr bwMode="auto">
            <a:xfrm>
              <a:off x="3475" y="1955"/>
              <a:ext cx="156" cy="156"/>
              <a:chOff x="3216" y="2448"/>
              <a:chExt cx="188" cy="188"/>
            </a:xfrm>
          </p:grpSpPr>
          <p:sp useBgFill="1">
            <p:nvSpPr>
              <p:cNvPr id="1415276" name="Rectangle 108"/>
              <p:cNvSpPr>
                <a:spLocks noChangeArrowheads="1"/>
              </p:cNvSpPr>
              <p:nvPr/>
            </p:nvSpPr>
            <p:spPr bwMode="auto">
              <a:xfrm>
                <a:off x="331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77" name="Line 109"/>
              <p:cNvSpPr>
                <a:spLocks noChangeShapeType="1"/>
              </p:cNvSpPr>
              <p:nvPr/>
            </p:nvSpPr>
            <p:spPr bwMode="auto">
              <a:xfrm flipV="1">
                <a:off x="336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5278" name="Line 110"/>
              <p:cNvSpPr>
                <a:spLocks noChangeShapeType="1"/>
              </p:cNvSpPr>
              <p:nvPr/>
            </p:nvSpPr>
            <p:spPr bwMode="auto">
              <a:xfrm flipH="1">
                <a:off x="321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15279" name="Line 111"/>
            <p:cNvSpPr>
              <a:spLocks noChangeShapeType="1"/>
            </p:cNvSpPr>
            <p:nvPr/>
          </p:nvSpPr>
          <p:spPr bwMode="auto">
            <a:xfrm>
              <a:off x="2123" y="1955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80" name="Rectangle 112"/>
            <p:cNvSpPr>
              <a:spLocks noChangeArrowheads="1"/>
            </p:cNvSpPr>
            <p:nvPr/>
          </p:nvSpPr>
          <p:spPr bwMode="auto">
            <a:xfrm>
              <a:off x="2048" y="720"/>
              <a:ext cx="4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Col.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15281" name="Rectangle 113"/>
            <p:cNvSpPr>
              <a:spLocks noChangeArrowheads="1"/>
            </p:cNvSpPr>
            <p:nvPr/>
          </p:nvSpPr>
          <p:spPr bwMode="auto">
            <a:xfrm>
              <a:off x="3344" y="720"/>
              <a:ext cx="366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Col.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2</a:t>
              </a:r>
              <a:r>
                <a:rPr lang="en-US" sz="2000" baseline="30000" dirty="0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415282" name="Rectangle 114"/>
            <p:cNvSpPr>
              <a:spLocks noChangeArrowheads="1"/>
            </p:cNvSpPr>
            <p:nvPr/>
          </p:nvSpPr>
          <p:spPr bwMode="auto">
            <a:xfrm>
              <a:off x="3784" y="1129"/>
              <a:ext cx="52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Row 1</a:t>
              </a:r>
            </a:p>
          </p:txBody>
        </p:sp>
        <p:sp>
          <p:nvSpPr>
            <p:cNvPr id="1415283" name="Rectangle 115"/>
            <p:cNvSpPr>
              <a:spLocks noChangeArrowheads="1"/>
            </p:cNvSpPr>
            <p:nvPr/>
          </p:nvSpPr>
          <p:spPr bwMode="auto">
            <a:xfrm>
              <a:off x="3784" y="1837"/>
              <a:ext cx="59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Row 2</a:t>
              </a:r>
              <a:r>
                <a:rPr lang="en-US" sz="2000" baseline="3000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</a:p>
          </p:txBody>
        </p:sp>
        <p:sp useBgFill="1">
          <p:nvSpPr>
            <p:cNvPr id="1415284" name="Rectangle 116"/>
            <p:cNvSpPr>
              <a:spLocks noChangeArrowheads="1"/>
            </p:cNvSpPr>
            <p:nvPr/>
          </p:nvSpPr>
          <p:spPr bwMode="auto">
            <a:xfrm>
              <a:off x="2144" y="2400"/>
              <a:ext cx="1487" cy="3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85" name="Rectangle 117"/>
            <p:cNvSpPr>
              <a:spLocks noChangeArrowheads="1"/>
            </p:cNvSpPr>
            <p:nvPr/>
          </p:nvSpPr>
          <p:spPr bwMode="auto">
            <a:xfrm>
              <a:off x="2096" y="2400"/>
              <a:ext cx="158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Column Decoder &amp; Sense Amplifiers</a:t>
              </a:r>
            </a:p>
          </p:txBody>
        </p:sp>
        <p:sp>
          <p:nvSpPr>
            <p:cNvPr id="1415286" name="Line 118"/>
            <p:cNvSpPr>
              <a:spLocks noChangeShapeType="1"/>
            </p:cNvSpPr>
            <p:nvPr/>
          </p:nvSpPr>
          <p:spPr bwMode="auto">
            <a:xfrm>
              <a:off x="1225" y="2571"/>
              <a:ext cx="9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87" name="Freeform 119"/>
            <p:cNvSpPr>
              <a:spLocks/>
            </p:cNvSpPr>
            <p:nvPr/>
          </p:nvSpPr>
          <p:spPr bwMode="auto">
            <a:xfrm>
              <a:off x="1424" y="1576"/>
              <a:ext cx="279" cy="996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337" h="1201">
                  <a:moveTo>
                    <a:pt x="0" y="1200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88" name="Rectangle 120"/>
            <p:cNvSpPr>
              <a:spLocks noChangeArrowheads="1"/>
            </p:cNvSpPr>
            <p:nvPr/>
          </p:nvSpPr>
          <p:spPr bwMode="auto">
            <a:xfrm>
              <a:off x="1520" y="2344"/>
              <a:ext cx="25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415289" name="Rectangle 121"/>
            <p:cNvSpPr>
              <a:spLocks noChangeArrowheads="1"/>
            </p:cNvSpPr>
            <p:nvPr/>
          </p:nvSpPr>
          <p:spPr bwMode="auto">
            <a:xfrm>
              <a:off x="1328" y="1384"/>
              <a:ext cx="22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</a:p>
          </p:txBody>
        </p:sp>
        <p:sp>
          <p:nvSpPr>
            <p:cNvPr id="1415290" name="Rectangle 122"/>
            <p:cNvSpPr>
              <a:spLocks noChangeArrowheads="1"/>
            </p:cNvSpPr>
            <p:nvPr/>
          </p:nvSpPr>
          <p:spPr bwMode="auto">
            <a:xfrm>
              <a:off x="800" y="2448"/>
              <a:ext cx="44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N+M</a:t>
              </a:r>
            </a:p>
          </p:txBody>
        </p:sp>
        <p:sp>
          <p:nvSpPr>
            <p:cNvPr id="1415291" name="Line 123"/>
            <p:cNvSpPr>
              <a:spLocks noChangeShapeType="1"/>
            </p:cNvSpPr>
            <p:nvPr/>
          </p:nvSpPr>
          <p:spPr bwMode="auto">
            <a:xfrm flipH="1">
              <a:off x="1702" y="2527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92" name="Line 124"/>
            <p:cNvSpPr>
              <a:spLocks noChangeShapeType="1"/>
            </p:cNvSpPr>
            <p:nvPr/>
          </p:nvSpPr>
          <p:spPr bwMode="auto">
            <a:xfrm flipH="1">
              <a:off x="1503" y="1532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93" name="Rectangle 125"/>
            <p:cNvSpPr>
              <a:spLocks noChangeArrowheads="1"/>
            </p:cNvSpPr>
            <p:nvPr/>
          </p:nvSpPr>
          <p:spPr bwMode="auto">
            <a:xfrm>
              <a:off x="2672" y="624"/>
              <a:ext cx="6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09900"/>
                  </a:solidFill>
                  <a:latin typeface="Calibri"/>
                  <a:cs typeface="Calibri"/>
                </a:rPr>
                <a:t>bit lines</a:t>
              </a:r>
            </a:p>
          </p:txBody>
        </p:sp>
        <p:sp>
          <p:nvSpPr>
            <p:cNvPr id="1415294" name="Line 126"/>
            <p:cNvSpPr>
              <a:spLocks noChangeShapeType="1"/>
            </p:cNvSpPr>
            <p:nvPr/>
          </p:nvSpPr>
          <p:spPr bwMode="auto">
            <a:xfrm flipH="1">
              <a:off x="2534" y="816"/>
              <a:ext cx="186" cy="24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95" name="Rectangle 127"/>
            <p:cNvSpPr>
              <a:spLocks noChangeArrowheads="1"/>
            </p:cNvSpPr>
            <p:nvPr/>
          </p:nvSpPr>
          <p:spPr bwMode="auto">
            <a:xfrm>
              <a:off x="3872" y="816"/>
              <a:ext cx="82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word lines</a:t>
              </a:r>
            </a:p>
          </p:txBody>
        </p:sp>
        <p:sp>
          <p:nvSpPr>
            <p:cNvPr id="1415296" name="Line 128"/>
            <p:cNvSpPr>
              <a:spLocks noChangeShapeType="1"/>
            </p:cNvSpPr>
            <p:nvPr/>
          </p:nvSpPr>
          <p:spPr bwMode="auto">
            <a:xfrm flipH="1">
              <a:off x="3674" y="1008"/>
              <a:ext cx="246" cy="2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97" name="Rectangle 129"/>
            <p:cNvSpPr>
              <a:spLocks noChangeArrowheads="1"/>
            </p:cNvSpPr>
            <p:nvPr/>
          </p:nvSpPr>
          <p:spPr bwMode="auto">
            <a:xfrm>
              <a:off x="3696" y="2152"/>
              <a:ext cx="102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Memory cell</a:t>
              </a:r>
              <a:b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(one bit)</a:t>
              </a:r>
            </a:p>
          </p:txBody>
        </p:sp>
        <p:sp>
          <p:nvSpPr>
            <p:cNvPr id="1415298" name="Line 130"/>
            <p:cNvSpPr>
              <a:spLocks noChangeShapeType="1"/>
            </p:cNvSpPr>
            <p:nvPr/>
          </p:nvSpPr>
          <p:spPr bwMode="auto">
            <a:xfrm flipH="1" flipV="1">
              <a:off x="3634" y="2115"/>
              <a:ext cx="120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299" name="Line 131"/>
            <p:cNvSpPr>
              <a:spLocks noChangeShapeType="1"/>
            </p:cNvSpPr>
            <p:nvPr/>
          </p:nvSpPr>
          <p:spPr bwMode="auto">
            <a:xfrm>
              <a:off x="2878" y="275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300" name="Line 132"/>
            <p:cNvSpPr>
              <a:spLocks noChangeShapeType="1"/>
            </p:cNvSpPr>
            <p:nvPr/>
          </p:nvSpPr>
          <p:spPr bwMode="auto">
            <a:xfrm flipH="1" flipV="1">
              <a:off x="2831" y="2895"/>
              <a:ext cx="99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5301" name="Rectangle 133"/>
            <p:cNvSpPr>
              <a:spLocks noChangeArrowheads="1"/>
            </p:cNvSpPr>
            <p:nvPr/>
          </p:nvSpPr>
          <p:spPr bwMode="auto">
            <a:xfrm>
              <a:off x="2910" y="2865"/>
              <a:ext cx="21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415302" name="Rectangle 134"/>
            <p:cNvSpPr>
              <a:spLocks noChangeArrowheads="1"/>
            </p:cNvSpPr>
            <p:nvPr/>
          </p:nvSpPr>
          <p:spPr bwMode="auto">
            <a:xfrm>
              <a:off x="2423" y="2927"/>
              <a:ext cx="42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Data</a:t>
              </a:r>
            </a:p>
          </p:txBody>
        </p:sp>
      </p:grpSp>
      <p:sp>
        <p:nvSpPr>
          <p:cNvPr id="1415303" name="Text Box 135"/>
          <p:cNvSpPr txBox="1">
            <a:spLocks noChangeArrowheads="1"/>
          </p:cNvSpPr>
          <p:nvPr/>
        </p:nvSpPr>
        <p:spPr bwMode="auto">
          <a:xfrm>
            <a:off x="381000" y="5562600"/>
            <a:ext cx="845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415304" name="Text Box 136"/>
          <p:cNvSpPr txBox="1">
            <a:spLocks noChangeArrowheads="1"/>
          </p:cNvSpPr>
          <p:nvPr/>
        </p:nvSpPr>
        <p:spPr bwMode="auto">
          <a:xfrm>
            <a:off x="381000" y="5105400"/>
            <a:ext cx="8521700" cy="12782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5425" indent="-225425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Bits stored in 2-dimensional arrays on chip</a:t>
            </a:r>
          </a:p>
          <a:p>
            <a:pPr marL="225425" indent="-225425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Modern chips have around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4-8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logical banks on each chip</a:t>
            </a:r>
          </a:p>
          <a:p>
            <a:pPr marL="631825" lvl="1" indent="-288925">
              <a:lnSpc>
                <a:spcPct val="8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each logical bank physically implemented as many smaller arrays</a:t>
            </a:r>
          </a:p>
        </p:txBody>
      </p:sp>
    </p:spTree>
    <p:extLst>
      <p:ext uri="{BB962C8B-B14F-4D97-AF65-F5344CB8AC3E}">
        <p14:creationId xmlns:p14="http://schemas.microsoft.com/office/powerpoint/2010/main" val="276787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Packaging</a:t>
            </a:r>
            <a:br>
              <a:rPr lang="en-US" smtClean="0"/>
            </a:br>
            <a:r>
              <a:rPr lang="en-US" sz="2400" smtClean="0"/>
              <a:t>(Laptops/Desktops/Servers)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EF-0100-5D43-B2A3-239B7CB4809E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6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3733800"/>
            <a:ext cx="5943600" cy="2438400"/>
          </a:xfrm>
          <a:noFill/>
          <a:ln/>
        </p:spPr>
        <p:txBody>
          <a:bodyPr/>
          <a:lstStyle/>
          <a:p>
            <a:pPr marL="342900" indent="-342900"/>
            <a:r>
              <a:rPr lang="en-US" sz="2000" dirty="0" smtClean="0"/>
              <a:t>DIMM (Dual Inline Memory Module) contains multiple chips with clock/control/address signals connected in parallel (sometimes need buffers to drive signals to all chips)</a:t>
            </a:r>
          </a:p>
          <a:p>
            <a:pPr marL="342900" indent="-342900"/>
            <a:r>
              <a:rPr lang="en-US" sz="2000" dirty="0" smtClean="0"/>
              <a:t>Data pins work together to return wide word (e.g., 64-bit data bus using 16x4-bit parts)</a:t>
            </a:r>
          </a:p>
          <a:p>
            <a:pPr marL="342900" indent="-342900"/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38200" y="1371600"/>
            <a:ext cx="4708525" cy="2001699"/>
            <a:chOff x="609600" y="990600"/>
            <a:chExt cx="4708525" cy="2001699"/>
          </a:xfrm>
        </p:grpSpPr>
        <p:sp>
          <p:nvSpPr>
            <p:cNvPr id="1416196" name="Rectangle 4"/>
            <p:cNvSpPr>
              <a:spLocks noChangeArrowheads="1"/>
            </p:cNvSpPr>
            <p:nvPr/>
          </p:nvSpPr>
          <p:spPr bwMode="auto">
            <a:xfrm>
              <a:off x="4267200" y="1146175"/>
              <a:ext cx="9144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197" name="Line 5"/>
            <p:cNvSpPr>
              <a:spLocks noChangeShapeType="1"/>
            </p:cNvSpPr>
            <p:nvPr/>
          </p:nvSpPr>
          <p:spPr bwMode="auto">
            <a:xfrm>
              <a:off x="3733800" y="19081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198" name="Line 6"/>
            <p:cNvSpPr>
              <a:spLocks noChangeShapeType="1"/>
            </p:cNvSpPr>
            <p:nvPr/>
          </p:nvSpPr>
          <p:spPr bwMode="auto">
            <a:xfrm>
              <a:off x="4648200" y="2289175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199" name="Line 7"/>
            <p:cNvSpPr>
              <a:spLocks noChangeShapeType="1"/>
            </p:cNvSpPr>
            <p:nvPr/>
          </p:nvSpPr>
          <p:spPr bwMode="auto">
            <a:xfrm>
              <a:off x="3733800" y="13747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200" name="Line 8"/>
            <p:cNvSpPr>
              <a:spLocks noChangeShapeType="1"/>
            </p:cNvSpPr>
            <p:nvPr/>
          </p:nvSpPr>
          <p:spPr bwMode="auto">
            <a:xfrm flipH="1">
              <a:off x="3886200" y="18319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201" name="Text Box 9"/>
            <p:cNvSpPr txBox="1">
              <a:spLocks noChangeArrowheads="1"/>
            </p:cNvSpPr>
            <p:nvPr/>
          </p:nvSpPr>
          <p:spPr bwMode="auto">
            <a:xfrm>
              <a:off x="762000" y="1527175"/>
              <a:ext cx="3352800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Address lines multiplexed row/column address</a:t>
              </a:r>
            </a:p>
          </p:txBody>
        </p:sp>
        <p:sp>
          <p:nvSpPr>
            <p:cNvPr id="1416202" name="Text Box 10"/>
            <p:cNvSpPr txBox="1">
              <a:spLocks noChangeArrowheads="1"/>
            </p:cNvSpPr>
            <p:nvPr/>
          </p:nvSpPr>
          <p:spPr bwMode="auto">
            <a:xfrm>
              <a:off x="609600" y="1146175"/>
              <a:ext cx="335280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Clock and control signals</a:t>
              </a:r>
            </a:p>
          </p:txBody>
        </p:sp>
        <p:sp>
          <p:nvSpPr>
            <p:cNvPr id="1416203" name="Line 11"/>
            <p:cNvSpPr>
              <a:spLocks noChangeShapeType="1"/>
            </p:cNvSpPr>
            <p:nvPr/>
          </p:nvSpPr>
          <p:spPr bwMode="auto">
            <a:xfrm flipH="1">
              <a:off x="3886200" y="12985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204" name="Line 12"/>
            <p:cNvSpPr>
              <a:spLocks noChangeShapeType="1"/>
            </p:cNvSpPr>
            <p:nvPr/>
          </p:nvSpPr>
          <p:spPr bwMode="auto">
            <a:xfrm flipH="1">
              <a:off x="4572000" y="2517775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16205" name="Text Box 13"/>
            <p:cNvSpPr txBox="1">
              <a:spLocks noChangeArrowheads="1"/>
            </p:cNvSpPr>
            <p:nvPr/>
          </p:nvSpPr>
          <p:spPr bwMode="auto">
            <a:xfrm>
              <a:off x="2741543" y="2284413"/>
              <a:ext cx="1851163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Data bus</a:t>
              </a:r>
            </a:p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(4b,8b,16b,32b)</a:t>
              </a:r>
            </a:p>
          </p:txBody>
        </p:sp>
        <p:sp>
          <p:nvSpPr>
            <p:cNvPr id="1416206" name="Text Box 14"/>
            <p:cNvSpPr txBox="1">
              <a:spLocks noChangeArrowheads="1"/>
            </p:cNvSpPr>
            <p:nvPr/>
          </p:nvSpPr>
          <p:spPr bwMode="auto">
            <a:xfrm>
              <a:off x="4114800" y="1298575"/>
              <a:ext cx="1203325" cy="830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DRAM chip</a:t>
              </a:r>
            </a:p>
          </p:txBody>
        </p:sp>
        <p:sp>
          <p:nvSpPr>
            <p:cNvPr id="1416207" name="Text Box 15"/>
            <p:cNvSpPr txBox="1">
              <a:spLocks noChangeArrowheads="1"/>
            </p:cNvSpPr>
            <p:nvPr/>
          </p:nvSpPr>
          <p:spPr bwMode="auto">
            <a:xfrm>
              <a:off x="3665428" y="1905000"/>
              <a:ext cx="53362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~12</a:t>
              </a:r>
            </a:p>
          </p:txBody>
        </p:sp>
        <p:sp>
          <p:nvSpPr>
            <p:cNvPr id="1416208" name="Text Box 16"/>
            <p:cNvSpPr txBox="1">
              <a:spLocks noChangeArrowheads="1"/>
            </p:cNvSpPr>
            <p:nvPr/>
          </p:nvSpPr>
          <p:spPr bwMode="auto">
            <a:xfrm>
              <a:off x="3677888" y="990600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~7</a:t>
              </a:r>
            </a:p>
          </p:txBody>
        </p:sp>
      </p:grpSp>
      <p:pic>
        <p:nvPicPr>
          <p:cNvPr id="1416209" name="Picture 17" descr="mod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97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Packaging, Mobile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yEfJohqHnWinU1vx.mediu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290"/>
            <a:ext cx="548532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153090"/>
            <a:ext cx="59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[ Apple A4 package cross-section, </a:t>
            </a:r>
            <a:r>
              <a:rPr lang="en-US" sz="2400" i="1" dirty="0" err="1" smtClean="0">
                <a:solidFill>
                  <a:srgbClr val="000000"/>
                </a:solidFill>
                <a:latin typeface="Calibri"/>
                <a:cs typeface="Calibri"/>
              </a:rPr>
              <a:t>iFixit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 2010 ]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0288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Two stacked DRAM die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477000" y="3257490"/>
            <a:ext cx="5334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>
            <a:off x="6477000" y="3505944"/>
            <a:ext cx="457200" cy="5634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34200" y="3886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Processor plus logic die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6477000" y="4267199"/>
            <a:ext cx="457200" cy="2259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990600"/>
            <a:ext cx="3746921" cy="2057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2800" y="1219200"/>
            <a:ext cx="477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[ Apple A4 package on circuit board]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03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Packaging Apple A10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 descr="Kes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3" y="1295400"/>
            <a:ext cx="9144000" cy="44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6139-1FDB-6047-8FDA-22ED39B0BA1A}" type="slidenum">
              <a:rPr lang="en-US"/>
              <a:pPr/>
              <a:t>14</a:t>
            </a:fld>
            <a:endParaRPr lang="en-US"/>
          </a:p>
        </p:txBody>
      </p:sp>
      <p:sp>
        <p:nvSpPr>
          <p:cNvPr id="1417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762000"/>
            <a:ext cx="8610600" cy="5054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dirty="0" smtClean="0"/>
              <a:t>Three steps in read/write access to a given bank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dirty="0" smtClean="0"/>
              <a:t>Row access (RAS)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decode row address, enable addressed row (often multiple Kb in row)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err="1" smtClean="0"/>
              <a:t>bitlines</a:t>
            </a:r>
            <a:r>
              <a:rPr lang="en-US" dirty="0" smtClean="0"/>
              <a:t> share charge with storage cell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small change in voltage detected by sense amplifiers which latch whole row of bits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sense amplifiers drive </a:t>
            </a:r>
            <a:r>
              <a:rPr lang="en-US" dirty="0" err="1" smtClean="0"/>
              <a:t>bitlines</a:t>
            </a:r>
            <a:r>
              <a:rPr lang="en-US" dirty="0" smtClean="0"/>
              <a:t> full rail to recharge storage cells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dirty="0" smtClean="0"/>
              <a:t>Column access (CAS)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decode column address to select small number of sense amplifier latches (4, 8, 16, or 32 bits depending on DRAM package)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on read, send latched bits out to chip pins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on write, change sense amplifier latches which then charge storage cells to required value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dirty="0" smtClean="0"/>
              <a:t>can perform multiple column accesses on same row without another row access (burst mode)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dirty="0" err="1" smtClean="0"/>
              <a:t>Precharge</a:t>
            </a:r>
            <a:endParaRPr lang="en-US" dirty="0" smtClean="0"/>
          </a:p>
          <a:p>
            <a:pPr lvl="1">
              <a:spcBef>
                <a:spcPts val="264"/>
              </a:spcBef>
            </a:pPr>
            <a:r>
              <a:rPr lang="en-US" dirty="0" smtClean="0"/>
              <a:t>charges bit lines to known value, required before next row access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dirty="0" smtClean="0"/>
              <a:t>Each step has a latency of around 15-20ns in modern DRAMs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dirty="0" smtClean="0"/>
              <a:t>Various DRAM standards (DDR, RDRAM) have different ways of encoding the signals for transmission to the DRAM, but all share same core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8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Double-Data Rate (DDR2) DRAM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C73-7CE5-1548-894B-249BA76F2AA0}" type="slidenum">
              <a:rPr lang="en-US"/>
              <a:pPr/>
              <a:t>15</a:t>
            </a:fld>
            <a:endParaRPr lang="en-US"/>
          </a:p>
        </p:txBody>
      </p:sp>
      <p:pic>
        <p:nvPicPr>
          <p:cNvPr id="1419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153400" cy="5246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19269" name="Text Box 5"/>
          <p:cNvSpPr txBox="1">
            <a:spLocks noChangeArrowheads="1"/>
          </p:cNvSpPr>
          <p:nvPr/>
        </p:nvSpPr>
        <p:spPr bwMode="auto">
          <a:xfrm>
            <a:off x="1712786" y="1978969"/>
            <a:ext cx="75273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Row</a:t>
            </a:r>
          </a:p>
        </p:txBody>
      </p:sp>
      <p:sp>
        <p:nvSpPr>
          <p:cNvPr id="1419270" name="Text Box 6"/>
          <p:cNvSpPr txBox="1">
            <a:spLocks noChangeArrowheads="1"/>
          </p:cNvSpPr>
          <p:nvPr/>
        </p:nvSpPr>
        <p:spPr bwMode="auto">
          <a:xfrm>
            <a:off x="3505539" y="1978969"/>
            <a:ext cx="116931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Column</a:t>
            </a:r>
          </a:p>
        </p:txBody>
      </p:sp>
      <p:sp>
        <p:nvSpPr>
          <p:cNvPr id="1419271" name="Text Box 7"/>
          <p:cNvSpPr txBox="1">
            <a:spLocks noChangeArrowheads="1"/>
          </p:cNvSpPr>
          <p:nvPr/>
        </p:nvSpPr>
        <p:spPr bwMode="auto">
          <a:xfrm>
            <a:off x="5055921" y="1978969"/>
            <a:ext cx="14689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Precharge</a:t>
            </a:r>
          </a:p>
        </p:txBody>
      </p:sp>
      <p:sp>
        <p:nvSpPr>
          <p:cNvPr id="1419272" name="Freeform 8"/>
          <p:cNvSpPr>
            <a:spLocks/>
          </p:cNvSpPr>
          <p:nvPr/>
        </p:nvSpPr>
        <p:spPr bwMode="auto">
          <a:xfrm>
            <a:off x="22098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19273" name="Freeform 9"/>
          <p:cNvSpPr>
            <a:spLocks/>
          </p:cNvSpPr>
          <p:nvPr/>
        </p:nvSpPr>
        <p:spPr bwMode="auto">
          <a:xfrm>
            <a:off x="4402138" y="1347788"/>
            <a:ext cx="1465262" cy="557212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19" y="173"/>
              </a:cxn>
              <a:cxn ang="0">
                <a:pos x="493" y="0"/>
              </a:cxn>
              <a:cxn ang="0">
                <a:pos x="763" y="78"/>
              </a:cxn>
              <a:cxn ang="0">
                <a:pos x="841" y="148"/>
              </a:cxn>
              <a:cxn ang="0">
                <a:pos x="854" y="189"/>
              </a:cxn>
              <a:cxn ang="0">
                <a:pos x="870" y="222"/>
              </a:cxn>
              <a:cxn ang="0">
                <a:pos x="895" y="316"/>
              </a:cxn>
              <a:cxn ang="0">
                <a:pos x="875" y="303"/>
              </a:cxn>
            </a:cxnLst>
            <a:rect l="0" t="0" r="r" b="b"/>
            <a:pathLst>
              <a:path w="895" h="316">
                <a:moveTo>
                  <a:pt x="0" y="316"/>
                </a:moveTo>
                <a:cubicBezTo>
                  <a:pt x="13" y="260"/>
                  <a:pt x="77" y="211"/>
                  <a:pt x="119" y="173"/>
                </a:cubicBezTo>
                <a:cubicBezTo>
                  <a:pt x="229" y="71"/>
                  <a:pt x="341" y="9"/>
                  <a:pt x="493" y="0"/>
                </a:cubicBezTo>
                <a:cubicBezTo>
                  <a:pt x="566" y="5"/>
                  <a:pt x="702" y="17"/>
                  <a:pt x="763" y="78"/>
                </a:cubicBezTo>
                <a:cubicBezTo>
                  <a:pt x="787" y="102"/>
                  <a:pt x="824" y="115"/>
                  <a:pt x="841" y="148"/>
                </a:cubicBezTo>
                <a:cubicBezTo>
                  <a:pt x="847" y="160"/>
                  <a:pt x="848" y="175"/>
                  <a:pt x="854" y="189"/>
                </a:cubicBezTo>
                <a:cubicBezTo>
                  <a:pt x="858" y="200"/>
                  <a:pt x="870" y="222"/>
                  <a:pt x="870" y="222"/>
                </a:cubicBezTo>
                <a:cubicBezTo>
                  <a:pt x="874" y="247"/>
                  <a:pt x="895" y="292"/>
                  <a:pt x="895" y="316"/>
                </a:cubicBezTo>
                <a:lnTo>
                  <a:pt x="875" y="3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19274" name="Text Box 10"/>
          <p:cNvSpPr txBox="1">
            <a:spLocks noChangeArrowheads="1"/>
          </p:cNvSpPr>
          <p:nvPr/>
        </p:nvSpPr>
        <p:spPr bwMode="auto">
          <a:xfrm>
            <a:off x="7542098" y="1978969"/>
            <a:ext cx="83207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Row’</a:t>
            </a:r>
          </a:p>
        </p:txBody>
      </p:sp>
      <p:sp>
        <p:nvSpPr>
          <p:cNvPr id="1419275" name="Freeform 11"/>
          <p:cNvSpPr>
            <a:spLocks/>
          </p:cNvSpPr>
          <p:nvPr/>
        </p:nvSpPr>
        <p:spPr bwMode="auto">
          <a:xfrm>
            <a:off x="58674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19276" name="Line 12"/>
          <p:cNvSpPr>
            <a:spLocks noChangeShapeType="1"/>
          </p:cNvSpPr>
          <p:nvPr/>
        </p:nvSpPr>
        <p:spPr bwMode="auto">
          <a:xfrm>
            <a:off x="4343400" y="2514600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19277" name="Text Box 13"/>
          <p:cNvSpPr txBox="1">
            <a:spLocks noChangeArrowheads="1"/>
          </p:cNvSpPr>
          <p:nvPr/>
        </p:nvSpPr>
        <p:spPr bwMode="auto">
          <a:xfrm>
            <a:off x="5611682" y="5301606"/>
            <a:ext cx="78924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1419278" name="Text Box 14"/>
          <p:cNvSpPr txBox="1">
            <a:spLocks noChangeArrowheads="1"/>
          </p:cNvSpPr>
          <p:nvPr/>
        </p:nvSpPr>
        <p:spPr bwMode="auto">
          <a:xfrm>
            <a:off x="0" y="652532"/>
            <a:ext cx="12954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200MHz Clock</a:t>
            </a:r>
          </a:p>
        </p:txBody>
      </p:sp>
      <p:sp>
        <p:nvSpPr>
          <p:cNvPr id="1419279" name="Text Box 15"/>
          <p:cNvSpPr txBox="1">
            <a:spLocks noChangeArrowheads="1"/>
          </p:cNvSpPr>
          <p:nvPr/>
        </p:nvSpPr>
        <p:spPr bwMode="auto">
          <a:xfrm>
            <a:off x="6934200" y="5986532"/>
            <a:ext cx="12954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  <a:t>400Mb/s Data Rate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6248400"/>
            <a:ext cx="6629400" cy="25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[ Micron</a:t>
            </a:r>
            <a:r>
              <a:rPr lang="en-US" sz="2800" dirty="0" smtClean="0"/>
              <a:t>, 256Mb DDR2 SDRAM datasheet 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68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CPU-Memory Bottleneck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89200"/>
            <a:ext cx="7683500" cy="375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Performance of high-speed computers is usually limited by memory bandwidth &amp; latency</a:t>
            </a:r>
          </a:p>
          <a:p>
            <a:r>
              <a:rPr lang="en-US" dirty="0" smtClean="0"/>
              <a:t> Latency (time for a single access)</a:t>
            </a:r>
          </a:p>
          <a:p>
            <a:pPr lvl="1"/>
            <a:r>
              <a:rPr lang="en-US" dirty="0" smtClean="0"/>
              <a:t>Memory access time &gt;&gt; Processor cycle time</a:t>
            </a:r>
          </a:p>
          <a:p>
            <a:r>
              <a:rPr lang="en-US" dirty="0" smtClean="0"/>
              <a:t> Bandwidth (number of accesses per unit time)</a:t>
            </a:r>
          </a:p>
          <a:p>
            <a:pPr marL="457200" lvl="1" indent="0">
              <a:buNone/>
            </a:pPr>
            <a:r>
              <a:rPr lang="en-US" dirty="0" smtClean="0"/>
              <a:t>if fraction m of instructions access memory</a:t>
            </a:r>
          </a:p>
          <a:p>
            <a:pPr marL="457200" lvl="1" indent="0">
              <a:buNone/>
            </a:pPr>
            <a:r>
              <a:rPr lang="en-US" dirty="0" smtClean="0"/>
              <a:t> 1+m memory references / instruction</a:t>
            </a:r>
          </a:p>
          <a:p>
            <a:pPr marL="457200" lvl="1" indent="0">
              <a:buNone/>
            </a:pPr>
            <a:r>
              <a:rPr lang="en-US" dirty="0" smtClean="0"/>
              <a:t> CPI = 1 requires 1+m memory refs / cycle (assuming RISC-V ISA)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B84F-AB60-1647-838C-D0ADC2C558DE}" type="slidenum">
              <a:rPr lang="en-US"/>
              <a:pPr/>
              <a:t>16</a:t>
            </a:fld>
            <a:endParaRPr lang="en-US"/>
          </a:p>
        </p:txBody>
      </p:sp>
      <p:sp>
        <p:nvSpPr>
          <p:cNvPr id="1409027" name="Rectangle 3"/>
          <p:cNvSpPr>
            <a:spLocks noChangeArrowheads="1"/>
          </p:cNvSpPr>
          <p:nvPr/>
        </p:nvSpPr>
        <p:spPr bwMode="auto">
          <a:xfrm>
            <a:off x="5016500" y="912813"/>
            <a:ext cx="1473200" cy="139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1409028" name="Rectangle 4"/>
          <p:cNvSpPr>
            <a:spLocks noChangeArrowheads="1"/>
          </p:cNvSpPr>
          <p:nvPr/>
        </p:nvSpPr>
        <p:spPr bwMode="auto">
          <a:xfrm>
            <a:off x="2501900" y="1065213"/>
            <a:ext cx="1168400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409029" name="Line 5"/>
          <p:cNvSpPr>
            <a:spLocks noChangeShapeType="1"/>
          </p:cNvSpPr>
          <p:nvPr/>
        </p:nvSpPr>
        <p:spPr bwMode="auto">
          <a:xfrm flipV="1">
            <a:off x="3644900" y="159861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09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3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Processor-DRAM Gap (latency)</a:t>
            </a:r>
            <a:br>
              <a:rPr lang="en-US" smtClean="0"/>
            </a:br>
            <a:endParaRPr lang="en-US" dirty="0"/>
          </a:p>
        </p:txBody>
      </p:sp>
      <p:sp>
        <p:nvSpPr>
          <p:cNvPr id="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F3E1-965A-FF41-A9E3-F440928C2F1D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323" name="Group 322"/>
          <p:cNvGrpSpPr/>
          <p:nvPr/>
        </p:nvGrpSpPr>
        <p:grpSpPr>
          <a:xfrm>
            <a:off x="38916" y="990600"/>
            <a:ext cx="9105084" cy="4483055"/>
            <a:chOff x="38916" y="990600"/>
            <a:chExt cx="9105084" cy="4483055"/>
          </a:xfrm>
        </p:grpSpPr>
        <p:sp>
          <p:nvSpPr>
            <p:cNvPr id="1420291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90562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  <p:sp>
          <p:nvSpPr>
            <p:cNvPr id="1420292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µProc 60%/year</a:t>
              </a:r>
            </a:p>
          </p:txBody>
        </p:sp>
        <p:sp>
          <p:nvSpPr>
            <p:cNvPr id="142029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7%/year</a:t>
              </a:r>
            </a:p>
          </p:txBody>
        </p:sp>
        <p:sp>
          <p:nvSpPr>
            <p:cNvPr id="142029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29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29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29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29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29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0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4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5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6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7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8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19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0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1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2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3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4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5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6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7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8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29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0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1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2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3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4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5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6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7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8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39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0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1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2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3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4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5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6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7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8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49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0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1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2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3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4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5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6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7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8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59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0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1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2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3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4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5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6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7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8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69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0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1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2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3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4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5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6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7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8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79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0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1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2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3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4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5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6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7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8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89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0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1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2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3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4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5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6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7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8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399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0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1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2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3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4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5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6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7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8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09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0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1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2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3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4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5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6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7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8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19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0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1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2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3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4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5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6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7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8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29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0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1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2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3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4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5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6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7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8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39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0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1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2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3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4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5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6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7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8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49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0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1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2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3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4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5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6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7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8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59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0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1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2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3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4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5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6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7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8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69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0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1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2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3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4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5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6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7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8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79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0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1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2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3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4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5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6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7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8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89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0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1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2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3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4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5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6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7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8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499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0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1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2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3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4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5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6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7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8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09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0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1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2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3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4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5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6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7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8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19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0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1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2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3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4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5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6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7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8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29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0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1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2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3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4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5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6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7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8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39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0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1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2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3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4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5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6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7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8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49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0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1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2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3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4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5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6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7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8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59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0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1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2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3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4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5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6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7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8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69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70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364734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20571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546725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420572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72871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100</a:t>
              </a:r>
            </a:p>
          </p:txBody>
        </p:sp>
        <p:sp>
          <p:nvSpPr>
            <p:cNvPr id="1420573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91070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1000</a:t>
              </a:r>
            </a:p>
          </p:txBody>
        </p:sp>
        <p:sp>
          <p:nvSpPr>
            <p:cNvPr id="1420574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1980</a:t>
              </a:r>
            </a:p>
          </p:txBody>
        </p:sp>
        <p:sp>
          <p:nvSpPr>
            <p:cNvPr id="1420575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1981</a:t>
              </a:r>
            </a:p>
          </p:txBody>
        </p:sp>
        <p:sp>
          <p:nvSpPr>
            <p:cNvPr id="1420576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1983</a:t>
              </a:r>
            </a:p>
          </p:txBody>
        </p:sp>
        <p:sp>
          <p:nvSpPr>
            <p:cNvPr id="1420577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1984</a:t>
              </a:r>
            </a:p>
          </p:txBody>
        </p:sp>
        <p:sp>
          <p:nvSpPr>
            <p:cNvPr id="1420578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1985</a:t>
              </a:r>
            </a:p>
          </p:txBody>
        </p:sp>
        <p:sp>
          <p:nvSpPr>
            <p:cNvPr id="1420579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1986</a:t>
              </a:r>
            </a:p>
          </p:txBody>
        </p:sp>
        <p:sp>
          <p:nvSpPr>
            <p:cNvPr id="1420580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1987</a:t>
              </a:r>
            </a:p>
          </p:txBody>
        </p:sp>
        <p:sp>
          <p:nvSpPr>
            <p:cNvPr id="1420581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1988</a:t>
              </a:r>
            </a:p>
          </p:txBody>
        </p:sp>
        <p:sp>
          <p:nvSpPr>
            <p:cNvPr id="1420582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1989</a:t>
              </a:r>
            </a:p>
          </p:txBody>
        </p:sp>
        <p:sp>
          <p:nvSpPr>
            <p:cNvPr id="1420583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1990</a:t>
              </a:r>
            </a:p>
          </p:txBody>
        </p:sp>
        <p:sp>
          <p:nvSpPr>
            <p:cNvPr id="1420584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1991</a:t>
              </a:r>
            </a:p>
          </p:txBody>
        </p:sp>
        <p:sp>
          <p:nvSpPr>
            <p:cNvPr id="1420585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1992</a:t>
              </a:r>
            </a:p>
          </p:txBody>
        </p:sp>
        <p:sp>
          <p:nvSpPr>
            <p:cNvPr id="1420586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1993</a:t>
              </a:r>
            </a:p>
          </p:txBody>
        </p:sp>
        <p:sp>
          <p:nvSpPr>
            <p:cNvPr id="1420587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1994</a:t>
              </a:r>
            </a:p>
          </p:txBody>
        </p:sp>
        <p:sp>
          <p:nvSpPr>
            <p:cNvPr id="1420588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1995</a:t>
              </a:r>
            </a:p>
          </p:txBody>
        </p:sp>
        <p:sp>
          <p:nvSpPr>
            <p:cNvPr id="1420589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1996</a:t>
              </a:r>
            </a:p>
          </p:txBody>
        </p:sp>
        <p:sp>
          <p:nvSpPr>
            <p:cNvPr id="1420590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1997</a:t>
              </a:r>
            </a:p>
          </p:txBody>
        </p:sp>
        <p:sp>
          <p:nvSpPr>
            <p:cNvPr id="1420591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1998</a:t>
              </a:r>
            </a:p>
          </p:txBody>
        </p:sp>
        <p:sp>
          <p:nvSpPr>
            <p:cNvPr id="1420592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1999</a:t>
              </a:r>
            </a:p>
          </p:txBody>
        </p:sp>
        <p:sp>
          <p:nvSpPr>
            <p:cNvPr id="1420593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2000</a:t>
              </a:r>
            </a:p>
          </p:txBody>
        </p:sp>
        <p:sp>
          <p:nvSpPr>
            <p:cNvPr id="1420594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71454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420595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529793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420596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97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1982</a:t>
              </a:r>
            </a:p>
          </p:txBody>
        </p:sp>
        <p:sp>
          <p:nvSpPr>
            <p:cNvPr id="1420598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0599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17234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Processor-Memory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Performance Gap: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(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growing 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50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%/yr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420600" name="Rectangle 312"/>
            <p:cNvSpPr>
              <a:spLocks noChangeArrowheads="1"/>
            </p:cNvSpPr>
            <p:nvPr/>
          </p:nvSpPr>
          <p:spPr bwMode="auto">
            <a:xfrm rot="16200000">
              <a:off x="-737850" y="2615430"/>
              <a:ext cx="207418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Calibri"/>
                  <a:cs typeface="Calibri"/>
                </a:rPr>
                <a:t>Performance</a:t>
              </a:r>
            </a:p>
          </p:txBody>
        </p:sp>
      </p:grpSp>
      <p:sp>
        <p:nvSpPr>
          <p:cNvPr id="1420603" name="Rectangle 315"/>
          <p:cNvSpPr>
            <a:spLocks noChangeArrowheads="1"/>
          </p:cNvSpPr>
          <p:nvPr/>
        </p:nvSpPr>
        <p:spPr bwMode="auto">
          <a:xfrm>
            <a:off x="381000" y="5562600"/>
            <a:ext cx="8534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Four-issue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3GHz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superscalar accessing 100ns DRAM could execute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1,200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instructions during time for one memory access!</a:t>
            </a:r>
          </a:p>
        </p:txBody>
      </p:sp>
    </p:spTree>
    <p:extLst>
      <p:ext uri="{BB962C8B-B14F-4D97-AF65-F5344CB8AC3E}">
        <p14:creationId xmlns:p14="http://schemas.microsoft.com/office/powerpoint/2010/main" val="17821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6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Size Affects Latency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Small Memory</a:t>
              </a:r>
              <a:endParaRPr lang="en-US" sz="2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Straight Arrow Connector 9"/>
            <p:cNvCxnSpPr>
              <a:endCxn id="4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  <a:latin typeface="Calibri"/>
                  <a:cs typeface="Calibri"/>
                </a:rPr>
                <a:t>Big Memory</a:t>
              </a:r>
              <a:endParaRPr lang="en-US" sz="4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62400" y="5105400"/>
            <a:ext cx="3505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Signals have further to travel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Fan out to more locations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11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38175"/>
            <a:ext cx="5181600" cy="4621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Memory Cell Sizes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9E3-F234-C34C-8569-78323B48E441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64" name="Text Box 4"/>
          <p:cNvSpPr txBox="1">
            <a:spLocks noChangeArrowheads="1"/>
          </p:cNvSpPr>
          <p:nvPr/>
        </p:nvSpPr>
        <p:spPr bwMode="auto">
          <a:xfrm>
            <a:off x="6583363" y="3476625"/>
            <a:ext cx="23622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000000"/>
                </a:solidFill>
              </a:rPr>
              <a:t>[ Foss, “Implementing Application-Specific Memory”, ISSCC 1996 ]</a:t>
            </a:r>
          </a:p>
        </p:txBody>
      </p:sp>
      <p:pic>
        <p:nvPicPr>
          <p:cNvPr id="1474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45088"/>
            <a:ext cx="8229600" cy="163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4566" name="Line 6"/>
          <p:cNvSpPr>
            <a:spLocks noChangeShapeType="1"/>
          </p:cNvSpPr>
          <p:nvPr/>
        </p:nvSpPr>
        <p:spPr bwMode="auto">
          <a:xfrm flipV="1">
            <a:off x="5867400" y="1371600"/>
            <a:ext cx="11731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C0128"/>
              </a:solidFill>
            </a:endParaRPr>
          </a:p>
        </p:txBody>
      </p:sp>
      <p:sp>
        <p:nvSpPr>
          <p:cNvPr id="1474567" name="Text Box 7"/>
          <p:cNvSpPr txBox="1">
            <a:spLocks noChangeArrowheads="1"/>
          </p:cNvSpPr>
          <p:nvPr/>
        </p:nvSpPr>
        <p:spPr bwMode="auto">
          <a:xfrm>
            <a:off x="6573838" y="1060450"/>
            <a:ext cx="19923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DRAM on memory chip</a:t>
            </a:r>
          </a:p>
        </p:txBody>
      </p:sp>
      <p:sp>
        <p:nvSpPr>
          <p:cNvPr id="1474568" name="Text Box 8"/>
          <p:cNvSpPr txBox="1">
            <a:spLocks noChangeArrowheads="1"/>
          </p:cNvSpPr>
          <p:nvPr/>
        </p:nvSpPr>
        <p:spPr bwMode="auto">
          <a:xfrm>
            <a:off x="190500" y="1130300"/>
            <a:ext cx="12954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On-Chip SRAM in logic chip</a:t>
            </a:r>
          </a:p>
        </p:txBody>
      </p:sp>
      <p:sp>
        <p:nvSpPr>
          <p:cNvPr id="1474569" name="Line 9"/>
          <p:cNvSpPr>
            <a:spLocks noChangeShapeType="1"/>
          </p:cNvSpPr>
          <p:nvPr/>
        </p:nvSpPr>
        <p:spPr bwMode="auto">
          <a:xfrm flipV="1">
            <a:off x="1381125" y="153193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2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in Lecture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7796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exceptions in pipelined machines by passing exceptions down pipeline until instructions cross commit point in order</a:t>
            </a:r>
          </a:p>
          <a:p>
            <a:r>
              <a:rPr lang="en-US" dirty="0" smtClean="0"/>
              <a:t>Can use values before commit through bypas</a:t>
            </a:r>
            <a:r>
              <a:rPr lang="en-US" dirty="0" smtClean="0"/>
              <a:t>s network</a:t>
            </a:r>
          </a:p>
          <a:p>
            <a:r>
              <a:rPr lang="en-US" dirty="0" smtClean="0"/>
              <a:t>Pipeline hazards can be avoided through software techniques: scheduling, loop unrolling</a:t>
            </a:r>
          </a:p>
          <a:p>
            <a:r>
              <a:rPr lang="en-US" dirty="0" smtClean="0"/>
              <a:t>Decoupled architectures use queues between “access” and “execute” pipelines to tolerate long memory latency</a:t>
            </a:r>
          </a:p>
          <a:p>
            <a:r>
              <a:rPr lang="en-US" dirty="0" smtClean="0"/>
              <a:t>Regularizing all functional units to have same latency simplifies more complex pipeline design by avoiding structural hazards, can be expanded to in-order superscalar designs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445-3013-514A-8A68-C8774F4572F5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EAB6-7160-8540-A030-3876E6A4E7DB}" type="slidenum">
              <a:rPr lang="en-US"/>
              <a:pPr/>
              <a:t>20</a:t>
            </a:fld>
            <a:endParaRPr lang="en-US"/>
          </a:p>
        </p:txBody>
      </p:sp>
      <p:sp>
        <p:nvSpPr>
          <p:cNvPr id="1426435" name="Rectangle 3"/>
          <p:cNvSpPr>
            <a:spLocks noChangeArrowheads="1"/>
          </p:cNvSpPr>
          <p:nvPr/>
        </p:nvSpPr>
        <p:spPr bwMode="auto">
          <a:xfrm>
            <a:off x="2971800" y="1219200"/>
            <a:ext cx="1981200" cy="15240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Small,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Fast Memory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(RF, SRAM)</a:t>
            </a:r>
          </a:p>
        </p:txBody>
      </p:sp>
      <p:sp>
        <p:nvSpPr>
          <p:cNvPr id="1426436" name="Rectangle 4"/>
          <p:cNvSpPr>
            <a:spLocks noChangeArrowheads="1"/>
          </p:cNvSpPr>
          <p:nvPr/>
        </p:nvSpPr>
        <p:spPr bwMode="auto">
          <a:xfrm>
            <a:off x="228600" y="3429000"/>
            <a:ext cx="8763000" cy="2521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capacity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:  Register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&lt;&lt; SRAM &lt;&lt;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DRAM</a:t>
            </a:r>
            <a:endParaRPr lang="en-US" sz="2400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latency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:   Register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&lt;&lt; SRAM &lt;&lt;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DRAM</a:t>
            </a:r>
            <a:endParaRPr lang="en-US" sz="2400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bandwidth: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-chip &gt;&gt; off-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chip</a:t>
            </a:r>
            <a:endParaRPr lang="en-US" sz="2400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endParaRPr lang="en-US" sz="1400" i="1" dirty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On a data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access:</a:t>
            </a:r>
          </a:p>
          <a:p>
            <a:pPr lvl="1">
              <a:spcBef>
                <a:spcPct val="0"/>
              </a:spcBef>
            </a:pP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if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data </a:t>
            </a:r>
            <a:r>
              <a:rPr lang="en-US" sz="2400" dirty="0" smtClean="0">
                <a:solidFill>
                  <a:srgbClr val="56127A"/>
                </a:solidFill>
                <a:latin typeface="Symbol" charset="2"/>
              </a:rPr>
              <a:t>Î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fast memory </a:t>
            </a:r>
            <a:r>
              <a:rPr lang="en-US" sz="2400" dirty="0" err="1" smtClean="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low latency access </a:t>
            </a: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(SRAM)</a:t>
            </a:r>
          </a:p>
          <a:p>
            <a:pPr lvl="1">
              <a:spcBef>
                <a:spcPct val="0"/>
              </a:spcBef>
            </a:pP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if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data </a:t>
            </a:r>
            <a:r>
              <a:rPr lang="en-US" sz="2400" dirty="0">
                <a:solidFill>
                  <a:srgbClr val="56127A"/>
                </a:solidFill>
                <a:latin typeface="Symbol" charset="2"/>
              </a:rPr>
              <a:t>Ï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fast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memory </a:t>
            </a:r>
            <a:r>
              <a:rPr lang="en-US" sz="2400" dirty="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high latency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access 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(DRAM)</a:t>
            </a: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838200" y="1600200"/>
            <a:ext cx="1016000" cy="835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426438" name="Rectangle 6"/>
          <p:cNvSpPr>
            <a:spLocks noChangeArrowheads="1"/>
          </p:cNvSpPr>
          <p:nvPr/>
        </p:nvSpPr>
        <p:spPr bwMode="auto">
          <a:xfrm>
            <a:off x="5943600" y="762000"/>
            <a:ext cx="2819400" cy="2514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Big, Slow Memory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(DRAM)</a:t>
            </a:r>
          </a:p>
        </p:txBody>
      </p:sp>
      <p:sp>
        <p:nvSpPr>
          <p:cNvPr id="1426439" name="Oval 7"/>
          <p:cNvSpPr>
            <a:spLocks noChangeArrowheads="1"/>
          </p:cNvSpPr>
          <p:nvPr/>
        </p:nvSpPr>
        <p:spPr bwMode="auto">
          <a:xfrm>
            <a:off x="2209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26440" name="Oval 8"/>
          <p:cNvSpPr>
            <a:spLocks noChangeArrowheads="1"/>
          </p:cNvSpPr>
          <p:nvPr/>
        </p:nvSpPr>
        <p:spPr bwMode="auto">
          <a:xfrm>
            <a:off x="5257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1752600" y="2743200"/>
            <a:ext cx="4191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holds frequently used data</a:t>
            </a:r>
          </a:p>
        </p:txBody>
      </p:sp>
      <p:sp>
        <p:nvSpPr>
          <p:cNvPr id="1426442" name="AutoShape 10"/>
          <p:cNvSpPr>
            <a:spLocks noChangeArrowheads="1"/>
          </p:cNvSpPr>
          <p:nvPr/>
        </p:nvSpPr>
        <p:spPr bwMode="auto">
          <a:xfrm>
            <a:off x="4953000" y="1981200"/>
            <a:ext cx="990600" cy="152400"/>
          </a:xfrm>
          <a:prstGeom prst="leftRightArrow">
            <a:avLst>
              <a:gd name="adj1" fmla="val 50000"/>
              <a:gd name="adj2" fmla="val 13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26443" name="AutoShape 11"/>
          <p:cNvSpPr>
            <a:spLocks noChangeArrowheads="1"/>
          </p:cNvSpPr>
          <p:nvPr/>
        </p:nvSpPr>
        <p:spPr bwMode="auto">
          <a:xfrm>
            <a:off x="1828800" y="1600200"/>
            <a:ext cx="1143000" cy="838200"/>
          </a:xfrm>
          <a:prstGeom prst="leftRightArrow">
            <a:avLst>
              <a:gd name="adj1" fmla="val 50000"/>
              <a:gd name="adj2" fmla="val 27273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259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CS252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Memory Hierarchy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683500" cy="5054600"/>
          </a:xfrm>
        </p:spPr>
        <p:txBody>
          <a:bodyPr/>
          <a:lstStyle/>
          <a:p>
            <a:r>
              <a:rPr lang="en-US" sz="3200" dirty="0" smtClean="0"/>
              <a:t>Small/fast storage, e.g., registers</a:t>
            </a:r>
          </a:p>
          <a:p>
            <a:pPr lvl="1"/>
            <a:r>
              <a:rPr lang="en-US" sz="2400" dirty="0" smtClean="0"/>
              <a:t>Address usually specified in instruction</a:t>
            </a:r>
          </a:p>
          <a:p>
            <a:pPr lvl="1"/>
            <a:r>
              <a:rPr lang="en-US" sz="2400" dirty="0" smtClean="0"/>
              <a:t>Generally implemented directly as a register file</a:t>
            </a:r>
          </a:p>
          <a:p>
            <a:pPr lvl="2"/>
            <a:r>
              <a:rPr lang="en-US" sz="2400" i="1" dirty="0" smtClean="0"/>
              <a:t>but hardware might do things behind software’s back, e.g., stack management, register renaming</a:t>
            </a:r>
          </a:p>
          <a:p>
            <a:pPr lvl="1"/>
            <a:endParaRPr lang="en-US" sz="2400" dirty="0" smtClean="0"/>
          </a:p>
          <a:p>
            <a:r>
              <a:rPr lang="en-US" sz="3200" dirty="0" smtClean="0"/>
              <a:t>Larger/slower storage,</a:t>
            </a:r>
            <a:r>
              <a:rPr lang="en-US" sz="3200" dirty="0" smtClean="0">
                <a:sym typeface="Symbol" charset="2"/>
              </a:rPr>
              <a:t> e.g., main memory</a:t>
            </a:r>
            <a:endParaRPr lang="en-US" sz="3200" dirty="0" smtClean="0"/>
          </a:p>
          <a:p>
            <a:pPr lvl="1"/>
            <a:r>
              <a:rPr lang="en-US" sz="2400" dirty="0" smtClean="0"/>
              <a:t>Address usually computed from values in register</a:t>
            </a:r>
          </a:p>
          <a:p>
            <a:pPr lvl="1"/>
            <a:r>
              <a:rPr lang="en-US" sz="2400" dirty="0" smtClean="0"/>
              <a:t>Generally implemented as a hardware-managed cache hierarchy (hardware decides what is kept in fast memory)</a:t>
            </a:r>
          </a:p>
          <a:p>
            <a:pPr lvl="2"/>
            <a:r>
              <a:rPr lang="en-US" sz="2400" i="1" dirty="0" smtClean="0"/>
              <a:t>but software may provide “hints”, e.g., don’t cache or </a:t>
            </a:r>
            <a:r>
              <a:rPr lang="en-US" sz="2400" i="1" dirty="0" err="1" smtClean="0"/>
              <a:t>prefetch</a:t>
            </a:r>
            <a:endParaRPr lang="en-US" sz="2400" i="1" dirty="0" smtClean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4B31-0335-FD4E-B174-D373B9534A1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8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Memory Reference Patterns</a:t>
            </a:r>
            <a:endParaRPr lang="en-US" dirty="0"/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1612900" y="6102350"/>
            <a:ext cx="6616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153400" y="6096000"/>
            <a:ext cx="738834" cy="2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800" b="1" dirty="0">
                <a:solidFill>
                  <a:srgbClr val="053DE8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100035" y="3166835"/>
            <a:ext cx="4857752" cy="2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Memory Address (one dot per access)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7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Memory Reference Patterns</a:t>
            </a:r>
            <a:endParaRPr lang="en-US"/>
          </a:p>
        </p:txBody>
      </p:sp>
      <p:sp>
        <p:nvSpPr>
          <p:cNvPr id="1423363" name="Line 3"/>
          <p:cNvSpPr>
            <a:spLocks noChangeShapeType="1"/>
          </p:cNvSpPr>
          <p:nvPr/>
        </p:nvSpPr>
        <p:spPr bwMode="auto">
          <a:xfrm flipV="1">
            <a:off x="2590800" y="1524000"/>
            <a:ext cx="0" cy="457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23364" name="Line 4"/>
          <p:cNvSpPr>
            <a:spLocks noChangeShapeType="1"/>
          </p:cNvSpPr>
          <p:nvPr/>
        </p:nvSpPr>
        <p:spPr bwMode="auto">
          <a:xfrm>
            <a:off x="2362200" y="6096000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23365" name="Rectangle 5"/>
          <p:cNvSpPr>
            <a:spLocks noChangeArrowheads="1"/>
          </p:cNvSpPr>
          <p:nvPr/>
        </p:nvSpPr>
        <p:spPr bwMode="auto">
          <a:xfrm>
            <a:off x="1965325" y="1143000"/>
            <a:ext cx="121267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1423366" name="Rectangle 6"/>
          <p:cNvSpPr>
            <a:spLocks noChangeArrowheads="1"/>
          </p:cNvSpPr>
          <p:nvPr/>
        </p:nvSpPr>
        <p:spPr bwMode="auto">
          <a:xfrm>
            <a:off x="7086600" y="5638800"/>
            <a:ext cx="81923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50925" y="1736725"/>
            <a:ext cx="157680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Instruction</a:t>
            </a:r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   fetches</a:t>
            </a:r>
          </a:p>
        </p:txBody>
      </p:sp>
      <p:sp>
        <p:nvSpPr>
          <p:cNvPr id="1423368" name="Rectangle 8"/>
          <p:cNvSpPr>
            <a:spLocks noChangeArrowheads="1"/>
          </p:cNvSpPr>
          <p:nvPr/>
        </p:nvSpPr>
        <p:spPr bwMode="auto">
          <a:xfrm>
            <a:off x="1233488" y="3200400"/>
            <a:ext cx="127368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Stack</a:t>
            </a:r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accesses</a:t>
            </a:r>
          </a:p>
        </p:txBody>
      </p:sp>
      <p:sp>
        <p:nvSpPr>
          <p:cNvPr id="1423369" name="Rectangle 9"/>
          <p:cNvSpPr>
            <a:spLocks noChangeArrowheads="1"/>
          </p:cNvSpPr>
          <p:nvPr/>
        </p:nvSpPr>
        <p:spPr bwMode="auto">
          <a:xfrm>
            <a:off x="1219200" y="4953000"/>
            <a:ext cx="127368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alibri"/>
                <a:cs typeface="Calibri"/>
              </a:rPr>
              <a:t>accesses</a:t>
            </a:r>
          </a:p>
        </p:txBody>
      </p:sp>
      <p:grpSp>
        <p:nvGrpSpPr>
          <p:cNvPr id="1423370" name="Group 10"/>
          <p:cNvGrpSpPr>
            <a:grpSpLocks/>
          </p:cNvGrpSpPr>
          <p:nvPr/>
        </p:nvGrpSpPr>
        <p:grpSpPr bwMode="auto">
          <a:xfrm>
            <a:off x="3370263" y="1143000"/>
            <a:ext cx="1963737" cy="533400"/>
            <a:chOff x="2123" y="1008"/>
            <a:chExt cx="1237" cy="336"/>
          </a:xfrm>
        </p:grpSpPr>
        <p:sp>
          <p:nvSpPr>
            <p:cNvPr id="1423371" name="Rectangle 11"/>
            <p:cNvSpPr>
              <a:spLocks noChangeArrowheads="1"/>
            </p:cNvSpPr>
            <p:nvPr/>
          </p:nvSpPr>
          <p:spPr bwMode="auto">
            <a:xfrm>
              <a:off x="2208" y="1008"/>
              <a:ext cx="1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FC0128"/>
                  </a:solidFill>
                  <a:latin typeface="Calibri"/>
                  <a:cs typeface="Calibri"/>
                </a:rPr>
                <a:t>n loop iterations</a:t>
              </a:r>
            </a:p>
          </p:txBody>
        </p:sp>
        <p:grpSp>
          <p:nvGrpSpPr>
            <p:cNvPr id="1423372" name="Group 12"/>
            <p:cNvGrpSpPr>
              <a:grpSpLocks/>
            </p:cNvGrpSpPr>
            <p:nvPr/>
          </p:nvGrpSpPr>
          <p:grpSpPr bwMode="auto">
            <a:xfrm>
              <a:off x="2123" y="1200"/>
              <a:ext cx="1237" cy="144"/>
              <a:chOff x="2459" y="1200"/>
              <a:chExt cx="864" cy="96"/>
            </a:xfrm>
          </p:grpSpPr>
          <p:sp>
            <p:nvSpPr>
              <p:cNvPr id="1423373" name="Arc 13"/>
              <p:cNvSpPr>
                <a:spLocks/>
              </p:cNvSpPr>
              <p:nvPr/>
            </p:nvSpPr>
            <p:spPr bwMode="auto">
              <a:xfrm>
                <a:off x="2890" y="1200"/>
                <a:ext cx="433" cy="96"/>
              </a:xfrm>
              <a:custGeom>
                <a:avLst/>
                <a:gdLst>
                  <a:gd name="G0" fmla="+- 50 0 0"/>
                  <a:gd name="G1" fmla="+- 21600 0 0"/>
                  <a:gd name="G2" fmla="+- 21600 0 0"/>
                  <a:gd name="T0" fmla="*/ 0 w 21650"/>
                  <a:gd name="T1" fmla="*/ 0 h 21600"/>
                  <a:gd name="T2" fmla="*/ 21650 w 21650"/>
                  <a:gd name="T3" fmla="*/ 21600 h 21600"/>
                  <a:gd name="T4" fmla="*/ 50 w 216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  <a:lnTo>
                      <a:pt x="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3374" name="Arc 14"/>
              <p:cNvSpPr>
                <a:spLocks/>
              </p:cNvSpPr>
              <p:nvPr/>
            </p:nvSpPr>
            <p:spPr bwMode="auto">
              <a:xfrm>
                <a:off x="2459" y="1200"/>
                <a:ext cx="432" cy="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5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423375" name="Group 15"/>
          <p:cNvGrpSpPr>
            <a:grpSpLocks/>
          </p:cNvGrpSpPr>
          <p:nvPr/>
        </p:nvGrpSpPr>
        <p:grpSpPr bwMode="auto">
          <a:xfrm>
            <a:off x="2667000" y="1449388"/>
            <a:ext cx="4483100" cy="1054100"/>
            <a:chOff x="1680" y="1201"/>
            <a:chExt cx="2824" cy="664"/>
          </a:xfrm>
        </p:grpSpPr>
        <p:sp>
          <p:nvSpPr>
            <p:cNvPr id="1423376" name="Oval 16"/>
            <p:cNvSpPr>
              <a:spLocks noChangeArrowheads="1"/>
            </p:cNvSpPr>
            <p:nvPr/>
          </p:nvSpPr>
          <p:spPr bwMode="auto">
            <a:xfrm flipV="1">
              <a:off x="1680" y="177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77" name="Oval 17"/>
            <p:cNvSpPr>
              <a:spLocks noChangeArrowheads="1"/>
            </p:cNvSpPr>
            <p:nvPr/>
          </p:nvSpPr>
          <p:spPr bwMode="auto">
            <a:xfrm flipV="1">
              <a:off x="1776" y="168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78" name="Oval 18"/>
            <p:cNvSpPr>
              <a:spLocks noChangeArrowheads="1"/>
            </p:cNvSpPr>
            <p:nvPr/>
          </p:nvSpPr>
          <p:spPr bwMode="auto">
            <a:xfrm flipV="1">
              <a:off x="1872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79" name="Oval 19"/>
            <p:cNvSpPr>
              <a:spLocks noChangeArrowheads="1"/>
            </p:cNvSpPr>
            <p:nvPr/>
          </p:nvSpPr>
          <p:spPr bwMode="auto">
            <a:xfrm flipV="1">
              <a:off x="1968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0" name="Oval 20"/>
            <p:cNvSpPr>
              <a:spLocks noChangeArrowheads="1"/>
            </p:cNvSpPr>
            <p:nvPr/>
          </p:nvSpPr>
          <p:spPr bwMode="auto">
            <a:xfrm flipV="1">
              <a:off x="2064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1" name="Oval 21"/>
            <p:cNvSpPr>
              <a:spLocks noChangeArrowheads="1"/>
            </p:cNvSpPr>
            <p:nvPr/>
          </p:nvSpPr>
          <p:spPr bwMode="auto">
            <a:xfrm flipV="1">
              <a:off x="2160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2" name="Oval 22"/>
            <p:cNvSpPr>
              <a:spLocks noChangeArrowheads="1"/>
            </p:cNvSpPr>
            <p:nvPr/>
          </p:nvSpPr>
          <p:spPr bwMode="auto">
            <a:xfrm flipV="1">
              <a:off x="2256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3" name="Oval 23"/>
            <p:cNvSpPr>
              <a:spLocks noChangeArrowheads="1"/>
            </p:cNvSpPr>
            <p:nvPr/>
          </p:nvSpPr>
          <p:spPr bwMode="auto">
            <a:xfrm flipV="1">
              <a:off x="2352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4" name="Oval 24"/>
            <p:cNvSpPr>
              <a:spLocks noChangeArrowheads="1"/>
            </p:cNvSpPr>
            <p:nvPr/>
          </p:nvSpPr>
          <p:spPr bwMode="auto">
            <a:xfrm flipV="1">
              <a:off x="2448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5" name="Oval 25"/>
            <p:cNvSpPr>
              <a:spLocks noChangeArrowheads="1"/>
            </p:cNvSpPr>
            <p:nvPr/>
          </p:nvSpPr>
          <p:spPr bwMode="auto">
            <a:xfrm flipV="1">
              <a:off x="254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6" name="Oval 26"/>
            <p:cNvSpPr>
              <a:spLocks noChangeArrowheads="1"/>
            </p:cNvSpPr>
            <p:nvPr/>
          </p:nvSpPr>
          <p:spPr bwMode="auto">
            <a:xfrm flipV="1">
              <a:off x="264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7" name="Oval 27"/>
            <p:cNvSpPr>
              <a:spLocks noChangeArrowheads="1"/>
            </p:cNvSpPr>
            <p:nvPr/>
          </p:nvSpPr>
          <p:spPr bwMode="auto">
            <a:xfrm flipV="1">
              <a:off x="3168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8" name="Oval 28"/>
            <p:cNvSpPr>
              <a:spLocks noChangeArrowheads="1"/>
            </p:cNvSpPr>
            <p:nvPr/>
          </p:nvSpPr>
          <p:spPr bwMode="auto">
            <a:xfrm flipV="1">
              <a:off x="3072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89" name="Oval 29"/>
            <p:cNvSpPr>
              <a:spLocks noChangeArrowheads="1"/>
            </p:cNvSpPr>
            <p:nvPr/>
          </p:nvSpPr>
          <p:spPr bwMode="auto">
            <a:xfrm flipV="1">
              <a:off x="2976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0" name="Line 30"/>
            <p:cNvSpPr>
              <a:spLocks noChangeShapeType="1"/>
            </p:cNvSpPr>
            <p:nvPr/>
          </p:nvSpPr>
          <p:spPr bwMode="auto">
            <a:xfrm flipV="1">
              <a:off x="273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1" name="Oval 31"/>
            <p:cNvSpPr>
              <a:spLocks noChangeArrowheads="1"/>
            </p:cNvSpPr>
            <p:nvPr/>
          </p:nvSpPr>
          <p:spPr bwMode="auto">
            <a:xfrm flipV="1">
              <a:off x="326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2" name="Oval 32"/>
            <p:cNvSpPr>
              <a:spLocks noChangeArrowheads="1"/>
            </p:cNvSpPr>
            <p:nvPr/>
          </p:nvSpPr>
          <p:spPr bwMode="auto">
            <a:xfrm flipV="1">
              <a:off x="336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3" name="Oval 33"/>
            <p:cNvSpPr>
              <a:spLocks noChangeArrowheads="1"/>
            </p:cNvSpPr>
            <p:nvPr/>
          </p:nvSpPr>
          <p:spPr bwMode="auto">
            <a:xfrm flipV="1">
              <a:off x="3456" y="129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4" name="Oval 34"/>
            <p:cNvSpPr>
              <a:spLocks noChangeArrowheads="1"/>
            </p:cNvSpPr>
            <p:nvPr/>
          </p:nvSpPr>
          <p:spPr bwMode="auto">
            <a:xfrm flipV="1">
              <a:off x="3552" y="120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5" name="Line 35"/>
            <p:cNvSpPr>
              <a:spLocks noChangeShapeType="1"/>
            </p:cNvSpPr>
            <p:nvPr/>
          </p:nvSpPr>
          <p:spPr bwMode="auto">
            <a:xfrm flipV="1">
              <a:off x="369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6" name="Oval 36"/>
            <p:cNvSpPr>
              <a:spLocks noChangeArrowheads="1"/>
            </p:cNvSpPr>
            <p:nvPr/>
          </p:nvSpPr>
          <p:spPr bwMode="auto">
            <a:xfrm flipV="1">
              <a:off x="3984" y="182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7" name="Oval 37"/>
            <p:cNvSpPr>
              <a:spLocks noChangeArrowheads="1"/>
            </p:cNvSpPr>
            <p:nvPr/>
          </p:nvSpPr>
          <p:spPr bwMode="auto">
            <a:xfrm flipV="1">
              <a:off x="4080" y="172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8" name="Oval 38"/>
            <p:cNvSpPr>
              <a:spLocks noChangeArrowheads="1"/>
            </p:cNvSpPr>
            <p:nvPr/>
          </p:nvSpPr>
          <p:spPr bwMode="auto">
            <a:xfrm flipV="1">
              <a:off x="4176" y="163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399" name="Oval 39"/>
            <p:cNvSpPr>
              <a:spLocks noChangeArrowheads="1"/>
            </p:cNvSpPr>
            <p:nvPr/>
          </p:nvSpPr>
          <p:spPr bwMode="auto">
            <a:xfrm flipV="1">
              <a:off x="4272" y="153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0" name="Oval 40"/>
            <p:cNvSpPr>
              <a:spLocks noChangeArrowheads="1"/>
            </p:cNvSpPr>
            <p:nvPr/>
          </p:nvSpPr>
          <p:spPr bwMode="auto">
            <a:xfrm flipV="1">
              <a:off x="4368" y="144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1" name="Oval 41"/>
            <p:cNvSpPr>
              <a:spLocks noChangeArrowheads="1"/>
            </p:cNvSpPr>
            <p:nvPr/>
          </p:nvSpPr>
          <p:spPr bwMode="auto">
            <a:xfrm flipV="1">
              <a:off x="4464" y="134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23402" name="Group 42"/>
          <p:cNvGrpSpPr>
            <a:grpSpLocks/>
          </p:cNvGrpSpPr>
          <p:nvPr/>
        </p:nvGrpSpPr>
        <p:grpSpPr bwMode="auto">
          <a:xfrm>
            <a:off x="2743200" y="3429000"/>
            <a:ext cx="4800600" cy="838200"/>
            <a:chOff x="1728" y="2304"/>
            <a:chExt cx="3024" cy="528"/>
          </a:xfrm>
        </p:grpSpPr>
        <p:sp>
          <p:nvSpPr>
            <p:cNvPr id="1423403" name="Oval 43"/>
            <p:cNvSpPr>
              <a:spLocks noChangeArrowheads="1"/>
            </p:cNvSpPr>
            <p:nvPr/>
          </p:nvSpPr>
          <p:spPr bwMode="auto">
            <a:xfrm flipV="1">
              <a:off x="1824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4" name="Oval 44"/>
            <p:cNvSpPr>
              <a:spLocks noChangeArrowheads="1"/>
            </p:cNvSpPr>
            <p:nvPr/>
          </p:nvSpPr>
          <p:spPr bwMode="auto">
            <a:xfrm flipV="1">
              <a:off x="1728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5" name="Oval 45"/>
            <p:cNvSpPr>
              <a:spLocks noChangeArrowheads="1"/>
            </p:cNvSpPr>
            <p:nvPr/>
          </p:nvSpPr>
          <p:spPr bwMode="auto">
            <a:xfrm flipV="1">
              <a:off x="1920" y="250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6" name="Oval 46"/>
            <p:cNvSpPr>
              <a:spLocks noChangeArrowheads="1"/>
            </p:cNvSpPr>
            <p:nvPr/>
          </p:nvSpPr>
          <p:spPr bwMode="auto">
            <a:xfrm flipV="1">
              <a:off x="201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7" name="Oval 47"/>
            <p:cNvSpPr>
              <a:spLocks noChangeArrowheads="1"/>
            </p:cNvSpPr>
            <p:nvPr/>
          </p:nvSpPr>
          <p:spPr bwMode="auto">
            <a:xfrm flipV="1">
              <a:off x="2112" y="2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8" name="Oval 48"/>
            <p:cNvSpPr>
              <a:spLocks noChangeArrowheads="1"/>
            </p:cNvSpPr>
            <p:nvPr/>
          </p:nvSpPr>
          <p:spPr bwMode="auto">
            <a:xfrm flipV="1">
              <a:off x="2208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09" name="Oval 49"/>
            <p:cNvSpPr>
              <a:spLocks noChangeArrowheads="1"/>
            </p:cNvSpPr>
            <p:nvPr/>
          </p:nvSpPr>
          <p:spPr bwMode="auto">
            <a:xfrm flipV="1">
              <a:off x="24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0" name="Oval 50"/>
            <p:cNvSpPr>
              <a:spLocks noChangeArrowheads="1"/>
            </p:cNvSpPr>
            <p:nvPr/>
          </p:nvSpPr>
          <p:spPr bwMode="auto">
            <a:xfrm flipV="1">
              <a:off x="3892" y="26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1" name="Oval 51"/>
            <p:cNvSpPr>
              <a:spLocks noChangeArrowheads="1"/>
            </p:cNvSpPr>
            <p:nvPr/>
          </p:nvSpPr>
          <p:spPr bwMode="auto">
            <a:xfrm flipV="1">
              <a:off x="4136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2" name="Oval 52"/>
            <p:cNvSpPr>
              <a:spLocks noChangeArrowheads="1"/>
            </p:cNvSpPr>
            <p:nvPr/>
          </p:nvSpPr>
          <p:spPr bwMode="auto">
            <a:xfrm flipV="1">
              <a:off x="4232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3" name="Oval 53"/>
            <p:cNvSpPr>
              <a:spLocks noChangeArrowheads="1"/>
            </p:cNvSpPr>
            <p:nvPr/>
          </p:nvSpPr>
          <p:spPr bwMode="auto">
            <a:xfrm flipV="1">
              <a:off x="4328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4" name="Oval 54"/>
            <p:cNvSpPr>
              <a:spLocks noChangeArrowheads="1"/>
            </p:cNvSpPr>
            <p:nvPr/>
          </p:nvSpPr>
          <p:spPr bwMode="auto">
            <a:xfrm flipV="1">
              <a:off x="4424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5" name="Oval 55"/>
            <p:cNvSpPr>
              <a:spLocks noChangeArrowheads="1"/>
            </p:cNvSpPr>
            <p:nvPr/>
          </p:nvSpPr>
          <p:spPr bwMode="auto">
            <a:xfrm flipV="1">
              <a:off x="4520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6" name="Oval 56"/>
            <p:cNvSpPr>
              <a:spLocks noChangeArrowheads="1"/>
            </p:cNvSpPr>
            <p:nvPr/>
          </p:nvSpPr>
          <p:spPr bwMode="auto">
            <a:xfrm flipV="1">
              <a:off x="4712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7" name="Oval 57"/>
            <p:cNvSpPr>
              <a:spLocks noChangeArrowheads="1"/>
            </p:cNvSpPr>
            <p:nvPr/>
          </p:nvSpPr>
          <p:spPr bwMode="auto">
            <a:xfrm flipV="1">
              <a:off x="4616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8" name="Oval 58"/>
            <p:cNvSpPr>
              <a:spLocks noChangeArrowheads="1"/>
            </p:cNvSpPr>
            <p:nvPr/>
          </p:nvSpPr>
          <p:spPr bwMode="auto">
            <a:xfrm flipV="1">
              <a:off x="4520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19" name="Oval 59"/>
            <p:cNvSpPr>
              <a:spLocks noChangeArrowheads="1"/>
            </p:cNvSpPr>
            <p:nvPr/>
          </p:nvSpPr>
          <p:spPr bwMode="auto">
            <a:xfrm flipV="1">
              <a:off x="26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20" name="Oval 60"/>
            <p:cNvSpPr>
              <a:spLocks noChangeArrowheads="1"/>
            </p:cNvSpPr>
            <p:nvPr/>
          </p:nvSpPr>
          <p:spPr bwMode="auto">
            <a:xfrm flipV="1">
              <a:off x="27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21" name="Oval 61"/>
            <p:cNvSpPr>
              <a:spLocks noChangeArrowheads="1"/>
            </p:cNvSpPr>
            <p:nvPr/>
          </p:nvSpPr>
          <p:spPr bwMode="auto">
            <a:xfrm flipV="1">
              <a:off x="29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22" name="Oval 62"/>
            <p:cNvSpPr>
              <a:spLocks noChangeArrowheads="1"/>
            </p:cNvSpPr>
            <p:nvPr/>
          </p:nvSpPr>
          <p:spPr bwMode="auto">
            <a:xfrm flipV="1">
              <a:off x="31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23" name="Oval 63"/>
            <p:cNvSpPr>
              <a:spLocks noChangeArrowheads="1"/>
            </p:cNvSpPr>
            <p:nvPr/>
          </p:nvSpPr>
          <p:spPr bwMode="auto">
            <a:xfrm flipV="1">
              <a:off x="33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24" name="Oval 64"/>
            <p:cNvSpPr>
              <a:spLocks noChangeArrowheads="1"/>
            </p:cNvSpPr>
            <p:nvPr/>
          </p:nvSpPr>
          <p:spPr bwMode="auto">
            <a:xfrm flipV="1">
              <a:off x="357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23425" name="Group 65"/>
            <p:cNvGrpSpPr>
              <a:grpSpLocks/>
            </p:cNvGrpSpPr>
            <p:nvPr/>
          </p:nvGrpSpPr>
          <p:grpSpPr bwMode="auto">
            <a:xfrm flipV="1">
              <a:off x="3704" y="2304"/>
              <a:ext cx="520" cy="424"/>
              <a:chOff x="3704" y="2304"/>
              <a:chExt cx="520" cy="424"/>
            </a:xfrm>
          </p:grpSpPr>
          <p:sp>
            <p:nvSpPr>
              <p:cNvPr id="1423426" name="Oval 66"/>
              <p:cNvSpPr>
                <a:spLocks noChangeArrowheads="1"/>
              </p:cNvSpPr>
              <p:nvPr/>
            </p:nvSpPr>
            <p:spPr bwMode="auto">
              <a:xfrm flipV="1">
                <a:off x="3800" y="2592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3427" name="Oval 67"/>
              <p:cNvSpPr>
                <a:spLocks noChangeArrowheads="1"/>
              </p:cNvSpPr>
              <p:nvPr/>
            </p:nvSpPr>
            <p:spPr bwMode="auto">
              <a:xfrm flipV="1">
                <a:off x="3704" y="2688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3428" name="Oval 68"/>
              <p:cNvSpPr>
                <a:spLocks noChangeArrowheads="1"/>
              </p:cNvSpPr>
              <p:nvPr/>
            </p:nvSpPr>
            <p:spPr bwMode="auto">
              <a:xfrm flipV="1">
                <a:off x="3896" y="2496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3429" name="Oval 69"/>
              <p:cNvSpPr>
                <a:spLocks noChangeArrowheads="1"/>
              </p:cNvSpPr>
              <p:nvPr/>
            </p:nvSpPr>
            <p:spPr bwMode="auto">
              <a:xfrm flipV="1">
                <a:off x="3992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3430" name="Oval 70"/>
              <p:cNvSpPr>
                <a:spLocks noChangeArrowheads="1"/>
              </p:cNvSpPr>
              <p:nvPr/>
            </p:nvSpPr>
            <p:spPr bwMode="auto">
              <a:xfrm flipV="1">
                <a:off x="4088" y="2304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3431" name="Oval 71"/>
              <p:cNvSpPr>
                <a:spLocks noChangeArrowheads="1"/>
              </p:cNvSpPr>
              <p:nvPr/>
            </p:nvSpPr>
            <p:spPr bwMode="auto">
              <a:xfrm flipV="1">
                <a:off x="4184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423432" name="Group 72"/>
          <p:cNvGrpSpPr>
            <a:grpSpLocks/>
          </p:cNvGrpSpPr>
          <p:nvPr/>
        </p:nvGrpSpPr>
        <p:grpSpPr bwMode="auto">
          <a:xfrm>
            <a:off x="2617788" y="2971800"/>
            <a:ext cx="1420812" cy="1028700"/>
            <a:chOff x="1649" y="2016"/>
            <a:chExt cx="895" cy="648"/>
          </a:xfrm>
        </p:grpSpPr>
        <p:sp>
          <p:nvSpPr>
            <p:cNvPr id="1423433" name="Text Box 73"/>
            <p:cNvSpPr txBox="1">
              <a:spLocks noChangeArrowheads="1"/>
            </p:cNvSpPr>
            <p:nvPr/>
          </p:nvSpPr>
          <p:spPr bwMode="auto">
            <a:xfrm>
              <a:off x="1649" y="2016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FC0128"/>
                  </a:solidFill>
                  <a:latin typeface="Calibri"/>
                  <a:cs typeface="Calibri"/>
                </a:rPr>
                <a:t>subroutine call</a:t>
              </a:r>
            </a:p>
          </p:txBody>
        </p:sp>
        <p:sp>
          <p:nvSpPr>
            <p:cNvPr id="1423434" name="Freeform 74"/>
            <p:cNvSpPr>
              <a:spLocks/>
            </p:cNvSpPr>
            <p:nvPr/>
          </p:nvSpPr>
          <p:spPr bwMode="auto">
            <a:xfrm>
              <a:off x="1704" y="2259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23435" name="Group 75"/>
          <p:cNvGrpSpPr>
            <a:grpSpLocks/>
          </p:cNvGrpSpPr>
          <p:nvPr/>
        </p:nvGrpSpPr>
        <p:grpSpPr bwMode="auto">
          <a:xfrm>
            <a:off x="5791200" y="3048000"/>
            <a:ext cx="1725613" cy="947738"/>
            <a:chOff x="3648" y="2064"/>
            <a:chExt cx="1087" cy="597"/>
          </a:xfrm>
        </p:grpSpPr>
        <p:sp>
          <p:nvSpPr>
            <p:cNvPr id="1423436" name="Text Box 76"/>
            <p:cNvSpPr txBox="1">
              <a:spLocks noChangeArrowheads="1"/>
            </p:cNvSpPr>
            <p:nvPr/>
          </p:nvSpPr>
          <p:spPr bwMode="auto">
            <a:xfrm>
              <a:off x="3840" y="2064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FC0128"/>
                  </a:solidFill>
                  <a:latin typeface="Calibri"/>
                  <a:cs typeface="Calibri"/>
                </a:rPr>
                <a:t>subroutine return</a:t>
              </a:r>
            </a:p>
          </p:txBody>
        </p:sp>
        <p:sp>
          <p:nvSpPr>
            <p:cNvPr id="1423437" name="Freeform 77"/>
            <p:cNvSpPr>
              <a:spLocks/>
            </p:cNvSpPr>
            <p:nvPr/>
          </p:nvSpPr>
          <p:spPr bwMode="auto">
            <a:xfrm flipH="1">
              <a:off x="3648" y="2256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23438" name="Group 78"/>
          <p:cNvGrpSpPr>
            <a:grpSpLocks/>
          </p:cNvGrpSpPr>
          <p:nvPr/>
        </p:nvGrpSpPr>
        <p:grpSpPr bwMode="auto">
          <a:xfrm>
            <a:off x="3429000" y="3733800"/>
            <a:ext cx="2362200" cy="504825"/>
            <a:chOff x="2160" y="2496"/>
            <a:chExt cx="1488" cy="318"/>
          </a:xfrm>
        </p:grpSpPr>
        <p:sp>
          <p:nvSpPr>
            <p:cNvPr id="1423439" name="Text Box 79"/>
            <p:cNvSpPr txBox="1">
              <a:spLocks noChangeArrowheads="1"/>
            </p:cNvSpPr>
            <p:nvPr/>
          </p:nvSpPr>
          <p:spPr bwMode="auto">
            <a:xfrm>
              <a:off x="2372" y="2581"/>
              <a:ext cx="11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FC0128"/>
                  </a:solidFill>
                  <a:latin typeface="Calibri"/>
                  <a:cs typeface="Calibri"/>
                </a:rPr>
                <a:t>argument access</a:t>
              </a:r>
              <a:endParaRPr lang="en-US" sz="1800" b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3440" name="AutoShape 80"/>
            <p:cNvSpPr>
              <a:spLocks/>
            </p:cNvSpPr>
            <p:nvPr/>
          </p:nvSpPr>
          <p:spPr bwMode="auto">
            <a:xfrm rot="5400000">
              <a:off x="2856" y="1800"/>
              <a:ext cx="96" cy="1488"/>
            </a:xfrm>
            <a:prstGeom prst="rightBracket">
              <a:avLst>
                <a:gd name="adj" fmla="val 129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23441" name="Group 81"/>
          <p:cNvGrpSpPr>
            <a:grpSpLocks/>
          </p:cNvGrpSpPr>
          <p:nvPr/>
        </p:nvGrpSpPr>
        <p:grpSpPr bwMode="auto">
          <a:xfrm>
            <a:off x="3505200" y="4572000"/>
            <a:ext cx="2349500" cy="1282700"/>
            <a:chOff x="2208" y="2832"/>
            <a:chExt cx="1480" cy="808"/>
          </a:xfrm>
        </p:grpSpPr>
        <p:sp>
          <p:nvSpPr>
            <p:cNvPr id="1423442" name="Oval 82"/>
            <p:cNvSpPr>
              <a:spLocks noChangeArrowheads="1"/>
            </p:cNvSpPr>
            <p:nvPr/>
          </p:nvSpPr>
          <p:spPr bwMode="auto">
            <a:xfrm>
              <a:off x="2212" y="35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3" name="Oval 83"/>
            <p:cNvSpPr>
              <a:spLocks noChangeArrowheads="1"/>
            </p:cNvSpPr>
            <p:nvPr/>
          </p:nvSpPr>
          <p:spPr bwMode="auto">
            <a:xfrm>
              <a:off x="2408" y="34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4" name="Oval 84"/>
            <p:cNvSpPr>
              <a:spLocks noChangeArrowheads="1"/>
            </p:cNvSpPr>
            <p:nvPr/>
          </p:nvSpPr>
          <p:spPr bwMode="auto">
            <a:xfrm>
              <a:off x="2592" y="3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5" name="Oval 85"/>
            <p:cNvSpPr>
              <a:spLocks noChangeArrowheads="1"/>
            </p:cNvSpPr>
            <p:nvPr/>
          </p:nvSpPr>
          <p:spPr bwMode="auto">
            <a:xfrm>
              <a:off x="2784" y="321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6" name="Oval 86"/>
            <p:cNvSpPr>
              <a:spLocks noChangeArrowheads="1"/>
            </p:cNvSpPr>
            <p:nvPr/>
          </p:nvSpPr>
          <p:spPr bwMode="auto">
            <a:xfrm>
              <a:off x="2984" y="31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7" name="Oval 87"/>
            <p:cNvSpPr>
              <a:spLocks noChangeArrowheads="1"/>
            </p:cNvSpPr>
            <p:nvPr/>
          </p:nvSpPr>
          <p:spPr bwMode="auto">
            <a:xfrm>
              <a:off x="3168" y="30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8" name="Oval 88"/>
            <p:cNvSpPr>
              <a:spLocks noChangeArrowheads="1"/>
            </p:cNvSpPr>
            <p:nvPr/>
          </p:nvSpPr>
          <p:spPr bwMode="auto">
            <a:xfrm>
              <a:off x="220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49" name="Oval 89"/>
            <p:cNvSpPr>
              <a:spLocks noChangeArrowheads="1"/>
            </p:cNvSpPr>
            <p:nvPr/>
          </p:nvSpPr>
          <p:spPr bwMode="auto">
            <a:xfrm>
              <a:off x="3368" y="292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0" name="Oval 90"/>
            <p:cNvSpPr>
              <a:spLocks noChangeArrowheads="1"/>
            </p:cNvSpPr>
            <p:nvPr/>
          </p:nvSpPr>
          <p:spPr bwMode="auto">
            <a:xfrm>
              <a:off x="3568" y="283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1" name="Oval 91"/>
            <p:cNvSpPr>
              <a:spLocks noChangeArrowheads="1"/>
            </p:cNvSpPr>
            <p:nvPr/>
          </p:nvSpPr>
          <p:spPr bwMode="auto">
            <a:xfrm>
              <a:off x="2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2" name="Oval 92"/>
            <p:cNvSpPr>
              <a:spLocks noChangeArrowheads="1"/>
            </p:cNvSpPr>
            <p:nvPr/>
          </p:nvSpPr>
          <p:spPr bwMode="auto">
            <a:xfrm>
              <a:off x="2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3" name="Oval 93"/>
            <p:cNvSpPr>
              <a:spLocks noChangeArrowheads="1"/>
            </p:cNvSpPr>
            <p:nvPr/>
          </p:nvSpPr>
          <p:spPr bwMode="auto">
            <a:xfrm>
              <a:off x="28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4" name="Oval 94"/>
            <p:cNvSpPr>
              <a:spLocks noChangeArrowheads="1"/>
            </p:cNvSpPr>
            <p:nvPr/>
          </p:nvSpPr>
          <p:spPr bwMode="auto">
            <a:xfrm>
              <a:off x="30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5" name="Oval 95"/>
            <p:cNvSpPr>
              <a:spLocks noChangeArrowheads="1"/>
            </p:cNvSpPr>
            <p:nvPr/>
          </p:nvSpPr>
          <p:spPr bwMode="auto">
            <a:xfrm>
              <a:off x="32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6" name="Oval 96"/>
            <p:cNvSpPr>
              <a:spLocks noChangeArrowheads="1"/>
            </p:cNvSpPr>
            <p:nvPr/>
          </p:nvSpPr>
          <p:spPr bwMode="auto">
            <a:xfrm>
              <a:off x="3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23457" name="Oval 97"/>
            <p:cNvSpPr>
              <a:spLocks noChangeArrowheads="1"/>
            </p:cNvSpPr>
            <p:nvPr/>
          </p:nvSpPr>
          <p:spPr bwMode="auto">
            <a:xfrm>
              <a:off x="3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23458" name="Group 98"/>
          <p:cNvGrpSpPr>
            <a:grpSpLocks/>
          </p:cNvGrpSpPr>
          <p:nvPr/>
        </p:nvGrpSpPr>
        <p:grpSpPr bwMode="auto">
          <a:xfrm>
            <a:off x="3124200" y="4783144"/>
            <a:ext cx="2590800" cy="369888"/>
            <a:chOff x="1968" y="3013"/>
            <a:chExt cx="1632" cy="233"/>
          </a:xfrm>
        </p:grpSpPr>
        <p:sp>
          <p:nvSpPr>
            <p:cNvPr id="1423459" name="AutoShape 99"/>
            <p:cNvSpPr>
              <a:spLocks/>
            </p:cNvSpPr>
            <p:nvPr/>
          </p:nvSpPr>
          <p:spPr bwMode="auto">
            <a:xfrm rot="3682897">
              <a:off x="2760" y="2376"/>
              <a:ext cx="47" cy="1632"/>
            </a:xfrm>
            <a:prstGeom prst="leftBracket">
              <a:avLst>
                <a:gd name="adj" fmla="val 2893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3460" name="Text Box 100"/>
            <p:cNvSpPr txBox="1">
              <a:spLocks noChangeArrowheads="1"/>
            </p:cNvSpPr>
            <p:nvPr/>
          </p:nvSpPr>
          <p:spPr bwMode="auto">
            <a:xfrm rot="19828516">
              <a:off x="2231" y="3013"/>
              <a:ext cx="9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FC0128"/>
                  </a:solidFill>
                  <a:latin typeface="Calibri"/>
                  <a:cs typeface="Calibri"/>
                </a:rPr>
                <a:t>vector access</a:t>
              </a:r>
              <a:endParaRPr lang="en-US" sz="1800" b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23461" name="Group 101"/>
          <p:cNvGrpSpPr>
            <a:grpSpLocks/>
          </p:cNvGrpSpPr>
          <p:nvPr/>
        </p:nvGrpSpPr>
        <p:grpSpPr bwMode="auto">
          <a:xfrm>
            <a:off x="3733799" y="5316544"/>
            <a:ext cx="2432050" cy="398463"/>
            <a:chOff x="2352" y="3349"/>
            <a:chExt cx="1532" cy="251"/>
          </a:xfrm>
        </p:grpSpPr>
        <p:sp>
          <p:nvSpPr>
            <p:cNvPr id="1423462" name="Text Box 102"/>
            <p:cNvSpPr txBox="1">
              <a:spLocks noChangeArrowheads="1"/>
            </p:cNvSpPr>
            <p:nvPr/>
          </p:nvSpPr>
          <p:spPr bwMode="auto">
            <a:xfrm>
              <a:off x="2871" y="3349"/>
              <a:ext cx="10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FC0128"/>
                  </a:solidFill>
                  <a:latin typeface="Calibri"/>
                  <a:cs typeface="Calibri"/>
                </a:rPr>
                <a:t>scalar accesses</a:t>
              </a:r>
            </a:p>
          </p:txBody>
        </p:sp>
        <p:sp>
          <p:nvSpPr>
            <p:cNvPr id="1423463" name="AutoShape 103"/>
            <p:cNvSpPr>
              <a:spLocks/>
            </p:cNvSpPr>
            <p:nvPr/>
          </p:nvSpPr>
          <p:spPr bwMode="auto">
            <a:xfrm rot="5400000">
              <a:off x="3000" y="2904"/>
              <a:ext cx="48" cy="1344"/>
            </a:xfrm>
            <a:prstGeom prst="leftBracket">
              <a:avLst>
                <a:gd name="adj" fmla="val 5072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7" grpId="0" autoUpdateAnimBg="0"/>
      <p:bldP spid="1423368" grpId="0" autoUpdateAnimBg="0"/>
      <p:bldP spid="142336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36600"/>
          </a:xfrm>
        </p:spPr>
        <p:txBody>
          <a:bodyPr/>
          <a:lstStyle/>
          <a:p>
            <a:r>
              <a:rPr lang="en-US" dirty="0"/>
              <a:t>Two predictable properties of memory references: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Temporal Locality</a:t>
            </a:r>
            <a:r>
              <a:rPr lang="en-US" sz="3200" dirty="0" smtClean="0"/>
              <a:t>: If a location is referenced it is likely to be referenced again in the near future.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Spatial Locality</a:t>
            </a:r>
            <a:r>
              <a:rPr lang="en-US" sz="3200" dirty="0" smtClean="0"/>
              <a:t>: If a location is referenced it is likely that locations near it will be referenced in the near future.</a:t>
            </a:r>
          </a:p>
          <a:p>
            <a:endParaRPr lang="en-US" sz="3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/>
              <a:t>Memory 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4419600" y="6102350"/>
            <a:ext cx="4635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229600" y="6096000"/>
            <a:ext cx="633286" cy="2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092097" y="3235098"/>
            <a:ext cx="4841877" cy="2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Memory Address (one dot per access)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4711700"/>
            <a:ext cx="5014913" cy="1282700"/>
            <a:chOff x="2198" y="2555"/>
            <a:chExt cx="3159" cy="808"/>
          </a:xfrm>
        </p:grpSpPr>
        <p:sp>
          <p:nvSpPr>
            <p:cNvPr id="1472521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72522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72523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72524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72525" name="Text Box 13"/>
            <p:cNvSpPr txBox="1">
              <a:spLocks noChangeArrowheads="1"/>
            </p:cNvSpPr>
            <p:nvPr/>
          </p:nvSpPr>
          <p:spPr bwMode="auto">
            <a:xfrm>
              <a:off x="3302" y="2707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Spatial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Locality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03700" y="2362200"/>
            <a:ext cx="4819650" cy="793750"/>
            <a:chOff x="2317" y="1288"/>
            <a:chExt cx="3036" cy="500"/>
          </a:xfrm>
        </p:grpSpPr>
        <p:sp>
          <p:nvSpPr>
            <p:cNvPr id="1472528" name="Freeform 16"/>
            <p:cNvSpPr>
              <a:spLocks/>
            </p:cNvSpPr>
            <p:nvPr/>
          </p:nvSpPr>
          <p:spPr bwMode="auto">
            <a:xfrm>
              <a:off x="2317" y="1552"/>
              <a:ext cx="1735" cy="21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72529" name="Line 17"/>
            <p:cNvSpPr>
              <a:spLocks noChangeShapeType="1"/>
            </p:cNvSpPr>
            <p:nvPr/>
          </p:nvSpPr>
          <p:spPr bwMode="auto">
            <a:xfrm flipH="1">
              <a:off x="4077" y="1488"/>
              <a:ext cx="208" cy="152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72530" name="Text Box 18"/>
            <p:cNvSpPr txBox="1">
              <a:spLocks noChangeArrowheads="1"/>
            </p:cNvSpPr>
            <p:nvPr/>
          </p:nvSpPr>
          <p:spPr bwMode="auto">
            <a:xfrm>
              <a:off x="4181" y="1288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Temporal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 Locality</a:t>
              </a:r>
            </a:p>
          </p:txBody>
        </p:sp>
      </p:grp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4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 exploit both types of predictability: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Exploit temporal locality by remembering the contents of recently accessed locations.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Exploit spatial locality by fetching blocks of data around recently accessed locations.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AutoShape 2"/>
          <p:cNvSpPr>
            <a:spLocks noChangeArrowheads="1"/>
          </p:cNvSpPr>
          <p:nvPr/>
        </p:nvSpPr>
        <p:spPr bwMode="auto">
          <a:xfrm>
            <a:off x="6184900" y="16129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55" name="AutoShape 3"/>
          <p:cNvSpPr>
            <a:spLocks noChangeArrowheads="1"/>
          </p:cNvSpPr>
          <p:nvPr/>
        </p:nvSpPr>
        <p:spPr bwMode="auto">
          <a:xfrm>
            <a:off x="1308100" y="15367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56" name="Line 4"/>
          <p:cNvSpPr>
            <a:spLocks noChangeShapeType="1"/>
          </p:cNvSpPr>
          <p:nvPr/>
        </p:nvSpPr>
        <p:spPr bwMode="auto">
          <a:xfrm flipH="1">
            <a:off x="1447800" y="4419600"/>
            <a:ext cx="10668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57" name="Line 5"/>
          <p:cNvSpPr>
            <a:spLocks noChangeShapeType="1"/>
          </p:cNvSpPr>
          <p:nvPr/>
        </p:nvSpPr>
        <p:spPr bwMode="auto">
          <a:xfrm>
            <a:off x="3276600" y="3429000"/>
            <a:ext cx="228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58" name="Line 6"/>
          <p:cNvSpPr>
            <a:spLocks noChangeShapeType="1"/>
          </p:cNvSpPr>
          <p:nvPr/>
        </p:nvSpPr>
        <p:spPr bwMode="auto">
          <a:xfrm flipH="1">
            <a:off x="3962400" y="3581400"/>
            <a:ext cx="4572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59" name="Rectangle 7"/>
          <p:cNvSpPr>
            <a:spLocks noChangeArrowheads="1"/>
          </p:cNvSpPr>
          <p:nvPr/>
        </p:nvSpPr>
        <p:spPr bwMode="auto">
          <a:xfrm>
            <a:off x="3746500" y="1612900"/>
            <a:ext cx="1346200" cy="812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6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Inside a Cache</a:t>
            </a:r>
          </a:p>
        </p:txBody>
      </p:sp>
      <p:sp>
        <p:nvSpPr>
          <p:cNvPr id="1431561" name="Rectangle 9"/>
          <p:cNvSpPr>
            <a:spLocks noChangeArrowheads="1"/>
          </p:cNvSpPr>
          <p:nvPr/>
        </p:nvSpPr>
        <p:spPr bwMode="auto">
          <a:xfrm>
            <a:off x="3794125" y="1812925"/>
            <a:ext cx="10342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CACHE</a:t>
            </a:r>
          </a:p>
        </p:txBody>
      </p:sp>
      <p:sp>
        <p:nvSpPr>
          <p:cNvPr id="1431562" name="Rectangle 10"/>
          <p:cNvSpPr>
            <a:spLocks noChangeArrowheads="1"/>
          </p:cNvSpPr>
          <p:nvPr/>
        </p:nvSpPr>
        <p:spPr bwMode="auto">
          <a:xfrm>
            <a:off x="1279525" y="1782763"/>
            <a:ext cx="12044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Processor </a:t>
            </a:r>
          </a:p>
        </p:txBody>
      </p:sp>
      <p:sp>
        <p:nvSpPr>
          <p:cNvPr id="1431563" name="Rectangle 11"/>
          <p:cNvSpPr>
            <a:spLocks noChangeArrowheads="1"/>
          </p:cNvSpPr>
          <p:nvPr/>
        </p:nvSpPr>
        <p:spPr bwMode="auto">
          <a:xfrm>
            <a:off x="6308725" y="1706563"/>
            <a:ext cx="108363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Memory </a:t>
            </a:r>
          </a:p>
        </p:txBody>
      </p:sp>
      <p:sp>
        <p:nvSpPr>
          <p:cNvPr id="1431564" name="Line 12"/>
          <p:cNvSpPr>
            <a:spLocks noChangeShapeType="1"/>
          </p:cNvSpPr>
          <p:nvPr/>
        </p:nvSpPr>
        <p:spPr bwMode="auto">
          <a:xfrm>
            <a:off x="26670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65" name="Line 13"/>
          <p:cNvSpPr>
            <a:spLocks noChangeShapeType="1"/>
          </p:cNvSpPr>
          <p:nvPr/>
        </p:nvSpPr>
        <p:spPr bwMode="auto">
          <a:xfrm>
            <a:off x="26670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66" name="Line 14"/>
          <p:cNvSpPr>
            <a:spLocks noChangeShapeType="1"/>
          </p:cNvSpPr>
          <p:nvPr/>
        </p:nvSpPr>
        <p:spPr bwMode="auto">
          <a:xfrm>
            <a:off x="51054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67" name="Line 15"/>
          <p:cNvSpPr>
            <a:spLocks noChangeShapeType="1"/>
          </p:cNvSpPr>
          <p:nvPr/>
        </p:nvSpPr>
        <p:spPr bwMode="auto">
          <a:xfrm>
            <a:off x="51054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68" name="Rectangle 16"/>
          <p:cNvSpPr>
            <a:spLocks noChangeArrowheads="1"/>
          </p:cNvSpPr>
          <p:nvPr/>
        </p:nvSpPr>
        <p:spPr bwMode="auto">
          <a:xfrm>
            <a:off x="2727325" y="1370013"/>
            <a:ext cx="85440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1431569" name="Rectangle 17"/>
          <p:cNvSpPr>
            <a:spLocks noChangeArrowheads="1"/>
          </p:cNvSpPr>
          <p:nvPr/>
        </p:nvSpPr>
        <p:spPr bwMode="auto">
          <a:xfrm>
            <a:off x="5089525" y="1370013"/>
            <a:ext cx="85440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1431570" name="Rectangle 18"/>
          <p:cNvSpPr>
            <a:spLocks noChangeArrowheads="1"/>
          </p:cNvSpPr>
          <p:nvPr/>
        </p:nvSpPr>
        <p:spPr bwMode="auto">
          <a:xfrm>
            <a:off x="5318125" y="2284413"/>
            <a:ext cx="57748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1431571" name="Rectangle 19"/>
          <p:cNvSpPr>
            <a:spLocks noChangeArrowheads="1"/>
          </p:cNvSpPr>
          <p:nvPr/>
        </p:nvSpPr>
        <p:spPr bwMode="auto">
          <a:xfrm>
            <a:off x="2879725" y="2284413"/>
            <a:ext cx="57748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1431572" name="Rectangle 20"/>
          <p:cNvSpPr>
            <a:spLocks noChangeArrowheads="1"/>
          </p:cNvSpPr>
          <p:nvPr/>
        </p:nvSpPr>
        <p:spPr bwMode="auto">
          <a:xfrm>
            <a:off x="2298700" y="3822700"/>
            <a:ext cx="4165600" cy="226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3" name="Line 21"/>
          <p:cNvSpPr>
            <a:spLocks noChangeShapeType="1"/>
          </p:cNvSpPr>
          <p:nvPr/>
        </p:nvSpPr>
        <p:spPr bwMode="auto">
          <a:xfrm>
            <a:off x="2286000" y="4191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4" name="Line 22"/>
          <p:cNvSpPr>
            <a:spLocks noChangeShapeType="1"/>
          </p:cNvSpPr>
          <p:nvPr/>
        </p:nvSpPr>
        <p:spPr bwMode="auto">
          <a:xfrm>
            <a:off x="2286000" y="4572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5" name="Line 23"/>
          <p:cNvSpPr>
            <a:spLocks noChangeShapeType="1"/>
          </p:cNvSpPr>
          <p:nvPr/>
        </p:nvSpPr>
        <p:spPr bwMode="auto">
          <a:xfrm>
            <a:off x="2286000" y="4953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6" name="Line 24"/>
          <p:cNvSpPr>
            <a:spLocks noChangeShapeType="1"/>
          </p:cNvSpPr>
          <p:nvPr/>
        </p:nvSpPr>
        <p:spPr bwMode="auto">
          <a:xfrm>
            <a:off x="2286000" y="5334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7" name="Line 25"/>
          <p:cNvSpPr>
            <a:spLocks noChangeShapeType="1"/>
          </p:cNvSpPr>
          <p:nvPr/>
        </p:nvSpPr>
        <p:spPr bwMode="auto">
          <a:xfrm>
            <a:off x="2286000" y="5715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8" name="Line 26"/>
          <p:cNvSpPr>
            <a:spLocks noChangeShapeType="1"/>
          </p:cNvSpPr>
          <p:nvPr/>
        </p:nvSpPr>
        <p:spPr bwMode="auto">
          <a:xfrm>
            <a:off x="50292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79" name="Line 27"/>
          <p:cNvSpPr>
            <a:spLocks noChangeShapeType="1"/>
          </p:cNvSpPr>
          <p:nvPr/>
        </p:nvSpPr>
        <p:spPr bwMode="auto">
          <a:xfrm>
            <a:off x="3200400" y="38100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0" name="Line 28"/>
          <p:cNvSpPr>
            <a:spLocks noChangeShapeType="1"/>
          </p:cNvSpPr>
          <p:nvPr/>
        </p:nvSpPr>
        <p:spPr bwMode="auto">
          <a:xfrm>
            <a:off x="36576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1" name="Line 29"/>
          <p:cNvSpPr>
            <a:spLocks noChangeShapeType="1"/>
          </p:cNvSpPr>
          <p:nvPr/>
        </p:nvSpPr>
        <p:spPr bwMode="auto">
          <a:xfrm>
            <a:off x="4114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2" name="Line 30"/>
          <p:cNvSpPr>
            <a:spLocks noChangeShapeType="1"/>
          </p:cNvSpPr>
          <p:nvPr/>
        </p:nvSpPr>
        <p:spPr bwMode="auto">
          <a:xfrm>
            <a:off x="45720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3" name="Line 31"/>
          <p:cNvSpPr>
            <a:spLocks noChangeShapeType="1"/>
          </p:cNvSpPr>
          <p:nvPr/>
        </p:nvSpPr>
        <p:spPr bwMode="auto">
          <a:xfrm>
            <a:off x="6019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4" name="Line 32"/>
          <p:cNvSpPr>
            <a:spLocks noChangeShapeType="1"/>
          </p:cNvSpPr>
          <p:nvPr/>
        </p:nvSpPr>
        <p:spPr bwMode="auto">
          <a:xfrm>
            <a:off x="6019800" y="4191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5" name="Line 33"/>
          <p:cNvSpPr>
            <a:spLocks noChangeShapeType="1"/>
          </p:cNvSpPr>
          <p:nvPr/>
        </p:nvSpPr>
        <p:spPr bwMode="auto">
          <a:xfrm>
            <a:off x="60198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6" name="Line 34"/>
          <p:cNvSpPr>
            <a:spLocks noChangeShapeType="1"/>
          </p:cNvSpPr>
          <p:nvPr/>
        </p:nvSpPr>
        <p:spPr bwMode="auto">
          <a:xfrm>
            <a:off x="6019800" y="495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7" name="Line 35"/>
          <p:cNvSpPr>
            <a:spLocks noChangeShapeType="1"/>
          </p:cNvSpPr>
          <p:nvPr/>
        </p:nvSpPr>
        <p:spPr bwMode="auto">
          <a:xfrm>
            <a:off x="6019800" y="5334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8" name="Line 36"/>
          <p:cNvSpPr>
            <a:spLocks noChangeShapeType="1"/>
          </p:cNvSpPr>
          <p:nvPr/>
        </p:nvSpPr>
        <p:spPr bwMode="auto">
          <a:xfrm>
            <a:off x="6019800" y="5715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89" name="Line 37"/>
          <p:cNvSpPr>
            <a:spLocks noChangeShapeType="1"/>
          </p:cNvSpPr>
          <p:nvPr/>
        </p:nvSpPr>
        <p:spPr bwMode="auto">
          <a:xfrm>
            <a:off x="5181600" y="4038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90" name="Line 38"/>
          <p:cNvSpPr>
            <a:spLocks noChangeShapeType="1"/>
          </p:cNvSpPr>
          <p:nvPr/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91" name="Line 39"/>
          <p:cNvSpPr>
            <a:spLocks noChangeShapeType="1"/>
          </p:cNvSpPr>
          <p:nvPr/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92" name="Oval 40"/>
          <p:cNvSpPr>
            <a:spLocks noChangeArrowheads="1"/>
          </p:cNvSpPr>
          <p:nvPr/>
        </p:nvSpPr>
        <p:spPr bwMode="auto">
          <a:xfrm>
            <a:off x="2824163" y="5503863"/>
            <a:ext cx="4025900" cy="7493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93" name="Rectangle 41"/>
          <p:cNvSpPr>
            <a:spLocks noChangeArrowheads="1"/>
          </p:cNvSpPr>
          <p:nvPr/>
        </p:nvSpPr>
        <p:spPr bwMode="auto">
          <a:xfrm>
            <a:off x="669925" y="4678363"/>
            <a:ext cx="1137481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Address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   Tag</a:t>
            </a:r>
          </a:p>
        </p:txBody>
      </p:sp>
      <p:sp>
        <p:nvSpPr>
          <p:cNvPr id="1431594" name="Line 42"/>
          <p:cNvSpPr>
            <a:spLocks noChangeShapeType="1"/>
          </p:cNvSpPr>
          <p:nvPr/>
        </p:nvSpPr>
        <p:spPr bwMode="auto">
          <a:xfrm flipH="1">
            <a:off x="2286000" y="2438400"/>
            <a:ext cx="14478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95" name="Line 43"/>
          <p:cNvSpPr>
            <a:spLocks noChangeShapeType="1"/>
          </p:cNvSpPr>
          <p:nvPr/>
        </p:nvSpPr>
        <p:spPr bwMode="auto">
          <a:xfrm>
            <a:off x="5105400" y="2438400"/>
            <a:ext cx="13716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596" name="Rectangle 44"/>
          <p:cNvSpPr>
            <a:spLocks noChangeArrowheads="1"/>
          </p:cNvSpPr>
          <p:nvPr/>
        </p:nvSpPr>
        <p:spPr bwMode="auto">
          <a:xfrm>
            <a:off x="6842125" y="5745163"/>
            <a:ext cx="129202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Data Block</a:t>
            </a:r>
          </a:p>
        </p:txBody>
      </p:sp>
      <p:sp>
        <p:nvSpPr>
          <p:cNvPr id="1431597" name="Rectangle 45"/>
          <p:cNvSpPr>
            <a:spLocks noChangeArrowheads="1"/>
          </p:cNvSpPr>
          <p:nvPr/>
        </p:nvSpPr>
        <p:spPr bwMode="auto">
          <a:xfrm>
            <a:off x="3184525" y="3819525"/>
            <a:ext cx="480901" cy="3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Byte</a:t>
            </a:r>
          </a:p>
        </p:txBody>
      </p:sp>
      <p:sp>
        <p:nvSpPr>
          <p:cNvPr id="1431598" name="Rectangle 46"/>
          <p:cNvSpPr>
            <a:spLocks noChangeArrowheads="1"/>
          </p:cNvSpPr>
          <p:nvPr/>
        </p:nvSpPr>
        <p:spPr bwMode="auto">
          <a:xfrm>
            <a:off x="3641725" y="3819525"/>
            <a:ext cx="480901" cy="3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Byte</a:t>
            </a:r>
          </a:p>
        </p:txBody>
      </p:sp>
      <p:sp>
        <p:nvSpPr>
          <p:cNvPr id="1431599" name="Rectangle 47"/>
          <p:cNvSpPr>
            <a:spLocks noChangeArrowheads="1"/>
          </p:cNvSpPr>
          <p:nvPr/>
        </p:nvSpPr>
        <p:spPr bwMode="auto">
          <a:xfrm>
            <a:off x="3184525" y="4200525"/>
            <a:ext cx="480901" cy="3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Byte</a:t>
            </a:r>
          </a:p>
        </p:txBody>
      </p:sp>
      <p:sp>
        <p:nvSpPr>
          <p:cNvPr id="1431600" name="Rectangle 48"/>
          <p:cNvSpPr>
            <a:spLocks noChangeArrowheads="1"/>
          </p:cNvSpPr>
          <p:nvPr/>
        </p:nvSpPr>
        <p:spPr bwMode="auto">
          <a:xfrm>
            <a:off x="7223125" y="3840163"/>
            <a:ext cx="6150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</a:p>
        </p:txBody>
      </p:sp>
      <p:sp>
        <p:nvSpPr>
          <p:cNvPr id="1431601" name="Rectangle 49"/>
          <p:cNvSpPr>
            <a:spLocks noChangeArrowheads="1"/>
          </p:cNvSpPr>
          <p:nvPr/>
        </p:nvSpPr>
        <p:spPr bwMode="auto">
          <a:xfrm>
            <a:off x="2552700" y="3884613"/>
            <a:ext cx="497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1431602" name="Rectangle 50"/>
          <p:cNvSpPr>
            <a:spLocks noChangeArrowheads="1"/>
          </p:cNvSpPr>
          <p:nvPr/>
        </p:nvSpPr>
        <p:spPr bwMode="auto">
          <a:xfrm>
            <a:off x="2552700" y="4265613"/>
            <a:ext cx="497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304</a:t>
            </a:r>
          </a:p>
        </p:txBody>
      </p:sp>
      <p:sp>
        <p:nvSpPr>
          <p:cNvPr id="1431603" name="Rectangle 51"/>
          <p:cNvSpPr>
            <a:spLocks noChangeArrowheads="1"/>
          </p:cNvSpPr>
          <p:nvPr/>
        </p:nvSpPr>
        <p:spPr bwMode="auto">
          <a:xfrm>
            <a:off x="2438400" y="4648200"/>
            <a:ext cx="60192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6848</a:t>
            </a:r>
          </a:p>
        </p:txBody>
      </p:sp>
      <p:sp>
        <p:nvSpPr>
          <p:cNvPr id="1431604" name="Line 52"/>
          <p:cNvSpPr>
            <a:spLocks noChangeShapeType="1"/>
          </p:cNvSpPr>
          <p:nvPr/>
        </p:nvSpPr>
        <p:spPr bwMode="auto">
          <a:xfrm flipH="1">
            <a:off x="6705600" y="4038600"/>
            <a:ext cx="533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605" name="Arc 53"/>
          <p:cNvSpPr>
            <a:spLocks/>
          </p:cNvSpPr>
          <p:nvPr/>
        </p:nvSpPr>
        <p:spPr bwMode="auto">
          <a:xfrm>
            <a:off x="6553200" y="3810000"/>
            <a:ext cx="153988" cy="381000"/>
          </a:xfrm>
          <a:custGeom>
            <a:avLst/>
            <a:gdLst>
              <a:gd name="G0" fmla="+- 224 0 0"/>
              <a:gd name="G1" fmla="+- 21600 0 0"/>
              <a:gd name="G2" fmla="+- 21600 0 0"/>
              <a:gd name="T0" fmla="*/ 0 w 21824"/>
              <a:gd name="T1" fmla="*/ 1 h 43103"/>
              <a:gd name="T2" fmla="*/ 2265 w 21824"/>
              <a:gd name="T3" fmla="*/ 43103 h 43103"/>
              <a:gd name="T4" fmla="*/ 224 w 21824"/>
              <a:gd name="T5" fmla="*/ 21600 h 4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4" h="43103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</a:path>
              <a:path w="21824" h="43103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  <a:lnTo>
                  <a:pt x="224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1606" name="Rectangle 54"/>
          <p:cNvSpPr>
            <a:spLocks noChangeArrowheads="1"/>
          </p:cNvSpPr>
          <p:nvPr/>
        </p:nvSpPr>
        <p:spPr bwMode="auto">
          <a:xfrm>
            <a:off x="1752600" y="2819400"/>
            <a:ext cx="1396804" cy="8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location 100</a:t>
            </a:r>
          </a:p>
        </p:txBody>
      </p:sp>
      <p:sp>
        <p:nvSpPr>
          <p:cNvPr id="1431607" name="Rectangle 55"/>
          <p:cNvSpPr>
            <a:spLocks noChangeArrowheads="1"/>
          </p:cNvSpPr>
          <p:nvPr/>
        </p:nvSpPr>
        <p:spPr bwMode="auto">
          <a:xfrm>
            <a:off x="4343400" y="2819400"/>
            <a:ext cx="1396804" cy="8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location 101</a:t>
            </a:r>
          </a:p>
        </p:txBody>
      </p:sp>
      <p:sp>
        <p:nvSpPr>
          <p:cNvPr id="1431608" name="Rectangle 56"/>
          <p:cNvSpPr>
            <a:spLocks noChangeArrowheads="1"/>
          </p:cNvSpPr>
          <p:nvPr/>
        </p:nvSpPr>
        <p:spPr bwMode="auto">
          <a:xfrm>
            <a:off x="2481262" y="4994275"/>
            <a:ext cx="54432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416</a:t>
            </a:r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Read-Only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6200" y="1066800"/>
            <a:ext cx="3276600" cy="2006263"/>
            <a:chOff x="76200" y="1066800"/>
            <a:chExt cx="3276600" cy="2006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066800"/>
              <a:ext cx="20447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" y="2057400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Punched cards, From early 1700s through </a:t>
              </a:r>
              <a:r>
                <a:rPr lang="en-US" sz="20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Jaquard</a:t>
              </a:r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 Loom, Babbage, and then IBM</a:t>
              </a:r>
              <a:endParaRPr lang="en-US" sz="2000" dirty="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29000" y="838200"/>
            <a:ext cx="2624138" cy="2692063"/>
            <a:chOff x="3352800" y="990600"/>
            <a:chExt cx="2624138" cy="26920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990600"/>
              <a:ext cx="2209800" cy="16647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2800" y="2667000"/>
              <a:ext cx="26241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Punched paper tape, instruction stream in Harvard Mk 1</a:t>
              </a:r>
              <a:endParaRPr lang="en-US" sz="2000" dirty="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3657600"/>
            <a:ext cx="3048138" cy="2762310"/>
            <a:chOff x="3200400" y="3810000"/>
            <a:chExt cx="3048138" cy="27623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3810000"/>
              <a:ext cx="3048138" cy="236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00400" y="617220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IBM Card Capacitor ROS</a:t>
              </a:r>
              <a:endParaRPr lang="en-US" sz="2000" dirty="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43600" y="3048000"/>
            <a:ext cx="3200400" cy="3146286"/>
            <a:chOff x="5943600" y="3352800"/>
            <a:chExt cx="3200400" cy="31462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352800"/>
              <a:ext cx="3200400" cy="2400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00800" y="5791200"/>
              <a:ext cx="2624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IBM Balanced Capacitor ROS</a:t>
              </a:r>
              <a:endParaRPr lang="en-US" sz="2000" dirty="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8600" y="3505200"/>
            <a:ext cx="2624138" cy="2286794"/>
            <a:chOff x="228600" y="3200400"/>
            <a:chExt cx="2624138" cy="2286794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381000" y="4114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81000" y="4495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oup 57"/>
            <p:cNvGrpSpPr/>
            <p:nvPr/>
          </p:nvGrpSpPr>
          <p:grpSpPr>
            <a:xfrm flipV="1">
              <a:off x="838200" y="4191000"/>
              <a:ext cx="152400" cy="152400"/>
              <a:chOff x="1752600" y="4648200"/>
              <a:chExt cx="152400" cy="152400"/>
            </a:xfrm>
          </p:grpSpPr>
          <p:sp>
            <p:nvSpPr>
              <p:cNvPr id="79" name="Isosceles Triangle 78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Straight Connector 58"/>
            <p:cNvCxnSpPr/>
            <p:nvPr/>
          </p:nvCxnSpPr>
          <p:spPr bwMode="auto">
            <a:xfrm>
              <a:off x="381000" y="4876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228600" y="4572000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86594" y="4571206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144588" y="4570412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endCxn id="79" idx="3"/>
            </p:cNvCxnSpPr>
            <p:nvPr/>
          </p:nvCxnSpPr>
          <p:spPr bwMode="auto">
            <a:xfrm rot="5400000">
              <a:off x="876300" y="4152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76697" y="4381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914400" y="4419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6" name="Group 65"/>
            <p:cNvGrpSpPr/>
            <p:nvPr/>
          </p:nvGrpSpPr>
          <p:grpSpPr>
            <a:xfrm flipV="1">
              <a:off x="1295400" y="4572000"/>
              <a:ext cx="152400" cy="152400"/>
              <a:chOff x="1752600" y="4648200"/>
              <a:chExt cx="152400" cy="152400"/>
            </a:xfrm>
          </p:grpSpPr>
          <p:sp>
            <p:nvSpPr>
              <p:cNvPr id="77" name="Isosceles Triangle 76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7" name="Straight Connector 66"/>
            <p:cNvCxnSpPr/>
            <p:nvPr/>
          </p:nvCxnSpPr>
          <p:spPr bwMode="auto">
            <a:xfrm rot="5400000">
              <a:off x="13335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13338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3716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0" name="Group 69"/>
            <p:cNvGrpSpPr/>
            <p:nvPr/>
          </p:nvGrpSpPr>
          <p:grpSpPr>
            <a:xfrm flipV="1">
              <a:off x="1752600" y="4572000"/>
              <a:ext cx="152400" cy="152400"/>
              <a:chOff x="1752600" y="4648200"/>
              <a:chExt cx="152400" cy="152400"/>
            </a:xfrm>
          </p:grpSpPr>
          <p:sp>
            <p:nvSpPr>
              <p:cNvPr id="75" name="Isosceles Triangle 74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1" name="Straight Connector 70"/>
            <p:cNvCxnSpPr/>
            <p:nvPr/>
          </p:nvCxnSpPr>
          <p:spPr bwMode="auto">
            <a:xfrm rot="5400000">
              <a:off x="17907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17910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8288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228600" y="3200400"/>
              <a:ext cx="2624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Diode Matrix, EDSAC-2 µcode store</a:t>
              </a:r>
              <a:endParaRPr lang="en-US" sz="2000" dirty="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Cache Algorithm (Read)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066800"/>
            <a:ext cx="7772400" cy="719138"/>
          </a:xfrm>
          <a:noFill/>
          <a:ln/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2800" dirty="0"/>
              <a:t>   Look at Processor Address, search cache tags to find match.  Then either</a:t>
            </a:r>
          </a:p>
        </p:txBody>
      </p:sp>
      <p:grpSp>
        <p:nvGrpSpPr>
          <p:cNvPr id="1433604" name="Group 4"/>
          <p:cNvGrpSpPr>
            <a:grpSpLocks/>
          </p:cNvGrpSpPr>
          <p:nvPr/>
        </p:nvGrpSpPr>
        <p:grpSpPr bwMode="auto">
          <a:xfrm>
            <a:off x="1203325" y="2209800"/>
            <a:ext cx="2911475" cy="2679701"/>
            <a:chOff x="758" y="1392"/>
            <a:chExt cx="1834" cy="1688"/>
          </a:xfrm>
        </p:grpSpPr>
        <p:sp>
          <p:nvSpPr>
            <p:cNvPr id="1433605" name="Line 5"/>
            <p:cNvSpPr>
              <a:spLocks noChangeShapeType="1"/>
            </p:cNvSpPr>
            <p:nvPr/>
          </p:nvSpPr>
          <p:spPr bwMode="auto">
            <a:xfrm flipH="1">
              <a:off x="1536" y="1392"/>
              <a:ext cx="105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3606" name="Rectangle 6"/>
            <p:cNvSpPr>
              <a:spLocks noChangeArrowheads="1"/>
            </p:cNvSpPr>
            <p:nvPr/>
          </p:nvSpPr>
          <p:spPr bwMode="auto">
            <a:xfrm>
              <a:off x="854" y="1459"/>
              <a:ext cx="130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Found in cache</a:t>
              </a: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a.k.a.  HIT</a:t>
              </a:r>
              <a:endParaRPr lang="en-US" sz="2400" u="sng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33607" name="Rectangle 7"/>
            <p:cNvSpPr>
              <a:spLocks noChangeArrowheads="1"/>
            </p:cNvSpPr>
            <p:nvPr/>
          </p:nvSpPr>
          <p:spPr bwMode="auto">
            <a:xfrm>
              <a:off x="758" y="2323"/>
              <a:ext cx="1103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Return copy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of data from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cache</a:t>
              </a:r>
            </a:p>
          </p:txBody>
        </p:sp>
      </p:grpSp>
      <p:grpSp>
        <p:nvGrpSpPr>
          <p:cNvPr id="1433608" name="Group 8"/>
          <p:cNvGrpSpPr>
            <a:grpSpLocks/>
          </p:cNvGrpSpPr>
          <p:nvPr/>
        </p:nvGrpSpPr>
        <p:grpSpPr bwMode="auto">
          <a:xfrm>
            <a:off x="4267201" y="2209800"/>
            <a:ext cx="3663951" cy="4156076"/>
            <a:chOff x="2688" y="1392"/>
            <a:chExt cx="2308" cy="2618"/>
          </a:xfrm>
        </p:grpSpPr>
        <p:sp>
          <p:nvSpPr>
            <p:cNvPr id="1433609" name="Line 9"/>
            <p:cNvSpPr>
              <a:spLocks noChangeShapeType="1"/>
            </p:cNvSpPr>
            <p:nvPr/>
          </p:nvSpPr>
          <p:spPr bwMode="auto">
            <a:xfrm>
              <a:off x="2688" y="1392"/>
              <a:ext cx="105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3610" name="Rectangle 10"/>
            <p:cNvSpPr>
              <a:spLocks noChangeArrowheads="1"/>
            </p:cNvSpPr>
            <p:nvPr/>
          </p:nvSpPr>
          <p:spPr bwMode="auto">
            <a:xfrm>
              <a:off x="3302" y="1459"/>
              <a:ext cx="109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Not in cache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a.k.a. MISS</a:t>
              </a:r>
              <a:endParaRPr lang="en-US" sz="2400" u="sng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33611" name="Rectangle 11"/>
            <p:cNvSpPr>
              <a:spLocks noChangeArrowheads="1"/>
            </p:cNvSpPr>
            <p:nvPr/>
          </p:nvSpPr>
          <p:spPr bwMode="auto">
            <a:xfrm>
              <a:off x="2918" y="2323"/>
              <a:ext cx="2078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Read block of data from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Main Memory</a:t>
              </a:r>
            </a:p>
            <a:p>
              <a:pPr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Wait … </a:t>
              </a:r>
            </a:p>
            <a:p>
              <a:pPr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Return data to processor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and update cache</a:t>
              </a:r>
              <a:endParaRPr lang="en-US" sz="2400" u="sng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33612" name="Rectangle 12"/>
          <p:cNvSpPr>
            <a:spLocks noChangeArrowheads="1"/>
          </p:cNvSpPr>
          <p:nvPr/>
        </p:nvSpPr>
        <p:spPr bwMode="auto">
          <a:xfrm>
            <a:off x="4191000" y="6324600"/>
            <a:ext cx="384064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Q: Which line do we replace?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Placement Policy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4400-8F3F-7342-8443-62FEA9644894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09600" y="1066800"/>
            <a:ext cx="7791234" cy="5098926"/>
            <a:chOff x="609600" y="1325563"/>
            <a:chExt cx="7791234" cy="5098926"/>
          </a:xfrm>
        </p:grpSpPr>
        <p:sp>
          <p:nvSpPr>
            <p:cNvPr id="1434627" name="Rectangle 3"/>
            <p:cNvSpPr>
              <a:spLocks noChangeArrowheads="1"/>
            </p:cNvSpPr>
            <p:nvPr/>
          </p:nvSpPr>
          <p:spPr bwMode="auto">
            <a:xfrm>
              <a:off x="2763838" y="3657600"/>
              <a:ext cx="1219200" cy="1066800"/>
            </a:xfrm>
            <a:prstGeom prst="rect">
              <a:avLst/>
            </a:prstGeom>
            <a:solidFill>
              <a:schemeClr val="bg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grpSp>
          <p:nvGrpSpPr>
            <p:cNvPr id="1434628" name="Group 4"/>
            <p:cNvGrpSpPr>
              <a:grpSpLocks/>
            </p:cNvGrpSpPr>
            <p:nvPr/>
          </p:nvGrpSpPr>
          <p:grpSpPr bwMode="auto">
            <a:xfrm>
              <a:off x="2776538" y="3663950"/>
              <a:ext cx="1193800" cy="1054100"/>
              <a:chOff x="1749" y="2308"/>
              <a:chExt cx="752" cy="664"/>
            </a:xfrm>
          </p:grpSpPr>
          <p:sp>
            <p:nvSpPr>
              <p:cNvPr id="1434629" name="Rectangle 5"/>
              <p:cNvSpPr>
                <a:spLocks noChangeArrowheads="1"/>
              </p:cNvSpPr>
              <p:nvPr/>
            </p:nvSpPr>
            <p:spPr bwMode="auto">
              <a:xfrm>
                <a:off x="17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0" name="Line 6"/>
              <p:cNvSpPr>
                <a:spLocks noChangeShapeType="1"/>
              </p:cNvSpPr>
              <p:nvPr/>
            </p:nvSpPr>
            <p:spPr bwMode="auto">
              <a:xfrm>
                <a:off x="18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1" name="Line 7"/>
              <p:cNvSpPr>
                <a:spLocks noChangeShapeType="1"/>
              </p:cNvSpPr>
              <p:nvPr/>
            </p:nvSpPr>
            <p:spPr bwMode="auto">
              <a:xfrm>
                <a:off x="19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2" name="Line 8"/>
              <p:cNvSpPr>
                <a:spLocks noChangeShapeType="1"/>
              </p:cNvSpPr>
              <p:nvPr/>
            </p:nvSpPr>
            <p:spPr bwMode="auto">
              <a:xfrm>
                <a:off x="20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3" name="Line 9"/>
              <p:cNvSpPr>
                <a:spLocks noChangeShapeType="1"/>
              </p:cNvSpPr>
              <p:nvPr/>
            </p:nvSpPr>
            <p:spPr bwMode="auto">
              <a:xfrm>
                <a:off x="21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4" name="Line 10"/>
              <p:cNvSpPr>
                <a:spLocks noChangeShapeType="1"/>
              </p:cNvSpPr>
              <p:nvPr/>
            </p:nvSpPr>
            <p:spPr bwMode="auto">
              <a:xfrm>
                <a:off x="22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5" name="Line 11"/>
              <p:cNvSpPr>
                <a:spLocks noChangeShapeType="1"/>
              </p:cNvSpPr>
              <p:nvPr/>
            </p:nvSpPr>
            <p:spPr bwMode="auto">
              <a:xfrm>
                <a:off x="23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36" name="Line 12"/>
              <p:cNvSpPr>
                <a:spLocks noChangeShapeType="1"/>
              </p:cNvSpPr>
              <p:nvPr/>
            </p:nvSpPr>
            <p:spPr bwMode="auto">
              <a:xfrm>
                <a:off x="241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</p:grpSp>
        <p:sp>
          <p:nvSpPr>
            <p:cNvPr id="1434637" name="Rectangle 13"/>
            <p:cNvSpPr>
              <a:spLocks noChangeArrowheads="1"/>
            </p:cNvSpPr>
            <p:nvPr/>
          </p:nvSpPr>
          <p:spPr bwMode="auto">
            <a:xfrm>
              <a:off x="7183438" y="3657600"/>
              <a:ext cx="152400" cy="1066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grpSp>
          <p:nvGrpSpPr>
            <p:cNvPr id="1434638" name="Group 14"/>
            <p:cNvGrpSpPr>
              <a:grpSpLocks/>
            </p:cNvGrpSpPr>
            <p:nvPr/>
          </p:nvGrpSpPr>
          <p:grpSpPr bwMode="auto">
            <a:xfrm>
              <a:off x="6586538" y="3663950"/>
              <a:ext cx="1193800" cy="1054100"/>
              <a:chOff x="4149" y="2308"/>
              <a:chExt cx="752" cy="664"/>
            </a:xfrm>
          </p:grpSpPr>
          <p:sp>
            <p:nvSpPr>
              <p:cNvPr id="1434639" name="Rectangle 15"/>
              <p:cNvSpPr>
                <a:spLocks noChangeArrowheads="1"/>
              </p:cNvSpPr>
              <p:nvPr/>
            </p:nvSpPr>
            <p:spPr bwMode="auto">
              <a:xfrm>
                <a:off x="41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0" name="Line 16"/>
              <p:cNvSpPr>
                <a:spLocks noChangeShapeType="1"/>
              </p:cNvSpPr>
              <p:nvPr/>
            </p:nvSpPr>
            <p:spPr bwMode="auto">
              <a:xfrm>
                <a:off x="42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1" name="Line 17"/>
              <p:cNvSpPr>
                <a:spLocks noChangeShapeType="1"/>
              </p:cNvSpPr>
              <p:nvPr/>
            </p:nvSpPr>
            <p:spPr bwMode="auto">
              <a:xfrm>
                <a:off x="43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2" name="Line 18"/>
              <p:cNvSpPr>
                <a:spLocks noChangeShapeType="1"/>
              </p:cNvSpPr>
              <p:nvPr/>
            </p:nvSpPr>
            <p:spPr bwMode="auto">
              <a:xfrm>
                <a:off x="44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3" name="Line 19"/>
              <p:cNvSpPr>
                <a:spLocks noChangeShapeType="1"/>
              </p:cNvSpPr>
              <p:nvPr/>
            </p:nvSpPr>
            <p:spPr bwMode="auto">
              <a:xfrm>
                <a:off x="45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4" name="Line 20"/>
              <p:cNvSpPr>
                <a:spLocks noChangeShapeType="1"/>
              </p:cNvSpPr>
              <p:nvPr/>
            </p:nvSpPr>
            <p:spPr bwMode="auto">
              <a:xfrm>
                <a:off x="46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5" name="Line 21"/>
              <p:cNvSpPr>
                <a:spLocks noChangeShapeType="1"/>
              </p:cNvSpPr>
              <p:nvPr/>
            </p:nvSpPr>
            <p:spPr bwMode="auto">
              <a:xfrm>
                <a:off x="47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  <p:sp>
            <p:nvSpPr>
              <p:cNvPr id="1434646" name="Line 22"/>
              <p:cNvSpPr>
                <a:spLocks noChangeShapeType="1"/>
              </p:cNvSpPr>
              <p:nvPr/>
            </p:nvSpPr>
            <p:spPr bwMode="auto">
              <a:xfrm>
                <a:off x="481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</a:endParaRPr>
              </a:p>
            </p:txBody>
          </p:sp>
        </p:grpSp>
        <p:sp>
          <p:nvSpPr>
            <p:cNvPr id="1434647" name="Rectangle 23"/>
            <p:cNvSpPr>
              <a:spLocks noChangeArrowheads="1"/>
            </p:cNvSpPr>
            <p:nvPr/>
          </p:nvSpPr>
          <p:spPr bwMode="auto">
            <a:xfrm>
              <a:off x="6510338" y="3392488"/>
              <a:ext cx="1520825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Verdana" charset="0"/>
                </a:rPr>
                <a:t>0 1 2 3 4 5 6 7</a:t>
              </a:r>
            </a:p>
          </p:txBody>
        </p:sp>
        <p:sp>
          <p:nvSpPr>
            <p:cNvPr id="1434648" name="Rectangle 24"/>
            <p:cNvSpPr>
              <a:spLocks noChangeArrowheads="1"/>
            </p:cNvSpPr>
            <p:nvPr/>
          </p:nvSpPr>
          <p:spPr bwMode="auto">
            <a:xfrm>
              <a:off x="4529138" y="3405188"/>
              <a:ext cx="1458912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Verdana" charset="0"/>
                </a:rPr>
                <a:t>0     1      2     3</a:t>
              </a:r>
            </a:p>
          </p:txBody>
        </p:sp>
        <p:sp>
          <p:nvSpPr>
            <p:cNvPr id="1434649" name="Rectangle 25"/>
            <p:cNvSpPr>
              <a:spLocks noChangeArrowheads="1"/>
            </p:cNvSpPr>
            <p:nvPr/>
          </p:nvSpPr>
          <p:spPr bwMode="auto">
            <a:xfrm>
              <a:off x="4516438" y="3657600"/>
              <a:ext cx="304800" cy="1066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0" name="Rectangle 26"/>
            <p:cNvSpPr>
              <a:spLocks noChangeArrowheads="1"/>
            </p:cNvSpPr>
            <p:nvPr/>
          </p:nvSpPr>
          <p:spPr bwMode="auto">
            <a:xfrm>
              <a:off x="4529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1" name="Line 27"/>
            <p:cNvSpPr>
              <a:spLocks noChangeShapeType="1"/>
            </p:cNvSpPr>
            <p:nvPr/>
          </p:nvSpPr>
          <p:spPr bwMode="auto">
            <a:xfrm>
              <a:off x="4668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2" name="Rectangle 28"/>
            <p:cNvSpPr>
              <a:spLocks noChangeArrowheads="1"/>
            </p:cNvSpPr>
            <p:nvPr/>
          </p:nvSpPr>
          <p:spPr bwMode="auto">
            <a:xfrm>
              <a:off x="4910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3" name="Line 29"/>
            <p:cNvSpPr>
              <a:spLocks noChangeShapeType="1"/>
            </p:cNvSpPr>
            <p:nvPr/>
          </p:nvSpPr>
          <p:spPr bwMode="auto">
            <a:xfrm>
              <a:off x="5049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4" name="Rectangle 30"/>
            <p:cNvSpPr>
              <a:spLocks noChangeArrowheads="1"/>
            </p:cNvSpPr>
            <p:nvPr/>
          </p:nvSpPr>
          <p:spPr bwMode="auto">
            <a:xfrm>
              <a:off x="5291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5" name="Line 31"/>
            <p:cNvSpPr>
              <a:spLocks noChangeShapeType="1"/>
            </p:cNvSpPr>
            <p:nvPr/>
          </p:nvSpPr>
          <p:spPr bwMode="auto">
            <a:xfrm>
              <a:off x="5430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6" name="Rectangle 32"/>
            <p:cNvSpPr>
              <a:spLocks noChangeArrowheads="1"/>
            </p:cNvSpPr>
            <p:nvPr/>
          </p:nvSpPr>
          <p:spPr bwMode="auto">
            <a:xfrm>
              <a:off x="5672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7" name="Line 33"/>
            <p:cNvSpPr>
              <a:spLocks noChangeShapeType="1"/>
            </p:cNvSpPr>
            <p:nvPr/>
          </p:nvSpPr>
          <p:spPr bwMode="auto">
            <a:xfrm>
              <a:off x="5811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58" name="Rectangle 34"/>
            <p:cNvSpPr>
              <a:spLocks noChangeArrowheads="1"/>
            </p:cNvSpPr>
            <p:nvPr/>
          </p:nvSpPr>
          <p:spPr bwMode="auto">
            <a:xfrm>
              <a:off x="1174750" y="3392488"/>
              <a:ext cx="1404938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Verdana" charset="0"/>
                </a:rPr>
                <a:t>Set Number</a:t>
              </a:r>
            </a:p>
          </p:txBody>
        </p:sp>
        <p:sp>
          <p:nvSpPr>
            <p:cNvPr id="1434659" name="Rectangle 35"/>
            <p:cNvSpPr>
              <a:spLocks noChangeArrowheads="1"/>
            </p:cNvSpPr>
            <p:nvPr/>
          </p:nvSpPr>
          <p:spPr bwMode="auto">
            <a:xfrm>
              <a:off x="1149350" y="3948113"/>
              <a:ext cx="110966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charset="0"/>
                </a:rPr>
                <a:t>Cache</a:t>
              </a:r>
            </a:p>
          </p:txBody>
        </p:sp>
        <p:sp>
          <p:nvSpPr>
            <p:cNvPr id="1434660" name="Rectangle 36"/>
            <p:cNvSpPr>
              <a:spLocks noChangeArrowheads="1"/>
            </p:cNvSpPr>
            <p:nvPr/>
          </p:nvSpPr>
          <p:spPr bwMode="auto">
            <a:xfrm>
              <a:off x="2678113" y="4795838"/>
              <a:ext cx="5722721" cy="16286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Verdana" charset="0"/>
                </a:rPr>
                <a:t>     Fully	 (2-way) Set        Direct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Verdana" charset="0"/>
                </a:rPr>
                <a:t>Associative	Associative         Mapped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anywhere	anywhere in        </a:t>
              </a:r>
              <a:r>
                <a:rPr lang="en-US" sz="2000" dirty="0" smtClean="0">
                  <a:solidFill>
                    <a:srgbClr val="56127A"/>
                  </a:solidFill>
                  <a:latin typeface="Verdana" charset="0"/>
                </a:rPr>
                <a:t>only 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into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		      set 0             </a:t>
              </a:r>
              <a:r>
                <a:rPr lang="en-US" sz="2000" dirty="0" smtClean="0">
                  <a:solidFill>
                    <a:srgbClr val="56127A"/>
                  </a:solidFill>
                  <a:latin typeface="Verdana" charset="0"/>
                </a:rPr>
                <a:t> block 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4	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       		 </a:t>
              </a: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(12 mod 4)	   (12 mod 8)</a:t>
              </a:r>
            </a:p>
          </p:txBody>
        </p:sp>
        <p:sp>
          <p:nvSpPr>
            <p:cNvPr id="1434661" name="Rectangle 37"/>
            <p:cNvSpPr>
              <a:spLocks noChangeArrowheads="1"/>
            </p:cNvSpPr>
            <p:nvPr/>
          </p:nvSpPr>
          <p:spPr bwMode="auto">
            <a:xfrm>
              <a:off x="4600575" y="1790700"/>
              <a:ext cx="152400" cy="1066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2" name="Rectangle 38"/>
            <p:cNvSpPr>
              <a:spLocks noChangeArrowheads="1"/>
            </p:cNvSpPr>
            <p:nvPr/>
          </p:nvSpPr>
          <p:spPr bwMode="auto">
            <a:xfrm>
              <a:off x="2784475" y="1803400"/>
              <a:ext cx="4851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3" name="Line 39"/>
            <p:cNvSpPr>
              <a:spLocks noChangeShapeType="1"/>
            </p:cNvSpPr>
            <p:nvPr/>
          </p:nvSpPr>
          <p:spPr bwMode="auto">
            <a:xfrm>
              <a:off x="292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4" name="Line 40"/>
            <p:cNvSpPr>
              <a:spLocks noChangeShapeType="1"/>
            </p:cNvSpPr>
            <p:nvPr/>
          </p:nvSpPr>
          <p:spPr bwMode="auto">
            <a:xfrm>
              <a:off x="307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5" name="Line 41"/>
            <p:cNvSpPr>
              <a:spLocks noChangeShapeType="1"/>
            </p:cNvSpPr>
            <p:nvPr/>
          </p:nvSpPr>
          <p:spPr bwMode="auto">
            <a:xfrm>
              <a:off x="322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6" name="Line 42"/>
            <p:cNvSpPr>
              <a:spLocks noChangeShapeType="1"/>
            </p:cNvSpPr>
            <p:nvPr/>
          </p:nvSpPr>
          <p:spPr bwMode="auto">
            <a:xfrm>
              <a:off x="338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7" name="Line 43"/>
            <p:cNvSpPr>
              <a:spLocks noChangeShapeType="1"/>
            </p:cNvSpPr>
            <p:nvPr/>
          </p:nvSpPr>
          <p:spPr bwMode="auto">
            <a:xfrm>
              <a:off x="353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8" name="Line 44"/>
            <p:cNvSpPr>
              <a:spLocks noChangeShapeType="1"/>
            </p:cNvSpPr>
            <p:nvPr/>
          </p:nvSpPr>
          <p:spPr bwMode="auto">
            <a:xfrm>
              <a:off x="368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69" name="Line 45"/>
            <p:cNvSpPr>
              <a:spLocks noChangeShapeType="1"/>
            </p:cNvSpPr>
            <p:nvPr/>
          </p:nvSpPr>
          <p:spPr bwMode="auto">
            <a:xfrm>
              <a:off x="3838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0" name="Line 46"/>
            <p:cNvSpPr>
              <a:spLocks noChangeShapeType="1"/>
            </p:cNvSpPr>
            <p:nvPr/>
          </p:nvSpPr>
          <p:spPr bwMode="auto">
            <a:xfrm>
              <a:off x="3990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1" name="Line 47"/>
            <p:cNvSpPr>
              <a:spLocks noChangeShapeType="1"/>
            </p:cNvSpPr>
            <p:nvPr/>
          </p:nvSpPr>
          <p:spPr bwMode="auto">
            <a:xfrm>
              <a:off x="4143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2" name="Line 48"/>
            <p:cNvSpPr>
              <a:spLocks noChangeShapeType="1"/>
            </p:cNvSpPr>
            <p:nvPr/>
          </p:nvSpPr>
          <p:spPr bwMode="auto">
            <a:xfrm>
              <a:off x="4295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3" name="Line 49"/>
            <p:cNvSpPr>
              <a:spLocks noChangeShapeType="1"/>
            </p:cNvSpPr>
            <p:nvPr/>
          </p:nvSpPr>
          <p:spPr bwMode="auto">
            <a:xfrm>
              <a:off x="4448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4" name="Line 50"/>
            <p:cNvSpPr>
              <a:spLocks noChangeShapeType="1"/>
            </p:cNvSpPr>
            <p:nvPr/>
          </p:nvSpPr>
          <p:spPr bwMode="auto">
            <a:xfrm>
              <a:off x="4600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5" name="Line 51"/>
            <p:cNvSpPr>
              <a:spLocks noChangeShapeType="1"/>
            </p:cNvSpPr>
            <p:nvPr/>
          </p:nvSpPr>
          <p:spPr bwMode="auto">
            <a:xfrm>
              <a:off x="4752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6" name="Line 52"/>
            <p:cNvSpPr>
              <a:spLocks noChangeShapeType="1"/>
            </p:cNvSpPr>
            <p:nvPr/>
          </p:nvSpPr>
          <p:spPr bwMode="auto">
            <a:xfrm>
              <a:off x="4905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7" name="Line 53"/>
            <p:cNvSpPr>
              <a:spLocks noChangeShapeType="1"/>
            </p:cNvSpPr>
            <p:nvPr/>
          </p:nvSpPr>
          <p:spPr bwMode="auto">
            <a:xfrm>
              <a:off x="5057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8" name="Line 54"/>
            <p:cNvSpPr>
              <a:spLocks noChangeShapeType="1"/>
            </p:cNvSpPr>
            <p:nvPr/>
          </p:nvSpPr>
          <p:spPr bwMode="auto">
            <a:xfrm>
              <a:off x="5210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79" name="Line 55"/>
            <p:cNvSpPr>
              <a:spLocks noChangeShapeType="1"/>
            </p:cNvSpPr>
            <p:nvPr/>
          </p:nvSpPr>
          <p:spPr bwMode="auto">
            <a:xfrm>
              <a:off x="5362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0" name="Line 56"/>
            <p:cNvSpPr>
              <a:spLocks noChangeShapeType="1"/>
            </p:cNvSpPr>
            <p:nvPr/>
          </p:nvSpPr>
          <p:spPr bwMode="auto">
            <a:xfrm>
              <a:off x="5514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1" name="Line 57"/>
            <p:cNvSpPr>
              <a:spLocks noChangeShapeType="1"/>
            </p:cNvSpPr>
            <p:nvPr/>
          </p:nvSpPr>
          <p:spPr bwMode="auto">
            <a:xfrm>
              <a:off x="5667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2" name="Line 58"/>
            <p:cNvSpPr>
              <a:spLocks noChangeShapeType="1"/>
            </p:cNvSpPr>
            <p:nvPr/>
          </p:nvSpPr>
          <p:spPr bwMode="auto">
            <a:xfrm>
              <a:off x="5819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3" name="Line 59"/>
            <p:cNvSpPr>
              <a:spLocks noChangeShapeType="1"/>
            </p:cNvSpPr>
            <p:nvPr/>
          </p:nvSpPr>
          <p:spPr bwMode="auto">
            <a:xfrm>
              <a:off x="5972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4" name="Line 60"/>
            <p:cNvSpPr>
              <a:spLocks noChangeShapeType="1"/>
            </p:cNvSpPr>
            <p:nvPr/>
          </p:nvSpPr>
          <p:spPr bwMode="auto">
            <a:xfrm>
              <a:off x="6124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5" name="Line 61"/>
            <p:cNvSpPr>
              <a:spLocks noChangeShapeType="1"/>
            </p:cNvSpPr>
            <p:nvPr/>
          </p:nvSpPr>
          <p:spPr bwMode="auto">
            <a:xfrm>
              <a:off x="6276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6" name="Line 62"/>
            <p:cNvSpPr>
              <a:spLocks noChangeShapeType="1"/>
            </p:cNvSpPr>
            <p:nvPr/>
          </p:nvSpPr>
          <p:spPr bwMode="auto">
            <a:xfrm>
              <a:off x="6429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7" name="Line 63"/>
            <p:cNvSpPr>
              <a:spLocks noChangeShapeType="1"/>
            </p:cNvSpPr>
            <p:nvPr/>
          </p:nvSpPr>
          <p:spPr bwMode="auto">
            <a:xfrm>
              <a:off x="6581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8" name="Line 64"/>
            <p:cNvSpPr>
              <a:spLocks noChangeShapeType="1"/>
            </p:cNvSpPr>
            <p:nvPr/>
          </p:nvSpPr>
          <p:spPr bwMode="auto">
            <a:xfrm>
              <a:off x="673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89" name="Line 65"/>
            <p:cNvSpPr>
              <a:spLocks noChangeShapeType="1"/>
            </p:cNvSpPr>
            <p:nvPr/>
          </p:nvSpPr>
          <p:spPr bwMode="auto">
            <a:xfrm>
              <a:off x="688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90" name="Line 66"/>
            <p:cNvSpPr>
              <a:spLocks noChangeShapeType="1"/>
            </p:cNvSpPr>
            <p:nvPr/>
          </p:nvSpPr>
          <p:spPr bwMode="auto">
            <a:xfrm>
              <a:off x="703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91" name="Line 67"/>
            <p:cNvSpPr>
              <a:spLocks noChangeShapeType="1"/>
            </p:cNvSpPr>
            <p:nvPr/>
          </p:nvSpPr>
          <p:spPr bwMode="auto">
            <a:xfrm>
              <a:off x="719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92" name="Line 68"/>
            <p:cNvSpPr>
              <a:spLocks noChangeShapeType="1"/>
            </p:cNvSpPr>
            <p:nvPr/>
          </p:nvSpPr>
          <p:spPr bwMode="auto">
            <a:xfrm>
              <a:off x="734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93" name="Line 69"/>
            <p:cNvSpPr>
              <a:spLocks noChangeShapeType="1"/>
            </p:cNvSpPr>
            <p:nvPr/>
          </p:nvSpPr>
          <p:spPr bwMode="auto">
            <a:xfrm>
              <a:off x="749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34694" name="Rectangle 70"/>
            <p:cNvSpPr>
              <a:spLocks noChangeArrowheads="1"/>
            </p:cNvSpPr>
            <p:nvPr/>
          </p:nvSpPr>
          <p:spPr bwMode="auto">
            <a:xfrm>
              <a:off x="2733675" y="1538288"/>
              <a:ext cx="1712913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Verdana" charset="0"/>
                </a:rPr>
                <a:t>0 1 2 3 4 5 6 7 8 9</a:t>
              </a:r>
            </a:p>
          </p:txBody>
        </p:sp>
        <p:sp>
          <p:nvSpPr>
            <p:cNvPr id="1434695" name="Rectangle 71"/>
            <p:cNvSpPr>
              <a:spLocks noChangeArrowheads="1"/>
            </p:cNvSpPr>
            <p:nvPr/>
          </p:nvSpPr>
          <p:spPr bwMode="auto">
            <a:xfrm>
              <a:off x="42576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Verdana" charset="0"/>
                </a:rPr>
                <a:t>1 1 1 1 1 1 1 1 1 1 0 1 2 3 4 5 6 7 8 9</a:t>
              </a:r>
            </a:p>
          </p:txBody>
        </p:sp>
        <p:sp>
          <p:nvSpPr>
            <p:cNvPr id="1434696" name="Rectangle 72"/>
            <p:cNvSpPr>
              <a:spLocks noChangeArrowheads="1"/>
            </p:cNvSpPr>
            <p:nvPr/>
          </p:nvSpPr>
          <p:spPr bwMode="auto">
            <a:xfrm>
              <a:off x="57562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Verdana" charset="0"/>
                </a:rPr>
                <a:t>2 2 2 2 2 2 2 2 2 2 0 1 2 3 4 5 6 7 8 9</a:t>
              </a:r>
            </a:p>
          </p:txBody>
        </p:sp>
        <p:sp>
          <p:nvSpPr>
            <p:cNvPr id="1434697" name="Rectangle 73"/>
            <p:cNvSpPr>
              <a:spLocks noChangeArrowheads="1"/>
            </p:cNvSpPr>
            <p:nvPr/>
          </p:nvSpPr>
          <p:spPr bwMode="auto">
            <a:xfrm>
              <a:off x="7127875" y="1325563"/>
              <a:ext cx="8112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Verdana" charset="0"/>
                </a:rPr>
                <a:t>3 3</a:t>
              </a:r>
            </a:p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Verdana" charset="0"/>
                </a:rPr>
                <a:t>0 1</a:t>
              </a:r>
            </a:p>
          </p:txBody>
        </p:sp>
        <p:sp>
          <p:nvSpPr>
            <p:cNvPr id="1434698" name="Rectangle 74"/>
            <p:cNvSpPr>
              <a:spLocks noChangeArrowheads="1"/>
            </p:cNvSpPr>
            <p:nvPr/>
          </p:nvSpPr>
          <p:spPr bwMode="auto">
            <a:xfrm>
              <a:off x="1098550" y="2005013"/>
              <a:ext cx="1411288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charset="0"/>
                </a:rPr>
                <a:t>Memory</a:t>
              </a:r>
            </a:p>
          </p:txBody>
        </p:sp>
        <p:sp>
          <p:nvSpPr>
            <p:cNvPr id="1434699" name="Rectangle 75"/>
            <p:cNvSpPr>
              <a:spLocks noChangeArrowheads="1"/>
            </p:cNvSpPr>
            <p:nvPr/>
          </p:nvSpPr>
          <p:spPr bwMode="auto">
            <a:xfrm>
              <a:off x="1098550" y="1409700"/>
              <a:ext cx="1609725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Verdana" charset="0"/>
                </a:rPr>
                <a:t>Block Number</a:t>
              </a:r>
            </a:p>
          </p:txBody>
        </p:sp>
        <p:sp>
          <p:nvSpPr>
            <p:cNvPr id="1434700" name="Rectangle 76"/>
            <p:cNvSpPr>
              <a:spLocks noChangeArrowheads="1"/>
            </p:cNvSpPr>
            <p:nvPr/>
          </p:nvSpPr>
          <p:spPr bwMode="auto">
            <a:xfrm>
              <a:off x="609600" y="5562600"/>
              <a:ext cx="1762125" cy="6381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block 12 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charset="0"/>
                </a:rPr>
                <a:t>can be placed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42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75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Direct-Mapped Cache</a:t>
            </a:r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78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0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4" name="Rectangle 12"/>
          <p:cNvSpPr>
            <a:spLocks noChangeArrowheads="1"/>
          </p:cNvSpPr>
          <p:nvPr/>
        </p:nvSpPr>
        <p:spPr bwMode="auto">
          <a:xfrm>
            <a:off x="2041525" y="2392363"/>
            <a:ext cx="6704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36685" name="Rectangle 13"/>
          <p:cNvSpPr>
            <a:spLocks noChangeArrowheads="1"/>
          </p:cNvSpPr>
          <p:nvPr/>
        </p:nvSpPr>
        <p:spPr bwMode="auto">
          <a:xfrm>
            <a:off x="4098925" y="2392363"/>
            <a:ext cx="129202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Data Block</a:t>
            </a:r>
          </a:p>
        </p:txBody>
      </p:sp>
      <p:sp>
        <p:nvSpPr>
          <p:cNvPr id="1436686" name="Rectangle 14"/>
          <p:cNvSpPr>
            <a:spLocks noChangeArrowheads="1"/>
          </p:cNvSpPr>
          <p:nvPr/>
        </p:nvSpPr>
        <p:spPr bwMode="auto">
          <a:xfrm>
            <a:off x="1584325" y="2392363"/>
            <a:ext cx="45525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V</a:t>
            </a: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8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89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grpSp>
        <p:nvGrpSpPr>
          <p:cNvPr id="1436690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436691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6692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6693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6694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6695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36696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97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698" name="Rectangle 26"/>
          <p:cNvSpPr>
            <a:spLocks noChangeArrowheads="1"/>
          </p:cNvSpPr>
          <p:nvPr/>
        </p:nvSpPr>
        <p:spPr bwMode="auto">
          <a:xfrm>
            <a:off x="2206625" y="4716463"/>
            <a:ext cx="37167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=</a:t>
            </a:r>
          </a:p>
        </p:txBody>
      </p:sp>
      <p:sp>
        <p:nvSpPr>
          <p:cNvPr id="1436699" name="Rectangle 27"/>
          <p:cNvSpPr>
            <a:spLocks noChangeArrowheads="1"/>
          </p:cNvSpPr>
          <p:nvPr/>
        </p:nvSpPr>
        <p:spPr bwMode="auto">
          <a:xfrm>
            <a:off x="4632325" y="1293813"/>
            <a:ext cx="69259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Offset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25146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2" name="Rectangle 30"/>
          <p:cNvSpPr>
            <a:spLocks noChangeArrowheads="1"/>
          </p:cNvSpPr>
          <p:nvPr/>
        </p:nvSpPr>
        <p:spPr bwMode="auto">
          <a:xfrm>
            <a:off x="1355725" y="1338263"/>
            <a:ext cx="6704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36703" name="Rectangle 31"/>
          <p:cNvSpPr>
            <a:spLocks noChangeArrowheads="1"/>
          </p:cNvSpPr>
          <p:nvPr/>
        </p:nvSpPr>
        <p:spPr bwMode="auto">
          <a:xfrm>
            <a:off x="3057525" y="1338263"/>
            <a:ext cx="75877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Index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5" name="Line 33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7" name="Line 35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8" name="Line 36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1" name="Line 39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2" name="Line 40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3" name="Line 41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4" name="Line 42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5" name="Line 43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6" name="Line 44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7" name="Line 45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8" name="Line 46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19" name="Line 47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0" name="Line 48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1" name="Line 49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2" name="Line 50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3" name="Line 51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4" name="Line 52"/>
          <p:cNvSpPr>
            <a:spLocks noChangeShapeType="1"/>
          </p:cNvSpPr>
          <p:nvPr/>
        </p:nvSpPr>
        <p:spPr bwMode="auto">
          <a:xfrm>
            <a:off x="35814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5" name="Line 53"/>
          <p:cNvSpPr>
            <a:spLocks noChangeShapeType="1"/>
          </p:cNvSpPr>
          <p:nvPr/>
        </p:nvSpPr>
        <p:spPr bwMode="auto">
          <a:xfrm flipH="1">
            <a:off x="1524000" y="2133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6" name="Line 54"/>
          <p:cNvSpPr>
            <a:spLocks noChangeShapeType="1"/>
          </p:cNvSpPr>
          <p:nvPr/>
        </p:nvSpPr>
        <p:spPr bwMode="auto">
          <a:xfrm>
            <a:off x="1752600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7" name="Line 55"/>
          <p:cNvSpPr>
            <a:spLocks noChangeShapeType="1"/>
          </p:cNvSpPr>
          <p:nvPr/>
        </p:nvSpPr>
        <p:spPr bwMode="auto">
          <a:xfrm>
            <a:off x="1524000" y="2133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8" name="Line 56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29" name="Line 57"/>
          <p:cNvSpPr>
            <a:spLocks noChangeShapeType="1"/>
          </p:cNvSpPr>
          <p:nvPr/>
        </p:nvSpPr>
        <p:spPr bwMode="auto">
          <a:xfrm flipH="1">
            <a:off x="1066800" y="1981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0" name="Line 58"/>
          <p:cNvSpPr>
            <a:spLocks noChangeShapeType="1"/>
          </p:cNvSpPr>
          <p:nvPr/>
        </p:nvSpPr>
        <p:spPr bwMode="auto">
          <a:xfrm>
            <a:off x="1066800" y="1981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1" name="Line 59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2" name="Line 60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3" name="Oval 61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4" name="Oval 62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5" name="Oval 63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6" name="Oval 64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7" name="Oval 65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8" name="Oval 66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39" name="Line 67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0" name="Line 68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1" name="Line 69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2" name="Line 70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3" name="Line 71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4" name="Line 72"/>
          <p:cNvSpPr>
            <a:spLocks noChangeShapeType="1"/>
          </p:cNvSpPr>
          <p:nvPr/>
        </p:nvSpPr>
        <p:spPr bwMode="auto">
          <a:xfrm flipH="1">
            <a:off x="1143000" y="1905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5" name="Line 73"/>
          <p:cNvSpPr>
            <a:spLocks noChangeShapeType="1"/>
          </p:cNvSpPr>
          <p:nvPr/>
        </p:nvSpPr>
        <p:spPr bwMode="auto">
          <a:xfrm flipH="1">
            <a:off x="32004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6" name="Line 74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7" name="Line 75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48" name="Rectangle 76"/>
          <p:cNvSpPr>
            <a:spLocks noChangeArrowheads="1"/>
          </p:cNvSpPr>
          <p:nvPr/>
        </p:nvSpPr>
        <p:spPr bwMode="auto">
          <a:xfrm>
            <a:off x="1050925" y="2011363"/>
            <a:ext cx="3298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36749" name="Rectangle 77"/>
          <p:cNvSpPr>
            <a:spLocks noChangeArrowheads="1"/>
          </p:cNvSpPr>
          <p:nvPr/>
        </p:nvSpPr>
        <p:spPr bwMode="auto">
          <a:xfrm>
            <a:off x="3108325" y="2163763"/>
            <a:ext cx="36548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k</a:t>
            </a:r>
          </a:p>
        </p:txBody>
      </p:sp>
      <p:sp>
        <p:nvSpPr>
          <p:cNvPr id="1436750" name="Rectangle 78"/>
          <p:cNvSpPr>
            <a:spLocks noChangeArrowheads="1"/>
          </p:cNvSpPr>
          <p:nvPr/>
        </p:nvSpPr>
        <p:spPr bwMode="auto">
          <a:xfrm>
            <a:off x="5622925" y="2163763"/>
            <a:ext cx="37868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b</a:t>
            </a:r>
          </a:p>
        </p:txBody>
      </p:sp>
      <p:sp>
        <p:nvSpPr>
          <p:cNvPr id="1436751" name="Rectangle 79"/>
          <p:cNvSpPr>
            <a:spLocks noChangeArrowheads="1"/>
          </p:cNvSpPr>
          <p:nvPr/>
        </p:nvSpPr>
        <p:spPr bwMode="auto">
          <a:xfrm>
            <a:off x="2498725" y="4297363"/>
            <a:ext cx="3298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36752" name="Rectangle 80"/>
          <p:cNvSpPr>
            <a:spLocks noChangeArrowheads="1"/>
          </p:cNvSpPr>
          <p:nvPr/>
        </p:nvSpPr>
        <p:spPr bwMode="auto">
          <a:xfrm>
            <a:off x="898525" y="5821363"/>
            <a:ext cx="5450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36753" name="Rectangle 81"/>
          <p:cNvSpPr>
            <a:spLocks noChangeArrowheads="1"/>
          </p:cNvSpPr>
          <p:nvPr/>
        </p:nvSpPr>
        <p:spPr bwMode="auto">
          <a:xfrm>
            <a:off x="5851525" y="5897563"/>
            <a:ext cx="21307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Data Word or Byte</a:t>
            </a:r>
          </a:p>
        </p:txBody>
      </p:sp>
      <p:sp>
        <p:nvSpPr>
          <p:cNvPr id="1436754" name="Line 82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6755" name="Rectangle 83"/>
          <p:cNvSpPr>
            <a:spLocks noChangeArrowheads="1"/>
          </p:cNvSpPr>
          <p:nvPr/>
        </p:nvSpPr>
        <p:spPr bwMode="auto">
          <a:xfrm>
            <a:off x="6765925" y="3306763"/>
            <a:ext cx="66634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2</a:t>
            </a:r>
            <a:r>
              <a:rPr lang="en-US" sz="2000" baseline="3000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lines</a:t>
            </a:r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2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23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 Map Address Selection</a:t>
            </a:r>
            <a:br>
              <a:rPr lang="en-US"/>
            </a:br>
            <a:r>
              <a:rPr lang="en-US" sz="2000" i="1"/>
              <a:t>higher-order vs. lower-order address bits</a:t>
            </a:r>
          </a:p>
        </p:txBody>
      </p:sp>
      <p:sp>
        <p:nvSpPr>
          <p:cNvPr id="1438725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26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28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30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32" name="Rectangle 12"/>
          <p:cNvSpPr>
            <a:spLocks noChangeArrowheads="1"/>
          </p:cNvSpPr>
          <p:nvPr/>
        </p:nvSpPr>
        <p:spPr bwMode="auto">
          <a:xfrm>
            <a:off x="2041525" y="2392363"/>
            <a:ext cx="6704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38733" name="Rectangle 13"/>
          <p:cNvSpPr>
            <a:spLocks noChangeArrowheads="1"/>
          </p:cNvSpPr>
          <p:nvPr/>
        </p:nvSpPr>
        <p:spPr bwMode="auto">
          <a:xfrm>
            <a:off x="4098925" y="2392363"/>
            <a:ext cx="129202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Data Block</a:t>
            </a:r>
          </a:p>
        </p:txBody>
      </p:sp>
      <p:sp>
        <p:nvSpPr>
          <p:cNvPr id="1438734" name="Rectangle 14"/>
          <p:cNvSpPr>
            <a:spLocks noChangeArrowheads="1"/>
          </p:cNvSpPr>
          <p:nvPr/>
        </p:nvSpPr>
        <p:spPr bwMode="auto">
          <a:xfrm>
            <a:off x="1584325" y="2392363"/>
            <a:ext cx="45525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V</a:t>
            </a: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36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37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grpSp>
        <p:nvGrpSpPr>
          <p:cNvPr id="1438738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438739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8740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8741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8742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38743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38744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45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46" name="Rectangle 26"/>
          <p:cNvSpPr>
            <a:spLocks noChangeArrowheads="1"/>
          </p:cNvSpPr>
          <p:nvPr/>
        </p:nvSpPr>
        <p:spPr bwMode="auto">
          <a:xfrm>
            <a:off x="2206625" y="4716463"/>
            <a:ext cx="37167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=</a:t>
            </a:r>
          </a:p>
        </p:txBody>
      </p:sp>
      <p:sp>
        <p:nvSpPr>
          <p:cNvPr id="1438747" name="Rectangle 27"/>
          <p:cNvSpPr>
            <a:spLocks noChangeArrowheads="1"/>
          </p:cNvSpPr>
          <p:nvPr/>
        </p:nvSpPr>
        <p:spPr bwMode="auto">
          <a:xfrm>
            <a:off x="4632325" y="1293813"/>
            <a:ext cx="69259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Offset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2819400" y="13081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0" name="Rectangle 30"/>
          <p:cNvSpPr>
            <a:spLocks noChangeArrowheads="1"/>
          </p:cNvSpPr>
          <p:nvPr/>
        </p:nvSpPr>
        <p:spPr bwMode="auto">
          <a:xfrm>
            <a:off x="1393825" y="1338263"/>
            <a:ext cx="7630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Index</a:t>
            </a: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38751" name="Line 31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3" name="Line 33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5" name="Line 35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6" name="Line 36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59" name="Line 39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0" name="Line 40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1" name="Line 41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2" name="Line 42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3" name="Line 43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4" name="Line 44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5" name="Line 45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6" name="Line 46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7" name="Line 47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8" name="Line 48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69" name="Line 49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0" name="Line 50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1" name="Line 51"/>
          <p:cNvSpPr>
            <a:spLocks noChangeShapeType="1"/>
          </p:cNvSpPr>
          <p:nvPr/>
        </p:nvSpPr>
        <p:spPr bwMode="auto">
          <a:xfrm>
            <a:off x="1968500" y="18034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2" name="Line 52"/>
          <p:cNvSpPr>
            <a:spLocks noChangeShapeType="1"/>
          </p:cNvSpPr>
          <p:nvPr/>
        </p:nvSpPr>
        <p:spPr bwMode="auto">
          <a:xfrm flipH="1" flipV="1">
            <a:off x="1511300" y="1968500"/>
            <a:ext cx="4445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3" name="Line 53"/>
          <p:cNvSpPr>
            <a:spLocks noChangeShapeType="1"/>
          </p:cNvSpPr>
          <p:nvPr/>
        </p:nvSpPr>
        <p:spPr bwMode="auto">
          <a:xfrm>
            <a:off x="3657600" y="1816100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4" name="Line 54"/>
          <p:cNvSpPr>
            <a:spLocks noChangeShapeType="1"/>
          </p:cNvSpPr>
          <p:nvPr/>
        </p:nvSpPr>
        <p:spPr bwMode="auto">
          <a:xfrm>
            <a:off x="1524000" y="19812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5" name="Line 55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6" name="Line 56"/>
          <p:cNvSpPr>
            <a:spLocks noChangeShapeType="1"/>
          </p:cNvSpPr>
          <p:nvPr/>
        </p:nvSpPr>
        <p:spPr bwMode="auto">
          <a:xfrm flipH="1">
            <a:off x="1054100" y="2298700"/>
            <a:ext cx="26162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7" name="Line 57"/>
          <p:cNvSpPr>
            <a:spLocks noChangeShapeType="1"/>
          </p:cNvSpPr>
          <p:nvPr/>
        </p:nvSpPr>
        <p:spPr bwMode="auto">
          <a:xfrm>
            <a:off x="1066800" y="2298700"/>
            <a:ext cx="0" cy="257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8" name="Line 58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79" name="Line 59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0" name="Oval 60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1" name="Oval 61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2" name="Oval 62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3" name="Oval 63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4" name="Oval 64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5" name="Oval 65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6" name="Line 66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7" name="Line 67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8" name="Line 68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89" name="Line 69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90" name="Line 70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91" name="Line 71"/>
          <p:cNvSpPr>
            <a:spLocks noChangeShapeType="1"/>
          </p:cNvSpPr>
          <p:nvPr/>
        </p:nvSpPr>
        <p:spPr bwMode="auto">
          <a:xfrm flipH="1">
            <a:off x="3022600" y="22352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92" name="Line 72"/>
          <p:cNvSpPr>
            <a:spLocks noChangeShapeType="1"/>
          </p:cNvSpPr>
          <p:nvPr/>
        </p:nvSpPr>
        <p:spPr bwMode="auto">
          <a:xfrm flipH="1">
            <a:off x="1676400" y="19177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93" name="Line 73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94" name="Line 74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795" name="Rectangle 75"/>
          <p:cNvSpPr>
            <a:spLocks noChangeArrowheads="1"/>
          </p:cNvSpPr>
          <p:nvPr/>
        </p:nvSpPr>
        <p:spPr bwMode="auto">
          <a:xfrm>
            <a:off x="2917825" y="1897063"/>
            <a:ext cx="3298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38796" name="Rectangle 76"/>
          <p:cNvSpPr>
            <a:spLocks noChangeArrowheads="1"/>
          </p:cNvSpPr>
          <p:nvPr/>
        </p:nvSpPr>
        <p:spPr bwMode="auto">
          <a:xfrm>
            <a:off x="1143000" y="1828800"/>
            <a:ext cx="36548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k</a:t>
            </a:r>
          </a:p>
        </p:txBody>
      </p:sp>
      <p:sp>
        <p:nvSpPr>
          <p:cNvPr id="1438797" name="Rectangle 77"/>
          <p:cNvSpPr>
            <a:spLocks noChangeArrowheads="1"/>
          </p:cNvSpPr>
          <p:nvPr/>
        </p:nvSpPr>
        <p:spPr bwMode="auto">
          <a:xfrm>
            <a:off x="5622925" y="2163763"/>
            <a:ext cx="37868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b</a:t>
            </a:r>
          </a:p>
        </p:txBody>
      </p:sp>
      <p:sp>
        <p:nvSpPr>
          <p:cNvPr id="1438798" name="Rectangle 78"/>
          <p:cNvSpPr>
            <a:spLocks noChangeArrowheads="1"/>
          </p:cNvSpPr>
          <p:nvPr/>
        </p:nvSpPr>
        <p:spPr bwMode="auto">
          <a:xfrm>
            <a:off x="2498725" y="4297363"/>
            <a:ext cx="3298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38799" name="Rectangle 79"/>
          <p:cNvSpPr>
            <a:spLocks noChangeArrowheads="1"/>
          </p:cNvSpPr>
          <p:nvPr/>
        </p:nvSpPr>
        <p:spPr bwMode="auto">
          <a:xfrm>
            <a:off x="898525" y="5821363"/>
            <a:ext cx="5450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38800" name="Rectangle 80"/>
          <p:cNvSpPr>
            <a:spLocks noChangeArrowheads="1"/>
          </p:cNvSpPr>
          <p:nvPr/>
        </p:nvSpPr>
        <p:spPr bwMode="auto">
          <a:xfrm>
            <a:off x="5851525" y="5897563"/>
            <a:ext cx="21307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Data Word or Byte</a:t>
            </a:r>
          </a:p>
        </p:txBody>
      </p:sp>
      <p:sp>
        <p:nvSpPr>
          <p:cNvPr id="1438801" name="Line 81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38802" name="Rectangle 82"/>
          <p:cNvSpPr>
            <a:spLocks noChangeArrowheads="1"/>
          </p:cNvSpPr>
          <p:nvPr/>
        </p:nvSpPr>
        <p:spPr bwMode="auto">
          <a:xfrm>
            <a:off x="6765925" y="3306763"/>
            <a:ext cx="66634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 2</a:t>
            </a:r>
            <a:r>
              <a:rPr lang="en-US" sz="2000" baseline="3000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lines</a:t>
            </a:r>
          </a:p>
        </p:txBody>
      </p:sp>
      <p:sp>
        <p:nvSpPr>
          <p:cNvPr id="1438803" name="Rectangle 83"/>
          <p:cNvSpPr>
            <a:spLocks noChangeArrowheads="1"/>
          </p:cNvSpPr>
          <p:nvPr/>
        </p:nvSpPr>
        <p:spPr bwMode="auto">
          <a:xfrm>
            <a:off x="3394075" y="1362075"/>
            <a:ext cx="516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2-Way Set-Associative Cache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974725" y="1027113"/>
            <a:ext cx="7323070" cy="5210175"/>
            <a:chOff x="974725" y="1293813"/>
            <a:chExt cx="7323070" cy="5210175"/>
          </a:xfrm>
        </p:grpSpPr>
        <p:sp>
          <p:nvSpPr>
            <p:cNvPr id="1440771" name="Line 3"/>
            <p:cNvSpPr>
              <a:spLocks noChangeShapeType="1"/>
            </p:cNvSpPr>
            <p:nvPr/>
          </p:nvSpPr>
          <p:spPr bwMode="auto">
            <a:xfrm>
              <a:off x="6324600" y="48006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2" name="Line 4"/>
            <p:cNvSpPr>
              <a:spLocks noChangeShapeType="1"/>
            </p:cNvSpPr>
            <p:nvPr/>
          </p:nvSpPr>
          <p:spPr bwMode="auto">
            <a:xfrm>
              <a:off x="6324600" y="50292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3" name="Line 5"/>
            <p:cNvSpPr>
              <a:spLocks noChangeShapeType="1"/>
            </p:cNvSpPr>
            <p:nvPr/>
          </p:nvSpPr>
          <p:spPr bwMode="auto">
            <a:xfrm>
              <a:off x="6324600" y="52578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4" name="Line 6"/>
            <p:cNvSpPr>
              <a:spLocks noChangeShapeType="1"/>
            </p:cNvSpPr>
            <p:nvPr/>
          </p:nvSpPr>
          <p:spPr bwMode="auto">
            <a:xfrm>
              <a:off x="6324600" y="5486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5" name="Line 7"/>
            <p:cNvSpPr>
              <a:spLocks noChangeShapeType="1"/>
            </p:cNvSpPr>
            <p:nvPr/>
          </p:nvSpPr>
          <p:spPr bwMode="auto">
            <a:xfrm>
              <a:off x="2286000" y="5181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6" name="Line 8"/>
            <p:cNvSpPr>
              <a:spLocks noChangeShapeType="1"/>
            </p:cNvSpPr>
            <p:nvPr/>
          </p:nvSpPr>
          <p:spPr bwMode="auto">
            <a:xfrm flipH="1">
              <a:off x="6934200" y="5105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7" name="Rectangle 9" descr="Large confetti"/>
            <p:cNvSpPr>
              <a:spLocks noChangeArrowheads="1"/>
            </p:cNvSpPr>
            <p:nvPr/>
          </p:nvSpPr>
          <p:spPr bwMode="auto">
            <a:xfrm>
              <a:off x="1606550" y="3435350"/>
              <a:ext cx="2349500" cy="2921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8" name="Rectangle 10"/>
            <p:cNvSpPr>
              <a:spLocks noChangeArrowheads="1"/>
            </p:cNvSpPr>
            <p:nvPr/>
          </p:nvSpPr>
          <p:spPr bwMode="auto">
            <a:xfrm>
              <a:off x="1612900" y="2832100"/>
              <a:ext cx="2336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79" name="Line 11"/>
            <p:cNvSpPr>
              <a:spLocks noChangeShapeType="1"/>
            </p:cNvSpPr>
            <p:nvPr/>
          </p:nvSpPr>
          <p:spPr bwMode="auto">
            <a:xfrm>
              <a:off x="1600200" y="3124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80" name="Line 12"/>
            <p:cNvSpPr>
              <a:spLocks noChangeShapeType="1"/>
            </p:cNvSpPr>
            <p:nvPr/>
          </p:nvSpPr>
          <p:spPr bwMode="auto">
            <a:xfrm>
              <a:off x="1600200" y="3429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81" name="Line 13"/>
            <p:cNvSpPr>
              <a:spLocks noChangeShapeType="1"/>
            </p:cNvSpPr>
            <p:nvPr/>
          </p:nvSpPr>
          <p:spPr bwMode="auto">
            <a:xfrm>
              <a:off x="1600200" y="37338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82" name="Line 14"/>
            <p:cNvSpPr>
              <a:spLocks noChangeShapeType="1"/>
            </p:cNvSpPr>
            <p:nvPr/>
          </p:nvSpPr>
          <p:spPr bwMode="auto">
            <a:xfrm>
              <a:off x="25908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83" name="Line 15"/>
            <p:cNvSpPr>
              <a:spLocks noChangeShapeType="1"/>
            </p:cNvSpPr>
            <p:nvPr/>
          </p:nvSpPr>
          <p:spPr bwMode="auto">
            <a:xfrm>
              <a:off x="19050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84" name="Rectangle 16"/>
            <p:cNvSpPr>
              <a:spLocks noChangeArrowheads="1"/>
            </p:cNvSpPr>
            <p:nvPr/>
          </p:nvSpPr>
          <p:spPr bwMode="auto">
            <a:xfrm>
              <a:off x="1736725" y="2468563"/>
              <a:ext cx="73735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 Tag</a:t>
              </a:r>
            </a:p>
          </p:txBody>
        </p:sp>
        <p:sp>
          <p:nvSpPr>
            <p:cNvPr id="1440785" name="Rectangle 17"/>
            <p:cNvSpPr>
              <a:spLocks noChangeArrowheads="1"/>
            </p:cNvSpPr>
            <p:nvPr/>
          </p:nvSpPr>
          <p:spPr bwMode="auto">
            <a:xfrm>
              <a:off x="2574925" y="2468563"/>
              <a:ext cx="142987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Data Block</a:t>
              </a:r>
            </a:p>
          </p:txBody>
        </p:sp>
        <p:sp>
          <p:nvSpPr>
            <p:cNvPr id="1440786" name="Rectangle 18"/>
            <p:cNvSpPr>
              <a:spLocks noChangeArrowheads="1"/>
            </p:cNvSpPr>
            <p:nvPr/>
          </p:nvSpPr>
          <p:spPr bwMode="auto">
            <a:xfrm>
              <a:off x="1431925" y="2468563"/>
              <a:ext cx="5065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 V</a:t>
              </a:r>
            </a:p>
          </p:txBody>
        </p:sp>
        <p:sp>
          <p:nvSpPr>
            <p:cNvPr id="1440787" name="Rectangle 19"/>
            <p:cNvSpPr>
              <a:spLocks noChangeArrowheads="1"/>
            </p:cNvSpPr>
            <p:nvPr/>
          </p:nvSpPr>
          <p:spPr bwMode="auto">
            <a:xfrm>
              <a:off x="1003300" y="1308100"/>
              <a:ext cx="4241800" cy="50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grpSp>
          <p:nvGrpSpPr>
            <p:cNvPr id="1440788" name="Group 20"/>
            <p:cNvGrpSpPr>
              <a:grpSpLocks/>
            </p:cNvGrpSpPr>
            <p:nvPr/>
          </p:nvGrpSpPr>
          <p:grpSpPr bwMode="auto">
            <a:xfrm>
              <a:off x="2436813" y="5416550"/>
              <a:ext cx="473075" cy="327025"/>
              <a:chOff x="1535" y="3412"/>
              <a:chExt cx="298" cy="206"/>
            </a:xfrm>
          </p:grpSpPr>
          <p:sp>
            <p:nvSpPr>
              <p:cNvPr id="1440789" name="Line 21"/>
              <p:cNvSpPr>
                <a:spLocks noChangeShapeType="1"/>
              </p:cNvSpPr>
              <p:nvPr/>
            </p:nvSpPr>
            <p:spPr bwMode="auto">
              <a:xfrm>
                <a:off x="1535" y="3413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790" name="Line 22"/>
              <p:cNvSpPr>
                <a:spLocks noChangeShapeType="1"/>
              </p:cNvSpPr>
              <p:nvPr/>
            </p:nvSpPr>
            <p:spPr bwMode="auto">
              <a:xfrm>
                <a:off x="1535" y="3615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791" name="Line 23"/>
              <p:cNvSpPr>
                <a:spLocks noChangeShapeType="1"/>
              </p:cNvSpPr>
              <p:nvPr/>
            </p:nvSpPr>
            <p:spPr bwMode="auto">
              <a:xfrm>
                <a:off x="1537" y="341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792" name="Arc 24"/>
              <p:cNvSpPr>
                <a:spLocks/>
              </p:cNvSpPr>
              <p:nvPr/>
            </p:nvSpPr>
            <p:spPr bwMode="auto">
              <a:xfrm>
                <a:off x="1738" y="3413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793" name="Arc 25"/>
              <p:cNvSpPr>
                <a:spLocks/>
              </p:cNvSpPr>
              <p:nvPr/>
            </p:nvSpPr>
            <p:spPr bwMode="auto">
              <a:xfrm>
                <a:off x="1739" y="3511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</p:grpSp>
        <p:sp>
          <p:nvSpPr>
            <p:cNvPr id="1440794" name="Oval 26"/>
            <p:cNvSpPr>
              <a:spLocks noChangeArrowheads="1"/>
            </p:cNvSpPr>
            <p:nvPr/>
          </p:nvSpPr>
          <p:spPr bwMode="auto">
            <a:xfrm>
              <a:off x="2020888" y="4737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95" name="Rectangle 27"/>
            <p:cNvSpPr>
              <a:spLocks noChangeArrowheads="1"/>
            </p:cNvSpPr>
            <p:nvPr/>
          </p:nvSpPr>
          <p:spPr bwMode="auto">
            <a:xfrm>
              <a:off x="2054225" y="4792663"/>
              <a:ext cx="40698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=</a:t>
              </a:r>
            </a:p>
          </p:txBody>
        </p:sp>
        <p:sp>
          <p:nvSpPr>
            <p:cNvPr id="1440796" name="Rectangle 28"/>
            <p:cNvSpPr>
              <a:spLocks noChangeArrowheads="1"/>
            </p:cNvSpPr>
            <p:nvPr/>
          </p:nvSpPr>
          <p:spPr bwMode="auto">
            <a:xfrm>
              <a:off x="4479925" y="1293813"/>
              <a:ext cx="729567" cy="58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 Calibri"/>
                  <a:cs typeface=" Calibri"/>
                </a:rPr>
                <a:t>Block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 Calibri"/>
                  <a:cs typeface=" Calibri"/>
                </a:rPr>
                <a:t>Offset</a:t>
              </a:r>
            </a:p>
          </p:txBody>
        </p:sp>
        <p:sp>
          <p:nvSpPr>
            <p:cNvPr id="1440797" name="Line 29"/>
            <p:cNvSpPr>
              <a:spLocks noChangeShapeType="1"/>
            </p:cNvSpPr>
            <p:nvPr/>
          </p:nvSpPr>
          <p:spPr bwMode="auto">
            <a:xfrm>
              <a:off x="4495800" y="12954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98" name="Line 30"/>
            <p:cNvSpPr>
              <a:spLocks noChangeShapeType="1"/>
            </p:cNvSpPr>
            <p:nvPr/>
          </p:nvSpPr>
          <p:spPr bwMode="auto">
            <a:xfrm>
              <a:off x="2362200" y="12954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799" name="Rectangle 31"/>
            <p:cNvSpPr>
              <a:spLocks noChangeArrowheads="1"/>
            </p:cNvSpPr>
            <p:nvPr/>
          </p:nvSpPr>
          <p:spPr bwMode="auto">
            <a:xfrm>
              <a:off x="1127125" y="1325563"/>
              <a:ext cx="73735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 Tag</a:t>
              </a:r>
            </a:p>
          </p:txBody>
        </p:sp>
        <p:sp>
          <p:nvSpPr>
            <p:cNvPr id="1440800" name="Rectangle 32"/>
            <p:cNvSpPr>
              <a:spLocks noChangeArrowheads="1"/>
            </p:cNvSpPr>
            <p:nvPr/>
          </p:nvSpPr>
          <p:spPr bwMode="auto">
            <a:xfrm>
              <a:off x="2955925" y="1325563"/>
              <a:ext cx="81432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Index</a:t>
              </a:r>
            </a:p>
          </p:txBody>
        </p:sp>
        <p:sp>
          <p:nvSpPr>
            <p:cNvPr id="1440801" name="Line 33"/>
            <p:cNvSpPr>
              <a:spLocks noChangeShapeType="1"/>
            </p:cNvSpPr>
            <p:nvPr/>
          </p:nvSpPr>
          <p:spPr bwMode="auto">
            <a:xfrm>
              <a:off x="1752600" y="35814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2" name="Line 34"/>
            <p:cNvSpPr>
              <a:spLocks noChangeShapeType="1"/>
            </p:cNvSpPr>
            <p:nvPr/>
          </p:nvSpPr>
          <p:spPr bwMode="auto">
            <a:xfrm>
              <a:off x="2286000" y="35814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3" name="Line 35"/>
            <p:cNvSpPr>
              <a:spLocks noChangeShapeType="1"/>
            </p:cNvSpPr>
            <p:nvPr/>
          </p:nvSpPr>
          <p:spPr bwMode="auto">
            <a:xfrm>
              <a:off x="3252788" y="5627688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4" name="Line 36"/>
            <p:cNvSpPr>
              <a:spLocks noChangeShapeType="1"/>
            </p:cNvSpPr>
            <p:nvPr/>
          </p:nvSpPr>
          <p:spPr bwMode="auto">
            <a:xfrm flipH="1">
              <a:off x="1752600" y="56388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5" name="Line 37"/>
            <p:cNvSpPr>
              <a:spLocks noChangeShapeType="1"/>
            </p:cNvSpPr>
            <p:nvPr/>
          </p:nvSpPr>
          <p:spPr bwMode="auto">
            <a:xfrm>
              <a:off x="3429000" y="1828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6" name="Line 38"/>
            <p:cNvSpPr>
              <a:spLocks noChangeShapeType="1"/>
            </p:cNvSpPr>
            <p:nvPr/>
          </p:nvSpPr>
          <p:spPr bwMode="auto">
            <a:xfrm flipH="1">
              <a:off x="1371600" y="2133600"/>
              <a:ext cx="2057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7" name="Line 39"/>
            <p:cNvSpPr>
              <a:spLocks noChangeShapeType="1"/>
            </p:cNvSpPr>
            <p:nvPr/>
          </p:nvSpPr>
          <p:spPr bwMode="auto">
            <a:xfrm>
              <a:off x="1600200" y="18288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8" name="Line 40"/>
            <p:cNvSpPr>
              <a:spLocks noChangeShapeType="1"/>
            </p:cNvSpPr>
            <p:nvPr/>
          </p:nvSpPr>
          <p:spPr bwMode="auto">
            <a:xfrm>
              <a:off x="1371600" y="2133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09" name="Line 41"/>
            <p:cNvSpPr>
              <a:spLocks noChangeShapeType="1"/>
            </p:cNvSpPr>
            <p:nvPr/>
          </p:nvSpPr>
          <p:spPr bwMode="auto">
            <a:xfrm flipH="1">
              <a:off x="1371600" y="3581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0" name="Line 42"/>
            <p:cNvSpPr>
              <a:spLocks noChangeShapeType="1"/>
            </p:cNvSpPr>
            <p:nvPr/>
          </p:nvSpPr>
          <p:spPr bwMode="auto">
            <a:xfrm flipH="1">
              <a:off x="990600" y="19812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1" name="Line 43"/>
            <p:cNvSpPr>
              <a:spLocks noChangeShapeType="1"/>
            </p:cNvSpPr>
            <p:nvPr/>
          </p:nvSpPr>
          <p:spPr bwMode="auto">
            <a:xfrm>
              <a:off x="990600" y="1981200"/>
              <a:ext cx="0" cy="297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2" name="Line 44"/>
            <p:cNvSpPr>
              <a:spLocks noChangeShapeType="1"/>
            </p:cNvSpPr>
            <p:nvPr/>
          </p:nvSpPr>
          <p:spPr bwMode="auto">
            <a:xfrm flipH="1">
              <a:off x="990600" y="49530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3" name="Line 45"/>
            <p:cNvSpPr>
              <a:spLocks noChangeShapeType="1"/>
            </p:cNvSpPr>
            <p:nvPr/>
          </p:nvSpPr>
          <p:spPr bwMode="auto">
            <a:xfrm flipH="1">
              <a:off x="1600200" y="49530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4" name="Oval 46"/>
            <p:cNvSpPr>
              <a:spLocks noChangeArrowheads="1"/>
            </p:cNvSpPr>
            <p:nvPr/>
          </p:nvSpPr>
          <p:spPr bwMode="auto">
            <a:xfrm>
              <a:off x="1722438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5" name="Oval 47"/>
            <p:cNvSpPr>
              <a:spLocks noChangeArrowheads="1"/>
            </p:cNvSpPr>
            <p:nvPr/>
          </p:nvSpPr>
          <p:spPr bwMode="auto">
            <a:xfrm>
              <a:off x="225742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6" name="Oval 48"/>
            <p:cNvSpPr>
              <a:spLocks noChangeArrowheads="1"/>
            </p:cNvSpPr>
            <p:nvPr/>
          </p:nvSpPr>
          <p:spPr bwMode="auto">
            <a:xfrm>
              <a:off x="324167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7" name="Line 49"/>
            <p:cNvSpPr>
              <a:spLocks noChangeShapeType="1"/>
            </p:cNvSpPr>
            <p:nvPr/>
          </p:nvSpPr>
          <p:spPr bwMode="auto">
            <a:xfrm>
              <a:off x="17526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8" name="Line 50"/>
            <p:cNvSpPr>
              <a:spLocks noChangeShapeType="1"/>
            </p:cNvSpPr>
            <p:nvPr/>
          </p:nvSpPr>
          <p:spPr bwMode="auto">
            <a:xfrm flipH="1">
              <a:off x="5257800" y="1524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19" name="Line 51"/>
            <p:cNvSpPr>
              <a:spLocks noChangeShapeType="1"/>
            </p:cNvSpPr>
            <p:nvPr/>
          </p:nvSpPr>
          <p:spPr bwMode="auto">
            <a:xfrm flipH="1">
              <a:off x="1066800" y="19050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20" name="Line 52"/>
            <p:cNvSpPr>
              <a:spLocks noChangeShapeType="1"/>
            </p:cNvSpPr>
            <p:nvPr/>
          </p:nvSpPr>
          <p:spPr bwMode="auto">
            <a:xfrm flipH="1">
              <a:off x="2590800" y="20574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21" name="Line 53"/>
            <p:cNvSpPr>
              <a:spLocks noChangeShapeType="1"/>
            </p:cNvSpPr>
            <p:nvPr/>
          </p:nvSpPr>
          <p:spPr bwMode="auto">
            <a:xfrm flipH="1">
              <a:off x="5562600" y="14478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22" name="Rectangle 54"/>
            <p:cNvSpPr>
              <a:spLocks noChangeArrowheads="1"/>
            </p:cNvSpPr>
            <p:nvPr/>
          </p:nvSpPr>
          <p:spPr bwMode="auto">
            <a:xfrm>
              <a:off x="974725" y="2011363"/>
              <a:ext cx="32846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t</a:t>
              </a:r>
            </a:p>
          </p:txBody>
        </p:sp>
        <p:sp>
          <p:nvSpPr>
            <p:cNvPr id="1440823" name="Rectangle 55"/>
            <p:cNvSpPr>
              <a:spLocks noChangeArrowheads="1"/>
            </p:cNvSpPr>
            <p:nvPr/>
          </p:nvSpPr>
          <p:spPr bwMode="auto">
            <a:xfrm>
              <a:off x="2574925" y="2163763"/>
              <a:ext cx="39113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k</a:t>
              </a:r>
            </a:p>
          </p:txBody>
        </p:sp>
        <p:sp>
          <p:nvSpPr>
            <p:cNvPr id="1440824" name="Rectangle 56"/>
            <p:cNvSpPr>
              <a:spLocks noChangeArrowheads="1"/>
            </p:cNvSpPr>
            <p:nvPr/>
          </p:nvSpPr>
          <p:spPr bwMode="auto">
            <a:xfrm>
              <a:off x="5470525" y="1554163"/>
              <a:ext cx="3998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b</a:t>
              </a:r>
            </a:p>
          </p:txBody>
        </p:sp>
        <p:sp>
          <p:nvSpPr>
            <p:cNvPr id="1440825" name="Rectangle 57"/>
            <p:cNvSpPr>
              <a:spLocks noChangeArrowheads="1"/>
            </p:cNvSpPr>
            <p:nvPr/>
          </p:nvSpPr>
          <p:spPr bwMode="auto">
            <a:xfrm>
              <a:off x="7615238" y="6049963"/>
              <a:ext cx="59631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HIT</a:t>
              </a:r>
            </a:p>
          </p:txBody>
        </p:sp>
        <p:sp>
          <p:nvSpPr>
            <p:cNvPr id="1440826" name="Line 58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3124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27" name="Line 59"/>
            <p:cNvSpPr>
              <a:spLocks noChangeShapeType="1"/>
            </p:cNvSpPr>
            <p:nvPr/>
          </p:nvSpPr>
          <p:spPr bwMode="auto">
            <a:xfrm>
              <a:off x="4114800" y="4495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28" name="Rectangle 60" descr="Large confetti"/>
            <p:cNvSpPr>
              <a:spLocks noChangeArrowheads="1"/>
            </p:cNvSpPr>
            <p:nvPr/>
          </p:nvSpPr>
          <p:spPr bwMode="auto">
            <a:xfrm>
              <a:off x="4273550" y="3435350"/>
              <a:ext cx="2349500" cy="2921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29" name="Rectangle 61"/>
            <p:cNvSpPr>
              <a:spLocks noChangeArrowheads="1"/>
            </p:cNvSpPr>
            <p:nvPr/>
          </p:nvSpPr>
          <p:spPr bwMode="auto">
            <a:xfrm>
              <a:off x="4279900" y="2832100"/>
              <a:ext cx="2336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0" name="Line 62"/>
            <p:cNvSpPr>
              <a:spLocks noChangeShapeType="1"/>
            </p:cNvSpPr>
            <p:nvPr/>
          </p:nvSpPr>
          <p:spPr bwMode="auto">
            <a:xfrm>
              <a:off x="4267200" y="3124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1" name="Line 63"/>
            <p:cNvSpPr>
              <a:spLocks noChangeShapeType="1"/>
            </p:cNvSpPr>
            <p:nvPr/>
          </p:nvSpPr>
          <p:spPr bwMode="auto">
            <a:xfrm>
              <a:off x="4267200" y="3429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2" name="Line 64"/>
            <p:cNvSpPr>
              <a:spLocks noChangeShapeType="1"/>
            </p:cNvSpPr>
            <p:nvPr/>
          </p:nvSpPr>
          <p:spPr bwMode="auto">
            <a:xfrm>
              <a:off x="4267200" y="37338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3" name="Line 65"/>
            <p:cNvSpPr>
              <a:spLocks noChangeShapeType="1"/>
            </p:cNvSpPr>
            <p:nvPr/>
          </p:nvSpPr>
          <p:spPr bwMode="auto">
            <a:xfrm>
              <a:off x="52578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4" name="Rectangle 66"/>
            <p:cNvSpPr>
              <a:spLocks noChangeArrowheads="1"/>
            </p:cNvSpPr>
            <p:nvPr/>
          </p:nvSpPr>
          <p:spPr bwMode="auto">
            <a:xfrm>
              <a:off x="4708525" y="3351213"/>
              <a:ext cx="18594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 Calibri"/>
                  <a:cs typeface=" Calibri"/>
                </a:rPr>
                <a:t> </a:t>
              </a:r>
            </a:p>
          </p:txBody>
        </p:sp>
        <p:sp>
          <p:nvSpPr>
            <p:cNvPr id="1440835" name="Line 67"/>
            <p:cNvSpPr>
              <a:spLocks noChangeShapeType="1"/>
            </p:cNvSpPr>
            <p:nvPr/>
          </p:nvSpPr>
          <p:spPr bwMode="auto">
            <a:xfrm>
              <a:off x="45720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6" name="Rectangle 68"/>
            <p:cNvSpPr>
              <a:spLocks noChangeArrowheads="1"/>
            </p:cNvSpPr>
            <p:nvPr/>
          </p:nvSpPr>
          <p:spPr bwMode="auto">
            <a:xfrm>
              <a:off x="4403725" y="2468563"/>
              <a:ext cx="73735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 Tag</a:t>
              </a:r>
            </a:p>
          </p:txBody>
        </p:sp>
        <p:sp>
          <p:nvSpPr>
            <p:cNvPr id="1440837" name="Rectangle 69"/>
            <p:cNvSpPr>
              <a:spLocks noChangeArrowheads="1"/>
            </p:cNvSpPr>
            <p:nvPr/>
          </p:nvSpPr>
          <p:spPr bwMode="auto">
            <a:xfrm>
              <a:off x="5241925" y="2468563"/>
              <a:ext cx="142987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Data Block</a:t>
              </a:r>
            </a:p>
          </p:txBody>
        </p:sp>
        <p:sp>
          <p:nvSpPr>
            <p:cNvPr id="1440838" name="Oval 70"/>
            <p:cNvSpPr>
              <a:spLocks noChangeArrowheads="1"/>
            </p:cNvSpPr>
            <p:nvPr/>
          </p:nvSpPr>
          <p:spPr bwMode="auto">
            <a:xfrm>
              <a:off x="4389438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9" name="Oval 71"/>
            <p:cNvSpPr>
              <a:spLocks noChangeArrowheads="1"/>
            </p:cNvSpPr>
            <p:nvPr/>
          </p:nvSpPr>
          <p:spPr bwMode="auto">
            <a:xfrm>
              <a:off x="491172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0" name="Oval 72"/>
            <p:cNvSpPr>
              <a:spLocks noChangeArrowheads="1"/>
            </p:cNvSpPr>
            <p:nvPr/>
          </p:nvSpPr>
          <p:spPr bwMode="auto">
            <a:xfrm>
              <a:off x="5905500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1" name="Rectangle 73"/>
            <p:cNvSpPr>
              <a:spLocks noChangeArrowheads="1"/>
            </p:cNvSpPr>
            <p:nvPr/>
          </p:nvSpPr>
          <p:spPr bwMode="auto">
            <a:xfrm>
              <a:off x="4098925" y="2468563"/>
              <a:ext cx="5065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 V</a:t>
              </a:r>
            </a:p>
          </p:txBody>
        </p:sp>
        <p:sp>
          <p:nvSpPr>
            <p:cNvPr id="1440842" name="Line 74"/>
            <p:cNvSpPr>
              <a:spLocks noChangeShapeType="1"/>
            </p:cNvSpPr>
            <p:nvPr/>
          </p:nvSpPr>
          <p:spPr bwMode="auto">
            <a:xfrm>
              <a:off x="4419600" y="35814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3" name="Line 75"/>
            <p:cNvSpPr>
              <a:spLocks noChangeShapeType="1"/>
            </p:cNvSpPr>
            <p:nvPr/>
          </p:nvSpPr>
          <p:spPr bwMode="auto">
            <a:xfrm>
              <a:off x="4953000" y="35814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4" name="Line 76"/>
            <p:cNvSpPr>
              <a:spLocks noChangeShapeType="1"/>
            </p:cNvSpPr>
            <p:nvPr/>
          </p:nvSpPr>
          <p:spPr bwMode="auto">
            <a:xfrm>
              <a:off x="3276600" y="3581400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5" name="Line 77"/>
            <p:cNvSpPr>
              <a:spLocks noChangeShapeType="1"/>
            </p:cNvSpPr>
            <p:nvPr/>
          </p:nvSpPr>
          <p:spPr bwMode="auto">
            <a:xfrm>
              <a:off x="5943600" y="3581400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6" name="Line 78"/>
            <p:cNvSpPr>
              <a:spLocks noChangeShapeType="1"/>
            </p:cNvSpPr>
            <p:nvPr/>
          </p:nvSpPr>
          <p:spPr bwMode="auto">
            <a:xfrm flipH="1">
              <a:off x="3124200" y="5943600"/>
              <a:ext cx="3200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7" name="AutoShape 79"/>
            <p:cNvSpPr>
              <a:spLocks noChangeArrowheads="1"/>
            </p:cNvSpPr>
            <p:nvPr/>
          </p:nvSpPr>
          <p:spPr bwMode="auto">
            <a:xfrm rot="5400000" flipV="1">
              <a:off x="6261101" y="49672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8" name="Line 80"/>
            <p:cNvSpPr>
              <a:spLocks noChangeShapeType="1"/>
            </p:cNvSpPr>
            <p:nvPr/>
          </p:nvSpPr>
          <p:spPr bwMode="auto">
            <a:xfrm>
              <a:off x="6858000" y="15240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49" name="Rectangle 81"/>
            <p:cNvSpPr>
              <a:spLocks noChangeArrowheads="1"/>
            </p:cNvSpPr>
            <p:nvPr/>
          </p:nvSpPr>
          <p:spPr bwMode="auto">
            <a:xfrm>
              <a:off x="7299325" y="4678363"/>
              <a:ext cx="998470" cy="10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or Byte</a:t>
              </a:r>
            </a:p>
          </p:txBody>
        </p:sp>
        <p:sp>
          <p:nvSpPr>
            <p:cNvPr id="1440850" name="Line 82"/>
            <p:cNvSpPr>
              <a:spLocks noChangeShapeType="1"/>
            </p:cNvSpPr>
            <p:nvPr/>
          </p:nvSpPr>
          <p:spPr bwMode="auto">
            <a:xfrm>
              <a:off x="1752600" y="4572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51" name="Line 83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52" name="Line 84"/>
            <p:cNvSpPr>
              <a:spLocks noChangeShapeType="1"/>
            </p:cNvSpPr>
            <p:nvPr/>
          </p:nvSpPr>
          <p:spPr bwMode="auto">
            <a:xfrm>
              <a:off x="4419600" y="41910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53" name="Line 85"/>
            <p:cNvSpPr>
              <a:spLocks noChangeShapeType="1"/>
            </p:cNvSpPr>
            <p:nvPr/>
          </p:nvSpPr>
          <p:spPr bwMode="auto">
            <a:xfrm>
              <a:off x="4953000" y="4267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grpSp>
          <p:nvGrpSpPr>
            <p:cNvPr id="1440854" name="Group 86"/>
            <p:cNvGrpSpPr>
              <a:grpSpLocks/>
            </p:cNvGrpSpPr>
            <p:nvPr/>
          </p:nvGrpSpPr>
          <p:grpSpPr bwMode="auto">
            <a:xfrm>
              <a:off x="3100388" y="5434013"/>
              <a:ext cx="279400" cy="215900"/>
              <a:chOff x="1953" y="3423"/>
              <a:chExt cx="176" cy="136"/>
            </a:xfrm>
          </p:grpSpPr>
          <p:sp>
            <p:nvSpPr>
              <p:cNvPr id="1440855" name="Line 87"/>
              <p:cNvSpPr>
                <a:spLocks noChangeShapeType="1"/>
              </p:cNvSpPr>
              <p:nvPr/>
            </p:nvSpPr>
            <p:spPr bwMode="auto">
              <a:xfrm flipH="1">
                <a:off x="2037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56" name="Line 88"/>
              <p:cNvSpPr>
                <a:spLocks noChangeShapeType="1"/>
              </p:cNvSpPr>
              <p:nvPr/>
            </p:nvSpPr>
            <p:spPr bwMode="auto">
              <a:xfrm>
                <a:off x="1953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57" name="Line 89"/>
              <p:cNvSpPr>
                <a:spLocks noChangeShapeType="1"/>
              </p:cNvSpPr>
              <p:nvPr/>
            </p:nvSpPr>
            <p:spPr bwMode="auto">
              <a:xfrm flipH="1">
                <a:off x="1958" y="3423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</p:grpSp>
        <p:sp>
          <p:nvSpPr>
            <p:cNvPr id="1440858" name="Line 90"/>
            <p:cNvSpPr>
              <a:spLocks noChangeShapeType="1"/>
            </p:cNvSpPr>
            <p:nvPr/>
          </p:nvSpPr>
          <p:spPr bwMode="auto">
            <a:xfrm flipH="1">
              <a:off x="2286000" y="54864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59" name="Line 91"/>
            <p:cNvSpPr>
              <a:spLocks noChangeShapeType="1"/>
            </p:cNvSpPr>
            <p:nvPr/>
          </p:nvSpPr>
          <p:spPr bwMode="auto">
            <a:xfrm flipH="1">
              <a:off x="2895600" y="5562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60" name="Line 92"/>
            <p:cNvSpPr>
              <a:spLocks noChangeShapeType="1"/>
            </p:cNvSpPr>
            <p:nvPr/>
          </p:nvSpPr>
          <p:spPr bwMode="auto">
            <a:xfrm>
              <a:off x="4953000" y="5181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grpSp>
          <p:nvGrpSpPr>
            <p:cNvPr id="1440861" name="Group 93"/>
            <p:cNvGrpSpPr>
              <a:grpSpLocks/>
            </p:cNvGrpSpPr>
            <p:nvPr/>
          </p:nvGrpSpPr>
          <p:grpSpPr bwMode="auto">
            <a:xfrm>
              <a:off x="5103813" y="5416550"/>
              <a:ext cx="473075" cy="327025"/>
              <a:chOff x="3215" y="3412"/>
              <a:chExt cx="298" cy="206"/>
            </a:xfrm>
          </p:grpSpPr>
          <p:sp>
            <p:nvSpPr>
              <p:cNvPr id="1440862" name="Line 94"/>
              <p:cNvSpPr>
                <a:spLocks noChangeShapeType="1"/>
              </p:cNvSpPr>
              <p:nvPr/>
            </p:nvSpPr>
            <p:spPr bwMode="auto">
              <a:xfrm>
                <a:off x="3215" y="3413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63" name="Line 95"/>
              <p:cNvSpPr>
                <a:spLocks noChangeShapeType="1"/>
              </p:cNvSpPr>
              <p:nvPr/>
            </p:nvSpPr>
            <p:spPr bwMode="auto">
              <a:xfrm>
                <a:off x="3215" y="3615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64" name="Line 96"/>
              <p:cNvSpPr>
                <a:spLocks noChangeShapeType="1"/>
              </p:cNvSpPr>
              <p:nvPr/>
            </p:nvSpPr>
            <p:spPr bwMode="auto">
              <a:xfrm>
                <a:off x="3217" y="341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65" name="Arc 97"/>
              <p:cNvSpPr>
                <a:spLocks/>
              </p:cNvSpPr>
              <p:nvPr/>
            </p:nvSpPr>
            <p:spPr bwMode="auto">
              <a:xfrm>
                <a:off x="3418" y="3413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66" name="Arc 98"/>
              <p:cNvSpPr>
                <a:spLocks/>
              </p:cNvSpPr>
              <p:nvPr/>
            </p:nvSpPr>
            <p:spPr bwMode="auto">
              <a:xfrm>
                <a:off x="3419" y="3511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</p:grpSp>
        <p:sp>
          <p:nvSpPr>
            <p:cNvPr id="1440867" name="Oval 99"/>
            <p:cNvSpPr>
              <a:spLocks noChangeArrowheads="1"/>
            </p:cNvSpPr>
            <p:nvPr/>
          </p:nvSpPr>
          <p:spPr bwMode="auto">
            <a:xfrm>
              <a:off x="4687888" y="4737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68" name="Rectangle 100"/>
            <p:cNvSpPr>
              <a:spLocks noChangeArrowheads="1"/>
            </p:cNvSpPr>
            <p:nvPr/>
          </p:nvSpPr>
          <p:spPr bwMode="auto">
            <a:xfrm>
              <a:off x="4721225" y="4792663"/>
              <a:ext cx="40698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=</a:t>
              </a:r>
            </a:p>
          </p:txBody>
        </p:sp>
        <p:sp>
          <p:nvSpPr>
            <p:cNvPr id="1440869" name="Line 101"/>
            <p:cNvSpPr>
              <a:spLocks noChangeShapeType="1"/>
            </p:cNvSpPr>
            <p:nvPr/>
          </p:nvSpPr>
          <p:spPr bwMode="auto">
            <a:xfrm>
              <a:off x="5919788" y="5638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70" name="Line 102"/>
            <p:cNvSpPr>
              <a:spLocks noChangeShapeType="1"/>
            </p:cNvSpPr>
            <p:nvPr/>
          </p:nvSpPr>
          <p:spPr bwMode="auto">
            <a:xfrm flipH="1">
              <a:off x="4419600" y="56388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71" name="Line 103"/>
            <p:cNvSpPr>
              <a:spLocks noChangeShapeType="1"/>
            </p:cNvSpPr>
            <p:nvPr/>
          </p:nvSpPr>
          <p:spPr bwMode="auto">
            <a:xfrm flipH="1">
              <a:off x="4114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72" name="Line 104"/>
            <p:cNvSpPr>
              <a:spLocks noChangeShapeType="1"/>
            </p:cNvSpPr>
            <p:nvPr/>
          </p:nvSpPr>
          <p:spPr bwMode="auto">
            <a:xfrm>
              <a:off x="44196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grpSp>
          <p:nvGrpSpPr>
            <p:cNvPr id="1440873" name="Group 105"/>
            <p:cNvGrpSpPr>
              <a:grpSpLocks/>
            </p:cNvGrpSpPr>
            <p:nvPr/>
          </p:nvGrpSpPr>
          <p:grpSpPr bwMode="auto">
            <a:xfrm>
              <a:off x="5767388" y="5434013"/>
              <a:ext cx="279400" cy="215900"/>
              <a:chOff x="3633" y="3423"/>
              <a:chExt cx="176" cy="136"/>
            </a:xfrm>
          </p:grpSpPr>
          <p:sp>
            <p:nvSpPr>
              <p:cNvPr id="1440874" name="Line 106"/>
              <p:cNvSpPr>
                <a:spLocks noChangeShapeType="1"/>
              </p:cNvSpPr>
              <p:nvPr/>
            </p:nvSpPr>
            <p:spPr bwMode="auto">
              <a:xfrm flipH="1">
                <a:off x="3717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75" name="Line 107"/>
              <p:cNvSpPr>
                <a:spLocks noChangeShapeType="1"/>
              </p:cNvSpPr>
              <p:nvPr/>
            </p:nvSpPr>
            <p:spPr bwMode="auto">
              <a:xfrm>
                <a:off x="3633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76" name="Line 108"/>
              <p:cNvSpPr>
                <a:spLocks noChangeShapeType="1"/>
              </p:cNvSpPr>
              <p:nvPr/>
            </p:nvSpPr>
            <p:spPr bwMode="auto">
              <a:xfrm flipH="1">
                <a:off x="3638" y="3423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</p:grpSp>
        <p:sp>
          <p:nvSpPr>
            <p:cNvPr id="1440877" name="Line 109"/>
            <p:cNvSpPr>
              <a:spLocks noChangeShapeType="1"/>
            </p:cNvSpPr>
            <p:nvPr/>
          </p:nvSpPr>
          <p:spPr bwMode="auto">
            <a:xfrm flipH="1">
              <a:off x="4953000" y="54864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78" name="Line 110"/>
            <p:cNvSpPr>
              <a:spLocks noChangeShapeType="1"/>
            </p:cNvSpPr>
            <p:nvPr/>
          </p:nvSpPr>
          <p:spPr bwMode="auto">
            <a:xfrm flipH="1">
              <a:off x="5562600" y="5562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79" name="Line 111"/>
            <p:cNvSpPr>
              <a:spLocks noChangeShapeType="1"/>
            </p:cNvSpPr>
            <p:nvPr/>
          </p:nvSpPr>
          <p:spPr bwMode="auto">
            <a:xfrm flipV="1">
              <a:off x="6324600" y="4724400"/>
              <a:ext cx="0" cy="1219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80" name="Line 112"/>
            <p:cNvSpPr>
              <a:spLocks noChangeShapeType="1"/>
            </p:cNvSpPr>
            <p:nvPr/>
          </p:nvSpPr>
          <p:spPr bwMode="auto">
            <a:xfrm>
              <a:off x="2971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grpSp>
          <p:nvGrpSpPr>
            <p:cNvPr id="1440881" name="Group 113"/>
            <p:cNvGrpSpPr>
              <a:grpSpLocks/>
            </p:cNvGrpSpPr>
            <p:nvPr/>
          </p:nvGrpSpPr>
          <p:grpSpPr bwMode="auto">
            <a:xfrm>
              <a:off x="6535738" y="6027738"/>
              <a:ext cx="758825" cy="476250"/>
              <a:chOff x="4117" y="3797"/>
              <a:chExt cx="478" cy="300"/>
            </a:xfrm>
          </p:grpSpPr>
          <p:sp>
            <p:nvSpPr>
              <p:cNvPr id="1440882" name="Arc 114"/>
              <p:cNvSpPr>
                <a:spLocks/>
              </p:cNvSpPr>
              <p:nvPr/>
            </p:nvSpPr>
            <p:spPr bwMode="auto">
              <a:xfrm>
                <a:off x="4117" y="3797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83" name="Arc 115"/>
              <p:cNvSpPr>
                <a:spLocks/>
              </p:cNvSpPr>
              <p:nvPr/>
            </p:nvSpPr>
            <p:spPr bwMode="auto">
              <a:xfrm>
                <a:off x="4117" y="3797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84" name="Arc 116"/>
              <p:cNvSpPr>
                <a:spLocks/>
              </p:cNvSpPr>
              <p:nvPr/>
            </p:nvSpPr>
            <p:spPr bwMode="auto">
              <a:xfrm>
                <a:off x="4141" y="3940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  <p:sp>
            <p:nvSpPr>
              <p:cNvPr id="1440885" name="Arc 117"/>
              <p:cNvSpPr>
                <a:spLocks/>
              </p:cNvSpPr>
              <p:nvPr/>
            </p:nvSpPr>
            <p:spPr bwMode="auto">
              <a:xfrm>
                <a:off x="4117" y="3940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C0128"/>
                  </a:solidFill>
                  <a:latin typeface=" Calibri"/>
                  <a:cs typeface=" Calibri"/>
                </a:endParaRPr>
              </a:p>
            </p:txBody>
          </p:sp>
        </p:grpSp>
        <p:sp>
          <p:nvSpPr>
            <p:cNvPr id="1440886" name="Line 118"/>
            <p:cNvSpPr>
              <a:spLocks noChangeShapeType="1"/>
            </p:cNvSpPr>
            <p:nvPr/>
          </p:nvSpPr>
          <p:spPr bwMode="auto">
            <a:xfrm flipH="1">
              <a:off x="7273925" y="6248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87" name="Line 119"/>
            <p:cNvSpPr>
              <a:spLocks noChangeShapeType="1"/>
            </p:cNvSpPr>
            <p:nvPr/>
          </p:nvSpPr>
          <p:spPr bwMode="auto">
            <a:xfrm>
              <a:off x="56388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88" name="Line 120"/>
            <p:cNvSpPr>
              <a:spLocks noChangeShapeType="1"/>
            </p:cNvSpPr>
            <p:nvPr/>
          </p:nvSpPr>
          <p:spPr bwMode="auto">
            <a:xfrm>
              <a:off x="5638800" y="60198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89" name="Line 121"/>
            <p:cNvSpPr>
              <a:spLocks noChangeShapeType="1"/>
            </p:cNvSpPr>
            <p:nvPr/>
          </p:nvSpPr>
          <p:spPr bwMode="auto">
            <a:xfrm flipH="1">
              <a:off x="5638800" y="61722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90" name="Line 122"/>
            <p:cNvSpPr>
              <a:spLocks noChangeShapeType="1"/>
            </p:cNvSpPr>
            <p:nvPr/>
          </p:nvSpPr>
          <p:spPr bwMode="auto">
            <a:xfrm flipH="1">
              <a:off x="2971800" y="6324600"/>
              <a:ext cx="3657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91" name="Line 123"/>
            <p:cNvSpPr>
              <a:spLocks noChangeShapeType="1"/>
            </p:cNvSpPr>
            <p:nvPr/>
          </p:nvSpPr>
          <p:spPr bwMode="auto">
            <a:xfrm flipH="1">
              <a:off x="2197100" y="4154488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92" name="Rectangle 124"/>
            <p:cNvSpPr>
              <a:spLocks noChangeArrowheads="1"/>
            </p:cNvSpPr>
            <p:nvPr/>
          </p:nvSpPr>
          <p:spPr bwMode="auto">
            <a:xfrm>
              <a:off x="2309813" y="4060825"/>
              <a:ext cx="32846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 Calibri"/>
                  <a:cs typeface=" Calibri"/>
                </a:rPr>
                <a:t> t</a:t>
              </a:r>
            </a:p>
          </p:txBody>
        </p:sp>
        <p:sp>
          <p:nvSpPr>
            <p:cNvPr id="1440893" name="Line 125"/>
            <p:cNvSpPr>
              <a:spLocks noChangeShapeType="1"/>
            </p:cNvSpPr>
            <p:nvPr/>
          </p:nvSpPr>
          <p:spPr bwMode="auto">
            <a:xfrm>
              <a:off x="3962400" y="34290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  <p:sp>
          <p:nvSpPr>
            <p:cNvPr id="1440894" name="Line 126"/>
            <p:cNvSpPr>
              <a:spLocks noChangeShapeType="1"/>
            </p:cNvSpPr>
            <p:nvPr/>
          </p:nvSpPr>
          <p:spPr bwMode="auto">
            <a:xfrm>
              <a:off x="3962400" y="37338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 Calibri"/>
                <a:cs typeface=" Calibri"/>
              </a:endParaRPr>
            </a:p>
          </p:txBody>
        </p:sp>
      </p:grp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Fully Associative Cache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859201" y="762000"/>
            <a:ext cx="7341365" cy="5151437"/>
            <a:chOff x="1024301" y="1173163"/>
            <a:chExt cx="7341365" cy="5151437"/>
          </a:xfrm>
        </p:grpSpPr>
        <p:sp>
          <p:nvSpPr>
            <p:cNvPr id="1442818" name="Line 2"/>
            <p:cNvSpPr>
              <a:spLocks noChangeShapeType="1"/>
            </p:cNvSpPr>
            <p:nvPr/>
          </p:nvSpPr>
          <p:spPr bwMode="auto">
            <a:xfrm flipH="1">
              <a:off x="5410200" y="54864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19" name="Line 3"/>
            <p:cNvSpPr>
              <a:spLocks noChangeShapeType="1"/>
            </p:cNvSpPr>
            <p:nvPr/>
          </p:nvSpPr>
          <p:spPr bwMode="auto">
            <a:xfrm flipH="1">
              <a:off x="5410200" y="48006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0" name="Line 4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1" name="Line 5"/>
            <p:cNvSpPr>
              <a:spLocks noChangeShapeType="1"/>
            </p:cNvSpPr>
            <p:nvPr/>
          </p:nvSpPr>
          <p:spPr bwMode="auto">
            <a:xfrm flipH="1">
              <a:off x="5410200" y="52578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2" name="Line 6"/>
            <p:cNvSpPr>
              <a:spLocks noChangeShapeType="1"/>
            </p:cNvSpPr>
            <p:nvPr/>
          </p:nvSpPr>
          <p:spPr bwMode="auto">
            <a:xfrm flipH="1">
              <a:off x="6096000" y="51816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4" name="Rectangle 8" descr="Large confetti"/>
            <p:cNvSpPr>
              <a:spLocks noChangeArrowheads="1"/>
            </p:cNvSpPr>
            <p:nvPr/>
          </p:nvSpPr>
          <p:spPr bwMode="auto">
            <a:xfrm>
              <a:off x="2298700" y="16129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5" name="Line 9"/>
            <p:cNvSpPr>
              <a:spLocks noChangeShapeType="1"/>
            </p:cNvSpPr>
            <p:nvPr/>
          </p:nvSpPr>
          <p:spPr bwMode="auto">
            <a:xfrm>
              <a:off x="32766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7" name="Line 11"/>
            <p:cNvSpPr>
              <a:spLocks noChangeShapeType="1"/>
            </p:cNvSpPr>
            <p:nvPr/>
          </p:nvSpPr>
          <p:spPr bwMode="auto">
            <a:xfrm>
              <a:off x="25908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28" name="Rectangle 12"/>
            <p:cNvSpPr>
              <a:spLocks noChangeArrowheads="1"/>
            </p:cNvSpPr>
            <p:nvPr/>
          </p:nvSpPr>
          <p:spPr bwMode="auto">
            <a:xfrm>
              <a:off x="2422525" y="1173163"/>
              <a:ext cx="76738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 Tag</a:t>
              </a:r>
            </a:p>
          </p:txBody>
        </p:sp>
        <p:sp>
          <p:nvSpPr>
            <p:cNvPr id="1442829" name="Rectangle 13"/>
            <p:cNvSpPr>
              <a:spLocks noChangeArrowheads="1"/>
            </p:cNvSpPr>
            <p:nvPr/>
          </p:nvSpPr>
          <p:spPr bwMode="auto">
            <a:xfrm>
              <a:off x="3336925" y="1173163"/>
              <a:ext cx="151964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Data Block</a:t>
              </a:r>
            </a:p>
          </p:txBody>
        </p:sp>
        <p:sp>
          <p:nvSpPr>
            <p:cNvPr id="1442830" name="Rectangle 14"/>
            <p:cNvSpPr>
              <a:spLocks noChangeArrowheads="1"/>
            </p:cNvSpPr>
            <p:nvPr/>
          </p:nvSpPr>
          <p:spPr bwMode="auto">
            <a:xfrm>
              <a:off x="2117725" y="1173163"/>
              <a:ext cx="50654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  V</a:t>
              </a:r>
            </a:p>
          </p:txBody>
        </p:sp>
        <p:sp>
          <p:nvSpPr>
            <p:cNvPr id="1442831" name="Rectangle 15"/>
            <p:cNvSpPr>
              <a:spLocks noChangeArrowheads="1"/>
            </p:cNvSpPr>
            <p:nvPr/>
          </p:nvSpPr>
          <p:spPr bwMode="auto">
            <a:xfrm>
              <a:off x="1079500" y="1460500"/>
              <a:ext cx="508000" cy="431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42832" name="Group 16"/>
            <p:cNvGrpSpPr>
              <a:grpSpLocks/>
            </p:cNvGrpSpPr>
            <p:nvPr/>
          </p:nvGrpSpPr>
          <p:grpSpPr bwMode="auto">
            <a:xfrm>
              <a:off x="3744913" y="2493963"/>
              <a:ext cx="473075" cy="327025"/>
              <a:chOff x="2359" y="1571"/>
              <a:chExt cx="298" cy="206"/>
            </a:xfrm>
          </p:grpSpPr>
          <p:sp>
            <p:nvSpPr>
              <p:cNvPr id="1442833" name="Line 17"/>
              <p:cNvSpPr>
                <a:spLocks noChangeShapeType="1"/>
              </p:cNvSpPr>
              <p:nvPr/>
            </p:nvSpPr>
            <p:spPr bwMode="auto">
              <a:xfrm>
                <a:off x="2359" y="157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34" name="Line 18"/>
              <p:cNvSpPr>
                <a:spLocks noChangeShapeType="1"/>
              </p:cNvSpPr>
              <p:nvPr/>
            </p:nvSpPr>
            <p:spPr bwMode="auto">
              <a:xfrm>
                <a:off x="2359" y="1774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35" name="Line 19"/>
              <p:cNvSpPr>
                <a:spLocks noChangeShapeType="1"/>
              </p:cNvSpPr>
              <p:nvPr/>
            </p:nvSpPr>
            <p:spPr bwMode="auto">
              <a:xfrm>
                <a:off x="2361" y="1571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36" name="Arc 20"/>
              <p:cNvSpPr>
                <a:spLocks/>
              </p:cNvSpPr>
              <p:nvPr/>
            </p:nvSpPr>
            <p:spPr bwMode="auto">
              <a:xfrm>
                <a:off x="2562" y="1572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37" name="Arc 21"/>
              <p:cNvSpPr>
                <a:spLocks/>
              </p:cNvSpPr>
              <p:nvPr/>
            </p:nvSpPr>
            <p:spPr bwMode="auto">
              <a:xfrm>
                <a:off x="2563" y="1670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42838" name="Oval 22"/>
            <p:cNvSpPr>
              <a:spLocks noChangeArrowheads="1"/>
            </p:cNvSpPr>
            <p:nvPr/>
          </p:nvSpPr>
          <p:spPr bwMode="auto">
            <a:xfrm>
              <a:off x="2706688" y="22987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39" name="Rectangle 23"/>
            <p:cNvSpPr>
              <a:spLocks noChangeArrowheads="1"/>
            </p:cNvSpPr>
            <p:nvPr/>
          </p:nvSpPr>
          <p:spPr bwMode="auto">
            <a:xfrm>
              <a:off x="2740025" y="2354263"/>
              <a:ext cx="40881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=</a:t>
              </a:r>
            </a:p>
          </p:txBody>
        </p:sp>
        <p:sp>
          <p:nvSpPr>
            <p:cNvPr id="1442840" name="Rectangle 24"/>
            <p:cNvSpPr>
              <a:spLocks noChangeArrowheads="1"/>
            </p:cNvSpPr>
            <p:nvPr/>
          </p:nvSpPr>
          <p:spPr bwMode="auto">
            <a:xfrm rot="16200000">
              <a:off x="969823" y="5048614"/>
              <a:ext cx="755929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Block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Offset</a:t>
              </a:r>
            </a:p>
          </p:txBody>
        </p:sp>
        <p:sp>
          <p:nvSpPr>
            <p:cNvPr id="1442841" name="Rectangle 25"/>
            <p:cNvSpPr>
              <a:spLocks noChangeArrowheads="1"/>
            </p:cNvSpPr>
            <p:nvPr/>
          </p:nvSpPr>
          <p:spPr bwMode="auto">
            <a:xfrm rot="16200000">
              <a:off x="926961" y="3230703"/>
              <a:ext cx="76738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 Tag</a:t>
              </a:r>
            </a:p>
          </p:txBody>
        </p:sp>
        <p:sp>
          <p:nvSpPr>
            <p:cNvPr id="1442842" name="Line 26"/>
            <p:cNvSpPr>
              <a:spLocks noChangeShapeType="1"/>
            </p:cNvSpPr>
            <p:nvPr/>
          </p:nvSpPr>
          <p:spPr bwMode="auto">
            <a:xfrm>
              <a:off x="2438400" y="18288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3" name="Line 27"/>
            <p:cNvSpPr>
              <a:spLocks noChangeShapeType="1"/>
            </p:cNvSpPr>
            <p:nvPr/>
          </p:nvSpPr>
          <p:spPr bwMode="auto">
            <a:xfrm>
              <a:off x="2971800" y="1828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4" name="Line 28"/>
            <p:cNvSpPr>
              <a:spLocks noChangeShapeType="1"/>
            </p:cNvSpPr>
            <p:nvPr/>
          </p:nvSpPr>
          <p:spPr bwMode="auto">
            <a:xfrm>
              <a:off x="2057400" y="25146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5" name="Line 29"/>
            <p:cNvSpPr>
              <a:spLocks noChangeShapeType="1"/>
            </p:cNvSpPr>
            <p:nvPr/>
          </p:nvSpPr>
          <p:spPr bwMode="auto">
            <a:xfrm flipH="1">
              <a:off x="2057400" y="25146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6" name="Oval 30"/>
            <p:cNvSpPr>
              <a:spLocks noChangeArrowheads="1"/>
            </p:cNvSpPr>
            <p:nvPr/>
          </p:nvSpPr>
          <p:spPr bwMode="auto">
            <a:xfrm>
              <a:off x="2408238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7" name="Oval 31"/>
            <p:cNvSpPr>
              <a:spLocks noChangeArrowheads="1"/>
            </p:cNvSpPr>
            <p:nvPr/>
          </p:nvSpPr>
          <p:spPr bwMode="auto">
            <a:xfrm>
              <a:off x="294322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8" name="Oval 32"/>
            <p:cNvSpPr>
              <a:spLocks noChangeArrowheads="1"/>
            </p:cNvSpPr>
            <p:nvPr/>
          </p:nvSpPr>
          <p:spPr bwMode="auto">
            <a:xfrm>
              <a:off x="377507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49" name="Line 33"/>
            <p:cNvSpPr>
              <a:spLocks noChangeShapeType="1"/>
            </p:cNvSpPr>
            <p:nvPr/>
          </p:nvSpPr>
          <p:spPr bwMode="auto">
            <a:xfrm flipH="1">
              <a:off x="1752600" y="4038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50" name="Line 34"/>
            <p:cNvSpPr>
              <a:spLocks noChangeShapeType="1"/>
            </p:cNvSpPr>
            <p:nvPr/>
          </p:nvSpPr>
          <p:spPr bwMode="auto">
            <a:xfrm flipH="1">
              <a:off x="1219200" y="5943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51" name="Rectangle 35"/>
            <p:cNvSpPr>
              <a:spLocks noChangeArrowheads="1"/>
            </p:cNvSpPr>
            <p:nvPr/>
          </p:nvSpPr>
          <p:spPr bwMode="auto">
            <a:xfrm>
              <a:off x="1660525" y="3687763"/>
              <a:ext cx="358622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t</a:t>
              </a:r>
            </a:p>
          </p:txBody>
        </p:sp>
        <p:sp>
          <p:nvSpPr>
            <p:cNvPr id="1442852" name="Rectangle 36"/>
            <p:cNvSpPr>
              <a:spLocks noChangeArrowheads="1"/>
            </p:cNvSpPr>
            <p:nvPr/>
          </p:nvSpPr>
          <p:spPr bwMode="auto">
            <a:xfrm>
              <a:off x="1279525" y="5821363"/>
              <a:ext cx="417232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b</a:t>
              </a:r>
            </a:p>
          </p:txBody>
        </p:sp>
        <p:sp>
          <p:nvSpPr>
            <p:cNvPr id="1442853" name="Rectangle 37"/>
            <p:cNvSpPr>
              <a:spLocks noChangeArrowheads="1"/>
            </p:cNvSpPr>
            <p:nvPr/>
          </p:nvSpPr>
          <p:spPr bwMode="auto">
            <a:xfrm>
              <a:off x="7756525" y="4449763"/>
              <a:ext cx="60914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HIT</a:t>
              </a:r>
            </a:p>
          </p:txBody>
        </p:sp>
        <p:sp>
          <p:nvSpPr>
            <p:cNvPr id="1442854" name="Line 38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55" name="Rectangle 39"/>
            <p:cNvSpPr>
              <a:spLocks noChangeArrowheads="1"/>
            </p:cNvSpPr>
            <p:nvPr/>
          </p:nvSpPr>
          <p:spPr bwMode="auto">
            <a:xfrm>
              <a:off x="6184900" y="5059363"/>
              <a:ext cx="1088088" cy="120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cs typeface="Calibri"/>
                </a:rPr>
                <a:t>or Byte</a:t>
              </a:r>
            </a:p>
          </p:txBody>
        </p:sp>
        <p:sp>
          <p:nvSpPr>
            <p:cNvPr id="1442856" name="Line 40"/>
            <p:cNvSpPr>
              <a:spLocks noChangeShapeType="1"/>
            </p:cNvSpPr>
            <p:nvPr/>
          </p:nvSpPr>
          <p:spPr bwMode="auto">
            <a:xfrm flipH="1">
              <a:off x="3200400" y="2514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57" name="Line 41"/>
            <p:cNvSpPr>
              <a:spLocks noChangeShapeType="1"/>
            </p:cNvSpPr>
            <p:nvPr/>
          </p:nvSpPr>
          <p:spPr bwMode="auto">
            <a:xfrm flipH="1">
              <a:off x="2438400" y="28956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58" name="Line 42"/>
            <p:cNvSpPr>
              <a:spLocks noChangeShapeType="1"/>
            </p:cNvSpPr>
            <p:nvPr/>
          </p:nvSpPr>
          <p:spPr bwMode="auto">
            <a:xfrm>
              <a:off x="2438400" y="2590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59" name="Line 43"/>
            <p:cNvSpPr>
              <a:spLocks noChangeShapeType="1"/>
            </p:cNvSpPr>
            <p:nvPr/>
          </p:nvSpPr>
          <p:spPr bwMode="auto">
            <a:xfrm>
              <a:off x="3505200" y="25146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60" name="Line 44"/>
            <p:cNvSpPr>
              <a:spLocks noChangeShapeType="1"/>
            </p:cNvSpPr>
            <p:nvPr/>
          </p:nvSpPr>
          <p:spPr bwMode="auto">
            <a:xfrm flipH="1">
              <a:off x="3505200" y="25908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61" name="Line 45"/>
            <p:cNvSpPr>
              <a:spLocks noChangeShapeType="1"/>
            </p:cNvSpPr>
            <p:nvPr/>
          </p:nvSpPr>
          <p:spPr bwMode="auto">
            <a:xfrm flipH="1">
              <a:off x="3505200" y="2743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62" name="Line 46"/>
            <p:cNvSpPr>
              <a:spLocks noChangeShapeType="1"/>
            </p:cNvSpPr>
            <p:nvPr/>
          </p:nvSpPr>
          <p:spPr bwMode="auto">
            <a:xfrm>
              <a:off x="3505200" y="27432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63" name="Rectangle 47" descr="Large confetti"/>
            <p:cNvSpPr>
              <a:spLocks noChangeArrowheads="1"/>
            </p:cNvSpPr>
            <p:nvPr/>
          </p:nvSpPr>
          <p:spPr bwMode="auto">
            <a:xfrm>
              <a:off x="2298700" y="32131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42865" name="Group 49"/>
            <p:cNvGrpSpPr>
              <a:grpSpLocks/>
            </p:cNvGrpSpPr>
            <p:nvPr/>
          </p:nvGrpSpPr>
          <p:grpSpPr bwMode="auto">
            <a:xfrm>
              <a:off x="3744913" y="4094163"/>
              <a:ext cx="473075" cy="327025"/>
              <a:chOff x="2359" y="2579"/>
              <a:chExt cx="298" cy="206"/>
            </a:xfrm>
          </p:grpSpPr>
          <p:sp>
            <p:nvSpPr>
              <p:cNvPr id="1442866" name="Line 50"/>
              <p:cNvSpPr>
                <a:spLocks noChangeShapeType="1"/>
              </p:cNvSpPr>
              <p:nvPr/>
            </p:nvSpPr>
            <p:spPr bwMode="auto">
              <a:xfrm>
                <a:off x="2359" y="258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67" name="Line 51"/>
              <p:cNvSpPr>
                <a:spLocks noChangeShapeType="1"/>
              </p:cNvSpPr>
              <p:nvPr/>
            </p:nvSpPr>
            <p:spPr bwMode="auto">
              <a:xfrm>
                <a:off x="2359" y="278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68" name="Line 52"/>
              <p:cNvSpPr>
                <a:spLocks noChangeShapeType="1"/>
              </p:cNvSpPr>
              <p:nvPr/>
            </p:nvSpPr>
            <p:spPr bwMode="auto">
              <a:xfrm>
                <a:off x="2361" y="2579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69" name="Arc 53"/>
              <p:cNvSpPr>
                <a:spLocks/>
              </p:cNvSpPr>
              <p:nvPr/>
            </p:nvSpPr>
            <p:spPr bwMode="auto">
              <a:xfrm>
                <a:off x="2562" y="2580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70" name="Arc 54"/>
              <p:cNvSpPr>
                <a:spLocks/>
              </p:cNvSpPr>
              <p:nvPr/>
            </p:nvSpPr>
            <p:spPr bwMode="auto">
              <a:xfrm>
                <a:off x="2563" y="2678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42871" name="Oval 55"/>
            <p:cNvSpPr>
              <a:spLocks noChangeArrowheads="1"/>
            </p:cNvSpPr>
            <p:nvPr/>
          </p:nvSpPr>
          <p:spPr bwMode="auto">
            <a:xfrm>
              <a:off x="2706688" y="38989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2" name="Rectangle 56"/>
            <p:cNvSpPr>
              <a:spLocks noChangeArrowheads="1"/>
            </p:cNvSpPr>
            <p:nvPr/>
          </p:nvSpPr>
          <p:spPr bwMode="auto">
            <a:xfrm>
              <a:off x="2740025" y="3954463"/>
              <a:ext cx="40881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=</a:t>
              </a:r>
            </a:p>
          </p:txBody>
        </p:sp>
        <p:sp>
          <p:nvSpPr>
            <p:cNvPr id="1442873" name="Line 57"/>
            <p:cNvSpPr>
              <a:spLocks noChangeShapeType="1"/>
            </p:cNvSpPr>
            <p:nvPr/>
          </p:nvSpPr>
          <p:spPr bwMode="auto">
            <a:xfrm>
              <a:off x="2438400" y="3429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4" name="Line 58"/>
            <p:cNvSpPr>
              <a:spLocks noChangeShapeType="1"/>
            </p:cNvSpPr>
            <p:nvPr/>
          </p:nvSpPr>
          <p:spPr bwMode="auto">
            <a:xfrm>
              <a:off x="2971800" y="3429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5" name="Line 59"/>
            <p:cNvSpPr>
              <a:spLocks noChangeShapeType="1"/>
            </p:cNvSpPr>
            <p:nvPr/>
          </p:nvSpPr>
          <p:spPr bwMode="auto">
            <a:xfrm flipH="1">
              <a:off x="1600200" y="4114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6" name="Oval 60"/>
            <p:cNvSpPr>
              <a:spLocks noChangeArrowheads="1"/>
            </p:cNvSpPr>
            <p:nvPr/>
          </p:nvSpPr>
          <p:spPr bwMode="auto">
            <a:xfrm>
              <a:off x="2408238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7" name="Oval 61"/>
            <p:cNvSpPr>
              <a:spLocks noChangeArrowheads="1"/>
            </p:cNvSpPr>
            <p:nvPr/>
          </p:nvSpPr>
          <p:spPr bwMode="auto">
            <a:xfrm>
              <a:off x="294322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8" name="Oval 62"/>
            <p:cNvSpPr>
              <a:spLocks noChangeArrowheads="1"/>
            </p:cNvSpPr>
            <p:nvPr/>
          </p:nvSpPr>
          <p:spPr bwMode="auto">
            <a:xfrm>
              <a:off x="377507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79" name="Line 63"/>
            <p:cNvSpPr>
              <a:spLocks noChangeShapeType="1"/>
            </p:cNvSpPr>
            <p:nvPr/>
          </p:nvSpPr>
          <p:spPr bwMode="auto">
            <a:xfrm flipH="1">
              <a:off x="5486400" y="4267200"/>
              <a:ext cx="1828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0" name="Line 64"/>
            <p:cNvSpPr>
              <a:spLocks noChangeShapeType="1"/>
            </p:cNvSpPr>
            <p:nvPr/>
          </p:nvSpPr>
          <p:spPr bwMode="auto">
            <a:xfrm flipH="1">
              <a:off x="3200400" y="41148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1" name="Line 65"/>
            <p:cNvSpPr>
              <a:spLocks noChangeShapeType="1"/>
            </p:cNvSpPr>
            <p:nvPr/>
          </p:nvSpPr>
          <p:spPr bwMode="auto">
            <a:xfrm flipH="1">
              <a:off x="2438400" y="4495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2" name="Line 66"/>
            <p:cNvSpPr>
              <a:spLocks noChangeShapeType="1"/>
            </p:cNvSpPr>
            <p:nvPr/>
          </p:nvSpPr>
          <p:spPr bwMode="auto">
            <a:xfrm>
              <a:off x="2438400" y="4191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3" name="Line 67"/>
            <p:cNvSpPr>
              <a:spLocks noChangeShapeType="1"/>
            </p:cNvSpPr>
            <p:nvPr/>
          </p:nvSpPr>
          <p:spPr bwMode="auto">
            <a:xfrm>
              <a:off x="3505200" y="4114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4" name="Line 68"/>
            <p:cNvSpPr>
              <a:spLocks noChangeShapeType="1"/>
            </p:cNvSpPr>
            <p:nvPr/>
          </p:nvSpPr>
          <p:spPr bwMode="auto">
            <a:xfrm flipH="1">
              <a:off x="3505200" y="41910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5" name="Line 69"/>
            <p:cNvSpPr>
              <a:spLocks noChangeShapeType="1"/>
            </p:cNvSpPr>
            <p:nvPr/>
          </p:nvSpPr>
          <p:spPr bwMode="auto">
            <a:xfrm flipH="1">
              <a:off x="3505200" y="4343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6" name="Line 70"/>
            <p:cNvSpPr>
              <a:spLocks noChangeShapeType="1"/>
            </p:cNvSpPr>
            <p:nvPr/>
          </p:nvSpPr>
          <p:spPr bwMode="auto">
            <a:xfrm>
              <a:off x="3505200" y="43434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7" name="Line 71"/>
            <p:cNvSpPr>
              <a:spLocks noChangeShapeType="1"/>
            </p:cNvSpPr>
            <p:nvPr/>
          </p:nvSpPr>
          <p:spPr bwMode="auto">
            <a:xfrm>
              <a:off x="32766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8" name="Line 72"/>
            <p:cNvSpPr>
              <a:spLocks noChangeShapeType="1"/>
            </p:cNvSpPr>
            <p:nvPr/>
          </p:nvSpPr>
          <p:spPr bwMode="auto">
            <a:xfrm>
              <a:off x="25908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89" name="Rectangle 73" descr="Large confetti"/>
            <p:cNvSpPr>
              <a:spLocks noChangeArrowheads="1"/>
            </p:cNvSpPr>
            <p:nvPr/>
          </p:nvSpPr>
          <p:spPr bwMode="auto">
            <a:xfrm>
              <a:off x="2298700" y="48133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42891" name="Group 75"/>
            <p:cNvGrpSpPr>
              <a:grpSpLocks/>
            </p:cNvGrpSpPr>
            <p:nvPr/>
          </p:nvGrpSpPr>
          <p:grpSpPr bwMode="auto">
            <a:xfrm>
              <a:off x="3744913" y="5694363"/>
              <a:ext cx="473075" cy="327025"/>
              <a:chOff x="2359" y="3587"/>
              <a:chExt cx="298" cy="206"/>
            </a:xfrm>
          </p:grpSpPr>
          <p:sp>
            <p:nvSpPr>
              <p:cNvPr id="1442892" name="Line 76"/>
              <p:cNvSpPr>
                <a:spLocks noChangeShapeType="1"/>
              </p:cNvSpPr>
              <p:nvPr/>
            </p:nvSpPr>
            <p:spPr bwMode="auto">
              <a:xfrm>
                <a:off x="2359" y="3588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93" name="Line 77"/>
              <p:cNvSpPr>
                <a:spLocks noChangeShapeType="1"/>
              </p:cNvSpPr>
              <p:nvPr/>
            </p:nvSpPr>
            <p:spPr bwMode="auto">
              <a:xfrm>
                <a:off x="2359" y="379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94" name="Line 78"/>
              <p:cNvSpPr>
                <a:spLocks noChangeShapeType="1"/>
              </p:cNvSpPr>
              <p:nvPr/>
            </p:nvSpPr>
            <p:spPr bwMode="auto">
              <a:xfrm>
                <a:off x="2361" y="3587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95" name="Arc 79"/>
              <p:cNvSpPr>
                <a:spLocks/>
              </p:cNvSpPr>
              <p:nvPr/>
            </p:nvSpPr>
            <p:spPr bwMode="auto">
              <a:xfrm>
                <a:off x="2562" y="3588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896" name="Arc 80"/>
              <p:cNvSpPr>
                <a:spLocks/>
              </p:cNvSpPr>
              <p:nvPr/>
            </p:nvSpPr>
            <p:spPr bwMode="auto">
              <a:xfrm>
                <a:off x="2563" y="3686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42897" name="Oval 81"/>
            <p:cNvSpPr>
              <a:spLocks noChangeArrowheads="1"/>
            </p:cNvSpPr>
            <p:nvPr/>
          </p:nvSpPr>
          <p:spPr bwMode="auto">
            <a:xfrm>
              <a:off x="2706688" y="5499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898" name="Rectangle 82"/>
            <p:cNvSpPr>
              <a:spLocks noChangeArrowheads="1"/>
            </p:cNvSpPr>
            <p:nvPr/>
          </p:nvSpPr>
          <p:spPr bwMode="auto">
            <a:xfrm>
              <a:off x="2740025" y="5554663"/>
              <a:ext cx="40881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=</a:t>
              </a:r>
            </a:p>
          </p:txBody>
        </p:sp>
        <p:sp>
          <p:nvSpPr>
            <p:cNvPr id="1442899" name="Line 83"/>
            <p:cNvSpPr>
              <a:spLocks noChangeShapeType="1"/>
            </p:cNvSpPr>
            <p:nvPr/>
          </p:nvSpPr>
          <p:spPr bwMode="auto">
            <a:xfrm>
              <a:off x="24384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0" name="Line 84"/>
            <p:cNvSpPr>
              <a:spLocks noChangeShapeType="1"/>
            </p:cNvSpPr>
            <p:nvPr/>
          </p:nvSpPr>
          <p:spPr bwMode="auto">
            <a:xfrm>
              <a:off x="2971800" y="5029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1" name="Line 85"/>
            <p:cNvSpPr>
              <a:spLocks noChangeShapeType="1"/>
            </p:cNvSpPr>
            <p:nvPr/>
          </p:nvSpPr>
          <p:spPr bwMode="auto">
            <a:xfrm flipH="1">
              <a:off x="2057400" y="57150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2" name="Oval 86"/>
            <p:cNvSpPr>
              <a:spLocks noChangeArrowheads="1"/>
            </p:cNvSpPr>
            <p:nvPr/>
          </p:nvSpPr>
          <p:spPr bwMode="auto">
            <a:xfrm>
              <a:off x="2408238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3" name="Oval 87"/>
            <p:cNvSpPr>
              <a:spLocks noChangeArrowheads="1"/>
            </p:cNvSpPr>
            <p:nvPr/>
          </p:nvSpPr>
          <p:spPr bwMode="auto">
            <a:xfrm>
              <a:off x="294322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4" name="Oval 88"/>
            <p:cNvSpPr>
              <a:spLocks noChangeArrowheads="1"/>
            </p:cNvSpPr>
            <p:nvPr/>
          </p:nvSpPr>
          <p:spPr bwMode="auto">
            <a:xfrm>
              <a:off x="377507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5" name="Line 89"/>
            <p:cNvSpPr>
              <a:spLocks noChangeShapeType="1"/>
            </p:cNvSpPr>
            <p:nvPr/>
          </p:nvSpPr>
          <p:spPr bwMode="auto">
            <a:xfrm flipH="1">
              <a:off x="6096000" y="58674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6" name="Line 90"/>
            <p:cNvSpPr>
              <a:spLocks noChangeShapeType="1"/>
            </p:cNvSpPr>
            <p:nvPr/>
          </p:nvSpPr>
          <p:spPr bwMode="auto">
            <a:xfrm flipH="1">
              <a:off x="3200400" y="57150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7" name="Line 91"/>
            <p:cNvSpPr>
              <a:spLocks noChangeShapeType="1"/>
            </p:cNvSpPr>
            <p:nvPr/>
          </p:nvSpPr>
          <p:spPr bwMode="auto">
            <a:xfrm flipH="1">
              <a:off x="2438400" y="60960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8" name="Line 92"/>
            <p:cNvSpPr>
              <a:spLocks noChangeShapeType="1"/>
            </p:cNvSpPr>
            <p:nvPr/>
          </p:nvSpPr>
          <p:spPr bwMode="auto">
            <a:xfrm>
              <a:off x="2438400" y="5791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09" name="Line 93"/>
            <p:cNvSpPr>
              <a:spLocks noChangeShapeType="1"/>
            </p:cNvSpPr>
            <p:nvPr/>
          </p:nvSpPr>
          <p:spPr bwMode="auto">
            <a:xfrm>
              <a:off x="3505200" y="57150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0" name="Line 94"/>
            <p:cNvSpPr>
              <a:spLocks noChangeShapeType="1"/>
            </p:cNvSpPr>
            <p:nvPr/>
          </p:nvSpPr>
          <p:spPr bwMode="auto">
            <a:xfrm flipH="1">
              <a:off x="3505200" y="5791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1" name="Line 95"/>
            <p:cNvSpPr>
              <a:spLocks noChangeShapeType="1"/>
            </p:cNvSpPr>
            <p:nvPr/>
          </p:nvSpPr>
          <p:spPr bwMode="auto">
            <a:xfrm flipH="1">
              <a:off x="3505200" y="59436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2" name="Line 96"/>
            <p:cNvSpPr>
              <a:spLocks noChangeShapeType="1"/>
            </p:cNvSpPr>
            <p:nvPr/>
          </p:nvSpPr>
          <p:spPr bwMode="auto">
            <a:xfrm>
              <a:off x="35052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3" name="Line 97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4" name="Line 98"/>
            <p:cNvSpPr>
              <a:spLocks noChangeShapeType="1"/>
            </p:cNvSpPr>
            <p:nvPr/>
          </p:nvSpPr>
          <p:spPr bwMode="auto">
            <a:xfrm>
              <a:off x="25908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5" name="Line 99"/>
            <p:cNvSpPr>
              <a:spLocks noChangeShapeType="1"/>
            </p:cNvSpPr>
            <p:nvPr/>
          </p:nvSpPr>
          <p:spPr bwMode="auto">
            <a:xfrm>
              <a:off x="1066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6" name="Line 100"/>
            <p:cNvSpPr>
              <a:spLocks noChangeShapeType="1"/>
            </p:cNvSpPr>
            <p:nvPr/>
          </p:nvSpPr>
          <p:spPr bwMode="auto">
            <a:xfrm flipH="1">
              <a:off x="3810000" y="3429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7" name="Line 101"/>
            <p:cNvSpPr>
              <a:spLocks noChangeShapeType="1"/>
            </p:cNvSpPr>
            <p:nvPr/>
          </p:nvSpPr>
          <p:spPr bwMode="auto">
            <a:xfrm flipH="1">
              <a:off x="3810000" y="5029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8" name="Line 102"/>
            <p:cNvSpPr>
              <a:spLocks noChangeShapeType="1"/>
            </p:cNvSpPr>
            <p:nvPr/>
          </p:nvSpPr>
          <p:spPr bwMode="auto">
            <a:xfrm>
              <a:off x="5410200" y="1676400"/>
              <a:ext cx="0" cy="3886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19" name="AutoShape 103"/>
            <p:cNvSpPr>
              <a:spLocks noChangeArrowheads="1"/>
            </p:cNvSpPr>
            <p:nvPr/>
          </p:nvSpPr>
          <p:spPr bwMode="auto">
            <a:xfrm rot="5400000" flipV="1">
              <a:off x="5422901" y="50434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20" name="Line 104"/>
            <p:cNvSpPr>
              <a:spLocks noChangeShapeType="1"/>
            </p:cNvSpPr>
            <p:nvPr/>
          </p:nvSpPr>
          <p:spPr bwMode="auto">
            <a:xfrm>
              <a:off x="1295400" y="57912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21" name="Line 105"/>
            <p:cNvSpPr>
              <a:spLocks noChangeShapeType="1"/>
            </p:cNvSpPr>
            <p:nvPr/>
          </p:nvSpPr>
          <p:spPr bwMode="auto">
            <a:xfrm>
              <a:off x="1295400" y="6324600"/>
              <a:ext cx="472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22" name="Line 106"/>
            <p:cNvSpPr>
              <a:spLocks noChangeShapeType="1"/>
            </p:cNvSpPr>
            <p:nvPr/>
          </p:nvSpPr>
          <p:spPr bwMode="auto">
            <a:xfrm flipV="1">
              <a:off x="6019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23" name="Line 107"/>
            <p:cNvSpPr>
              <a:spLocks noChangeShapeType="1"/>
            </p:cNvSpPr>
            <p:nvPr/>
          </p:nvSpPr>
          <p:spPr bwMode="auto">
            <a:xfrm flipH="1">
              <a:off x="3810000" y="18288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42924" name="Group 108"/>
            <p:cNvGrpSpPr>
              <a:grpSpLocks/>
            </p:cNvGrpSpPr>
            <p:nvPr/>
          </p:nvGrpSpPr>
          <p:grpSpPr bwMode="auto">
            <a:xfrm>
              <a:off x="4960938" y="3268663"/>
              <a:ext cx="215900" cy="279400"/>
              <a:chOff x="3125" y="2059"/>
              <a:chExt cx="136" cy="176"/>
            </a:xfrm>
          </p:grpSpPr>
          <p:sp>
            <p:nvSpPr>
              <p:cNvPr id="1442925" name="Line 109"/>
              <p:cNvSpPr>
                <a:spLocks noChangeShapeType="1"/>
              </p:cNvSpPr>
              <p:nvPr/>
            </p:nvSpPr>
            <p:spPr bwMode="auto">
              <a:xfrm>
                <a:off x="3128" y="2059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26" name="Line 110"/>
              <p:cNvSpPr>
                <a:spLocks noChangeShapeType="1"/>
              </p:cNvSpPr>
              <p:nvPr/>
            </p:nvSpPr>
            <p:spPr bwMode="auto">
              <a:xfrm flipV="1">
                <a:off x="3128" y="2143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27" name="Line 111"/>
              <p:cNvSpPr>
                <a:spLocks noChangeShapeType="1"/>
              </p:cNvSpPr>
              <p:nvPr/>
            </p:nvSpPr>
            <p:spPr bwMode="auto">
              <a:xfrm>
                <a:off x="3125" y="2062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42928" name="Group 112"/>
            <p:cNvGrpSpPr>
              <a:grpSpLocks/>
            </p:cNvGrpSpPr>
            <p:nvPr/>
          </p:nvGrpSpPr>
          <p:grpSpPr bwMode="auto">
            <a:xfrm>
              <a:off x="4960938" y="1668463"/>
              <a:ext cx="215900" cy="279400"/>
              <a:chOff x="3125" y="1051"/>
              <a:chExt cx="136" cy="176"/>
            </a:xfrm>
          </p:grpSpPr>
          <p:sp>
            <p:nvSpPr>
              <p:cNvPr id="1442929" name="Line 113"/>
              <p:cNvSpPr>
                <a:spLocks noChangeShapeType="1"/>
              </p:cNvSpPr>
              <p:nvPr/>
            </p:nvSpPr>
            <p:spPr bwMode="auto">
              <a:xfrm>
                <a:off x="3128" y="10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30" name="Line 114"/>
              <p:cNvSpPr>
                <a:spLocks noChangeShapeType="1"/>
              </p:cNvSpPr>
              <p:nvPr/>
            </p:nvSpPr>
            <p:spPr bwMode="auto">
              <a:xfrm flipV="1">
                <a:off x="3128" y="1135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31" name="Line 115"/>
              <p:cNvSpPr>
                <a:spLocks noChangeShapeType="1"/>
              </p:cNvSpPr>
              <p:nvPr/>
            </p:nvSpPr>
            <p:spPr bwMode="auto">
              <a:xfrm>
                <a:off x="3125" y="1054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42932" name="Group 116"/>
            <p:cNvGrpSpPr>
              <a:grpSpLocks/>
            </p:cNvGrpSpPr>
            <p:nvPr/>
          </p:nvGrpSpPr>
          <p:grpSpPr bwMode="auto">
            <a:xfrm>
              <a:off x="4960938" y="4868863"/>
              <a:ext cx="215900" cy="279400"/>
              <a:chOff x="3125" y="3067"/>
              <a:chExt cx="136" cy="176"/>
            </a:xfrm>
          </p:grpSpPr>
          <p:sp>
            <p:nvSpPr>
              <p:cNvPr id="1442933" name="Line 117"/>
              <p:cNvSpPr>
                <a:spLocks noChangeShapeType="1"/>
              </p:cNvSpPr>
              <p:nvPr/>
            </p:nvSpPr>
            <p:spPr bwMode="auto">
              <a:xfrm>
                <a:off x="3128" y="3067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34" name="Line 118"/>
              <p:cNvSpPr>
                <a:spLocks noChangeShapeType="1"/>
              </p:cNvSpPr>
              <p:nvPr/>
            </p:nvSpPr>
            <p:spPr bwMode="auto">
              <a:xfrm flipV="1">
                <a:off x="3128" y="31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35" name="Line 119"/>
              <p:cNvSpPr>
                <a:spLocks noChangeShapeType="1"/>
              </p:cNvSpPr>
              <p:nvPr/>
            </p:nvSpPr>
            <p:spPr bwMode="auto">
              <a:xfrm>
                <a:off x="3125" y="3070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42936" name="Line 120"/>
            <p:cNvSpPr>
              <a:spLocks noChangeShapeType="1"/>
            </p:cNvSpPr>
            <p:nvPr/>
          </p:nvSpPr>
          <p:spPr bwMode="auto">
            <a:xfrm flipH="1">
              <a:off x="5181600" y="18049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37" name="Line 121"/>
            <p:cNvSpPr>
              <a:spLocks noChangeShapeType="1"/>
            </p:cNvSpPr>
            <p:nvPr/>
          </p:nvSpPr>
          <p:spPr bwMode="auto">
            <a:xfrm flipH="1">
              <a:off x="5168900" y="3405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38" name="Line 122"/>
            <p:cNvSpPr>
              <a:spLocks noChangeShapeType="1"/>
            </p:cNvSpPr>
            <p:nvPr/>
          </p:nvSpPr>
          <p:spPr bwMode="auto">
            <a:xfrm flipH="1">
              <a:off x="5181600" y="50053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39" name="Line 123"/>
            <p:cNvSpPr>
              <a:spLocks noChangeShapeType="1"/>
            </p:cNvSpPr>
            <p:nvPr/>
          </p:nvSpPr>
          <p:spPr bwMode="auto">
            <a:xfrm>
              <a:off x="5029200" y="19050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40" name="Line 124"/>
            <p:cNvSpPr>
              <a:spLocks noChangeShapeType="1"/>
            </p:cNvSpPr>
            <p:nvPr/>
          </p:nvSpPr>
          <p:spPr bwMode="auto">
            <a:xfrm>
              <a:off x="5029200" y="35052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41" name="Line 125"/>
            <p:cNvSpPr>
              <a:spLocks noChangeShapeType="1"/>
            </p:cNvSpPr>
            <p:nvPr/>
          </p:nvSpPr>
          <p:spPr bwMode="auto">
            <a:xfrm>
              <a:off x="5029200" y="51054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42" name="Line 126"/>
            <p:cNvSpPr>
              <a:spLocks noChangeShapeType="1"/>
            </p:cNvSpPr>
            <p:nvPr/>
          </p:nvSpPr>
          <p:spPr bwMode="auto">
            <a:xfrm flipH="1">
              <a:off x="4191000" y="4267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43" name="Line 127"/>
            <p:cNvSpPr>
              <a:spLocks noChangeShapeType="1"/>
            </p:cNvSpPr>
            <p:nvPr/>
          </p:nvSpPr>
          <p:spPr bwMode="auto">
            <a:xfrm flipH="1">
              <a:off x="4191000" y="2667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44" name="Line 128"/>
            <p:cNvSpPr>
              <a:spLocks noChangeShapeType="1"/>
            </p:cNvSpPr>
            <p:nvPr/>
          </p:nvSpPr>
          <p:spPr bwMode="auto">
            <a:xfrm flipH="1">
              <a:off x="4191000" y="5867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42945" name="Group 129"/>
            <p:cNvGrpSpPr>
              <a:grpSpLocks/>
            </p:cNvGrpSpPr>
            <p:nvPr/>
          </p:nvGrpSpPr>
          <p:grpSpPr bwMode="auto">
            <a:xfrm>
              <a:off x="7221538" y="4046538"/>
              <a:ext cx="758825" cy="476250"/>
              <a:chOff x="4549" y="2549"/>
              <a:chExt cx="478" cy="300"/>
            </a:xfrm>
          </p:grpSpPr>
          <p:sp>
            <p:nvSpPr>
              <p:cNvPr id="1442946" name="Arc 130"/>
              <p:cNvSpPr>
                <a:spLocks/>
              </p:cNvSpPr>
              <p:nvPr/>
            </p:nvSpPr>
            <p:spPr bwMode="auto">
              <a:xfrm>
                <a:off x="4549" y="2549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47" name="Arc 131"/>
              <p:cNvSpPr>
                <a:spLocks/>
              </p:cNvSpPr>
              <p:nvPr/>
            </p:nvSpPr>
            <p:spPr bwMode="auto">
              <a:xfrm>
                <a:off x="4549" y="2549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48" name="Arc 132"/>
              <p:cNvSpPr>
                <a:spLocks/>
              </p:cNvSpPr>
              <p:nvPr/>
            </p:nvSpPr>
            <p:spPr bwMode="auto">
              <a:xfrm>
                <a:off x="4573" y="2692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49" name="Arc 133"/>
              <p:cNvSpPr>
                <a:spLocks/>
              </p:cNvSpPr>
              <p:nvPr/>
            </p:nvSpPr>
            <p:spPr bwMode="auto">
              <a:xfrm>
                <a:off x="4549" y="2692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42950" name="Line 134"/>
            <p:cNvSpPr>
              <a:spLocks noChangeShapeType="1"/>
            </p:cNvSpPr>
            <p:nvPr/>
          </p:nvSpPr>
          <p:spPr bwMode="auto">
            <a:xfrm>
              <a:off x="7086600" y="4419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1" name="Line 135"/>
            <p:cNvSpPr>
              <a:spLocks noChangeShapeType="1"/>
            </p:cNvSpPr>
            <p:nvPr/>
          </p:nvSpPr>
          <p:spPr bwMode="auto">
            <a:xfrm flipH="1">
              <a:off x="7086600" y="4418013"/>
              <a:ext cx="2127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2" name="Line 136"/>
            <p:cNvSpPr>
              <a:spLocks noChangeShapeType="1"/>
            </p:cNvSpPr>
            <p:nvPr/>
          </p:nvSpPr>
          <p:spPr bwMode="auto">
            <a:xfrm flipH="1" flipV="1">
              <a:off x="7086600" y="4114800"/>
              <a:ext cx="188913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3" name="Line 137"/>
            <p:cNvSpPr>
              <a:spLocks noChangeShapeType="1"/>
            </p:cNvSpPr>
            <p:nvPr/>
          </p:nvSpPr>
          <p:spPr bwMode="auto">
            <a:xfrm>
              <a:off x="7086600" y="26670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4" name="Line 138"/>
            <p:cNvSpPr>
              <a:spLocks noChangeShapeType="1"/>
            </p:cNvSpPr>
            <p:nvPr/>
          </p:nvSpPr>
          <p:spPr bwMode="auto">
            <a:xfrm flipH="1">
              <a:off x="7935913" y="4291013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5" name="Oval 139"/>
            <p:cNvSpPr>
              <a:spLocks noChangeArrowheads="1"/>
            </p:cNvSpPr>
            <p:nvPr/>
          </p:nvSpPr>
          <p:spPr bwMode="auto">
            <a:xfrm>
              <a:off x="2024063" y="4083050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6" name="Line 140"/>
            <p:cNvSpPr>
              <a:spLocks noChangeShapeType="1"/>
            </p:cNvSpPr>
            <p:nvPr/>
          </p:nvSpPr>
          <p:spPr bwMode="auto">
            <a:xfrm flipH="1">
              <a:off x="2895600" y="2009775"/>
              <a:ext cx="152400" cy="123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442957" name="Rectangle 141"/>
            <p:cNvSpPr>
              <a:spLocks noChangeArrowheads="1"/>
            </p:cNvSpPr>
            <p:nvPr/>
          </p:nvSpPr>
          <p:spPr bwMode="auto">
            <a:xfrm>
              <a:off x="2955925" y="1935163"/>
              <a:ext cx="358622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 t</a:t>
              </a:r>
            </a:p>
          </p:txBody>
        </p:sp>
      </p:grpSp>
      <p:sp>
        <p:nvSpPr>
          <p:cNvPr id="1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fld id="{948C4B31-0335-FD4E-B174-D373B9534A19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1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Replacement Policy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BDFC-F26D-E646-9275-5FD5A32FBFC6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3843" name="Rectangle 3"/>
          <p:cNvSpPr>
            <a:spLocks noChangeArrowheads="1"/>
          </p:cNvSpPr>
          <p:nvPr/>
        </p:nvSpPr>
        <p:spPr bwMode="auto">
          <a:xfrm>
            <a:off x="381000" y="838200"/>
            <a:ext cx="8370888" cy="50141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In an associative cache, which block from a set should be evicted when the set becomes full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Random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Least-Recently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Used (LRU)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LRU cache state must be updated on every access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true implementation only feasible for small sets (2-way)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pseudo-LRU binary tree often used for 4-8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way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First-In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First-Out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(FIFO) a.k.a. Round-Robin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used in highly associative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caches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Not-Most-Recently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Used (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NMRU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FIFO with exception for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most-recently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used block or blocks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This is a second-order effect.  Why?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3200400" y="5638800"/>
            <a:ext cx="5670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solidFill>
                  <a:srgbClr val="FC0128"/>
                </a:solidFill>
                <a:latin typeface="Calibri"/>
                <a:cs typeface="Calibri"/>
              </a:rPr>
              <a:t>Replacement only happens on misses</a:t>
            </a:r>
          </a:p>
        </p:txBody>
      </p:sp>
    </p:spTree>
    <p:extLst>
      <p:ext uri="{BB962C8B-B14F-4D97-AF65-F5344CB8AC3E}">
        <p14:creationId xmlns:p14="http://schemas.microsoft.com/office/powerpoint/2010/main" val="971882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4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Block Size and Spatial Locality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1D7-D45B-4D4D-A774-64B2692D6213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5890" name="Rectangle 2"/>
          <p:cNvSpPr>
            <a:spLocks noChangeArrowheads="1"/>
          </p:cNvSpPr>
          <p:nvPr/>
        </p:nvSpPr>
        <p:spPr bwMode="auto">
          <a:xfrm>
            <a:off x="580072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Word3</a:t>
            </a:r>
          </a:p>
        </p:txBody>
      </p:sp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213360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Word0</a:t>
            </a: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335597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Word1</a:t>
            </a: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57835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Word2</a:t>
            </a:r>
          </a:p>
        </p:txBody>
      </p:sp>
      <p:sp>
        <p:nvSpPr>
          <p:cNvPr id="1445895" name="Rectangle 7"/>
          <p:cNvSpPr>
            <a:spLocks noChangeArrowheads="1"/>
          </p:cNvSpPr>
          <p:nvPr/>
        </p:nvSpPr>
        <p:spPr bwMode="auto">
          <a:xfrm>
            <a:off x="228600" y="4000500"/>
            <a:ext cx="8518525" cy="175176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Larger block size has distinct hardware advantages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less tag overhead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exploit fast burst transfers from DRAM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exploit fast burst transfers over wide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busses</a:t>
            </a:r>
            <a:endParaRPr lang="en-US" sz="2000" dirty="0">
              <a:solidFill>
                <a:srgbClr val="00AE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What are the disadvantages of increasing block size?</a:t>
            </a:r>
          </a:p>
        </p:txBody>
      </p:sp>
      <p:sp>
        <p:nvSpPr>
          <p:cNvPr id="1445896" name="Rectangle 8"/>
          <p:cNvSpPr>
            <a:spLocks noChangeArrowheads="1"/>
          </p:cNvSpPr>
          <p:nvPr/>
        </p:nvSpPr>
        <p:spPr bwMode="auto">
          <a:xfrm>
            <a:off x="1739900" y="2279650"/>
            <a:ext cx="63627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45897" name="Line 9"/>
          <p:cNvSpPr>
            <a:spLocks noChangeShapeType="1"/>
          </p:cNvSpPr>
          <p:nvPr/>
        </p:nvSpPr>
        <p:spPr bwMode="auto">
          <a:xfrm>
            <a:off x="6451600" y="229235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45898" name="Rectangle 10"/>
          <p:cNvSpPr>
            <a:spLocks noChangeArrowheads="1"/>
          </p:cNvSpPr>
          <p:nvPr/>
        </p:nvSpPr>
        <p:spPr bwMode="auto">
          <a:xfrm>
            <a:off x="2005013" y="2278063"/>
            <a:ext cx="56577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block address		       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                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offset</a:t>
            </a:r>
            <a:r>
              <a:rPr lang="en-US" sz="2400" baseline="-25000" dirty="0" err="1">
                <a:solidFill>
                  <a:srgbClr val="56127A"/>
                </a:solidFill>
                <a:latin typeface="Calibri"/>
                <a:cs typeface="Calibri"/>
              </a:rPr>
              <a:t>b</a:t>
            </a:r>
            <a:endParaRPr lang="en-US" sz="2400" baseline="-25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445899" name="Rectangle 11"/>
          <p:cNvSpPr>
            <a:spLocks noChangeArrowheads="1"/>
          </p:cNvSpPr>
          <p:nvPr/>
        </p:nvSpPr>
        <p:spPr bwMode="auto">
          <a:xfrm>
            <a:off x="2871788" y="3446463"/>
            <a:ext cx="4128051" cy="3718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baseline="300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= block size </a:t>
            </a:r>
            <a:r>
              <a:rPr lang="en-US" sz="2000" i="1">
                <a:solidFill>
                  <a:srgbClr val="000000"/>
                </a:solidFill>
                <a:latin typeface="Calibri"/>
                <a:cs typeface="Calibri"/>
              </a:rPr>
              <a:t>a.k.a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line size (in bytes)</a:t>
            </a:r>
          </a:p>
        </p:txBody>
      </p:sp>
      <p:sp>
        <p:nvSpPr>
          <p:cNvPr id="1445900" name="Rectangle 12"/>
          <p:cNvSpPr>
            <a:spLocks noChangeArrowheads="1"/>
          </p:cNvSpPr>
          <p:nvPr/>
        </p:nvSpPr>
        <p:spPr bwMode="auto">
          <a:xfrm>
            <a:off x="320675" y="2311400"/>
            <a:ext cx="1355725" cy="6488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Split CPU address</a:t>
            </a:r>
          </a:p>
        </p:txBody>
      </p:sp>
      <p:sp>
        <p:nvSpPr>
          <p:cNvPr id="1445901" name="AutoShape 13"/>
          <p:cNvSpPr>
            <a:spLocks/>
          </p:cNvSpPr>
          <p:nvPr/>
        </p:nvSpPr>
        <p:spPr bwMode="auto">
          <a:xfrm rot="16200000">
            <a:off x="7141369" y="2188369"/>
            <a:ext cx="271462" cy="1651000"/>
          </a:xfrm>
          <a:prstGeom prst="leftBrace">
            <a:avLst>
              <a:gd name="adj1" fmla="val 506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45902" name="Text Box 14"/>
          <p:cNvSpPr txBox="1">
            <a:spLocks noChangeArrowheads="1"/>
          </p:cNvSpPr>
          <p:nvPr/>
        </p:nvSpPr>
        <p:spPr bwMode="auto">
          <a:xfrm>
            <a:off x="6816725" y="3062288"/>
            <a:ext cx="75723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b bits</a:t>
            </a:r>
          </a:p>
        </p:txBody>
      </p:sp>
      <p:sp>
        <p:nvSpPr>
          <p:cNvPr id="1445903" name="AutoShape 15"/>
          <p:cNvSpPr>
            <a:spLocks/>
          </p:cNvSpPr>
          <p:nvPr/>
        </p:nvSpPr>
        <p:spPr bwMode="auto">
          <a:xfrm rot="16200000">
            <a:off x="3882232" y="751681"/>
            <a:ext cx="271462" cy="4556125"/>
          </a:xfrm>
          <a:prstGeom prst="leftBrace">
            <a:avLst>
              <a:gd name="adj1" fmla="val 1398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445904" name="Text Box 16"/>
          <p:cNvSpPr txBox="1">
            <a:spLocks noChangeArrowheads="1"/>
          </p:cNvSpPr>
          <p:nvPr/>
        </p:nvSpPr>
        <p:spPr bwMode="auto">
          <a:xfrm>
            <a:off x="3314700" y="3078163"/>
            <a:ext cx="109574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32-b bits</a:t>
            </a:r>
          </a:p>
        </p:txBody>
      </p:sp>
      <p:sp>
        <p:nvSpPr>
          <p:cNvPr id="1445905" name="Rectangle 17"/>
          <p:cNvSpPr>
            <a:spLocks noChangeArrowheads="1"/>
          </p:cNvSpPr>
          <p:nvPr/>
        </p:nvSpPr>
        <p:spPr bwMode="auto">
          <a:xfrm>
            <a:off x="608013" y="1525588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45906" name="Text Box 18"/>
          <p:cNvSpPr txBox="1">
            <a:spLocks noChangeArrowheads="1"/>
          </p:cNvSpPr>
          <p:nvPr/>
        </p:nvSpPr>
        <p:spPr bwMode="auto">
          <a:xfrm>
            <a:off x="328613" y="830263"/>
            <a:ext cx="85756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Block is unit of transfer between the cache and memory</a:t>
            </a:r>
          </a:p>
        </p:txBody>
      </p:sp>
      <p:sp>
        <p:nvSpPr>
          <p:cNvPr id="1445907" name="Text Box 19"/>
          <p:cNvSpPr txBox="1">
            <a:spLocks noChangeArrowheads="1"/>
          </p:cNvSpPr>
          <p:nvPr/>
        </p:nvSpPr>
        <p:spPr bwMode="auto">
          <a:xfrm>
            <a:off x="7032625" y="1371600"/>
            <a:ext cx="202247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4 word block, b=2</a:t>
            </a:r>
          </a:p>
        </p:txBody>
      </p:sp>
      <p:sp>
        <p:nvSpPr>
          <p:cNvPr id="1445908" name="Text Box 20"/>
          <p:cNvSpPr txBox="1">
            <a:spLocks noChangeArrowheads="1"/>
          </p:cNvSpPr>
          <p:nvPr/>
        </p:nvSpPr>
        <p:spPr bwMode="auto">
          <a:xfrm>
            <a:off x="1044575" y="5712768"/>
            <a:ext cx="7064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rgbClr val="FC0128"/>
                </a:solidFill>
                <a:latin typeface="Calibri"/>
                <a:cs typeface="Calibri"/>
              </a:rPr>
              <a:t>Fewer blocks =&gt; more conflicts.  Can waste bandwidth.</a:t>
            </a:r>
          </a:p>
        </p:txBody>
      </p:sp>
    </p:spTree>
    <p:extLst>
      <p:ext uri="{BB962C8B-B14F-4D97-AF65-F5344CB8AC3E}">
        <p14:creationId xmlns:p14="http://schemas.microsoft.com/office/powerpoint/2010/main" val="4168618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90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36600"/>
          </a:xfrm>
        </p:spPr>
        <p:txBody>
          <a:bodyPr/>
          <a:lstStyle/>
          <a:p>
            <a:r>
              <a:rPr lang="en-US" dirty="0" smtClean="0"/>
              <a:t>Early Read/Write Main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914399"/>
            <a:ext cx="4572000" cy="2703271"/>
            <a:chOff x="3733800" y="914399"/>
            <a:chExt cx="4572000" cy="270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14399"/>
              <a:ext cx="3733800" cy="27032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6670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Calibri"/>
                  <a:cs typeface="Calibri"/>
                </a:rPr>
                <a:t>Williams Tube, Manchester Mark 1, 1947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066800"/>
            <a:ext cx="3130522" cy="4343400"/>
            <a:chOff x="228600" y="1066800"/>
            <a:chExt cx="3130522" cy="4343400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0668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Calibri"/>
                  <a:cs typeface="Calibri"/>
                </a:rPr>
                <a:t>Babbage, 1800s: Digits stored on mechanical wheels</a:t>
              </a:r>
              <a:endParaRPr lang="en-US" sz="1800" dirty="0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pic>
          <p:nvPicPr>
            <p:cNvPr id="11" name="Picture 10" descr="BabbageDifferenceEngin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76400"/>
              <a:ext cx="3130522" cy="3733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48376" y="3733800"/>
            <a:ext cx="4641624" cy="2590800"/>
            <a:chOff x="4248376" y="3733800"/>
            <a:chExt cx="4641624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376" y="4038600"/>
              <a:ext cx="4641624" cy="228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48200" y="37338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Calibri"/>
                  <a:cs typeface="Calibri"/>
                </a:rPr>
                <a:t>Mercury Delay Line, Univac 1, 1951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548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Also, regenerative capacitor memory on 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Atanasoff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-Berry computer, and rotating magnetic drum memory on IBM 650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49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 Whirlwind Core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/>
              <a:pPr/>
              <a:t>5</a:t>
            </a:fld>
            <a:endParaRPr lang="en-US"/>
          </a:p>
        </p:txBody>
      </p:sp>
      <p:pic>
        <p:nvPicPr>
          <p:cNvPr id="5" name="Content Placeholder 4" descr="IMG_123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2171" b="12171"/>
          <a:stretch>
            <a:fillRect/>
          </a:stretch>
        </p:blipFill>
        <p:spPr>
          <a:xfrm>
            <a:off x="1460500" y="1066800"/>
            <a:ext cx="7683500" cy="5054600"/>
          </a:xfrm>
          <a:prstGeom prst="rect">
            <a:avLst/>
          </a:prstGeom>
        </p:spPr>
      </p:pic>
      <p:pic>
        <p:nvPicPr>
          <p:cNvPr id="6" name="Picture 5" descr="IMG_1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6096000" cy="54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Memory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5188-89AE-5848-8C76-13C82806496C}" type="slidenum">
              <a:rPr lang="en-US"/>
              <a:pPr/>
              <a:t>6</a:t>
            </a:fld>
            <a:endParaRPr lang="en-US"/>
          </a:p>
        </p:txBody>
      </p:sp>
      <p:sp>
        <p:nvSpPr>
          <p:cNvPr id="1411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838200"/>
            <a:ext cx="7683500" cy="2362200"/>
          </a:xfrm>
        </p:spPr>
        <p:txBody>
          <a:bodyPr/>
          <a:lstStyle/>
          <a:p>
            <a:r>
              <a:rPr lang="en-US" dirty="0" smtClean="0"/>
              <a:t>Core memory was first large scale reliable main memory</a:t>
            </a:r>
          </a:p>
          <a:p>
            <a:pPr lvl="1"/>
            <a:r>
              <a:rPr lang="en-US" dirty="0" smtClean="0"/>
              <a:t>invented by Forrester in late 40s/early 50s at MIT for Whirlwind project</a:t>
            </a:r>
          </a:p>
          <a:p>
            <a:r>
              <a:rPr lang="en-US" dirty="0" smtClean="0"/>
              <a:t>Bits stored as magnetization polarity on small ferrite cores threaded onto two-dimensional grid of wires</a:t>
            </a:r>
          </a:p>
          <a:p>
            <a:r>
              <a:rPr lang="en-US" dirty="0" smtClean="0"/>
              <a:t>Coincident current pulses on X and Y wires would write cell and also sense original state (destructive reads)</a:t>
            </a:r>
            <a:endParaRPr lang="en-US" dirty="0"/>
          </a:p>
        </p:txBody>
      </p:sp>
      <p:pic>
        <p:nvPicPr>
          <p:cNvPr id="1411076" name="Picture 4" descr="g619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46438"/>
            <a:ext cx="4384675" cy="3408362"/>
          </a:xfrm>
          <a:prstGeom prst="rect">
            <a:avLst/>
          </a:prstGeom>
          <a:noFill/>
        </p:spPr>
      </p:pic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1447800" y="5943600"/>
            <a:ext cx="3060700" cy="544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DEC PDP-8/E Board, 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4K words x 12 bits, (1968)</a:t>
            </a:r>
          </a:p>
        </p:txBody>
      </p:sp>
      <p:sp>
        <p:nvSpPr>
          <p:cNvPr id="1411078" name="Rectangle 6"/>
          <p:cNvSpPr>
            <a:spLocks noChangeArrowheads="1"/>
          </p:cNvSpPr>
          <p:nvPr/>
        </p:nvSpPr>
        <p:spPr bwMode="auto">
          <a:xfrm>
            <a:off x="228600" y="3124200"/>
            <a:ext cx="441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Robust, non-volatile storage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Used on space shuttle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computers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Cores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threaded onto wires by hand (25 billion a year at peak production)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Core access time 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~ </a:t>
            </a:r>
            <a:r>
              <a:rPr lang="en-US" sz="2400" smtClean="0">
                <a:solidFill>
                  <a:srgbClr val="000000"/>
                </a:solidFill>
                <a:latin typeface="Calibri"/>
                <a:cs typeface="Calibri"/>
              </a:rPr>
              <a:t>1µs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0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Semiconductor Memory</a:t>
            </a:r>
            <a:endParaRPr lang="en-US" dirty="0"/>
          </a:p>
        </p:txBody>
      </p:sp>
      <p:sp>
        <p:nvSpPr>
          <p:cNvPr id="1413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924800" cy="5054600"/>
          </a:xfrm>
        </p:spPr>
        <p:txBody>
          <a:bodyPr/>
          <a:lstStyle/>
          <a:p>
            <a:r>
              <a:rPr lang="en-US" sz="2800" dirty="0" smtClean="0"/>
              <a:t>Semiconductor memory began to be competitive in early 1970s</a:t>
            </a:r>
          </a:p>
          <a:p>
            <a:pPr lvl="1"/>
            <a:r>
              <a:rPr lang="en-US" sz="2000" dirty="0" smtClean="0"/>
              <a:t>Intel formed to exploit market for semiconductor memory</a:t>
            </a:r>
          </a:p>
          <a:p>
            <a:pPr lvl="1"/>
            <a:r>
              <a:rPr lang="en-US" sz="2000" dirty="0" smtClean="0"/>
              <a:t>Early semiconductor memory was Static RAM  (SRAM).  SRAM cell internals similar to a latch (cross-coupled inverters).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First commercial Dynamic RAM (DRAM) was Intel 1103</a:t>
            </a:r>
          </a:p>
          <a:p>
            <a:pPr lvl="1"/>
            <a:r>
              <a:rPr lang="en-US" sz="2000" dirty="0" smtClean="0"/>
              <a:t>1Kbit of storage on single chip</a:t>
            </a:r>
          </a:p>
          <a:p>
            <a:pPr lvl="1"/>
            <a:r>
              <a:rPr lang="en-US" sz="2000" dirty="0" smtClean="0"/>
              <a:t>charge on a capacitor used to hold value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800" i="1" dirty="0" smtClean="0"/>
              <a:t>Semiconductor memory quickly replaced core in ‘70s</a:t>
            </a:r>
            <a:endParaRPr lang="en-US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CA21-302C-9A4E-9ED6-2ED8F60F379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1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736600"/>
          </a:xfrm>
        </p:spPr>
        <p:txBody>
          <a:bodyPr/>
          <a:lstStyle/>
          <a:p>
            <a:r>
              <a:rPr lang="en-US" dirty="0" smtClean="0"/>
              <a:t>One-Transistor Dynamic RAM [</a:t>
            </a:r>
            <a:r>
              <a:rPr lang="en-US" dirty="0" err="1" smtClean="0"/>
              <a:t>Dennard</a:t>
            </a:r>
            <a:r>
              <a:rPr lang="en-US" dirty="0" smtClean="0"/>
              <a:t>, IBM]</a:t>
            </a:r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D0D9-6D82-6948-9305-A5455EA2CB74}" type="slidenum">
              <a:rPr lang="en-US"/>
              <a:pPr/>
              <a:t>8</a:t>
            </a:fld>
            <a:endParaRPr lang="en-US"/>
          </a:p>
        </p:txBody>
      </p:sp>
      <p:pic>
        <p:nvPicPr>
          <p:cNvPr id="1414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14148" name="Group 4"/>
          <p:cNvGrpSpPr>
            <a:grpSpLocks/>
          </p:cNvGrpSpPr>
          <p:nvPr/>
        </p:nvGrpSpPr>
        <p:grpSpPr bwMode="auto">
          <a:xfrm>
            <a:off x="2971800" y="2362200"/>
            <a:ext cx="2853287" cy="3962400"/>
            <a:chOff x="2574" y="1015"/>
            <a:chExt cx="1432" cy="2274"/>
          </a:xfrm>
        </p:grpSpPr>
        <p:sp>
          <p:nvSpPr>
            <p:cNvPr id="1414149" name="Rectangle 5"/>
            <p:cNvSpPr>
              <a:spLocks noChangeArrowheads="1"/>
            </p:cNvSpPr>
            <p:nvPr/>
          </p:nvSpPr>
          <p:spPr bwMode="auto">
            <a:xfrm>
              <a:off x="2694" y="1804"/>
              <a:ext cx="937" cy="45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0" name="Rectangle 6"/>
            <p:cNvSpPr>
              <a:spLocks noChangeArrowheads="1"/>
            </p:cNvSpPr>
            <p:nvPr/>
          </p:nvSpPr>
          <p:spPr bwMode="auto">
            <a:xfrm>
              <a:off x="3032" y="2141"/>
              <a:ext cx="262" cy="1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1" name="Rectangle 7"/>
            <p:cNvSpPr>
              <a:spLocks noChangeArrowheads="1"/>
            </p:cNvSpPr>
            <p:nvPr/>
          </p:nvSpPr>
          <p:spPr bwMode="auto">
            <a:xfrm>
              <a:off x="2694" y="2254"/>
              <a:ext cx="937" cy="30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2" name="Freeform 8"/>
            <p:cNvSpPr>
              <a:spLocks/>
            </p:cNvSpPr>
            <p:nvPr/>
          </p:nvSpPr>
          <p:spPr bwMode="auto">
            <a:xfrm>
              <a:off x="2994" y="1466"/>
              <a:ext cx="451" cy="789"/>
            </a:xfrm>
            <a:custGeom>
              <a:avLst/>
              <a:gdLst/>
              <a:ahLst/>
              <a:cxnLst>
                <a:cxn ang="0">
                  <a:pos x="480" y="1008"/>
                </a:cxn>
                <a:cxn ang="0">
                  <a:pos x="432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36"/>
                </a:cxn>
                <a:cxn ang="0">
                  <a:pos x="480" y="336"/>
                </a:cxn>
                <a:cxn ang="0">
                  <a:pos x="480" y="0"/>
                </a:cxn>
                <a:cxn ang="0">
                  <a:pos x="576" y="0"/>
                </a:cxn>
                <a:cxn ang="0">
                  <a:pos x="576" y="1008"/>
                </a:cxn>
                <a:cxn ang="0">
                  <a:pos x="480" y="1008"/>
                </a:cxn>
              </a:cxnLst>
              <a:rect l="0" t="0" r="r" b="b"/>
              <a:pathLst>
                <a:path w="577" h="1009">
                  <a:moveTo>
                    <a:pt x="480" y="1008"/>
                  </a:moveTo>
                  <a:lnTo>
                    <a:pt x="432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36"/>
                  </a:lnTo>
                  <a:lnTo>
                    <a:pt x="480" y="336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1008"/>
                  </a:lnTo>
                  <a:lnTo>
                    <a:pt x="480" y="1008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3" name="Freeform 9"/>
            <p:cNvSpPr>
              <a:spLocks/>
            </p:cNvSpPr>
            <p:nvPr/>
          </p:nvSpPr>
          <p:spPr bwMode="auto">
            <a:xfrm>
              <a:off x="3294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4" name="Freeform 10"/>
            <p:cNvSpPr>
              <a:spLocks/>
            </p:cNvSpPr>
            <p:nvPr/>
          </p:nvSpPr>
          <p:spPr bwMode="auto">
            <a:xfrm>
              <a:off x="2769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3032" y="2254"/>
              <a:ext cx="26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6" name="Freeform 12"/>
            <p:cNvSpPr>
              <a:spLocks/>
            </p:cNvSpPr>
            <p:nvPr/>
          </p:nvSpPr>
          <p:spPr bwMode="auto">
            <a:xfrm>
              <a:off x="2694" y="1466"/>
              <a:ext cx="938" cy="33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480" y="0"/>
                </a:cxn>
                <a:cxn ang="0">
                  <a:pos x="480" y="336"/>
                </a:cxn>
                <a:cxn ang="0">
                  <a:pos x="864" y="336"/>
                </a:cxn>
                <a:cxn ang="0">
                  <a:pos x="864" y="0"/>
                </a:cxn>
                <a:cxn ang="0">
                  <a:pos x="960" y="0"/>
                </a:cxn>
                <a:cxn ang="0">
                  <a:pos x="960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84" y="432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960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7" name="Freeform 13"/>
            <p:cNvSpPr>
              <a:spLocks/>
            </p:cNvSpPr>
            <p:nvPr/>
          </p:nvSpPr>
          <p:spPr bwMode="auto">
            <a:xfrm>
              <a:off x="2694" y="1429"/>
              <a:ext cx="938" cy="338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6" y="432"/>
                </a:cxn>
                <a:cxn ang="0">
                  <a:pos x="336" y="0"/>
                </a:cxn>
                <a:cxn ang="0">
                  <a:pos x="528" y="0"/>
                </a:cxn>
                <a:cxn ang="0">
                  <a:pos x="528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008" y="0"/>
                </a:cxn>
                <a:cxn ang="0">
                  <a:pos x="1008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36" y="432"/>
                  </a:lnTo>
                  <a:lnTo>
                    <a:pt x="336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816" y="336"/>
                  </a:lnTo>
                  <a:lnTo>
                    <a:pt x="816" y="0"/>
                  </a:lnTo>
                  <a:lnTo>
                    <a:pt x="1008" y="0"/>
                  </a:lnTo>
                  <a:lnTo>
                    <a:pt x="1008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58" name="Rectangle 14"/>
            <p:cNvSpPr>
              <a:spLocks noChangeArrowheads="1"/>
            </p:cNvSpPr>
            <p:nvPr/>
          </p:nvSpPr>
          <p:spPr bwMode="auto">
            <a:xfrm>
              <a:off x="2574" y="1015"/>
              <a:ext cx="121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 err="1">
                  <a:solidFill>
                    <a:srgbClr val="CC00FF"/>
                  </a:solidFill>
                  <a:latin typeface="Calibri"/>
                  <a:cs typeface="Calibri"/>
                </a:rPr>
                <a:t>TiN</a:t>
              </a:r>
              <a:r>
                <a:rPr lang="en-US" sz="1800" b="1" dirty="0">
                  <a:solidFill>
                    <a:srgbClr val="CC00FF"/>
                  </a:solidFill>
                  <a:latin typeface="Calibri"/>
                  <a:cs typeface="Calibri"/>
                </a:rPr>
                <a:t> top electrode (V</a:t>
              </a:r>
              <a:r>
                <a:rPr lang="en-US" sz="1800" b="1" baseline="-25000" dirty="0">
                  <a:solidFill>
                    <a:srgbClr val="CC00FF"/>
                  </a:solidFill>
                  <a:latin typeface="Calibri"/>
                  <a:cs typeface="Calibri"/>
                </a:rPr>
                <a:t>REF</a:t>
              </a:r>
              <a:r>
                <a:rPr lang="en-US" sz="1800" b="1" dirty="0">
                  <a:solidFill>
                    <a:srgbClr val="CC00FF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2882" y="1167"/>
              <a:ext cx="112" cy="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60" name="Rectangle 16"/>
            <p:cNvSpPr>
              <a:spLocks noChangeArrowheads="1"/>
            </p:cNvSpPr>
            <p:nvPr/>
          </p:nvSpPr>
          <p:spPr bwMode="auto">
            <a:xfrm>
              <a:off x="3173" y="1192"/>
              <a:ext cx="83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F9900"/>
                  </a:solidFill>
                  <a:latin typeface="Calibri"/>
                  <a:cs typeface="Calibri"/>
                </a:rPr>
                <a:t>Ta</a:t>
              </a:r>
              <a:r>
                <a:rPr lang="en-US" sz="1800" b="1" baseline="-25000">
                  <a:solidFill>
                    <a:srgbClr val="FF9900"/>
                  </a:solidFill>
                  <a:latin typeface="Calibri"/>
                  <a:cs typeface="Calibri"/>
                </a:rPr>
                <a:t>2</a:t>
              </a:r>
              <a:r>
                <a:rPr lang="en-US" sz="1800" b="1">
                  <a:solidFill>
                    <a:srgbClr val="FF9900"/>
                  </a:solidFill>
                  <a:latin typeface="Calibri"/>
                  <a:cs typeface="Calibri"/>
                </a:rPr>
                <a:t>O</a:t>
              </a:r>
              <a:r>
                <a:rPr lang="en-US" sz="1800" b="1" baseline="-25000">
                  <a:solidFill>
                    <a:srgbClr val="FF9900"/>
                  </a:solidFill>
                  <a:latin typeface="Calibri"/>
                  <a:cs typeface="Calibri"/>
                </a:rPr>
                <a:t>5</a:t>
              </a:r>
              <a:r>
                <a:rPr lang="en-US" sz="1800" b="1">
                  <a:solidFill>
                    <a:srgbClr val="FF9900"/>
                  </a:solidFill>
                  <a:latin typeface="Calibri"/>
                  <a:cs typeface="Calibri"/>
                </a:rPr>
                <a:t> dielectric</a:t>
              </a:r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H="1">
              <a:off x="3444" y="1354"/>
              <a:ext cx="26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62" name="Rectangle 18"/>
            <p:cNvSpPr>
              <a:spLocks noChangeArrowheads="1"/>
            </p:cNvSpPr>
            <p:nvPr/>
          </p:nvSpPr>
          <p:spPr bwMode="auto">
            <a:xfrm>
              <a:off x="3210" y="2611"/>
              <a:ext cx="5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66CCFF"/>
                  </a:solidFill>
                  <a:latin typeface="Calibri"/>
                  <a:cs typeface="Calibri"/>
                </a:rPr>
                <a:t>W bottom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66CCFF"/>
                  </a:solidFill>
                  <a:latin typeface="Calibri"/>
                  <a:cs typeface="Calibri"/>
                </a:rPr>
                <a:t>electrode</a:t>
              </a:r>
            </a:p>
          </p:txBody>
        </p:sp>
        <p:sp>
          <p:nvSpPr>
            <p:cNvPr id="1414163" name="Line 19"/>
            <p:cNvSpPr>
              <a:spLocks noChangeShapeType="1"/>
            </p:cNvSpPr>
            <p:nvPr/>
          </p:nvSpPr>
          <p:spPr bwMode="auto">
            <a:xfrm flipH="1" flipV="1">
              <a:off x="3406" y="2066"/>
              <a:ext cx="113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64" name="Rectangle 20"/>
            <p:cNvSpPr>
              <a:spLocks noChangeArrowheads="1"/>
            </p:cNvSpPr>
            <p:nvPr/>
          </p:nvSpPr>
          <p:spPr bwMode="auto">
            <a:xfrm>
              <a:off x="2687" y="2618"/>
              <a:ext cx="345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CC0000"/>
                  </a:solidFill>
                  <a:latin typeface="Calibri"/>
                  <a:cs typeface="Calibri"/>
                </a:rPr>
                <a:t>poly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CC0000"/>
                  </a:solidFill>
                  <a:latin typeface="Calibri"/>
                  <a:cs typeface="Calibri"/>
                </a:rPr>
                <a:t>word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CC0000"/>
                  </a:solidFill>
                  <a:latin typeface="Calibri"/>
                  <a:cs typeface="Calibri"/>
                </a:rPr>
                <a:t>line</a:t>
              </a:r>
            </a:p>
          </p:txBody>
        </p:sp>
        <p:sp>
          <p:nvSpPr>
            <p:cNvPr id="1414165" name="Line 21"/>
            <p:cNvSpPr>
              <a:spLocks noChangeShapeType="1"/>
            </p:cNvSpPr>
            <p:nvPr/>
          </p:nvSpPr>
          <p:spPr bwMode="auto">
            <a:xfrm flipV="1">
              <a:off x="2994" y="2216"/>
              <a:ext cx="11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1414166" name="Rectangle 22"/>
            <p:cNvSpPr>
              <a:spLocks noChangeArrowheads="1"/>
            </p:cNvSpPr>
            <p:nvPr/>
          </p:nvSpPr>
          <p:spPr bwMode="auto">
            <a:xfrm>
              <a:off x="3062" y="2954"/>
              <a:ext cx="7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1414167" name="Line 23"/>
            <p:cNvSpPr>
              <a:spLocks noChangeShapeType="1"/>
            </p:cNvSpPr>
            <p:nvPr/>
          </p:nvSpPr>
          <p:spPr bwMode="auto">
            <a:xfrm flipV="1">
              <a:off x="3181" y="2254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4751388" cy="3824701"/>
            <a:chOff x="304800" y="1052099"/>
            <a:chExt cx="4751388" cy="3824701"/>
          </a:xfrm>
        </p:grpSpPr>
        <p:sp>
          <p:nvSpPr>
            <p:cNvPr id="1414169" name="Rectangle 25"/>
            <p:cNvSpPr>
              <a:spLocks noChangeArrowheads="1"/>
            </p:cNvSpPr>
            <p:nvPr/>
          </p:nvSpPr>
          <p:spPr bwMode="auto">
            <a:xfrm>
              <a:off x="709613" y="1360488"/>
              <a:ext cx="2039937" cy="159543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04800" y="1052099"/>
              <a:ext cx="4751388" cy="3824701"/>
              <a:chOff x="304800" y="914400"/>
              <a:chExt cx="4751388" cy="3824701"/>
            </a:xfrm>
          </p:grpSpPr>
          <p:grpSp>
            <p:nvGrpSpPr>
              <p:cNvPr id="1414170" name="Group 26"/>
              <p:cNvGrpSpPr>
                <a:grpSpLocks/>
              </p:cNvGrpSpPr>
              <p:nvPr/>
            </p:nvGrpSpPr>
            <p:grpSpPr bwMode="auto">
              <a:xfrm>
                <a:off x="1450975" y="1671638"/>
                <a:ext cx="930275" cy="444500"/>
                <a:chOff x="2352" y="1224"/>
                <a:chExt cx="481" cy="241"/>
              </a:xfrm>
            </p:grpSpPr>
            <p:sp>
              <p:nvSpPr>
                <p:cNvPr id="1414171" name="Freeform 27"/>
                <p:cNvSpPr>
                  <a:spLocks/>
                </p:cNvSpPr>
                <p:nvPr/>
              </p:nvSpPr>
              <p:spPr bwMode="auto">
                <a:xfrm>
                  <a:off x="2352" y="1384"/>
                  <a:ext cx="481" cy="81"/>
                </a:xfrm>
                <a:custGeom>
                  <a:avLst/>
                  <a:gdLst/>
                  <a:ahLst/>
                  <a:cxnLst>
                    <a:cxn ang="0">
                      <a:pos x="480" y="80"/>
                    </a:cxn>
                    <a:cxn ang="0">
                      <a:pos x="320" y="80"/>
                    </a:cxn>
                    <a:cxn ang="0">
                      <a:pos x="320" y="0"/>
                    </a:cxn>
                    <a:cxn ang="0">
                      <a:pos x="160" y="0"/>
                    </a:cxn>
                    <a:cxn ang="0">
                      <a:pos x="16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481" h="81">
                      <a:moveTo>
                        <a:pt x="480" y="80"/>
                      </a:moveTo>
                      <a:lnTo>
                        <a:pt x="320" y="80"/>
                      </a:lnTo>
                      <a:lnTo>
                        <a:pt x="320" y="0"/>
                      </a:lnTo>
                      <a:lnTo>
                        <a:pt x="160" y="0"/>
                      </a:lnTo>
                      <a:lnTo>
                        <a:pt x="160" y="8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7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512" y="1344"/>
                  <a:ext cx="1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7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592" y="1224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414174" name="Line 30"/>
              <p:cNvSpPr>
                <a:spLocks noChangeShapeType="1"/>
              </p:cNvSpPr>
              <p:nvPr/>
            </p:nvSpPr>
            <p:spPr bwMode="auto">
              <a:xfrm>
                <a:off x="1914525" y="1627188"/>
                <a:ext cx="0" cy="1762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4175" name="Oval 31"/>
              <p:cNvSpPr>
                <a:spLocks noChangeArrowheads="1"/>
              </p:cNvSpPr>
              <p:nvPr/>
            </p:nvSpPr>
            <p:spPr bwMode="auto">
              <a:xfrm>
                <a:off x="2339975" y="2076450"/>
                <a:ext cx="77788" cy="746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4176" name="Oval 32"/>
              <p:cNvSpPr>
                <a:spLocks noChangeArrowheads="1"/>
              </p:cNvSpPr>
              <p:nvPr/>
            </p:nvSpPr>
            <p:spPr bwMode="auto">
              <a:xfrm>
                <a:off x="1876425" y="1589088"/>
                <a:ext cx="77788" cy="746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4177" name="Line 33"/>
              <p:cNvSpPr>
                <a:spLocks noChangeShapeType="1"/>
              </p:cNvSpPr>
              <p:nvPr/>
            </p:nvSpPr>
            <p:spPr bwMode="auto">
              <a:xfrm>
                <a:off x="2378075" y="1273175"/>
                <a:ext cx="0" cy="20367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4178" name="Line 34"/>
              <p:cNvSpPr>
                <a:spLocks noChangeShapeType="1"/>
              </p:cNvSpPr>
              <p:nvPr/>
            </p:nvSpPr>
            <p:spPr bwMode="auto">
              <a:xfrm>
                <a:off x="657225" y="1622425"/>
                <a:ext cx="2370138" cy="47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4179" name="Rectangle 35"/>
              <p:cNvSpPr>
                <a:spLocks noChangeArrowheads="1"/>
              </p:cNvSpPr>
              <p:nvPr/>
            </p:nvSpPr>
            <p:spPr bwMode="auto">
              <a:xfrm>
                <a:off x="874713" y="914400"/>
                <a:ext cx="1682251" cy="37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1-T DRAM Cell</a:t>
                </a:r>
              </a:p>
            </p:txBody>
          </p:sp>
          <p:grpSp>
            <p:nvGrpSpPr>
              <p:cNvPr id="1414180" name="Group 36"/>
              <p:cNvGrpSpPr>
                <a:grpSpLocks/>
              </p:cNvGrpSpPr>
              <p:nvPr/>
            </p:nvGrpSpPr>
            <p:grpSpPr bwMode="auto">
              <a:xfrm>
                <a:off x="1265238" y="2098675"/>
                <a:ext cx="371475" cy="177800"/>
                <a:chOff x="2256" y="1456"/>
                <a:chExt cx="192" cy="96"/>
              </a:xfrm>
            </p:grpSpPr>
            <p:sp>
              <p:nvSpPr>
                <p:cNvPr id="1414181" name="Line 37"/>
                <p:cNvSpPr>
                  <a:spLocks noChangeShapeType="1"/>
                </p:cNvSpPr>
                <p:nvPr/>
              </p:nvSpPr>
              <p:spPr bwMode="auto">
                <a:xfrm>
                  <a:off x="2352" y="145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82" name="Line 38"/>
                <p:cNvSpPr>
                  <a:spLocks noChangeShapeType="1"/>
                </p:cNvSpPr>
                <p:nvPr/>
              </p:nvSpPr>
              <p:spPr bwMode="auto">
                <a:xfrm>
                  <a:off x="2256" y="155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14183" name="Group 39"/>
              <p:cNvGrpSpPr>
                <a:grpSpLocks/>
              </p:cNvGrpSpPr>
              <p:nvPr/>
            </p:nvGrpSpPr>
            <p:grpSpPr bwMode="auto">
              <a:xfrm>
                <a:off x="1265238" y="2365375"/>
                <a:ext cx="371475" cy="176213"/>
                <a:chOff x="2256" y="1600"/>
                <a:chExt cx="192" cy="96"/>
              </a:xfrm>
            </p:grpSpPr>
            <p:sp>
              <p:nvSpPr>
                <p:cNvPr id="141418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352" y="16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85" name="Line 41"/>
                <p:cNvSpPr>
                  <a:spLocks noChangeShapeType="1"/>
                </p:cNvSpPr>
                <p:nvPr/>
              </p:nvSpPr>
              <p:spPr bwMode="auto">
                <a:xfrm>
                  <a:off x="2256" y="160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srgbClr val="FC0128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414186" name="Rectangle 42"/>
              <p:cNvSpPr>
                <a:spLocks noChangeArrowheads="1"/>
              </p:cNvSpPr>
              <p:nvPr/>
            </p:nvSpPr>
            <p:spPr bwMode="auto">
              <a:xfrm>
                <a:off x="2971800" y="1447800"/>
                <a:ext cx="728715" cy="37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word</a:t>
                </a:r>
              </a:p>
            </p:txBody>
          </p:sp>
          <p:sp>
            <p:nvSpPr>
              <p:cNvPr id="1414187" name="Rectangle 43"/>
              <p:cNvSpPr>
                <a:spLocks noChangeArrowheads="1"/>
              </p:cNvSpPr>
              <p:nvPr/>
            </p:nvSpPr>
            <p:spPr bwMode="auto">
              <a:xfrm>
                <a:off x="2081213" y="3306763"/>
                <a:ext cx="465472" cy="37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bit</a:t>
                </a:r>
              </a:p>
            </p:txBody>
          </p:sp>
          <p:sp>
            <p:nvSpPr>
              <p:cNvPr id="1414188" name="Rectangle 44"/>
              <p:cNvSpPr>
                <a:spLocks noChangeArrowheads="1"/>
              </p:cNvSpPr>
              <p:nvPr/>
            </p:nvSpPr>
            <p:spPr bwMode="auto">
              <a:xfrm>
                <a:off x="2971800" y="1905000"/>
                <a:ext cx="2084388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access transistor</a:t>
                </a:r>
              </a:p>
            </p:txBody>
          </p:sp>
          <p:sp>
            <p:nvSpPr>
              <p:cNvPr id="1414189" name="Line 45"/>
              <p:cNvSpPr>
                <a:spLocks noChangeShapeType="1"/>
              </p:cNvSpPr>
              <p:nvPr/>
            </p:nvSpPr>
            <p:spPr bwMode="auto">
              <a:xfrm flipH="1" flipV="1">
                <a:off x="2100263" y="1889125"/>
                <a:ext cx="835025" cy="176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14190" name="Rectangle 46"/>
              <p:cNvSpPr>
                <a:spLocks noChangeArrowheads="1"/>
              </p:cNvSpPr>
              <p:nvPr/>
            </p:nvSpPr>
            <p:spPr bwMode="auto">
              <a:xfrm>
                <a:off x="304800" y="3810000"/>
                <a:ext cx="2590800" cy="929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Storage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capacitor (FET gate, trench, stack)</a:t>
                </a:r>
              </a:p>
            </p:txBody>
          </p:sp>
          <p:sp>
            <p:nvSpPr>
              <p:cNvPr id="1414191" name="Line 47"/>
              <p:cNvSpPr>
                <a:spLocks noChangeShapeType="1"/>
              </p:cNvSpPr>
              <p:nvPr/>
            </p:nvSpPr>
            <p:spPr bwMode="auto">
              <a:xfrm flipV="1">
                <a:off x="987425" y="2424113"/>
                <a:ext cx="185738" cy="13255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FC0128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414192" name="Rectangle 48"/>
          <p:cNvSpPr>
            <a:spLocks noChangeArrowheads="1"/>
          </p:cNvSpPr>
          <p:nvPr/>
        </p:nvSpPr>
        <p:spPr bwMode="auto">
          <a:xfrm>
            <a:off x="1154113" y="2533650"/>
            <a:ext cx="5889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Verdana" charset="0"/>
              </a:rPr>
              <a:t>V</a:t>
            </a:r>
            <a:r>
              <a:rPr lang="en-US" baseline="-25000">
                <a:solidFill>
                  <a:srgbClr val="000000"/>
                </a:solidFill>
                <a:latin typeface="Verdana" charset="0"/>
              </a:rPr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120162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22118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2975" cy="736600"/>
          </a:xfrm>
        </p:spPr>
        <p:txBody>
          <a:bodyPr/>
          <a:lstStyle/>
          <a:p>
            <a:r>
              <a:rPr lang="en-US" dirty="0" smtClean="0"/>
              <a:t>Modern DRAM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[Samsung, sub-70nm DRAM, 2004]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0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</TotalTime>
  <Pages>12</Pages>
  <Words>2312</Words>
  <Application>Microsoft Macintosh PowerPoint</Application>
  <PresentationFormat>Letter Paper (8.5x11 in)</PresentationFormat>
  <Paragraphs>534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1_CS252-template</vt:lpstr>
      <vt:lpstr>2_CS252-template</vt:lpstr>
      <vt:lpstr>CS 152 Computer Architecture and Engineering CS252 Graduate Computer Architecture   Lecture 5 – Memory</vt:lpstr>
      <vt:lpstr>Last time in Lecture 4</vt:lpstr>
      <vt:lpstr>Early Read-Only Memory Technologies</vt:lpstr>
      <vt:lpstr>Early Read/Write Main Memory Technologies</vt:lpstr>
      <vt:lpstr>MIT Whirlwind Core Memory</vt:lpstr>
      <vt:lpstr>Core Memory</vt:lpstr>
      <vt:lpstr>Semiconductor Memory</vt:lpstr>
      <vt:lpstr>One-Transistor Dynamic RAM [Dennard, IBM]</vt:lpstr>
      <vt:lpstr>Modern DRAM Structure</vt:lpstr>
      <vt:lpstr>DRAM Architecture</vt:lpstr>
      <vt:lpstr>DRAM Packaging (Laptops/Desktops/Servers)</vt:lpstr>
      <vt:lpstr>DRAM Packaging, Mobile Devices</vt:lpstr>
      <vt:lpstr>DRAM Packaging Apple A10</vt:lpstr>
      <vt:lpstr>DRAM Operation</vt:lpstr>
      <vt:lpstr>Double-Data Rate (DDR2) DRAM</vt:lpstr>
      <vt:lpstr>CPU-Memory Bottleneck</vt:lpstr>
      <vt:lpstr>Processor-DRAM Gap (latency) </vt:lpstr>
      <vt:lpstr>Physical Size Affects Latency</vt:lpstr>
      <vt:lpstr>Relative Memory Cell Sizes</vt:lpstr>
      <vt:lpstr>Memory Hierarchy</vt:lpstr>
      <vt:lpstr>CS152 Administrivia</vt:lpstr>
      <vt:lpstr>CS252 Administrivia</vt:lpstr>
      <vt:lpstr>Management of Memory Hierarchy</vt:lpstr>
      <vt:lpstr>Real Memory Reference Patterns</vt:lpstr>
      <vt:lpstr>Typical Memory Reference Patterns</vt:lpstr>
      <vt:lpstr>Two predictable properties of memory references:</vt:lpstr>
      <vt:lpstr>Memory Reference Patterns</vt:lpstr>
      <vt:lpstr>Caches exploit both types of predictability:</vt:lpstr>
      <vt:lpstr>Inside a Cache</vt:lpstr>
      <vt:lpstr>Cache Algorithm (Read)</vt:lpstr>
      <vt:lpstr>Placement Policy</vt:lpstr>
      <vt:lpstr>Direct-Mapped Cache</vt:lpstr>
      <vt:lpstr>Direct Map Address Selection higher-order vs. lower-order address bits</vt:lpstr>
      <vt:lpstr>2-Way Set-Associative Cache</vt:lpstr>
      <vt:lpstr>Fully Associative Cache</vt:lpstr>
      <vt:lpstr>Replacement Policy</vt:lpstr>
      <vt:lpstr>Block Size and Spatial Locality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487</cp:revision>
  <cp:lastPrinted>2013-01-24T23:37:40Z</cp:lastPrinted>
  <dcterms:created xsi:type="dcterms:W3CDTF">2012-01-24T20:37:12Z</dcterms:created>
  <dcterms:modified xsi:type="dcterms:W3CDTF">2018-01-31T04:47:33Z</dcterms:modified>
  <cp:category/>
</cp:coreProperties>
</file>