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09" r:id="rId1"/>
  </p:sldMasterIdLst>
  <p:notesMasterIdLst>
    <p:notesMasterId r:id="rId52"/>
  </p:notesMasterIdLst>
  <p:handoutMasterIdLst>
    <p:handoutMasterId r:id="rId53"/>
  </p:handoutMasterIdLst>
  <p:sldIdLst>
    <p:sldId id="411" r:id="rId2"/>
    <p:sldId id="745" r:id="rId3"/>
    <p:sldId id="746" r:id="rId4"/>
    <p:sldId id="747" r:id="rId5"/>
    <p:sldId id="748" r:id="rId6"/>
    <p:sldId id="750" r:id="rId7"/>
    <p:sldId id="751" r:id="rId8"/>
    <p:sldId id="752" r:id="rId9"/>
    <p:sldId id="753" r:id="rId10"/>
    <p:sldId id="754" r:id="rId11"/>
    <p:sldId id="756" r:id="rId12"/>
    <p:sldId id="776" r:id="rId13"/>
    <p:sldId id="757" r:id="rId14"/>
    <p:sldId id="755" r:id="rId15"/>
    <p:sldId id="777" r:id="rId16"/>
    <p:sldId id="778" r:id="rId17"/>
    <p:sldId id="779" r:id="rId18"/>
    <p:sldId id="780" r:id="rId19"/>
    <p:sldId id="781" r:id="rId20"/>
    <p:sldId id="782" r:id="rId21"/>
    <p:sldId id="783" r:id="rId22"/>
    <p:sldId id="784" r:id="rId23"/>
    <p:sldId id="758" r:id="rId24"/>
    <p:sldId id="759" r:id="rId25"/>
    <p:sldId id="760" r:id="rId26"/>
    <p:sldId id="764" r:id="rId27"/>
    <p:sldId id="761" r:id="rId28"/>
    <p:sldId id="765" r:id="rId29"/>
    <p:sldId id="766" r:id="rId30"/>
    <p:sldId id="768" r:id="rId31"/>
    <p:sldId id="763" r:id="rId32"/>
    <p:sldId id="767" r:id="rId33"/>
    <p:sldId id="762" r:id="rId34"/>
    <p:sldId id="769" r:id="rId35"/>
    <p:sldId id="770" r:id="rId36"/>
    <p:sldId id="771" r:id="rId37"/>
    <p:sldId id="772" r:id="rId38"/>
    <p:sldId id="773" r:id="rId39"/>
    <p:sldId id="775" r:id="rId40"/>
    <p:sldId id="785" r:id="rId41"/>
    <p:sldId id="786" r:id="rId42"/>
    <p:sldId id="788" r:id="rId43"/>
    <p:sldId id="789" r:id="rId44"/>
    <p:sldId id="790" r:id="rId45"/>
    <p:sldId id="791" r:id="rId46"/>
    <p:sldId id="794" r:id="rId47"/>
    <p:sldId id="792" r:id="rId48"/>
    <p:sldId id="793" r:id="rId49"/>
    <p:sldId id="617" r:id="rId50"/>
    <p:sldId id="787" r:id="rId51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FC02"/>
    <a:srgbClr val="FBBA03"/>
    <a:srgbClr val="0332B7"/>
    <a:srgbClr val="000000"/>
    <a:srgbClr val="114FFB"/>
    <a:srgbClr val="7B00E4"/>
    <a:srgbClr val="EFFB03"/>
    <a:srgbClr val="F90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37" autoAdjust="0"/>
  </p:normalViewPr>
  <p:slideViewPr>
    <p:cSldViewPr>
      <p:cViewPr varScale="1">
        <p:scale>
          <a:sx n="100" d="100"/>
          <a:sy n="100" d="100"/>
        </p:scale>
        <p:origin x="-188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spPr/>
              <c:txPr>
                <a:bodyPr/>
                <a:lstStyle/>
                <a:p>
                  <a:pPr>
                    <a:defRPr sz="16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6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Sheet1!$C$4:$C$8</c:f>
              <c:strCache>
                <c:ptCount val="5"/>
                <c:pt idx="0">
                  <c:v>Servers</c:v>
                </c:pt>
                <c:pt idx="1">
                  <c:v>Energy</c:v>
                </c:pt>
                <c:pt idx="2">
                  <c:v>Cooling</c:v>
                </c:pt>
                <c:pt idx="3">
                  <c:v>Networking</c:v>
                </c:pt>
                <c:pt idx="4">
                  <c:v>Other</c:v>
                </c:pt>
              </c:strCache>
            </c:strRef>
          </c:cat>
          <c:val>
            <c:numRef>
              <c:f>Sheet1!$D$4:$D$8</c:f>
              <c:numCache>
                <c:formatCode>0%</c:formatCode>
                <c:ptCount val="5"/>
                <c:pt idx="0">
                  <c:v>0.61</c:v>
                </c:pt>
                <c:pt idx="1">
                  <c:v>0.16</c:v>
                </c:pt>
                <c:pt idx="2">
                  <c:v>0.14</c:v>
                </c:pt>
                <c:pt idx="3">
                  <c:v>0.06</c:v>
                </c:pt>
                <c:pt idx="4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600" b="1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 b="1"/>
            </a:pPr>
            <a:endParaRPr lang="en-US"/>
          </a:p>
        </c:txPr>
      </c:legendEntry>
      <c:layout/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l" defTabSz="863600">
              <a:spcBef>
                <a:spcPct val="0"/>
              </a:spcBef>
              <a:defRPr sz="1000" i="1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l" defTabSz="863600">
              <a:spcBef>
                <a:spcPct val="0"/>
              </a:spcBef>
              <a:defRPr sz="1000" i="1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/>
            </a:lvl1pPr>
          </a:lstStyle>
          <a:p>
            <a:fld id="{4200B102-69FD-9044-8B00-8C83D7F2A70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627630" y="9147175"/>
            <a:ext cx="2059943" cy="27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defTabSz="919163">
              <a:lnSpc>
                <a:spcPct val="90000"/>
              </a:lnSpc>
              <a:spcBef>
                <a:spcPct val="0"/>
              </a:spcBef>
            </a:pPr>
            <a:r>
              <a:rPr lang="en-US" sz="1300"/>
              <a:t>CS152 Handout </a:t>
            </a:r>
            <a:r>
              <a:rPr lang="en-US" sz="1300" dirty="0"/>
              <a:t>Page </a:t>
            </a:r>
            <a:fld id="{1ABE3A96-8F51-DC4C-A416-D40ABDA335B4}" type="slidenum">
              <a:rPr lang="en-US" sz="1300"/>
              <a:pPr defTabSz="919163"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590095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l" defTabSz="863600">
              <a:spcBef>
                <a:spcPct val="0"/>
              </a:spcBef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l" defTabSz="863600">
              <a:spcBef>
                <a:spcPct val="0"/>
              </a:spcBef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latin typeface="Times New Roman" charset="0"/>
              </a:defRPr>
            </a:lvl1pPr>
          </a:lstStyle>
          <a:p>
            <a:fld id="{A6C27532-8C19-084B-985E-005FACA5A04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defTabSz="919163">
              <a:lnSpc>
                <a:spcPct val="90000"/>
              </a:lnSpc>
              <a:spcBef>
                <a:spcPct val="0"/>
              </a:spcBef>
            </a:pPr>
            <a:r>
              <a:rPr lang="en-US" sz="1300"/>
              <a:t>Page </a:t>
            </a:r>
            <a:fld id="{D97329E5-9106-5548-AB20-A256AFC10E39}" type="slidenum">
              <a:rPr lang="en-US" sz="1300"/>
              <a:pPr defTabSz="919163"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 sz="1300"/>
          </a:p>
        </p:txBody>
      </p:sp>
      <p:sp>
        <p:nvSpPr>
          <p:cNvPr id="15367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796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B10EF7-09C5-BB4F-ABD2-DC88352AA885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Watchdog</a:t>
            </a:r>
            <a:r>
              <a:rPr lang="en-US" baseline="0" dirty="0" smtClean="0"/>
              <a:t> timer: During normal operation the hardware resets it. If the timer reaches a maximum value, it expires and initiates corrective action. Such as restart.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DAD7F0-5E5A-404F-97BE-C59D218B3695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16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example, email</a:t>
            </a:r>
            <a:endParaRPr lang="en-US" baseline="0" dirty="0" smtClean="0"/>
          </a:p>
          <a:p>
            <a:r>
              <a:rPr lang="en-US" baseline="0" dirty="0" smtClean="0"/>
              <a:t>High workload churn, both for private and public clouds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DAD7F0-5E5A-404F-97BE-C59D218B369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83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of</a:t>
            </a:r>
            <a:r>
              <a:rPr lang="en-US" baseline="0" dirty="0" smtClean="0"/>
              <a:t> improving throughput and hurting latency: switch from big to small cores for the same cost budget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DAD7F0-5E5A-404F-97BE-C59D218B369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13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</a:t>
            </a:r>
            <a:r>
              <a:rPr lang="en-US" baseline="0" dirty="0" smtClean="0"/>
              <a:t>n in a single server tail latency can be high, if we now move to a large cluster it becomes a lot more likely… </a:t>
            </a:r>
          </a:p>
          <a:p>
            <a:r>
              <a:rPr lang="en-US" baseline="0" dirty="0" smtClean="0"/>
              <a:t>Taken from the tail at scale paper where they describe reasons why tail latency can be high and ways to address it or work around it… </a:t>
            </a:r>
          </a:p>
          <a:p>
            <a:r>
              <a:rPr lang="en-US" baseline="0" dirty="0" smtClean="0"/>
              <a:t>1-0.99^100=0.63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DAD7F0-5E5A-404F-97BE-C59D218B369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16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7532-8C19-084B-985E-005FACA5A04F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7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Issues: Load balancing. Tail latency.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7532-8C19-084B-985E-005FACA5A04F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71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Examples: Search, </a:t>
            </a:r>
            <a:r>
              <a:rPr lang="en-US" dirty="0" err="1" smtClean="0"/>
              <a:t>Pagerank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7532-8C19-084B-985E-005FACA5A04F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277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DAD7F0-5E5A-404F-97BE-C59D218B3695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287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965A30-B33F-7049-B245-0812D4A19E30}" type="slidenum">
              <a:rPr lang="en-US"/>
              <a:pPr/>
              <a:t>49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Slightly outdated, although systems have become more, they haven’t become a lot larger in the past 3 years because there</a:t>
            </a:r>
            <a:r>
              <a:rPr lang="en-US" baseline="0" dirty="0" smtClean="0"/>
              <a:t> aren’t enough electricity plants to power them… </a:t>
            </a:r>
          </a:p>
          <a:p>
            <a:r>
              <a:rPr lang="en-US" baseline="0" dirty="0" smtClean="0"/>
              <a:t>One of the biggest ones, uses containers</a:t>
            </a:r>
          </a:p>
          <a:p>
            <a:r>
              <a:rPr lang="en-US" baseline="0" dirty="0" smtClean="0"/>
              <a:t>Not water pipes in every single isle, one has and one doesn’t… </a:t>
            </a:r>
          </a:p>
          <a:p>
            <a:r>
              <a:rPr lang="en-US" baseline="0" dirty="0" smtClean="0"/>
              <a:t>Hot isle, cold isle and elevated floors so the air can circulate.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DAD7F0-5E5A-404F-97BE-C59D218B369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82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Cosmos is a petabyte storage and computation system.</a:t>
            </a:r>
            <a:r>
              <a:rPr lang="en-US" baseline="0" dirty="0" smtClean="0"/>
              <a:t> Parallel processing.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7532-8C19-084B-985E-005FACA5A04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13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https://</a:t>
            </a:r>
            <a:r>
              <a:rPr lang="en-US" dirty="0" err="1" smtClean="0"/>
              <a:t>www.google.com</a:t>
            </a:r>
            <a:r>
              <a:rPr lang="en-US" dirty="0" smtClean="0"/>
              <a:t>/about/datacenters/efficiency/internal/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7532-8C19-084B-985E-005FACA5A04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45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Servers not used very well…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DAD7F0-5E5A-404F-97BE-C59D218B369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18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Facility (765) + machines (475)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DAD7F0-5E5A-404F-97BE-C59D218B369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36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Impact on performance, rest of the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DAD7F0-5E5A-404F-97BE-C59D218B369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529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9s is not realistic for now… 9 minutes…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If fact this is what the different failure types look like in a datacenter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DAD7F0-5E5A-404F-97BE-C59D218B369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50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Failures can result in temporary</a:t>
            </a:r>
            <a:r>
              <a:rPr lang="en-US" baseline="0" dirty="0" smtClean="0"/>
              <a:t> loss of consistency…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DAD7F0-5E5A-404F-97BE-C59D218B369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37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739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496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281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65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981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22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926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59FAB1-CC67-5D46-BCF2-A1CDD589D2E4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671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200"/>
            <a:ext cx="7292975" cy="736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98500" y="1193800"/>
            <a:ext cx="7683500" cy="4927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8F93DB-5D7D-AD4C-AB87-41F53FB764C6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8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-43281" y="6538156"/>
            <a:ext cx="1071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/20/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2016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667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CS152, Spring</a:t>
            </a:r>
            <a:r>
              <a:rPr lang="en-US" baseline="0" dirty="0">
                <a:solidFill>
                  <a:srgbClr val="000000"/>
                </a:solidFill>
                <a:latin typeface="Calibri"/>
                <a:cs typeface="Calibri"/>
              </a:rPr>
              <a:t> 2016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4733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My%20MacBook:Users:christos:Desktop:ee282:micro10:MinorRevision:ServerEngineering_REVISED.doc!OLE_LINK1" TargetMode="External"/><Relationship Id="rId5" Type="http://schemas.openxmlformats.org/officeDocument/2006/relationships/image" Target="../media/image2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6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Relationship Id="rId3" Type="http://schemas.openxmlformats.org/officeDocument/2006/relationships/image" Target="../media/image38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5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447800"/>
            <a:ext cx="7010400" cy="16668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dirty="0">
                <a:ea typeface="ＭＳ Ｐゴシック" charset="-128"/>
                <a:cs typeface="ＭＳ Ｐゴシック" charset="-128"/>
              </a:rPr>
              <a:t>CS 152 Computer Architecture</a:t>
            </a:r>
            <a:br>
              <a:rPr lang="en-US" dirty="0">
                <a:ea typeface="ＭＳ Ｐゴシック" charset="-128"/>
                <a:cs typeface="ＭＳ Ｐゴシック" charset="-128"/>
              </a:rPr>
            </a:br>
            <a:r>
              <a:rPr lang="en-US" dirty="0">
                <a:ea typeface="ＭＳ Ｐゴシック" charset="-128"/>
                <a:cs typeface="ＭＳ Ｐゴシック" charset="-128"/>
              </a:rPr>
              <a:t>and Engineering</a:t>
            </a:r>
            <a:br>
              <a:rPr lang="en-US" dirty="0">
                <a:ea typeface="ＭＳ Ｐゴシック" charset="-128"/>
                <a:cs typeface="ＭＳ Ｐゴシック" charset="-128"/>
              </a:rPr>
            </a:br>
            <a:r>
              <a:rPr lang="en-US" dirty="0">
                <a:ea typeface="ＭＳ Ｐゴシック" charset="-128"/>
                <a:cs typeface="ＭＳ Ｐゴシック" charset="-128"/>
              </a:rPr>
              <a:t/>
            </a:r>
            <a:br>
              <a:rPr lang="en-US" dirty="0">
                <a:ea typeface="ＭＳ Ｐゴシック" charset="-128"/>
                <a:cs typeface="ＭＳ Ｐゴシック" charset="-128"/>
              </a:rPr>
            </a:br>
            <a:r>
              <a:rPr lang="en-US" dirty="0">
                <a:ea typeface="ＭＳ Ｐゴシック" charset="-128"/>
                <a:cs typeface="ＭＳ Ｐゴシック" charset="-128"/>
              </a:rPr>
              <a:t> Lecture </a:t>
            </a:r>
            <a:r>
              <a:rPr lang="en-US" dirty="0" smtClean="0">
                <a:cs typeface="ＭＳ Ｐゴシック" charset="-128"/>
              </a:rPr>
              <a:t>20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: Datacenters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43000" y="3657600"/>
            <a:ext cx="69008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2400" dirty="0"/>
              <a:t>Dr. George Michelogiannakis</a:t>
            </a:r>
          </a:p>
          <a:p>
            <a:pPr>
              <a:lnSpc>
                <a:spcPct val="70000"/>
              </a:lnSpc>
            </a:pPr>
            <a:r>
              <a:rPr lang="en-US" sz="2000" dirty="0"/>
              <a:t>EECS, University of California at Berkeley</a:t>
            </a:r>
          </a:p>
          <a:p>
            <a:pPr>
              <a:lnSpc>
                <a:spcPct val="70000"/>
              </a:lnSpc>
            </a:pPr>
            <a:r>
              <a:rPr lang="en-US" sz="2000" dirty="0"/>
              <a:t>CRD, Lawrence Berkeley National Laboratory</a:t>
            </a:r>
          </a:p>
          <a:p>
            <a:pPr>
              <a:lnSpc>
                <a:spcPct val="70000"/>
              </a:lnSpc>
            </a:pPr>
            <a:endParaRPr lang="en-US" sz="2000" dirty="0"/>
          </a:p>
          <a:p>
            <a:pPr>
              <a:lnSpc>
                <a:spcPct val="70000"/>
              </a:lnSpc>
            </a:pPr>
            <a:r>
              <a:rPr lang="en-US" sz="2000" b="1" dirty="0">
                <a:latin typeface="Courier" charset="0"/>
              </a:rPr>
              <a:t>http://</a:t>
            </a:r>
            <a:r>
              <a:rPr lang="en-US" sz="2000" b="1" dirty="0" err="1">
                <a:latin typeface="Courier" charset="0"/>
              </a:rPr>
              <a:t>inst.eecs.berkeley.edu</a:t>
            </a:r>
            <a:r>
              <a:rPr lang="en-US" sz="2000" b="1" dirty="0">
                <a:latin typeface="Courier" charset="0"/>
              </a:rPr>
              <a:t>/~</a:t>
            </a:r>
            <a:r>
              <a:rPr lang="en-US" sz="2000" b="1" dirty="0" smtClean="0">
                <a:latin typeface="Courier" charset="0"/>
              </a:rPr>
              <a:t>cs152</a:t>
            </a:r>
          </a:p>
          <a:p>
            <a:pPr>
              <a:lnSpc>
                <a:spcPct val="70000"/>
              </a:lnSpc>
            </a:pPr>
            <a:endParaRPr lang="en-US" sz="2000" b="1" dirty="0" smtClean="0">
              <a:latin typeface="Courier" charset="0"/>
            </a:endParaRPr>
          </a:p>
          <a:p>
            <a:pPr>
              <a:lnSpc>
                <a:spcPct val="70000"/>
              </a:lnSpc>
            </a:pPr>
            <a:r>
              <a:rPr lang="en-US" sz="2000" b="1" dirty="0" smtClean="0">
                <a:latin typeface="Courier" charset="0"/>
              </a:rPr>
              <a:t>Thanks to Christina </a:t>
            </a:r>
            <a:r>
              <a:rPr lang="en-US" sz="2000" b="1" dirty="0" err="1" smtClean="0">
                <a:latin typeface="Courier" charset="0"/>
              </a:rPr>
              <a:t>Delimitrou</a:t>
            </a:r>
            <a:r>
              <a:rPr lang="en-US" sz="2000" b="1" dirty="0" smtClean="0">
                <a:latin typeface="Courier" charset="0"/>
              </a:rPr>
              <a:t>, Christos </a:t>
            </a:r>
            <a:r>
              <a:rPr lang="en-US" sz="2000" b="1" dirty="0" err="1" smtClean="0">
                <a:latin typeface="Courier" charset="0"/>
              </a:rPr>
              <a:t>Kozyrakis</a:t>
            </a:r>
            <a:endParaRPr lang="en-US" sz="2000" b="1" dirty="0">
              <a:latin typeface="Courier" charset="0"/>
            </a:endParaRPr>
          </a:p>
          <a:p>
            <a:pPr>
              <a:lnSpc>
                <a:spcPct val="70000"/>
              </a:lnSpc>
            </a:pPr>
            <a:endParaRPr lang="en-US" sz="2000" dirty="0"/>
          </a:p>
          <a:p>
            <a:pPr>
              <a:lnSpc>
                <a:spcPct val="70000"/>
              </a:lnSpc>
            </a:pPr>
            <a:endParaRPr lang="en-US" sz="20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Cloud Gaming Possible?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10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6" name="Picture 5" descr="Screen Shot 2016-04-18 at 4.07.25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8787968" cy="494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25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Inside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11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 descr="Screen Shot 2016-04-18 at 4.13.11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8534400" cy="489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51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FB Datacenter Racks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429" b="4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71927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Hierarchy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13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 descr="Screen Shot 2016-04-18 at 4.14.12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8200"/>
            <a:ext cx="8729133" cy="574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9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Hierarchy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14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6" name="Picture 5" descr="Screen Shot 2016-04-18 at 4.10.23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38200"/>
            <a:ext cx="8458200" cy="569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04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Commodity</a:t>
            </a:r>
            <a:r>
              <a:rPr lang="en-US" dirty="0" smtClean="0"/>
              <a:t> </a:t>
            </a:r>
            <a:r>
              <a:rPr lang="en-US" dirty="0" smtClean="0"/>
              <a:t>Hardware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76399"/>
            <a:ext cx="4038600" cy="30098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311" y="4038599"/>
            <a:ext cx="2098689" cy="25137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600" y="1474113"/>
            <a:ext cx="251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Tw Cen MT"/>
                <a:cs typeface="Tw Cen MT"/>
              </a:rPr>
              <a:t>2-socket server</a:t>
            </a:r>
            <a:endParaRPr lang="en-US" sz="2200" dirty="0">
              <a:latin typeface="Tw Cen MT"/>
              <a:cs typeface="Tw Cen M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955800"/>
            <a:ext cx="1930400" cy="1930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00200" y="4668926"/>
            <a:ext cx="3352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Tw Cen MT"/>
                <a:cs typeface="Tw Cen MT"/>
              </a:rPr>
              <a:t>Low-latency 10GbE Switch</a:t>
            </a:r>
            <a:endParaRPr lang="en-US" sz="2200" dirty="0">
              <a:latin typeface="Tw Cen MT"/>
              <a:cs typeface="Tw Cen M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5202326"/>
            <a:ext cx="3124200" cy="12746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91000" y="1474113"/>
            <a:ext cx="251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Tw Cen MT"/>
                <a:cs typeface="Tw Cen MT"/>
              </a:rPr>
              <a:t>10GbE NIC</a:t>
            </a:r>
            <a:endParaRPr lang="en-US" sz="2200" dirty="0">
              <a:latin typeface="Tw Cen MT"/>
              <a:cs typeface="Tw Cen M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0" y="2286000"/>
            <a:ext cx="2540000" cy="1143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24600" y="1778913"/>
            <a:ext cx="251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Tw Cen MT"/>
                <a:cs typeface="Tw Cen MT"/>
              </a:rPr>
              <a:t>Flash Storage</a:t>
            </a:r>
            <a:endParaRPr lang="en-US" sz="2200" dirty="0">
              <a:latin typeface="Tw Cen MT"/>
              <a:cs typeface="Tw Cen M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363849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w Cen MT"/>
                <a:cs typeface="Tw Cen MT"/>
              </a:rPr>
              <a:t>JBOD disk array</a:t>
            </a:r>
            <a:endParaRPr lang="en-US" sz="2000" dirty="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822379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Unit: 2-socket Server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38261" y="1524000"/>
            <a:ext cx="4262624" cy="5029200"/>
          </a:xfrm>
        </p:spPr>
        <p:txBody>
          <a:bodyPr/>
          <a:lstStyle/>
          <a:p>
            <a:r>
              <a:rPr lang="en-US" sz="2400" dirty="0" smtClean="0"/>
              <a:t>1-2 multi-core chips</a:t>
            </a:r>
          </a:p>
          <a:p>
            <a:r>
              <a:rPr lang="en-US" sz="2400" dirty="0" smtClean="0"/>
              <a:t>8-16 DRAM DIMMS</a:t>
            </a:r>
          </a:p>
          <a:p>
            <a:r>
              <a:rPr lang="en-US" sz="2400" dirty="0" smtClean="0"/>
              <a:t>1-2 </a:t>
            </a:r>
            <a:r>
              <a:rPr lang="en-US" sz="2400" dirty="0" err="1" smtClean="0"/>
              <a:t>ethernet</a:t>
            </a:r>
            <a:r>
              <a:rPr lang="en-US" sz="2400" dirty="0" smtClean="0"/>
              <a:t> ports</a:t>
            </a:r>
          </a:p>
          <a:p>
            <a:pPr lvl="1"/>
            <a:r>
              <a:rPr lang="en-US" sz="2000" dirty="0" smtClean="0"/>
              <a:t>10Gbps or higher</a:t>
            </a:r>
          </a:p>
          <a:p>
            <a:r>
              <a:rPr lang="en-US" sz="2400" dirty="0" smtClean="0"/>
              <a:t>Storage</a:t>
            </a:r>
          </a:p>
          <a:p>
            <a:pPr lvl="1"/>
            <a:r>
              <a:rPr lang="en-US" sz="2000" dirty="0" smtClean="0"/>
              <a:t>Internal SATA/SAS disks (2-</a:t>
            </a:r>
            <a:r>
              <a:rPr lang="en-US" sz="2000" dirty="0"/>
              <a:t>6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External storage expansion</a:t>
            </a:r>
          </a:p>
          <a:p>
            <a:r>
              <a:rPr lang="en-US" sz="2400" dirty="0" smtClean="0"/>
              <a:t>Configuration/size vary</a:t>
            </a:r>
          </a:p>
          <a:p>
            <a:pPr lvl="1"/>
            <a:r>
              <a:rPr lang="en-US" sz="2000" dirty="0" smtClean="0"/>
              <a:t>Depending on tier role</a:t>
            </a:r>
          </a:p>
          <a:p>
            <a:pPr lvl="1"/>
            <a:r>
              <a:rPr lang="en-US" sz="2000" dirty="0" smtClean="0"/>
              <a:t>1U - 2U (1U = 1.67 inches)</a:t>
            </a:r>
          </a:p>
          <a:p>
            <a:pPr lvl="1"/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66" y="1899479"/>
            <a:ext cx="437649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34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FB 2-socket Server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794000" y="4792870"/>
            <a:ext cx="5892800" cy="176032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Characteristics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Upgradable CPUs</a:t>
            </a:r>
            <a:r>
              <a:rPr lang="en-US" dirty="0"/>
              <a:t> </a:t>
            </a:r>
            <a:r>
              <a:rPr lang="en-US" dirty="0" smtClean="0"/>
              <a:t>&amp; memory, boot on LAN, external </a:t>
            </a:r>
            <a:r>
              <a:rPr lang="en-US" dirty="0" err="1" smtClean="0"/>
              <a:t>PCIe</a:t>
            </a:r>
            <a:r>
              <a:rPr lang="en-US" dirty="0"/>
              <a:t> </a:t>
            </a:r>
            <a:r>
              <a:rPr lang="en-US" dirty="0" smtClean="0"/>
              <a:t>link, feature reduced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 smtClean="0"/>
              <a:t>Similar design for AMD servers (why?)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13" y="1490870"/>
            <a:ext cx="2201306" cy="48856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853" y="1667565"/>
            <a:ext cx="5223436" cy="301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43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Mapping </a:t>
            </a:r>
            <a:br>
              <a:rPr lang="en-US" dirty="0" smtClean="0"/>
            </a:br>
            <a:r>
              <a:rPr lang="en-US" dirty="0" smtClean="0"/>
              <a:t>(FB Example)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529803"/>
            <a:ext cx="81153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914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Servers Used for a FB Request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91" y="1657834"/>
            <a:ext cx="7048887" cy="459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92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PS 5 due </a:t>
            </a:r>
            <a:r>
              <a:rPr lang="en-US" dirty="0" smtClean="0"/>
              <a:t>NOW</a:t>
            </a:r>
            <a:endParaRPr lang="en-US" dirty="0"/>
          </a:p>
          <a:p>
            <a:endParaRPr lang="en-US" dirty="0"/>
          </a:p>
          <a:p>
            <a:r>
              <a:rPr lang="en-US" dirty="0"/>
              <a:t>Quiz 5 on Wednesday next week</a:t>
            </a:r>
          </a:p>
          <a:p>
            <a:endParaRPr lang="en-US" dirty="0"/>
          </a:p>
          <a:p>
            <a:r>
              <a:rPr lang="en-US" dirty="0"/>
              <a:t>Please show up on Monday April 21</a:t>
            </a:r>
            <a:r>
              <a:rPr lang="en-US" baseline="30000" dirty="0"/>
              <a:t>st</a:t>
            </a:r>
            <a:r>
              <a:rPr lang="en-US" dirty="0"/>
              <a:t> (last lecture)</a:t>
            </a:r>
          </a:p>
          <a:p>
            <a:pPr lvl="1"/>
            <a:r>
              <a:rPr lang="en-US" dirty="0"/>
              <a:t>Neuromorphic, quantum</a:t>
            </a:r>
          </a:p>
          <a:p>
            <a:pPr lvl="1"/>
            <a:r>
              <a:rPr lang="en-US" dirty="0"/>
              <a:t>Parting thoughts that have nothing to do with architecture</a:t>
            </a:r>
          </a:p>
          <a:p>
            <a:pPr lvl="1"/>
            <a:r>
              <a:rPr lang="en-US" dirty="0"/>
              <a:t>Class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574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What Server Should We </a:t>
            </a:r>
            <a:br>
              <a:rPr lang="en-US" sz="3200" dirty="0" smtClean="0"/>
            </a:br>
            <a:r>
              <a:rPr lang="en-US" sz="3200" dirty="0" smtClean="0"/>
              <a:t>Use in a Datacenter?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options</a:t>
            </a:r>
          </a:p>
          <a:p>
            <a:pPr lvl="1"/>
            <a:r>
              <a:rPr lang="en-US" dirty="0" smtClean="0"/>
              <a:t>1-socket server</a:t>
            </a:r>
          </a:p>
          <a:p>
            <a:pPr lvl="1"/>
            <a:r>
              <a:rPr lang="en-US" dirty="0" smtClean="0"/>
              <a:t>2-socket server</a:t>
            </a:r>
          </a:p>
          <a:p>
            <a:pPr lvl="1"/>
            <a:r>
              <a:rPr lang="en-US" dirty="0" smtClean="0"/>
              <a:t>4-socket server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64-socket server</a:t>
            </a:r>
          </a:p>
          <a:p>
            <a:pPr lvl="1"/>
            <a:r>
              <a:rPr lang="en-US" dirty="0" smtClean="0"/>
              <a:t>… </a:t>
            </a:r>
          </a:p>
          <a:p>
            <a:pPr lvl="1"/>
            <a:endParaRPr lang="en-US" dirty="0"/>
          </a:p>
          <a:p>
            <a:r>
              <a:rPr lang="en-US" dirty="0" smtClean="0"/>
              <a:t>What are the issues to consider?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380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</a:t>
            </a:r>
            <a:r>
              <a:rPr lang="en-US" dirty="0" err="1" smtClean="0"/>
              <a:t>vs</a:t>
            </a:r>
            <a:r>
              <a:rPr lang="en-US" dirty="0" smtClean="0"/>
              <a:t> 4 </a:t>
            </a:r>
            <a:r>
              <a:rPr lang="en-US" dirty="0" err="1" smtClean="0"/>
              <a:t>vs</a:t>
            </a:r>
            <a:r>
              <a:rPr lang="en-US" dirty="0" smtClean="0"/>
              <a:t> 8 Sockets per Server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5146260"/>
            <a:ext cx="8153400" cy="1429025"/>
          </a:xfrm>
        </p:spPr>
        <p:txBody>
          <a:bodyPr/>
          <a:lstStyle/>
          <a:p>
            <a:r>
              <a:rPr lang="en-US" dirty="0" smtClean="0"/>
              <a:t>What is great about 2 </a:t>
            </a:r>
            <a:r>
              <a:rPr lang="en-US" dirty="0" err="1" smtClean="0"/>
              <a:t>vs</a:t>
            </a:r>
            <a:r>
              <a:rPr lang="en-US" dirty="0" smtClean="0"/>
              <a:t> 1 socket?</a:t>
            </a:r>
          </a:p>
          <a:p>
            <a:r>
              <a:rPr lang="en-US" dirty="0" smtClean="0"/>
              <a:t>Why not 4 or 8 sockets then?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27" y="1541739"/>
            <a:ext cx="4978400" cy="284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278" y="1541739"/>
            <a:ext cx="3683597" cy="323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97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Scaling </a:t>
            </a:r>
            <a:br>
              <a:rPr lang="en-US" dirty="0" smtClean="0"/>
            </a:br>
            <a:r>
              <a:rPr lang="en-US" dirty="0" smtClean="0"/>
              <a:t>of Internet Scale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251841"/>
            <a:ext cx="8153400" cy="1301358"/>
          </a:xfrm>
        </p:spPr>
        <p:txBody>
          <a:bodyPr/>
          <a:lstStyle/>
          <a:p>
            <a:r>
              <a:rPr lang="en-US" sz="2400" dirty="0" smtClean="0"/>
              <a:t>Scaling analysis for Search &amp; </a:t>
            </a:r>
            <a:r>
              <a:rPr lang="en-US" sz="2400" dirty="0" err="1" smtClean="0"/>
              <a:t>MapReduce</a:t>
            </a:r>
            <a:r>
              <a:rPr lang="en-US" sz="2400" dirty="0" smtClean="0"/>
              <a:t> at Microsoft</a:t>
            </a:r>
          </a:p>
          <a:p>
            <a:r>
              <a:rPr lang="en-US" sz="2400" dirty="0" smtClean="0"/>
              <a:t>Any observations?</a:t>
            </a:r>
            <a:endParaRPr lang="en-US" sz="2400" dirty="0"/>
          </a:p>
        </p:txBody>
      </p:sp>
      <p:graphicFrame>
        <p:nvGraphicFramePr>
          <p:cNvPr id="2017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49471"/>
              </p:ext>
            </p:extLst>
          </p:nvPr>
        </p:nvGraphicFramePr>
        <p:xfrm>
          <a:off x="745836" y="2146299"/>
          <a:ext cx="7471747" cy="3105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4" imgW="6172200" imgH="2565400" progId="Word.Document.12">
                  <p:link updateAutomatic="1"/>
                </p:oleObj>
              </mc:Choice>
              <mc:Fallback>
                <p:oleObj name="Document" r:id="rId4" imgW="6172200" imgH="25654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836" y="2146299"/>
                        <a:ext cx="7471747" cy="31055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493547" y="1778000"/>
            <a:ext cx="2043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w Cen MT"/>
                <a:cs typeface="Tw Cen MT"/>
              </a:rPr>
              <a:t>[IEEE Micro’11]</a:t>
            </a:r>
            <a:endParaRPr lang="en-US" sz="2000" dirty="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865149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Completion time (e.g., how fast)</a:t>
            </a:r>
          </a:p>
          <a:p>
            <a:pPr lvl="1"/>
            <a:r>
              <a:rPr lang="en-US" dirty="0" smtClean="0"/>
              <a:t>Of a certain operations</a:t>
            </a:r>
          </a:p>
          <a:p>
            <a:pPr lvl="1"/>
            <a:endParaRPr lang="en-US" dirty="0"/>
          </a:p>
          <a:p>
            <a:r>
              <a:rPr lang="en-US" dirty="0" smtClean="0"/>
              <a:t>Availability</a:t>
            </a:r>
          </a:p>
          <a:p>
            <a:endParaRPr lang="en-US" dirty="0"/>
          </a:p>
          <a:p>
            <a:r>
              <a:rPr lang="en-US" dirty="0" smtClean="0"/>
              <a:t>Power/energy</a:t>
            </a:r>
          </a:p>
          <a:p>
            <a:endParaRPr lang="en-US" dirty="0"/>
          </a:p>
          <a:p>
            <a:r>
              <a:rPr lang="en-US" dirty="0" smtClean="0"/>
              <a:t>Total cost of ownership (TCO)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23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370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Usage Effectiveness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PUE = Total datacenter power / IT equipment power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24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 descr="Screen Shot 2016-04-18 at 4.19.22 P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62200"/>
            <a:ext cx="7954606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93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Cost of Ownership (TCO)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Capital expenses</a:t>
            </a:r>
          </a:p>
          <a:p>
            <a:pPr lvl="1"/>
            <a:r>
              <a:rPr lang="en-US" sz="2000" dirty="0" smtClean="0"/>
              <a:t>Land, building, generators, air conditioning, computing equipment</a:t>
            </a:r>
          </a:p>
          <a:p>
            <a:pPr lvl="1"/>
            <a:endParaRPr lang="en-US" sz="2000" dirty="0"/>
          </a:p>
          <a:p>
            <a:r>
              <a:rPr lang="en-US" sz="2600" dirty="0" smtClean="0"/>
              <a:t>Operating expenses</a:t>
            </a:r>
          </a:p>
          <a:p>
            <a:pPr lvl="1"/>
            <a:r>
              <a:rPr lang="en-US" sz="2000" dirty="0" smtClean="0"/>
              <a:t>Electricity repairs</a:t>
            </a:r>
          </a:p>
          <a:p>
            <a:pPr lvl="1"/>
            <a:endParaRPr lang="en-US" sz="2000" dirty="0"/>
          </a:p>
          <a:p>
            <a:r>
              <a:rPr lang="en-US" sz="2600" dirty="0" smtClean="0"/>
              <a:t>Cost of unavailability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25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20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TCO Breakdown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33401" y="4731096"/>
            <a:ext cx="8244840" cy="196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-105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8F0000"/>
                </a:solidFill>
                <a:effectLst/>
                <a:uLnTx/>
                <a:uFillTx/>
                <a:latin typeface="Calibri"/>
                <a:ea typeface="ＭＳ Ｐゴシック" pitchFamily="-107" charset="-128"/>
                <a:cs typeface="Calibri"/>
              </a:rPr>
              <a:t>Observations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-105" charset="2"/>
              <a:buChar char="n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&gt;50% of cost in buying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the hardware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-105" charset="2"/>
              <a:buChar char="n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~30%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costs related to power </a:t>
            </a:r>
            <a:endParaRPr lang="en-US" sz="2200" kern="0" dirty="0">
              <a:latin typeface="Calibri"/>
              <a:ea typeface="ＭＳ Ｐゴシック" charset="-128"/>
              <a:cs typeface="Calibri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-105" charset="2"/>
              <a:buChar char="n"/>
              <a:tabLst/>
              <a:defRPr/>
            </a:pPr>
            <a:r>
              <a:rPr lang="en-US" sz="2200" kern="0" baseline="0" dirty="0" smtClean="0">
                <a:latin typeface="Calibri"/>
                <a:ea typeface="ＭＳ Ｐゴシック" charset="-128"/>
                <a:cs typeface="Calibri"/>
              </a:rPr>
              <a:t>Networking ~</a:t>
            </a:r>
            <a:r>
              <a:rPr lang="en-US" sz="2200" kern="0" dirty="0" smtClean="0">
                <a:latin typeface="Calibri"/>
                <a:ea typeface="ＭＳ Ｐゴシック" charset="-128"/>
                <a:cs typeface="Calibri"/>
              </a:rPr>
              <a:t>10</a:t>
            </a:r>
            <a:r>
              <a:rPr lang="en-US" sz="2200" kern="0" baseline="0" dirty="0" smtClean="0">
                <a:latin typeface="Calibri"/>
                <a:ea typeface="ＭＳ Ｐゴシック" charset="-128"/>
                <a:cs typeface="Calibri"/>
              </a:rPr>
              <a:t>% of overall costs</a:t>
            </a:r>
            <a:r>
              <a:rPr lang="en-US" sz="2200" kern="0" dirty="0" smtClean="0">
                <a:latin typeface="Calibri"/>
                <a:ea typeface="ＭＳ Ｐゴシック" charset="-128"/>
                <a:cs typeface="Calibri"/>
              </a:rPr>
              <a:t> (including cost for servers)</a:t>
            </a:r>
            <a:endParaRPr lang="en-US" sz="2200" kern="0" baseline="0" dirty="0" smtClean="0">
              <a:latin typeface="Calibri"/>
              <a:ea typeface="ＭＳ Ｐゴシック" charset="-128"/>
              <a:cs typeface="Calibri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8F0000"/>
              </a:solidFill>
              <a:effectLst/>
              <a:uLnTx/>
              <a:uFillTx/>
              <a:latin typeface="Calibri"/>
              <a:ea typeface="ＭＳ Ｐゴシック" pitchFamily="-107" charset="-128"/>
              <a:cs typeface="Calibri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1721256"/>
              </p:ext>
            </p:extLst>
          </p:nvPr>
        </p:nvGraphicFramePr>
        <p:xfrm>
          <a:off x="2133600" y="1295400"/>
          <a:ext cx="4887844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14558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TCO Breakdown 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27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 descr="Screen Shot 2016-04-18 at 4.31.26 PM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3"/>
          <a:stretch/>
        </p:blipFill>
        <p:spPr>
          <a:xfrm>
            <a:off x="914400" y="1371600"/>
            <a:ext cx="6973614" cy="503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25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Cost model powerful tool for design tradeoffs</a:t>
            </a:r>
          </a:p>
          <a:p>
            <a:pPr lvl="1"/>
            <a:r>
              <a:rPr lang="en-US" sz="1900" dirty="0" smtClean="0"/>
              <a:t>Evaluate “what-if” </a:t>
            </a:r>
            <a:r>
              <a:rPr lang="en-US" sz="1900" dirty="0" smtClean="0"/>
              <a:t>scenarios</a:t>
            </a:r>
          </a:p>
          <a:p>
            <a:pPr lvl="1"/>
            <a:endParaRPr lang="en-US" sz="2400" dirty="0" smtClean="0"/>
          </a:p>
          <a:p>
            <a:r>
              <a:rPr lang="en-US" sz="2400" dirty="0" smtClean="0"/>
              <a:t>E.g., can we reduce power cost with different disk?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r>
              <a:rPr lang="en-US" sz="2400" dirty="0" smtClean="0"/>
              <a:t>A 1TB disk uses 10W of power, costs $90. An alternate disk consumes only 5W, but costs $150. If you were the data center architect, what would you do?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3965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 1TB disk uses 10W of power, costs $90. An alternate disk consumes only 5W, but costs $150. If you were the data center architect, what would you do?</a:t>
            </a:r>
          </a:p>
          <a:p>
            <a:endParaRPr lang="en-US" sz="2400" dirty="0" smtClean="0"/>
          </a:p>
          <a:p>
            <a:r>
              <a:rPr lang="en-US" sz="2400" dirty="0" smtClean="0"/>
              <a:t>@ $2/Watt – even if we saved the entire 10W of power for disk, we would save $20 per year. We are paying $60 more for the disk – probably not worth it.</a:t>
            </a:r>
          </a:p>
          <a:p>
            <a:pPr lvl="1"/>
            <a:r>
              <a:rPr lang="en-US" sz="2400" dirty="0" smtClean="0"/>
              <a:t>What is this analysis missing?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6437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Datacenter?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compute infrastructure for internet-scale services &amp; cloud computing</a:t>
            </a:r>
          </a:p>
          <a:p>
            <a:pPr lvl="1"/>
            <a:r>
              <a:rPr lang="en-US" sz="2400" dirty="0"/>
              <a:t>x10k of servers, x100k hard disks</a:t>
            </a:r>
          </a:p>
          <a:p>
            <a:pPr lvl="1"/>
            <a:r>
              <a:rPr lang="en-US" sz="2400" dirty="0"/>
              <a:t>Examples: Google, Facebook, Microsoft, Amazon (+ Amazon Web Services), Twitter, Yahoo, … </a:t>
            </a:r>
          </a:p>
          <a:p>
            <a:pPr lvl="1"/>
            <a:endParaRPr lang="en-US" sz="2400" dirty="0"/>
          </a:p>
          <a:p>
            <a:r>
              <a:rPr lang="en-US" sz="2800" dirty="0"/>
              <a:t>Both consumer and enterprise services</a:t>
            </a:r>
          </a:p>
          <a:p>
            <a:pPr lvl="1"/>
            <a:r>
              <a:rPr lang="en-US" sz="2400" dirty="0"/>
              <a:t>Windows Live, Gmail, Hotmail, </a:t>
            </a:r>
            <a:r>
              <a:rPr lang="en-US" sz="2400" dirty="0" err="1"/>
              <a:t>Dropbox</a:t>
            </a:r>
            <a:r>
              <a:rPr lang="en-US" sz="2400" dirty="0"/>
              <a:t>, bing, Google, </a:t>
            </a:r>
            <a:r>
              <a:rPr lang="en-US" sz="2400" dirty="0" err="1"/>
              <a:t>Adcenter</a:t>
            </a:r>
            <a:r>
              <a:rPr lang="en-US" sz="2400" dirty="0"/>
              <a:t>, </a:t>
            </a:r>
            <a:r>
              <a:rPr lang="en-US" sz="2400" dirty="0" err="1"/>
              <a:t>GoogleApps</a:t>
            </a:r>
            <a:r>
              <a:rPr lang="en-US" sz="2400" dirty="0"/>
              <a:t>, Web apps, Exchange online, </a:t>
            </a:r>
            <a:r>
              <a:rPr lang="en-US" sz="2400" dirty="0" err="1"/>
              <a:t>salesforce.com</a:t>
            </a:r>
            <a:r>
              <a:rPr lang="en-US" sz="2400" dirty="0"/>
              <a:t>, Azure, 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276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&amp; Availability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goal for services: 99.99% availability</a:t>
            </a:r>
          </a:p>
          <a:p>
            <a:pPr lvl="1"/>
            <a:r>
              <a:rPr lang="en-US" dirty="0" smtClean="0"/>
              <a:t>1 hour of down-time per year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But with thousands of nodes, things will crash </a:t>
            </a:r>
          </a:p>
          <a:p>
            <a:pPr lvl="1"/>
            <a:r>
              <a:rPr lang="en-US" dirty="0" smtClean="0"/>
              <a:t>Example: with 10K servers rated at 30 years of MTBF, you should expect to have 1 failure per day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5010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Challenges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31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 descr="Screen Shot 2016-04-19 at 10.08.30 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8200"/>
            <a:ext cx="8001000" cy="573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962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Downtime Density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32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 descr="Screen Shot 2016-04-19 at 10.09.34 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8839200" cy="511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924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Outages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33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6" name="Picture 5" descr="Screen Shot 2016-04-18 at 4.30.23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8763000" cy="451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286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Robustness to 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Failover to other replicas/datacenters</a:t>
            </a:r>
          </a:p>
          <a:p>
            <a:r>
              <a:rPr lang="en-US" sz="2800" dirty="0"/>
              <a:t>Bad backend </a:t>
            </a:r>
            <a:r>
              <a:rPr lang="en-US" sz="2800" dirty="0" smtClean="0"/>
              <a:t>detection</a:t>
            </a:r>
          </a:p>
          <a:p>
            <a:pPr lvl="1"/>
            <a:r>
              <a:rPr lang="en-US" sz="2400" dirty="0"/>
              <a:t>S</a:t>
            </a:r>
            <a:r>
              <a:rPr lang="en-US" sz="2400" dirty="0" smtClean="0"/>
              <a:t>top </a:t>
            </a:r>
            <a:r>
              <a:rPr lang="en-US" sz="2400" dirty="0"/>
              <a:t>using for live requests until behavior gets better</a:t>
            </a:r>
          </a:p>
          <a:p>
            <a:r>
              <a:rPr lang="en-US" sz="2800" dirty="0"/>
              <a:t>More aggressive load balancing when imbalance is more severe</a:t>
            </a:r>
          </a:p>
          <a:p>
            <a:r>
              <a:rPr lang="en-US" sz="2800" dirty="0"/>
              <a:t>Make your apps do something reasonable even if not all is right</a:t>
            </a:r>
          </a:p>
          <a:p>
            <a:pPr lvl="1"/>
            <a:r>
              <a:rPr lang="en-US" sz="2400" dirty="0" smtClean="0"/>
              <a:t>Better </a:t>
            </a:r>
            <a:r>
              <a:rPr lang="en-US" sz="2400" dirty="0"/>
              <a:t>to give users limited functionality than an error page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72746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Multiple data centers implies dealing </a:t>
            </a:r>
            <a:r>
              <a:rPr lang="en-US" sz="2800" dirty="0" smtClean="0"/>
              <a:t>with consistency </a:t>
            </a:r>
            <a:r>
              <a:rPr lang="en-US" sz="2800" dirty="0"/>
              <a:t>issues</a:t>
            </a:r>
          </a:p>
          <a:p>
            <a:pPr lvl="1"/>
            <a:r>
              <a:rPr lang="en-US" sz="2400" dirty="0"/>
              <a:t>D</a:t>
            </a:r>
            <a:r>
              <a:rPr lang="en-US" sz="2400" dirty="0" smtClean="0"/>
              <a:t>isconnected/partitioned </a:t>
            </a:r>
            <a:r>
              <a:rPr lang="en-US" sz="2400" dirty="0"/>
              <a:t>operation relatively </a:t>
            </a:r>
            <a:r>
              <a:rPr lang="en-US" sz="2400" dirty="0" smtClean="0"/>
              <a:t>common, e.g., </a:t>
            </a:r>
            <a:r>
              <a:rPr lang="en-US" sz="2400" dirty="0"/>
              <a:t>datacenter down for maintenance</a:t>
            </a:r>
          </a:p>
          <a:p>
            <a:pPr lvl="1"/>
            <a:r>
              <a:rPr lang="en-US" sz="2400" dirty="0" smtClean="0"/>
              <a:t>Insisting </a:t>
            </a:r>
            <a:r>
              <a:rPr lang="en-US" sz="2400" dirty="0"/>
              <a:t>on strong consistency likely </a:t>
            </a:r>
            <a:r>
              <a:rPr lang="en-US" sz="2400" dirty="0" smtClean="0"/>
              <a:t>undesirable</a:t>
            </a:r>
            <a:endParaRPr lang="en-US" sz="2400" dirty="0"/>
          </a:p>
          <a:p>
            <a:pPr lvl="1"/>
            <a:r>
              <a:rPr lang="en-US" sz="2400" dirty="0" smtClean="0"/>
              <a:t>"</a:t>
            </a:r>
            <a:r>
              <a:rPr lang="en-US" sz="2400" dirty="0"/>
              <a:t>We have your data but can't show it to you because one of </a:t>
            </a:r>
            <a:r>
              <a:rPr lang="en-US" sz="2400" dirty="0" smtClean="0"/>
              <a:t>the </a:t>
            </a:r>
            <a:r>
              <a:rPr lang="en-US" sz="2400" dirty="0"/>
              <a:t>replicas is unavailable"</a:t>
            </a:r>
          </a:p>
          <a:p>
            <a:pPr lvl="1"/>
            <a:r>
              <a:rPr lang="en-US" sz="2400" dirty="0" smtClean="0"/>
              <a:t>Most </a:t>
            </a:r>
            <a:r>
              <a:rPr lang="en-US" sz="2400" dirty="0"/>
              <a:t>products with mutable state gravitating </a:t>
            </a:r>
            <a:r>
              <a:rPr lang="en-US" sz="2400" dirty="0" smtClean="0"/>
              <a:t>towards "eventual </a:t>
            </a:r>
            <a:r>
              <a:rPr lang="en-US" sz="2400" dirty="0"/>
              <a:t>consistency" model</a:t>
            </a:r>
          </a:p>
          <a:p>
            <a:pPr lvl="1"/>
            <a:r>
              <a:rPr lang="en-US" sz="2400" dirty="0" smtClean="0"/>
              <a:t>A </a:t>
            </a:r>
            <a:r>
              <a:rPr lang="en-US" sz="2400" dirty="0"/>
              <a:t>bit harder to think about, but better from an </a:t>
            </a:r>
            <a:r>
              <a:rPr lang="en-US" sz="2400" dirty="0" smtClean="0"/>
              <a:t>availability standpoint</a:t>
            </a:r>
            <a:endParaRPr lang="en-US" sz="2400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1062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Performance/Availability Techniques in </a:t>
            </a:r>
            <a:r>
              <a:rPr lang="en-US" dirty="0" err="1" smtClean="0"/>
              <a:t>DCs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1414024"/>
              </p:ext>
            </p:extLst>
          </p:nvPr>
        </p:nvGraphicFramePr>
        <p:xfrm>
          <a:off x="392113" y="2050750"/>
          <a:ext cx="81534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4929"/>
                <a:gridCol w="1844890"/>
                <a:gridCol w="18735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Technique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Performance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Availability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Replication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Partitioning (</a:t>
                      </a:r>
                      <a:r>
                        <a:rPr lang="en-US" dirty="0" err="1" smtClean="0"/>
                        <a:t>sharding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Load-balancing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Watchdog timers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Integrity checks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App-specific compression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Eventual</a:t>
                      </a:r>
                      <a:r>
                        <a:rPr lang="en-US" baseline="0" dirty="0" smtClean="0"/>
                        <a:t> consistency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6872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113" y="451336"/>
            <a:ext cx="6727825" cy="8985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Characteristics of Internet-scale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Huge datasets, user sets, </a:t>
            </a:r>
            <a:r>
              <a:rPr lang="en-US" sz="2800" dirty="0" smtClean="0"/>
              <a:t>…</a:t>
            </a:r>
          </a:p>
          <a:p>
            <a:endParaRPr lang="en-US" sz="2800" dirty="0" smtClean="0"/>
          </a:p>
          <a:p>
            <a:r>
              <a:rPr lang="en-US" sz="2800" dirty="0" smtClean="0"/>
              <a:t>High request level parallelism</a:t>
            </a:r>
          </a:p>
          <a:p>
            <a:pPr lvl="1"/>
            <a:r>
              <a:rPr lang="en-US" sz="2400" dirty="0" smtClean="0"/>
              <a:t>Without much read-write </a:t>
            </a:r>
            <a:r>
              <a:rPr lang="en-US" sz="2400" dirty="0" smtClean="0"/>
              <a:t>sharing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High workload churn</a:t>
            </a:r>
          </a:p>
          <a:p>
            <a:pPr lvl="1"/>
            <a:r>
              <a:rPr lang="en-US" sz="2400" dirty="0" smtClean="0"/>
              <a:t>New releases of code on a weekly </a:t>
            </a:r>
            <a:r>
              <a:rPr lang="en-US" sz="2400" dirty="0" smtClean="0"/>
              <a:t>basis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Require fault-free operation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064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347811" cy="502920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Throughput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User requests per second (RPS)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Scale-out address this (more servers)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Quality of Service (</a:t>
            </a:r>
            <a:r>
              <a:rPr lang="en-US" dirty="0" err="1" smtClean="0"/>
              <a:t>QoS</a:t>
            </a:r>
            <a:r>
              <a:rPr lang="en-US" dirty="0" smtClean="0"/>
              <a:t>)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FF0000"/>
                </a:solidFill>
              </a:rPr>
              <a:t>Latency of individual requests (90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, 95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, or 95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percentile)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Scale-out does not necessarily help</a:t>
            </a:r>
          </a:p>
          <a:p>
            <a:pPr lvl="1"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Interesting notes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The distribution matters, not just the averages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Optimizing throughput often hurts latency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And optimizing latency often hurts power consumption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At the end, it is RPS/$ within some </a:t>
            </a:r>
            <a:r>
              <a:rPr lang="en-US" dirty="0" err="1" smtClean="0"/>
              <a:t>QoS</a:t>
            </a:r>
            <a:r>
              <a:rPr lang="en-US" dirty="0" smtClean="0"/>
              <a:t> constraints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471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Tail At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347811" cy="50292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endParaRPr lang="en-US" sz="2800" dirty="0" smtClean="0"/>
          </a:p>
          <a:p>
            <a:pPr>
              <a:lnSpc>
                <a:spcPct val="120000"/>
              </a:lnSpc>
            </a:pPr>
            <a:endParaRPr lang="en-US" sz="2800" dirty="0"/>
          </a:p>
          <a:p>
            <a:pPr>
              <a:lnSpc>
                <a:spcPct val="120000"/>
              </a:lnSpc>
            </a:pPr>
            <a:r>
              <a:rPr lang="en-US" sz="2800" dirty="0" smtClean="0"/>
              <a:t>Larger clusters </a:t>
            </a:r>
            <a:r>
              <a:rPr lang="en-US" sz="2800" dirty="0" smtClean="0">
                <a:sym typeface="Wingdings" panose="05000000000000000000" pitchFamily="2" charset="2"/>
              </a:rPr>
              <a:t> more prone to high tail latency</a:t>
            </a:r>
            <a:endParaRPr lang="en-US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6386914" cy="419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2305" y="6333683"/>
            <a:ext cx="7981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 smtClean="0">
                <a:latin typeface="Tw Cen MT" panose="020B0602020104020603" pitchFamily="34" charset="0"/>
              </a:rPr>
              <a:t>1</a:t>
            </a:r>
            <a:r>
              <a:rPr lang="en-US" sz="1600" dirty="0" smtClean="0">
                <a:latin typeface="Tw Cen MT" panose="020B0602020104020603" pitchFamily="34" charset="0"/>
              </a:rPr>
              <a:t>The </a:t>
            </a:r>
            <a:r>
              <a:rPr lang="en-US" sz="1600" dirty="0">
                <a:latin typeface="Tw Cen MT" panose="020B0602020104020603" pitchFamily="34" charset="0"/>
              </a:rPr>
              <a:t>Tail at </a:t>
            </a:r>
            <a:r>
              <a:rPr lang="en-US" sz="1600" dirty="0" smtClean="0">
                <a:latin typeface="Tw Cen MT" panose="020B0602020104020603" pitchFamily="34" charset="0"/>
              </a:rPr>
              <a:t>Scale. Jeffrey </a:t>
            </a:r>
            <a:r>
              <a:rPr lang="en-US" sz="1600" dirty="0">
                <a:latin typeface="Tw Cen MT" panose="020B0602020104020603" pitchFamily="34" charset="0"/>
              </a:rPr>
              <a:t>Dean, Luiz André </a:t>
            </a:r>
            <a:r>
              <a:rPr lang="en-US" sz="1600" dirty="0" err="1" smtClean="0">
                <a:latin typeface="Tw Cen MT" panose="020B0602020104020603" pitchFamily="34" charset="0"/>
              </a:rPr>
              <a:t>Barroso</a:t>
            </a:r>
            <a:r>
              <a:rPr lang="en-US" sz="1600" dirty="0" smtClean="0">
                <a:latin typeface="Tw Cen MT" panose="020B0602020104020603" pitchFamily="34" charset="0"/>
              </a:rPr>
              <a:t>. CACM</a:t>
            </a:r>
            <a:r>
              <a:rPr lang="en-US" sz="1600" dirty="0">
                <a:latin typeface="Tw Cen MT" panose="020B0602020104020603" pitchFamily="34" charset="0"/>
              </a:rPr>
              <a:t>, Vol. 56 No. 2, Pages </a:t>
            </a:r>
            <a:r>
              <a:rPr lang="en-US" sz="1600" dirty="0" smtClean="0">
                <a:latin typeface="Tw Cen MT" panose="020B0602020104020603" pitchFamily="34" charset="0"/>
              </a:rPr>
              <a:t>74-80, 2013</a:t>
            </a:r>
            <a:endParaRPr lang="en-US" sz="16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475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Centralized repository for the storage, management, and dissemination of data and information, pertaining to a particular business or service</a:t>
            </a:r>
          </a:p>
          <a:p>
            <a:endParaRPr lang="en-US" dirty="0"/>
          </a:p>
          <a:p>
            <a:r>
              <a:rPr lang="en-US" dirty="0" smtClean="0"/>
              <a:t>Datacenters involve large quantities of data and their processing</a:t>
            </a:r>
          </a:p>
          <a:p>
            <a:endParaRPr lang="en-US" dirty="0"/>
          </a:p>
          <a:p>
            <a:r>
              <a:rPr lang="en-US" dirty="0" smtClean="0"/>
              <a:t>Largely made up of commodity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548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Assignment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257800"/>
            <a:ext cx="8153400" cy="121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do we assign resources to apps?</a:t>
            </a:r>
          </a:p>
          <a:p>
            <a:r>
              <a:rPr lang="en-US" sz="2800" dirty="0" smtClean="0"/>
              <a:t>Two major options: private </a:t>
            </a:r>
            <a:r>
              <a:rPr lang="en-US" sz="2800" dirty="0" err="1" smtClean="0"/>
              <a:t>vs</a:t>
            </a:r>
            <a:r>
              <a:rPr lang="en-US" sz="2800" dirty="0" smtClean="0"/>
              <a:t> shared assignment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600200"/>
            <a:ext cx="5334125" cy="31644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676400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962400"/>
            <a:ext cx="1511300" cy="7299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2438400"/>
            <a:ext cx="19431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8900" y="3276600"/>
            <a:ext cx="1219200" cy="6850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3124200"/>
            <a:ext cx="812800" cy="812800"/>
          </a:xfrm>
          <a:prstGeom prst="rect">
            <a:avLst/>
          </a:prstGeom>
        </p:spPr>
      </p:pic>
      <p:sp>
        <p:nvSpPr>
          <p:cNvPr id="11" name="Right Brace 10"/>
          <p:cNvSpPr/>
          <p:nvPr/>
        </p:nvSpPr>
        <p:spPr bwMode="auto">
          <a:xfrm>
            <a:off x="2349500" y="1524000"/>
            <a:ext cx="609600" cy="3276600"/>
          </a:xfrm>
          <a:prstGeom prst="righ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7800" y="1828800"/>
            <a:ext cx="1054100" cy="70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96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Resource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668808"/>
            <a:ext cx="8153400" cy="762000"/>
          </a:xfrm>
        </p:spPr>
        <p:txBody>
          <a:bodyPr/>
          <a:lstStyle/>
          <a:p>
            <a:r>
              <a:rPr lang="en-US" sz="2800" dirty="0" smtClean="0"/>
              <a:t>Each app receives a private, static set of resources</a:t>
            </a:r>
          </a:p>
          <a:p>
            <a:r>
              <a:rPr lang="en-US" sz="2800" dirty="0" smtClean="0"/>
              <a:t>Also known as static partitioning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447800"/>
            <a:ext cx="5791200" cy="423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75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Resource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105400"/>
            <a:ext cx="8534400" cy="1371600"/>
          </a:xfrm>
        </p:spPr>
        <p:txBody>
          <a:bodyPr/>
          <a:lstStyle/>
          <a:p>
            <a:r>
              <a:rPr lang="en-US" sz="2800" dirty="0" smtClean="0"/>
              <a:t>Shared resources: flexibility </a:t>
            </a:r>
            <a:r>
              <a:rPr lang="en-US" sz="2800" dirty="0" smtClean="0">
                <a:sym typeface="Wingdings"/>
              </a:rPr>
              <a:t></a:t>
            </a:r>
            <a:r>
              <a:rPr lang="en-US" sz="2800" dirty="0" smtClean="0"/>
              <a:t> high utilization</a:t>
            </a:r>
          </a:p>
          <a:p>
            <a:pPr lvl="1"/>
            <a:r>
              <a:rPr lang="en-US" sz="2400" dirty="0"/>
              <a:t>C</a:t>
            </a:r>
            <a:r>
              <a:rPr lang="en-US" sz="2400" dirty="0" smtClean="0"/>
              <a:t>ommon case: user-facing services + analytics on same servers</a:t>
            </a:r>
          </a:p>
          <a:p>
            <a:pPr lvl="1"/>
            <a:r>
              <a:rPr lang="en-US" sz="2400" dirty="0" smtClean="0"/>
              <a:t>Also helps with failures, maintenance, and provisioning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00200"/>
            <a:ext cx="3746724" cy="33152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981200"/>
            <a:ext cx="2429694" cy="32131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 bwMode="auto">
          <a:xfrm>
            <a:off x="4724400" y="2895600"/>
            <a:ext cx="990600" cy="6858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488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Cluster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038600"/>
            <a:ext cx="8382000" cy="2590800"/>
          </a:xfrm>
        </p:spPr>
        <p:txBody>
          <a:bodyPr/>
          <a:lstStyle/>
          <a:p>
            <a:r>
              <a:rPr lang="en-US" sz="2600" dirty="0" smtClean="0"/>
              <a:t>The manager schedules apps on shared resources</a:t>
            </a:r>
          </a:p>
          <a:p>
            <a:pPr lvl="1"/>
            <a:r>
              <a:rPr lang="en-US" sz="2200" dirty="0" smtClean="0"/>
              <a:t>Apps request resource reservations (cores, DRAM, …)</a:t>
            </a:r>
          </a:p>
          <a:p>
            <a:pPr lvl="1"/>
            <a:r>
              <a:rPr lang="en-US" sz="2200" dirty="0" smtClean="0"/>
              <a:t>Manager allocates and assigns specific resources</a:t>
            </a:r>
          </a:p>
          <a:p>
            <a:pPr lvl="2"/>
            <a:r>
              <a:rPr lang="en-US" sz="2000" dirty="0" smtClean="0"/>
              <a:t>Considering performance, utilization, fault tolerance, priorities, … </a:t>
            </a:r>
          </a:p>
          <a:p>
            <a:pPr lvl="2"/>
            <a:r>
              <a:rPr lang="en-US" sz="2000" dirty="0" smtClean="0"/>
              <a:t>Potentially, multiple apps on each server</a:t>
            </a:r>
          </a:p>
          <a:p>
            <a:pPr lvl="1"/>
            <a:r>
              <a:rPr lang="en-US" sz="2200" dirty="0" smtClean="0"/>
              <a:t>Multiple manager architectures (see Borg paper for example)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828800"/>
            <a:ext cx="1981200" cy="12932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500" y="3276600"/>
            <a:ext cx="1460500" cy="6778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1600200"/>
            <a:ext cx="4244686" cy="193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2857500"/>
            <a:ext cx="335643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86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114800"/>
            <a:ext cx="8153400" cy="2362200"/>
          </a:xfrm>
        </p:spPr>
        <p:txBody>
          <a:bodyPr/>
          <a:lstStyle/>
          <a:p>
            <a:r>
              <a:rPr lang="en-US" sz="2800" dirty="0" smtClean="0"/>
              <a:t>Monitor app performance or server load</a:t>
            </a:r>
          </a:p>
          <a:p>
            <a:pPr lvl="1"/>
            <a:r>
              <a:rPr lang="en-US" sz="2200" dirty="0" smtClean="0"/>
              <a:t>[Chase’01, AWS </a:t>
            </a:r>
            <a:r>
              <a:rPr lang="en-US" sz="2200" dirty="0" err="1" smtClean="0"/>
              <a:t>AutoScale</a:t>
            </a:r>
            <a:r>
              <a:rPr lang="en-US" sz="2200" dirty="0" smtClean="0"/>
              <a:t>, Lim’10, Shen’11, Gandhi’12, …</a:t>
            </a:r>
            <a:r>
              <a:rPr lang="en-US" dirty="0" smtClean="0"/>
              <a:t>] </a:t>
            </a:r>
          </a:p>
          <a:p>
            <a:r>
              <a:rPr lang="en-US" sz="2800" dirty="0" smtClean="0"/>
              <a:t>Adjust resources given to app</a:t>
            </a:r>
          </a:p>
          <a:p>
            <a:pPr lvl="1"/>
            <a:r>
              <a:rPr lang="en-US" sz="2400" dirty="0" smtClean="0"/>
              <a:t>Add or remove to meet performance goal</a:t>
            </a:r>
          </a:p>
          <a:p>
            <a:pPr lvl="1"/>
            <a:r>
              <a:rPr lang="en-US" sz="2400" dirty="0" smtClean="0"/>
              <a:t>Feedback-based control loop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658646"/>
            <a:ext cx="558800" cy="431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4600" y="3039646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w Cen MT"/>
                <a:cs typeface="Tw Cen MT"/>
              </a:rPr>
              <a:t>Load balancer</a:t>
            </a:r>
            <a:endParaRPr lang="en-US" dirty="0">
              <a:latin typeface="Tw Cen MT"/>
              <a:cs typeface="Tw Cen MT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3886200" y="2006600"/>
            <a:ext cx="3454400" cy="685800"/>
            <a:chOff x="3886200" y="2006600"/>
            <a:chExt cx="3454400" cy="685800"/>
          </a:xfrm>
        </p:grpSpPr>
        <p:cxnSp>
          <p:nvCxnSpPr>
            <p:cNvPr id="6" name="Straight Arrow Connector 5"/>
            <p:cNvCxnSpPr/>
            <p:nvPr/>
          </p:nvCxnSpPr>
          <p:spPr bwMode="auto">
            <a:xfrm flipV="1">
              <a:off x="3886200" y="2235200"/>
              <a:ext cx="914400" cy="457200"/>
            </a:xfrm>
            <a:prstGeom prst="straightConnector1">
              <a:avLst/>
            </a:prstGeom>
            <a:gradFill rotWithShape="1">
              <a:gsLst>
                <a:gs pos="0">
                  <a:srgbClr val="4D4D4D"/>
                </a:gs>
                <a:gs pos="50000">
                  <a:schemeClr val="bg1"/>
                </a:gs>
                <a:gs pos="100000">
                  <a:srgbClr val="4D4D4D"/>
                </a:gs>
              </a:gsLst>
              <a:lin ang="18900000" scaled="1"/>
            </a:gradFill>
            <a:ln w="28575" cap="flat" cmpd="sng" algn="ctr">
              <a:solidFill>
                <a:schemeClr val="bg2"/>
              </a:solidFill>
              <a:prstDash val="solid"/>
              <a:round/>
              <a:headEnd type="arrow"/>
              <a:tailEnd type="arrow"/>
            </a:ln>
            <a:effectLst/>
          </p:spPr>
        </p:cxn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6800" y="2006600"/>
              <a:ext cx="558800" cy="4318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37200" y="2006600"/>
              <a:ext cx="558800" cy="4318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72200" y="2006600"/>
              <a:ext cx="558800" cy="4318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81800" y="2006600"/>
              <a:ext cx="558800" cy="431800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463800"/>
            <a:ext cx="558800" cy="431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200" y="2463800"/>
            <a:ext cx="558800" cy="431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463800"/>
            <a:ext cx="558800" cy="431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463800"/>
            <a:ext cx="558800" cy="431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921000"/>
            <a:ext cx="558800" cy="431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200" y="2921000"/>
            <a:ext cx="558800" cy="431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921000"/>
            <a:ext cx="558800" cy="431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921000"/>
            <a:ext cx="558800" cy="431800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 bwMode="auto">
          <a:xfrm flipV="1">
            <a:off x="3962400" y="2692400"/>
            <a:ext cx="838200" cy="152400"/>
          </a:xfrm>
          <a:prstGeom prst="straightConnector1">
            <a:avLst/>
          </a:prstGeom>
          <a:gradFill rotWithShape="1">
            <a:gsLst>
              <a:gs pos="0">
                <a:srgbClr val="4D4D4D"/>
              </a:gs>
              <a:gs pos="50000">
                <a:schemeClr val="bg1"/>
              </a:gs>
              <a:gs pos="100000">
                <a:srgbClr val="4D4D4D"/>
              </a:gs>
            </a:gsLst>
            <a:lin ang="18900000" scaled="1"/>
          </a:gradFill>
          <a:ln w="28575" cap="flat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grpSp>
        <p:nvGrpSpPr>
          <p:cNvPr id="48" name="Group 47"/>
          <p:cNvGrpSpPr/>
          <p:nvPr/>
        </p:nvGrpSpPr>
        <p:grpSpPr>
          <a:xfrm>
            <a:off x="3962400" y="3149600"/>
            <a:ext cx="3378200" cy="660400"/>
            <a:chOff x="3962400" y="3149600"/>
            <a:chExt cx="3378200" cy="6604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6800" y="3378200"/>
              <a:ext cx="558800" cy="4318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37200" y="3378200"/>
              <a:ext cx="558800" cy="4318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72200" y="3378200"/>
              <a:ext cx="558800" cy="4318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81800" y="3378200"/>
              <a:ext cx="558800" cy="431800"/>
            </a:xfrm>
            <a:prstGeom prst="rect">
              <a:avLst/>
            </a:prstGeom>
          </p:spPr>
        </p:pic>
        <p:cxnSp>
          <p:nvCxnSpPr>
            <p:cNvPr id="34" name="Straight Arrow Connector 33"/>
            <p:cNvCxnSpPr/>
            <p:nvPr/>
          </p:nvCxnSpPr>
          <p:spPr bwMode="auto">
            <a:xfrm>
              <a:off x="3962400" y="3149600"/>
              <a:ext cx="914400" cy="457200"/>
            </a:xfrm>
            <a:prstGeom prst="straightConnector1">
              <a:avLst/>
            </a:prstGeom>
            <a:gradFill rotWithShape="1">
              <a:gsLst>
                <a:gs pos="0">
                  <a:srgbClr val="4D4D4D"/>
                </a:gs>
                <a:gs pos="50000">
                  <a:schemeClr val="bg1"/>
                </a:gs>
                <a:gs pos="100000">
                  <a:srgbClr val="4D4D4D"/>
                </a:gs>
              </a:gsLst>
              <a:lin ang="18900000" scaled="1"/>
            </a:gradFill>
            <a:ln w="28575" cap="flat" cmpd="sng" algn="ctr">
              <a:solidFill>
                <a:schemeClr val="bg2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cxnSp>
        <p:nvCxnSpPr>
          <p:cNvPr id="35" name="Straight Arrow Connector 34"/>
          <p:cNvCxnSpPr/>
          <p:nvPr/>
        </p:nvCxnSpPr>
        <p:spPr bwMode="auto">
          <a:xfrm>
            <a:off x="3962400" y="2997200"/>
            <a:ext cx="838200" cy="152400"/>
          </a:xfrm>
          <a:prstGeom prst="straightConnector1">
            <a:avLst/>
          </a:prstGeom>
          <a:gradFill rotWithShape="1">
            <a:gsLst>
              <a:gs pos="0">
                <a:srgbClr val="4D4D4D"/>
              </a:gs>
              <a:gs pos="50000">
                <a:schemeClr val="bg1"/>
              </a:gs>
              <a:gs pos="100000">
                <a:srgbClr val="4D4D4D"/>
              </a:gs>
            </a:gsLst>
            <a:lin ang="18900000" scaled="1"/>
          </a:gradFill>
          <a:ln w="28575" cap="flat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2133600" y="2921000"/>
            <a:ext cx="685800" cy="0"/>
          </a:xfrm>
          <a:prstGeom prst="straightConnector1">
            <a:avLst/>
          </a:prstGeom>
          <a:gradFill rotWithShape="1">
            <a:gsLst>
              <a:gs pos="0">
                <a:srgbClr val="4D4D4D"/>
              </a:gs>
              <a:gs pos="50000">
                <a:schemeClr val="bg1"/>
              </a:gs>
              <a:gs pos="100000">
                <a:srgbClr val="4D4D4D"/>
              </a:gs>
            </a:gsLst>
            <a:lin ang="18900000" scaled="1"/>
          </a:gradFill>
          <a:ln w="28575" cap="flat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grpSp>
        <p:nvGrpSpPr>
          <p:cNvPr id="46" name="Group 45"/>
          <p:cNvGrpSpPr/>
          <p:nvPr/>
        </p:nvGrpSpPr>
        <p:grpSpPr>
          <a:xfrm>
            <a:off x="762000" y="1854200"/>
            <a:ext cx="1320800" cy="1320800"/>
            <a:chOff x="1524000" y="3124200"/>
            <a:chExt cx="1320800" cy="1320800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4000" y="3124200"/>
              <a:ext cx="711200" cy="71120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76400" y="3276600"/>
              <a:ext cx="711200" cy="71120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28800" y="3429000"/>
              <a:ext cx="711200" cy="71120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81200" y="3581400"/>
              <a:ext cx="711200" cy="71120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33600" y="3733800"/>
              <a:ext cx="711200" cy="711200"/>
            </a:xfrm>
            <a:prstGeom prst="rect">
              <a:avLst/>
            </a:prstGeom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2616200"/>
            <a:ext cx="7112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37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Map+Reduce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751013"/>
            <a:ext cx="4037012" cy="4497387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zh-CN" altLang="en-US">
              <a:ea typeface="宋体" charset="0"/>
              <a:cs typeface="宋体" charset="0"/>
            </a:endParaRPr>
          </a:p>
          <a:p>
            <a:pPr>
              <a:lnSpc>
                <a:spcPct val="90000"/>
              </a:lnSpc>
            </a:pPr>
            <a:endParaRPr lang="zh-CN" altLang="en-US">
              <a:ea typeface="宋体" charset="0"/>
              <a:cs typeface="宋体" charset="0"/>
            </a:endParaRPr>
          </a:p>
          <a:p>
            <a:pPr>
              <a:lnSpc>
                <a:spcPct val="90000"/>
              </a:lnSpc>
            </a:pPr>
            <a:endParaRPr lang="zh-CN" altLang="en-US">
              <a:ea typeface="宋体" charset="0"/>
              <a:cs typeface="宋体" charset="0"/>
            </a:endParaRPr>
          </a:p>
          <a:p>
            <a:pPr>
              <a:lnSpc>
                <a:spcPct val="90000"/>
              </a:lnSpc>
            </a:pPr>
            <a:endParaRPr lang="zh-CN" altLang="en-US">
              <a:ea typeface="宋体" charset="0"/>
              <a:cs typeface="宋体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zh-CN" altLang="en-US">
              <a:ea typeface="宋体" charset="0"/>
              <a:cs typeface="宋体" charset="0"/>
            </a:endParaRPr>
          </a:p>
          <a:p>
            <a:pPr>
              <a:lnSpc>
                <a:spcPct val="90000"/>
              </a:lnSpc>
            </a:pPr>
            <a:r>
              <a:rPr lang="en-US" altLang="zh-CN">
                <a:ea typeface="宋体" charset="0"/>
                <a:cs typeface="宋体" charset="0"/>
              </a:rPr>
              <a:t>Map:</a:t>
            </a:r>
          </a:p>
          <a:p>
            <a:pPr lvl="1">
              <a:lnSpc>
                <a:spcPct val="90000"/>
              </a:lnSpc>
            </a:pPr>
            <a:r>
              <a:rPr lang="en-US" altLang="zh-CN">
                <a:ea typeface="宋体" charset="0"/>
                <a:cs typeface="宋体" charset="0"/>
              </a:rPr>
              <a:t>Accepts </a:t>
            </a:r>
            <a:r>
              <a:rPr lang="en-US" altLang="zh-CN" i="1">
                <a:ea typeface="宋体" charset="0"/>
                <a:cs typeface="宋体" charset="0"/>
              </a:rPr>
              <a:t>input</a:t>
            </a:r>
            <a:r>
              <a:rPr lang="en-US" altLang="zh-CN">
                <a:ea typeface="宋体" charset="0"/>
                <a:cs typeface="宋体" charset="0"/>
              </a:rPr>
              <a:t> key/value pair</a:t>
            </a:r>
          </a:p>
          <a:p>
            <a:pPr lvl="1">
              <a:lnSpc>
                <a:spcPct val="90000"/>
              </a:lnSpc>
            </a:pPr>
            <a:r>
              <a:rPr lang="en-US" altLang="zh-CN">
                <a:ea typeface="宋体" charset="0"/>
                <a:cs typeface="宋体" charset="0"/>
              </a:rPr>
              <a:t>Emits </a:t>
            </a:r>
            <a:r>
              <a:rPr lang="en-US" altLang="zh-CN" i="1">
                <a:ea typeface="宋体" charset="0"/>
                <a:cs typeface="宋体" charset="0"/>
              </a:rPr>
              <a:t>intermediate</a:t>
            </a:r>
            <a:r>
              <a:rPr lang="en-US" altLang="zh-CN">
                <a:ea typeface="宋体" charset="0"/>
                <a:cs typeface="宋体" charset="0"/>
              </a:rPr>
              <a:t> key/value pair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5025" y="1751013"/>
            <a:ext cx="4037013" cy="4497387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zh-CN" altLang="en-US">
              <a:ea typeface="宋体" charset="0"/>
              <a:cs typeface="宋体" charset="0"/>
            </a:endParaRPr>
          </a:p>
          <a:p>
            <a:pPr>
              <a:lnSpc>
                <a:spcPct val="90000"/>
              </a:lnSpc>
            </a:pPr>
            <a:endParaRPr lang="zh-CN" altLang="en-US">
              <a:ea typeface="宋体" charset="0"/>
              <a:cs typeface="宋体" charset="0"/>
            </a:endParaRPr>
          </a:p>
          <a:p>
            <a:pPr>
              <a:lnSpc>
                <a:spcPct val="90000"/>
              </a:lnSpc>
            </a:pPr>
            <a:endParaRPr lang="zh-CN" altLang="en-US">
              <a:ea typeface="宋体" charset="0"/>
              <a:cs typeface="宋体" charset="0"/>
            </a:endParaRPr>
          </a:p>
          <a:p>
            <a:pPr>
              <a:lnSpc>
                <a:spcPct val="90000"/>
              </a:lnSpc>
            </a:pPr>
            <a:endParaRPr lang="zh-CN" altLang="en-US">
              <a:ea typeface="宋体" charset="0"/>
              <a:cs typeface="宋体" charset="0"/>
            </a:endParaRPr>
          </a:p>
          <a:p>
            <a:pPr>
              <a:lnSpc>
                <a:spcPct val="90000"/>
              </a:lnSpc>
            </a:pPr>
            <a:endParaRPr lang="zh-CN" altLang="en-US">
              <a:ea typeface="宋体" charset="0"/>
              <a:cs typeface="宋体" charset="0"/>
            </a:endParaRPr>
          </a:p>
          <a:p>
            <a:pPr>
              <a:lnSpc>
                <a:spcPct val="90000"/>
              </a:lnSpc>
            </a:pPr>
            <a:r>
              <a:rPr lang="en-US" altLang="zh-CN">
                <a:ea typeface="宋体" charset="0"/>
                <a:cs typeface="宋体" charset="0"/>
              </a:rPr>
              <a:t>Reduce :</a:t>
            </a:r>
          </a:p>
          <a:p>
            <a:pPr lvl="1">
              <a:lnSpc>
                <a:spcPct val="90000"/>
              </a:lnSpc>
            </a:pPr>
            <a:r>
              <a:rPr lang="en-US" altLang="zh-CN">
                <a:ea typeface="宋体" charset="0"/>
                <a:cs typeface="宋体" charset="0"/>
              </a:rPr>
              <a:t>Accepts </a:t>
            </a:r>
            <a:r>
              <a:rPr lang="en-US" altLang="zh-CN" i="1">
                <a:ea typeface="宋体" charset="0"/>
                <a:cs typeface="宋体" charset="0"/>
              </a:rPr>
              <a:t>intermediate</a:t>
            </a:r>
            <a:r>
              <a:rPr lang="en-US" altLang="zh-CN">
                <a:ea typeface="宋体" charset="0"/>
                <a:cs typeface="宋体" charset="0"/>
              </a:rPr>
              <a:t> key/value* pair</a:t>
            </a:r>
          </a:p>
          <a:p>
            <a:pPr lvl="1">
              <a:lnSpc>
                <a:spcPct val="90000"/>
              </a:lnSpc>
            </a:pPr>
            <a:r>
              <a:rPr lang="en-US" altLang="zh-CN">
                <a:ea typeface="宋体" charset="0"/>
                <a:cs typeface="宋体" charset="0"/>
              </a:rPr>
              <a:t>Emits </a:t>
            </a:r>
            <a:r>
              <a:rPr lang="en-US" altLang="zh-CN" i="1">
                <a:ea typeface="宋体" charset="0"/>
                <a:cs typeface="宋体" charset="0"/>
              </a:rPr>
              <a:t>output</a:t>
            </a:r>
            <a:r>
              <a:rPr lang="en-US" altLang="zh-CN">
                <a:ea typeface="宋体" charset="0"/>
                <a:cs typeface="宋体" charset="0"/>
              </a:rPr>
              <a:t> key/value pair</a:t>
            </a: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381000" y="1752600"/>
            <a:ext cx="1143000" cy="1905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2209800" y="1752600"/>
            <a:ext cx="11430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2209800" y="2133600"/>
            <a:ext cx="11430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2209800" y="2514600"/>
            <a:ext cx="11430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2209800" y="3352800"/>
            <a:ext cx="11430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2" name="Line 10"/>
          <p:cNvSpPr>
            <a:spLocks noChangeShapeType="1"/>
          </p:cNvSpPr>
          <p:nvPr/>
        </p:nvSpPr>
        <p:spPr bwMode="auto">
          <a:xfrm>
            <a:off x="2776538" y="2971800"/>
            <a:ext cx="1587" cy="22860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5105400" y="1752600"/>
            <a:ext cx="11430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4" name="Rectangle 12"/>
          <p:cNvSpPr>
            <a:spLocks noChangeArrowheads="1"/>
          </p:cNvSpPr>
          <p:nvPr/>
        </p:nvSpPr>
        <p:spPr bwMode="auto">
          <a:xfrm>
            <a:off x="5105400" y="2133600"/>
            <a:ext cx="11430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5105400" y="2514600"/>
            <a:ext cx="11430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6" name="Rectangle 14"/>
          <p:cNvSpPr>
            <a:spLocks noChangeArrowheads="1"/>
          </p:cNvSpPr>
          <p:nvPr/>
        </p:nvSpPr>
        <p:spPr bwMode="auto">
          <a:xfrm>
            <a:off x="5105400" y="3352800"/>
            <a:ext cx="11430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7" name="Line 15"/>
          <p:cNvSpPr>
            <a:spLocks noChangeShapeType="1"/>
          </p:cNvSpPr>
          <p:nvPr/>
        </p:nvSpPr>
        <p:spPr bwMode="auto">
          <a:xfrm>
            <a:off x="5672138" y="2971800"/>
            <a:ext cx="1587" cy="22860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8" name="Line 16"/>
          <p:cNvSpPr>
            <a:spLocks noChangeShapeType="1"/>
          </p:cNvSpPr>
          <p:nvPr/>
        </p:nvSpPr>
        <p:spPr bwMode="auto">
          <a:xfrm>
            <a:off x="1647825" y="2590800"/>
            <a:ext cx="4572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9" name="Line 17"/>
          <p:cNvSpPr>
            <a:spLocks noChangeShapeType="1"/>
          </p:cNvSpPr>
          <p:nvPr/>
        </p:nvSpPr>
        <p:spPr bwMode="auto">
          <a:xfrm>
            <a:off x="3429000" y="1905000"/>
            <a:ext cx="4572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0" name="Line 18"/>
          <p:cNvSpPr>
            <a:spLocks noChangeShapeType="1"/>
          </p:cNvSpPr>
          <p:nvPr/>
        </p:nvSpPr>
        <p:spPr bwMode="auto">
          <a:xfrm>
            <a:off x="3429000" y="2286000"/>
            <a:ext cx="4572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1" name="Line 19"/>
          <p:cNvSpPr>
            <a:spLocks noChangeShapeType="1"/>
          </p:cNvSpPr>
          <p:nvPr/>
        </p:nvSpPr>
        <p:spPr bwMode="auto">
          <a:xfrm>
            <a:off x="3429000" y="2667000"/>
            <a:ext cx="4572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2" name="Line 20"/>
          <p:cNvSpPr>
            <a:spLocks noChangeShapeType="1"/>
          </p:cNvSpPr>
          <p:nvPr/>
        </p:nvSpPr>
        <p:spPr bwMode="auto">
          <a:xfrm>
            <a:off x="3429000" y="3505200"/>
            <a:ext cx="4572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3" name="Line 21"/>
          <p:cNvSpPr>
            <a:spLocks noChangeShapeType="1"/>
          </p:cNvSpPr>
          <p:nvPr/>
        </p:nvSpPr>
        <p:spPr bwMode="auto">
          <a:xfrm>
            <a:off x="4572000" y="1900238"/>
            <a:ext cx="4572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4" name="Line 22"/>
          <p:cNvSpPr>
            <a:spLocks noChangeShapeType="1"/>
          </p:cNvSpPr>
          <p:nvPr/>
        </p:nvSpPr>
        <p:spPr bwMode="auto">
          <a:xfrm>
            <a:off x="4572000" y="2281238"/>
            <a:ext cx="4572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5" name="Line 23"/>
          <p:cNvSpPr>
            <a:spLocks noChangeShapeType="1"/>
          </p:cNvSpPr>
          <p:nvPr/>
        </p:nvSpPr>
        <p:spPr bwMode="auto">
          <a:xfrm>
            <a:off x="4572000" y="2662238"/>
            <a:ext cx="4572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6" name="Line 24"/>
          <p:cNvSpPr>
            <a:spLocks noChangeShapeType="1"/>
          </p:cNvSpPr>
          <p:nvPr/>
        </p:nvSpPr>
        <p:spPr bwMode="auto">
          <a:xfrm>
            <a:off x="4572000" y="3500438"/>
            <a:ext cx="4572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7" name="Line 25"/>
          <p:cNvSpPr>
            <a:spLocks noChangeShapeType="1"/>
          </p:cNvSpPr>
          <p:nvPr/>
        </p:nvSpPr>
        <p:spPr bwMode="auto">
          <a:xfrm>
            <a:off x="6324600" y="2619375"/>
            <a:ext cx="3048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8" name="Line 26"/>
          <p:cNvSpPr>
            <a:spLocks noChangeShapeType="1"/>
          </p:cNvSpPr>
          <p:nvPr/>
        </p:nvSpPr>
        <p:spPr bwMode="auto">
          <a:xfrm>
            <a:off x="7267575" y="2619375"/>
            <a:ext cx="3048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9" name="Rectangle 27"/>
          <p:cNvSpPr>
            <a:spLocks noChangeArrowheads="1"/>
          </p:cNvSpPr>
          <p:nvPr/>
        </p:nvSpPr>
        <p:spPr bwMode="auto">
          <a:xfrm>
            <a:off x="7620000" y="1752600"/>
            <a:ext cx="1143000" cy="1905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00" name="Rectangle 28"/>
          <p:cNvSpPr>
            <a:spLocks noChangeArrowheads="1"/>
          </p:cNvSpPr>
          <p:nvPr/>
        </p:nvSpPr>
        <p:spPr bwMode="auto">
          <a:xfrm>
            <a:off x="1981200" y="1524000"/>
            <a:ext cx="5410200" cy="2438400"/>
          </a:xfrm>
          <a:prstGeom prst="rect">
            <a:avLst/>
          </a:prstGeom>
          <a:solidFill>
            <a:schemeClr val="accent1">
              <a:alpha val="6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01" name="Rectangle 29"/>
          <p:cNvSpPr>
            <a:spLocks noChangeArrowheads="1"/>
          </p:cNvSpPr>
          <p:nvPr/>
        </p:nvSpPr>
        <p:spPr bwMode="auto">
          <a:xfrm>
            <a:off x="3914775" y="1752600"/>
            <a:ext cx="609600" cy="1905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02" name="Rectangle 30"/>
          <p:cNvSpPr>
            <a:spLocks noChangeArrowheads="1"/>
          </p:cNvSpPr>
          <p:nvPr/>
        </p:nvSpPr>
        <p:spPr bwMode="auto">
          <a:xfrm>
            <a:off x="6629400" y="1752600"/>
            <a:ext cx="609600" cy="1905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03" name="Text Box 31"/>
          <p:cNvSpPr txBox="1">
            <a:spLocks noChangeArrowheads="1"/>
          </p:cNvSpPr>
          <p:nvPr/>
        </p:nvSpPr>
        <p:spPr bwMode="auto">
          <a:xfrm>
            <a:off x="560388" y="2181225"/>
            <a:ext cx="7762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000">
                <a:solidFill>
                  <a:srgbClr val="000000"/>
                </a:solidFill>
                <a:ea typeface="宋体" charset="0"/>
                <a:cs typeface="宋体" charset="0"/>
              </a:rPr>
              <a:t>Very </a:t>
            </a:r>
          </a:p>
          <a:p>
            <a:pPr algn="ctr"/>
            <a:r>
              <a:rPr lang="en-US" altLang="zh-CN" sz="2000">
                <a:solidFill>
                  <a:srgbClr val="000000"/>
                </a:solidFill>
                <a:ea typeface="宋体" charset="0"/>
                <a:cs typeface="宋体" charset="0"/>
              </a:rPr>
              <a:t>big</a:t>
            </a:r>
          </a:p>
          <a:p>
            <a:pPr algn="ctr"/>
            <a:r>
              <a:rPr lang="en-US" altLang="zh-CN" sz="2000">
                <a:solidFill>
                  <a:srgbClr val="000000"/>
                </a:solidFill>
                <a:ea typeface="宋体" charset="0"/>
                <a:cs typeface="宋体" charset="0"/>
              </a:rPr>
              <a:t>data</a:t>
            </a:r>
          </a:p>
        </p:txBody>
      </p:sp>
      <p:sp>
        <p:nvSpPr>
          <p:cNvPr id="79904" name="Text Box 32"/>
          <p:cNvSpPr txBox="1">
            <a:spLocks noChangeArrowheads="1"/>
          </p:cNvSpPr>
          <p:nvPr/>
        </p:nvSpPr>
        <p:spPr bwMode="auto">
          <a:xfrm>
            <a:off x="7708900" y="2422525"/>
            <a:ext cx="904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000">
                <a:solidFill>
                  <a:srgbClr val="000000"/>
                </a:solidFill>
                <a:ea typeface="宋体" charset="0"/>
                <a:cs typeface="宋体" charset="0"/>
              </a:rPr>
              <a:t>Result</a:t>
            </a:r>
          </a:p>
        </p:txBody>
      </p:sp>
      <p:sp>
        <p:nvSpPr>
          <p:cNvPr id="79905" name="Text Box 33"/>
          <p:cNvSpPr txBox="1">
            <a:spLocks noChangeArrowheads="1"/>
          </p:cNvSpPr>
          <p:nvPr/>
        </p:nvSpPr>
        <p:spPr bwMode="auto">
          <a:xfrm>
            <a:off x="4000500" y="2133600"/>
            <a:ext cx="3952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000">
                <a:solidFill>
                  <a:srgbClr val="000000"/>
                </a:solidFill>
                <a:ea typeface="宋体" charset="0"/>
                <a:cs typeface="宋体" charset="0"/>
              </a:rPr>
              <a:t>M</a:t>
            </a:r>
          </a:p>
          <a:p>
            <a:pPr algn="ctr"/>
            <a:r>
              <a:rPr lang="en-US" altLang="zh-CN" sz="2000">
                <a:solidFill>
                  <a:srgbClr val="000000"/>
                </a:solidFill>
                <a:ea typeface="宋体" charset="0"/>
                <a:cs typeface="宋体" charset="0"/>
              </a:rPr>
              <a:t>A</a:t>
            </a:r>
          </a:p>
          <a:p>
            <a:pPr algn="ctr"/>
            <a:r>
              <a:rPr lang="en-US" altLang="zh-CN" sz="2000">
                <a:solidFill>
                  <a:srgbClr val="000000"/>
                </a:solidFill>
                <a:ea typeface="宋体" charset="0"/>
                <a:cs typeface="宋体" charset="0"/>
              </a:rPr>
              <a:t>P</a:t>
            </a:r>
          </a:p>
        </p:txBody>
      </p:sp>
      <p:sp>
        <p:nvSpPr>
          <p:cNvPr id="79906" name="Text Box 34"/>
          <p:cNvSpPr txBox="1">
            <a:spLocks noChangeArrowheads="1"/>
          </p:cNvSpPr>
          <p:nvPr/>
        </p:nvSpPr>
        <p:spPr bwMode="auto">
          <a:xfrm>
            <a:off x="6742113" y="1736725"/>
            <a:ext cx="3683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000">
                <a:solidFill>
                  <a:srgbClr val="000000"/>
                </a:solidFill>
                <a:ea typeface="宋体" charset="0"/>
                <a:cs typeface="宋体" charset="0"/>
              </a:rPr>
              <a:t>R</a:t>
            </a:r>
          </a:p>
          <a:p>
            <a:pPr algn="ctr"/>
            <a:r>
              <a:rPr lang="en-US" altLang="zh-CN" sz="2000">
                <a:solidFill>
                  <a:srgbClr val="000000"/>
                </a:solidFill>
                <a:ea typeface="宋体" charset="0"/>
                <a:cs typeface="宋体" charset="0"/>
              </a:rPr>
              <a:t>E</a:t>
            </a:r>
          </a:p>
          <a:p>
            <a:pPr algn="ctr"/>
            <a:r>
              <a:rPr lang="en-US" altLang="zh-CN" sz="2000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</a:p>
          <a:p>
            <a:pPr algn="ctr"/>
            <a:r>
              <a:rPr lang="en-US" altLang="zh-CN" sz="2000">
                <a:solidFill>
                  <a:srgbClr val="000000"/>
                </a:solidFill>
                <a:ea typeface="宋体" charset="0"/>
                <a:cs typeface="宋体" charset="0"/>
              </a:rPr>
              <a:t>U</a:t>
            </a:r>
          </a:p>
          <a:p>
            <a:pPr algn="ctr"/>
            <a:r>
              <a:rPr lang="en-US" altLang="zh-CN" sz="2000">
                <a:solidFill>
                  <a:srgbClr val="000000"/>
                </a:solidFill>
                <a:ea typeface="宋体" charset="0"/>
                <a:cs typeface="宋体" charset="0"/>
              </a:rPr>
              <a:t>C</a:t>
            </a:r>
          </a:p>
          <a:p>
            <a:pPr algn="ctr"/>
            <a:r>
              <a:rPr lang="en-US" altLang="zh-CN" sz="2000">
                <a:solidFill>
                  <a:srgbClr val="000000"/>
                </a:solidFill>
                <a:ea typeface="宋体" charset="0"/>
                <a:cs typeface="宋体" charset="0"/>
              </a:rPr>
              <a:t>E</a:t>
            </a:r>
          </a:p>
        </p:txBody>
      </p:sp>
      <p:grpSp>
        <p:nvGrpSpPr>
          <p:cNvPr id="79907" name="Group 35"/>
          <p:cNvGrpSpPr>
            <a:grpSpLocks/>
          </p:cNvGrpSpPr>
          <p:nvPr/>
        </p:nvGrpSpPr>
        <p:grpSpPr bwMode="auto">
          <a:xfrm>
            <a:off x="4876800" y="1981200"/>
            <a:ext cx="1524000" cy="1447800"/>
            <a:chOff x="3072" y="1248"/>
            <a:chExt cx="960" cy="912"/>
          </a:xfrm>
        </p:grpSpPr>
        <p:sp>
          <p:nvSpPr>
            <p:cNvPr id="79908" name="Rectangle 36"/>
            <p:cNvSpPr>
              <a:spLocks noChangeArrowheads="1"/>
            </p:cNvSpPr>
            <p:nvPr/>
          </p:nvSpPr>
          <p:spPr bwMode="auto">
            <a:xfrm>
              <a:off x="3072" y="1248"/>
              <a:ext cx="960" cy="9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09" name="Text Box 37"/>
            <p:cNvSpPr txBox="1">
              <a:spLocks noChangeArrowheads="1"/>
            </p:cNvSpPr>
            <p:nvPr/>
          </p:nvSpPr>
          <p:spPr bwMode="auto">
            <a:xfrm>
              <a:off x="3115" y="1440"/>
              <a:ext cx="91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>
                  <a:solidFill>
                    <a:srgbClr val="000000"/>
                  </a:solidFill>
                  <a:ea typeface="宋体" charset="0"/>
                  <a:cs typeface="宋体" charset="0"/>
                </a:rPr>
                <a:t>Partitioning</a:t>
              </a:r>
            </a:p>
            <a:p>
              <a:pPr algn="ctr"/>
              <a:r>
                <a:rPr lang="en-US" altLang="zh-CN" sz="2000">
                  <a:solidFill>
                    <a:srgbClr val="000000"/>
                  </a:solidFill>
                  <a:ea typeface="宋体" charset="0"/>
                  <a:cs typeface="宋体" charset="0"/>
                </a:rPr>
                <a:t>Function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4553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  <p:bldP spid="79876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Analytics Example: </a:t>
            </a:r>
            <a:r>
              <a:rPr lang="en-US" dirty="0" err="1" smtClean="0"/>
              <a:t>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953000"/>
            <a:ext cx="8153400" cy="1600200"/>
          </a:xfrm>
        </p:spPr>
        <p:txBody>
          <a:bodyPr/>
          <a:lstStyle/>
          <a:p>
            <a:r>
              <a:rPr lang="en-US" sz="2400" dirty="0" smtClean="0"/>
              <a:t>Single-tier architecture</a:t>
            </a:r>
          </a:p>
          <a:p>
            <a:pPr lvl="1"/>
            <a:r>
              <a:rPr lang="en-US" sz="2200" dirty="0" smtClean="0"/>
              <a:t>Distributed FS, worker servers, coordinator</a:t>
            </a:r>
          </a:p>
          <a:p>
            <a:pPr lvl="1"/>
            <a:r>
              <a:rPr lang="en-US" sz="2200" dirty="0" smtClean="0"/>
              <a:t>Disk based or in-memory</a:t>
            </a:r>
          </a:p>
          <a:p>
            <a:r>
              <a:rPr lang="en-US" sz="2400" dirty="0"/>
              <a:t>Metric: </a:t>
            </a:r>
            <a:r>
              <a:rPr lang="en-US" sz="2400" dirty="0" smtClean="0"/>
              <a:t>throughput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912283"/>
            <a:ext cx="6324600" cy="40407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7400" y="4950023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w Cen MT"/>
                <a:cs typeface="Tw Cen MT"/>
              </a:rPr>
              <a:t>[Figure credit: </a:t>
            </a:r>
            <a:r>
              <a:rPr lang="en-US" sz="1400" dirty="0">
                <a:latin typeface="Tw Cen MT"/>
                <a:cs typeface="Tw Cen MT"/>
              </a:rPr>
              <a:t>Paul </a:t>
            </a:r>
            <a:r>
              <a:rPr lang="en-US" sz="1400" dirty="0" err="1" smtClean="0">
                <a:latin typeface="Tw Cen MT"/>
                <a:cs typeface="Tw Cen MT"/>
              </a:rPr>
              <a:t>Krzyzanowski</a:t>
            </a:r>
            <a:r>
              <a:rPr lang="en-US" sz="1400" dirty="0" smtClean="0">
                <a:latin typeface="Tw Cen MT"/>
                <a:cs typeface="Tw Cen MT"/>
              </a:rPr>
              <a:t>]  </a:t>
            </a:r>
            <a:endParaRPr lang="en-US" sz="1400" dirty="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550892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3-tier App: </a:t>
            </a:r>
            <a:r>
              <a:rPr lang="en-US" dirty="0" err="1" smtClean="0"/>
              <a:t>WebMail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1524000"/>
            <a:ext cx="5947452" cy="502920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May include thousands of machines, </a:t>
            </a:r>
            <a:r>
              <a:rPr lang="en-US" dirty="0" err="1" smtClean="0"/>
              <a:t>PetaBytes</a:t>
            </a:r>
            <a:r>
              <a:rPr lang="en-US" dirty="0" smtClean="0"/>
              <a:t> of data, and billions of users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tier: protocol processing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Typically stateless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Use a load balancer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tier: application logic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Often caches state from 3</a:t>
            </a:r>
            <a:r>
              <a:rPr lang="en-US" baseline="30000" dirty="0" smtClean="0"/>
              <a:t>rd</a:t>
            </a:r>
            <a:r>
              <a:rPr lang="en-US" dirty="0" smtClean="0"/>
              <a:t> tier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tier: data storage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Heavily </a:t>
            </a:r>
            <a:r>
              <a:rPr lang="en-US" dirty="0" err="1" smtClean="0"/>
              <a:t>stateful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Often includes bulk of machines</a:t>
            </a:r>
          </a:p>
          <a:p>
            <a:pPr lvl="1"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6719231" y="1939203"/>
            <a:ext cx="1168790" cy="583091"/>
          </a:xfrm>
          <a:prstGeom prst="roundRect">
            <a:avLst/>
          </a:prstGeom>
          <a:solidFill>
            <a:srgbClr val="CC66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Load Balancer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rot="5400000">
            <a:off x="7086941" y="1731602"/>
            <a:ext cx="415203" cy="1588"/>
          </a:xfrm>
          <a:prstGeom prst="straightConnector1">
            <a:avLst/>
          </a:prstGeom>
          <a:gradFill rotWithShape="1">
            <a:gsLst>
              <a:gs pos="0">
                <a:srgbClr val="4D4D4D"/>
              </a:gs>
              <a:gs pos="50000">
                <a:schemeClr val="bg1"/>
              </a:gs>
              <a:gs pos="100000">
                <a:srgbClr val="4D4D4D"/>
              </a:gs>
            </a:gsLst>
            <a:lin ang="189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ounded Rectangle 8"/>
          <p:cNvSpPr/>
          <p:nvPr/>
        </p:nvSpPr>
        <p:spPr bwMode="auto">
          <a:xfrm>
            <a:off x="6500209" y="2937498"/>
            <a:ext cx="1613699" cy="737541"/>
          </a:xfrm>
          <a:prstGeom prst="roundRect">
            <a:avLst/>
          </a:prstGeom>
          <a:solidFill>
            <a:srgbClr val="33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/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6590362" y="2996763"/>
            <a:ext cx="1613699" cy="737541"/>
          </a:xfrm>
          <a:prstGeom prst="roundRect">
            <a:avLst/>
          </a:prstGeom>
          <a:solidFill>
            <a:srgbClr val="33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/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699873" y="3107301"/>
            <a:ext cx="1613699" cy="737541"/>
          </a:xfrm>
          <a:prstGeom prst="roundRect">
            <a:avLst/>
          </a:prstGeom>
          <a:solidFill>
            <a:srgbClr val="33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Front-</a:t>
            </a:r>
            <a:r>
              <a:rPr lang="en-US" sz="1600" smtClean="0">
                <a:solidFill>
                  <a:schemeClr val="bg1"/>
                </a:solidFill>
              </a:rPr>
              <a:t>end tier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(HTTP, POP, IMAP…)</a:t>
            </a:r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rot="5400000">
            <a:off x="7085352" y="2729102"/>
            <a:ext cx="415203" cy="1588"/>
          </a:xfrm>
          <a:prstGeom prst="straightConnector1">
            <a:avLst/>
          </a:prstGeom>
          <a:gradFill rotWithShape="1">
            <a:gsLst>
              <a:gs pos="0">
                <a:srgbClr val="4D4D4D"/>
              </a:gs>
              <a:gs pos="50000">
                <a:schemeClr val="bg1"/>
              </a:gs>
              <a:gs pos="100000">
                <a:srgbClr val="4D4D4D"/>
              </a:gs>
            </a:gsLst>
            <a:lin ang="189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ounded Rectangle 13"/>
          <p:cNvSpPr/>
          <p:nvPr/>
        </p:nvSpPr>
        <p:spPr bwMode="auto">
          <a:xfrm>
            <a:off x="6480851" y="4279429"/>
            <a:ext cx="1613699" cy="737541"/>
          </a:xfrm>
          <a:prstGeom prst="roundRect">
            <a:avLst/>
          </a:prstGeom>
          <a:solidFill>
            <a:srgbClr val="00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/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6571004" y="4338694"/>
            <a:ext cx="1613699" cy="737541"/>
          </a:xfrm>
          <a:prstGeom prst="roundRect">
            <a:avLst/>
          </a:prstGeom>
          <a:solidFill>
            <a:srgbClr val="00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/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680515" y="4449232"/>
            <a:ext cx="1613699" cy="737541"/>
          </a:xfrm>
          <a:prstGeom prst="roundRect">
            <a:avLst/>
          </a:prstGeom>
          <a:solidFill>
            <a:srgbClr val="00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Middle tier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(Mail delivery, user info, stats, …)</a:t>
            </a:r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rot="5400000">
            <a:off x="7083763" y="4071034"/>
            <a:ext cx="415203" cy="1588"/>
          </a:xfrm>
          <a:prstGeom prst="straightConnector1">
            <a:avLst/>
          </a:prstGeom>
          <a:gradFill rotWithShape="1">
            <a:gsLst>
              <a:gs pos="0">
                <a:srgbClr val="4D4D4D"/>
              </a:gs>
              <a:gs pos="50000">
                <a:schemeClr val="bg1"/>
              </a:gs>
              <a:gs pos="100000">
                <a:srgbClr val="4D4D4D"/>
              </a:gs>
            </a:gsLst>
            <a:lin ang="189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rot="5400000">
            <a:off x="7085352" y="5393581"/>
            <a:ext cx="415203" cy="1588"/>
          </a:xfrm>
          <a:prstGeom prst="straightConnector1">
            <a:avLst/>
          </a:prstGeom>
          <a:gradFill rotWithShape="1">
            <a:gsLst>
              <a:gs pos="0">
                <a:srgbClr val="4D4D4D"/>
              </a:gs>
              <a:gs pos="50000">
                <a:schemeClr val="bg1"/>
              </a:gs>
              <a:gs pos="100000">
                <a:srgbClr val="4D4D4D"/>
              </a:gs>
            </a:gsLst>
            <a:lin ang="189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Rounded Rectangle 18"/>
          <p:cNvSpPr/>
          <p:nvPr/>
        </p:nvSpPr>
        <p:spPr bwMode="auto">
          <a:xfrm>
            <a:off x="6480851" y="5601977"/>
            <a:ext cx="1613699" cy="7375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/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6571004" y="5661242"/>
            <a:ext cx="1613699" cy="7375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/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6680515" y="5771780"/>
            <a:ext cx="1613699" cy="7375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Back-end tier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(Mail metadata &amp; files)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289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Example: Social Networking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6477000" cy="50292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n-US" sz="3097" dirty="0" smtClean="0"/>
              <a:t>3 tier system</a:t>
            </a:r>
          </a:p>
          <a:p>
            <a:pPr lvl="1">
              <a:lnSpc>
                <a:spcPct val="120000"/>
              </a:lnSpc>
              <a:buFont typeface="Wingdings" pitchFamily="-110" charset="2"/>
              <a:buChar char="n"/>
              <a:defRPr/>
            </a:pPr>
            <a:r>
              <a:rPr lang="en-US" sz="2588" dirty="0" smtClean="0"/>
              <a:t>Web server, fast user data storage, persistent storage</a:t>
            </a:r>
          </a:p>
          <a:p>
            <a:pPr lvl="1">
              <a:lnSpc>
                <a:spcPct val="120000"/>
              </a:lnSpc>
              <a:buFont typeface="Wingdings" pitchFamily="-110" charset="2"/>
              <a:buChar char="n"/>
              <a:defRPr/>
            </a:pPr>
            <a:r>
              <a:rPr lang="en-US" sz="2588" dirty="0" smtClean="0"/>
              <a:t>2</a:t>
            </a:r>
            <a:r>
              <a:rPr lang="en-US" sz="2588" baseline="30000" dirty="0" smtClean="0"/>
              <a:t>rd</a:t>
            </a:r>
            <a:r>
              <a:rPr lang="en-US" sz="2588" dirty="0" smtClean="0"/>
              <a:t> tier: latency critical, large number of servers</a:t>
            </a:r>
          </a:p>
          <a:p>
            <a:pPr lvl="2">
              <a:lnSpc>
                <a:spcPct val="120000"/>
              </a:lnSpc>
              <a:buFont typeface="Wingdings" pitchFamily="-110" charset="2"/>
              <a:buChar char="n"/>
              <a:defRPr/>
            </a:pPr>
            <a:endParaRPr lang="en-US" sz="2200" dirty="0" smtClean="0"/>
          </a:p>
          <a:p>
            <a:pPr>
              <a:lnSpc>
                <a:spcPct val="120000"/>
              </a:lnSpc>
              <a:buFont typeface="Wingdings" pitchFamily="-110" charset="2"/>
              <a:buChar char="n"/>
              <a:defRPr/>
            </a:pPr>
            <a:r>
              <a:rPr lang="en-US" sz="3097" dirty="0" smtClean="0"/>
              <a:t>User data storage</a:t>
            </a:r>
          </a:p>
          <a:p>
            <a:pPr lvl="1">
              <a:lnSpc>
                <a:spcPct val="120000"/>
              </a:lnSpc>
              <a:buFont typeface="Wingdings" pitchFamily="-110" charset="2"/>
              <a:buChar char="n"/>
              <a:defRPr/>
            </a:pPr>
            <a:r>
              <a:rPr lang="en-US" dirty="0" smtClean="0"/>
              <a:t>Using </a:t>
            </a:r>
            <a:r>
              <a:rPr lang="en-US" dirty="0" err="1" smtClean="0"/>
              <a:t>memcached</a:t>
            </a:r>
            <a:r>
              <a:rPr lang="en-US" dirty="0" smtClean="0"/>
              <a:t> for distributed caching</a:t>
            </a:r>
          </a:p>
          <a:p>
            <a:pPr lvl="1">
              <a:lnSpc>
                <a:spcPct val="120000"/>
              </a:lnSpc>
              <a:buFont typeface="Wingdings" pitchFamily="-110" charset="2"/>
              <a:buChar char="n"/>
              <a:defRPr/>
            </a:pPr>
            <a:r>
              <a:rPr lang="en-US" dirty="0" smtClean="0"/>
              <a:t>10s of </a:t>
            </a:r>
            <a:r>
              <a:rPr lang="en-US" dirty="0" err="1" smtClean="0"/>
              <a:t>Tbytes</a:t>
            </a:r>
            <a:r>
              <a:rPr lang="en-US" dirty="0" smtClean="0"/>
              <a:t> in memory (Facebook 150TB)</a:t>
            </a:r>
          </a:p>
          <a:p>
            <a:pPr lvl="1">
              <a:lnSpc>
                <a:spcPct val="120000"/>
              </a:lnSpc>
              <a:buFont typeface="Wingdings" pitchFamily="-110" charset="2"/>
              <a:buChar char="n"/>
              <a:defRPr/>
            </a:pPr>
            <a:r>
              <a:rPr lang="en-US" dirty="0" err="1" smtClean="0"/>
              <a:t>Sharded</a:t>
            </a:r>
            <a:r>
              <a:rPr lang="en-US" dirty="0" smtClean="0"/>
              <a:t> and replicated across many servers</a:t>
            </a:r>
          </a:p>
          <a:p>
            <a:pPr lvl="1">
              <a:lnSpc>
                <a:spcPct val="120000"/>
              </a:lnSpc>
              <a:buFont typeface="Wingdings" pitchFamily="-110" charset="2"/>
              <a:buChar char="n"/>
              <a:defRPr/>
            </a:pPr>
            <a:r>
              <a:rPr lang="en-US" dirty="0" smtClean="0"/>
              <a:t>Read/write (unlike search), bulk is read-dominated</a:t>
            </a:r>
          </a:p>
          <a:p>
            <a:pPr lvl="1">
              <a:lnSpc>
                <a:spcPct val="120000"/>
              </a:lnSpc>
              <a:buFont typeface="Wingdings" pitchFamily="-110" charset="2"/>
              <a:buChar char="n"/>
              <a:defRPr/>
            </a:pPr>
            <a:endParaRPr lang="en-US" dirty="0" smtClean="0"/>
          </a:p>
          <a:p>
            <a:pPr>
              <a:lnSpc>
                <a:spcPct val="120000"/>
              </a:lnSpc>
              <a:buFont typeface="Wingdings" pitchFamily="-110" charset="2"/>
              <a:buChar char="n"/>
              <a:defRPr/>
            </a:pPr>
            <a:r>
              <a:rPr lang="en-US" sz="3097" dirty="0" smtClean="0"/>
              <a:t>From in-memory caching to in-memory FS</a:t>
            </a:r>
          </a:p>
          <a:p>
            <a:pPr lvl="1">
              <a:lnSpc>
                <a:spcPct val="120000"/>
              </a:lnSpc>
              <a:buFont typeface="Wingdings" pitchFamily="-110" charset="2"/>
              <a:buChar char="n"/>
              <a:defRPr/>
            </a:pPr>
            <a:r>
              <a:rPr lang="en-US" sz="2581" dirty="0" err="1"/>
              <a:t>RAMcloud</a:t>
            </a:r>
            <a:r>
              <a:rPr lang="en-US" sz="2581" dirty="0"/>
              <a:t> @Stanford, </a:t>
            </a:r>
            <a:r>
              <a:rPr lang="en-US" sz="2581" dirty="0" err="1"/>
              <a:t>Sinfonia</a:t>
            </a:r>
            <a:r>
              <a:rPr lang="en-US" sz="2581" dirty="0"/>
              <a:t> </a:t>
            </a:r>
            <a:r>
              <a:rPr lang="en-US" sz="2581" dirty="0" smtClean="0"/>
              <a:t>@HP, …</a:t>
            </a:r>
          </a:p>
          <a:p>
            <a:pPr>
              <a:lnSpc>
                <a:spcPct val="120000"/>
              </a:lnSpc>
              <a:buFont typeface="Wingdings" pitchFamily="-110" charset="2"/>
              <a:buNone/>
              <a:defRPr/>
            </a:pPr>
            <a:endParaRPr lang="en-US" sz="2800" dirty="0"/>
          </a:p>
        </p:txBody>
      </p:sp>
      <p:sp>
        <p:nvSpPr>
          <p:cNvPr id="20484" name="Rounded Rectangle 8"/>
          <p:cNvSpPr>
            <a:spLocks noChangeArrowheads="1"/>
          </p:cNvSpPr>
          <p:nvPr/>
        </p:nvSpPr>
        <p:spPr bwMode="auto">
          <a:xfrm>
            <a:off x="6919913" y="2227263"/>
            <a:ext cx="1614487" cy="736600"/>
          </a:xfrm>
          <a:prstGeom prst="roundRect">
            <a:avLst>
              <a:gd name="adj" fmla="val 16667"/>
            </a:avLst>
          </a:prstGeom>
          <a:solidFill>
            <a:srgbClr val="33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10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485" name="Rounded Rectangle 11"/>
          <p:cNvSpPr>
            <a:spLocks noChangeArrowheads="1"/>
          </p:cNvSpPr>
          <p:nvPr/>
        </p:nvSpPr>
        <p:spPr bwMode="auto">
          <a:xfrm>
            <a:off x="7010400" y="2286000"/>
            <a:ext cx="1614488" cy="738188"/>
          </a:xfrm>
          <a:prstGeom prst="roundRect">
            <a:avLst>
              <a:gd name="adj" fmla="val 16667"/>
            </a:avLst>
          </a:prstGeom>
          <a:solidFill>
            <a:srgbClr val="33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10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486" name="Rounded Rectangle 9"/>
          <p:cNvSpPr>
            <a:spLocks noChangeArrowheads="1"/>
          </p:cNvSpPr>
          <p:nvPr/>
        </p:nvSpPr>
        <p:spPr bwMode="auto">
          <a:xfrm>
            <a:off x="7119938" y="2397125"/>
            <a:ext cx="1612900" cy="736600"/>
          </a:xfrm>
          <a:prstGeom prst="roundRect">
            <a:avLst>
              <a:gd name="adj" fmla="val 16667"/>
            </a:avLst>
          </a:prstGeom>
          <a:solidFill>
            <a:srgbClr val="33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Front-end tier</a:t>
            </a:r>
          </a:p>
          <a:p>
            <a:pPr algn="ctr" eaLnBrk="0" hangingPunct="0"/>
            <a:r>
              <a:rPr lang="en-US" sz="9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(HTTP</a:t>
            </a:r>
            <a:r>
              <a:rPr lang="en-US" sz="9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, presentation, …</a:t>
            </a:r>
            <a:r>
              <a:rPr lang="en-US" sz="9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)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rot="5400000">
            <a:off x="7504906" y="2018507"/>
            <a:ext cx="415925" cy="1588"/>
          </a:xfrm>
          <a:prstGeom prst="straightConnector1">
            <a:avLst/>
          </a:prstGeom>
          <a:gradFill rotWithShape="1">
            <a:gsLst>
              <a:gs pos="0">
                <a:srgbClr val="4D4D4D"/>
              </a:gs>
              <a:gs pos="50000">
                <a:schemeClr val="bg1"/>
              </a:gs>
              <a:gs pos="100000">
                <a:srgbClr val="4D4D4D"/>
              </a:gs>
            </a:gsLst>
            <a:lin ang="189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488" name="Rounded Rectangle 13"/>
          <p:cNvSpPr>
            <a:spLocks noChangeArrowheads="1"/>
          </p:cNvSpPr>
          <p:nvPr/>
        </p:nvSpPr>
        <p:spPr bwMode="auto">
          <a:xfrm>
            <a:off x="6900863" y="3568700"/>
            <a:ext cx="1614487" cy="738188"/>
          </a:xfrm>
          <a:prstGeom prst="roundRect">
            <a:avLst>
              <a:gd name="adj" fmla="val 16667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10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489" name="Rounded Rectangle 14"/>
          <p:cNvSpPr>
            <a:spLocks noChangeArrowheads="1"/>
          </p:cNvSpPr>
          <p:nvPr/>
        </p:nvSpPr>
        <p:spPr bwMode="auto">
          <a:xfrm>
            <a:off x="6991350" y="3627438"/>
            <a:ext cx="1612900" cy="738187"/>
          </a:xfrm>
          <a:prstGeom prst="roundRect">
            <a:avLst>
              <a:gd name="adj" fmla="val 16667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10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490" name="Rounded Rectangle 15"/>
          <p:cNvSpPr>
            <a:spLocks noChangeArrowheads="1"/>
          </p:cNvSpPr>
          <p:nvPr/>
        </p:nvSpPr>
        <p:spPr bwMode="auto">
          <a:xfrm>
            <a:off x="7100888" y="3738563"/>
            <a:ext cx="1612900" cy="738187"/>
          </a:xfrm>
          <a:prstGeom prst="roundRect">
            <a:avLst>
              <a:gd name="adj" fmla="val 16667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Middle tier</a:t>
            </a:r>
          </a:p>
          <a:p>
            <a:pPr algn="ctr" eaLnBrk="0" hangingPunct="0"/>
            <a:r>
              <a:rPr lang="en-US" sz="10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(</a:t>
            </a:r>
            <a:r>
              <a:rPr lang="en-US" sz="1000" dirty="0" err="1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memcached</a:t>
            </a:r>
            <a:r>
              <a:rPr lang="en-US" sz="10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 or in-memory FS)</a:t>
            </a:r>
            <a:endParaRPr lang="en-US" sz="10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7696200" y="3124200"/>
            <a:ext cx="14289" cy="444500"/>
          </a:xfrm>
          <a:prstGeom prst="straightConnector1">
            <a:avLst/>
          </a:prstGeom>
          <a:gradFill rotWithShape="1">
            <a:gsLst>
              <a:gs pos="0">
                <a:srgbClr val="4D4D4D"/>
              </a:gs>
              <a:gs pos="50000">
                <a:schemeClr val="bg1"/>
              </a:gs>
              <a:gs pos="100000">
                <a:srgbClr val="4D4D4D"/>
              </a:gs>
            </a:gsLst>
            <a:lin ang="189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rot="5400000">
            <a:off x="7505700" y="4683125"/>
            <a:ext cx="414338" cy="1588"/>
          </a:xfrm>
          <a:prstGeom prst="straightConnector1">
            <a:avLst/>
          </a:prstGeom>
          <a:gradFill rotWithShape="1">
            <a:gsLst>
              <a:gs pos="0">
                <a:srgbClr val="4D4D4D"/>
              </a:gs>
              <a:gs pos="50000">
                <a:schemeClr val="bg1"/>
              </a:gs>
              <a:gs pos="100000">
                <a:srgbClr val="4D4D4D"/>
              </a:gs>
            </a:gsLst>
            <a:lin ang="189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Rounded Rectangle 18"/>
          <p:cNvSpPr/>
          <p:nvPr/>
        </p:nvSpPr>
        <p:spPr bwMode="auto">
          <a:xfrm>
            <a:off x="6900863" y="4891088"/>
            <a:ext cx="1614487" cy="73818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endParaRPr lang="en-US" sz="1000" dirty="0">
              <a:solidFill>
                <a:srgbClr val="FFFFFF"/>
              </a:solidFill>
              <a:latin typeface="Arial" pitchFamily="-110" charset="-52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6991350" y="4949825"/>
            <a:ext cx="1612900" cy="73818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endParaRPr lang="en-US" sz="1000" dirty="0">
              <a:solidFill>
                <a:srgbClr val="FFFFFF"/>
              </a:solidFill>
              <a:latin typeface="Arial" pitchFamily="-110" charset="-52"/>
              <a:ea typeface="+mn-ea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7100888" y="5060950"/>
            <a:ext cx="1612900" cy="73818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600" dirty="0">
                <a:solidFill>
                  <a:srgbClr val="FFFFFF"/>
                </a:solidFill>
                <a:latin typeface="Arial" pitchFamily="-110" charset="-52"/>
                <a:ea typeface="+mn-ea"/>
                <a:cs typeface="+mn-cs"/>
              </a:rPr>
              <a:t>Back-end tier</a:t>
            </a:r>
          </a:p>
          <a:p>
            <a:pPr algn="ctr" eaLnBrk="0" hangingPunct="0">
              <a:defRPr/>
            </a:pPr>
            <a:r>
              <a:rPr lang="en-US" sz="1000" dirty="0" smtClean="0">
                <a:solidFill>
                  <a:srgbClr val="FFFFFF"/>
                </a:solidFill>
                <a:latin typeface="Arial" pitchFamily="-110" charset="-52"/>
                <a:ea typeface="+mn-ea"/>
                <a:cs typeface="+mn-cs"/>
              </a:rPr>
              <a:t>(persistent DB)</a:t>
            </a:r>
            <a:endParaRPr lang="en-US" sz="1000" dirty="0">
              <a:solidFill>
                <a:srgbClr val="FFFFFF"/>
              </a:solidFill>
              <a:latin typeface="Arial" pitchFamily="-110" charset="-52"/>
              <a:ea typeface="+mn-ea"/>
              <a:cs typeface="+mn-cs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7848600" y="3124200"/>
            <a:ext cx="1588" cy="457200"/>
          </a:xfrm>
          <a:prstGeom prst="straightConnector1">
            <a:avLst/>
          </a:prstGeom>
          <a:gradFill rotWithShape="1">
            <a:gsLst>
              <a:gs pos="0">
                <a:srgbClr val="4D4D4D"/>
              </a:gs>
              <a:gs pos="50000">
                <a:schemeClr val="bg1"/>
              </a:gs>
              <a:gs pos="100000">
                <a:srgbClr val="4D4D4D"/>
              </a:gs>
            </a:gsLst>
            <a:lin ang="189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8001000" y="3124200"/>
            <a:ext cx="1588" cy="457200"/>
          </a:xfrm>
          <a:prstGeom prst="straightConnector1">
            <a:avLst/>
          </a:prstGeom>
          <a:gradFill rotWithShape="1">
            <a:gsLst>
              <a:gs pos="0">
                <a:srgbClr val="4D4D4D"/>
              </a:gs>
              <a:gs pos="50000">
                <a:schemeClr val="bg1"/>
              </a:gs>
              <a:gs pos="100000">
                <a:srgbClr val="4D4D4D"/>
              </a:gs>
            </a:gsLst>
            <a:lin ang="189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8153400" y="3124200"/>
            <a:ext cx="1588" cy="457200"/>
          </a:xfrm>
          <a:prstGeom prst="straightConnector1">
            <a:avLst/>
          </a:prstGeom>
          <a:gradFill rotWithShape="1">
            <a:gsLst>
              <a:gs pos="0">
                <a:srgbClr val="4D4D4D"/>
              </a:gs>
              <a:gs pos="50000">
                <a:schemeClr val="bg1"/>
              </a:gs>
              <a:gs pos="100000">
                <a:srgbClr val="4D4D4D"/>
              </a:gs>
            </a:gsLst>
            <a:lin ang="189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7543800" y="3124200"/>
            <a:ext cx="1588" cy="457200"/>
          </a:xfrm>
          <a:prstGeom prst="straightConnector1">
            <a:avLst/>
          </a:prstGeom>
          <a:gradFill rotWithShape="1">
            <a:gsLst>
              <a:gs pos="0">
                <a:srgbClr val="4D4D4D"/>
              </a:gs>
              <a:gs pos="50000">
                <a:schemeClr val="bg1"/>
              </a:gs>
              <a:gs pos="100000">
                <a:srgbClr val="4D4D4D"/>
              </a:gs>
            </a:gsLst>
            <a:lin ang="189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rot="5400000">
            <a:off x="7642225" y="4702175"/>
            <a:ext cx="414338" cy="1588"/>
          </a:xfrm>
          <a:prstGeom prst="straightConnector1">
            <a:avLst/>
          </a:prstGeom>
          <a:gradFill rotWithShape="1">
            <a:gsLst>
              <a:gs pos="0">
                <a:srgbClr val="4D4D4D"/>
              </a:gs>
              <a:gs pos="50000">
                <a:schemeClr val="bg1"/>
              </a:gs>
              <a:gs pos="100000">
                <a:srgbClr val="4D4D4D"/>
              </a:gs>
            </a:gsLst>
            <a:lin ang="189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rot="5400000">
            <a:off x="7794625" y="4702175"/>
            <a:ext cx="414338" cy="1588"/>
          </a:xfrm>
          <a:prstGeom prst="straightConnector1">
            <a:avLst/>
          </a:prstGeom>
          <a:gradFill rotWithShape="1">
            <a:gsLst>
              <a:gs pos="0">
                <a:srgbClr val="4D4D4D"/>
              </a:gs>
              <a:gs pos="50000">
                <a:schemeClr val="bg1"/>
              </a:gs>
              <a:gs pos="100000">
                <a:srgbClr val="4D4D4D"/>
              </a:gs>
            </a:gsLst>
            <a:lin ang="189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51624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Acknowledgements</a:t>
            </a:r>
          </a:p>
        </p:txBody>
      </p:sp>
      <p:sp>
        <p:nvSpPr>
          <p:cNvPr id="675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Christos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Kozyrakis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, Christina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Delimitrou</a:t>
            </a:r>
            <a:endParaRPr lang="en-US" dirty="0">
              <a:cs typeface="ＭＳ Ｐゴシック" charset="-128"/>
            </a:endParaRPr>
          </a:p>
          <a:p>
            <a:pPr lvl="1"/>
            <a:r>
              <a:rPr lang="en-US" dirty="0">
                <a:cs typeface="ＭＳ Ｐゴシック" charset="-128"/>
              </a:rPr>
              <a:t>B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ased on EE282 @ Stanford</a:t>
            </a:r>
          </a:p>
          <a:p>
            <a:pPr lvl="1"/>
            <a:endParaRPr lang="en-US" dirty="0">
              <a:cs typeface="ＭＳ Ｐゴシック" charset="-128"/>
            </a:endParaRP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“Designs, Lessons, and Advice from Building Large Distributed Systems” by Jeff Dean, Google Fellow</a:t>
            </a:r>
          </a:p>
          <a:p>
            <a:endParaRPr lang="en-US" dirty="0">
              <a:cs typeface="ＭＳ Ｐゴシック" charset="-128"/>
            </a:endParaRP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“A thousand chickens or two oxen? Part 1: TCO” by Isabel Martin</a:t>
            </a:r>
          </a:p>
          <a:p>
            <a:endParaRPr lang="en-US" dirty="0">
              <a:cs typeface="ＭＳ Ｐゴシック" charset="-128"/>
            </a:endParaRPr>
          </a:p>
          <a:p>
            <a:r>
              <a:rPr lang="en-US" dirty="0" smtClean="0">
                <a:cs typeface="ＭＳ Ｐゴシック" charset="-128"/>
              </a:rPr>
              <a:t>“UPS as a service could be an economic breakthrough” by Mark Monroe</a:t>
            </a:r>
          </a:p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 smtClean="0">
                <a:cs typeface="ＭＳ Ｐゴシック" charset="-128"/>
              </a:rPr>
              <a:t>“Take a close look at </a:t>
            </a:r>
            <a:r>
              <a:rPr lang="en-US" dirty="0" err="1" smtClean="0">
                <a:cs typeface="ＭＳ Ｐゴシック" charset="-128"/>
              </a:rPr>
              <a:t>MapReduce</a:t>
            </a:r>
            <a:r>
              <a:rPr lang="en-US" dirty="0" smtClean="0">
                <a:cs typeface="ＭＳ Ｐゴシック" charset="-128"/>
              </a:rPr>
              <a:t>” by </a:t>
            </a:r>
            <a:r>
              <a:rPr lang="en-US" dirty="0" err="1" smtClean="0">
                <a:cs typeface="ＭＳ Ｐゴシック" charset="-128"/>
              </a:rPr>
              <a:t>Xuanhua</a:t>
            </a:r>
            <a:r>
              <a:rPr lang="en-US" dirty="0" smtClean="0">
                <a:cs typeface="ＭＳ Ｐゴシック" charset="-128"/>
              </a:rPr>
              <a:t> Shi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58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8C7DFD-782B-1545-826C-B66FD3F0D35F}" type="slidenum">
              <a:rPr lang="en-US" smtClean="0"/>
              <a:pPr/>
              <a:t>49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75499" y="4724400"/>
            <a:ext cx="8451568" cy="161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Wingdings" charset="2"/>
              <a:buChar char="§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685800" indent="-22860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Arial"/>
              <a:buChar char="•"/>
              <a:defRPr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3pPr>
            <a:lvl4pPr marL="1543050" indent="-17145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Wingdings" charset="2"/>
              <a:buChar char="§"/>
              <a:defRPr sz="16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4pPr>
            <a:lvl5pPr marL="2000250" indent="-17145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mtClean="0"/>
              <a:t>Apart from computers &amp;</a:t>
            </a:r>
            <a:r>
              <a:rPr lang="el-GR" smtClean="0"/>
              <a:t> </a:t>
            </a:r>
            <a:r>
              <a:rPr lang="en-US" smtClean="0"/>
              <a:t>network switches, you need:</a:t>
            </a:r>
          </a:p>
          <a:p>
            <a:pPr lvl="1"/>
            <a:r>
              <a:rPr lang="en-US" smtClean="0"/>
              <a:t>Power infrastructure: voltage converters and regulators, generators and UPSs, …</a:t>
            </a:r>
          </a:p>
          <a:p>
            <a:pPr lvl="1"/>
            <a:r>
              <a:rPr lang="en-US" smtClean="0"/>
              <a:t>Cooling infrastructure: A/C, cooling towers, heat exchangers, air impellers,…</a:t>
            </a:r>
          </a:p>
          <a:p>
            <a:r>
              <a:rPr lang="en-US" sz="2300" smtClean="0"/>
              <a:t>Everything is co-designed!</a:t>
            </a:r>
            <a:endParaRPr lang="en-US" sz="2300" dirty="0"/>
          </a:p>
        </p:txBody>
      </p:sp>
      <p:pic>
        <p:nvPicPr>
          <p:cNvPr id="6" name="Picture 2" descr="D:\JamesRH\ImageLibrary\2008\Images2008-11\2008-11 Images\mcclellan-schematic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066800"/>
            <a:ext cx="6860462" cy="3670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3566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Tail Latency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Reduce queuing (reduce head of line blocking)</a:t>
            </a:r>
          </a:p>
          <a:p>
            <a:r>
              <a:rPr lang="en-US" sz="2800" dirty="0" smtClean="0"/>
              <a:t>Separate different types of requests</a:t>
            </a:r>
          </a:p>
          <a:p>
            <a:r>
              <a:rPr lang="en-US" sz="2800" dirty="0" smtClean="0"/>
              <a:t>Coordinate background activities</a:t>
            </a:r>
          </a:p>
          <a:p>
            <a:r>
              <a:rPr lang="en-US" sz="2800" dirty="0" smtClean="0"/>
              <a:t>Hedged requests to replicas</a:t>
            </a:r>
          </a:p>
          <a:p>
            <a:r>
              <a:rPr lang="en-US" sz="2800" dirty="0" smtClean="0"/>
              <a:t>Tied requests to replicas </a:t>
            </a:r>
          </a:p>
          <a:p>
            <a:r>
              <a:rPr lang="en-US" sz="2800" dirty="0" smtClean="0"/>
              <a:t>Micro-</a:t>
            </a:r>
            <a:r>
              <a:rPr lang="en-US" sz="2800" dirty="0" err="1" smtClean="0"/>
              <a:t>sharding</a:t>
            </a:r>
            <a:r>
              <a:rPr lang="en-US" sz="2800" dirty="0" smtClean="0"/>
              <a:t> &amp; selective replication</a:t>
            </a:r>
          </a:p>
          <a:p>
            <a:r>
              <a:rPr lang="en-US" sz="2800" dirty="0" smtClean="0"/>
              <a:t>Latency induced probation , canary requests</a:t>
            </a:r>
          </a:p>
          <a:p>
            <a:endParaRPr lang="en-US" sz="2800" dirty="0"/>
          </a:p>
          <a:p>
            <a:r>
              <a:rPr lang="en-US" sz="2800" dirty="0" smtClean="0"/>
              <a:t>See The Tail @ Scale paper for details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09461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MS Quincy Datacenter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001870"/>
            <a:ext cx="8153400" cy="155132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470k sq feet (10 football fields)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Next to a hydro-electric generation plant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At up to 40 </a:t>
            </a:r>
            <a:r>
              <a:rPr lang="en-US" dirty="0" err="1" smtClean="0"/>
              <a:t>MegaWatts</a:t>
            </a:r>
            <a:r>
              <a:rPr lang="en-US" dirty="0" smtClean="0"/>
              <a:t>, $0.02/kWh is better than $0.15/kWh </a:t>
            </a:r>
            <a:r>
              <a:rPr lang="en-US" dirty="0" err="1" smtClean="0">
                <a:sym typeface="Wingdings"/>
              </a:rPr>
              <a:t></a:t>
            </a:r>
            <a:endParaRPr lang="en-US" dirty="0" smtClean="0">
              <a:sym typeface="Wingdings"/>
            </a:endParaRPr>
          </a:p>
          <a:p>
            <a:pPr lvl="1">
              <a:lnSpc>
                <a:spcPct val="120000"/>
              </a:lnSpc>
            </a:pPr>
            <a:r>
              <a:rPr lang="en-US" dirty="0" smtClean="0">
                <a:sym typeface="Wingdings"/>
              </a:rPr>
              <a:t>That’s equal to the power consumption of 30,000 homes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1524000"/>
            <a:ext cx="59690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13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MS </a:t>
            </a:r>
            <a:r>
              <a:rPr lang="en-US" dirty="0" smtClean="0"/>
              <a:t>Chicago Datacenter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55" y="1821565"/>
            <a:ext cx="6888890" cy="45063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0" y="1516765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w Cen MT"/>
                <a:cs typeface="Tw Cen MT"/>
              </a:rPr>
              <a:t>[K. </a:t>
            </a:r>
            <a:r>
              <a:rPr lang="en-US" sz="1400" dirty="0" err="1" smtClean="0">
                <a:latin typeface="Tw Cen MT"/>
                <a:cs typeface="Tw Cen MT"/>
              </a:rPr>
              <a:t>Vaid</a:t>
            </a:r>
            <a:r>
              <a:rPr lang="en-US" sz="1400" dirty="0" smtClean="0">
                <a:latin typeface="Tw Cen MT"/>
                <a:cs typeface="Tw Cen MT"/>
              </a:rPr>
              <a:t>, Microsoft Global Foundation Services, 2010] </a:t>
            </a:r>
            <a:endParaRPr lang="en-US" sz="1400" dirty="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32527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Google’s Datacenter Locations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8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7" name="Picture 6" descr="Screen Shot 2016-04-18 at 3.54.49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" y="1295400"/>
            <a:ext cx="9144000" cy="474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35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That Use Datacenters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Storage</a:t>
            </a:r>
          </a:p>
          <a:p>
            <a:pPr lvl="1"/>
            <a:r>
              <a:rPr lang="en-US" dirty="0" smtClean="0"/>
              <a:t>Large and small files (e.g., phone contacts)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Search engines</a:t>
            </a:r>
          </a:p>
          <a:p>
            <a:endParaRPr lang="en-US" dirty="0" smtClean="0"/>
          </a:p>
          <a:p>
            <a:r>
              <a:rPr lang="en-US" dirty="0" smtClean="0"/>
              <a:t>Compute time rental &amp; web hosting</a:t>
            </a:r>
          </a:p>
          <a:p>
            <a:pPr lvl="1"/>
            <a:r>
              <a:rPr lang="en-US" dirty="0" smtClean="0"/>
              <a:t>Amazon EC2 – virtual server hosting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Cloud gaming</a:t>
            </a:r>
          </a:p>
          <a:p>
            <a:pPr lvl="1"/>
            <a:r>
              <a:rPr lang="en-US" dirty="0" smtClean="0"/>
              <a:t>File or video streaming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9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651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effectLst/>
            <a:latin typeface="Calibri"/>
            <a:cs typeface="Calibri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5163</TotalTime>
  <Pages>12</Pages>
  <Words>2074</Words>
  <Application>Microsoft Macintosh PowerPoint</Application>
  <PresentationFormat>Letter Paper (8.5x11 in)</PresentationFormat>
  <Paragraphs>393</Paragraphs>
  <Slides>50</Slides>
  <Notes>18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1_CS252-template</vt:lpstr>
      <vt:lpstr>My MacBook:Users:christos:Desktop:ee282:micro10:MinorRevision:ServerEngineering_REVISED.doc!OLE_LINK1</vt:lpstr>
      <vt:lpstr>CS 152 Computer Architecture and Engineering   Lecture 20: Datacenters</vt:lpstr>
      <vt:lpstr>Administrivia</vt:lpstr>
      <vt:lpstr>What Is A Datacenter?</vt:lpstr>
      <vt:lpstr>Other Definitions</vt:lpstr>
      <vt:lpstr>Components</vt:lpstr>
      <vt:lpstr>Example: MS Quincy Datacenter</vt:lpstr>
      <vt:lpstr>Example: MS Chicago Datacenter</vt:lpstr>
      <vt:lpstr>Google’s Datacenter Locations</vt:lpstr>
      <vt:lpstr>Applications That Use Datacenters</vt:lpstr>
      <vt:lpstr>Why Is Cloud Gaming Possible?</vt:lpstr>
      <vt:lpstr>The Inside</vt:lpstr>
      <vt:lpstr>Example: FB Datacenter Racks</vt:lpstr>
      <vt:lpstr>Storage Hierarchy</vt:lpstr>
      <vt:lpstr>Storage Hierarchy</vt:lpstr>
      <vt:lpstr>Commodity Hardware</vt:lpstr>
      <vt:lpstr>Basic Unit: 2-socket Server</vt:lpstr>
      <vt:lpstr>Example: FB 2-socket Server</vt:lpstr>
      <vt:lpstr>Application Mapping  (FB Example)</vt:lpstr>
      <vt:lpstr>Servers Used for a FB Request</vt:lpstr>
      <vt:lpstr>What Server Should We  Use in a Datacenter?</vt:lpstr>
      <vt:lpstr>2 vs 4 vs 8 Sockets per Server</vt:lpstr>
      <vt:lpstr>Performance Scaling  of Internet Scale Applications</vt:lpstr>
      <vt:lpstr>Performance Metrics</vt:lpstr>
      <vt:lpstr>Power Usage Effectiveness</vt:lpstr>
      <vt:lpstr>Total Cost of Ownership (TCO)</vt:lpstr>
      <vt:lpstr>TCO Breakdown</vt:lpstr>
      <vt:lpstr>TCO Breakdown (2)</vt:lpstr>
      <vt:lpstr>Cost Analysis</vt:lpstr>
      <vt:lpstr>Answer</vt:lpstr>
      <vt:lpstr>Reliability &amp; Availability</vt:lpstr>
      <vt:lpstr>Reliability Challenges</vt:lpstr>
      <vt:lpstr>Downtime Density</vt:lpstr>
      <vt:lpstr>Sources of Outages</vt:lpstr>
      <vt:lpstr>Robustness to Failures</vt:lpstr>
      <vt:lpstr>Consistency</vt:lpstr>
      <vt:lpstr>Performance/Availability Techniques in DCs</vt:lpstr>
      <vt:lpstr>Characteristics of Internet-scale Services</vt:lpstr>
      <vt:lpstr>Performance Metrics</vt:lpstr>
      <vt:lpstr>Tail At Scale</vt:lpstr>
      <vt:lpstr>Resource Assignment Options</vt:lpstr>
      <vt:lpstr>Private Resource Assignment</vt:lpstr>
      <vt:lpstr>Shared Resource Assignment</vt:lpstr>
      <vt:lpstr>Shared Cluster Management</vt:lpstr>
      <vt:lpstr>Autoscaling</vt:lpstr>
      <vt:lpstr>Map+Reduce</vt:lpstr>
      <vt:lpstr>Analytics Example: MapReduce</vt:lpstr>
      <vt:lpstr>Example 3-tier App: WebMail</vt:lpstr>
      <vt:lpstr>Example: Social Networking</vt:lpstr>
      <vt:lpstr>Acknowledgements</vt:lpstr>
      <vt:lpstr>Reducing Tail Latency </vt:lpstr>
    </vt:vector>
  </TitlesOfParts>
  <Company>UC Berkeley-EECS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EECS 252 Graduate Computer Architecture   Lec XX - TOPIC</dc:title>
  <dc:creator>mihelog</dc:creator>
  <cp:keywords/>
  <dc:description/>
  <cp:lastModifiedBy>George Michelogiannakis</cp:lastModifiedBy>
  <cp:revision>364</cp:revision>
  <cp:lastPrinted>2010-04-20T06:01:04Z</cp:lastPrinted>
  <dcterms:created xsi:type="dcterms:W3CDTF">2012-04-12T21:09:38Z</dcterms:created>
  <dcterms:modified xsi:type="dcterms:W3CDTF">2016-04-19T19:01:16Z</dcterms:modified>
</cp:coreProperties>
</file>