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411" r:id="rId2"/>
    <p:sldId id="625" r:id="rId3"/>
    <p:sldId id="624" r:id="rId4"/>
    <p:sldId id="613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23" r:id="rId15"/>
    <p:sldId id="584" r:id="rId16"/>
    <p:sldId id="585" r:id="rId17"/>
    <p:sldId id="586" r:id="rId18"/>
    <p:sldId id="581" r:id="rId19"/>
    <p:sldId id="587" r:id="rId20"/>
    <p:sldId id="595" r:id="rId21"/>
    <p:sldId id="596" r:id="rId22"/>
    <p:sldId id="598" r:id="rId23"/>
    <p:sldId id="599" r:id="rId24"/>
    <p:sldId id="600" r:id="rId25"/>
    <p:sldId id="606" r:id="rId26"/>
    <p:sldId id="607" r:id="rId27"/>
    <p:sldId id="601" r:id="rId28"/>
    <p:sldId id="602" r:id="rId29"/>
    <p:sldId id="608" r:id="rId30"/>
    <p:sldId id="603" r:id="rId31"/>
    <p:sldId id="604" r:id="rId32"/>
    <p:sldId id="605" r:id="rId33"/>
    <p:sldId id="611" r:id="rId34"/>
    <p:sldId id="612" r:id="rId35"/>
    <p:sldId id="626" r:id="rId36"/>
    <p:sldId id="627" r:id="rId37"/>
    <p:sldId id="628" r:id="rId38"/>
    <p:sldId id="588" r:id="rId39"/>
    <p:sldId id="580" r:id="rId40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6" autoAdjust="0"/>
    <p:restoredTop sz="94660" autoAdjust="0"/>
  </p:normalViewPr>
  <p:slideViewPr>
    <p:cSldViewPr>
      <p:cViewPr varScale="1">
        <p:scale>
          <a:sx n="68" d="100"/>
          <a:sy n="68" d="100"/>
        </p:scale>
        <p:origin x="15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9E9D9B92-9052-D44D-B444-BA7AFDE037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35263" y="9147175"/>
            <a:ext cx="1844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NOW Handout Page </a:t>
            </a:r>
            <a:fld id="{2CF22345-1377-1B41-9AE3-E63C46063731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96989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DB535AA5-BD1B-E640-BE15-0C126ECC71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3CB741A6-D4D7-B64A-AC03-9D1BF17B345F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231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C0724-714D-FE42-8AB4-7ECF45F6301E}" type="slidenum">
              <a:rPr lang="en-US"/>
              <a:pPr/>
              <a:t>1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1C1C0-64A6-5E45-A205-A7DB54DCE83A}" type="slidenum">
              <a:rPr lang="en-US"/>
              <a:pPr/>
              <a:t>11</a:t>
            </a:fld>
            <a:endParaRPr lang="en-US"/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966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E448B-8F6C-7249-9004-84627110DE52}" type="slidenum">
              <a:rPr lang="en-US"/>
              <a:pPr/>
              <a:t>12</a:t>
            </a:fld>
            <a:endParaRPr 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129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D729F-49E5-574B-ACB2-7355177190F0}" type="slidenum">
              <a:rPr lang="en-US"/>
              <a:pPr/>
              <a:t>39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82BDA-E39A-0C4A-8DAA-984A3D8ECC50}" type="slidenum">
              <a:rPr lang="en-US"/>
              <a:pPr/>
              <a:t>3</a:t>
            </a:fld>
            <a:endParaRPr lang="en-US"/>
          </a:p>
        </p:txBody>
      </p:sp>
      <p:sp>
        <p:nvSpPr>
          <p:cNvPr id="132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419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815BC-8BAD-F349-A80A-A1EB84ADA80D}" type="slidenum">
              <a:rPr lang="en-US"/>
              <a:pPr/>
              <a:t>4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718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55699-BFF5-DD42-B76B-F2BF985A8CD4}" type="slidenum">
              <a:rPr lang="en-US"/>
              <a:pPr/>
              <a:t>5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267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DE2DC-F20D-0045-898B-D7A924D2C123}" type="slidenum">
              <a:rPr lang="en-US"/>
              <a:pPr/>
              <a:t>6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47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EA84C-FBAB-1C49-8587-2B44A70EB823}" type="slidenum">
              <a:rPr lang="en-US"/>
              <a:pPr/>
              <a:t>7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24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6BF65-92ED-5744-93F6-D90F7780C39D}" type="slidenum">
              <a:rPr lang="en-US"/>
              <a:pPr/>
              <a:t>8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889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52488-E8EA-DD42-B002-DFC4EFA2D1FE}" type="slidenum">
              <a:rPr lang="en-US"/>
              <a:pPr/>
              <a:t>9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252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96F92-05CB-A746-825C-60EB627C8671}" type="slidenum">
              <a:rPr lang="en-US"/>
              <a:pPr/>
              <a:t>10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Picture from NEC article “A hardware overview of SX-6 and SX-7 supercomputer”</a:t>
            </a:r>
          </a:p>
        </p:txBody>
      </p:sp>
    </p:spTree>
    <p:extLst>
      <p:ext uri="{BB962C8B-B14F-4D97-AF65-F5344CB8AC3E}">
        <p14:creationId xmlns:p14="http://schemas.microsoft.com/office/powerpoint/2010/main" val="249845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2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7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9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0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6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8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817" y="6538156"/>
            <a:ext cx="9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4/4/2016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</a:t>
            </a:r>
            <a:r>
              <a:rPr lang="en-US" baseline="0" dirty="0">
                <a:solidFill>
                  <a:srgbClr val="000000"/>
                </a:solidFill>
                <a:latin typeface="Calibri"/>
                <a:cs typeface="Calibri"/>
              </a:rPr>
              <a:t> 2016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62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98650"/>
            <a:ext cx="805815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</a:t>
            </a:r>
            <a:br>
              <a:rPr lang="en-US" dirty="0"/>
            </a:br>
            <a:r>
              <a:rPr lang="en-US" dirty="0"/>
              <a:t>and Engineering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16: Graphics Processing Units (</a:t>
            </a:r>
            <a:r>
              <a:rPr lang="en-US" dirty="0" err="1"/>
              <a:t>GPUs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8243" y="4114800"/>
            <a:ext cx="6900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400" dirty="0"/>
              <a:t>Dr. George Michelogiannakis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EECS, University of California at Berkeley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CRD, Lawrence Berkeley National Laboratory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457200"/>
          </a:xfrm>
        </p:spPr>
        <p:txBody>
          <a:bodyPr/>
          <a:lstStyle/>
          <a:p>
            <a:r>
              <a:rPr lang="en-US" altLang="ko-KR" sz="2800">
                <a:ea typeface="굴림" charset="-127"/>
                <a:cs typeface="굴림" charset="-127"/>
              </a:rPr>
              <a:t>A Modern Vector Super: NEC SX-9 (2008)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457200"/>
            <a:ext cx="4495800" cy="4257193"/>
          </a:xfrm>
          <a:noFill/>
          <a:ln/>
        </p:spPr>
        <p:txBody>
          <a:bodyPr anchor="ctr">
            <a:spAutoFit/>
          </a:bodyPr>
          <a:lstStyle/>
          <a:p>
            <a:pPr marL="171450" indent="-171450"/>
            <a:r>
              <a:rPr lang="en-US" altLang="ko-KR" dirty="0">
                <a:ea typeface="굴림" charset="-127"/>
                <a:cs typeface="굴림" charset="-127"/>
              </a:rPr>
              <a:t>65nm CMOS technology</a:t>
            </a:r>
          </a:p>
          <a:p>
            <a:pPr marL="171450" indent="-171450"/>
            <a:r>
              <a:rPr lang="en-US" altLang="ko-KR" dirty="0">
                <a:ea typeface="굴림" charset="-127"/>
                <a:cs typeface="굴림" charset="-127"/>
              </a:rPr>
              <a:t>Vector unit (3.2 GHz)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8 foreground </a:t>
            </a:r>
            <a:r>
              <a:rPr lang="en-US" altLang="ko-KR" dirty="0" err="1">
                <a:ea typeface="굴림" charset="-127"/>
                <a:cs typeface="굴림" charset="-127"/>
              </a:rPr>
              <a:t>VRegs</a:t>
            </a:r>
            <a:r>
              <a:rPr lang="en-US" altLang="ko-KR" dirty="0">
                <a:ea typeface="굴림" charset="-127"/>
                <a:cs typeface="굴림" charset="-127"/>
              </a:rPr>
              <a:t> + 64 background </a:t>
            </a:r>
            <a:r>
              <a:rPr lang="en-US" altLang="ko-KR" dirty="0" err="1">
                <a:ea typeface="굴림" charset="-127"/>
                <a:cs typeface="굴림" charset="-127"/>
              </a:rPr>
              <a:t>VRegs</a:t>
            </a:r>
            <a:r>
              <a:rPr lang="en-US" altLang="ko-KR" dirty="0">
                <a:ea typeface="굴림" charset="-127"/>
                <a:cs typeface="굴림" charset="-127"/>
              </a:rPr>
              <a:t> (256x64-bit elements/</a:t>
            </a:r>
            <a:r>
              <a:rPr lang="en-US" altLang="ko-KR" dirty="0" err="1">
                <a:ea typeface="굴림" charset="-127"/>
                <a:cs typeface="굴림" charset="-127"/>
              </a:rPr>
              <a:t>VReg</a:t>
            </a:r>
            <a:r>
              <a:rPr lang="en-US" altLang="ko-KR" dirty="0">
                <a:ea typeface="굴림" charset="-127"/>
                <a:cs typeface="굴림" charset="-127"/>
              </a:rPr>
              <a:t>)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64-bit functional units: 2 multiply, 2 add, 1 divide/</a:t>
            </a:r>
            <a:r>
              <a:rPr lang="en-US" altLang="ko-KR" dirty="0" err="1">
                <a:ea typeface="굴림" charset="-127"/>
                <a:cs typeface="굴림" charset="-127"/>
              </a:rPr>
              <a:t>sqrt</a:t>
            </a:r>
            <a:r>
              <a:rPr lang="en-US" altLang="ko-KR" dirty="0">
                <a:ea typeface="굴림" charset="-127"/>
                <a:cs typeface="굴림" charset="-127"/>
              </a:rPr>
              <a:t>, 1 logical, 1 mask unit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8 lanes (32+ FLOPS/cycle, 100+ GFLOPS peak per CPU)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1 load or store unit (8 x 8-byte accesses/cycle) </a:t>
            </a:r>
          </a:p>
          <a:p>
            <a:pPr marL="171450" indent="-171450"/>
            <a:r>
              <a:rPr lang="en-US" altLang="ko-KR" dirty="0">
                <a:ea typeface="굴림" charset="-127"/>
                <a:cs typeface="굴림" charset="-127"/>
              </a:rPr>
              <a:t>Scalar unit (1.6 GHz)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4-way superscalar with out-of-order and speculative execution</a:t>
            </a:r>
          </a:p>
          <a:p>
            <a:pPr marL="458788" lvl="1" indent="-173038"/>
            <a:r>
              <a:rPr lang="en-US" altLang="ko-KR" dirty="0">
                <a:ea typeface="굴림" charset="-127"/>
                <a:cs typeface="굴림" charset="-127"/>
              </a:rPr>
              <a:t>64KB I-cache and 64KB data cache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E49F-9557-3F4C-9D01-2C3DD72D3320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3752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4459288" cy="363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75239" name="Rectangle 7"/>
          <p:cNvSpPr>
            <a:spLocks noChangeArrowheads="1"/>
          </p:cNvSpPr>
          <p:nvPr/>
        </p:nvSpPr>
        <p:spPr bwMode="auto">
          <a:xfrm>
            <a:off x="152400" y="4646677"/>
            <a:ext cx="8686800" cy="198272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marL="171450" indent="-17145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ko-KR" sz="2400" dirty="0">
                <a:latin typeface="Calibri"/>
                <a:ea typeface="굴림" charset="-127"/>
                <a:cs typeface="Calibri"/>
              </a:rPr>
              <a:t>Memory system provides 256GB/s DRAM bandwidth per CPU</a:t>
            </a:r>
          </a:p>
          <a:p>
            <a:pPr marL="171450" indent="-17145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ko-KR" sz="2400" dirty="0">
                <a:latin typeface="Calibri"/>
                <a:ea typeface="굴림" charset="-127"/>
                <a:cs typeface="Calibri"/>
              </a:rPr>
              <a:t>Up to 16 CPUs and up to 1TB DRAM form shared-memory </a:t>
            </a:r>
            <a:r>
              <a:rPr lang="en-US" altLang="ko-KR" sz="2400" i="1" dirty="0">
                <a:latin typeface="Calibri"/>
                <a:ea typeface="굴림" charset="-127"/>
                <a:cs typeface="Calibri"/>
              </a:rPr>
              <a:t>node</a:t>
            </a:r>
            <a:endParaRPr lang="en-US" altLang="ko-KR" sz="2400" dirty="0">
              <a:latin typeface="Calibri"/>
              <a:ea typeface="굴림" charset="-127"/>
              <a:cs typeface="Calibri"/>
            </a:endParaRPr>
          </a:p>
          <a:p>
            <a:pPr marL="515938" lvl="1" indent="-230188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altLang="ko-KR" sz="1800" dirty="0">
                <a:latin typeface="Calibri"/>
                <a:ea typeface="굴림" charset="-127"/>
                <a:cs typeface="Calibri"/>
              </a:rPr>
              <a:t>total of 4TB/s bandwidth to shared DRAM memory</a:t>
            </a:r>
          </a:p>
          <a:p>
            <a:pPr marL="171450" indent="-17145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ko-KR" sz="2400" dirty="0">
                <a:latin typeface="Calibri"/>
                <a:ea typeface="굴림" charset="-127"/>
                <a:cs typeface="Calibri"/>
              </a:rPr>
              <a:t>Up to 512 nodes connected via 128GB/s network links (message passing between nodes)</a:t>
            </a:r>
          </a:p>
        </p:txBody>
      </p:sp>
    </p:spTree>
    <p:extLst>
      <p:ext uri="{BB962C8B-B14F-4D97-AF65-F5344CB8AC3E}">
        <p14:creationId xmlns:p14="http://schemas.microsoft.com/office/powerpoint/2010/main" val="194091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736600"/>
          </a:xfrm>
        </p:spPr>
        <p:txBody>
          <a:bodyPr/>
          <a:lstStyle/>
          <a:p>
            <a:r>
              <a:rPr lang="en-US" altLang="ko-KR" dirty="0"/>
              <a:t>Multimedia Extensions (aka SIMD extensions)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1DF0-0C8F-B149-A9AF-654FAA8D04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834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2387338"/>
            <a:ext cx="7772400" cy="2332562"/>
          </a:xfrm>
          <a:noFill/>
          <a:ln/>
        </p:spPr>
        <p:txBody>
          <a:bodyPr wrap="square" anchor="ctr">
            <a:spAutoFit/>
          </a:bodyPr>
          <a:lstStyle/>
          <a:p>
            <a:r>
              <a:rPr lang="en-US" altLang="ko-KR" sz="2000" dirty="0">
                <a:ea typeface="굴림" charset="-127"/>
                <a:cs typeface="굴림" charset="-127"/>
              </a:rPr>
              <a:t>Very short vectors added to existing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ISAs</a:t>
            </a:r>
            <a:r>
              <a:rPr lang="en-US" altLang="ko-KR" sz="2000" dirty="0">
                <a:ea typeface="굴림" charset="-127"/>
                <a:cs typeface="굴림" charset="-127"/>
              </a:rPr>
              <a:t> for microprocessors</a:t>
            </a:r>
          </a:p>
          <a:p>
            <a:r>
              <a:rPr lang="en-US" altLang="ko-KR" sz="2000" dirty="0">
                <a:ea typeface="굴림" charset="-127"/>
                <a:cs typeface="굴림" charset="-127"/>
              </a:rPr>
              <a:t>Use existing 64-bit registers split into 2x32b or 4x16b or 8x8b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Lincoln Labs TX-2 from 1957 had 36b </a:t>
            </a:r>
            <a:r>
              <a:rPr lang="en-US" altLang="ko-KR" dirty="0" err="1">
                <a:ea typeface="굴림" charset="-127"/>
                <a:cs typeface="굴림" charset="-127"/>
              </a:rPr>
              <a:t>datapath</a:t>
            </a:r>
            <a:r>
              <a:rPr lang="en-US" altLang="ko-KR" dirty="0">
                <a:ea typeface="굴림" charset="-127"/>
                <a:cs typeface="굴림" charset="-127"/>
              </a:rPr>
              <a:t> split into 2x18b or 4x9b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Newer designs have wider registers</a:t>
            </a:r>
          </a:p>
          <a:p>
            <a:pPr lvl="2"/>
            <a:r>
              <a:rPr lang="en-US" altLang="ko-KR" dirty="0">
                <a:ea typeface="굴림" charset="-127"/>
                <a:cs typeface="굴림" charset="-127"/>
              </a:rPr>
              <a:t>128b for PowerPC </a:t>
            </a:r>
            <a:r>
              <a:rPr lang="en-US" altLang="ko-KR" dirty="0" err="1">
                <a:ea typeface="굴림" charset="-127"/>
                <a:cs typeface="굴림" charset="-127"/>
              </a:rPr>
              <a:t>Altivec</a:t>
            </a:r>
            <a:r>
              <a:rPr lang="en-US" altLang="ko-KR" dirty="0">
                <a:ea typeface="굴림" charset="-127"/>
                <a:cs typeface="굴림" charset="-127"/>
              </a:rPr>
              <a:t>, Intel SSE2/3/4</a:t>
            </a:r>
          </a:p>
          <a:p>
            <a:pPr lvl="2"/>
            <a:r>
              <a:rPr lang="en-US" altLang="ko-KR" dirty="0">
                <a:ea typeface="굴림" charset="-127"/>
                <a:cs typeface="굴림" charset="-127"/>
              </a:rPr>
              <a:t>256b for Intel AVX </a:t>
            </a:r>
          </a:p>
          <a:p>
            <a:r>
              <a:rPr lang="en-US" altLang="ko-KR" sz="2000" dirty="0">
                <a:ea typeface="굴림" charset="-127"/>
                <a:cs typeface="굴림" charset="-127"/>
              </a:rPr>
              <a:t>Single instruction operates on all elements within register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0" y="1655767"/>
            <a:ext cx="7924800" cy="400051"/>
            <a:chOff x="480" y="1091"/>
            <a:chExt cx="4992" cy="252"/>
          </a:xfrm>
        </p:grpSpPr>
        <p:sp>
          <p:nvSpPr>
            <p:cNvPr id="1383436" name="Rectangle 12"/>
            <p:cNvSpPr>
              <a:spLocks noChangeArrowheads="1"/>
            </p:cNvSpPr>
            <p:nvPr/>
          </p:nvSpPr>
          <p:spPr bwMode="auto">
            <a:xfrm>
              <a:off x="480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7" name="Rectangle 13"/>
            <p:cNvSpPr>
              <a:spLocks noChangeArrowheads="1"/>
            </p:cNvSpPr>
            <p:nvPr/>
          </p:nvSpPr>
          <p:spPr bwMode="auto">
            <a:xfrm>
              <a:off x="1728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8" name="Rectangle 14"/>
            <p:cNvSpPr>
              <a:spLocks noChangeArrowheads="1"/>
            </p:cNvSpPr>
            <p:nvPr/>
          </p:nvSpPr>
          <p:spPr bwMode="auto">
            <a:xfrm>
              <a:off x="2976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9" name="Rectangle 15"/>
            <p:cNvSpPr>
              <a:spLocks noChangeArrowheads="1"/>
            </p:cNvSpPr>
            <p:nvPr/>
          </p:nvSpPr>
          <p:spPr bwMode="auto">
            <a:xfrm>
              <a:off x="4224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16b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62000" y="1198565"/>
            <a:ext cx="7924800" cy="400051"/>
            <a:chOff x="480" y="803"/>
            <a:chExt cx="4992" cy="252"/>
          </a:xfrm>
        </p:grpSpPr>
        <p:sp>
          <p:nvSpPr>
            <p:cNvPr id="1383440" name="Rectangle 16"/>
            <p:cNvSpPr>
              <a:spLocks noChangeArrowheads="1"/>
            </p:cNvSpPr>
            <p:nvPr/>
          </p:nvSpPr>
          <p:spPr bwMode="auto">
            <a:xfrm>
              <a:off x="480" y="803"/>
              <a:ext cx="2496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32b</a:t>
              </a:r>
            </a:p>
          </p:txBody>
        </p:sp>
        <p:sp>
          <p:nvSpPr>
            <p:cNvPr id="1383441" name="Rectangle 17"/>
            <p:cNvSpPr>
              <a:spLocks noChangeArrowheads="1"/>
            </p:cNvSpPr>
            <p:nvPr/>
          </p:nvSpPr>
          <p:spPr bwMode="auto">
            <a:xfrm>
              <a:off x="2976" y="803"/>
              <a:ext cx="2496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/>
                  <a:cs typeface="Calibri"/>
                </a:rPr>
                <a:t>32b</a:t>
              </a:r>
            </a:p>
          </p:txBody>
        </p:sp>
      </p:grpSp>
      <p:sp>
        <p:nvSpPr>
          <p:cNvPr id="1383442" name="Rectangle 18"/>
          <p:cNvSpPr>
            <a:spLocks noChangeArrowheads="1"/>
          </p:cNvSpPr>
          <p:nvPr/>
        </p:nvSpPr>
        <p:spPr bwMode="auto">
          <a:xfrm>
            <a:off x="762000" y="742920"/>
            <a:ext cx="7924800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64b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133600"/>
            <a:ext cx="7924800" cy="361950"/>
            <a:chOff x="480" y="1392"/>
            <a:chExt cx="4992" cy="228"/>
          </a:xfrm>
        </p:grpSpPr>
        <p:sp>
          <p:nvSpPr>
            <p:cNvPr id="1383443" name="Rectangle 19"/>
            <p:cNvSpPr>
              <a:spLocks noChangeArrowheads="1"/>
            </p:cNvSpPr>
            <p:nvPr/>
          </p:nvSpPr>
          <p:spPr bwMode="auto">
            <a:xfrm>
              <a:off x="48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4" name="Rectangle 20"/>
            <p:cNvSpPr>
              <a:spLocks noChangeArrowheads="1"/>
            </p:cNvSpPr>
            <p:nvPr/>
          </p:nvSpPr>
          <p:spPr bwMode="auto">
            <a:xfrm>
              <a:off x="110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5" name="Rectangle 21"/>
            <p:cNvSpPr>
              <a:spLocks noChangeArrowheads="1"/>
            </p:cNvSpPr>
            <p:nvPr/>
          </p:nvSpPr>
          <p:spPr bwMode="auto">
            <a:xfrm>
              <a:off x="172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6" name="Rectangle 22"/>
            <p:cNvSpPr>
              <a:spLocks noChangeArrowheads="1"/>
            </p:cNvSpPr>
            <p:nvPr/>
          </p:nvSpPr>
          <p:spPr bwMode="auto">
            <a:xfrm>
              <a:off x="2352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7" name="Rectangle 23"/>
            <p:cNvSpPr>
              <a:spLocks noChangeArrowheads="1"/>
            </p:cNvSpPr>
            <p:nvPr/>
          </p:nvSpPr>
          <p:spPr bwMode="auto">
            <a:xfrm>
              <a:off x="2976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8" name="Rectangle 24"/>
            <p:cNvSpPr>
              <a:spLocks noChangeArrowheads="1"/>
            </p:cNvSpPr>
            <p:nvPr/>
          </p:nvSpPr>
          <p:spPr bwMode="auto">
            <a:xfrm>
              <a:off x="360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9" name="Rectangle 25"/>
            <p:cNvSpPr>
              <a:spLocks noChangeArrowheads="1"/>
            </p:cNvSpPr>
            <p:nvPr/>
          </p:nvSpPr>
          <p:spPr bwMode="auto">
            <a:xfrm>
              <a:off x="422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50" name="Rectangle 26"/>
            <p:cNvSpPr>
              <a:spLocks noChangeArrowheads="1"/>
            </p:cNvSpPr>
            <p:nvPr/>
          </p:nvSpPr>
          <p:spPr bwMode="auto">
            <a:xfrm>
              <a:off x="484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 dirty="0">
                  <a:latin typeface="Calibri"/>
                  <a:cs typeface="Calibri"/>
                </a:rPr>
                <a:t>8b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7492" y="4643440"/>
            <a:ext cx="8771708" cy="1741488"/>
            <a:chOff x="-8708" y="4643440"/>
            <a:chExt cx="8771708" cy="1741488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533400" y="4643440"/>
              <a:ext cx="7924800" cy="369888"/>
              <a:chOff x="480" y="1101"/>
              <a:chExt cx="4992" cy="233"/>
            </a:xfrm>
          </p:grpSpPr>
          <p:sp>
            <p:nvSpPr>
              <p:cNvPr id="1383456" name="Rectangle 3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7" name="Rectangle 3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8" name="Rectangle 3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9" name="Rectangle 3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838200" y="5100640"/>
              <a:ext cx="7924800" cy="369888"/>
              <a:chOff x="480" y="1101"/>
              <a:chExt cx="4992" cy="233"/>
            </a:xfrm>
          </p:grpSpPr>
          <p:sp>
            <p:nvSpPr>
              <p:cNvPr id="1383461" name="Rectangle 37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2" name="Rectangle 38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3" name="Rectangle 39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4" name="Rectangle 40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33400" y="6015040"/>
              <a:ext cx="7924800" cy="369888"/>
              <a:chOff x="480" y="1101"/>
              <a:chExt cx="4992" cy="233"/>
            </a:xfrm>
          </p:grpSpPr>
          <p:sp>
            <p:nvSpPr>
              <p:cNvPr id="1383466" name="Rectangle 4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7" name="Rectangle 4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8" name="Rectangle 4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9" name="Rectangle 4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143000" y="4953000"/>
              <a:ext cx="762000" cy="1143000"/>
              <a:chOff x="720" y="3120"/>
              <a:chExt cx="480" cy="720"/>
            </a:xfrm>
          </p:grpSpPr>
          <p:sp>
            <p:nvSpPr>
              <p:cNvPr id="1383471" name="Line 4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2" name="Line 4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3" name="Line 4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0" name="Oval 46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3124200" y="4953000"/>
              <a:ext cx="762000" cy="1143000"/>
              <a:chOff x="720" y="3120"/>
              <a:chExt cx="480" cy="720"/>
            </a:xfrm>
          </p:grpSpPr>
          <p:sp>
            <p:nvSpPr>
              <p:cNvPr id="1383476" name="Line 5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7" name="Line 5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8" name="Line 5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79" name="Oval 5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5105400" y="4953000"/>
              <a:ext cx="762000" cy="1143000"/>
              <a:chOff x="720" y="3120"/>
              <a:chExt cx="480" cy="720"/>
            </a:xfrm>
          </p:grpSpPr>
          <p:sp>
            <p:nvSpPr>
              <p:cNvPr id="1383481" name="Line 5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2" name="Line 5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3" name="Line 5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4" name="Oval 60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7086600" y="4953000"/>
              <a:ext cx="762000" cy="1143000"/>
              <a:chOff x="720" y="3120"/>
              <a:chExt cx="480" cy="720"/>
            </a:xfrm>
          </p:grpSpPr>
          <p:sp>
            <p:nvSpPr>
              <p:cNvPr id="1383486" name="Line 6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7" name="Line 6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8" name="Line 6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89" name="Oval 6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1383490" name="Text Box 66"/>
            <p:cNvSpPr txBox="1">
              <a:spLocks noChangeArrowheads="1"/>
            </p:cNvSpPr>
            <p:nvPr/>
          </p:nvSpPr>
          <p:spPr bwMode="auto">
            <a:xfrm>
              <a:off x="-8708" y="5622409"/>
              <a:ext cx="125249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/>
                  <a:cs typeface="Calibri"/>
                </a:rPr>
                <a:t>4x16b adds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81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Multimedia Extensions versus Vectors</a:t>
            </a:r>
          </a:p>
        </p:txBody>
      </p:sp>
      <p:sp>
        <p:nvSpPr>
          <p:cNvPr id="1377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5054600"/>
          </a:xfrm>
        </p:spPr>
        <p:txBody>
          <a:bodyPr/>
          <a:lstStyle/>
          <a:p>
            <a:r>
              <a:rPr lang="en-US" altLang="ko-KR" sz="2800" dirty="0"/>
              <a:t>Limited instruction set:</a:t>
            </a:r>
          </a:p>
          <a:p>
            <a:pPr lvl="1"/>
            <a:r>
              <a:rPr lang="en-US" altLang="ko-KR" sz="2000" dirty="0"/>
              <a:t>no vector length control</a:t>
            </a:r>
          </a:p>
          <a:p>
            <a:pPr lvl="1"/>
            <a:r>
              <a:rPr lang="en-US" altLang="ko-KR" sz="2000" dirty="0"/>
              <a:t>no </a:t>
            </a:r>
            <a:r>
              <a:rPr lang="en-US" altLang="ko-KR" sz="2000" dirty="0" err="1"/>
              <a:t>strided</a:t>
            </a:r>
            <a:r>
              <a:rPr lang="en-US" altLang="ko-KR" sz="2000" dirty="0"/>
              <a:t> load/store or scatter/gather</a:t>
            </a:r>
          </a:p>
          <a:p>
            <a:pPr lvl="1"/>
            <a:r>
              <a:rPr lang="en-US" altLang="ko-KR" sz="2000" dirty="0"/>
              <a:t>unit-stride loads must be aligned to 64/128-bit boundary</a:t>
            </a:r>
          </a:p>
          <a:p>
            <a:r>
              <a:rPr lang="en-US" altLang="ko-KR" sz="2800" dirty="0"/>
              <a:t>Limited vector register length:</a:t>
            </a:r>
          </a:p>
          <a:p>
            <a:pPr lvl="1"/>
            <a:r>
              <a:rPr lang="en-US" altLang="ko-KR" sz="2000" dirty="0"/>
              <a:t>requires superscalar dispatch to keep multiply/add/load units busy</a:t>
            </a:r>
          </a:p>
          <a:p>
            <a:pPr lvl="1"/>
            <a:r>
              <a:rPr lang="en-US" altLang="ko-KR" sz="2000" dirty="0"/>
              <a:t>loop unrolling to hide latencies increases register pressure</a:t>
            </a:r>
          </a:p>
          <a:p>
            <a:r>
              <a:rPr lang="en-US" altLang="ko-KR" sz="2800" dirty="0"/>
              <a:t>Trend towards fuller vector support in microprocessors</a:t>
            </a:r>
          </a:p>
          <a:p>
            <a:pPr lvl="1"/>
            <a:r>
              <a:rPr lang="en-US" altLang="ko-KR" sz="2000" dirty="0"/>
              <a:t>Better support for misaligned memory accesses</a:t>
            </a:r>
          </a:p>
          <a:p>
            <a:pPr lvl="1"/>
            <a:r>
              <a:rPr lang="en-US" altLang="ko-KR" sz="2000" dirty="0"/>
              <a:t>Support of double-precision (64-bit floating-point)</a:t>
            </a:r>
          </a:p>
          <a:p>
            <a:pPr lvl="1"/>
            <a:r>
              <a:rPr lang="en-US" altLang="ko-KR" sz="2000" dirty="0"/>
              <a:t>New Intel AVX spec (announced April 2008), 256b vector registers (expandable up to 1024b)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3D2-23AB-7F45-BCAB-30388B9671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of Vectorization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Compilers are good at finding data-level parallelism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586" t="36459" r="19546" b="28124"/>
          <a:stretch/>
        </p:blipFill>
        <p:spPr>
          <a:xfrm>
            <a:off x="772600" y="1517651"/>
            <a:ext cx="7239000" cy="4825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7737" y="772696"/>
            <a:ext cx="3858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MIPS processor with </a:t>
            </a:r>
            <a:r>
              <a:rPr lang="en-US">
                <a:solidFill>
                  <a:srgbClr val="000000"/>
                </a:solidFill>
              </a:rPr>
              <a:t>vector coprocessor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3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Vector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depends on if </a:t>
            </a:r>
            <a:r>
              <a:rPr lang="en-US" dirty="0" err="1"/>
              <a:t>becnhmarks</a:t>
            </a:r>
            <a:r>
              <a:rPr lang="en-US" dirty="0"/>
              <a:t> use 16 bit or 32 bit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556" t="30208" r="19594" b="35416"/>
          <a:stretch/>
        </p:blipFill>
        <p:spPr>
          <a:xfrm>
            <a:off x="1052739" y="1752600"/>
            <a:ext cx="7325632" cy="47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92975" cy="736600"/>
          </a:xfrm>
        </p:spPr>
        <p:txBody>
          <a:bodyPr/>
          <a:lstStyle/>
          <a:p>
            <a:r>
              <a:rPr lang="en-US" dirty="0"/>
              <a:t>Types of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683500" cy="5334000"/>
          </a:xfrm>
        </p:spPr>
        <p:txBody>
          <a:bodyPr/>
          <a:lstStyle/>
          <a:p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Execute independent instructions from one instruction stream in parallel (pipelining, superscalar, VLIW)</a:t>
            </a:r>
          </a:p>
          <a:p>
            <a:r>
              <a:rPr lang="en-US" dirty="0"/>
              <a:t>Thread-Level Parallelism (TLP)</a:t>
            </a:r>
          </a:p>
          <a:p>
            <a:pPr lvl="1"/>
            <a:r>
              <a:rPr lang="en-US" dirty="0"/>
              <a:t>Execute independent instruction streams in parallel (multithreading, multiple cores)</a:t>
            </a:r>
          </a:p>
          <a:p>
            <a:r>
              <a:rPr lang="en-US" dirty="0"/>
              <a:t>Data-Level Parallelism (DLP)</a:t>
            </a:r>
          </a:p>
          <a:p>
            <a:pPr lvl="1"/>
            <a:r>
              <a:rPr lang="en-US" dirty="0"/>
              <a:t>Execute multiple operations of the same type in parallel (vector/SIMD execution)</a:t>
            </a:r>
          </a:p>
          <a:p>
            <a:pPr lvl="1"/>
            <a:endParaRPr lang="en-US" dirty="0"/>
          </a:p>
          <a:p>
            <a:r>
              <a:rPr lang="en-US" dirty="0"/>
              <a:t>Which is easiest to program?</a:t>
            </a:r>
          </a:p>
          <a:p>
            <a:r>
              <a:rPr lang="en-US" dirty="0"/>
              <a:t>Which is most flexible form of parallelism?</a:t>
            </a:r>
          </a:p>
          <a:p>
            <a:pPr lvl="1"/>
            <a:r>
              <a:rPr lang="en-US" dirty="0"/>
              <a:t>i.e., can be used in more situations</a:t>
            </a:r>
          </a:p>
          <a:p>
            <a:r>
              <a:rPr lang="en-US" dirty="0"/>
              <a:t>Which is most efficient?</a:t>
            </a:r>
          </a:p>
          <a:p>
            <a:pPr lvl="1"/>
            <a:r>
              <a:rPr lang="en-US" dirty="0"/>
              <a:t>i.e., greatest tasks/second/area, lowest energy/task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Resurgence of DLP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of application demands and technology constraints drives architecture choice</a:t>
            </a:r>
          </a:p>
          <a:p>
            <a:r>
              <a:rPr lang="en-US" dirty="0"/>
              <a:t>New applications, such as graphics, machine vision, speech recognition, machine learning, etc. all require large numerical computations that are often trivially data parallel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SIMD-based architectures (vector-SIMD, </a:t>
            </a:r>
            <a:r>
              <a:rPr lang="en-US" dirty="0" err="1"/>
              <a:t>subword</a:t>
            </a:r>
            <a:r>
              <a:rPr lang="en-US" dirty="0"/>
              <a:t>-SIMD, SIMT/GPUs) are most efficient way to execute these algorithms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37" y="3048000"/>
            <a:ext cx="5791200" cy="17425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334000" cy="5611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36600"/>
          </a:xfrm>
        </p:spPr>
        <p:txBody>
          <a:bodyPr/>
          <a:lstStyle/>
          <a:p>
            <a:r>
              <a:rPr lang="en-US" dirty="0"/>
              <a:t>DLP important for conventional CPUs too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43000"/>
            <a:ext cx="3962400" cy="5105400"/>
          </a:xfrm>
        </p:spPr>
        <p:txBody>
          <a:bodyPr bIns="0"/>
          <a:lstStyle/>
          <a:p>
            <a:r>
              <a:rPr lang="en-US" sz="2000" dirty="0"/>
              <a:t>Prediction for x86 processors, from Hennessy &amp; Patterson, 5</a:t>
            </a:r>
            <a:r>
              <a:rPr lang="en-US" sz="2000" baseline="30000" dirty="0"/>
              <a:t>th</a:t>
            </a:r>
            <a:r>
              <a:rPr lang="en-US" sz="2000" dirty="0"/>
              <a:t> edition</a:t>
            </a:r>
          </a:p>
          <a:p>
            <a:pPr lvl="1"/>
            <a:r>
              <a:rPr lang="en-US" sz="1400" b="1" i="1" dirty="0">
                <a:solidFill>
                  <a:srgbClr val="FF0000"/>
                </a:solidFill>
              </a:rPr>
              <a:t>Note: Educated guess, not Intel product plans!</a:t>
            </a: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dirty="0"/>
              <a:t>TLP: 2+ cores / 2 years</a:t>
            </a:r>
          </a:p>
          <a:p>
            <a:r>
              <a:rPr lang="en-US" sz="2000" dirty="0"/>
              <a:t>DLP: 2x width / 4 years</a:t>
            </a:r>
          </a:p>
          <a:p>
            <a:endParaRPr lang="en-US" sz="2000" dirty="0"/>
          </a:p>
          <a:p>
            <a:r>
              <a:rPr lang="en-US" sz="2000" dirty="0"/>
              <a:t>DLP will account for more mainstream parallelism growth than TLP in next decade.</a:t>
            </a:r>
          </a:p>
          <a:p>
            <a:pPr lvl="1"/>
            <a:r>
              <a:rPr lang="en-US" sz="1400" dirty="0"/>
              <a:t>SIMD –single-instruction multiple-data (DLP)</a:t>
            </a:r>
          </a:p>
          <a:p>
            <a:pPr lvl="1"/>
            <a:r>
              <a:rPr lang="en-US" sz="1400" dirty="0"/>
              <a:t>MIMD- multiple-instruction multiple-data (TLP)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B3A1320D-FF2F-A94C-9A34-32FFF06B41E5}" type="slidenum">
              <a:rPr lang="en-US" smtClean="0"/>
              <a:pPr/>
              <a:t>17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Processing Units (</a:t>
            </a:r>
            <a:r>
              <a:rPr lang="en-US" dirty="0" err="1"/>
              <a:t>GPUs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257800"/>
          </a:xfrm>
        </p:spPr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GPUs</a:t>
            </a:r>
            <a:r>
              <a:rPr lang="en-US" dirty="0"/>
              <a:t> were dedicated fixed-function devices for generating 3D graphics (mid-late 1990s) including high-performance floating-point units</a:t>
            </a:r>
          </a:p>
          <a:p>
            <a:pPr lvl="1"/>
            <a:r>
              <a:rPr lang="en-US" dirty="0"/>
              <a:t>Provide workstation-like graphics for PCs</a:t>
            </a:r>
          </a:p>
          <a:p>
            <a:pPr lvl="1"/>
            <a:r>
              <a:rPr lang="en-US" dirty="0"/>
              <a:t>User could configure graphics pipeline, but not really program it</a:t>
            </a:r>
          </a:p>
          <a:p>
            <a:r>
              <a:rPr lang="en-US" dirty="0"/>
              <a:t>Over time, more programmability added (2001-2005)</a:t>
            </a:r>
          </a:p>
          <a:p>
            <a:pPr lvl="1"/>
            <a:r>
              <a:rPr lang="en-US" dirty="0"/>
              <a:t>E.g., New language Cg for writing small programs run on each vertex or each pixel, also Windows DirectX variants</a:t>
            </a:r>
          </a:p>
          <a:p>
            <a:pPr lvl="1"/>
            <a:r>
              <a:rPr lang="en-US" dirty="0"/>
              <a:t>Massively parallel (millions of vertices or pixels per frame) but very constrained programming model</a:t>
            </a:r>
          </a:p>
          <a:p>
            <a:r>
              <a:rPr lang="en-US" dirty="0"/>
              <a:t>Some users noticed they could do general-purpose computation by mapping input and output data to images, and computation to vertex and pixel shading computations</a:t>
            </a:r>
          </a:p>
          <a:p>
            <a:pPr lvl="1"/>
            <a:r>
              <a:rPr lang="en-US" dirty="0"/>
              <a:t>Incredibly difficult programming model as had to use graphics pipeline model for general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</a:t>
            </a:r>
            <a:r>
              <a:rPr lang="en-US" dirty="0" err="1"/>
              <a:t>GPUs</a:t>
            </a:r>
            <a:r>
              <a:rPr lang="en-US" dirty="0"/>
              <a:t> (GP-</a:t>
            </a:r>
            <a:r>
              <a:rPr lang="en-US" dirty="0" err="1"/>
              <a:t>GPUs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257800"/>
          </a:xfrm>
        </p:spPr>
        <p:txBody>
          <a:bodyPr/>
          <a:lstStyle/>
          <a:p>
            <a:r>
              <a:rPr lang="en-US" dirty="0"/>
              <a:t>In 2006, </a:t>
            </a:r>
            <a:r>
              <a:rPr lang="en-US" dirty="0" err="1"/>
              <a:t>Nvidia</a:t>
            </a:r>
            <a:r>
              <a:rPr lang="en-US" dirty="0"/>
              <a:t> introduced </a:t>
            </a:r>
            <a:r>
              <a:rPr lang="en-US" dirty="0" err="1"/>
              <a:t>GeForce</a:t>
            </a:r>
            <a:r>
              <a:rPr lang="en-US" dirty="0"/>
              <a:t> 8800 GPU supporting a new programming language: CUDA </a:t>
            </a:r>
          </a:p>
          <a:p>
            <a:pPr lvl="1"/>
            <a:r>
              <a:rPr lang="en-US" dirty="0"/>
              <a:t>“Compute Unified Device Architecture”</a:t>
            </a:r>
          </a:p>
          <a:p>
            <a:pPr lvl="1"/>
            <a:r>
              <a:rPr lang="en-US" dirty="0"/>
              <a:t>Subsequently, broader industry pushing for </a:t>
            </a:r>
            <a:r>
              <a:rPr lang="en-US" dirty="0" err="1"/>
              <a:t>OpenCL</a:t>
            </a:r>
            <a:r>
              <a:rPr lang="en-US" dirty="0"/>
              <a:t>, a vendor-neutral version of same ideas.</a:t>
            </a:r>
          </a:p>
          <a:p>
            <a:r>
              <a:rPr lang="en-US" dirty="0"/>
              <a:t>Idea: Take advantage of GPU computational performance and memory bandwidth to accelerate some kernels for general-purpose computing</a:t>
            </a:r>
          </a:p>
          <a:p>
            <a:r>
              <a:rPr lang="en-US" dirty="0"/>
              <a:t>Attached processor model:  Host CPU issues data-parallel kernels to GP-GPU for execution</a:t>
            </a:r>
          </a:p>
          <a:p>
            <a:r>
              <a:rPr lang="en-US" dirty="0"/>
              <a:t>This lecture has a simplified version of </a:t>
            </a:r>
            <a:r>
              <a:rPr lang="en-US" dirty="0" err="1"/>
              <a:t>Nvidia</a:t>
            </a:r>
            <a:r>
              <a:rPr lang="en-US" dirty="0"/>
              <a:t> CUDA-style model and only considers GPU execution for computational kernels, not graphics</a:t>
            </a:r>
          </a:p>
          <a:p>
            <a:pPr lvl="1"/>
            <a:r>
              <a:rPr lang="en-US" dirty="0"/>
              <a:t>Would probably need another course to describe graphics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PS5 is out</a:t>
            </a:r>
          </a:p>
          <a:p>
            <a:endParaRPr lang="en-US" dirty="0"/>
          </a:p>
          <a:p>
            <a:r>
              <a:rPr lang="en-US" dirty="0"/>
              <a:t>PS4 due on Wednesday</a:t>
            </a:r>
          </a:p>
          <a:p>
            <a:endParaRPr lang="en-US" dirty="0"/>
          </a:p>
          <a:p>
            <a:r>
              <a:rPr lang="en-US" dirty="0"/>
              <a:t>Lab 4</a:t>
            </a:r>
          </a:p>
          <a:p>
            <a:endParaRPr lang="en-US" dirty="0"/>
          </a:p>
          <a:p>
            <a:r>
              <a:rPr lang="en-US" dirty="0"/>
              <a:t>Quiz 4 on Monday April 11th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4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467600" cy="736600"/>
          </a:xfrm>
        </p:spPr>
        <p:txBody>
          <a:bodyPr/>
          <a:lstStyle/>
          <a:p>
            <a:r>
              <a:rPr lang="en-US" dirty="0"/>
              <a:t>Simplified CUDA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359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Computation performed by a very large number of independent small scalar threads (</a:t>
            </a:r>
            <a:r>
              <a:rPr lang="en-US" i="1" dirty="0"/>
              <a:t>CUDA threads </a:t>
            </a:r>
            <a:r>
              <a:rPr lang="en-US" dirty="0"/>
              <a:t>or </a:t>
            </a:r>
            <a:r>
              <a:rPr lang="en-US" i="1" dirty="0" err="1"/>
              <a:t>microthreads</a:t>
            </a:r>
            <a:r>
              <a:rPr lang="en-US" dirty="0"/>
              <a:t>) grouped into </a:t>
            </a:r>
            <a:r>
              <a:rPr lang="en-US" i="1" dirty="0"/>
              <a:t>thread blocks.</a:t>
            </a:r>
            <a:endParaRPr lang="en-US" dirty="0"/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// C version of DAXPY loop.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void </a:t>
            </a:r>
            <a:r>
              <a:rPr lang="en-US" sz="2000" b="1" dirty="0" err="1">
                <a:latin typeface="Courier New"/>
                <a:cs typeface="Courier New"/>
              </a:rPr>
              <a:t>daxpy(int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, double a, double*</a:t>
            </a:r>
            <a:r>
              <a:rPr lang="en-US" sz="2000" b="1" dirty="0" err="1">
                <a:latin typeface="Courier New"/>
                <a:cs typeface="Courier New"/>
              </a:rPr>
              <a:t>x</a:t>
            </a:r>
            <a:r>
              <a:rPr lang="en-US" sz="2000" b="1" dirty="0">
                <a:latin typeface="Courier New"/>
                <a:cs typeface="Courier New"/>
              </a:rPr>
              <a:t>, double*</a:t>
            </a:r>
            <a:r>
              <a:rPr lang="en-US" sz="2000" b="1" dirty="0" err="1">
                <a:latin typeface="Courier New"/>
                <a:cs typeface="Courier New"/>
              </a:rPr>
              <a:t>y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{	for (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=0;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;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++)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		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 = a*</a:t>
            </a:r>
            <a:r>
              <a:rPr lang="en-US" sz="2000" b="1" dirty="0" err="1">
                <a:latin typeface="Courier New"/>
                <a:cs typeface="Courier New"/>
              </a:rPr>
              <a:t>x[i</a:t>
            </a:r>
            <a:r>
              <a:rPr lang="en-US" sz="2000" b="1" dirty="0">
                <a:latin typeface="Courier New"/>
                <a:cs typeface="Courier New"/>
              </a:rPr>
              <a:t>] + 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]; }</a:t>
            </a:r>
          </a:p>
          <a:p>
            <a:pPr>
              <a:spcBef>
                <a:spcPts val="120"/>
              </a:spcBef>
              <a:buNone/>
            </a:pPr>
            <a:endParaRPr lang="en-US" sz="1400" b="1" dirty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// CUDA version.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__host__  // Piece run on host processor.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nblocks</a:t>
            </a:r>
            <a:r>
              <a:rPr lang="en-US" sz="2000" b="1" dirty="0">
                <a:latin typeface="Courier New"/>
                <a:cs typeface="Courier New"/>
              </a:rPr>
              <a:t> = (n+255)/256; // 256 CUDA threads/block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>
                <a:latin typeface="Courier New"/>
                <a:cs typeface="Courier New"/>
              </a:rPr>
              <a:t>daxpy</a:t>
            </a:r>
            <a:r>
              <a:rPr lang="en-US" sz="2000" b="1" dirty="0">
                <a:latin typeface="Courier New"/>
                <a:cs typeface="Courier New"/>
              </a:rPr>
              <a:t>&lt;&lt;&lt;nblocks,256&gt;&gt;&gt;(n,2.0,x,y);</a:t>
            </a:r>
          </a:p>
          <a:p>
            <a:pPr>
              <a:spcBef>
                <a:spcPts val="120"/>
              </a:spcBef>
              <a:buNone/>
            </a:pPr>
            <a:endParaRPr lang="en-US" sz="1400" b="1" dirty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__device__  // Piece run on GP-GPU.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void </a:t>
            </a:r>
            <a:r>
              <a:rPr lang="en-US" sz="2000" b="1" dirty="0" err="1">
                <a:latin typeface="Courier New"/>
                <a:cs typeface="Courier New"/>
              </a:rPr>
              <a:t>daxpy(int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, double a, double*</a:t>
            </a:r>
            <a:r>
              <a:rPr lang="en-US" sz="2000" b="1" dirty="0" err="1">
                <a:latin typeface="Courier New"/>
                <a:cs typeface="Courier New"/>
              </a:rPr>
              <a:t>x</a:t>
            </a:r>
            <a:r>
              <a:rPr lang="en-US" sz="2000" b="1" dirty="0">
                <a:latin typeface="Courier New"/>
                <a:cs typeface="Courier New"/>
              </a:rPr>
              <a:t>, double*</a:t>
            </a:r>
            <a:r>
              <a:rPr lang="en-US" sz="2000" b="1" dirty="0" err="1">
                <a:latin typeface="Courier New"/>
                <a:cs typeface="Courier New"/>
              </a:rPr>
              <a:t>y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{	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 = </a:t>
            </a:r>
            <a:r>
              <a:rPr lang="en-US" sz="2000" b="1" dirty="0" err="1">
                <a:latin typeface="Courier New"/>
                <a:cs typeface="Courier New"/>
              </a:rPr>
              <a:t>blockIdx.x</a:t>
            </a:r>
            <a:r>
              <a:rPr lang="en-US" sz="2000" b="1" dirty="0">
                <a:latin typeface="Courier New"/>
                <a:cs typeface="Courier New"/>
              </a:rPr>
              <a:t>*</a:t>
            </a:r>
            <a:r>
              <a:rPr lang="en-US" sz="2000" b="1" dirty="0" err="1">
                <a:latin typeface="Courier New"/>
                <a:cs typeface="Courier New"/>
              </a:rPr>
              <a:t>blockDim.x</a:t>
            </a:r>
            <a:r>
              <a:rPr lang="en-US" sz="2000" b="1" dirty="0">
                <a:latin typeface="Courier New"/>
                <a:cs typeface="Courier New"/>
              </a:rPr>
              <a:t> + </a:t>
            </a:r>
            <a:r>
              <a:rPr lang="en-US" sz="2000" b="1" dirty="0" err="1">
                <a:latin typeface="Courier New"/>
                <a:cs typeface="Courier New"/>
              </a:rPr>
              <a:t>threadId.x</a:t>
            </a:r>
            <a:r>
              <a:rPr lang="en-US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	if (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) 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]=a*</a:t>
            </a:r>
            <a:r>
              <a:rPr lang="en-US" sz="2000" b="1" dirty="0" err="1">
                <a:latin typeface="Courier New"/>
                <a:cs typeface="Courier New"/>
              </a:rPr>
              <a:t>x[i]+y[i</a:t>
            </a:r>
            <a:r>
              <a:rPr lang="en-US" sz="2000" b="1" dirty="0">
                <a:latin typeface="Courier New"/>
                <a:cs typeface="Courier New"/>
              </a:rPr>
              <a:t>]; }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Programmer’s View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2370-D467-2B46-91E4-2EEA74322F17}" type="slidenum">
              <a:rPr lang="en-US" smtClean="0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0" y="1295400"/>
            <a:ext cx="2819400" cy="1371600"/>
            <a:chOff x="2057400" y="1371600"/>
            <a:chExt cx="2819400" cy="13716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err="1">
                  <a:latin typeface="Calibri"/>
                  <a:cs typeface="Calibri"/>
                </a:rPr>
                <a:t>b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lockIdx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76600" y="1524000"/>
              <a:ext cx="1448991" cy="1066799"/>
              <a:chOff x="1370806" y="2286000"/>
              <a:chExt cx="1678782" cy="1066799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threadId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threadId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threadId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" name="Group 25"/>
          <p:cNvGrpSpPr/>
          <p:nvPr/>
        </p:nvGrpSpPr>
        <p:grpSpPr>
          <a:xfrm>
            <a:off x="3048000" y="2743200"/>
            <a:ext cx="2819400" cy="1371600"/>
            <a:chOff x="2057400" y="1371600"/>
            <a:chExt cx="2819400" cy="13716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err="1">
                  <a:latin typeface="Calibri"/>
                  <a:cs typeface="Calibri"/>
                </a:rPr>
                <a:t>b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lockIdx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76599" y="1524000"/>
              <a:ext cx="1448991" cy="1066799"/>
              <a:chOff x="1370806" y="2286000"/>
              <a:chExt cx="1678782" cy="1066799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threadId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threadId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threadId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4" name="Group 33"/>
          <p:cNvGrpSpPr/>
          <p:nvPr/>
        </p:nvGrpSpPr>
        <p:grpSpPr>
          <a:xfrm>
            <a:off x="3048000" y="4648200"/>
            <a:ext cx="2819400" cy="1371600"/>
            <a:chOff x="2057400" y="1371600"/>
            <a:chExt cx="2819400" cy="13716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err="1">
                  <a:latin typeface="Calibri"/>
                  <a:cs typeface="Calibri"/>
                </a:rPr>
                <a:t>b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lockIdx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(n+255/256)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276598" y="1524000"/>
              <a:ext cx="1448991" cy="1066799"/>
              <a:chOff x="1370806" y="2286000"/>
              <a:chExt cx="1678782" cy="1066799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threadId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threadId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threadId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43" name="Straight Connector 42"/>
          <p:cNvCxnSpPr/>
          <p:nvPr/>
        </p:nvCxnSpPr>
        <p:spPr bwMode="auto">
          <a:xfrm rot="5400000">
            <a:off x="2781986" y="4380816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5601385" y="4380815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ight Brace 45"/>
          <p:cNvSpPr/>
          <p:nvPr/>
        </p:nvSpPr>
        <p:spPr bwMode="auto">
          <a:xfrm flipH="1">
            <a:off x="2362200" y="1295400"/>
            <a:ext cx="533400" cy="4724400"/>
          </a:xfrm>
          <a:prstGeom prst="rightBrace">
            <a:avLst>
              <a:gd name="adj1" fmla="val 8333"/>
              <a:gd name="adj2" fmla="val 49051"/>
            </a:avLst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30480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Create enough blocks to cover input vector</a:t>
            </a:r>
          </a:p>
          <a:p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dirty="0" err="1">
                <a:latin typeface="Calibri"/>
                <a:cs typeface="Calibri"/>
              </a:rPr>
              <a:t>Nvidia</a:t>
            </a:r>
            <a:r>
              <a:rPr lang="en-US" sz="2400" dirty="0">
                <a:latin typeface="Calibri"/>
                <a:cs typeface="Calibri"/>
              </a:rPr>
              <a:t> calls this ensemble of blocks a </a:t>
            </a:r>
            <a:r>
              <a:rPr lang="en-US" sz="2400" i="1" dirty="0">
                <a:latin typeface="Calibri"/>
                <a:cs typeface="Calibri"/>
              </a:rPr>
              <a:t>Grid, </a:t>
            </a:r>
            <a:r>
              <a:rPr lang="en-US" sz="2400" dirty="0">
                <a:latin typeface="Calibri"/>
                <a:cs typeface="Calibri"/>
              </a:rPr>
              <a:t>can be 2-dimensional)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2200" y="48006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Conditional </a:t>
            </a:r>
            <a:r>
              <a:rPr lang="en-US" sz="2400" b="1" dirty="0">
                <a:latin typeface="Calibri"/>
                <a:cs typeface="Calibri"/>
              </a:rPr>
              <a:t>(</a:t>
            </a:r>
            <a:r>
              <a:rPr lang="en-US" sz="2400" b="1" dirty="0" err="1">
                <a:latin typeface="Calibri"/>
                <a:cs typeface="Calibri"/>
              </a:rPr>
              <a:t>i</a:t>
            </a:r>
            <a:r>
              <a:rPr lang="en-US" sz="2400" b="1" dirty="0">
                <a:latin typeface="Calibri"/>
                <a:cs typeface="Calibri"/>
              </a:rPr>
              <a:t>&lt;</a:t>
            </a:r>
            <a:r>
              <a:rPr lang="en-US" sz="2400" b="1" dirty="0" err="1">
                <a:latin typeface="Calibri"/>
                <a:cs typeface="Calibri"/>
              </a:rPr>
              <a:t>n</a:t>
            </a:r>
            <a:r>
              <a:rPr lang="en-US" sz="2400" b="1" dirty="0">
                <a:latin typeface="Calibri"/>
                <a:cs typeface="Calibri"/>
              </a:rPr>
              <a:t>)</a:t>
            </a:r>
            <a:r>
              <a:rPr lang="en-US" sz="2400" dirty="0">
                <a:latin typeface="Calibri"/>
                <a:cs typeface="Calibri"/>
              </a:rPr>
              <a:t> turns off unused threads in last block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 flipV="1">
            <a:off x="5715000" y="5181600"/>
            <a:ext cx="838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>
            <a:off x="5410200" y="1981200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943600" y="14478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blockDim</a:t>
            </a:r>
            <a:r>
              <a:rPr lang="en-US" sz="2400" dirty="0">
                <a:latin typeface="Calibri"/>
                <a:cs typeface="Calibri"/>
              </a:rPr>
              <a:t> = 256 (programmer can choose)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3505200" y="1143000"/>
            <a:ext cx="4953000" cy="1981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/>
                <a:cs typeface="Calibri"/>
              </a:rPr>
              <a:t>GPU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92975" cy="736600"/>
          </a:xfrm>
        </p:spPr>
        <p:txBody>
          <a:bodyPr/>
          <a:lstStyle/>
          <a:p>
            <a:r>
              <a:rPr lang="en-US"/>
              <a:t>Hardware Execution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4038600"/>
            <a:ext cx="8534400" cy="2209800"/>
          </a:xfrm>
        </p:spPr>
        <p:txBody>
          <a:bodyPr/>
          <a:lstStyle/>
          <a:p>
            <a:r>
              <a:rPr lang="en-US"/>
              <a:t>GPU is built from multiple parallel cores, each core contains a multithreaded SIMD processor with multiple lanes but with no scalar processor</a:t>
            </a:r>
          </a:p>
          <a:p>
            <a:r>
              <a:rPr lang="en-US"/>
              <a:t>CPU sends whole “grid” over to GPU, which distributes thread blocks among cores (each thread block executes on one core)</a:t>
            </a:r>
          </a:p>
          <a:p>
            <a:pPr lvl="1"/>
            <a:r>
              <a:rPr lang="en-US"/>
              <a:t>Programmer unaware of number of cores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2370-D467-2B46-91E4-2EEA74322F17}" type="slidenum">
              <a:rPr lang="en-US" smtClean="0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81400" y="1219200"/>
            <a:ext cx="4800600" cy="1601788"/>
            <a:chOff x="1828800" y="2743200"/>
            <a:chExt cx="4800600" cy="1601788"/>
          </a:xfrm>
        </p:grpSpPr>
        <p:grpSp>
          <p:nvGrpSpPr>
            <p:cNvPr id="12" name="Group 11"/>
            <p:cNvGrpSpPr/>
            <p:nvPr/>
          </p:nvGrpSpPr>
          <p:grpSpPr>
            <a:xfrm>
              <a:off x="18288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1" name="Rectangle 1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Core 0</a:t>
                </a: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Lane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0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Lane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1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Lane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15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3200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4" name="Rectangle 13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Core 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Lane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0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Lane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1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Lane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15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486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21" name="Rectangle 2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Core 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Lane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0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Lane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1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Lane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 15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8" name="Straight Connector 27"/>
            <p:cNvCxnSpPr/>
            <p:nvPr/>
          </p:nvCxnSpPr>
          <p:spPr bwMode="auto">
            <a:xfrm>
              <a:off x="4495800" y="27432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495800" y="43434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Rectangle 35"/>
          <p:cNvSpPr/>
          <p:nvPr/>
        </p:nvSpPr>
        <p:spPr bwMode="auto">
          <a:xfrm>
            <a:off x="4953000" y="3352800"/>
            <a:ext cx="21336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GPU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Memory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 rot="5400000">
            <a:off x="5906294" y="32377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1219200" y="1295400"/>
            <a:ext cx="1600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CPU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914400" y="2819400"/>
            <a:ext cx="21336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/>
                <a:cs typeface="Calibri"/>
              </a:rPr>
              <a:t>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PU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Memory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1867694" y="27043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5" name="Straight Connector 64"/>
          <p:cNvCxnSpPr>
            <a:stCxn id="61" idx="3"/>
          </p:cNvCxnSpPr>
          <p:nvPr/>
        </p:nvCxnSpPr>
        <p:spPr bwMode="auto">
          <a:xfrm>
            <a:off x="2819400" y="1943100"/>
            <a:ext cx="685800" cy="381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“Single Instruction, Multiple Thread”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1887954"/>
          </a:xfrm>
        </p:spPr>
        <p:txBody>
          <a:bodyPr/>
          <a:lstStyle/>
          <a:p>
            <a:r>
              <a:rPr lang="en-US" dirty="0"/>
              <a:t>GPUs use a SIMT model (SIMD with multithreading)</a:t>
            </a:r>
          </a:p>
          <a:p>
            <a:r>
              <a:rPr lang="en-US" dirty="0"/>
              <a:t>Individual scalar instruction streams for each CUDA thread are grouped together for SIMD execution (each thread executes the same instruction each cycle) on hardware (</a:t>
            </a:r>
            <a:r>
              <a:rPr lang="en-US" dirty="0" err="1"/>
              <a:t>Nvidia</a:t>
            </a:r>
            <a:r>
              <a:rPr lang="en-US" dirty="0"/>
              <a:t> groups 32 CUDA threads into a </a:t>
            </a:r>
            <a:r>
              <a:rPr lang="en-US" i="1" dirty="0"/>
              <a:t>warp</a:t>
            </a:r>
            <a:r>
              <a:rPr lang="en-US" dirty="0"/>
              <a:t>). Threads are independent from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838" y="3974068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µT0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43550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8238" y="3974068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µT1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43550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638" y="3974068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µT2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191000" y="43550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5038" y="3974068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µT3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4400" y="43550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098" y="39740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µT4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257800" y="43550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838" y="3974068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µT5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791200" y="43550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238" y="3974068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µT6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43550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638" y="3974068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µT7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858000" y="43550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188" y="4278868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ld </a:t>
            </a:r>
            <a:r>
              <a:rPr lang="en-US" b="1" dirty="0" err="1">
                <a:latin typeface="Courier New"/>
                <a:cs typeface="Courier New"/>
              </a:rPr>
              <a:t>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124200" y="45836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57600" y="45836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91000" y="45836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24400" y="45836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57800" y="45836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91200" y="45836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324600" y="45836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858000" y="45836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1624" y="4507468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mul</a:t>
            </a:r>
            <a:r>
              <a:rPr lang="en-US" b="1" dirty="0">
                <a:latin typeface="Courier New"/>
                <a:cs typeface="Courier New"/>
              </a:rPr>
              <a:t> a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3124200" y="48122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657600" y="48122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4191000" y="48122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4724400" y="48122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5257800" y="48122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791200" y="48122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324600" y="48122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858000" y="48122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19381" y="4736068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ld </a:t>
            </a:r>
            <a:r>
              <a:rPr lang="en-US" b="1" dirty="0" err="1">
                <a:latin typeface="Courier New"/>
                <a:cs typeface="Courier New"/>
              </a:rPr>
              <a:t>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3124200" y="50408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3657600" y="50408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4191000" y="50408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4724400" y="50408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5257800" y="50408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5791200" y="50408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324600" y="50408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6858000" y="50408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184754" y="4964668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add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3124200" y="52694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3657600" y="52694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4191000" y="52694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4724400" y="52694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5257800" y="52694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5791200" y="52694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324600" y="52694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858000" y="5269468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119381" y="5193268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st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y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232" name="Straight Arrow Connector 231"/>
          <p:cNvCxnSpPr/>
          <p:nvPr/>
        </p:nvCxnSpPr>
        <p:spPr bwMode="auto">
          <a:xfrm rot="5400000">
            <a:off x="1296194" y="4963874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33" name="TextBox 232"/>
          <p:cNvSpPr txBox="1"/>
          <p:nvPr/>
        </p:nvSpPr>
        <p:spPr>
          <a:xfrm>
            <a:off x="685800" y="4507468"/>
            <a:ext cx="128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Scalar instruction stream</a:t>
            </a:r>
          </a:p>
        </p:txBody>
      </p:sp>
      <p:cxnSp>
        <p:nvCxnSpPr>
          <p:cNvPr id="235" name="Straight Arrow Connector 234"/>
          <p:cNvCxnSpPr/>
          <p:nvPr/>
        </p:nvCxnSpPr>
        <p:spPr bwMode="auto">
          <a:xfrm>
            <a:off x="3124200" y="5802868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6" name="TextBox 235"/>
          <p:cNvSpPr txBox="1"/>
          <p:nvPr/>
        </p:nvSpPr>
        <p:spPr>
          <a:xfrm>
            <a:off x="3200400" y="58790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SIMD execution across warp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SIMT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“vector” loads and stores are scatter-gather, as individual µthreads perform scalar loads and stores</a:t>
            </a:r>
          </a:p>
          <a:p>
            <a:pPr lvl="1"/>
            <a:r>
              <a:rPr lang="en-US" sz="2200" dirty="0"/>
              <a:t>GPU adds hardware to dynamically coalesce individual µthread loads and stores to mimic vector loads and stores</a:t>
            </a:r>
          </a:p>
          <a:p>
            <a:pPr lvl="1"/>
            <a:endParaRPr lang="en-US" sz="2200" dirty="0"/>
          </a:p>
          <a:p>
            <a:r>
              <a:rPr lang="en-US" dirty="0"/>
              <a:t>Every µthread has to perform </a:t>
            </a:r>
            <a:r>
              <a:rPr lang="en-US" dirty="0" err="1"/>
              <a:t>stripmining</a:t>
            </a:r>
            <a:r>
              <a:rPr lang="en-US" dirty="0"/>
              <a:t> calculations redundantly (“am I active?”) as there is no scalar processor equivalent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 in SIMT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1854200"/>
          </a:xfrm>
        </p:spPr>
        <p:txBody>
          <a:bodyPr/>
          <a:lstStyle/>
          <a:p>
            <a:r>
              <a:rPr lang="en-US" dirty="0"/>
              <a:t>Simple if-then-else are compiled into predicated execution, equivalent to vector masking</a:t>
            </a:r>
          </a:p>
          <a:p>
            <a:r>
              <a:rPr lang="en-US" dirty="0"/>
              <a:t>More complex control flow compiled into branches</a:t>
            </a:r>
          </a:p>
          <a:p>
            <a:r>
              <a:rPr lang="en-US" dirty="0"/>
              <a:t>How to execute a vector of branches?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9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µT0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29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µT1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63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6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µT2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96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98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µT3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298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32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µT4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632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µT5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696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µT6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230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3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µT7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763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5766" y="3505200"/>
            <a:ext cx="166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tid</a:t>
            </a:r>
            <a:r>
              <a:rPr lang="en-US" b="1" dirty="0">
                <a:latin typeface="Courier New"/>
                <a:cs typeface="Courier New"/>
              </a:rPr>
              <a:t>=</a:t>
            </a:r>
            <a:r>
              <a:rPr lang="en-US" b="1" dirty="0" err="1">
                <a:latin typeface="Courier New"/>
                <a:cs typeface="Courier New"/>
              </a:rPr>
              <a:t>threadid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29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63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96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298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632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696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230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63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8982" y="3733800"/>
            <a:ext cx="2401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If (</a:t>
            </a:r>
            <a:r>
              <a:rPr lang="en-US" b="1" dirty="0" err="1">
                <a:latin typeface="Courier New"/>
                <a:cs typeface="Courier New"/>
              </a:rPr>
              <a:t>tid</a:t>
            </a:r>
            <a:r>
              <a:rPr lang="en-US" b="1" dirty="0">
                <a:latin typeface="Courier New"/>
                <a:cs typeface="Courier New"/>
              </a:rPr>
              <a:t> &gt;= </a:t>
            </a:r>
            <a:r>
              <a:rPr lang="en-US" b="1" dirty="0" err="1">
                <a:latin typeface="Courier New"/>
                <a:cs typeface="Courier New"/>
              </a:rPr>
              <a:t>n</a:t>
            </a:r>
            <a:r>
              <a:rPr lang="en-US" b="1" dirty="0">
                <a:latin typeface="Courier New"/>
                <a:cs typeface="Courier New"/>
              </a:rPr>
              <a:t>) skip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029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63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96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298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632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696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230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763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3798" y="3962400"/>
            <a:ext cx="1415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Call func1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29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63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96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6298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632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696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230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763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84754" y="4191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add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029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563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096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6298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632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696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230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763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19381" y="44196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st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y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rot="5400000">
            <a:off x="534194" y="41902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6200" y="3733800"/>
            <a:ext cx="128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Scalar instruction stream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029664" y="5376446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105864" y="54526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SIMD execution across warp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043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77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110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6440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1774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710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244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777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09481" y="46482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skip: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066800"/>
            <a:ext cx="4178300" cy="5054600"/>
          </a:xfrm>
        </p:spPr>
        <p:txBody>
          <a:bodyPr/>
          <a:lstStyle/>
          <a:p>
            <a:r>
              <a:rPr lang="en-US" dirty="0"/>
              <a:t>Hardware tracks which µthreads take or don’t take branch</a:t>
            </a:r>
          </a:p>
          <a:p>
            <a:r>
              <a:rPr lang="en-US" dirty="0"/>
              <a:t>If all go the same way, then keep going in SIMD fashion</a:t>
            </a:r>
          </a:p>
          <a:p>
            <a:r>
              <a:rPr lang="en-US" dirty="0"/>
              <a:t>If not, create mask vector indicating taken/not-taken</a:t>
            </a:r>
          </a:p>
          <a:p>
            <a:r>
              <a:rPr lang="en-US" dirty="0"/>
              <a:t>Keep executing not-taken path under mask, push taken branch </a:t>
            </a:r>
            <a:r>
              <a:rPr lang="en-US" dirty="0" err="1"/>
              <a:t>PC+mask</a:t>
            </a:r>
            <a:r>
              <a:rPr lang="en-US" dirty="0"/>
              <a:t> onto a hardware stack and execute later</a:t>
            </a:r>
          </a:p>
          <a:p>
            <a:r>
              <a:rPr lang="en-US" dirty="0"/>
              <a:t>When can execution of µthreads in warp </a:t>
            </a:r>
            <a:r>
              <a:rPr lang="en-US" dirty="0" err="1"/>
              <a:t>reconverge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828" t="32292" r="18375" b="16666"/>
          <a:stretch/>
        </p:blipFill>
        <p:spPr>
          <a:xfrm>
            <a:off x="4648200" y="1727200"/>
            <a:ext cx="42672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92975" cy="736600"/>
          </a:xfrm>
        </p:spPr>
        <p:txBody>
          <a:bodyPr/>
          <a:lstStyle/>
          <a:p>
            <a:r>
              <a:rPr lang="en-US" dirty="0"/>
              <a:t>Warps are multithreaded on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724400" cy="4419600"/>
          </a:xfrm>
        </p:spPr>
        <p:txBody>
          <a:bodyPr/>
          <a:lstStyle/>
          <a:p>
            <a:r>
              <a:rPr lang="en-US" dirty="0"/>
              <a:t>One warp of 32 µthreads is a single thread in the hardware</a:t>
            </a:r>
          </a:p>
          <a:p>
            <a:r>
              <a:rPr lang="en-US" dirty="0"/>
              <a:t>Multiple warp threads are interleaved in execution on a single core to hide latencies (memory and functional unit)</a:t>
            </a:r>
          </a:p>
          <a:p>
            <a:r>
              <a:rPr lang="en-US" dirty="0"/>
              <a:t>A single thread block can contain multiple warps (up to 512 µT max in CUDA), all mapped to single core</a:t>
            </a:r>
          </a:p>
          <a:p>
            <a:r>
              <a:rPr lang="en-US" dirty="0"/>
              <a:t>Can have multiple blocks executing on one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25623"/>
          <a:stretch>
            <a:fillRect/>
          </a:stretch>
        </p:blipFill>
        <p:spPr>
          <a:xfrm>
            <a:off x="228600" y="762000"/>
            <a:ext cx="412790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767" y="6400800"/>
            <a:ext cx="1439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Nvidia</a:t>
            </a:r>
            <a:r>
              <a:rPr lang="en-US" dirty="0"/>
              <a:t>, 2010]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Memory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5410200" cy="5587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6019800"/>
            <a:ext cx="1496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 </a:t>
            </a:r>
            <a:r>
              <a:rPr lang="en-US" dirty="0" err="1"/>
              <a:t>Nvidia</a:t>
            </a:r>
            <a:r>
              <a:rPr lang="en-US" dirty="0"/>
              <a:t>, 2010]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Illusion of many independent threads</a:t>
            </a:r>
          </a:p>
          <a:p>
            <a:pPr lvl="1"/>
            <a:r>
              <a:rPr lang="en-US" sz="2000" dirty="0"/>
              <a:t>Threads inside a warp execute in a SIMD fashion</a:t>
            </a:r>
          </a:p>
          <a:p>
            <a:r>
              <a:rPr lang="en-US" dirty="0"/>
              <a:t>But for efficiency, programmer must try and keep µthreads aligned in a SIMD fashion</a:t>
            </a:r>
          </a:p>
          <a:p>
            <a:pPr lvl="1"/>
            <a:r>
              <a:rPr lang="en-US" sz="2000" dirty="0"/>
              <a:t>Try and do unit-stride loads and store so memory coalescing kicks in</a:t>
            </a:r>
          </a:p>
          <a:p>
            <a:pPr lvl="1"/>
            <a:r>
              <a:rPr lang="en-US" sz="2000" dirty="0"/>
              <a:t>Avoid branch divergence so most instruction slots execute useful work and are not masked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273"/>
          <p:cNvSpPr>
            <a:spLocks noGrp="1"/>
          </p:cNvSpPr>
          <p:nvPr>
            <p:ph type="title"/>
          </p:nvPr>
        </p:nvSpPr>
        <p:spPr>
          <a:xfrm>
            <a:off x="685800" y="-76200"/>
            <a:ext cx="7292975" cy="736600"/>
          </a:xfrm>
        </p:spPr>
        <p:txBody>
          <a:bodyPr/>
          <a:lstStyle/>
          <a:p>
            <a:r>
              <a:rPr lang="en-US" altLang="ko-KR" dirty="0"/>
              <a:t>Vector Programming Model</a:t>
            </a:r>
            <a:endParaRPr lang="en-US" dirty="0"/>
          </a:p>
        </p:txBody>
      </p:sp>
      <p:sp>
        <p:nvSpPr>
          <p:cNvPr id="2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C434-AF2A-0A49-A972-634FEAE2AC2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28131" name="Group 3"/>
          <p:cNvGrpSpPr>
            <a:grpSpLocks/>
          </p:cNvGrpSpPr>
          <p:nvPr/>
        </p:nvGrpSpPr>
        <p:grpSpPr bwMode="auto">
          <a:xfrm>
            <a:off x="228600" y="2895600"/>
            <a:ext cx="8686800" cy="1676400"/>
            <a:chOff x="144" y="1968"/>
            <a:chExt cx="5472" cy="1056"/>
          </a:xfrm>
        </p:grpSpPr>
        <p:sp>
          <p:nvSpPr>
            <p:cNvPr id="1328132" name="Rectangle 4"/>
            <p:cNvSpPr>
              <a:spLocks noChangeArrowheads="1"/>
            </p:cNvSpPr>
            <p:nvPr/>
          </p:nvSpPr>
          <p:spPr bwMode="auto">
            <a:xfrm>
              <a:off x="2400" y="264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33" name="Rectangle 5"/>
            <p:cNvSpPr>
              <a:spLocks noChangeArrowheads="1"/>
            </p:cNvSpPr>
            <p:nvPr/>
          </p:nvSpPr>
          <p:spPr bwMode="auto">
            <a:xfrm>
              <a:off x="2400" y="2064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34" name="Rectangle 6"/>
            <p:cNvSpPr>
              <a:spLocks noChangeArrowheads="1"/>
            </p:cNvSpPr>
            <p:nvPr/>
          </p:nvSpPr>
          <p:spPr bwMode="auto">
            <a:xfrm>
              <a:off x="2400" y="2208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328135" name="Group 7"/>
            <p:cNvGrpSpPr>
              <a:grpSpLocks/>
            </p:cNvGrpSpPr>
            <p:nvPr/>
          </p:nvGrpSpPr>
          <p:grpSpPr bwMode="auto">
            <a:xfrm>
              <a:off x="2400" y="2640"/>
              <a:ext cx="2160" cy="48"/>
              <a:chOff x="1824" y="2928"/>
              <a:chExt cx="2160" cy="48"/>
            </a:xfrm>
          </p:grpSpPr>
          <p:sp>
            <p:nvSpPr>
              <p:cNvPr id="1328136" name="Rectangle 8"/>
              <p:cNvSpPr>
                <a:spLocks noChangeArrowheads="1"/>
              </p:cNvSpPr>
              <p:nvPr/>
            </p:nvSpPr>
            <p:spPr bwMode="auto">
              <a:xfrm>
                <a:off x="1824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37" name="Rectangle 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38" name="Rectangle 10"/>
              <p:cNvSpPr>
                <a:spLocks noChangeArrowheads="1"/>
              </p:cNvSpPr>
              <p:nvPr/>
            </p:nvSpPr>
            <p:spPr bwMode="auto">
              <a:xfrm>
                <a:off x="2688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39" name="Rectangle 11"/>
              <p:cNvSpPr>
                <a:spLocks noChangeArrowheads="1"/>
              </p:cNvSpPr>
              <p:nvPr/>
            </p:nvSpPr>
            <p:spPr bwMode="auto">
              <a:xfrm>
                <a:off x="3120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40" name="Rectangle 12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141" name="Rectangle 13"/>
            <p:cNvSpPr>
              <a:spLocks noChangeArrowheads="1"/>
            </p:cNvSpPr>
            <p:nvPr/>
          </p:nvSpPr>
          <p:spPr bwMode="auto">
            <a:xfrm>
              <a:off x="4560" y="26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2" name="Rectangle 14"/>
            <p:cNvSpPr>
              <a:spLocks noChangeArrowheads="1"/>
            </p:cNvSpPr>
            <p:nvPr/>
          </p:nvSpPr>
          <p:spPr bwMode="auto">
            <a:xfrm>
              <a:off x="240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3" name="Rectangle 15"/>
            <p:cNvSpPr>
              <a:spLocks noChangeArrowheads="1"/>
            </p:cNvSpPr>
            <p:nvPr/>
          </p:nvSpPr>
          <p:spPr bwMode="auto">
            <a:xfrm>
              <a:off x="2832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4" name="Rectangle 16"/>
            <p:cNvSpPr>
              <a:spLocks noChangeArrowheads="1"/>
            </p:cNvSpPr>
            <p:nvPr/>
          </p:nvSpPr>
          <p:spPr bwMode="auto">
            <a:xfrm>
              <a:off x="3264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5" name="Rectangle 17"/>
            <p:cNvSpPr>
              <a:spLocks noChangeArrowheads="1"/>
            </p:cNvSpPr>
            <p:nvPr/>
          </p:nvSpPr>
          <p:spPr bwMode="auto">
            <a:xfrm>
              <a:off x="3696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6" name="Rectangle 18"/>
            <p:cNvSpPr>
              <a:spLocks noChangeArrowheads="1"/>
            </p:cNvSpPr>
            <p:nvPr/>
          </p:nvSpPr>
          <p:spPr bwMode="auto">
            <a:xfrm>
              <a:off x="4128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7" name="Rectangle 19"/>
            <p:cNvSpPr>
              <a:spLocks noChangeArrowheads="1"/>
            </p:cNvSpPr>
            <p:nvPr/>
          </p:nvSpPr>
          <p:spPr bwMode="auto">
            <a:xfrm>
              <a:off x="456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8" name="Rectangle 20"/>
            <p:cNvSpPr>
              <a:spLocks noChangeArrowheads="1"/>
            </p:cNvSpPr>
            <p:nvPr/>
          </p:nvSpPr>
          <p:spPr bwMode="auto">
            <a:xfrm>
              <a:off x="240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49" name="Rectangle 21"/>
            <p:cNvSpPr>
              <a:spLocks noChangeArrowheads="1"/>
            </p:cNvSpPr>
            <p:nvPr/>
          </p:nvSpPr>
          <p:spPr bwMode="auto">
            <a:xfrm>
              <a:off x="2832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50" name="Rectangle 22"/>
            <p:cNvSpPr>
              <a:spLocks noChangeArrowheads="1"/>
            </p:cNvSpPr>
            <p:nvPr/>
          </p:nvSpPr>
          <p:spPr bwMode="auto">
            <a:xfrm>
              <a:off x="3264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51" name="Rectangle 23"/>
            <p:cNvSpPr>
              <a:spLocks noChangeArrowheads="1"/>
            </p:cNvSpPr>
            <p:nvPr/>
          </p:nvSpPr>
          <p:spPr bwMode="auto">
            <a:xfrm>
              <a:off x="3696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52" name="Rectangle 24"/>
            <p:cNvSpPr>
              <a:spLocks noChangeArrowheads="1"/>
            </p:cNvSpPr>
            <p:nvPr/>
          </p:nvSpPr>
          <p:spPr bwMode="auto">
            <a:xfrm>
              <a:off x="4128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153" name="Rectangle 25"/>
            <p:cNvSpPr>
              <a:spLocks noChangeArrowheads="1"/>
            </p:cNvSpPr>
            <p:nvPr/>
          </p:nvSpPr>
          <p:spPr bwMode="auto">
            <a:xfrm>
              <a:off x="456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328154" name="Group 26"/>
            <p:cNvGrpSpPr>
              <a:grpSpLocks/>
            </p:cNvGrpSpPr>
            <p:nvPr/>
          </p:nvGrpSpPr>
          <p:grpSpPr bwMode="auto">
            <a:xfrm>
              <a:off x="2544" y="2112"/>
              <a:ext cx="192" cy="528"/>
              <a:chOff x="1968" y="2400"/>
              <a:chExt cx="192" cy="528"/>
            </a:xfrm>
          </p:grpSpPr>
          <p:sp>
            <p:nvSpPr>
              <p:cNvPr id="1328155" name="Oval 2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 dirty="0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56" name="Line 2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57" name="Line 2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58" name="Line 3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59" name="Group 31"/>
            <p:cNvGrpSpPr>
              <a:grpSpLocks/>
            </p:cNvGrpSpPr>
            <p:nvPr/>
          </p:nvGrpSpPr>
          <p:grpSpPr bwMode="auto">
            <a:xfrm>
              <a:off x="2976" y="2112"/>
              <a:ext cx="192" cy="528"/>
              <a:chOff x="1968" y="2400"/>
              <a:chExt cx="192" cy="528"/>
            </a:xfrm>
          </p:grpSpPr>
          <p:sp>
            <p:nvSpPr>
              <p:cNvPr id="1328160" name="Oval 3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61" name="Line 3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62" name="Line 3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63" name="Line 3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64" name="Group 36"/>
            <p:cNvGrpSpPr>
              <a:grpSpLocks/>
            </p:cNvGrpSpPr>
            <p:nvPr/>
          </p:nvGrpSpPr>
          <p:grpSpPr bwMode="auto">
            <a:xfrm>
              <a:off x="3408" y="2112"/>
              <a:ext cx="192" cy="528"/>
              <a:chOff x="1968" y="2400"/>
              <a:chExt cx="192" cy="528"/>
            </a:xfrm>
          </p:grpSpPr>
          <p:sp>
            <p:nvSpPr>
              <p:cNvPr id="1328165" name="Oval 3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66" name="Line 3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67" name="Line 3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68" name="Line 4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69" name="Group 41"/>
            <p:cNvGrpSpPr>
              <a:grpSpLocks/>
            </p:cNvGrpSpPr>
            <p:nvPr/>
          </p:nvGrpSpPr>
          <p:grpSpPr bwMode="auto">
            <a:xfrm>
              <a:off x="3840" y="2112"/>
              <a:ext cx="192" cy="528"/>
              <a:chOff x="1968" y="2400"/>
              <a:chExt cx="192" cy="528"/>
            </a:xfrm>
          </p:grpSpPr>
          <p:sp>
            <p:nvSpPr>
              <p:cNvPr id="1328170" name="Oval 4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71" name="Line 4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72" name="Line 4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73" name="Line 4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74" name="Group 46"/>
            <p:cNvGrpSpPr>
              <a:grpSpLocks/>
            </p:cNvGrpSpPr>
            <p:nvPr/>
          </p:nvGrpSpPr>
          <p:grpSpPr bwMode="auto">
            <a:xfrm>
              <a:off x="4272" y="2112"/>
              <a:ext cx="192" cy="528"/>
              <a:chOff x="1968" y="2400"/>
              <a:chExt cx="192" cy="528"/>
            </a:xfrm>
          </p:grpSpPr>
          <p:sp>
            <p:nvSpPr>
              <p:cNvPr id="1328175" name="Oval 4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76" name="Line 4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77" name="Line 4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78" name="Line 5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28179" name="Group 51"/>
            <p:cNvGrpSpPr>
              <a:grpSpLocks/>
            </p:cNvGrpSpPr>
            <p:nvPr/>
          </p:nvGrpSpPr>
          <p:grpSpPr bwMode="auto">
            <a:xfrm>
              <a:off x="4704" y="2112"/>
              <a:ext cx="192" cy="528"/>
              <a:chOff x="1968" y="2400"/>
              <a:chExt cx="192" cy="528"/>
            </a:xfrm>
          </p:grpSpPr>
          <p:sp>
            <p:nvSpPr>
              <p:cNvPr id="1328180" name="Oval 5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 dirty="0">
                    <a:latin typeface="Verdana" charset="0"/>
                    <a:ea typeface="굴림" charset="-127"/>
                    <a:cs typeface="굴림" charset="-127"/>
                  </a:rPr>
                  <a:t>+</a:t>
                </a:r>
              </a:p>
            </p:txBody>
          </p:sp>
          <p:sp>
            <p:nvSpPr>
              <p:cNvPr id="1328181" name="Line 5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82" name="Line 5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83" name="Line 5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184" name="Text Box 56"/>
            <p:cNvSpPr txBox="1">
              <a:spLocks noChangeArrowheads="1"/>
            </p:cNvSpPr>
            <p:nvPr/>
          </p:nvSpPr>
          <p:spPr bwMode="auto">
            <a:xfrm>
              <a:off x="2470" y="2736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[0]</a:t>
              </a:r>
            </a:p>
          </p:txBody>
        </p:sp>
        <p:sp>
          <p:nvSpPr>
            <p:cNvPr id="1328185" name="Text Box 57"/>
            <p:cNvSpPr txBox="1">
              <a:spLocks noChangeArrowheads="1"/>
            </p:cNvSpPr>
            <p:nvPr/>
          </p:nvSpPr>
          <p:spPr bwMode="auto">
            <a:xfrm>
              <a:off x="2902" y="2736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[1]</a:t>
              </a:r>
            </a:p>
          </p:txBody>
        </p:sp>
        <p:sp>
          <p:nvSpPr>
            <p:cNvPr id="1328186" name="Text Box 58"/>
            <p:cNvSpPr txBox="1">
              <a:spLocks noChangeArrowheads="1"/>
            </p:cNvSpPr>
            <p:nvPr/>
          </p:nvSpPr>
          <p:spPr bwMode="auto">
            <a:xfrm>
              <a:off x="4440" y="2736"/>
              <a:ext cx="745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[VLR-1]</a:t>
              </a:r>
            </a:p>
          </p:txBody>
        </p:sp>
        <p:sp>
          <p:nvSpPr>
            <p:cNvPr id="1328187" name="Text Box 59"/>
            <p:cNvSpPr txBox="1">
              <a:spLocks noChangeArrowheads="1"/>
            </p:cNvSpPr>
            <p:nvPr/>
          </p:nvSpPr>
          <p:spPr bwMode="auto">
            <a:xfrm>
              <a:off x="288" y="2064"/>
              <a:ext cx="1728" cy="73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Vector Arithmetic Instructions</a:t>
              </a:r>
            </a:p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ADDV v3, v1, v2</a:t>
              </a:r>
            </a:p>
          </p:txBody>
        </p:sp>
        <p:sp>
          <p:nvSpPr>
            <p:cNvPr id="1328188" name="Text Box 60"/>
            <p:cNvSpPr txBox="1">
              <a:spLocks noChangeArrowheads="1"/>
            </p:cNvSpPr>
            <p:nvPr/>
          </p:nvSpPr>
          <p:spPr bwMode="auto">
            <a:xfrm>
              <a:off x="2102" y="2544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v3</a:t>
              </a:r>
            </a:p>
          </p:txBody>
        </p:sp>
        <p:sp>
          <p:nvSpPr>
            <p:cNvPr id="1328189" name="Text Box 61"/>
            <p:cNvSpPr txBox="1">
              <a:spLocks noChangeArrowheads="1"/>
            </p:cNvSpPr>
            <p:nvPr/>
          </p:nvSpPr>
          <p:spPr bwMode="auto">
            <a:xfrm>
              <a:off x="2102" y="2112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v2</a:t>
              </a:r>
            </a:p>
          </p:txBody>
        </p:sp>
        <p:sp>
          <p:nvSpPr>
            <p:cNvPr id="1328190" name="Text Box 62"/>
            <p:cNvSpPr txBox="1">
              <a:spLocks noChangeArrowheads="1"/>
            </p:cNvSpPr>
            <p:nvPr/>
          </p:nvSpPr>
          <p:spPr bwMode="auto">
            <a:xfrm>
              <a:off x="2102" y="1968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v1</a:t>
              </a:r>
            </a:p>
          </p:txBody>
        </p:sp>
        <p:sp>
          <p:nvSpPr>
            <p:cNvPr id="1328191" name="AutoShape 63"/>
            <p:cNvSpPr>
              <a:spLocks noChangeArrowheads="1"/>
            </p:cNvSpPr>
            <p:nvPr/>
          </p:nvSpPr>
          <p:spPr bwMode="auto">
            <a:xfrm>
              <a:off x="144" y="2016"/>
              <a:ext cx="5472" cy="100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28192" name="Group 64"/>
          <p:cNvGrpSpPr>
            <a:grpSpLocks/>
          </p:cNvGrpSpPr>
          <p:nvPr/>
        </p:nvGrpSpPr>
        <p:grpSpPr bwMode="auto">
          <a:xfrm>
            <a:off x="228600" y="609600"/>
            <a:ext cx="8686800" cy="2209800"/>
            <a:chOff x="144" y="528"/>
            <a:chExt cx="5472" cy="1392"/>
          </a:xfrm>
        </p:grpSpPr>
        <p:grpSp>
          <p:nvGrpSpPr>
            <p:cNvPr id="1328193" name="Group 65"/>
            <p:cNvGrpSpPr>
              <a:grpSpLocks/>
            </p:cNvGrpSpPr>
            <p:nvPr/>
          </p:nvGrpSpPr>
          <p:grpSpPr bwMode="auto">
            <a:xfrm>
              <a:off x="768" y="768"/>
              <a:ext cx="429" cy="624"/>
              <a:chOff x="864" y="912"/>
              <a:chExt cx="528" cy="768"/>
            </a:xfrm>
          </p:grpSpPr>
          <p:sp>
            <p:nvSpPr>
              <p:cNvPr id="1328194" name="Rectangle 66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5" name="Rectangle 67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6" name="Rectangle 68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7" name="Rectangle 69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8" name="Rectangle 70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199" name="Rectangle 7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0" name="Rectangle 72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1" name="Rectangle 7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2" name="Rectangle 74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3" name="Rectangle 75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4" name="Rectangle 76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5" name="Rectangle 77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6" name="Rectangle 78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7" name="Rectangle 79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8" name="Rectangle 80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09" name="Rectangle 81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10" name="Text Box 82"/>
            <p:cNvSpPr txBox="1">
              <a:spLocks noChangeArrowheads="1"/>
            </p:cNvSpPr>
            <p:nvPr/>
          </p:nvSpPr>
          <p:spPr bwMode="auto">
            <a:xfrm>
              <a:off x="271" y="528"/>
              <a:ext cx="1153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i="1" dirty="0">
                  <a:latin typeface="Verdana" charset="0"/>
                  <a:ea typeface="굴림" charset="-127"/>
                  <a:cs typeface="굴림" charset="-127"/>
                </a:rPr>
                <a:t>Scalar Registers</a:t>
              </a:r>
            </a:p>
          </p:txBody>
        </p:sp>
        <p:sp>
          <p:nvSpPr>
            <p:cNvPr id="1328211" name="Text Box 83"/>
            <p:cNvSpPr txBox="1">
              <a:spLocks noChangeArrowheads="1"/>
            </p:cNvSpPr>
            <p:nvPr/>
          </p:nvSpPr>
          <p:spPr bwMode="auto">
            <a:xfrm>
              <a:off x="541" y="1248"/>
              <a:ext cx="28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 dirty="0">
                  <a:latin typeface="Verdana" charset="0"/>
                  <a:ea typeface="굴림" charset="-127"/>
                  <a:cs typeface="굴림" charset="-127"/>
                </a:rPr>
                <a:t>r0</a:t>
              </a:r>
            </a:p>
          </p:txBody>
        </p:sp>
        <p:sp>
          <p:nvSpPr>
            <p:cNvPr id="1328212" name="Text Box 84"/>
            <p:cNvSpPr txBox="1">
              <a:spLocks noChangeArrowheads="1"/>
            </p:cNvSpPr>
            <p:nvPr/>
          </p:nvSpPr>
          <p:spPr bwMode="auto">
            <a:xfrm>
              <a:off x="438" y="672"/>
              <a:ext cx="388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r15</a:t>
              </a:r>
            </a:p>
          </p:txBody>
        </p:sp>
        <p:sp>
          <p:nvSpPr>
            <p:cNvPr id="1328213" name="Text Box 85"/>
            <p:cNvSpPr txBox="1">
              <a:spLocks noChangeArrowheads="1"/>
            </p:cNvSpPr>
            <p:nvPr/>
          </p:nvSpPr>
          <p:spPr bwMode="auto">
            <a:xfrm>
              <a:off x="3006" y="528"/>
              <a:ext cx="1169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i="1" dirty="0">
                  <a:latin typeface="Verdana" charset="0"/>
                  <a:ea typeface="굴림" charset="-127"/>
                  <a:cs typeface="굴림" charset="-127"/>
                </a:rPr>
                <a:t>Vector Registers</a:t>
              </a:r>
            </a:p>
          </p:txBody>
        </p:sp>
        <p:sp>
          <p:nvSpPr>
            <p:cNvPr id="1328214" name="Text Box 86"/>
            <p:cNvSpPr txBox="1">
              <a:spLocks noChangeArrowheads="1"/>
            </p:cNvSpPr>
            <p:nvPr/>
          </p:nvSpPr>
          <p:spPr bwMode="auto">
            <a:xfrm>
              <a:off x="1526" y="1248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v0</a:t>
              </a:r>
            </a:p>
          </p:txBody>
        </p:sp>
        <p:sp>
          <p:nvSpPr>
            <p:cNvPr id="1328215" name="Text Box 87"/>
            <p:cNvSpPr txBox="1">
              <a:spLocks noChangeArrowheads="1"/>
            </p:cNvSpPr>
            <p:nvPr/>
          </p:nvSpPr>
          <p:spPr bwMode="auto">
            <a:xfrm>
              <a:off x="1424" y="672"/>
              <a:ext cx="41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v15</a:t>
              </a:r>
            </a:p>
          </p:txBody>
        </p:sp>
        <p:grpSp>
          <p:nvGrpSpPr>
            <p:cNvPr id="1328216" name="Group 88"/>
            <p:cNvGrpSpPr>
              <a:grpSpLocks/>
            </p:cNvGrpSpPr>
            <p:nvPr/>
          </p:nvGrpSpPr>
          <p:grpSpPr bwMode="auto">
            <a:xfrm>
              <a:off x="1776" y="768"/>
              <a:ext cx="429" cy="624"/>
              <a:chOff x="864" y="912"/>
              <a:chExt cx="528" cy="768"/>
            </a:xfrm>
          </p:grpSpPr>
          <p:sp>
            <p:nvSpPr>
              <p:cNvPr id="1328217" name="Rectangle 89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18" name="Rectangle 90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19" name="Rectangle 91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0" name="Rectangle 92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1" name="Rectangle 93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2" name="Rectangle 9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3" name="Rectangle 95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4" name="Rectangle 9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5" name="Rectangle 97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6" name="Rectangle 9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7" name="Rectangle 99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8" name="Rectangle 100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29" name="Rectangle 101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0" name="Rectangle 102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1" name="Rectangle 103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2" name="Rectangle 104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33" name="Text Box 105"/>
            <p:cNvSpPr txBox="1">
              <a:spLocks noChangeArrowheads="1"/>
            </p:cNvSpPr>
            <p:nvPr/>
          </p:nvSpPr>
          <p:spPr bwMode="auto">
            <a:xfrm>
              <a:off x="1809" y="1344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[0]</a:t>
              </a:r>
            </a:p>
          </p:txBody>
        </p:sp>
        <p:grpSp>
          <p:nvGrpSpPr>
            <p:cNvPr id="1328234" name="Group 106"/>
            <p:cNvGrpSpPr>
              <a:grpSpLocks/>
            </p:cNvGrpSpPr>
            <p:nvPr/>
          </p:nvGrpSpPr>
          <p:grpSpPr bwMode="auto">
            <a:xfrm>
              <a:off x="2208" y="768"/>
              <a:ext cx="429" cy="624"/>
              <a:chOff x="864" y="912"/>
              <a:chExt cx="528" cy="768"/>
            </a:xfrm>
          </p:grpSpPr>
          <p:sp>
            <p:nvSpPr>
              <p:cNvPr id="1328235" name="Rectangle 107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6" name="Rectangle 108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7" name="Rectangle 109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8" name="Rectangle 110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39" name="Rectangle 111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0" name="Rectangle 1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1" name="Rectangle 113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2" name="Rectangle 11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3" name="Rectangle 115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4" name="Rectangle 116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5" name="Rectangle 117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6" name="Rectangle 118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7" name="Rectangle 119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8" name="Rectangle 12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49" name="Rectangle 12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0" name="Rectangle 122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51" name="Text Box 123"/>
            <p:cNvSpPr txBox="1">
              <a:spLocks noChangeArrowheads="1"/>
            </p:cNvSpPr>
            <p:nvPr/>
          </p:nvSpPr>
          <p:spPr bwMode="auto">
            <a:xfrm>
              <a:off x="2241" y="1344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[1]</a:t>
              </a:r>
            </a:p>
          </p:txBody>
        </p:sp>
        <p:grpSp>
          <p:nvGrpSpPr>
            <p:cNvPr id="1328252" name="Group 124"/>
            <p:cNvGrpSpPr>
              <a:grpSpLocks/>
            </p:cNvGrpSpPr>
            <p:nvPr/>
          </p:nvGrpSpPr>
          <p:grpSpPr bwMode="auto">
            <a:xfrm>
              <a:off x="2640" y="768"/>
              <a:ext cx="429" cy="624"/>
              <a:chOff x="864" y="912"/>
              <a:chExt cx="528" cy="768"/>
            </a:xfrm>
          </p:grpSpPr>
          <p:sp>
            <p:nvSpPr>
              <p:cNvPr id="1328253" name="Rectangle 125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4" name="Rectangle 126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5" name="Rectangle 127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6" name="Rectangle 12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7" name="Rectangle 129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8" name="Rectangle 13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59" name="Rectangle 131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0" name="Rectangle 13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1" name="Rectangle 133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2" name="Rectangle 134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3" name="Rectangle 135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4" name="Rectangle 136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5" name="Rectangle 137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6" name="Rectangle 138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7" name="Rectangle 139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68" name="Rectangle 140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69" name="Text Box 141"/>
            <p:cNvSpPr txBox="1">
              <a:spLocks noChangeArrowheads="1"/>
            </p:cNvSpPr>
            <p:nvPr/>
          </p:nvSpPr>
          <p:spPr bwMode="auto">
            <a:xfrm>
              <a:off x="2673" y="1344"/>
              <a:ext cx="363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[2]</a:t>
              </a:r>
            </a:p>
          </p:txBody>
        </p:sp>
        <p:grpSp>
          <p:nvGrpSpPr>
            <p:cNvPr id="1328270" name="Group 142"/>
            <p:cNvGrpSpPr>
              <a:grpSpLocks/>
            </p:cNvGrpSpPr>
            <p:nvPr/>
          </p:nvGrpSpPr>
          <p:grpSpPr bwMode="auto">
            <a:xfrm>
              <a:off x="3072" y="768"/>
              <a:ext cx="429" cy="624"/>
              <a:chOff x="864" y="912"/>
              <a:chExt cx="528" cy="768"/>
            </a:xfrm>
          </p:grpSpPr>
          <p:sp>
            <p:nvSpPr>
              <p:cNvPr id="1328271" name="Rectangle 143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2" name="Rectangle 144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3" name="Rectangle 145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4" name="Rectangle 146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5" name="Rectangle 147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6" name="Rectangle 14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7" name="Rectangle 149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8" name="Rectangle 15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79" name="Rectangle 151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0" name="Rectangle 152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1" name="Rectangle 153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2" name="Rectangle 154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3" name="Rectangle 155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4" name="Rectangle 156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5" name="Rectangle 157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86" name="Rectangle 158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287" name="Text Box 159"/>
            <p:cNvSpPr txBox="1">
              <a:spLocks noChangeArrowheads="1"/>
            </p:cNvSpPr>
            <p:nvPr/>
          </p:nvSpPr>
          <p:spPr bwMode="auto">
            <a:xfrm>
              <a:off x="3228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ko-KR" altLang="en-US" sz="2000"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288" name="Group 160"/>
            <p:cNvGrpSpPr>
              <a:grpSpLocks/>
            </p:cNvGrpSpPr>
            <p:nvPr/>
          </p:nvGrpSpPr>
          <p:grpSpPr bwMode="auto">
            <a:xfrm>
              <a:off x="3504" y="768"/>
              <a:ext cx="429" cy="624"/>
              <a:chOff x="864" y="912"/>
              <a:chExt cx="528" cy="768"/>
            </a:xfrm>
          </p:grpSpPr>
          <p:sp>
            <p:nvSpPr>
              <p:cNvPr id="1328289" name="Rectangle 161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0" name="Rectangle 162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1" name="Rectangle 163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2" name="Rectangle 164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3" name="Rectangle 165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4" name="Rectangle 16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5" name="Rectangle 167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6" name="Rectangle 16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7" name="Rectangle 169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8" name="Rectangle 170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299" name="Rectangle 171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0" name="Rectangle 172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1" name="Rectangle 173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2" name="Rectangle 174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3" name="Rectangle 175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4" name="Rectangle 176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305" name="Text Box 177"/>
            <p:cNvSpPr txBox="1">
              <a:spLocks noChangeArrowheads="1"/>
            </p:cNvSpPr>
            <p:nvPr/>
          </p:nvSpPr>
          <p:spPr bwMode="auto">
            <a:xfrm>
              <a:off x="3660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ko-KR" altLang="en-US" sz="2000"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06" name="Group 178"/>
            <p:cNvGrpSpPr>
              <a:grpSpLocks/>
            </p:cNvGrpSpPr>
            <p:nvPr/>
          </p:nvGrpSpPr>
          <p:grpSpPr bwMode="auto">
            <a:xfrm>
              <a:off x="3936" y="768"/>
              <a:ext cx="429" cy="624"/>
              <a:chOff x="864" y="912"/>
              <a:chExt cx="528" cy="768"/>
            </a:xfrm>
          </p:grpSpPr>
          <p:sp>
            <p:nvSpPr>
              <p:cNvPr id="1328307" name="Rectangle 179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8" name="Rectangle 180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09" name="Rectangle 181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0" name="Rectangle 182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1" name="Rectangle 183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2" name="Rectangle 18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3" name="Rectangle 185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4" name="Rectangle 18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5" name="Rectangle 187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6" name="Rectangle 18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7" name="Rectangle 189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8" name="Rectangle 190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19" name="Rectangle 191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0" name="Rectangle 192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1" name="Rectangle 193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2" name="Rectangle 194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323" name="Text Box 195"/>
            <p:cNvSpPr txBox="1">
              <a:spLocks noChangeArrowheads="1"/>
            </p:cNvSpPr>
            <p:nvPr/>
          </p:nvSpPr>
          <p:spPr bwMode="auto">
            <a:xfrm>
              <a:off x="4092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ko-KR" altLang="en-US" sz="2000"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24" name="Group 196"/>
            <p:cNvGrpSpPr>
              <a:grpSpLocks/>
            </p:cNvGrpSpPr>
            <p:nvPr/>
          </p:nvGrpSpPr>
          <p:grpSpPr bwMode="auto">
            <a:xfrm>
              <a:off x="4368" y="768"/>
              <a:ext cx="429" cy="624"/>
              <a:chOff x="864" y="912"/>
              <a:chExt cx="528" cy="768"/>
            </a:xfrm>
          </p:grpSpPr>
          <p:sp>
            <p:nvSpPr>
              <p:cNvPr id="1328325" name="Rectangle 197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6" name="Rectangle 198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7" name="Rectangle 199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8" name="Rectangle 200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29" name="Rectangle 201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0" name="Rectangle 2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1" name="Rectangle 203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2" name="Rectangle 20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3" name="Rectangle 205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4" name="Rectangle 206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5" name="Rectangle 207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6" name="Rectangle 208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7" name="Rectangle 209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8" name="Rectangle 2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39" name="Rectangle 21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0" name="Rectangle 212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341" name="Text Box 213"/>
            <p:cNvSpPr txBox="1">
              <a:spLocks noChangeArrowheads="1"/>
            </p:cNvSpPr>
            <p:nvPr/>
          </p:nvSpPr>
          <p:spPr bwMode="auto">
            <a:xfrm>
              <a:off x="4524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ko-KR" altLang="en-US" sz="2000"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42" name="Group 214"/>
            <p:cNvGrpSpPr>
              <a:grpSpLocks/>
            </p:cNvGrpSpPr>
            <p:nvPr/>
          </p:nvGrpSpPr>
          <p:grpSpPr bwMode="auto">
            <a:xfrm>
              <a:off x="4800" y="768"/>
              <a:ext cx="429" cy="624"/>
              <a:chOff x="864" y="912"/>
              <a:chExt cx="528" cy="768"/>
            </a:xfrm>
          </p:grpSpPr>
          <p:sp>
            <p:nvSpPr>
              <p:cNvPr id="1328343" name="Rectangle 215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4" name="Rectangle 216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5" name="Rectangle 217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6" name="Rectangle 21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7" name="Rectangle 219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8" name="Rectangle 22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49" name="Rectangle 221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0" name="Rectangle 22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1" name="Rectangle 223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2" name="Rectangle 224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3" name="Rectangle 225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4" name="Rectangle 226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5" name="Rectangle 227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6" name="Rectangle 228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7" name="Rectangle 229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8358" name="Rectangle 230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28359" name="Text Box 231"/>
            <p:cNvSpPr txBox="1">
              <a:spLocks noChangeArrowheads="1"/>
            </p:cNvSpPr>
            <p:nvPr/>
          </p:nvSpPr>
          <p:spPr bwMode="auto">
            <a:xfrm>
              <a:off x="4435" y="1344"/>
              <a:ext cx="1099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[VLRMAX-1]</a:t>
              </a:r>
            </a:p>
          </p:txBody>
        </p:sp>
        <p:sp>
          <p:nvSpPr>
            <p:cNvPr id="1328360" name="Rectangle 232"/>
            <p:cNvSpPr>
              <a:spLocks noChangeArrowheads="1"/>
            </p:cNvSpPr>
            <p:nvPr/>
          </p:nvSpPr>
          <p:spPr bwMode="auto">
            <a:xfrm>
              <a:off x="3984" y="1728"/>
              <a:ext cx="720" cy="1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VLR</a:t>
              </a:r>
            </a:p>
          </p:txBody>
        </p:sp>
        <p:sp>
          <p:nvSpPr>
            <p:cNvPr id="1328361" name="AutoShape 233"/>
            <p:cNvSpPr>
              <a:spLocks noChangeArrowheads="1"/>
            </p:cNvSpPr>
            <p:nvPr/>
          </p:nvSpPr>
          <p:spPr bwMode="auto">
            <a:xfrm>
              <a:off x="144" y="528"/>
              <a:ext cx="5472" cy="139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2" name="Text Box 234"/>
            <p:cNvSpPr txBox="1">
              <a:spLocks noChangeArrowheads="1"/>
            </p:cNvSpPr>
            <p:nvPr/>
          </p:nvSpPr>
          <p:spPr bwMode="auto">
            <a:xfrm>
              <a:off x="2443" y="1680"/>
              <a:ext cx="1587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i="1">
                  <a:latin typeface="Verdana" charset="0"/>
                  <a:ea typeface="굴림" charset="-127"/>
                  <a:cs typeface="굴림" charset="-127"/>
                </a:rPr>
                <a:t>Vector Length Register</a:t>
              </a:r>
            </a:p>
          </p:txBody>
        </p:sp>
      </p:grpSp>
      <p:grpSp>
        <p:nvGrpSpPr>
          <p:cNvPr id="1328363" name="Group 235"/>
          <p:cNvGrpSpPr>
            <a:grpSpLocks/>
          </p:cNvGrpSpPr>
          <p:nvPr/>
        </p:nvGrpSpPr>
        <p:grpSpPr bwMode="auto">
          <a:xfrm>
            <a:off x="228600" y="4648200"/>
            <a:ext cx="8686800" cy="1844675"/>
            <a:chOff x="144" y="3072"/>
            <a:chExt cx="5472" cy="1162"/>
          </a:xfrm>
        </p:grpSpPr>
        <p:sp>
          <p:nvSpPr>
            <p:cNvPr id="1328364" name="Rectangle 236"/>
            <p:cNvSpPr>
              <a:spLocks noChangeArrowheads="1"/>
            </p:cNvSpPr>
            <p:nvPr/>
          </p:nvSpPr>
          <p:spPr bwMode="auto">
            <a:xfrm>
              <a:off x="2784" y="336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5" name="Rectangle 237"/>
            <p:cNvSpPr>
              <a:spLocks noChangeArrowheads="1"/>
            </p:cNvSpPr>
            <p:nvPr/>
          </p:nvSpPr>
          <p:spPr bwMode="auto">
            <a:xfrm>
              <a:off x="278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6" name="Rectangle 238"/>
            <p:cNvSpPr>
              <a:spLocks noChangeArrowheads="1"/>
            </p:cNvSpPr>
            <p:nvPr/>
          </p:nvSpPr>
          <p:spPr bwMode="auto">
            <a:xfrm>
              <a:off x="3216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7" name="Rectangle 239"/>
            <p:cNvSpPr>
              <a:spLocks noChangeArrowheads="1"/>
            </p:cNvSpPr>
            <p:nvPr/>
          </p:nvSpPr>
          <p:spPr bwMode="auto">
            <a:xfrm>
              <a:off x="3648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8" name="Rectangle 240"/>
            <p:cNvSpPr>
              <a:spLocks noChangeArrowheads="1"/>
            </p:cNvSpPr>
            <p:nvPr/>
          </p:nvSpPr>
          <p:spPr bwMode="auto">
            <a:xfrm>
              <a:off x="4080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69" name="Rectangle 241"/>
            <p:cNvSpPr>
              <a:spLocks noChangeArrowheads="1"/>
            </p:cNvSpPr>
            <p:nvPr/>
          </p:nvSpPr>
          <p:spPr bwMode="auto">
            <a:xfrm>
              <a:off x="4512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0" name="Rectangle 242"/>
            <p:cNvSpPr>
              <a:spLocks noChangeArrowheads="1"/>
            </p:cNvSpPr>
            <p:nvPr/>
          </p:nvSpPr>
          <p:spPr bwMode="auto">
            <a:xfrm>
              <a:off x="494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1" name="Rectangle 243"/>
            <p:cNvSpPr>
              <a:spLocks noChangeArrowheads="1"/>
            </p:cNvSpPr>
            <p:nvPr/>
          </p:nvSpPr>
          <p:spPr bwMode="auto">
            <a:xfrm>
              <a:off x="62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2" name="Rectangle 244"/>
            <p:cNvSpPr>
              <a:spLocks noChangeArrowheads="1"/>
            </p:cNvSpPr>
            <p:nvPr/>
          </p:nvSpPr>
          <p:spPr bwMode="auto">
            <a:xfrm>
              <a:off x="105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3" name="Rectangle 245"/>
            <p:cNvSpPr>
              <a:spLocks noChangeArrowheads="1"/>
            </p:cNvSpPr>
            <p:nvPr/>
          </p:nvSpPr>
          <p:spPr bwMode="auto">
            <a:xfrm>
              <a:off x="148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4" name="Rectangle 246"/>
            <p:cNvSpPr>
              <a:spLocks noChangeArrowheads="1"/>
            </p:cNvSpPr>
            <p:nvPr/>
          </p:nvSpPr>
          <p:spPr bwMode="auto">
            <a:xfrm>
              <a:off x="192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5" name="Rectangle 247"/>
            <p:cNvSpPr>
              <a:spLocks noChangeArrowheads="1"/>
            </p:cNvSpPr>
            <p:nvPr/>
          </p:nvSpPr>
          <p:spPr bwMode="auto">
            <a:xfrm>
              <a:off x="235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6" name="Rectangle 248"/>
            <p:cNvSpPr>
              <a:spLocks noChangeArrowheads="1"/>
            </p:cNvSpPr>
            <p:nvPr/>
          </p:nvSpPr>
          <p:spPr bwMode="auto">
            <a:xfrm>
              <a:off x="278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7" name="Rectangle 249"/>
            <p:cNvSpPr>
              <a:spLocks noChangeArrowheads="1"/>
            </p:cNvSpPr>
            <p:nvPr/>
          </p:nvSpPr>
          <p:spPr bwMode="auto">
            <a:xfrm>
              <a:off x="321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8" name="Rectangle 250"/>
            <p:cNvSpPr>
              <a:spLocks noChangeArrowheads="1"/>
            </p:cNvSpPr>
            <p:nvPr/>
          </p:nvSpPr>
          <p:spPr bwMode="auto">
            <a:xfrm>
              <a:off x="364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79" name="Rectangle 251"/>
            <p:cNvSpPr>
              <a:spLocks noChangeArrowheads="1"/>
            </p:cNvSpPr>
            <p:nvPr/>
          </p:nvSpPr>
          <p:spPr bwMode="auto">
            <a:xfrm>
              <a:off x="408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0" name="Rectangle 252"/>
            <p:cNvSpPr>
              <a:spLocks noChangeArrowheads="1"/>
            </p:cNvSpPr>
            <p:nvPr/>
          </p:nvSpPr>
          <p:spPr bwMode="auto">
            <a:xfrm>
              <a:off x="451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1" name="Rectangle 253"/>
            <p:cNvSpPr>
              <a:spLocks noChangeArrowheads="1"/>
            </p:cNvSpPr>
            <p:nvPr/>
          </p:nvSpPr>
          <p:spPr bwMode="auto">
            <a:xfrm>
              <a:off x="494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2" name="Line 254"/>
            <p:cNvSpPr>
              <a:spLocks noChangeShapeType="1"/>
            </p:cNvSpPr>
            <p:nvPr/>
          </p:nvSpPr>
          <p:spPr bwMode="auto">
            <a:xfrm flipV="1">
              <a:off x="864" y="3408"/>
              <a:ext cx="216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3" name="Line 255"/>
            <p:cNvSpPr>
              <a:spLocks noChangeShapeType="1"/>
            </p:cNvSpPr>
            <p:nvPr/>
          </p:nvSpPr>
          <p:spPr bwMode="auto">
            <a:xfrm flipV="1">
              <a:off x="1728" y="3408"/>
              <a:ext cx="168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4" name="Line 256"/>
            <p:cNvSpPr>
              <a:spLocks noChangeShapeType="1"/>
            </p:cNvSpPr>
            <p:nvPr/>
          </p:nvSpPr>
          <p:spPr bwMode="auto">
            <a:xfrm flipV="1">
              <a:off x="2592" y="3408"/>
              <a:ext cx="1296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5" name="Line 257"/>
            <p:cNvSpPr>
              <a:spLocks noChangeShapeType="1"/>
            </p:cNvSpPr>
            <p:nvPr/>
          </p:nvSpPr>
          <p:spPr bwMode="auto">
            <a:xfrm flipV="1">
              <a:off x="3408" y="3408"/>
              <a:ext cx="864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6" name="Line 258"/>
            <p:cNvSpPr>
              <a:spLocks noChangeShapeType="1"/>
            </p:cNvSpPr>
            <p:nvPr/>
          </p:nvSpPr>
          <p:spPr bwMode="auto">
            <a:xfrm flipV="1">
              <a:off x="4272" y="3408"/>
              <a:ext cx="432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7" name="Line 259"/>
            <p:cNvSpPr>
              <a:spLocks noChangeShapeType="1"/>
            </p:cNvSpPr>
            <p:nvPr/>
          </p:nvSpPr>
          <p:spPr bwMode="auto">
            <a:xfrm flipV="1">
              <a:off x="5136" y="3408"/>
              <a:ext cx="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88" name="Text Box 260"/>
            <p:cNvSpPr txBox="1">
              <a:spLocks noChangeArrowheads="1"/>
            </p:cNvSpPr>
            <p:nvPr/>
          </p:nvSpPr>
          <p:spPr bwMode="auto">
            <a:xfrm>
              <a:off x="2486" y="3216"/>
              <a:ext cx="312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v1</a:t>
              </a:r>
            </a:p>
          </p:txBody>
        </p:sp>
        <p:sp>
          <p:nvSpPr>
            <p:cNvPr id="1328389" name="Text Box 261"/>
            <p:cNvSpPr txBox="1">
              <a:spLocks noChangeArrowheads="1"/>
            </p:cNvSpPr>
            <p:nvPr/>
          </p:nvSpPr>
          <p:spPr bwMode="auto">
            <a:xfrm>
              <a:off x="240" y="3072"/>
              <a:ext cx="1680" cy="65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Vector Load and Store Instructions</a:t>
              </a:r>
            </a:p>
            <a:p>
              <a:pPr>
                <a:lnSpc>
                  <a:spcPct val="60000"/>
                </a:lnSpc>
              </a:pPr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LV v1, r1, r2</a:t>
              </a:r>
            </a:p>
          </p:txBody>
        </p:sp>
        <p:sp>
          <p:nvSpPr>
            <p:cNvPr id="1328390" name="Line 262"/>
            <p:cNvSpPr>
              <a:spLocks noChangeShapeType="1"/>
            </p:cNvSpPr>
            <p:nvPr/>
          </p:nvSpPr>
          <p:spPr bwMode="auto">
            <a:xfrm flipV="1">
              <a:off x="624" y="388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1" name="Text Box 263"/>
            <p:cNvSpPr txBox="1">
              <a:spLocks noChangeArrowheads="1"/>
            </p:cNvSpPr>
            <p:nvPr/>
          </p:nvSpPr>
          <p:spPr bwMode="auto">
            <a:xfrm>
              <a:off x="313" y="3984"/>
              <a:ext cx="785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Base, r1</a:t>
              </a:r>
            </a:p>
          </p:txBody>
        </p:sp>
        <p:sp>
          <p:nvSpPr>
            <p:cNvPr id="1328392" name="Line 264"/>
            <p:cNvSpPr>
              <a:spLocks noChangeShapeType="1"/>
            </p:cNvSpPr>
            <p:nvPr/>
          </p:nvSpPr>
          <p:spPr bwMode="auto">
            <a:xfrm>
              <a:off x="1488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3" name="Line 265"/>
            <p:cNvSpPr>
              <a:spLocks noChangeShapeType="1"/>
            </p:cNvSpPr>
            <p:nvPr/>
          </p:nvSpPr>
          <p:spPr bwMode="auto">
            <a:xfrm>
              <a:off x="2352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4" name="Line 266"/>
            <p:cNvSpPr>
              <a:spLocks noChangeShapeType="1"/>
            </p:cNvSpPr>
            <p:nvPr/>
          </p:nvSpPr>
          <p:spPr bwMode="auto">
            <a:xfrm>
              <a:off x="1488" y="3984"/>
              <a:ext cx="86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5" name="Text Box 267"/>
            <p:cNvSpPr txBox="1">
              <a:spLocks noChangeArrowheads="1"/>
            </p:cNvSpPr>
            <p:nvPr/>
          </p:nvSpPr>
          <p:spPr bwMode="auto">
            <a:xfrm>
              <a:off x="1501" y="3984"/>
              <a:ext cx="880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Stride, r2</a:t>
              </a:r>
            </a:p>
          </p:txBody>
        </p:sp>
        <p:sp>
          <p:nvSpPr>
            <p:cNvPr id="1328396" name="AutoShape 268"/>
            <p:cNvSpPr>
              <a:spLocks noChangeArrowheads="1"/>
            </p:cNvSpPr>
            <p:nvPr/>
          </p:nvSpPr>
          <p:spPr bwMode="auto">
            <a:xfrm>
              <a:off x="144" y="3072"/>
              <a:ext cx="5472" cy="115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7" name="Text Box 269"/>
            <p:cNvSpPr txBox="1">
              <a:spLocks noChangeArrowheads="1"/>
            </p:cNvSpPr>
            <p:nvPr/>
          </p:nvSpPr>
          <p:spPr bwMode="auto">
            <a:xfrm>
              <a:off x="3442" y="3888"/>
              <a:ext cx="697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>
                  <a:latin typeface="Verdana" charset="0"/>
                  <a:ea typeface="굴림" charset="-127"/>
                  <a:cs typeface="굴림" charset="-127"/>
                </a:rPr>
                <a:t>Memory</a:t>
              </a:r>
            </a:p>
          </p:txBody>
        </p:sp>
        <p:sp>
          <p:nvSpPr>
            <p:cNvPr id="1328398" name="Rectangle 270"/>
            <p:cNvSpPr>
              <a:spLocks noChangeArrowheads="1"/>
            </p:cNvSpPr>
            <p:nvPr/>
          </p:nvSpPr>
          <p:spPr bwMode="auto">
            <a:xfrm>
              <a:off x="19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28399" name="Text Box 271"/>
            <p:cNvSpPr txBox="1">
              <a:spLocks noChangeArrowheads="1"/>
            </p:cNvSpPr>
            <p:nvPr/>
          </p:nvSpPr>
          <p:spPr bwMode="auto">
            <a:xfrm>
              <a:off x="3273" y="3120"/>
              <a:ext cx="1225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>
                  <a:latin typeface="Verdana" charset="0"/>
                  <a:ea typeface="굴림" charset="-127"/>
                  <a:cs typeface="굴림" charset="-127"/>
                </a:rPr>
                <a:t>Vector Register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5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92975" cy="736600"/>
          </a:xfrm>
        </p:spPr>
        <p:txBody>
          <a:bodyPr/>
          <a:lstStyle/>
          <a:p>
            <a:r>
              <a:rPr lang="en-US" dirty="0" err="1"/>
              <a:t>Nvidia</a:t>
            </a:r>
            <a:r>
              <a:rPr lang="en-US" dirty="0"/>
              <a:t> Fermi GF100 GPU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556467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2420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Nvidia</a:t>
            </a:r>
            <a:r>
              <a:rPr lang="en-US" dirty="0"/>
              <a:t>, 2010]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629400" cy="736600"/>
          </a:xfrm>
        </p:spPr>
        <p:txBody>
          <a:bodyPr/>
          <a:lstStyle/>
          <a:p>
            <a:r>
              <a:rPr lang="en-US" dirty="0"/>
              <a:t>Fermi “Streaming Multiprocessor”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7474"/>
            <a:ext cx="2514600" cy="6511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1810567" cy="15113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 Dual-Issue Warp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41807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008313" cy="1162050"/>
          </a:xfrm>
        </p:spPr>
        <p:txBody>
          <a:bodyPr/>
          <a:lstStyle/>
          <a:p>
            <a:r>
              <a:rPr lang="en-US" sz="2800" dirty="0"/>
              <a:t>Apple A5X Processor for </a:t>
            </a:r>
            <a:r>
              <a:rPr lang="en-US" sz="2800" dirty="0" err="1"/>
              <a:t>iPad</a:t>
            </a:r>
            <a:r>
              <a:rPr lang="en-US" sz="2800" dirty="0"/>
              <a:t> v3 (2012)</a:t>
            </a:r>
          </a:p>
        </p:txBody>
      </p:sp>
      <p:pic>
        <p:nvPicPr>
          <p:cNvPr id="5" name="Content Placeholder 4" descr="apple-a5x-scaled-2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767" b="-7767"/>
          <a:stretch>
            <a:fillRect/>
          </a:stretch>
        </p:blipFill>
        <p:spPr>
          <a:xfrm>
            <a:off x="3048001" y="-122111"/>
            <a:ext cx="6096000" cy="698011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46910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/>
              <a:t> 12.90mm </a:t>
            </a:r>
            <a:r>
              <a:rPr lang="en-US" sz="1600" dirty="0" err="1"/>
              <a:t>x</a:t>
            </a:r>
            <a:r>
              <a:rPr lang="en-US" sz="1600" dirty="0"/>
              <a:t> 12.79mm</a:t>
            </a:r>
          </a:p>
          <a:p>
            <a:pPr>
              <a:buFont typeface="Arial"/>
              <a:buChar char="•"/>
            </a:pPr>
            <a:r>
              <a:rPr lang="en-US" sz="1600" dirty="0"/>
              <a:t> 45nm technology</a:t>
            </a:r>
          </a:p>
          <a:p>
            <a:pPr>
              <a:buFont typeface="Arial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5743" y="6324600"/>
            <a:ext cx="314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[Source: </a:t>
            </a:r>
            <a:r>
              <a:rPr lang="en-US" sz="1800" b="1" i="1" dirty="0" err="1"/>
              <a:t>Chipworks</a:t>
            </a:r>
            <a:r>
              <a:rPr lang="en-US" sz="1800" b="1" i="1" dirty="0"/>
              <a:t>, 2012]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36600"/>
          </a:xfrm>
        </p:spPr>
        <p:txBody>
          <a:bodyPr/>
          <a:lstStyle/>
          <a:p>
            <a:r>
              <a:rPr lang="en-US" dirty="0"/>
              <a:t>Historical Retrospective, Cray-2 (1985)</a:t>
            </a:r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1676400"/>
          </a:xfrm>
        </p:spPr>
        <p:txBody>
          <a:bodyPr/>
          <a:lstStyle/>
          <a:p>
            <a:r>
              <a:rPr lang="en-US" dirty="0"/>
              <a:t>243MHz ECL logic</a:t>
            </a:r>
          </a:p>
          <a:p>
            <a:r>
              <a:rPr lang="en-US" dirty="0"/>
              <a:t>2GB DRAM main memory (128 banks of 16MB each)</a:t>
            </a:r>
          </a:p>
          <a:p>
            <a:pPr lvl="1"/>
            <a:r>
              <a:rPr lang="en-US" dirty="0"/>
              <a:t>Bank busy time 57 clocks!</a:t>
            </a:r>
          </a:p>
          <a:p>
            <a:r>
              <a:rPr lang="en-US" dirty="0"/>
              <a:t>Local memory of 128KB/core</a:t>
            </a:r>
          </a:p>
          <a:p>
            <a:r>
              <a:rPr lang="en-US" dirty="0"/>
              <a:t>1 foreground + 4 background vector processors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971800"/>
            <a:ext cx="5181600" cy="420299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533400" y="4191000"/>
            <a:ext cx="12192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Foreground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85800" y="5867400"/>
            <a:ext cx="27432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Shared 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rot="5400000">
            <a:off x="724694" y="5371306"/>
            <a:ext cx="990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2057400" y="3733800"/>
            <a:ext cx="1600200" cy="1752600"/>
            <a:chOff x="2819400" y="762000"/>
            <a:chExt cx="1600200" cy="1752600"/>
          </a:xfrm>
        </p:grpSpPr>
        <p:grpSp>
          <p:nvGrpSpPr>
            <p:cNvPr id="9" name="Group 11"/>
            <p:cNvGrpSpPr/>
            <p:nvPr/>
          </p:nvGrpSpPr>
          <p:grpSpPr>
            <a:xfrm>
              <a:off x="2819400" y="762000"/>
              <a:ext cx="1143000" cy="1295400"/>
              <a:chOff x="2514600" y="4648200"/>
              <a:chExt cx="1143000" cy="1295400"/>
            </a:xfrm>
          </p:grpSpPr>
          <p:sp>
            <p:nvSpPr>
              <p:cNvPr id="26" name="Rectangle 25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Core 0</a:t>
                </a:r>
              </a:p>
            </p:txBody>
          </p:sp>
          <p:sp>
            <p:nvSpPr>
              <p:cNvPr id="27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</a:p>
            </p:txBody>
          </p:sp>
          <p:sp>
            <p:nvSpPr>
              <p:cNvPr id="38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Local Memory</a:t>
                </a:r>
              </a:p>
            </p:txBody>
          </p:sp>
        </p:grpSp>
        <p:grpSp>
          <p:nvGrpSpPr>
            <p:cNvPr id="39" name="Group 11"/>
            <p:cNvGrpSpPr/>
            <p:nvPr/>
          </p:nvGrpSpPr>
          <p:grpSpPr>
            <a:xfrm>
              <a:off x="2971800" y="914400"/>
              <a:ext cx="1143000" cy="1295400"/>
              <a:chOff x="2514600" y="4648200"/>
              <a:chExt cx="1143000" cy="1295400"/>
            </a:xfrm>
          </p:grpSpPr>
          <p:sp>
            <p:nvSpPr>
              <p:cNvPr id="40" name="Rectangle 39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Core 0</a:t>
                </a:r>
              </a:p>
            </p:txBody>
          </p:sp>
          <p:sp>
            <p:nvSpPr>
              <p:cNvPr id="41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</a:p>
            </p:txBody>
          </p:sp>
          <p:sp>
            <p:nvSpPr>
              <p:cNvPr id="42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Local Memory</a:t>
                </a:r>
              </a:p>
            </p:txBody>
          </p:sp>
        </p:grpSp>
        <p:grpSp>
          <p:nvGrpSpPr>
            <p:cNvPr id="43" name="Group 11"/>
            <p:cNvGrpSpPr/>
            <p:nvPr/>
          </p:nvGrpSpPr>
          <p:grpSpPr>
            <a:xfrm>
              <a:off x="3124200" y="1066800"/>
              <a:ext cx="1143000" cy="1295400"/>
              <a:chOff x="2514600" y="4648200"/>
              <a:chExt cx="1143000" cy="1295400"/>
            </a:xfrm>
          </p:grpSpPr>
          <p:sp>
            <p:nvSpPr>
              <p:cNvPr id="44" name="Rectangle 43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Core 0</a:t>
                </a:r>
              </a:p>
            </p:txBody>
          </p:sp>
          <p:sp>
            <p:nvSpPr>
              <p:cNvPr id="45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</a:p>
            </p:txBody>
          </p:sp>
          <p:sp>
            <p:nvSpPr>
              <p:cNvPr id="46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Local Memory</a:t>
                </a:r>
              </a:p>
            </p:txBody>
          </p:sp>
        </p:grpSp>
        <p:grpSp>
          <p:nvGrpSpPr>
            <p:cNvPr id="47" name="Group 11"/>
            <p:cNvGrpSpPr/>
            <p:nvPr/>
          </p:nvGrpSpPr>
          <p:grpSpPr>
            <a:xfrm>
              <a:off x="3276600" y="1219200"/>
              <a:ext cx="1143000" cy="1295400"/>
              <a:chOff x="2514600" y="4648200"/>
              <a:chExt cx="1143000" cy="1295400"/>
            </a:xfrm>
          </p:grpSpPr>
          <p:sp>
            <p:nvSpPr>
              <p:cNvPr id="48" name="Rectangle 47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Core 0</a:t>
                </a:r>
              </a:p>
            </p:txBody>
          </p:sp>
          <p:sp>
            <p:nvSpPr>
              <p:cNvPr id="49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</a:p>
            </p:txBody>
          </p:sp>
          <p:sp>
            <p:nvSpPr>
              <p:cNvPr id="50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Local Memory</a:t>
                </a:r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 bwMode="auto">
          <a:xfrm rot="5400000">
            <a:off x="2401094" y="5676106"/>
            <a:ext cx="3810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2171700" y="5600700"/>
            <a:ext cx="5334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5400000">
            <a:off x="1943100" y="5524500"/>
            <a:ext cx="6858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1714500" y="5448300"/>
            <a:ext cx="8382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676400" y="4495800"/>
            <a:ext cx="3810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Versus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026" name="Picture 2" descr="nvidia-tesla-k80-vs-cpu-pe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6928"/>
            <a:ext cx="8991600" cy="41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87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understand the difference</a:t>
            </a:r>
          </a:p>
          <a:p>
            <a:pPr lvl="1"/>
            <a:r>
              <a:rPr lang="en-US" sz="2000" dirty="0"/>
              <a:t>Latency intolerance versus latency tolerance</a:t>
            </a:r>
          </a:p>
          <a:p>
            <a:pPr lvl="1"/>
            <a:r>
              <a:rPr lang="en-US" sz="2000" dirty="0"/>
              <a:t>Task parallelism versus data parallelism</a:t>
            </a:r>
          </a:p>
          <a:p>
            <a:pPr lvl="1"/>
            <a:r>
              <a:rPr lang="en-US" sz="2000" dirty="0"/>
              <a:t>Multithreaded cores versus SIMT cores</a:t>
            </a:r>
          </a:p>
          <a:p>
            <a:pPr lvl="1"/>
            <a:r>
              <a:rPr lang="en-US" sz="2000" dirty="0"/>
              <a:t>10s of threads versus thousands of threads</a:t>
            </a:r>
          </a:p>
          <a:p>
            <a:pPr lvl="1"/>
            <a:endParaRPr lang="en-US" sz="2000" dirty="0"/>
          </a:p>
          <a:p>
            <a:r>
              <a:rPr lang="en-US" sz="2600" dirty="0"/>
              <a:t>CPUs: low latency, low throughput</a:t>
            </a:r>
          </a:p>
          <a:p>
            <a:r>
              <a:rPr lang="en-US" sz="2600" dirty="0"/>
              <a:t>GPUs: high latency, high throughput</a:t>
            </a:r>
          </a:p>
          <a:p>
            <a:pPr lvl="1"/>
            <a:r>
              <a:rPr lang="en-US" sz="2000" dirty="0"/>
              <a:t>GPUs are designed for tasks that tolerate latency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Caches?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GPUs can have more ALUs in the same area and therefore run more threads of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917" t="37500" r="15447" b="31250"/>
          <a:stretch/>
        </p:blipFill>
        <p:spPr>
          <a:xfrm>
            <a:off x="773771" y="2451100"/>
            <a:ext cx="72390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5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257800"/>
          </a:xfrm>
        </p:spPr>
        <p:txBody>
          <a:bodyPr/>
          <a:lstStyle/>
          <a:p>
            <a:r>
              <a:rPr lang="en-US" dirty="0"/>
              <a:t>High-end desktops have separate GPU chip, but trend towards integrating GPU on same die as CPU (already in laptops, tablets and </a:t>
            </a:r>
            <a:r>
              <a:rPr lang="en-US" dirty="0" err="1"/>
              <a:t>smartphones</a:t>
            </a:r>
            <a:r>
              <a:rPr lang="en-US" dirty="0"/>
              <a:t>)</a:t>
            </a:r>
          </a:p>
          <a:p>
            <a:pPr lvl="1"/>
            <a:r>
              <a:rPr lang="en-US" sz="2000" dirty="0"/>
              <a:t>Advantage is shared memory with CPU, no need to transfer data</a:t>
            </a:r>
          </a:p>
          <a:p>
            <a:pPr lvl="1"/>
            <a:r>
              <a:rPr lang="en-US" sz="2000" dirty="0"/>
              <a:t>Disadvantage is reduced memory bandwidth compared to dedicated smaller-capacity specialized memory system</a:t>
            </a:r>
          </a:p>
          <a:p>
            <a:pPr lvl="2"/>
            <a:r>
              <a:rPr lang="en-US" sz="2000" dirty="0"/>
              <a:t>Graphics DRAM (GDDR) versus regular DRAM (DDR3)</a:t>
            </a:r>
          </a:p>
          <a:p>
            <a:r>
              <a:rPr lang="en-US" dirty="0"/>
              <a:t>Will GP-GPU survive? Or will improvements in CPU DLP make GP-GPU redundant?</a:t>
            </a:r>
          </a:p>
          <a:p>
            <a:pPr lvl="1"/>
            <a:r>
              <a:rPr lang="en-US" sz="2000" dirty="0"/>
              <a:t>On same die, CPU and GPU should have same memory bandwidth</a:t>
            </a:r>
          </a:p>
          <a:p>
            <a:pPr lvl="1"/>
            <a:r>
              <a:rPr lang="en-US" sz="2000" dirty="0"/>
              <a:t>GPU might have more FLOPS as needed for graphics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 by:</a:t>
            </a:r>
          </a:p>
          <a:p>
            <a:pPr lvl="1"/>
            <a:r>
              <a:rPr lang="en-US" dirty="0"/>
              <a:t>Krste Asanovic (UCB)</a:t>
            </a:r>
          </a:p>
          <a:p>
            <a:pPr lvl="1"/>
            <a:r>
              <a:rPr lang="en-US" dirty="0"/>
              <a:t>Mohamed </a:t>
            </a:r>
            <a:r>
              <a:rPr lang="en-US" dirty="0" err="1"/>
              <a:t>Zahran</a:t>
            </a:r>
            <a:r>
              <a:rPr lang="en-US" dirty="0"/>
              <a:t> (NYU)</a:t>
            </a:r>
          </a:p>
          <a:p>
            <a:endParaRPr lang="en-US" dirty="0"/>
          </a:p>
          <a:p>
            <a:r>
              <a:rPr lang="en-US" dirty="0"/>
              <a:t>“An introduction to modern GPU architecture”. </a:t>
            </a:r>
            <a:r>
              <a:rPr lang="en-US" dirty="0" err="1"/>
              <a:t>Ashu</a:t>
            </a:r>
            <a:r>
              <a:rPr lang="en-US" dirty="0"/>
              <a:t> </a:t>
            </a:r>
            <a:r>
              <a:rPr lang="en-US" dirty="0" err="1"/>
              <a:t>Rege</a:t>
            </a:r>
            <a:r>
              <a:rPr lang="en-US" dirty="0"/>
              <a:t>. NVIDIA.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DA78-2A05-D743-9457-588AA43B0989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685800"/>
          </a:xfrm>
        </p:spPr>
        <p:txBody>
          <a:bodyPr/>
          <a:lstStyle/>
          <a:p>
            <a:r>
              <a:rPr lang="en-US" altLang="ko-KR" sz="2800" dirty="0">
                <a:ea typeface="굴림" charset="-127"/>
                <a:cs typeface="굴림" charset="-127"/>
              </a:rPr>
              <a:t>Vector </a:t>
            </a:r>
            <a:r>
              <a:rPr lang="en-US" altLang="ko-KR" sz="2800" dirty="0" err="1">
                <a:ea typeface="굴림" charset="-127"/>
                <a:cs typeface="굴림" charset="-127"/>
              </a:rPr>
              <a:t>Stripmining</a:t>
            </a:r>
            <a:endParaRPr lang="en-US" altLang="ko-KR" sz="2800" dirty="0">
              <a:ea typeface="굴림" charset="-127"/>
              <a:cs typeface="굴림" charset="-127"/>
            </a:endParaRPr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</p:nvPr>
        </p:nvSpPr>
        <p:spPr>
          <a:xfrm>
            <a:off x="0" y="538949"/>
            <a:ext cx="8915400" cy="874728"/>
          </a:xfrm>
          <a:noFill/>
          <a:ln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Problem: </a:t>
            </a:r>
            <a:r>
              <a:rPr lang="en-US" altLang="ko-KR" dirty="0">
                <a:ea typeface="굴림" charset="-127"/>
                <a:cs typeface="굴림" charset="-127"/>
              </a:rPr>
              <a:t>Vector registers have finite length</a:t>
            </a:r>
          </a:p>
          <a:p>
            <a:pPr>
              <a:buFontTx/>
              <a:buNone/>
            </a:pPr>
            <a:r>
              <a:rPr lang="en-US" altLang="ko-KR" b="1" dirty="0">
                <a:ea typeface="굴림" charset="-127"/>
                <a:cs typeface="굴림" charset="-127"/>
              </a:rPr>
              <a:t>Solution: </a:t>
            </a:r>
            <a:r>
              <a:rPr lang="en-US" altLang="ko-KR" dirty="0">
                <a:ea typeface="굴림" charset="-127"/>
                <a:cs typeface="굴림" charset="-127"/>
              </a:rPr>
              <a:t>Break loops into pieces that fit in registers, </a:t>
            </a:r>
            <a:r>
              <a:rPr lang="en-US" altLang="ko-KR" i="1" dirty="0">
                <a:ea typeface="굴림" charset="-127"/>
                <a:cs typeface="굴림" charset="-127"/>
              </a:rPr>
              <a:t>“</a:t>
            </a:r>
            <a:r>
              <a:rPr lang="en-US" altLang="ko-KR" i="1" dirty="0" err="1">
                <a:ea typeface="굴림" charset="-127"/>
                <a:cs typeface="굴림" charset="-127"/>
              </a:rPr>
              <a:t>Stripmining</a:t>
            </a:r>
            <a:r>
              <a:rPr lang="en-US" altLang="ko-KR" i="1" dirty="0">
                <a:ea typeface="굴림" charset="-127"/>
                <a:cs typeface="굴림" charset="-127"/>
              </a:rPr>
              <a:t>”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528B-99EE-244F-988C-7E1A0DFC50E5}" type="slidenum">
              <a:rPr lang="en-US" smtClean="0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57475" y="1600200"/>
            <a:ext cx="3600450" cy="4495800"/>
            <a:chOff x="0" y="1344"/>
            <a:chExt cx="2268" cy="2832"/>
          </a:xfrm>
        </p:grpSpPr>
        <p:sp>
          <p:nvSpPr>
            <p:cNvPr id="1360902" name="Text Box 6"/>
            <p:cNvSpPr txBox="1">
              <a:spLocks noChangeArrowheads="1"/>
            </p:cNvSpPr>
            <p:nvPr/>
          </p:nvSpPr>
          <p:spPr bwMode="auto">
            <a:xfrm>
              <a:off x="0" y="1344"/>
              <a:ext cx="2132" cy="46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10000"/>
                </a:spcBef>
              </a:pPr>
              <a:r>
                <a:rPr lang="en-US" altLang="ko-KR" sz="2000" b="1">
                  <a:latin typeface="Courier New" charset="0"/>
                  <a:ea typeface="굴림" charset="-127"/>
                  <a:cs typeface="굴림" charset="-127"/>
                </a:rPr>
                <a:t>for (i=0; i&lt;N; i++)</a:t>
              </a:r>
            </a:p>
            <a:p>
              <a:pPr algn="l">
                <a:spcBef>
                  <a:spcPct val="10000"/>
                </a:spcBef>
              </a:pPr>
              <a:r>
                <a:rPr lang="en-US" altLang="ko-KR" sz="2000" b="1">
                  <a:latin typeface="Courier New" charset="0"/>
                  <a:ea typeface="굴림" charset="-127"/>
                  <a:cs typeface="굴림" charset="-127"/>
                </a:rPr>
                <a:t>    C[i] = A[i]+B[i];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4" y="1824"/>
              <a:ext cx="2124" cy="2352"/>
              <a:chOff x="144" y="1392"/>
              <a:chExt cx="2124" cy="2352"/>
            </a:xfrm>
          </p:grpSpPr>
          <p:sp>
            <p:nvSpPr>
              <p:cNvPr id="1360904" name="Rectangle 8"/>
              <p:cNvSpPr>
                <a:spLocks noChangeArrowheads="1"/>
              </p:cNvSpPr>
              <p:nvPr/>
            </p:nvSpPr>
            <p:spPr bwMode="auto">
              <a:xfrm>
                <a:off x="192" y="1632"/>
                <a:ext cx="96" cy="21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5" name="Rectangle 9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21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6" name="Rectangle 10"/>
              <p:cNvSpPr>
                <a:spLocks noChangeArrowheads="1"/>
              </p:cNvSpPr>
              <p:nvPr/>
            </p:nvSpPr>
            <p:spPr bwMode="auto">
              <a:xfrm>
                <a:off x="1008" y="1632"/>
                <a:ext cx="96" cy="21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7" name="Rectangle 11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8" name="Rectangle 12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09" name="Rectangle 13"/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0" name="Rectangle 14"/>
              <p:cNvSpPr>
                <a:spLocks noChangeArrowheads="1"/>
              </p:cNvSpPr>
              <p:nvPr/>
            </p:nvSpPr>
            <p:spPr bwMode="auto">
              <a:xfrm>
                <a:off x="192" y="2880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1" name="Rectangle 15"/>
              <p:cNvSpPr>
                <a:spLocks noChangeArrowheads="1"/>
              </p:cNvSpPr>
              <p:nvPr/>
            </p:nvSpPr>
            <p:spPr bwMode="auto">
              <a:xfrm>
                <a:off x="480" y="2880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2" name="Rectangle 16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3" name="Rectangle 17"/>
              <p:cNvSpPr>
                <a:spLocks noChangeArrowheads="1"/>
              </p:cNvSpPr>
              <p:nvPr/>
            </p:nvSpPr>
            <p:spPr bwMode="auto">
              <a:xfrm>
                <a:off x="192" y="1632"/>
                <a:ext cx="96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4" name="Rectangle 18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0915" name="Rectangle 19"/>
              <p:cNvSpPr>
                <a:spLocks noChangeArrowheads="1"/>
              </p:cNvSpPr>
              <p:nvPr/>
            </p:nvSpPr>
            <p:spPr bwMode="auto">
              <a:xfrm>
                <a:off x="1008" y="1632"/>
                <a:ext cx="96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288" y="2304"/>
                <a:ext cx="720" cy="288"/>
                <a:chOff x="912" y="2736"/>
                <a:chExt cx="720" cy="288"/>
              </a:xfrm>
            </p:grpSpPr>
            <p:sp>
              <p:nvSpPr>
                <p:cNvPr id="1360917" name="Oval 21"/>
                <p:cNvSpPr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1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sz="2000" b="1" dirty="0">
                      <a:ea typeface="굴림" charset="-127"/>
                      <a:cs typeface="굴림" charset="-127"/>
                    </a:rPr>
                    <a:t>+</a:t>
                  </a:r>
                </a:p>
              </p:txBody>
            </p:sp>
            <p:sp>
              <p:nvSpPr>
                <p:cNvPr id="1360918" name="Line 22"/>
                <p:cNvSpPr>
                  <a:spLocks noChangeShapeType="1"/>
                </p:cNvSpPr>
                <p:nvPr/>
              </p:nvSpPr>
              <p:spPr bwMode="auto">
                <a:xfrm>
                  <a:off x="1200" y="2736"/>
                  <a:ext cx="19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912" y="2928"/>
                  <a:ext cx="43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20" name="Line 24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9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288" y="3168"/>
                <a:ext cx="720" cy="288"/>
                <a:chOff x="912" y="2736"/>
                <a:chExt cx="720" cy="288"/>
              </a:xfrm>
            </p:grpSpPr>
            <p:sp>
              <p:nvSpPr>
                <p:cNvPr id="1360922" name="Oval 26"/>
                <p:cNvSpPr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1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sz="2000" b="1">
                      <a:ea typeface="굴림" charset="-127"/>
                      <a:cs typeface="굴림" charset="-127"/>
                    </a:rPr>
                    <a:t>+</a:t>
                  </a:r>
                </a:p>
              </p:txBody>
            </p:sp>
            <p:sp>
              <p:nvSpPr>
                <p:cNvPr id="1360923" name="Line 27"/>
                <p:cNvSpPr>
                  <a:spLocks noChangeShapeType="1"/>
                </p:cNvSpPr>
                <p:nvPr/>
              </p:nvSpPr>
              <p:spPr bwMode="auto">
                <a:xfrm>
                  <a:off x="1200" y="2736"/>
                  <a:ext cx="19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2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912" y="2928"/>
                  <a:ext cx="43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25" name="Line 2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9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288" y="1680"/>
                <a:ext cx="720" cy="288"/>
                <a:chOff x="912" y="2736"/>
                <a:chExt cx="720" cy="288"/>
              </a:xfrm>
            </p:grpSpPr>
            <p:sp>
              <p:nvSpPr>
                <p:cNvPr id="1360927" name="Oval 31"/>
                <p:cNvSpPr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1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sz="2000" b="1" dirty="0">
                      <a:ea typeface="굴림" charset="-127"/>
                      <a:cs typeface="굴림" charset="-127"/>
                    </a:rPr>
                    <a:t>+</a:t>
                  </a:r>
                </a:p>
              </p:txBody>
            </p:sp>
            <p:sp>
              <p:nvSpPr>
                <p:cNvPr id="1360928" name="Line 32"/>
                <p:cNvSpPr>
                  <a:spLocks noChangeShapeType="1"/>
                </p:cNvSpPr>
                <p:nvPr/>
              </p:nvSpPr>
              <p:spPr bwMode="auto">
                <a:xfrm>
                  <a:off x="1200" y="2736"/>
                  <a:ext cx="19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2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912" y="2928"/>
                  <a:ext cx="43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0930" name="Line 34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9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0931" name="Text Box 35"/>
              <p:cNvSpPr txBox="1">
                <a:spLocks noChangeArrowheads="1"/>
              </p:cNvSpPr>
              <p:nvPr/>
            </p:nvSpPr>
            <p:spPr bwMode="auto">
              <a:xfrm>
                <a:off x="144" y="1392"/>
                <a:ext cx="232" cy="25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000" b="1">
                    <a:ea typeface="굴림" charset="-127"/>
                    <a:cs typeface="굴림" charset="-127"/>
                  </a:rPr>
                  <a:t>A</a:t>
                </a:r>
              </a:p>
            </p:txBody>
          </p:sp>
          <p:sp>
            <p:nvSpPr>
              <p:cNvPr id="1360932" name="Text Box 36"/>
              <p:cNvSpPr txBox="1">
                <a:spLocks noChangeArrowheads="1"/>
              </p:cNvSpPr>
              <p:nvPr/>
            </p:nvSpPr>
            <p:spPr bwMode="auto">
              <a:xfrm>
                <a:off x="432" y="1392"/>
                <a:ext cx="232" cy="25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000" b="1">
                    <a:ea typeface="굴림" charset="-127"/>
                    <a:cs typeface="굴림" charset="-127"/>
                  </a:rPr>
                  <a:t>B</a:t>
                </a:r>
              </a:p>
            </p:txBody>
          </p:sp>
          <p:sp>
            <p:nvSpPr>
              <p:cNvPr id="1360933" name="Text Box 37"/>
              <p:cNvSpPr txBox="1">
                <a:spLocks noChangeArrowheads="1"/>
              </p:cNvSpPr>
              <p:nvPr/>
            </p:nvSpPr>
            <p:spPr bwMode="auto">
              <a:xfrm>
                <a:off x="960" y="1392"/>
                <a:ext cx="232" cy="25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2000" b="1">
                    <a:ea typeface="굴림" charset="-127"/>
                    <a:cs typeface="굴림" charset="-127"/>
                  </a:rPr>
                  <a:t>C</a:t>
                </a:r>
              </a:p>
            </p:txBody>
          </p:sp>
          <p:sp>
            <p:nvSpPr>
              <p:cNvPr id="1360934" name="AutoShape 38"/>
              <p:cNvSpPr>
                <a:spLocks/>
              </p:cNvSpPr>
              <p:nvPr/>
            </p:nvSpPr>
            <p:spPr bwMode="auto">
              <a:xfrm>
                <a:off x="1152" y="2064"/>
                <a:ext cx="144" cy="768"/>
              </a:xfrm>
              <a:prstGeom prst="rightBrace">
                <a:avLst>
                  <a:gd name="adj1" fmla="val 44444"/>
                  <a:gd name="adj2" fmla="val 50000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ko-KR" altLang="en-US" sz="2000" b="1"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60935" name="Text Box 39"/>
              <p:cNvSpPr txBox="1">
                <a:spLocks noChangeArrowheads="1"/>
              </p:cNvSpPr>
              <p:nvPr/>
            </p:nvSpPr>
            <p:spPr bwMode="auto">
              <a:xfrm>
                <a:off x="1258" y="2313"/>
                <a:ext cx="101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latin typeface="Verdana" charset="0"/>
                    <a:ea typeface="굴림" charset="-127"/>
                    <a:cs typeface="굴림" charset="-127"/>
                  </a:rPr>
                  <a:t>64 elements</a:t>
                </a:r>
              </a:p>
            </p:txBody>
          </p:sp>
          <p:sp>
            <p:nvSpPr>
              <p:cNvPr id="1360936" name="AutoShape 40"/>
              <p:cNvSpPr>
                <a:spLocks/>
              </p:cNvSpPr>
              <p:nvPr/>
            </p:nvSpPr>
            <p:spPr bwMode="auto">
              <a:xfrm>
                <a:off x="1152" y="1632"/>
                <a:ext cx="144" cy="384"/>
              </a:xfrm>
              <a:prstGeom prst="rightBrace">
                <a:avLst>
                  <a:gd name="adj1" fmla="val 22222"/>
                  <a:gd name="adj2" fmla="val 50000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ko-KR" altLang="en-US" sz="2000" b="1"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60937" name="Text Box 41"/>
              <p:cNvSpPr txBox="1">
                <a:spLocks noChangeArrowheads="1"/>
              </p:cNvSpPr>
              <p:nvPr/>
            </p:nvSpPr>
            <p:spPr bwMode="auto">
              <a:xfrm>
                <a:off x="1272" y="1689"/>
                <a:ext cx="896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800">
                    <a:latin typeface="Verdana" charset="0"/>
                    <a:ea typeface="굴림" charset="-127"/>
                    <a:cs typeface="굴림" charset="-127"/>
                  </a:rPr>
                  <a:t>Remainder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9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8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Conditional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51F5-ECCB-0E44-AE7D-69556F9836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67043" name="Rectangle 3"/>
          <p:cNvSpPr>
            <a:spLocks noChangeArrowheads="1"/>
          </p:cNvSpPr>
          <p:nvPr/>
        </p:nvSpPr>
        <p:spPr bwMode="auto">
          <a:xfrm>
            <a:off x="381000" y="1066800"/>
            <a:ext cx="8302625" cy="4702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ea typeface="굴림" charset="-127"/>
                <a:cs typeface="굴림" charset="-127"/>
              </a:rPr>
              <a:t>Problem: Want to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vectorize</a:t>
            </a:r>
            <a:r>
              <a:rPr lang="en-US" altLang="ko-KR" sz="2000" dirty="0">
                <a:ea typeface="굴림" charset="-127"/>
                <a:cs typeface="굴림" charset="-127"/>
              </a:rPr>
              <a:t> loops with conditional code:</a:t>
            </a:r>
          </a:p>
          <a:p>
            <a:pPr marL="1543050" lvl="3" indent="-1714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marL="1543050" lvl="3" indent="-1714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if (A[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]&gt;0) then</a:t>
            </a:r>
          </a:p>
          <a:p>
            <a:pPr marL="1543050" lvl="3" indent="-1714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</a:p>
          <a:p>
            <a:pPr marL="1543050" lvl="3" indent="-1714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dirty="0">
                <a:latin typeface="Courier New" charset="0"/>
                <a:ea typeface="굴림" charset="-127"/>
                <a:cs typeface="굴림" charset="-127"/>
              </a:rPr>
              <a:t>    </a:t>
            </a:r>
            <a:endParaRPr lang="en-US" altLang="ko-KR" sz="2000" dirty="0">
              <a:ea typeface="굴림" charset="-127"/>
              <a:cs typeface="굴림" charset="-127"/>
            </a:endParaRPr>
          </a:p>
          <a:p>
            <a:pPr marL="285750" indent="-2857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dirty="0">
                <a:ea typeface="굴림" charset="-127"/>
                <a:cs typeface="굴림" charset="-127"/>
              </a:rPr>
              <a:t>Solution: Add vector </a:t>
            </a:r>
            <a:r>
              <a:rPr lang="en-US" altLang="ko-KR" sz="2000" i="1" dirty="0">
                <a:ea typeface="굴림" charset="-127"/>
                <a:cs typeface="굴림" charset="-127"/>
              </a:rPr>
              <a:t>mask</a:t>
            </a:r>
            <a:r>
              <a:rPr lang="en-US" altLang="ko-KR" sz="2000" dirty="0">
                <a:ea typeface="굴림" charset="-127"/>
                <a:cs typeface="굴림" charset="-127"/>
              </a:rPr>
              <a:t> (or </a:t>
            </a:r>
            <a:r>
              <a:rPr lang="en-US" altLang="ko-KR" sz="2000" i="1" dirty="0">
                <a:ea typeface="굴림" charset="-127"/>
                <a:cs typeface="굴림" charset="-127"/>
              </a:rPr>
              <a:t>flag</a:t>
            </a:r>
            <a:r>
              <a:rPr lang="en-US" altLang="ko-KR" sz="2000" dirty="0">
                <a:ea typeface="굴림" charset="-127"/>
                <a:cs typeface="굴림" charset="-127"/>
              </a:rPr>
              <a:t>) registers</a:t>
            </a:r>
          </a:p>
          <a:p>
            <a:pPr marL="685800" lvl="1" indent="-228600" algn="l">
              <a:lnSpc>
                <a:spcPct val="90000"/>
              </a:lnSpc>
              <a:spcBef>
                <a:spcPct val="10000"/>
              </a:spcBef>
              <a:buSzPct val="100000"/>
              <a:buFontTx/>
              <a:buChar char="–"/>
            </a:pPr>
            <a:r>
              <a:rPr lang="en-US" altLang="ko-KR" dirty="0">
                <a:ea typeface="굴림" charset="-127"/>
                <a:cs typeface="굴림" charset="-127"/>
              </a:rPr>
              <a:t>vector version of predicate registers, 1 bit per element</a:t>
            </a:r>
          </a:p>
          <a:p>
            <a:pPr marL="285750" indent="-285750"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dirty="0">
                <a:ea typeface="굴림" charset="-127"/>
                <a:cs typeface="굴림" charset="-127"/>
              </a:rPr>
              <a:t>…and </a:t>
            </a:r>
            <a:r>
              <a:rPr lang="en-US" altLang="ko-KR" sz="2000" i="1" dirty="0" err="1">
                <a:ea typeface="굴림" charset="-127"/>
                <a:cs typeface="굴림" charset="-127"/>
              </a:rPr>
              <a:t>maskable</a:t>
            </a:r>
            <a:r>
              <a:rPr lang="en-US" altLang="ko-KR" sz="2000" dirty="0">
                <a:ea typeface="굴림" charset="-127"/>
                <a:cs typeface="굴림" charset="-127"/>
              </a:rPr>
              <a:t> vector instructions</a:t>
            </a:r>
          </a:p>
          <a:p>
            <a:pPr marL="685800" lvl="1" indent="-228600" algn="l">
              <a:lnSpc>
                <a:spcPct val="90000"/>
              </a:lnSpc>
              <a:spcBef>
                <a:spcPct val="10000"/>
              </a:spcBef>
              <a:buSzPct val="100000"/>
              <a:buFontTx/>
              <a:buChar char="–"/>
            </a:pPr>
            <a:r>
              <a:rPr lang="en-US" altLang="ko-KR" dirty="0">
                <a:ea typeface="굴림" charset="-127"/>
                <a:cs typeface="굴림" charset="-127"/>
              </a:rPr>
              <a:t>vector operation becomes bubble (“NOP”) at elements where mask bit is clear</a:t>
            </a:r>
            <a:endParaRPr lang="en-US" altLang="ko-KR" dirty="0">
              <a:latin typeface="Courier New" charset="0"/>
              <a:ea typeface="굴림" charset="-127"/>
              <a:cs typeface="굴림" charset="-127"/>
            </a:endParaRP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ea typeface="굴림" charset="-127"/>
                <a:cs typeface="굴림" charset="-127"/>
              </a:rPr>
              <a:t>Code example:</a:t>
            </a:r>
            <a:endParaRPr lang="en-US" altLang="ko-KR" sz="2000" dirty="0">
              <a:latin typeface="Courier New" charset="0"/>
              <a:ea typeface="굴림" charset="-127"/>
              <a:cs typeface="굴림" charset="-127"/>
            </a:endParaRP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CVM             # Turn on all elements 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       # Load entire A vector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SGTVS.D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, F0  # Set bits in mask register where A&gt;0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rB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	      # Load B vector into A under mask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SV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1800" b="1" dirty="0">
                <a:latin typeface="Courier New" charset="0"/>
                <a:ea typeface="굴림" charset="-127"/>
                <a:cs typeface="굴림" charset="-127"/>
              </a:rPr>
              <a:t>	      # Store A back to memory under mask</a:t>
            </a:r>
          </a:p>
        </p:txBody>
      </p:sp>
    </p:spTree>
    <p:extLst>
      <p:ext uri="{BB962C8B-B14F-4D97-AF65-F5344CB8AC3E}">
        <p14:creationId xmlns:p14="http://schemas.microsoft.com/office/powerpoint/2010/main" val="4570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0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Masked Vector Instructions</a:t>
            </a:r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19CA-D87C-824D-B2F9-E8E5BB94EF12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062037"/>
            <a:ext cx="4724400" cy="4135436"/>
            <a:chOff x="2688" y="669"/>
            <a:chExt cx="2976" cy="260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61" y="1402"/>
              <a:ext cx="2364" cy="1872"/>
              <a:chOff x="3061" y="1402"/>
              <a:chExt cx="2364" cy="1872"/>
            </a:xfrm>
          </p:grpSpPr>
          <p:sp>
            <p:nvSpPr>
              <p:cNvPr id="1369093" name="Freeform 5"/>
              <p:cNvSpPr>
                <a:spLocks/>
              </p:cNvSpPr>
              <p:nvPr/>
            </p:nvSpPr>
            <p:spPr bwMode="auto">
              <a:xfrm>
                <a:off x="4224" y="2016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224" y="2592"/>
                <a:ext cx="626" cy="48"/>
                <a:chOff x="1536" y="2256"/>
                <a:chExt cx="626" cy="48"/>
              </a:xfrm>
            </p:grpSpPr>
            <p:sp>
              <p:nvSpPr>
                <p:cNvPr id="1369095" name="Rectangle 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096" name="Freeform 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097" name="Line 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224" y="2112"/>
                <a:ext cx="626" cy="48"/>
                <a:chOff x="1536" y="2256"/>
                <a:chExt cx="626" cy="48"/>
              </a:xfrm>
            </p:grpSpPr>
            <p:sp>
              <p:nvSpPr>
                <p:cNvPr id="1369099" name="Rectangle 1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00" name="Freeform 1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01" name="Line 1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224" y="2352"/>
                <a:ext cx="626" cy="48"/>
                <a:chOff x="1536" y="2256"/>
                <a:chExt cx="626" cy="48"/>
              </a:xfrm>
            </p:grpSpPr>
            <p:sp>
              <p:nvSpPr>
                <p:cNvPr id="1369103" name="Rectangle 1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04" name="Freeform 1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05" name="Line 1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9106" name="Text Box 18"/>
              <p:cNvSpPr txBox="1">
                <a:spLocks noChangeArrowheads="1"/>
              </p:cNvSpPr>
              <p:nvPr/>
            </p:nvSpPr>
            <p:spPr bwMode="auto">
              <a:xfrm>
                <a:off x="4319" y="2362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C[4]</a:t>
                </a:r>
              </a:p>
            </p:txBody>
          </p:sp>
          <p:sp>
            <p:nvSpPr>
              <p:cNvPr id="1369107" name="Text Box 19"/>
              <p:cNvSpPr txBox="1">
                <a:spLocks noChangeArrowheads="1"/>
              </p:cNvSpPr>
              <p:nvPr/>
            </p:nvSpPr>
            <p:spPr bwMode="auto">
              <a:xfrm>
                <a:off x="4319" y="2122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C[5]</a:t>
                </a:r>
              </a:p>
            </p:txBody>
          </p:sp>
          <p:sp>
            <p:nvSpPr>
              <p:cNvPr id="1369108" name="Text Box 20"/>
              <p:cNvSpPr txBox="1">
                <a:spLocks noChangeArrowheads="1"/>
              </p:cNvSpPr>
              <p:nvPr/>
            </p:nvSpPr>
            <p:spPr bwMode="auto">
              <a:xfrm>
                <a:off x="4524" y="2842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C[1]</a:t>
                </a:r>
              </a:p>
            </p:txBody>
          </p:sp>
          <p:sp>
            <p:nvSpPr>
              <p:cNvPr id="1369109" name="Line 21"/>
              <p:cNvSpPr>
                <a:spLocks noChangeShapeType="1"/>
              </p:cNvSpPr>
              <p:nvPr/>
            </p:nvSpPr>
            <p:spPr bwMode="auto">
              <a:xfrm>
                <a:off x="4525" y="2688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10" name="Line 22"/>
              <p:cNvSpPr>
                <a:spLocks noChangeShapeType="1"/>
              </p:cNvSpPr>
              <p:nvPr/>
            </p:nvSpPr>
            <p:spPr bwMode="auto">
              <a:xfrm>
                <a:off x="4704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11" name="Line 23"/>
              <p:cNvSpPr>
                <a:spLocks noChangeShapeType="1"/>
              </p:cNvSpPr>
              <p:nvPr/>
            </p:nvSpPr>
            <p:spPr bwMode="auto">
              <a:xfrm>
                <a:off x="4320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12" name="Text Box 24"/>
              <p:cNvSpPr txBox="1">
                <a:spLocks noChangeArrowheads="1"/>
              </p:cNvSpPr>
              <p:nvPr/>
            </p:nvSpPr>
            <p:spPr bwMode="auto">
              <a:xfrm>
                <a:off x="4452" y="3082"/>
                <a:ext cx="973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 i="1">
                    <a:latin typeface="Verdana" charset="0"/>
                    <a:ea typeface="굴림" charset="-127"/>
                    <a:cs typeface="굴림" charset="-127"/>
                  </a:rPr>
                  <a:t>Write data port</a:t>
                </a:r>
              </a:p>
            </p:txBody>
          </p:sp>
          <p:sp>
            <p:nvSpPr>
              <p:cNvPr id="1369113" name="Text Box 25"/>
              <p:cNvSpPr txBox="1">
                <a:spLocks noChangeArrowheads="1"/>
              </p:cNvSpPr>
              <p:nvPr/>
            </p:nvSpPr>
            <p:spPr bwMode="auto">
              <a:xfrm>
                <a:off x="4079" y="1642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A[7]</a:t>
                </a:r>
              </a:p>
            </p:txBody>
          </p:sp>
          <p:sp>
            <p:nvSpPr>
              <p:cNvPr id="1369114" name="Text Box 26"/>
              <p:cNvSpPr txBox="1">
                <a:spLocks noChangeArrowheads="1"/>
              </p:cNvSpPr>
              <p:nvPr/>
            </p:nvSpPr>
            <p:spPr bwMode="auto">
              <a:xfrm>
                <a:off x="4511" y="1642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B[7]</a:t>
                </a:r>
              </a:p>
            </p:txBody>
          </p:sp>
          <p:sp>
            <p:nvSpPr>
              <p:cNvPr id="1369115" name="Text Box 27"/>
              <p:cNvSpPr txBox="1">
                <a:spLocks noChangeArrowheads="1"/>
              </p:cNvSpPr>
              <p:nvPr/>
            </p:nvSpPr>
            <p:spPr bwMode="auto">
              <a:xfrm>
                <a:off x="3061" y="217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M[3]=0</a:t>
                </a:r>
              </a:p>
            </p:txBody>
          </p:sp>
          <p:sp>
            <p:nvSpPr>
              <p:cNvPr id="1369116" name="Text Box 28"/>
              <p:cNvSpPr txBox="1">
                <a:spLocks noChangeArrowheads="1"/>
              </p:cNvSpPr>
              <p:nvPr/>
            </p:nvSpPr>
            <p:spPr bwMode="auto">
              <a:xfrm>
                <a:off x="3061" y="1978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M[4]=1</a:t>
                </a:r>
              </a:p>
            </p:txBody>
          </p:sp>
          <p:sp>
            <p:nvSpPr>
              <p:cNvPr id="1369117" name="Text Box 29"/>
              <p:cNvSpPr txBox="1">
                <a:spLocks noChangeArrowheads="1"/>
              </p:cNvSpPr>
              <p:nvPr/>
            </p:nvSpPr>
            <p:spPr bwMode="auto">
              <a:xfrm>
                <a:off x="3061" y="1786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M[5]=1</a:t>
                </a:r>
              </a:p>
            </p:txBody>
          </p:sp>
          <p:sp>
            <p:nvSpPr>
              <p:cNvPr id="1369118" name="Text Box 30"/>
              <p:cNvSpPr txBox="1">
                <a:spLocks noChangeArrowheads="1"/>
              </p:cNvSpPr>
              <p:nvPr/>
            </p:nvSpPr>
            <p:spPr bwMode="auto">
              <a:xfrm>
                <a:off x="3061" y="1594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M[6]=0</a:t>
                </a:r>
              </a:p>
            </p:txBody>
          </p:sp>
          <p:sp>
            <p:nvSpPr>
              <p:cNvPr id="1369119" name="Text Box 31"/>
              <p:cNvSpPr txBox="1">
                <a:spLocks noChangeArrowheads="1"/>
              </p:cNvSpPr>
              <p:nvPr/>
            </p:nvSpPr>
            <p:spPr bwMode="auto">
              <a:xfrm>
                <a:off x="3061" y="2362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M[2]=0</a:t>
                </a:r>
              </a:p>
            </p:txBody>
          </p:sp>
          <p:sp>
            <p:nvSpPr>
              <p:cNvPr id="1369120" name="Text Box 32"/>
              <p:cNvSpPr txBox="1">
                <a:spLocks noChangeArrowheads="1"/>
              </p:cNvSpPr>
              <p:nvPr/>
            </p:nvSpPr>
            <p:spPr bwMode="auto">
              <a:xfrm>
                <a:off x="3061" y="2554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M[1]=1</a:t>
                </a:r>
              </a:p>
            </p:txBody>
          </p:sp>
          <p:sp>
            <p:nvSpPr>
              <p:cNvPr id="1369121" name="Text Box 33"/>
              <p:cNvSpPr txBox="1">
                <a:spLocks noChangeArrowheads="1"/>
              </p:cNvSpPr>
              <p:nvPr/>
            </p:nvSpPr>
            <p:spPr bwMode="auto">
              <a:xfrm>
                <a:off x="3061" y="2746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M[0]=0</a:t>
                </a:r>
              </a:p>
            </p:txBody>
          </p:sp>
          <p:sp>
            <p:nvSpPr>
              <p:cNvPr id="1369122" name="Text Box 34"/>
              <p:cNvSpPr txBox="1">
                <a:spLocks noChangeArrowheads="1"/>
              </p:cNvSpPr>
              <p:nvPr/>
            </p:nvSpPr>
            <p:spPr bwMode="auto">
              <a:xfrm>
                <a:off x="3061" y="1402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M[7]=1</a:t>
                </a:r>
              </a:p>
            </p:txBody>
          </p:sp>
          <p:sp>
            <p:nvSpPr>
              <p:cNvPr id="1369123" name="Line 35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816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24" name="Line 36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672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25" name="Line 37"/>
              <p:cNvSpPr>
                <a:spLocks noChangeShapeType="1"/>
              </p:cNvSpPr>
              <p:nvPr/>
            </p:nvSpPr>
            <p:spPr bwMode="auto">
              <a:xfrm>
                <a:off x="3552" y="1872"/>
                <a:ext cx="576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26" name="Line 38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480" cy="1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69127" name="Rectangle 39"/>
            <p:cNvSpPr>
              <a:spLocks noChangeArrowheads="1"/>
            </p:cNvSpPr>
            <p:nvPr/>
          </p:nvSpPr>
          <p:spPr bwMode="auto">
            <a:xfrm>
              <a:off x="2688" y="669"/>
              <a:ext cx="2976" cy="63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Density-Time Implementation</a:t>
              </a:r>
            </a:p>
            <a:p>
              <a:pPr marL="685800" lvl="1" indent="-228600" algn="l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 sz="1800" dirty="0">
                  <a:latin typeface="Calibri"/>
                  <a:ea typeface="굴림" charset="-127"/>
                  <a:cs typeface="Calibri"/>
                </a:rPr>
                <a:t>scan mask vector and only execute elements with non-zero masks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-381000" y="1062037"/>
            <a:ext cx="4953000" cy="4973636"/>
            <a:chOff x="-240" y="669"/>
            <a:chExt cx="3120" cy="3133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365" y="1402"/>
              <a:ext cx="1879" cy="2400"/>
              <a:chOff x="365" y="1402"/>
              <a:chExt cx="1879" cy="2400"/>
            </a:xfrm>
          </p:grpSpPr>
          <p:sp>
            <p:nvSpPr>
              <p:cNvPr id="1369130" name="Freeform 42"/>
              <p:cNvSpPr>
                <a:spLocks/>
              </p:cNvSpPr>
              <p:nvPr/>
            </p:nvSpPr>
            <p:spPr bwMode="auto">
              <a:xfrm>
                <a:off x="1043" y="2544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>
                <a:off x="1043" y="3120"/>
                <a:ext cx="626" cy="48"/>
                <a:chOff x="1536" y="2256"/>
                <a:chExt cx="626" cy="48"/>
              </a:xfrm>
            </p:grpSpPr>
            <p:sp>
              <p:nvSpPr>
                <p:cNvPr id="1369132" name="Rectangle 44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33" name="Freeform 45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34" name="Line 46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1043" y="2640"/>
                <a:ext cx="626" cy="48"/>
                <a:chOff x="1536" y="2256"/>
                <a:chExt cx="626" cy="48"/>
              </a:xfrm>
            </p:grpSpPr>
            <p:sp>
              <p:nvSpPr>
                <p:cNvPr id="1369136" name="Rectangle 4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37" name="Freeform 4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38" name="Line 5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1"/>
              <p:cNvGrpSpPr>
                <a:grpSpLocks/>
              </p:cNvGrpSpPr>
              <p:nvPr/>
            </p:nvGrpSpPr>
            <p:grpSpPr bwMode="auto">
              <a:xfrm>
                <a:off x="1043" y="2880"/>
                <a:ext cx="626" cy="48"/>
                <a:chOff x="1536" y="2256"/>
                <a:chExt cx="626" cy="48"/>
              </a:xfrm>
            </p:grpSpPr>
            <p:sp>
              <p:nvSpPr>
                <p:cNvPr id="1369140" name="Rectangle 5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41" name="Freeform 5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9142" name="Line 5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69143" name="Text Box 55"/>
              <p:cNvSpPr txBox="1">
                <a:spLocks noChangeArrowheads="1"/>
              </p:cNvSpPr>
              <p:nvPr/>
            </p:nvSpPr>
            <p:spPr bwMode="auto">
              <a:xfrm>
                <a:off x="1138" y="2890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C[1]</a:t>
                </a:r>
              </a:p>
            </p:txBody>
          </p:sp>
          <p:sp>
            <p:nvSpPr>
              <p:cNvPr id="1369144" name="Text Box 56"/>
              <p:cNvSpPr txBox="1">
                <a:spLocks noChangeArrowheads="1"/>
              </p:cNvSpPr>
              <p:nvPr/>
            </p:nvSpPr>
            <p:spPr bwMode="auto">
              <a:xfrm>
                <a:off x="1138" y="2650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C[2]</a:t>
                </a:r>
              </a:p>
            </p:txBody>
          </p:sp>
          <p:sp>
            <p:nvSpPr>
              <p:cNvPr id="1369145" name="Text Box 57"/>
              <p:cNvSpPr txBox="1">
                <a:spLocks noChangeArrowheads="1"/>
              </p:cNvSpPr>
              <p:nvPr/>
            </p:nvSpPr>
            <p:spPr bwMode="auto">
              <a:xfrm>
                <a:off x="1343" y="3370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C[0]</a:t>
                </a:r>
              </a:p>
            </p:txBody>
          </p:sp>
          <p:sp>
            <p:nvSpPr>
              <p:cNvPr id="1369146" name="Line 58"/>
              <p:cNvSpPr>
                <a:spLocks noChangeShapeType="1"/>
              </p:cNvSpPr>
              <p:nvPr/>
            </p:nvSpPr>
            <p:spPr bwMode="auto">
              <a:xfrm>
                <a:off x="1344" y="3216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47" name="Line 59"/>
              <p:cNvSpPr>
                <a:spLocks noChangeShapeType="1"/>
              </p:cNvSpPr>
              <p:nvPr/>
            </p:nvSpPr>
            <p:spPr bwMode="auto">
              <a:xfrm>
                <a:off x="1523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48" name="Line 60"/>
              <p:cNvSpPr>
                <a:spLocks noChangeShapeType="1"/>
              </p:cNvSpPr>
              <p:nvPr/>
            </p:nvSpPr>
            <p:spPr bwMode="auto">
              <a:xfrm>
                <a:off x="1139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49" name="Text Box 61"/>
              <p:cNvSpPr txBox="1">
                <a:spLocks noChangeArrowheads="1"/>
              </p:cNvSpPr>
              <p:nvPr/>
            </p:nvSpPr>
            <p:spPr bwMode="auto">
              <a:xfrm>
                <a:off x="898" y="2170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A[3]</a:t>
                </a:r>
              </a:p>
            </p:txBody>
          </p:sp>
          <p:sp>
            <p:nvSpPr>
              <p:cNvPr id="1369150" name="Text Box 62"/>
              <p:cNvSpPr txBox="1">
                <a:spLocks noChangeArrowheads="1"/>
              </p:cNvSpPr>
              <p:nvPr/>
            </p:nvSpPr>
            <p:spPr bwMode="auto">
              <a:xfrm>
                <a:off x="1330" y="2170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B[3]</a:t>
                </a:r>
              </a:p>
            </p:txBody>
          </p:sp>
          <p:sp>
            <p:nvSpPr>
              <p:cNvPr id="1369151" name="Text Box 63"/>
              <p:cNvSpPr txBox="1">
                <a:spLocks noChangeArrowheads="1"/>
              </p:cNvSpPr>
              <p:nvPr/>
            </p:nvSpPr>
            <p:spPr bwMode="auto">
              <a:xfrm>
                <a:off x="898" y="1978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A[4]</a:t>
                </a:r>
              </a:p>
            </p:txBody>
          </p:sp>
          <p:sp>
            <p:nvSpPr>
              <p:cNvPr id="1369152" name="Text Box 64"/>
              <p:cNvSpPr txBox="1">
                <a:spLocks noChangeArrowheads="1"/>
              </p:cNvSpPr>
              <p:nvPr/>
            </p:nvSpPr>
            <p:spPr bwMode="auto">
              <a:xfrm>
                <a:off x="1330" y="1978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B[4]</a:t>
                </a:r>
              </a:p>
            </p:txBody>
          </p:sp>
          <p:sp>
            <p:nvSpPr>
              <p:cNvPr id="1369153" name="Text Box 65"/>
              <p:cNvSpPr txBox="1">
                <a:spLocks noChangeArrowheads="1"/>
              </p:cNvSpPr>
              <p:nvPr/>
            </p:nvSpPr>
            <p:spPr bwMode="auto">
              <a:xfrm>
                <a:off x="898" y="1786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A[5]</a:t>
                </a:r>
              </a:p>
            </p:txBody>
          </p:sp>
          <p:sp>
            <p:nvSpPr>
              <p:cNvPr id="1369154" name="Text Box 66"/>
              <p:cNvSpPr txBox="1">
                <a:spLocks noChangeArrowheads="1"/>
              </p:cNvSpPr>
              <p:nvPr/>
            </p:nvSpPr>
            <p:spPr bwMode="auto">
              <a:xfrm>
                <a:off x="1330" y="1786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B[5]</a:t>
                </a:r>
              </a:p>
            </p:txBody>
          </p:sp>
          <p:sp>
            <p:nvSpPr>
              <p:cNvPr id="1369155" name="Text Box 67"/>
              <p:cNvSpPr txBox="1">
                <a:spLocks noChangeArrowheads="1"/>
              </p:cNvSpPr>
              <p:nvPr/>
            </p:nvSpPr>
            <p:spPr bwMode="auto">
              <a:xfrm>
                <a:off x="898" y="1594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A[6]</a:t>
                </a:r>
              </a:p>
            </p:txBody>
          </p:sp>
          <p:sp>
            <p:nvSpPr>
              <p:cNvPr id="1369156" name="Text Box 68"/>
              <p:cNvSpPr txBox="1">
                <a:spLocks noChangeArrowheads="1"/>
              </p:cNvSpPr>
              <p:nvPr/>
            </p:nvSpPr>
            <p:spPr bwMode="auto">
              <a:xfrm>
                <a:off x="1330" y="1594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B[6]</a:t>
                </a:r>
              </a:p>
            </p:txBody>
          </p:sp>
          <p:sp>
            <p:nvSpPr>
              <p:cNvPr id="1369157" name="Text Box 69"/>
              <p:cNvSpPr txBox="1">
                <a:spLocks noChangeArrowheads="1"/>
              </p:cNvSpPr>
              <p:nvPr/>
            </p:nvSpPr>
            <p:spPr bwMode="auto">
              <a:xfrm>
                <a:off x="373" y="217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M[3]=0</a:t>
                </a:r>
              </a:p>
            </p:txBody>
          </p:sp>
          <p:sp>
            <p:nvSpPr>
              <p:cNvPr id="1369158" name="Text Box 70"/>
              <p:cNvSpPr txBox="1">
                <a:spLocks noChangeArrowheads="1"/>
              </p:cNvSpPr>
              <p:nvPr/>
            </p:nvSpPr>
            <p:spPr bwMode="auto">
              <a:xfrm>
                <a:off x="373" y="1978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M[4]=1</a:t>
                </a:r>
              </a:p>
            </p:txBody>
          </p:sp>
          <p:sp>
            <p:nvSpPr>
              <p:cNvPr id="1369159" name="Text Box 71"/>
              <p:cNvSpPr txBox="1">
                <a:spLocks noChangeArrowheads="1"/>
              </p:cNvSpPr>
              <p:nvPr/>
            </p:nvSpPr>
            <p:spPr bwMode="auto">
              <a:xfrm>
                <a:off x="373" y="1786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M[5]=1</a:t>
                </a:r>
              </a:p>
            </p:txBody>
          </p:sp>
          <p:sp>
            <p:nvSpPr>
              <p:cNvPr id="1369160" name="Text Box 72"/>
              <p:cNvSpPr txBox="1">
                <a:spLocks noChangeArrowheads="1"/>
              </p:cNvSpPr>
              <p:nvPr/>
            </p:nvSpPr>
            <p:spPr bwMode="auto">
              <a:xfrm>
                <a:off x="373" y="1594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M[6]=0</a:t>
                </a:r>
              </a:p>
            </p:txBody>
          </p:sp>
          <p:sp>
            <p:nvSpPr>
              <p:cNvPr id="1369161" name="Text Box 73"/>
              <p:cNvSpPr txBox="1">
                <a:spLocks noChangeArrowheads="1"/>
              </p:cNvSpPr>
              <p:nvPr/>
            </p:nvSpPr>
            <p:spPr bwMode="auto">
              <a:xfrm>
                <a:off x="373" y="265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M[2]=0</a:t>
                </a:r>
              </a:p>
            </p:txBody>
          </p:sp>
          <p:sp>
            <p:nvSpPr>
              <p:cNvPr id="1369162" name="Text Box 74"/>
              <p:cNvSpPr txBox="1">
                <a:spLocks noChangeArrowheads="1"/>
              </p:cNvSpPr>
              <p:nvPr/>
            </p:nvSpPr>
            <p:spPr bwMode="auto">
              <a:xfrm>
                <a:off x="373" y="289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M[1]=1</a:t>
                </a:r>
              </a:p>
            </p:txBody>
          </p:sp>
          <p:sp>
            <p:nvSpPr>
              <p:cNvPr id="1369163" name="Text Box 75"/>
              <p:cNvSpPr txBox="1">
                <a:spLocks noChangeArrowheads="1"/>
              </p:cNvSpPr>
              <p:nvPr/>
            </p:nvSpPr>
            <p:spPr bwMode="auto">
              <a:xfrm>
                <a:off x="373" y="337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M[0]=0</a:t>
                </a:r>
              </a:p>
            </p:txBody>
          </p:sp>
          <p:sp>
            <p:nvSpPr>
              <p:cNvPr id="1369164" name="Freeform 76"/>
              <p:cNvSpPr>
                <a:spLocks/>
              </p:cNvSpPr>
              <p:nvPr/>
            </p:nvSpPr>
            <p:spPr bwMode="auto">
              <a:xfrm>
                <a:off x="912" y="3456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192"/>
                  </a:cxn>
                </a:cxnLst>
                <a:rect l="0" t="0" r="r" b="b"/>
                <a:pathLst>
                  <a:path w="240" h="19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92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165" name="Text Box 77"/>
              <p:cNvSpPr txBox="1">
                <a:spLocks noChangeArrowheads="1"/>
              </p:cNvSpPr>
              <p:nvPr/>
            </p:nvSpPr>
            <p:spPr bwMode="auto">
              <a:xfrm>
                <a:off x="1271" y="3610"/>
                <a:ext cx="973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 i="1">
                    <a:latin typeface="Verdana" charset="0"/>
                    <a:ea typeface="굴림" charset="-127"/>
                    <a:cs typeface="굴림" charset="-127"/>
                  </a:rPr>
                  <a:t>Write data port</a:t>
                </a:r>
              </a:p>
            </p:txBody>
          </p:sp>
          <p:sp>
            <p:nvSpPr>
              <p:cNvPr id="1369166" name="Text Box 78"/>
              <p:cNvSpPr txBox="1">
                <a:spLocks noChangeArrowheads="1"/>
              </p:cNvSpPr>
              <p:nvPr/>
            </p:nvSpPr>
            <p:spPr bwMode="auto">
              <a:xfrm>
                <a:off x="365" y="3610"/>
                <a:ext cx="832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 i="1">
                    <a:latin typeface="Verdana" charset="0"/>
                    <a:ea typeface="굴림" charset="-127"/>
                    <a:cs typeface="굴림" charset="-127"/>
                  </a:rPr>
                  <a:t>Write Enable</a:t>
                </a:r>
              </a:p>
            </p:txBody>
          </p:sp>
          <p:sp>
            <p:nvSpPr>
              <p:cNvPr id="1369167" name="Text Box 79"/>
              <p:cNvSpPr txBox="1">
                <a:spLocks noChangeArrowheads="1"/>
              </p:cNvSpPr>
              <p:nvPr/>
            </p:nvSpPr>
            <p:spPr bwMode="auto">
              <a:xfrm>
                <a:off x="898" y="1402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A[7]</a:t>
                </a:r>
              </a:p>
            </p:txBody>
          </p:sp>
          <p:sp>
            <p:nvSpPr>
              <p:cNvPr id="1369168" name="Text Box 80"/>
              <p:cNvSpPr txBox="1">
                <a:spLocks noChangeArrowheads="1"/>
              </p:cNvSpPr>
              <p:nvPr/>
            </p:nvSpPr>
            <p:spPr bwMode="auto">
              <a:xfrm>
                <a:off x="1330" y="1402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B[7]</a:t>
                </a:r>
              </a:p>
            </p:txBody>
          </p:sp>
          <p:sp>
            <p:nvSpPr>
              <p:cNvPr id="1369169" name="Text Box 81"/>
              <p:cNvSpPr txBox="1">
                <a:spLocks noChangeArrowheads="1"/>
              </p:cNvSpPr>
              <p:nvPr/>
            </p:nvSpPr>
            <p:spPr bwMode="auto">
              <a:xfrm>
                <a:off x="373" y="1402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1400">
                    <a:latin typeface="Verdana" charset="0"/>
                    <a:ea typeface="굴림" charset="-127"/>
                    <a:cs typeface="굴림" charset="-127"/>
                  </a:rPr>
                  <a:t>M[7]=1</a:t>
                </a:r>
              </a:p>
            </p:txBody>
          </p:sp>
        </p:grpSp>
        <p:sp>
          <p:nvSpPr>
            <p:cNvPr id="1369170" name="Rectangle 82"/>
            <p:cNvSpPr>
              <a:spLocks noChangeArrowheads="1"/>
            </p:cNvSpPr>
            <p:nvPr/>
          </p:nvSpPr>
          <p:spPr bwMode="auto">
            <a:xfrm>
              <a:off x="-240" y="669"/>
              <a:ext cx="3120" cy="63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400" dirty="0">
                  <a:latin typeface="Calibri"/>
                  <a:ea typeface="굴림" charset="-127"/>
                  <a:cs typeface="Calibri"/>
                </a:rPr>
                <a:t>Simple Implementation</a:t>
              </a:r>
            </a:p>
            <a:p>
              <a:pPr marL="685800" lvl="1" indent="-228600" algn="l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 sz="1800" dirty="0">
                  <a:latin typeface="Calibri"/>
                  <a:ea typeface="굴림" charset="-127"/>
                  <a:cs typeface="Calibri"/>
                </a:rPr>
                <a:t>execute all N operations, turn off result </a:t>
              </a:r>
              <a:r>
                <a:rPr lang="en-US" altLang="ko-KR" sz="1800" dirty="0" err="1">
                  <a:latin typeface="Calibri"/>
                  <a:ea typeface="굴림" charset="-127"/>
                  <a:cs typeface="Calibri"/>
                </a:rPr>
                <a:t>writeback</a:t>
              </a:r>
              <a:r>
                <a:rPr lang="en-US" altLang="ko-KR" sz="1800" dirty="0">
                  <a:latin typeface="Calibri"/>
                  <a:ea typeface="굴림" charset="-127"/>
                  <a:cs typeface="Calibri"/>
                </a:rPr>
                <a:t> according to mask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18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Vector Reductions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913A-80DA-4145-A7BC-9680816F554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066800"/>
            <a:ext cx="8763000" cy="4405313"/>
          </a:xfrm>
          <a:noFill/>
          <a:ln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Problem</a:t>
            </a:r>
            <a:r>
              <a:rPr lang="en-US" altLang="ko-KR" sz="2000" dirty="0">
                <a:ea typeface="굴림" charset="-127"/>
                <a:cs typeface="굴림" charset="-127"/>
              </a:rPr>
              <a:t>: Loop-carried dependence on reduction variables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sum = 0;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sum += A[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  # Loop-carried dependence on sum</a:t>
            </a:r>
            <a:endParaRPr lang="en-US" altLang="ko-KR" b="1" dirty="0">
              <a:ea typeface="굴림" charset="-127"/>
              <a:cs typeface="굴림" charset="-127"/>
            </a:endParaRPr>
          </a:p>
          <a:p>
            <a:pPr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Solution</a:t>
            </a:r>
            <a:r>
              <a:rPr lang="en-US" altLang="ko-KR" sz="2000" dirty="0">
                <a:ea typeface="굴림" charset="-127"/>
                <a:cs typeface="굴림" charset="-127"/>
              </a:rPr>
              <a:t>: Re-associate operations if possible, use binary tree to perform reduction</a:t>
            </a:r>
            <a:endParaRPr lang="en-US" altLang="ko-KR" sz="2000" dirty="0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# Rearrange as: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sum[0:VL-1] = 0                 # Vector of VL partial sums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+=VL)            #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Stripmine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VL-sized chunks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sum[0:VL-1] += A[i:i+VL-1]; # Vector sum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# Now have VL partial sums in one vector register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do {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VL = VL/2;                    # Halve vector length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sum[0:VL-1] += sum[VL:2*VL-1] # Halve no. of partials</a:t>
            </a:r>
          </a:p>
          <a:p>
            <a:pPr lvl="1">
              <a:buFontTx/>
              <a:buNone/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} while (VL&gt;1)</a:t>
            </a:r>
          </a:p>
        </p:txBody>
      </p:sp>
    </p:spTree>
    <p:extLst>
      <p:ext uri="{BB962C8B-B14F-4D97-AF65-F5344CB8AC3E}">
        <p14:creationId xmlns:p14="http://schemas.microsoft.com/office/powerpoint/2010/main" val="18755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Vector Scatter/Gather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BD73-F63C-7546-ADFD-37B5D26B55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584325"/>
            <a:ext cx="8229600" cy="4067175"/>
          </a:xfrm>
          <a:noFill/>
          <a:ln/>
        </p:spPr>
        <p:txBody>
          <a:bodyPr anchor="ctr">
            <a:spAutoFit/>
          </a:bodyPr>
          <a:lstStyle/>
          <a:p>
            <a:pPr marL="457200" indent="-457200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Want to </a:t>
            </a:r>
            <a:r>
              <a:rPr lang="en-US" altLang="ko-KR" dirty="0" err="1">
                <a:ea typeface="굴림" charset="-127"/>
                <a:cs typeface="굴림" charset="-127"/>
              </a:rPr>
              <a:t>vectorize</a:t>
            </a:r>
            <a:r>
              <a:rPr lang="en-US" altLang="ko-KR" dirty="0">
                <a:ea typeface="굴림" charset="-127"/>
                <a:cs typeface="굴림" charset="-127"/>
              </a:rPr>
              <a:t> loops with indirect accesses: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+ C[D[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]]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 dirty="0">
              <a:latin typeface="Courier New" charset="0"/>
              <a:ea typeface="굴림" charset="-127"/>
              <a:cs typeface="굴림" charset="-127"/>
            </a:endParaRPr>
          </a:p>
          <a:p>
            <a:pPr marL="457200" indent="-457200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Indexed load instruction (</a:t>
            </a:r>
            <a:r>
              <a:rPr lang="en-US" altLang="ko-KR" i="1" dirty="0">
                <a:ea typeface="굴림" charset="-127"/>
                <a:cs typeface="굴림" charset="-127"/>
              </a:rPr>
              <a:t>Gather</a:t>
            </a:r>
            <a:r>
              <a:rPr lang="en-US" altLang="ko-KR" dirty="0">
                <a:ea typeface="굴림" charset="-127"/>
                <a:cs typeface="굴림" charset="-127"/>
              </a:rPr>
              <a:t>)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vD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rD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# Load indices in D vector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LVI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vC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rC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vD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# Load indirect from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rC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base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rB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# Load B vector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ADDV.D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vA,vB,vC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# Do add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SV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# Store result</a:t>
            </a:r>
          </a:p>
          <a:p>
            <a:pPr marL="800100" lvl="1" indent="-342900">
              <a:buFontTx/>
              <a:buNone/>
            </a:pPr>
            <a:endParaRPr lang="en-US" altLang="ko-KR" sz="2000" dirty="0">
              <a:latin typeface="Courier New" charset="0"/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66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ea typeface="굴림" charset="-127"/>
                <a:cs typeface="굴림" charset="-127"/>
              </a:rPr>
              <a:t>Vector Scatter/Gather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693-2E2B-0545-B311-F87BF42F8141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649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69888" y="1652892"/>
            <a:ext cx="8774237" cy="3909404"/>
          </a:xfrm>
          <a:noFill/>
          <a:ln/>
        </p:spPr>
        <p:txBody>
          <a:bodyPr wrap="none" anchor="ctr">
            <a:spAutoFit/>
          </a:bodyPr>
          <a:lstStyle/>
          <a:p>
            <a:pPr marL="457200" indent="-457200"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Histogram example</a:t>
            </a:r>
            <a:r>
              <a:rPr lang="en-US" altLang="ko-KR" sz="3200" dirty="0">
                <a:ea typeface="굴림" charset="-127"/>
                <a:cs typeface="굴림" charset="-127"/>
              </a:rPr>
              <a:t>: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A[B[i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]]++;</a:t>
            </a:r>
          </a:p>
          <a:p>
            <a:pPr marL="800100" lvl="1" indent="-342900">
              <a:buFontTx/>
              <a:buNone/>
            </a:pPr>
            <a:endParaRPr lang="en-US" altLang="ko-KR" sz="2400" dirty="0">
              <a:latin typeface="Courier New" charset="0"/>
              <a:ea typeface="굴림" charset="-127"/>
              <a:cs typeface="굴림" charset="-127"/>
            </a:endParaRPr>
          </a:p>
          <a:p>
            <a:pPr marL="457200" indent="-457200"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Is following a correct translation?</a:t>
            </a:r>
            <a:endParaRPr lang="en-US" altLang="ko-KR" sz="2800" dirty="0">
              <a:latin typeface="Courier New" charset="0"/>
              <a:ea typeface="굴림" charset="-127"/>
              <a:cs typeface="굴림" charset="-127"/>
            </a:endParaRP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LV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rB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# Load indices in B vector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LVI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# Gather initial A values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ADDV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1  # Increment</a:t>
            </a:r>
          </a:p>
          <a:p>
            <a:pPr marL="800100" lvl="1" indent="-342900"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SVI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rA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# Scatter incremented values</a:t>
            </a:r>
            <a:endParaRPr lang="en-US" altLang="ko-KR" sz="2400" b="1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2749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995" grpId="0" build="p" autoUpdateAnimBg="0"/>
    </p:bld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</TotalTime>
  <Pages>12</Pages>
  <Words>2371</Words>
  <Application>Microsoft Office PowerPoint</Application>
  <PresentationFormat>Letter Paper (8.5x11 in)</PresentationFormat>
  <Paragraphs>495</Paragraphs>
  <Slides>39</Slides>
  <Notes>12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AppleMyungjo</vt:lpstr>
      <vt:lpstr>Arial</vt:lpstr>
      <vt:lpstr>Calibri</vt:lpstr>
      <vt:lpstr>Courier</vt:lpstr>
      <vt:lpstr>Courier New</vt:lpstr>
      <vt:lpstr>굴림</vt:lpstr>
      <vt:lpstr>Times New Roman</vt:lpstr>
      <vt:lpstr>Verdana</vt:lpstr>
      <vt:lpstr>Wingdings</vt:lpstr>
      <vt:lpstr>1_CS252-template</vt:lpstr>
      <vt:lpstr>CS 152 Computer Architecture and Engineering   Lecture 16: Graphics Processing Units (GPUs) </vt:lpstr>
      <vt:lpstr>Administrivia</vt:lpstr>
      <vt:lpstr>Vector Programming Model</vt:lpstr>
      <vt:lpstr>Vector Stripmining</vt:lpstr>
      <vt:lpstr>Vector Conditional Execution</vt:lpstr>
      <vt:lpstr>Masked Vector Instructions</vt:lpstr>
      <vt:lpstr>Vector Reductions</vt:lpstr>
      <vt:lpstr>Vector Scatter/Gather</vt:lpstr>
      <vt:lpstr>Vector Scatter/Gather</vt:lpstr>
      <vt:lpstr>A Modern Vector Super: NEC SX-9 (2008)</vt:lpstr>
      <vt:lpstr>Multimedia Extensions (aka SIMD extensions)</vt:lpstr>
      <vt:lpstr>Multimedia Extensions versus Vectors</vt:lpstr>
      <vt:lpstr>Degree of Vectorization</vt:lpstr>
      <vt:lpstr>Average Vector Length</vt:lpstr>
      <vt:lpstr>Types of Parallelism</vt:lpstr>
      <vt:lpstr>Resurgence of DLP</vt:lpstr>
      <vt:lpstr>DLP important for conventional CPUs too</vt:lpstr>
      <vt:lpstr>Graphics Processing Units (GPUs)</vt:lpstr>
      <vt:lpstr>General-Purpose GPUs (GP-GPUs)</vt:lpstr>
      <vt:lpstr>Simplified CUDA Programming Model</vt:lpstr>
      <vt:lpstr>Programmer’s View of Execution</vt:lpstr>
      <vt:lpstr>Hardware Execution Model</vt:lpstr>
      <vt:lpstr>“Single Instruction, Multiple Thread”</vt:lpstr>
      <vt:lpstr>Implications of SIMT Model</vt:lpstr>
      <vt:lpstr>Conditionals in SIMT model</vt:lpstr>
      <vt:lpstr>Branch divergence</vt:lpstr>
      <vt:lpstr>Warps are multithreaded on core</vt:lpstr>
      <vt:lpstr>GPU Memory Hierarchy</vt:lpstr>
      <vt:lpstr>SIMT</vt:lpstr>
      <vt:lpstr>Nvidia Fermi GF100 GPU</vt:lpstr>
      <vt:lpstr>Fermi “Streaming Multiprocessor” Core</vt:lpstr>
      <vt:lpstr>Fermi Dual-Issue Warp Scheduler</vt:lpstr>
      <vt:lpstr>Apple A5X Processor for iPad v3 (2012)</vt:lpstr>
      <vt:lpstr>Historical Retrospective, Cray-2 (1985)</vt:lpstr>
      <vt:lpstr>GPU Versus CPU</vt:lpstr>
      <vt:lpstr>Why?</vt:lpstr>
      <vt:lpstr>What About Caches?</vt:lpstr>
      <vt:lpstr>GPU Future</vt:lpstr>
      <vt:lpstr>Acknowledgements</vt:lpstr>
    </vt:vector>
  </TitlesOfParts>
  <Company>UC Berkeley-EECS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XX - TOPIC  </dc:title>
  <dc:creator> </dc:creator>
  <cp:keywords/>
  <dc:description/>
  <cp:lastModifiedBy>mihelog</cp:lastModifiedBy>
  <cp:revision>354</cp:revision>
  <cp:lastPrinted>2011-04-04T15:59:27Z</cp:lastPrinted>
  <dcterms:created xsi:type="dcterms:W3CDTF">2012-03-20T04:13:59Z</dcterms:created>
  <dcterms:modified xsi:type="dcterms:W3CDTF">2016-04-02T04:16:11Z</dcterms:modified>
</cp:coreProperties>
</file>