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411" r:id="rId2"/>
    <p:sldId id="599" r:id="rId3"/>
    <p:sldId id="617" r:id="rId4"/>
    <p:sldId id="546" r:id="rId5"/>
    <p:sldId id="592" r:id="rId6"/>
    <p:sldId id="593" r:id="rId7"/>
    <p:sldId id="611" r:id="rId8"/>
    <p:sldId id="612" r:id="rId9"/>
    <p:sldId id="613" r:id="rId10"/>
    <p:sldId id="594" r:id="rId11"/>
    <p:sldId id="595" r:id="rId12"/>
    <p:sldId id="596" r:id="rId13"/>
    <p:sldId id="597" r:id="rId14"/>
    <p:sldId id="547" r:id="rId15"/>
    <p:sldId id="614" r:id="rId16"/>
    <p:sldId id="552" r:id="rId17"/>
    <p:sldId id="624" r:id="rId18"/>
    <p:sldId id="553" r:id="rId19"/>
    <p:sldId id="615" r:id="rId20"/>
    <p:sldId id="619" r:id="rId21"/>
    <p:sldId id="549" r:id="rId22"/>
    <p:sldId id="551" r:id="rId23"/>
    <p:sldId id="554" r:id="rId24"/>
    <p:sldId id="555" r:id="rId25"/>
    <p:sldId id="556" r:id="rId26"/>
    <p:sldId id="620" r:id="rId27"/>
    <p:sldId id="557" r:id="rId28"/>
    <p:sldId id="558" r:id="rId29"/>
    <p:sldId id="559" r:id="rId30"/>
    <p:sldId id="560" r:id="rId31"/>
    <p:sldId id="561" r:id="rId32"/>
    <p:sldId id="562" r:id="rId33"/>
    <p:sldId id="563" r:id="rId34"/>
    <p:sldId id="564" r:id="rId35"/>
    <p:sldId id="565" r:id="rId36"/>
    <p:sldId id="566" r:id="rId37"/>
    <p:sldId id="600" r:id="rId38"/>
    <p:sldId id="601" r:id="rId39"/>
    <p:sldId id="602" r:id="rId40"/>
    <p:sldId id="603" r:id="rId41"/>
    <p:sldId id="604" r:id="rId42"/>
    <p:sldId id="605" r:id="rId43"/>
    <p:sldId id="606" r:id="rId44"/>
    <p:sldId id="607" r:id="rId45"/>
    <p:sldId id="608" r:id="rId46"/>
    <p:sldId id="609" r:id="rId47"/>
    <p:sldId id="621" r:id="rId48"/>
    <p:sldId id="622" r:id="rId49"/>
    <p:sldId id="623" r:id="rId50"/>
    <p:sldId id="618" r:id="rId51"/>
    <p:sldId id="580" r:id="rId5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73" d="100"/>
          <a:sy n="173" d="100"/>
        </p:scale>
        <p:origin x="-1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9E9D9B92-9052-D44D-B444-BA7AFDE037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627630" y="9147175"/>
            <a:ext cx="2059943" cy="2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 dirty="0"/>
              <a:t>CS152 Handout Page </a:t>
            </a:r>
            <a:fld id="{2CF22345-1377-1B41-9AE3-E63C46063731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7043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DB535AA5-BD1B-E640-BE15-0C126ECC71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3CB741A6-D4D7-B64A-AC03-9D1BF17B345F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1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C0724-714D-FE42-8AB4-7ECF45F6301E}" type="slidenum">
              <a:rPr lang="en-US"/>
              <a:pPr/>
              <a:t>1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B5127-041A-0D48-992E-5F781F097742}" type="slidenum">
              <a:rPr lang="en-US"/>
              <a:pPr/>
              <a:t>14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82BDA-E39A-0C4A-8DAA-984A3D8ECC50}" type="slidenum">
              <a:rPr lang="en-US"/>
              <a:pPr/>
              <a:t>16</a:t>
            </a:fld>
            <a:endParaRPr lang="en-US"/>
          </a:p>
        </p:txBody>
      </p:sp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9591B-C989-7049-A5B9-8CFDD06A7446}" type="slidenum">
              <a:rPr lang="en-US"/>
              <a:pPr/>
              <a:t>18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MISD: Not really </a:t>
            </a:r>
            <a:r>
              <a:rPr lang="en-US" dirty="0" err="1"/>
              <a:t>existant</a:t>
            </a:r>
            <a:r>
              <a:rPr lang="en-US" dirty="0"/>
              <a:t>, but maybe for redundancy.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35AA5-BD1B-E640-BE15-0C126ECC7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EFDD-1F3F-6249-9E49-5C7B4F0CBE6D}" type="slidenum">
              <a:rPr lang="en-US"/>
              <a:pPr/>
              <a:t>21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64D60-EE75-CE46-A316-F35583BF862F}" type="slidenum">
              <a:rPr lang="en-US"/>
              <a:pPr/>
              <a:t>22</a:t>
            </a:fld>
            <a:endParaRPr lang="en-US"/>
          </a:p>
        </p:txBody>
      </p:sp>
      <p:sp>
        <p:nvSpPr>
          <p:cNvPr id="132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FEC57-58E9-D648-8CF8-07C143BF6BC0}" type="slidenum">
              <a:rPr lang="en-US"/>
              <a:pPr/>
              <a:t>23</a:t>
            </a:fld>
            <a:endParaRPr lang="en-US"/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8DC21-13E9-664B-8A90-D9756FBA8073}" type="slidenum">
              <a:rPr lang="en-US"/>
              <a:pPr/>
              <a:t>24</a:t>
            </a:fld>
            <a:endParaRPr lang="en-US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2C7C3-CE18-A14C-A789-F2A9AA26B19B}" type="slidenum">
              <a:rPr lang="en-US"/>
              <a:pPr/>
              <a:t>25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5B05-F852-E84D-8967-3F358D9DEA9C}" type="slidenum">
              <a:rPr lang="en-US"/>
              <a:pPr/>
              <a:t>27</a:t>
            </a:fld>
            <a:endParaRPr lang="en-US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332FA-411E-6048-9ED1-6B8385D3FE34}" type="slidenum">
              <a:rPr lang="en-US"/>
              <a:pPr/>
              <a:t>2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C7E5-6782-F242-B4FB-EFDA95638155}" type="slidenum">
              <a:rPr lang="en-US"/>
              <a:pPr/>
              <a:t>28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6D857-2621-7443-8804-E8F53A7C4A1B}" type="slidenum">
              <a:rPr lang="en-US"/>
              <a:pPr/>
              <a:t>29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85A53-6E47-404B-809F-A618562936F9}" type="slidenum">
              <a:rPr lang="en-US"/>
              <a:pPr/>
              <a:t>30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CBA7C-9B22-6646-BD2F-40AD407A0D6B}" type="slidenum">
              <a:rPr lang="en-US"/>
              <a:pPr/>
              <a:t>31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B1B86-ED21-9D45-800D-D4F7E692673A}" type="slidenum">
              <a:rPr lang="en-US"/>
              <a:pPr/>
              <a:t>32</a:t>
            </a:fld>
            <a:endParaRPr lang="en-US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86137-1860-EA44-9DB2-E23DF116C8BC}" type="slidenum">
              <a:rPr lang="en-US"/>
              <a:pPr/>
              <a:t>33</a:t>
            </a:fld>
            <a:endParaRPr lang="en-US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6EA1C-689A-1E4E-B777-893B594E28B1}" type="slidenum">
              <a:rPr lang="en-US"/>
              <a:pPr/>
              <a:t>34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EC4BB-29B3-7E4A-BF3C-BE43C0F627B3}" type="slidenum">
              <a:rPr lang="en-US"/>
              <a:pPr/>
              <a:t>35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0E5B0-886D-0C48-AAC6-890CD678230F}" type="slidenum">
              <a:rPr lang="en-US"/>
              <a:pPr/>
              <a:t>36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12DB6-D42D-3842-BF2B-624D29F180FB}" type="slidenum">
              <a:rPr lang="en-US"/>
              <a:pPr/>
              <a:t>37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B5D6E-0BFE-7643-844A-39DD386E98A4}" type="slidenum">
              <a:rPr lang="en-US"/>
              <a:pPr/>
              <a:t>4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815BC-8BAD-F349-A80A-A1EB84ADA80D}" type="slidenum">
              <a:rPr lang="en-US"/>
              <a:pPr/>
              <a:t>38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55699-BFF5-DD42-B76B-F2BF985A8CD4}" type="slidenum">
              <a:rPr lang="en-US"/>
              <a:pPr/>
              <a:t>39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DE2DC-F20D-0045-898B-D7A924D2C123}" type="slidenum">
              <a:rPr lang="en-US"/>
              <a:pPr/>
              <a:t>40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EA84C-FBAB-1C49-8587-2B44A70EB823}" type="slidenum">
              <a:rPr lang="en-US"/>
              <a:pPr/>
              <a:t>41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6BF65-92ED-5744-93F6-D90F7780C39D}" type="slidenum">
              <a:rPr lang="en-US"/>
              <a:pPr/>
              <a:t>42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52488-E8EA-DD42-B002-DFC4EFA2D1FE}" type="slidenum">
              <a:rPr lang="en-US"/>
              <a:pPr/>
              <a:t>43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96F92-05CB-A746-825C-60EB627C8671}" type="slidenum">
              <a:rPr lang="en-US"/>
              <a:pPr/>
              <a:t>44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Picture from NEC article “A hardware overview of SX-6 and SX-7 supercomputer”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1C1C0-64A6-5E45-A205-A7DB54DCE83A}" type="slidenum">
              <a:rPr lang="en-US"/>
              <a:pPr/>
              <a:t>45</a:t>
            </a:fld>
            <a:endParaRPr lang="en-US"/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E448B-8F6C-7249-9004-84627110DE52}" type="slidenum">
              <a:rPr lang="en-US"/>
              <a:pPr/>
              <a:t>46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D729F-49E5-574B-ACB2-7355177190F0}" type="slidenum">
              <a:rPr lang="en-US"/>
              <a:pPr/>
              <a:t>51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2C83E-5E14-AF45-B611-2793862C8825}" type="slidenum">
              <a:rPr lang="en-US"/>
              <a:pPr/>
              <a:t>5</a:t>
            </a:fld>
            <a:endParaRPr lang="en-US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06E1B-2972-644B-AAEC-911D68EE62ED}" type="slidenum">
              <a:rPr lang="en-US"/>
              <a:pPr/>
              <a:t>6</a:t>
            </a:fld>
            <a:endParaRPr lang="en-US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A094C-546A-314F-9AD3-B3015DE80B9F}" type="slidenum">
              <a:rPr lang="en-US"/>
              <a:pPr/>
              <a:t>10</a:t>
            </a:fld>
            <a:endParaRPr lang="en-US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68B15-5338-5742-A34A-68A5F2377FCA}" type="slidenum">
              <a:rPr lang="en-US"/>
              <a:pPr/>
              <a:t>11</a:t>
            </a:fld>
            <a:endParaRPr lang="en-US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1924C-9A06-7445-A225-9A34012DC207}" type="slidenum">
              <a:rPr lang="en-US"/>
              <a:pPr/>
              <a:t>12</a:t>
            </a:fld>
            <a:endParaRPr lang="en-US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CB4AA-EC7B-C049-A727-F3EC719D626A}" type="slidenum">
              <a:rPr lang="en-US"/>
              <a:pPr/>
              <a:t>13</a:t>
            </a:fld>
            <a:endParaRPr lang="en-US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6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3/30/2016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</a:t>
            </a:r>
            <a:r>
              <a:rPr lang="en-US" baseline="0" dirty="0">
                <a:solidFill>
                  <a:srgbClr val="000000"/>
                </a:solidFill>
                <a:latin typeface="Calibri"/>
                <a:cs typeface="Calibri"/>
              </a:rPr>
              <a:t> 2016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12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98650"/>
            <a:ext cx="805815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</a:t>
            </a:r>
            <a:br>
              <a:rPr lang="en-US" dirty="0"/>
            </a:br>
            <a:r>
              <a:rPr lang="en-US" dirty="0"/>
              <a:t>and Engineering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15: Vector Computers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8243" y="4114800"/>
            <a:ext cx="6900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400" dirty="0"/>
              <a:t>Dr. George Michelogiannakis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EECS, University of California at Berkeley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CRD, Lawrence Berkeley National Laboratory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6600: </a:t>
            </a:r>
            <a:br>
              <a:rPr lang="en-US"/>
            </a:br>
            <a:r>
              <a:rPr lang="en-US"/>
              <a:t>A Load/Store Architecture</a:t>
            </a:r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6143-C59E-7142-98DF-59E343BC2A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558760" y="1295400"/>
            <a:ext cx="7723269" cy="48910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230188" indent="-230188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Verdana" charset="0"/>
              </a:rPr>
              <a:t>Separate instructions to manipulate three types of reg.</a:t>
            </a:r>
          </a:p>
          <a:p>
            <a:pPr marL="1828800" lvl="3" indent="-457200" algn="l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  8   60-bit data registers (X)</a:t>
            </a:r>
          </a:p>
          <a:p>
            <a:pPr marL="1828800" lvl="3" indent="-457200" algn="l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  8   18-bit address registers (A)</a:t>
            </a:r>
          </a:p>
          <a:p>
            <a:pPr marL="1828800" lvl="3" indent="-457200" algn="l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  8   18-bit index registers (B)</a:t>
            </a:r>
          </a:p>
          <a:p>
            <a:pPr marL="1828800" lvl="3" indent="-457200">
              <a:spcBef>
                <a:spcPct val="0"/>
              </a:spcBef>
              <a:buFontTx/>
              <a:buAutoNum type="arabicPlain" startAt="8"/>
            </a:pP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 marL="173038" indent="-173038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Verdana" charset="0"/>
              </a:rPr>
              <a:t>All arithmetic and logic instructions are </a:t>
            </a:r>
            <a:r>
              <a:rPr lang="en-US" sz="2000" dirty="0" err="1">
                <a:latin typeface="Verdana" charset="0"/>
              </a:rPr>
              <a:t>reg-to-reg</a:t>
            </a:r>
            <a:r>
              <a:rPr lang="en-US" sz="2000" dirty="0">
                <a:latin typeface="Verdana" charset="0"/>
              </a:rPr>
              <a:t> </a:t>
            </a:r>
          </a:p>
          <a:p>
            <a:pPr marL="457200" indent="-457200">
              <a:spcBef>
                <a:spcPct val="0"/>
              </a:spcBef>
            </a:pPr>
            <a:endParaRPr lang="en-US" sz="2000" dirty="0">
              <a:latin typeface="Verdana" charset="0"/>
            </a:endParaRPr>
          </a:p>
          <a:p>
            <a:pPr marL="457200" indent="-457200">
              <a:spcBef>
                <a:spcPct val="0"/>
              </a:spcBef>
            </a:pPr>
            <a:endParaRPr lang="en-US" sz="2000" dirty="0">
              <a:latin typeface="Verdana" charset="0"/>
            </a:endParaRPr>
          </a:p>
          <a:p>
            <a:pPr marL="457200" indent="-457200">
              <a:spcBef>
                <a:spcPct val="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Verdana" charset="0"/>
              </a:rPr>
              <a:t>Only Load and Store instructions refer to memory!</a:t>
            </a:r>
          </a:p>
          <a:p>
            <a:pPr marL="457200" indent="-457200">
              <a:spcBef>
                <a:spcPct val="0"/>
              </a:spcBef>
            </a:pPr>
            <a:endParaRPr lang="en-US" sz="2000" dirty="0">
              <a:latin typeface="Verdana" charset="0"/>
            </a:endParaRPr>
          </a:p>
          <a:p>
            <a:pPr marL="457200" indent="-457200">
              <a:spcBef>
                <a:spcPct val="0"/>
              </a:spcBef>
            </a:pPr>
            <a:endParaRPr lang="en-US" sz="2000" dirty="0">
              <a:latin typeface="Verdana" charset="0"/>
            </a:endParaRPr>
          </a:p>
          <a:p>
            <a:pPr marL="457200" indent="-457200">
              <a:spcBef>
                <a:spcPct val="0"/>
              </a:spcBef>
            </a:pPr>
            <a:endParaRPr lang="en-US" sz="2000" dirty="0">
              <a:latin typeface="Verdana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Touching address registers 1 to 5 initiates a load  </a:t>
            </a:r>
          </a:p>
          <a:p>
            <a:pPr marL="457200" indent="-457200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		              6 to 7 initiates a store </a:t>
            </a:r>
          </a:p>
          <a:p>
            <a:pPr marL="2286000" lvl="4" indent="-457200">
              <a:spcBef>
                <a:spcPct val="0"/>
              </a:spcBef>
            </a:pPr>
            <a:r>
              <a:rPr lang="en-US" sz="2000" dirty="0">
                <a:latin typeface="Verdana" charset="0"/>
              </a:rPr>
              <a:t>	</a:t>
            </a:r>
            <a:r>
              <a:rPr lang="en-US" sz="2000" i="1" dirty="0">
                <a:latin typeface="Verdana" charset="0"/>
              </a:rPr>
              <a:t>- very useful for vector operations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271838"/>
            <a:ext cx="6269038" cy="766763"/>
            <a:chOff x="672" y="2134"/>
            <a:chExt cx="3949" cy="483"/>
          </a:xfrm>
        </p:grpSpPr>
        <p:sp>
          <p:nvSpPr>
            <p:cNvPr id="56332" name="Rectangle 4"/>
            <p:cNvSpPr>
              <a:spLocks noChangeArrowheads="1"/>
            </p:cNvSpPr>
            <p:nvPr/>
          </p:nvSpPr>
          <p:spPr bwMode="auto">
            <a:xfrm>
              <a:off x="672" y="2134"/>
              <a:ext cx="3949" cy="4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opcode   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i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     j      k  		 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Ri</a:t>
              </a:r>
              <a:r>
                <a:rPr lang="en-US" sz="2000" dirty="0">
                  <a:solidFill>
                    <a:srgbClr val="56127A"/>
                  </a:solidFill>
                  <a:latin typeface="Symbol" charset="2"/>
                </a:rPr>
                <a:t> </a:t>
              </a:r>
              <a:r>
                <a:rPr lang="en-US" sz="2400" dirty="0">
                  <a:solidFill>
                    <a:srgbClr val="56127A"/>
                  </a:solidFill>
                  <a:latin typeface="Symbol" charset="2"/>
                </a:rPr>
                <a:t></a:t>
              </a:r>
              <a:r>
                <a:rPr lang="en-US" sz="2000" dirty="0">
                  <a:solidFill>
                    <a:srgbClr val="56127A"/>
                  </a:solidFill>
                  <a:latin typeface="Symbol" charset="2"/>
                </a:rPr>
                <a:t> 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(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Rj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) op (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Rk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)</a:t>
              </a:r>
            </a:p>
            <a:p>
              <a:pPr latinLnBrk="1">
                <a:spcBef>
                  <a:spcPct val="0"/>
                </a:spcBef>
              </a:pPr>
              <a:endParaRPr lang="en-US" sz="2000" dirty="0">
                <a:latin typeface="Verdana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24" y="2184"/>
              <a:ext cx="1731" cy="262"/>
              <a:chOff x="724" y="2160"/>
              <a:chExt cx="1731" cy="262"/>
            </a:xfrm>
          </p:grpSpPr>
          <p:sp>
            <p:nvSpPr>
              <p:cNvPr id="56334" name="Rectangle 6"/>
              <p:cNvSpPr>
                <a:spLocks noChangeArrowheads="1"/>
              </p:cNvSpPr>
              <p:nvPr/>
            </p:nvSpPr>
            <p:spPr bwMode="auto">
              <a:xfrm>
                <a:off x="724" y="2160"/>
                <a:ext cx="1731" cy="26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35" name="Line 7"/>
              <p:cNvSpPr>
                <a:spLocks noChangeShapeType="1"/>
              </p:cNvSpPr>
              <p:nvPr/>
            </p:nvSpPr>
            <p:spPr bwMode="auto">
              <a:xfrm>
                <a:off x="1356" y="2168"/>
                <a:ext cx="0" cy="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36" name="Line 8"/>
              <p:cNvSpPr>
                <a:spLocks noChangeShapeType="1"/>
              </p:cNvSpPr>
              <p:nvPr/>
            </p:nvSpPr>
            <p:spPr bwMode="auto">
              <a:xfrm>
                <a:off x="1684" y="2176"/>
                <a:ext cx="0" cy="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37" name="Line 9"/>
              <p:cNvSpPr>
                <a:spLocks noChangeShapeType="1"/>
              </p:cNvSpPr>
              <p:nvPr/>
            </p:nvSpPr>
            <p:spPr bwMode="auto">
              <a:xfrm>
                <a:off x="2012" y="2176"/>
                <a:ext cx="0" cy="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79747" y="4230688"/>
            <a:ext cx="8088053" cy="950913"/>
            <a:chOff x="1006734" y="3202"/>
            <a:chExt cx="8088053" cy="599"/>
          </a:xfrm>
        </p:grpSpPr>
        <p:sp>
          <p:nvSpPr>
            <p:cNvPr id="56327" name="Rectangle 12"/>
            <p:cNvSpPr>
              <a:spLocks noChangeArrowheads="1"/>
            </p:cNvSpPr>
            <p:nvPr/>
          </p:nvSpPr>
          <p:spPr bwMode="auto">
            <a:xfrm>
              <a:off x="1006734" y="3202"/>
              <a:ext cx="8088053" cy="5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 </a:t>
              </a:r>
            </a:p>
            <a:p>
              <a:pPr>
                <a:spcBef>
                  <a:spcPct val="0"/>
                </a:spcBef>
              </a:pP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opcode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  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i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    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j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               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disp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                 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Ri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sz="2000" dirty="0" err="1">
                  <a:solidFill>
                    <a:srgbClr val="56127A"/>
                  </a:solidFill>
                  <a:latin typeface="Symbol" charset="2"/>
                </a:rPr>
                <a:t>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M[(Rj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) + </a:t>
              </a: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disp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]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  <a:p>
              <a:pPr latinLnBrk="1">
                <a:spcBef>
                  <a:spcPct val="0"/>
                </a:spcBef>
              </a:pPr>
              <a:endParaRPr lang="en-US" sz="1800" dirty="0">
                <a:latin typeface="Verdana" charset="0"/>
              </a:endParaRPr>
            </a:p>
          </p:txBody>
        </p:sp>
        <p:sp>
          <p:nvSpPr>
            <p:cNvPr id="56328" name="Rectangle 13"/>
            <p:cNvSpPr>
              <a:spLocks noChangeArrowheads="1"/>
            </p:cNvSpPr>
            <p:nvPr/>
          </p:nvSpPr>
          <p:spPr bwMode="auto">
            <a:xfrm>
              <a:off x="1055688" y="3400"/>
              <a:ext cx="5353050" cy="25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9" name="Line 14"/>
            <p:cNvSpPr>
              <a:spLocks noChangeShapeType="1"/>
            </p:cNvSpPr>
            <p:nvPr/>
          </p:nvSpPr>
          <p:spPr bwMode="auto">
            <a:xfrm>
              <a:off x="2058988" y="3408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0" name="Line 15"/>
            <p:cNvSpPr>
              <a:spLocks noChangeShapeType="1"/>
            </p:cNvSpPr>
            <p:nvPr/>
          </p:nvSpPr>
          <p:spPr bwMode="auto">
            <a:xfrm>
              <a:off x="2579688" y="3416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1" name="Line 16"/>
            <p:cNvSpPr>
              <a:spLocks noChangeShapeType="1"/>
            </p:cNvSpPr>
            <p:nvPr/>
          </p:nvSpPr>
          <p:spPr bwMode="auto">
            <a:xfrm>
              <a:off x="3227387" y="3417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3143" y="30480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30480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0480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0480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7800" y="423344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0657" y="423344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7857" y="423344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3400" y="4233446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en-US"/>
              <a:t>CDC 6600: Datapath</a:t>
            </a: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289A92C-1B3A-7045-BBE0-F7BA4C887DCA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4275" name="Rectangle 2" descr="80%"/>
          <p:cNvSpPr>
            <a:spLocks noChangeArrowheads="1"/>
          </p:cNvSpPr>
          <p:nvPr/>
        </p:nvSpPr>
        <p:spPr bwMode="auto">
          <a:xfrm>
            <a:off x="3095625" y="4805363"/>
            <a:ext cx="787400" cy="304800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FFFFFF"/>
            </a:bgClr>
          </a:patt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Rectangle 3" descr="80%"/>
          <p:cNvSpPr>
            <a:spLocks noChangeArrowheads="1"/>
          </p:cNvSpPr>
          <p:nvPr/>
        </p:nvSpPr>
        <p:spPr bwMode="auto">
          <a:xfrm>
            <a:off x="4849813" y="2436813"/>
            <a:ext cx="787400" cy="279400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FFFFFF"/>
            </a:bgClr>
          </a:patt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497330" y="3168650"/>
            <a:ext cx="320477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Address Regs         Index Regs</a:t>
            </a:r>
          </a:p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  8 x 18-bit                8 x 18-bit</a:t>
            </a: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4465867" y="866775"/>
            <a:ext cx="1642603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Operand Regs</a:t>
            </a:r>
          </a:p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8 x 60-bit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67263" y="3897313"/>
            <a:ext cx="812800" cy="1193800"/>
            <a:chOff x="3003" y="2671"/>
            <a:chExt cx="512" cy="752"/>
          </a:xfrm>
        </p:grpSpPr>
        <p:sp>
          <p:nvSpPr>
            <p:cNvPr id="54324" name="Rectangle 8"/>
            <p:cNvSpPr>
              <a:spLocks noChangeArrowheads="1"/>
            </p:cNvSpPr>
            <p:nvPr/>
          </p:nvSpPr>
          <p:spPr bwMode="auto">
            <a:xfrm>
              <a:off x="3003" y="2671"/>
              <a:ext cx="51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5" name="Line 9"/>
            <p:cNvSpPr>
              <a:spLocks noChangeShapeType="1"/>
            </p:cNvSpPr>
            <p:nvPr/>
          </p:nvSpPr>
          <p:spPr bwMode="auto">
            <a:xfrm>
              <a:off x="3003" y="2759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10"/>
            <p:cNvSpPr>
              <a:spLocks noChangeShapeType="1"/>
            </p:cNvSpPr>
            <p:nvPr/>
          </p:nvSpPr>
          <p:spPr bwMode="auto">
            <a:xfrm>
              <a:off x="3003" y="2855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Line 11"/>
            <p:cNvSpPr>
              <a:spLocks noChangeShapeType="1"/>
            </p:cNvSpPr>
            <p:nvPr/>
          </p:nvSpPr>
          <p:spPr bwMode="auto">
            <a:xfrm>
              <a:off x="3003" y="2951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8" name="Line 12"/>
            <p:cNvSpPr>
              <a:spLocks noChangeShapeType="1"/>
            </p:cNvSpPr>
            <p:nvPr/>
          </p:nvSpPr>
          <p:spPr bwMode="auto">
            <a:xfrm>
              <a:off x="3003" y="3143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9" name="Line 13"/>
            <p:cNvSpPr>
              <a:spLocks noChangeShapeType="1"/>
            </p:cNvSpPr>
            <p:nvPr/>
          </p:nvSpPr>
          <p:spPr bwMode="auto">
            <a:xfrm>
              <a:off x="3003" y="3047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14"/>
            <p:cNvSpPr>
              <a:spLocks noChangeShapeType="1"/>
            </p:cNvSpPr>
            <p:nvPr/>
          </p:nvSpPr>
          <p:spPr bwMode="auto">
            <a:xfrm>
              <a:off x="3003" y="3335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15"/>
            <p:cNvSpPr>
              <a:spLocks noChangeShapeType="1"/>
            </p:cNvSpPr>
            <p:nvPr/>
          </p:nvSpPr>
          <p:spPr bwMode="auto">
            <a:xfrm>
              <a:off x="3003" y="3239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1" name="Rectangle 16"/>
          <p:cNvSpPr>
            <a:spLocks noChangeArrowheads="1"/>
          </p:cNvSpPr>
          <p:nvPr/>
        </p:nvSpPr>
        <p:spPr bwMode="auto">
          <a:xfrm>
            <a:off x="6443663" y="3592513"/>
            <a:ext cx="1727200" cy="889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Rectangle 17"/>
          <p:cNvSpPr>
            <a:spLocks noChangeArrowheads="1"/>
          </p:cNvSpPr>
          <p:nvPr/>
        </p:nvSpPr>
        <p:spPr bwMode="auto">
          <a:xfrm>
            <a:off x="6721794" y="3687763"/>
            <a:ext cx="1247137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Inst. Stack</a:t>
            </a:r>
          </a:p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8 x 60-bit</a:t>
            </a:r>
          </a:p>
        </p:txBody>
      </p:sp>
      <p:sp>
        <p:nvSpPr>
          <p:cNvPr id="54283" name="Rectangle 18"/>
          <p:cNvSpPr>
            <a:spLocks noChangeArrowheads="1"/>
          </p:cNvSpPr>
          <p:nvPr/>
        </p:nvSpPr>
        <p:spPr bwMode="auto">
          <a:xfrm>
            <a:off x="6443663" y="3059113"/>
            <a:ext cx="12700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Rectangle 19"/>
          <p:cNvSpPr>
            <a:spLocks noChangeArrowheads="1"/>
          </p:cNvSpPr>
          <p:nvPr/>
        </p:nvSpPr>
        <p:spPr bwMode="auto">
          <a:xfrm>
            <a:off x="6821198" y="3013075"/>
            <a:ext cx="3879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IR</a:t>
            </a:r>
          </a:p>
        </p:txBody>
      </p:sp>
      <p:sp>
        <p:nvSpPr>
          <p:cNvPr id="54285" name="Rectangle 20"/>
          <p:cNvSpPr>
            <a:spLocks noChangeArrowheads="1"/>
          </p:cNvSpPr>
          <p:nvPr/>
        </p:nvSpPr>
        <p:spPr bwMode="auto">
          <a:xfrm>
            <a:off x="6443663" y="1916113"/>
            <a:ext cx="1727200" cy="889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Rectangle 21"/>
          <p:cNvSpPr>
            <a:spLocks noChangeArrowheads="1"/>
          </p:cNvSpPr>
          <p:nvPr/>
        </p:nvSpPr>
        <p:spPr bwMode="auto">
          <a:xfrm>
            <a:off x="6474391" y="2011363"/>
            <a:ext cx="1591132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10 Functional</a:t>
            </a:r>
          </a:p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Units</a:t>
            </a:r>
          </a:p>
        </p:txBody>
      </p:sp>
      <p:sp>
        <p:nvSpPr>
          <p:cNvPr id="54287" name="Rectangle 22"/>
          <p:cNvSpPr>
            <a:spLocks noChangeArrowheads="1"/>
          </p:cNvSpPr>
          <p:nvPr/>
        </p:nvSpPr>
        <p:spPr bwMode="auto">
          <a:xfrm>
            <a:off x="533400" y="1306513"/>
            <a:ext cx="1543050" cy="3997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23"/>
          <p:cNvSpPr>
            <a:spLocks noChangeArrowheads="1"/>
          </p:cNvSpPr>
          <p:nvPr/>
        </p:nvSpPr>
        <p:spPr bwMode="auto">
          <a:xfrm>
            <a:off x="438994" y="2552700"/>
            <a:ext cx="1728689" cy="19364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Central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Memory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128K words,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32 banks,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1µs cycle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754563" y="1535113"/>
            <a:ext cx="901700" cy="1193800"/>
            <a:chOff x="2995" y="1183"/>
            <a:chExt cx="568" cy="752"/>
          </a:xfrm>
        </p:grpSpPr>
        <p:sp>
          <p:nvSpPr>
            <p:cNvPr id="54315" name="Rectangle 25"/>
            <p:cNvSpPr>
              <a:spLocks noChangeArrowheads="1"/>
            </p:cNvSpPr>
            <p:nvPr/>
          </p:nvSpPr>
          <p:spPr bwMode="auto">
            <a:xfrm>
              <a:off x="3051" y="1183"/>
              <a:ext cx="51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6" name="Line 26"/>
            <p:cNvSpPr>
              <a:spLocks noChangeShapeType="1"/>
            </p:cNvSpPr>
            <p:nvPr/>
          </p:nvSpPr>
          <p:spPr bwMode="auto">
            <a:xfrm>
              <a:off x="3051" y="1271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7" name="Line 27"/>
            <p:cNvSpPr>
              <a:spLocks noChangeShapeType="1"/>
            </p:cNvSpPr>
            <p:nvPr/>
          </p:nvSpPr>
          <p:spPr bwMode="auto">
            <a:xfrm>
              <a:off x="3051" y="1367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8" name="Line 28"/>
            <p:cNvSpPr>
              <a:spLocks noChangeShapeType="1"/>
            </p:cNvSpPr>
            <p:nvPr/>
          </p:nvSpPr>
          <p:spPr bwMode="auto">
            <a:xfrm>
              <a:off x="3051" y="1463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9" name="Line 29"/>
            <p:cNvSpPr>
              <a:spLocks noChangeShapeType="1"/>
            </p:cNvSpPr>
            <p:nvPr/>
          </p:nvSpPr>
          <p:spPr bwMode="auto">
            <a:xfrm>
              <a:off x="3051" y="1655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0" name="Line 30"/>
            <p:cNvSpPr>
              <a:spLocks noChangeShapeType="1"/>
            </p:cNvSpPr>
            <p:nvPr/>
          </p:nvSpPr>
          <p:spPr bwMode="auto">
            <a:xfrm>
              <a:off x="3051" y="1559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1" name="Line 31"/>
            <p:cNvSpPr>
              <a:spLocks noChangeShapeType="1"/>
            </p:cNvSpPr>
            <p:nvPr/>
          </p:nvSpPr>
          <p:spPr bwMode="auto">
            <a:xfrm>
              <a:off x="3051" y="1847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2" name="Line 32"/>
            <p:cNvSpPr>
              <a:spLocks noChangeShapeType="1"/>
            </p:cNvSpPr>
            <p:nvPr/>
          </p:nvSpPr>
          <p:spPr bwMode="auto">
            <a:xfrm>
              <a:off x="3051" y="1751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3" name="Freeform 33"/>
            <p:cNvSpPr>
              <a:spLocks/>
            </p:cNvSpPr>
            <p:nvPr/>
          </p:nvSpPr>
          <p:spPr bwMode="auto">
            <a:xfrm>
              <a:off x="2995" y="1799"/>
              <a:ext cx="49" cy="97"/>
            </a:xfrm>
            <a:custGeom>
              <a:avLst/>
              <a:gdLst>
                <a:gd name="T0" fmla="*/ 48 w 49"/>
                <a:gd name="T1" fmla="*/ 0 h 97"/>
                <a:gd name="T2" fmla="*/ 0 w 49"/>
                <a:gd name="T3" fmla="*/ 0 h 97"/>
                <a:gd name="T4" fmla="*/ 0 w 49"/>
                <a:gd name="T5" fmla="*/ 96 h 97"/>
                <a:gd name="T6" fmla="*/ 48 w 49"/>
                <a:gd name="T7" fmla="*/ 96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97"/>
                <a:gd name="T14" fmla="*/ 49 w 49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97">
                  <a:moveTo>
                    <a:pt x="48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48" y="9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90" name="Freeform 34"/>
          <p:cNvSpPr>
            <a:spLocks/>
          </p:cNvSpPr>
          <p:nvPr/>
        </p:nvSpPr>
        <p:spPr bwMode="auto">
          <a:xfrm>
            <a:off x="2087563" y="2589213"/>
            <a:ext cx="2668587" cy="1587"/>
          </a:xfrm>
          <a:custGeom>
            <a:avLst/>
            <a:gdLst>
              <a:gd name="T0" fmla="*/ 2667000 w 1681"/>
              <a:gd name="T1" fmla="*/ 0 h 1"/>
              <a:gd name="T2" fmla="*/ 0 w 1681"/>
              <a:gd name="T3" fmla="*/ 0 h 1"/>
              <a:gd name="T4" fmla="*/ 0 w 1681"/>
              <a:gd name="T5" fmla="*/ 0 h 1"/>
              <a:gd name="T6" fmla="*/ 0 60000 65536"/>
              <a:gd name="T7" fmla="*/ 0 60000 65536"/>
              <a:gd name="T8" fmla="*/ 0 60000 65536"/>
              <a:gd name="T9" fmla="*/ 0 w 1681"/>
              <a:gd name="T10" fmla="*/ 0 h 1"/>
              <a:gd name="T11" fmla="*/ 1681 w 168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1" h="1">
                <a:moveTo>
                  <a:pt x="1680" y="0"/>
                </a:move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1" name="Freeform 35"/>
          <p:cNvSpPr>
            <a:spLocks/>
          </p:cNvSpPr>
          <p:nvPr/>
        </p:nvSpPr>
        <p:spPr bwMode="auto">
          <a:xfrm>
            <a:off x="3001963" y="4867275"/>
            <a:ext cx="77787" cy="153988"/>
          </a:xfrm>
          <a:custGeom>
            <a:avLst/>
            <a:gdLst>
              <a:gd name="T0" fmla="*/ 76200 w 49"/>
              <a:gd name="T1" fmla="*/ 0 h 97"/>
              <a:gd name="T2" fmla="*/ 0 w 49"/>
              <a:gd name="T3" fmla="*/ 0 h 97"/>
              <a:gd name="T4" fmla="*/ 0 w 49"/>
              <a:gd name="T5" fmla="*/ 152400 h 97"/>
              <a:gd name="T6" fmla="*/ 76200 w 49"/>
              <a:gd name="T7" fmla="*/ 15240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97"/>
              <a:gd name="T14" fmla="*/ 49 w 49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97">
                <a:moveTo>
                  <a:pt x="48" y="0"/>
                </a:moveTo>
                <a:lnTo>
                  <a:pt x="0" y="0"/>
                </a:lnTo>
                <a:lnTo>
                  <a:pt x="0" y="96"/>
                </a:lnTo>
                <a:lnTo>
                  <a:pt x="48" y="96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Freeform 36"/>
          <p:cNvSpPr>
            <a:spLocks/>
          </p:cNvSpPr>
          <p:nvPr/>
        </p:nvSpPr>
        <p:spPr bwMode="auto">
          <a:xfrm>
            <a:off x="2087563" y="4943475"/>
            <a:ext cx="915987" cy="1588"/>
          </a:xfrm>
          <a:custGeom>
            <a:avLst/>
            <a:gdLst>
              <a:gd name="T0" fmla="*/ 914400 w 577"/>
              <a:gd name="T1" fmla="*/ 0 h 1"/>
              <a:gd name="T2" fmla="*/ 0 w 577"/>
              <a:gd name="T3" fmla="*/ 0 h 1"/>
              <a:gd name="T4" fmla="*/ 0 w 577"/>
              <a:gd name="T5" fmla="*/ 0 h 1"/>
              <a:gd name="T6" fmla="*/ 0 60000 65536"/>
              <a:gd name="T7" fmla="*/ 0 60000 65536"/>
              <a:gd name="T8" fmla="*/ 0 60000 65536"/>
              <a:gd name="T9" fmla="*/ 0 w 577"/>
              <a:gd name="T10" fmla="*/ 0 h 1"/>
              <a:gd name="T11" fmla="*/ 577 w 57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7" h="1">
                <a:moveTo>
                  <a:pt x="576" y="0"/>
                </a:move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3" name="Rectangle 37"/>
          <p:cNvSpPr>
            <a:spLocks noChangeArrowheads="1"/>
          </p:cNvSpPr>
          <p:nvPr/>
        </p:nvSpPr>
        <p:spPr bwMode="auto">
          <a:xfrm>
            <a:off x="2189882" y="4610100"/>
            <a:ext cx="779611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result</a:t>
            </a:r>
          </a:p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addr</a:t>
            </a:r>
          </a:p>
        </p:txBody>
      </p:sp>
      <p:sp>
        <p:nvSpPr>
          <p:cNvPr id="54294" name="Rectangle 38"/>
          <p:cNvSpPr>
            <a:spLocks noChangeArrowheads="1"/>
          </p:cNvSpPr>
          <p:nvPr/>
        </p:nvSpPr>
        <p:spPr bwMode="auto">
          <a:xfrm>
            <a:off x="3010620" y="2239963"/>
            <a:ext cx="77961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result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992438" y="3908425"/>
            <a:ext cx="896937" cy="1193800"/>
            <a:chOff x="1885" y="2678"/>
            <a:chExt cx="565" cy="752"/>
          </a:xfrm>
        </p:grpSpPr>
        <p:sp>
          <p:nvSpPr>
            <p:cNvPr id="54306" name="Rectangle 40"/>
            <p:cNvSpPr>
              <a:spLocks noChangeArrowheads="1"/>
            </p:cNvSpPr>
            <p:nvPr/>
          </p:nvSpPr>
          <p:spPr bwMode="auto">
            <a:xfrm>
              <a:off x="1938" y="2678"/>
              <a:ext cx="51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7" name="Line 41"/>
            <p:cNvSpPr>
              <a:spLocks noChangeShapeType="1"/>
            </p:cNvSpPr>
            <p:nvPr/>
          </p:nvSpPr>
          <p:spPr bwMode="auto">
            <a:xfrm>
              <a:off x="1938" y="2766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8" name="Line 42"/>
            <p:cNvSpPr>
              <a:spLocks noChangeShapeType="1"/>
            </p:cNvSpPr>
            <p:nvPr/>
          </p:nvSpPr>
          <p:spPr bwMode="auto">
            <a:xfrm>
              <a:off x="1938" y="2862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9" name="Line 43"/>
            <p:cNvSpPr>
              <a:spLocks noChangeShapeType="1"/>
            </p:cNvSpPr>
            <p:nvPr/>
          </p:nvSpPr>
          <p:spPr bwMode="auto">
            <a:xfrm>
              <a:off x="1938" y="2958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0" name="Line 44"/>
            <p:cNvSpPr>
              <a:spLocks noChangeShapeType="1"/>
            </p:cNvSpPr>
            <p:nvPr/>
          </p:nvSpPr>
          <p:spPr bwMode="auto">
            <a:xfrm>
              <a:off x="1938" y="3150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1" name="Line 45"/>
            <p:cNvSpPr>
              <a:spLocks noChangeShapeType="1"/>
            </p:cNvSpPr>
            <p:nvPr/>
          </p:nvSpPr>
          <p:spPr bwMode="auto">
            <a:xfrm>
              <a:off x="1938" y="3054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2" name="Line 46"/>
            <p:cNvSpPr>
              <a:spLocks noChangeShapeType="1"/>
            </p:cNvSpPr>
            <p:nvPr/>
          </p:nvSpPr>
          <p:spPr bwMode="auto">
            <a:xfrm>
              <a:off x="1938" y="3342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3" name="Line 47"/>
            <p:cNvSpPr>
              <a:spLocks noChangeShapeType="1"/>
            </p:cNvSpPr>
            <p:nvPr/>
          </p:nvSpPr>
          <p:spPr bwMode="auto">
            <a:xfrm>
              <a:off x="1938" y="3246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4" name="Freeform 48"/>
            <p:cNvSpPr>
              <a:spLocks/>
            </p:cNvSpPr>
            <p:nvPr/>
          </p:nvSpPr>
          <p:spPr bwMode="auto">
            <a:xfrm>
              <a:off x="1885" y="2731"/>
              <a:ext cx="55" cy="461"/>
            </a:xfrm>
            <a:custGeom>
              <a:avLst/>
              <a:gdLst>
                <a:gd name="T0" fmla="*/ 54 w 55"/>
                <a:gd name="T1" fmla="*/ 0 h 461"/>
                <a:gd name="T2" fmla="*/ 0 w 55"/>
                <a:gd name="T3" fmla="*/ 0 h 461"/>
                <a:gd name="T4" fmla="*/ 0 w 55"/>
                <a:gd name="T5" fmla="*/ 460 h 461"/>
                <a:gd name="T6" fmla="*/ 54 w 55"/>
                <a:gd name="T7" fmla="*/ 460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461"/>
                <a:gd name="T14" fmla="*/ 55 w 55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461">
                  <a:moveTo>
                    <a:pt x="54" y="0"/>
                  </a:moveTo>
                  <a:lnTo>
                    <a:pt x="0" y="0"/>
                  </a:lnTo>
                  <a:lnTo>
                    <a:pt x="0" y="460"/>
                  </a:lnTo>
                  <a:lnTo>
                    <a:pt x="54" y="46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96" name="Line 49"/>
          <p:cNvSpPr>
            <a:spLocks noChangeShapeType="1"/>
          </p:cNvSpPr>
          <p:nvPr/>
        </p:nvSpPr>
        <p:spPr bwMode="auto">
          <a:xfrm flipH="1">
            <a:off x="2060575" y="4352925"/>
            <a:ext cx="93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7" name="Freeform 50"/>
          <p:cNvSpPr>
            <a:spLocks/>
          </p:cNvSpPr>
          <p:nvPr/>
        </p:nvSpPr>
        <p:spPr bwMode="auto">
          <a:xfrm>
            <a:off x="4487863" y="1751013"/>
            <a:ext cx="344487" cy="611187"/>
          </a:xfrm>
          <a:custGeom>
            <a:avLst/>
            <a:gdLst>
              <a:gd name="T0" fmla="*/ 342900 w 217"/>
              <a:gd name="T1" fmla="*/ 0 h 385"/>
              <a:gd name="T2" fmla="*/ 0 w 217"/>
              <a:gd name="T3" fmla="*/ 0 h 385"/>
              <a:gd name="T4" fmla="*/ 0 w 217"/>
              <a:gd name="T5" fmla="*/ 609600 h 385"/>
              <a:gd name="T6" fmla="*/ 342900 w 217"/>
              <a:gd name="T7" fmla="*/ 609600 h 385"/>
              <a:gd name="T8" fmla="*/ 0 60000 65536"/>
              <a:gd name="T9" fmla="*/ 0 60000 65536"/>
              <a:gd name="T10" fmla="*/ 0 60000 65536"/>
              <a:gd name="T11" fmla="*/ 0 60000 65536"/>
              <a:gd name="T12" fmla="*/ 0 w 217"/>
              <a:gd name="T13" fmla="*/ 0 h 385"/>
              <a:gd name="T14" fmla="*/ 217 w 217"/>
              <a:gd name="T15" fmla="*/ 385 h 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" h="385">
                <a:moveTo>
                  <a:pt x="216" y="0"/>
                </a:moveTo>
                <a:lnTo>
                  <a:pt x="0" y="0"/>
                </a:lnTo>
                <a:lnTo>
                  <a:pt x="0" y="384"/>
                </a:lnTo>
                <a:lnTo>
                  <a:pt x="216" y="38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8" name="Line 51"/>
          <p:cNvSpPr>
            <a:spLocks noChangeShapeType="1"/>
          </p:cNvSpPr>
          <p:nvPr/>
        </p:nvSpPr>
        <p:spPr bwMode="auto">
          <a:xfrm flipH="1">
            <a:off x="2074863" y="2055813"/>
            <a:ext cx="2411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9" name="Freeform 52"/>
          <p:cNvSpPr>
            <a:spLocks/>
          </p:cNvSpPr>
          <p:nvPr/>
        </p:nvSpPr>
        <p:spPr bwMode="auto">
          <a:xfrm>
            <a:off x="5668963" y="2132013"/>
            <a:ext cx="763587" cy="1587"/>
          </a:xfrm>
          <a:custGeom>
            <a:avLst/>
            <a:gdLst>
              <a:gd name="T0" fmla="*/ 0 w 481"/>
              <a:gd name="T1" fmla="*/ 0 h 1"/>
              <a:gd name="T2" fmla="*/ 762000 w 481"/>
              <a:gd name="T3" fmla="*/ 0 h 1"/>
              <a:gd name="T4" fmla="*/ 0 60000 65536"/>
              <a:gd name="T5" fmla="*/ 0 60000 65536"/>
              <a:gd name="T6" fmla="*/ 0 w 481"/>
              <a:gd name="T7" fmla="*/ 0 h 1"/>
              <a:gd name="T8" fmla="*/ 481 w 48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1" h="1">
                <a:moveTo>
                  <a:pt x="0" y="0"/>
                </a:moveTo>
                <a:lnTo>
                  <a:pt x="48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0" name="Freeform 53"/>
          <p:cNvSpPr>
            <a:spLocks/>
          </p:cNvSpPr>
          <p:nvPr/>
        </p:nvSpPr>
        <p:spPr bwMode="auto">
          <a:xfrm>
            <a:off x="3916363" y="2436813"/>
            <a:ext cx="2514600" cy="2114550"/>
          </a:xfrm>
          <a:custGeom>
            <a:avLst/>
            <a:gdLst>
              <a:gd name="T0" fmla="*/ 0 w 1584"/>
              <a:gd name="T1" fmla="*/ 2114550 h 1332"/>
              <a:gd name="T2" fmla="*/ 419100 w 1584"/>
              <a:gd name="T3" fmla="*/ 2114550 h 1332"/>
              <a:gd name="T4" fmla="*/ 419100 w 1584"/>
              <a:gd name="T5" fmla="*/ 685800 h 1332"/>
              <a:gd name="T6" fmla="*/ 1981200 w 1584"/>
              <a:gd name="T7" fmla="*/ 685800 h 1332"/>
              <a:gd name="T8" fmla="*/ 1981200 w 1584"/>
              <a:gd name="T9" fmla="*/ 0 h 1332"/>
              <a:gd name="T10" fmla="*/ 2514600 w 1584"/>
              <a:gd name="T11" fmla="*/ 0 h 1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"/>
              <a:gd name="T19" fmla="*/ 0 h 1332"/>
              <a:gd name="T20" fmla="*/ 1584 w 1584"/>
              <a:gd name="T21" fmla="*/ 1332 h 13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" h="1332">
                <a:moveTo>
                  <a:pt x="0" y="1332"/>
                </a:moveTo>
                <a:lnTo>
                  <a:pt x="264" y="1332"/>
                </a:lnTo>
                <a:lnTo>
                  <a:pt x="264" y="432"/>
                </a:lnTo>
                <a:lnTo>
                  <a:pt x="1248" y="432"/>
                </a:lnTo>
                <a:lnTo>
                  <a:pt x="1248" y="0"/>
                </a:lnTo>
                <a:lnTo>
                  <a:pt x="158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1" name="Freeform 54"/>
          <p:cNvSpPr>
            <a:spLocks/>
          </p:cNvSpPr>
          <p:nvPr/>
        </p:nvSpPr>
        <p:spPr bwMode="auto">
          <a:xfrm>
            <a:off x="5592763" y="2665413"/>
            <a:ext cx="839787" cy="1830387"/>
          </a:xfrm>
          <a:custGeom>
            <a:avLst/>
            <a:gdLst>
              <a:gd name="T0" fmla="*/ 0 w 529"/>
              <a:gd name="T1" fmla="*/ 1828800 h 1153"/>
              <a:gd name="T2" fmla="*/ 533400 w 529"/>
              <a:gd name="T3" fmla="*/ 1828800 h 1153"/>
              <a:gd name="T4" fmla="*/ 533400 w 529"/>
              <a:gd name="T5" fmla="*/ 0 h 1153"/>
              <a:gd name="T6" fmla="*/ 838200 w 529"/>
              <a:gd name="T7" fmla="*/ 0 h 1153"/>
              <a:gd name="T8" fmla="*/ 0 60000 65536"/>
              <a:gd name="T9" fmla="*/ 0 60000 65536"/>
              <a:gd name="T10" fmla="*/ 0 60000 65536"/>
              <a:gd name="T11" fmla="*/ 0 60000 65536"/>
              <a:gd name="T12" fmla="*/ 0 w 529"/>
              <a:gd name="T13" fmla="*/ 0 h 1153"/>
              <a:gd name="T14" fmla="*/ 529 w 529"/>
              <a:gd name="T15" fmla="*/ 1153 h 1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9" h="1153">
                <a:moveTo>
                  <a:pt x="0" y="1152"/>
                </a:moveTo>
                <a:lnTo>
                  <a:pt x="336" y="1152"/>
                </a:lnTo>
                <a:lnTo>
                  <a:pt x="336" y="0"/>
                </a:lnTo>
                <a:lnTo>
                  <a:pt x="528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2" name="Freeform 55"/>
          <p:cNvSpPr>
            <a:spLocks/>
          </p:cNvSpPr>
          <p:nvPr/>
        </p:nvSpPr>
        <p:spPr bwMode="auto">
          <a:xfrm>
            <a:off x="1481138" y="4468813"/>
            <a:ext cx="5872162" cy="1260475"/>
          </a:xfrm>
          <a:custGeom>
            <a:avLst/>
            <a:gdLst>
              <a:gd name="T0" fmla="*/ 0 w 3699"/>
              <a:gd name="T1" fmla="*/ 871538 h 794"/>
              <a:gd name="T2" fmla="*/ 0 w 3699"/>
              <a:gd name="T3" fmla="*/ 1258888 h 794"/>
              <a:gd name="T4" fmla="*/ 5870575 w 3699"/>
              <a:gd name="T5" fmla="*/ 1258888 h 794"/>
              <a:gd name="T6" fmla="*/ 5870575 w 3699"/>
              <a:gd name="T7" fmla="*/ 0 h 794"/>
              <a:gd name="T8" fmla="*/ 0 60000 65536"/>
              <a:gd name="T9" fmla="*/ 0 60000 65536"/>
              <a:gd name="T10" fmla="*/ 0 60000 65536"/>
              <a:gd name="T11" fmla="*/ 0 60000 65536"/>
              <a:gd name="T12" fmla="*/ 0 w 3699"/>
              <a:gd name="T13" fmla="*/ 0 h 794"/>
              <a:gd name="T14" fmla="*/ 3699 w 3699"/>
              <a:gd name="T15" fmla="*/ 794 h 7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9" h="794">
                <a:moveTo>
                  <a:pt x="0" y="549"/>
                </a:moveTo>
                <a:lnTo>
                  <a:pt x="0" y="793"/>
                </a:lnTo>
                <a:lnTo>
                  <a:pt x="3698" y="793"/>
                </a:lnTo>
                <a:lnTo>
                  <a:pt x="3698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3" name="Freeform 56"/>
          <p:cNvSpPr>
            <a:spLocks/>
          </p:cNvSpPr>
          <p:nvPr/>
        </p:nvSpPr>
        <p:spPr bwMode="auto">
          <a:xfrm>
            <a:off x="7726363" y="3198813"/>
            <a:ext cx="611187" cy="839787"/>
          </a:xfrm>
          <a:custGeom>
            <a:avLst/>
            <a:gdLst>
              <a:gd name="T0" fmla="*/ 457200 w 385"/>
              <a:gd name="T1" fmla="*/ 838200 h 529"/>
              <a:gd name="T2" fmla="*/ 609600 w 385"/>
              <a:gd name="T3" fmla="*/ 838200 h 529"/>
              <a:gd name="T4" fmla="*/ 609600 w 385"/>
              <a:gd name="T5" fmla="*/ 0 h 529"/>
              <a:gd name="T6" fmla="*/ 0 w 385"/>
              <a:gd name="T7" fmla="*/ 0 h 529"/>
              <a:gd name="T8" fmla="*/ 0 60000 65536"/>
              <a:gd name="T9" fmla="*/ 0 60000 65536"/>
              <a:gd name="T10" fmla="*/ 0 60000 65536"/>
              <a:gd name="T11" fmla="*/ 0 60000 65536"/>
              <a:gd name="T12" fmla="*/ 0 w 385"/>
              <a:gd name="T13" fmla="*/ 0 h 529"/>
              <a:gd name="T14" fmla="*/ 385 w 385"/>
              <a:gd name="T15" fmla="*/ 529 h 5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" h="529">
                <a:moveTo>
                  <a:pt x="288" y="528"/>
                </a:moveTo>
                <a:lnTo>
                  <a:pt x="384" y="528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4" name="Rectangle 57"/>
          <p:cNvSpPr>
            <a:spLocks noChangeArrowheads="1"/>
          </p:cNvSpPr>
          <p:nvPr/>
        </p:nvSpPr>
        <p:spPr bwMode="auto">
          <a:xfrm>
            <a:off x="2942380" y="1692275"/>
            <a:ext cx="106214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operand</a:t>
            </a:r>
          </a:p>
        </p:txBody>
      </p:sp>
      <p:sp>
        <p:nvSpPr>
          <p:cNvPr id="54305" name="Rectangle 58"/>
          <p:cNvSpPr>
            <a:spLocks noChangeArrowheads="1"/>
          </p:cNvSpPr>
          <p:nvPr/>
        </p:nvSpPr>
        <p:spPr bwMode="auto">
          <a:xfrm>
            <a:off x="2048617" y="4000500"/>
            <a:ext cx="1062141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latin typeface="Calibri"/>
                <a:cs typeface="Calibri"/>
              </a:rPr>
              <a:t>operand</a:t>
            </a:r>
          </a:p>
          <a:p>
            <a:pPr>
              <a:spcBef>
                <a:spcPct val="0"/>
              </a:spcBef>
            </a:pPr>
            <a:r>
              <a:rPr lang="en-US" sz="2000" dirty="0" err="1">
                <a:latin typeface="Calibri"/>
                <a:cs typeface="Calibri"/>
              </a:rPr>
              <a:t>addr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CDC6600 ISA designed to simplify high-performance implementation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three-address, register-register ALU instructions simplifies pipelined implementation</a:t>
            </a:r>
          </a:p>
          <a:p>
            <a:pPr lvl="1"/>
            <a:r>
              <a:rPr lang="en-US" dirty="0"/>
              <a:t>No implicit dependencies between inputs and outputs</a:t>
            </a:r>
          </a:p>
          <a:p>
            <a:r>
              <a:rPr lang="en-US" dirty="0"/>
              <a:t>Decoupling setting of address register (</a:t>
            </a:r>
            <a:r>
              <a:rPr lang="en-US" dirty="0" err="1"/>
              <a:t>Ar</a:t>
            </a:r>
            <a:r>
              <a:rPr lang="en-US" dirty="0"/>
              <a:t>) from retrieving value from data register (</a:t>
            </a:r>
            <a:r>
              <a:rPr lang="en-US" dirty="0" err="1"/>
              <a:t>Xr</a:t>
            </a:r>
            <a:r>
              <a:rPr lang="en-US" dirty="0"/>
              <a:t>) simplifies providing multiple outstanding memory accesses</a:t>
            </a:r>
          </a:p>
          <a:p>
            <a:pPr lvl="1"/>
            <a:r>
              <a:rPr lang="en-US" dirty="0"/>
              <a:t>Software can schedule load of address register before use of value</a:t>
            </a:r>
          </a:p>
          <a:p>
            <a:pPr lvl="1"/>
            <a:r>
              <a:rPr lang="en-US" dirty="0"/>
              <a:t>Can interleave independent instructions </a:t>
            </a:r>
            <a:r>
              <a:rPr lang="en-US" dirty="0" err="1"/>
              <a:t>inbetween</a:t>
            </a:r>
            <a:endParaRPr lang="en-US" dirty="0"/>
          </a:p>
          <a:p>
            <a:r>
              <a:rPr lang="en-US" dirty="0"/>
              <a:t>CDC6600 has multiple parallel but </a:t>
            </a:r>
            <a:r>
              <a:rPr lang="en-US" dirty="0" err="1"/>
              <a:t>unpipelined</a:t>
            </a:r>
            <a:r>
              <a:rPr lang="en-US" dirty="0"/>
              <a:t> functional units</a:t>
            </a:r>
          </a:p>
          <a:p>
            <a:pPr lvl="1"/>
            <a:r>
              <a:rPr lang="en-US" dirty="0"/>
              <a:t>E.g., 2 separate multipliers</a:t>
            </a:r>
          </a:p>
          <a:p>
            <a:r>
              <a:rPr lang="en-US" dirty="0"/>
              <a:t>Follow-on machine CDC7600 used pipelined functional units</a:t>
            </a:r>
          </a:p>
          <a:p>
            <a:pPr lvl="1"/>
            <a:r>
              <a:rPr lang="en-US" dirty="0"/>
              <a:t>Foreshadows later RISC designs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3CF-A285-8949-85BE-4EB6DA5493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CDC6600: Vector Addition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560A-CE8D-6743-86E6-2F0B027387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2185988" y="1122363"/>
            <a:ext cx="489467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lvl="2" algn="l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B0  &lt;- </a:t>
            </a:r>
            <a:r>
              <a:rPr lang="en-US" sz="2400" i="1" dirty="0">
                <a:latin typeface="Calibri"/>
                <a:cs typeface="Calibri"/>
              </a:rPr>
              <a:t>- n</a:t>
            </a:r>
            <a:endParaRPr lang="en-US" sz="24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loop:	JZE   B0, exit</a:t>
            </a:r>
          </a:p>
          <a:p>
            <a:pPr lvl="2" algn="l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A0  &lt;-  B0 + a0		</a:t>
            </a:r>
            <a:r>
              <a:rPr lang="en-US" sz="2400" i="1" dirty="0">
                <a:latin typeface="Calibri"/>
                <a:cs typeface="Calibri"/>
              </a:rPr>
              <a:t>load X0</a:t>
            </a:r>
            <a:endParaRPr lang="en-US" sz="2400" dirty="0">
              <a:latin typeface="Calibri"/>
              <a:cs typeface="Calibri"/>
            </a:endParaRPr>
          </a:p>
          <a:p>
            <a:pPr lvl="2" algn="l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A1  &lt;-  B0 + b0 	</a:t>
            </a:r>
            <a:r>
              <a:rPr lang="en-US" sz="2400" i="1" dirty="0">
                <a:latin typeface="Calibri"/>
                <a:cs typeface="Calibri"/>
              </a:rPr>
              <a:t>load X1</a:t>
            </a:r>
            <a:endParaRPr lang="en-US" sz="2400" dirty="0">
              <a:latin typeface="Calibri"/>
              <a:cs typeface="Calibri"/>
            </a:endParaRPr>
          </a:p>
          <a:p>
            <a:pPr lvl="2" algn="l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X6  &lt;-  X0 + X1</a:t>
            </a:r>
          </a:p>
          <a:p>
            <a:pPr lvl="2" algn="l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A6  &lt;-  B0 + c0 		</a:t>
            </a:r>
            <a:r>
              <a:rPr lang="en-US" sz="2400" i="1" dirty="0">
                <a:latin typeface="Calibri"/>
                <a:cs typeface="Calibri"/>
              </a:rPr>
              <a:t>store X6</a:t>
            </a:r>
            <a:endParaRPr lang="en-US" sz="2400" dirty="0">
              <a:latin typeface="Calibri"/>
              <a:cs typeface="Calibri"/>
            </a:endParaRPr>
          </a:p>
          <a:p>
            <a:pPr lvl="2" algn="l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B0  &lt;-  B0 + 1</a:t>
            </a:r>
          </a:p>
          <a:p>
            <a:pPr lvl="2" algn="l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jump loop</a:t>
            </a:r>
          </a:p>
          <a:p>
            <a:pPr algn="l" latinLnBrk="1">
              <a:spcBef>
                <a:spcPct val="0"/>
              </a:spcBef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272727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Ai = address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Bi = index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Xi = data register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Supercomputer Applications</a:t>
            </a:r>
            <a:endParaRPr lang="en-US" altLang="ko-KR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 </a:t>
            </a:r>
            <a:r>
              <a:rPr lang="en-US" altLang="ko-KR" dirty="0"/>
              <a:t>Typical application areas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sz="2000" dirty="0"/>
              <a:t>Military research (nuclear weapons, cryptography)</a:t>
            </a:r>
          </a:p>
          <a:p>
            <a:pPr lvl="1"/>
            <a:r>
              <a:rPr lang="en-US" altLang="ko-KR" sz="2000" dirty="0"/>
              <a:t> Scientific research</a:t>
            </a:r>
          </a:p>
          <a:p>
            <a:pPr lvl="1"/>
            <a:r>
              <a:rPr lang="en-US" altLang="ko-KR" sz="2000" dirty="0"/>
              <a:t> Weather forecasting</a:t>
            </a:r>
          </a:p>
          <a:p>
            <a:pPr lvl="1"/>
            <a:r>
              <a:rPr lang="en-US" altLang="ko-KR" sz="2000" dirty="0"/>
              <a:t> Oil exploration</a:t>
            </a:r>
          </a:p>
          <a:p>
            <a:pPr lvl="1"/>
            <a:r>
              <a:rPr lang="en-US" altLang="ko-KR" sz="2000" dirty="0"/>
              <a:t> Industrial design (car crash simulation)</a:t>
            </a:r>
          </a:p>
          <a:p>
            <a:pPr lvl="1"/>
            <a:r>
              <a:rPr lang="en-US" altLang="ko-KR" sz="2000" dirty="0"/>
              <a:t> Bioinformatics</a:t>
            </a:r>
          </a:p>
          <a:p>
            <a:pPr lvl="1"/>
            <a:r>
              <a:rPr lang="en-US" altLang="ko-KR" sz="2000" dirty="0"/>
              <a:t> Cryptography</a:t>
            </a:r>
          </a:p>
          <a:p>
            <a:endParaRPr lang="en-US" altLang="ko-KR" sz="2800" dirty="0"/>
          </a:p>
          <a:p>
            <a:r>
              <a:rPr lang="en-US" altLang="ko-KR" dirty="0"/>
              <a:t>All involve huge computations on large data sets</a:t>
            </a:r>
          </a:p>
          <a:p>
            <a:endParaRPr lang="en-US" altLang="ko-KR" dirty="0"/>
          </a:p>
          <a:p>
            <a:r>
              <a:rPr lang="en-US" altLang="ko-KR" dirty="0"/>
              <a:t>In 70s-80s, Supercomputer </a:t>
            </a:r>
            <a:r>
              <a:rPr lang="en-US" altLang="ko-KR" dirty="0">
                <a:sym typeface="Symbol" charset="2"/>
              </a:rPr>
              <a:t></a:t>
            </a:r>
            <a:r>
              <a:rPr lang="en-US" altLang="ko-KR" dirty="0"/>
              <a:t> Vector Machine</a:t>
            </a:r>
          </a:p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B49-4931-C241-8F53-5BCD456986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vs Vector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8500" y="1066800"/>
            <a:ext cx="7683500" cy="50546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VLIW takes advantage of instruction level parallelism (ILP) by specifying instructions to execute in parallel</a:t>
            </a:r>
          </a:p>
          <a:p>
            <a:endParaRPr lang="en-US" kern="0" dirty="0"/>
          </a:p>
          <a:p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r>
              <a:rPr lang="en-US" kern="0" dirty="0"/>
              <a:t>Vector architectures perform the same operation on multiple data elements</a:t>
            </a:r>
          </a:p>
          <a:p>
            <a:pPr lvl="1"/>
            <a:r>
              <a:rPr lang="en-US" sz="2000" b="1" kern="0" dirty="0"/>
              <a:t>Data-level parallelism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6850" y="4343400"/>
            <a:ext cx="8686800" cy="1676400"/>
            <a:chOff x="144" y="1968"/>
            <a:chExt cx="5472" cy="105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400" y="264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00" y="2208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00" y="2640"/>
              <a:ext cx="2160" cy="48"/>
              <a:chOff x="1824" y="2928"/>
              <a:chExt cx="2160" cy="48"/>
            </a:xfrm>
          </p:grpSpPr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>
                <a:off x="1824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Rectangle 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Rectangle 10"/>
              <p:cNvSpPr>
                <a:spLocks noChangeArrowheads="1"/>
              </p:cNvSpPr>
              <p:nvPr/>
            </p:nvSpPr>
            <p:spPr bwMode="auto">
              <a:xfrm>
                <a:off x="2688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3120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560" y="26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832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264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696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128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456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40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832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3264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696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128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456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2544" y="2112"/>
              <a:ext cx="192" cy="528"/>
              <a:chOff x="1968" y="2400"/>
              <a:chExt cx="192" cy="528"/>
            </a:xfrm>
          </p:grpSpPr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 dirty="0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58" name="Line 2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3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2976" y="2112"/>
              <a:ext cx="192" cy="528"/>
              <a:chOff x="1968" y="2400"/>
              <a:chExt cx="192" cy="528"/>
            </a:xfrm>
          </p:grpSpPr>
          <p:sp>
            <p:nvSpPr>
              <p:cNvPr id="53" name="Oval 3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54" name="Line 3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3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3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36"/>
            <p:cNvGrpSpPr>
              <a:grpSpLocks/>
            </p:cNvGrpSpPr>
            <p:nvPr/>
          </p:nvGrpSpPr>
          <p:grpSpPr bwMode="auto">
            <a:xfrm>
              <a:off x="3408" y="2112"/>
              <a:ext cx="192" cy="528"/>
              <a:chOff x="1968" y="2400"/>
              <a:chExt cx="192" cy="528"/>
            </a:xfrm>
          </p:grpSpPr>
          <p:sp>
            <p:nvSpPr>
              <p:cNvPr id="49" name="Oval 3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50" name="Line 3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4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3840" y="2112"/>
              <a:ext cx="192" cy="528"/>
              <a:chOff x="1968" y="2400"/>
              <a:chExt cx="192" cy="528"/>
            </a:xfrm>
          </p:grpSpPr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46"/>
            <p:cNvGrpSpPr>
              <a:grpSpLocks/>
            </p:cNvGrpSpPr>
            <p:nvPr/>
          </p:nvGrpSpPr>
          <p:grpSpPr bwMode="auto">
            <a:xfrm>
              <a:off x="4272" y="2112"/>
              <a:ext cx="192" cy="528"/>
              <a:chOff x="1968" y="2400"/>
              <a:chExt cx="192" cy="528"/>
            </a:xfrm>
          </p:grpSpPr>
          <p:sp>
            <p:nvSpPr>
              <p:cNvPr id="41" name="Oval 4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42" name="Line 4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4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5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51"/>
            <p:cNvGrpSpPr>
              <a:grpSpLocks/>
            </p:cNvGrpSpPr>
            <p:nvPr/>
          </p:nvGrpSpPr>
          <p:grpSpPr bwMode="auto">
            <a:xfrm>
              <a:off x="4704" y="2112"/>
              <a:ext cx="192" cy="528"/>
              <a:chOff x="1968" y="2400"/>
              <a:chExt cx="192" cy="528"/>
            </a:xfrm>
          </p:grpSpPr>
          <p:sp>
            <p:nvSpPr>
              <p:cNvPr id="37" name="Oval 5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 dirty="0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Line 5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" name="Text Box 56"/>
            <p:cNvSpPr txBox="1">
              <a:spLocks noChangeArrowheads="1"/>
            </p:cNvSpPr>
            <p:nvPr/>
          </p:nvSpPr>
          <p:spPr bwMode="auto">
            <a:xfrm>
              <a:off x="2470" y="2736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[0]</a:t>
              </a:r>
            </a:p>
          </p:txBody>
        </p:sp>
        <p:sp>
          <p:nvSpPr>
            <p:cNvPr id="30" name="Text Box 57"/>
            <p:cNvSpPr txBox="1">
              <a:spLocks noChangeArrowheads="1"/>
            </p:cNvSpPr>
            <p:nvPr/>
          </p:nvSpPr>
          <p:spPr bwMode="auto">
            <a:xfrm>
              <a:off x="2902" y="2736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[1]</a:t>
              </a:r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4440" y="2736"/>
              <a:ext cx="745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[VLR-1]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88" y="2064"/>
              <a:ext cx="1728" cy="73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Vector Arithmetic Instructions</a:t>
              </a:r>
            </a:p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ADDV v3, v1, v2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102" y="2544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v3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2102" y="2112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v2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2102" y="1968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v1</a:t>
              </a:r>
            </a:p>
          </p:txBody>
        </p:sp>
        <p:sp>
          <p:nvSpPr>
            <p:cNvPr id="36" name="AutoShape 63"/>
            <p:cNvSpPr>
              <a:spLocks noChangeArrowheads="1"/>
            </p:cNvSpPr>
            <p:nvPr/>
          </p:nvSpPr>
          <p:spPr bwMode="auto">
            <a:xfrm>
              <a:off x="144" y="2016"/>
              <a:ext cx="5472" cy="100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2" name="Group 33"/>
          <p:cNvGrpSpPr>
            <a:grpSpLocks/>
          </p:cNvGrpSpPr>
          <p:nvPr/>
        </p:nvGrpSpPr>
        <p:grpSpPr bwMode="auto">
          <a:xfrm>
            <a:off x="765175" y="2449231"/>
            <a:ext cx="7620000" cy="369888"/>
            <a:chOff x="528" y="980"/>
            <a:chExt cx="4800" cy="233"/>
          </a:xfrm>
        </p:grpSpPr>
        <p:grpSp>
          <p:nvGrpSpPr>
            <p:cNvPr id="73" name="Group 34"/>
            <p:cNvGrpSpPr>
              <a:grpSpLocks/>
            </p:cNvGrpSpPr>
            <p:nvPr/>
          </p:nvGrpSpPr>
          <p:grpSpPr bwMode="auto">
            <a:xfrm>
              <a:off x="1248" y="980"/>
              <a:ext cx="4080" cy="233"/>
              <a:chOff x="1248" y="980"/>
              <a:chExt cx="4080" cy="233"/>
            </a:xfrm>
          </p:grpSpPr>
          <p:sp>
            <p:nvSpPr>
              <p:cNvPr id="75" name="Rectangle 35"/>
              <p:cNvSpPr>
                <a:spLocks noChangeArrowheads="1"/>
              </p:cNvSpPr>
              <p:nvPr/>
            </p:nvSpPr>
            <p:spPr bwMode="auto">
              <a:xfrm>
                <a:off x="1248" y="980"/>
                <a:ext cx="720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Int Op 2</a:t>
                </a:r>
              </a:p>
            </p:txBody>
          </p:sp>
          <p:sp>
            <p:nvSpPr>
              <p:cNvPr id="76" name="Rectangle 36"/>
              <p:cNvSpPr>
                <a:spLocks noChangeArrowheads="1"/>
              </p:cNvSpPr>
              <p:nvPr/>
            </p:nvSpPr>
            <p:spPr bwMode="auto">
              <a:xfrm>
                <a:off x="1968" y="980"/>
                <a:ext cx="912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 dirty="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Mem Op 1</a:t>
                </a:r>
              </a:p>
            </p:txBody>
          </p:sp>
          <p:sp>
            <p:nvSpPr>
              <p:cNvPr id="77" name="Rectangle 37"/>
              <p:cNvSpPr>
                <a:spLocks noChangeArrowheads="1"/>
              </p:cNvSpPr>
              <p:nvPr/>
            </p:nvSpPr>
            <p:spPr bwMode="auto">
              <a:xfrm>
                <a:off x="2880" y="980"/>
                <a:ext cx="912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Mem Op 2</a:t>
                </a:r>
              </a:p>
            </p:txBody>
          </p:sp>
          <p:sp>
            <p:nvSpPr>
              <p:cNvPr id="78" name="Rectangle 38"/>
              <p:cNvSpPr>
                <a:spLocks noChangeArrowheads="1"/>
              </p:cNvSpPr>
              <p:nvPr/>
            </p:nvSpPr>
            <p:spPr bwMode="auto">
              <a:xfrm>
                <a:off x="3792" y="980"/>
                <a:ext cx="768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FP Op 1</a:t>
                </a:r>
              </a:p>
            </p:txBody>
          </p:sp>
          <p:sp>
            <p:nvSpPr>
              <p:cNvPr id="79" name="Rectangle 39"/>
              <p:cNvSpPr>
                <a:spLocks noChangeArrowheads="1"/>
              </p:cNvSpPr>
              <p:nvPr/>
            </p:nvSpPr>
            <p:spPr bwMode="auto">
              <a:xfrm>
                <a:off x="4560" y="980"/>
                <a:ext cx="768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FP Op 2</a:t>
                </a:r>
              </a:p>
            </p:txBody>
          </p:sp>
        </p:grpSp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528" y="980"/>
              <a:ext cx="720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dirty="0" err="1">
                  <a:solidFill>
                    <a:srgbClr val="660066"/>
                  </a:solidFill>
                  <a:latin typeface="Calibri"/>
                  <a:ea typeface="굴림" charset="-127"/>
                  <a:cs typeface="Calibri"/>
                </a:rPr>
                <a:t>Int</a:t>
              </a:r>
              <a:r>
                <a:rPr lang="en-US" altLang="ko-KR" sz="1800" dirty="0">
                  <a:solidFill>
                    <a:srgbClr val="660066"/>
                  </a:solidFill>
                  <a:latin typeface="Calibri"/>
                  <a:ea typeface="굴림" charset="-127"/>
                  <a:cs typeface="Calibri"/>
                </a:rPr>
                <a:t> Op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2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273"/>
          <p:cNvSpPr>
            <a:spLocks noGrp="1"/>
          </p:cNvSpPr>
          <p:nvPr>
            <p:ph type="title"/>
          </p:nvPr>
        </p:nvSpPr>
        <p:spPr>
          <a:xfrm>
            <a:off x="685800" y="-76200"/>
            <a:ext cx="7292975" cy="736600"/>
          </a:xfrm>
        </p:spPr>
        <p:txBody>
          <a:bodyPr/>
          <a:lstStyle/>
          <a:p>
            <a:r>
              <a:rPr lang="en-US" altLang="ko-KR" dirty="0"/>
              <a:t>Vector Programming Model</a:t>
            </a:r>
            <a:endParaRPr lang="en-US" dirty="0"/>
          </a:p>
        </p:txBody>
      </p:sp>
      <p:sp>
        <p:nvSpPr>
          <p:cNvPr id="2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C434-AF2A-0A49-A972-634FEAE2AC2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328131" name="Group 3"/>
          <p:cNvGrpSpPr>
            <a:grpSpLocks/>
          </p:cNvGrpSpPr>
          <p:nvPr/>
        </p:nvGrpSpPr>
        <p:grpSpPr bwMode="auto">
          <a:xfrm>
            <a:off x="228600" y="2895600"/>
            <a:ext cx="8686800" cy="1676400"/>
            <a:chOff x="144" y="1968"/>
            <a:chExt cx="5472" cy="1056"/>
          </a:xfrm>
        </p:grpSpPr>
        <p:sp>
          <p:nvSpPr>
            <p:cNvPr id="1328132" name="Rectangle 4"/>
            <p:cNvSpPr>
              <a:spLocks noChangeArrowheads="1"/>
            </p:cNvSpPr>
            <p:nvPr/>
          </p:nvSpPr>
          <p:spPr bwMode="auto">
            <a:xfrm>
              <a:off x="2400" y="264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33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34" name="Rectangle 6"/>
            <p:cNvSpPr>
              <a:spLocks noChangeArrowheads="1"/>
            </p:cNvSpPr>
            <p:nvPr/>
          </p:nvSpPr>
          <p:spPr bwMode="auto">
            <a:xfrm>
              <a:off x="2400" y="2208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328135" name="Group 7"/>
            <p:cNvGrpSpPr>
              <a:grpSpLocks/>
            </p:cNvGrpSpPr>
            <p:nvPr/>
          </p:nvGrpSpPr>
          <p:grpSpPr bwMode="auto">
            <a:xfrm>
              <a:off x="2400" y="2640"/>
              <a:ext cx="2160" cy="48"/>
              <a:chOff x="1824" y="2928"/>
              <a:chExt cx="2160" cy="48"/>
            </a:xfrm>
          </p:grpSpPr>
          <p:sp>
            <p:nvSpPr>
              <p:cNvPr id="1328136" name="Rectangle 8"/>
              <p:cNvSpPr>
                <a:spLocks noChangeArrowheads="1"/>
              </p:cNvSpPr>
              <p:nvPr/>
            </p:nvSpPr>
            <p:spPr bwMode="auto">
              <a:xfrm>
                <a:off x="1824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37" name="Rectangle 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38" name="Rectangle 10"/>
              <p:cNvSpPr>
                <a:spLocks noChangeArrowheads="1"/>
              </p:cNvSpPr>
              <p:nvPr/>
            </p:nvSpPr>
            <p:spPr bwMode="auto">
              <a:xfrm>
                <a:off x="2688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39" name="Rectangle 11"/>
              <p:cNvSpPr>
                <a:spLocks noChangeArrowheads="1"/>
              </p:cNvSpPr>
              <p:nvPr/>
            </p:nvSpPr>
            <p:spPr bwMode="auto">
              <a:xfrm>
                <a:off x="3120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40" name="Rectangle 12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141" name="Rectangle 13"/>
            <p:cNvSpPr>
              <a:spLocks noChangeArrowheads="1"/>
            </p:cNvSpPr>
            <p:nvPr/>
          </p:nvSpPr>
          <p:spPr bwMode="auto">
            <a:xfrm>
              <a:off x="4560" y="26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2" name="Rectangle 14"/>
            <p:cNvSpPr>
              <a:spLocks noChangeArrowheads="1"/>
            </p:cNvSpPr>
            <p:nvPr/>
          </p:nvSpPr>
          <p:spPr bwMode="auto">
            <a:xfrm>
              <a:off x="240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3" name="Rectangle 15"/>
            <p:cNvSpPr>
              <a:spLocks noChangeArrowheads="1"/>
            </p:cNvSpPr>
            <p:nvPr/>
          </p:nvSpPr>
          <p:spPr bwMode="auto">
            <a:xfrm>
              <a:off x="2832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4" name="Rectangle 16"/>
            <p:cNvSpPr>
              <a:spLocks noChangeArrowheads="1"/>
            </p:cNvSpPr>
            <p:nvPr/>
          </p:nvSpPr>
          <p:spPr bwMode="auto">
            <a:xfrm>
              <a:off x="3264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5" name="Rectangle 17"/>
            <p:cNvSpPr>
              <a:spLocks noChangeArrowheads="1"/>
            </p:cNvSpPr>
            <p:nvPr/>
          </p:nvSpPr>
          <p:spPr bwMode="auto">
            <a:xfrm>
              <a:off x="3696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6" name="Rectangle 18"/>
            <p:cNvSpPr>
              <a:spLocks noChangeArrowheads="1"/>
            </p:cNvSpPr>
            <p:nvPr/>
          </p:nvSpPr>
          <p:spPr bwMode="auto">
            <a:xfrm>
              <a:off x="4128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7" name="Rectangle 19"/>
            <p:cNvSpPr>
              <a:spLocks noChangeArrowheads="1"/>
            </p:cNvSpPr>
            <p:nvPr/>
          </p:nvSpPr>
          <p:spPr bwMode="auto">
            <a:xfrm>
              <a:off x="456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8" name="Rectangle 20"/>
            <p:cNvSpPr>
              <a:spLocks noChangeArrowheads="1"/>
            </p:cNvSpPr>
            <p:nvPr/>
          </p:nvSpPr>
          <p:spPr bwMode="auto">
            <a:xfrm>
              <a:off x="240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9" name="Rectangle 21"/>
            <p:cNvSpPr>
              <a:spLocks noChangeArrowheads="1"/>
            </p:cNvSpPr>
            <p:nvPr/>
          </p:nvSpPr>
          <p:spPr bwMode="auto">
            <a:xfrm>
              <a:off x="2832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50" name="Rectangle 22"/>
            <p:cNvSpPr>
              <a:spLocks noChangeArrowheads="1"/>
            </p:cNvSpPr>
            <p:nvPr/>
          </p:nvSpPr>
          <p:spPr bwMode="auto">
            <a:xfrm>
              <a:off x="3264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51" name="Rectangle 23"/>
            <p:cNvSpPr>
              <a:spLocks noChangeArrowheads="1"/>
            </p:cNvSpPr>
            <p:nvPr/>
          </p:nvSpPr>
          <p:spPr bwMode="auto">
            <a:xfrm>
              <a:off x="3696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52" name="Rectangle 24"/>
            <p:cNvSpPr>
              <a:spLocks noChangeArrowheads="1"/>
            </p:cNvSpPr>
            <p:nvPr/>
          </p:nvSpPr>
          <p:spPr bwMode="auto">
            <a:xfrm>
              <a:off x="4128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53" name="Rectangle 25"/>
            <p:cNvSpPr>
              <a:spLocks noChangeArrowheads="1"/>
            </p:cNvSpPr>
            <p:nvPr/>
          </p:nvSpPr>
          <p:spPr bwMode="auto">
            <a:xfrm>
              <a:off x="456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328154" name="Group 26"/>
            <p:cNvGrpSpPr>
              <a:grpSpLocks/>
            </p:cNvGrpSpPr>
            <p:nvPr/>
          </p:nvGrpSpPr>
          <p:grpSpPr bwMode="auto">
            <a:xfrm>
              <a:off x="2544" y="2112"/>
              <a:ext cx="192" cy="528"/>
              <a:chOff x="1968" y="2400"/>
              <a:chExt cx="192" cy="528"/>
            </a:xfrm>
          </p:grpSpPr>
          <p:sp>
            <p:nvSpPr>
              <p:cNvPr id="1328155" name="Oval 2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 dirty="0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56" name="Line 2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57" name="Line 2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58" name="Line 3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59" name="Group 31"/>
            <p:cNvGrpSpPr>
              <a:grpSpLocks/>
            </p:cNvGrpSpPr>
            <p:nvPr/>
          </p:nvGrpSpPr>
          <p:grpSpPr bwMode="auto">
            <a:xfrm>
              <a:off x="2976" y="2112"/>
              <a:ext cx="192" cy="528"/>
              <a:chOff x="1968" y="2400"/>
              <a:chExt cx="192" cy="528"/>
            </a:xfrm>
          </p:grpSpPr>
          <p:sp>
            <p:nvSpPr>
              <p:cNvPr id="1328160" name="Oval 3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61" name="Line 3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62" name="Line 3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63" name="Line 3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64" name="Group 36"/>
            <p:cNvGrpSpPr>
              <a:grpSpLocks/>
            </p:cNvGrpSpPr>
            <p:nvPr/>
          </p:nvGrpSpPr>
          <p:grpSpPr bwMode="auto">
            <a:xfrm>
              <a:off x="3408" y="2112"/>
              <a:ext cx="192" cy="528"/>
              <a:chOff x="1968" y="2400"/>
              <a:chExt cx="192" cy="528"/>
            </a:xfrm>
          </p:grpSpPr>
          <p:sp>
            <p:nvSpPr>
              <p:cNvPr id="1328165" name="Oval 3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66" name="Line 3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67" name="Line 3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68" name="Line 4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69" name="Group 41"/>
            <p:cNvGrpSpPr>
              <a:grpSpLocks/>
            </p:cNvGrpSpPr>
            <p:nvPr/>
          </p:nvGrpSpPr>
          <p:grpSpPr bwMode="auto">
            <a:xfrm>
              <a:off x="3840" y="2112"/>
              <a:ext cx="192" cy="528"/>
              <a:chOff x="1968" y="2400"/>
              <a:chExt cx="192" cy="528"/>
            </a:xfrm>
          </p:grpSpPr>
          <p:sp>
            <p:nvSpPr>
              <p:cNvPr id="1328170" name="Oval 4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71" name="Line 4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72" name="Line 4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73" name="Line 4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74" name="Group 46"/>
            <p:cNvGrpSpPr>
              <a:grpSpLocks/>
            </p:cNvGrpSpPr>
            <p:nvPr/>
          </p:nvGrpSpPr>
          <p:grpSpPr bwMode="auto">
            <a:xfrm>
              <a:off x="4272" y="2112"/>
              <a:ext cx="192" cy="528"/>
              <a:chOff x="1968" y="2400"/>
              <a:chExt cx="192" cy="528"/>
            </a:xfrm>
          </p:grpSpPr>
          <p:sp>
            <p:nvSpPr>
              <p:cNvPr id="1328175" name="Oval 4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76" name="Line 4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77" name="Line 4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78" name="Line 5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79" name="Group 51"/>
            <p:cNvGrpSpPr>
              <a:grpSpLocks/>
            </p:cNvGrpSpPr>
            <p:nvPr/>
          </p:nvGrpSpPr>
          <p:grpSpPr bwMode="auto">
            <a:xfrm>
              <a:off x="4704" y="2112"/>
              <a:ext cx="192" cy="528"/>
              <a:chOff x="1968" y="2400"/>
              <a:chExt cx="192" cy="528"/>
            </a:xfrm>
          </p:grpSpPr>
          <p:sp>
            <p:nvSpPr>
              <p:cNvPr id="1328180" name="Oval 5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 dirty="0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81" name="Line 5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82" name="Line 5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83" name="Line 5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184" name="Text Box 56"/>
            <p:cNvSpPr txBox="1">
              <a:spLocks noChangeArrowheads="1"/>
            </p:cNvSpPr>
            <p:nvPr/>
          </p:nvSpPr>
          <p:spPr bwMode="auto">
            <a:xfrm>
              <a:off x="2470" y="2736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[0]</a:t>
              </a:r>
            </a:p>
          </p:txBody>
        </p:sp>
        <p:sp>
          <p:nvSpPr>
            <p:cNvPr id="1328185" name="Text Box 57"/>
            <p:cNvSpPr txBox="1">
              <a:spLocks noChangeArrowheads="1"/>
            </p:cNvSpPr>
            <p:nvPr/>
          </p:nvSpPr>
          <p:spPr bwMode="auto">
            <a:xfrm>
              <a:off x="2902" y="2736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[1]</a:t>
              </a:r>
            </a:p>
          </p:txBody>
        </p:sp>
        <p:sp>
          <p:nvSpPr>
            <p:cNvPr id="1328186" name="Text Box 58"/>
            <p:cNvSpPr txBox="1">
              <a:spLocks noChangeArrowheads="1"/>
            </p:cNvSpPr>
            <p:nvPr/>
          </p:nvSpPr>
          <p:spPr bwMode="auto">
            <a:xfrm>
              <a:off x="4440" y="2736"/>
              <a:ext cx="745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[VLR-1]</a:t>
              </a:r>
            </a:p>
          </p:txBody>
        </p:sp>
        <p:sp>
          <p:nvSpPr>
            <p:cNvPr id="1328187" name="Text Box 59"/>
            <p:cNvSpPr txBox="1">
              <a:spLocks noChangeArrowheads="1"/>
            </p:cNvSpPr>
            <p:nvPr/>
          </p:nvSpPr>
          <p:spPr bwMode="auto">
            <a:xfrm>
              <a:off x="288" y="2064"/>
              <a:ext cx="1728" cy="73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Vector Arithmetic Instructions</a:t>
              </a:r>
            </a:p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ADDV v3, v1, v2</a:t>
              </a:r>
            </a:p>
          </p:txBody>
        </p:sp>
        <p:sp>
          <p:nvSpPr>
            <p:cNvPr id="1328188" name="Text Box 60"/>
            <p:cNvSpPr txBox="1">
              <a:spLocks noChangeArrowheads="1"/>
            </p:cNvSpPr>
            <p:nvPr/>
          </p:nvSpPr>
          <p:spPr bwMode="auto">
            <a:xfrm>
              <a:off x="2102" y="2544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v3</a:t>
              </a:r>
            </a:p>
          </p:txBody>
        </p:sp>
        <p:sp>
          <p:nvSpPr>
            <p:cNvPr id="1328189" name="Text Box 61"/>
            <p:cNvSpPr txBox="1">
              <a:spLocks noChangeArrowheads="1"/>
            </p:cNvSpPr>
            <p:nvPr/>
          </p:nvSpPr>
          <p:spPr bwMode="auto">
            <a:xfrm>
              <a:off x="2102" y="2112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v2</a:t>
              </a:r>
            </a:p>
          </p:txBody>
        </p:sp>
        <p:sp>
          <p:nvSpPr>
            <p:cNvPr id="1328190" name="Text Box 62"/>
            <p:cNvSpPr txBox="1">
              <a:spLocks noChangeArrowheads="1"/>
            </p:cNvSpPr>
            <p:nvPr/>
          </p:nvSpPr>
          <p:spPr bwMode="auto">
            <a:xfrm>
              <a:off x="2102" y="1968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v1</a:t>
              </a:r>
            </a:p>
          </p:txBody>
        </p:sp>
        <p:sp>
          <p:nvSpPr>
            <p:cNvPr id="1328191" name="AutoShape 63"/>
            <p:cNvSpPr>
              <a:spLocks noChangeArrowheads="1"/>
            </p:cNvSpPr>
            <p:nvPr/>
          </p:nvSpPr>
          <p:spPr bwMode="auto">
            <a:xfrm>
              <a:off x="144" y="2016"/>
              <a:ext cx="5472" cy="100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8192" name="Group 64"/>
          <p:cNvGrpSpPr>
            <a:grpSpLocks/>
          </p:cNvGrpSpPr>
          <p:nvPr/>
        </p:nvGrpSpPr>
        <p:grpSpPr bwMode="auto">
          <a:xfrm>
            <a:off x="228600" y="609600"/>
            <a:ext cx="8686800" cy="2209800"/>
            <a:chOff x="144" y="528"/>
            <a:chExt cx="5472" cy="1392"/>
          </a:xfrm>
        </p:grpSpPr>
        <p:grpSp>
          <p:nvGrpSpPr>
            <p:cNvPr id="1328193" name="Group 65"/>
            <p:cNvGrpSpPr>
              <a:grpSpLocks/>
            </p:cNvGrpSpPr>
            <p:nvPr/>
          </p:nvGrpSpPr>
          <p:grpSpPr bwMode="auto">
            <a:xfrm>
              <a:off x="768" y="768"/>
              <a:ext cx="429" cy="624"/>
              <a:chOff x="864" y="912"/>
              <a:chExt cx="528" cy="768"/>
            </a:xfrm>
          </p:grpSpPr>
          <p:sp>
            <p:nvSpPr>
              <p:cNvPr id="1328194" name="Rectangle 66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5" name="Rectangle 67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6" name="Rectangle 68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7" name="Rectangle 69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8" name="Rectangle 70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9" name="Rectangle 7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0" name="Rectangle 72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1" name="Rectangle 7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2" name="Rectangle 74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3" name="Rectangle 75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4" name="Rectangle 76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5" name="Rectangle 77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6" name="Rectangle 78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7" name="Rectangle 79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8" name="Rectangle 80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9" name="Rectangle 81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10" name="Text Box 82"/>
            <p:cNvSpPr txBox="1">
              <a:spLocks noChangeArrowheads="1"/>
            </p:cNvSpPr>
            <p:nvPr/>
          </p:nvSpPr>
          <p:spPr bwMode="auto">
            <a:xfrm>
              <a:off x="271" y="528"/>
              <a:ext cx="1153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i="1" dirty="0">
                  <a:latin typeface="Verdana" charset="0"/>
                  <a:ea typeface="굴림" charset="-127"/>
                  <a:cs typeface="굴림" charset="-127"/>
                </a:rPr>
                <a:t>Scalar Registers</a:t>
              </a:r>
            </a:p>
          </p:txBody>
        </p:sp>
        <p:sp>
          <p:nvSpPr>
            <p:cNvPr id="1328211" name="Text Box 83"/>
            <p:cNvSpPr txBox="1">
              <a:spLocks noChangeArrowheads="1"/>
            </p:cNvSpPr>
            <p:nvPr/>
          </p:nvSpPr>
          <p:spPr bwMode="auto">
            <a:xfrm>
              <a:off x="541" y="1248"/>
              <a:ext cx="28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 dirty="0">
                  <a:latin typeface="Verdana" charset="0"/>
                  <a:ea typeface="굴림" charset="-127"/>
                  <a:cs typeface="굴림" charset="-127"/>
                </a:rPr>
                <a:t>r0</a:t>
              </a:r>
            </a:p>
          </p:txBody>
        </p:sp>
        <p:sp>
          <p:nvSpPr>
            <p:cNvPr id="1328212" name="Text Box 84"/>
            <p:cNvSpPr txBox="1">
              <a:spLocks noChangeArrowheads="1"/>
            </p:cNvSpPr>
            <p:nvPr/>
          </p:nvSpPr>
          <p:spPr bwMode="auto">
            <a:xfrm>
              <a:off x="438" y="672"/>
              <a:ext cx="388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r15</a:t>
              </a:r>
            </a:p>
          </p:txBody>
        </p:sp>
        <p:sp>
          <p:nvSpPr>
            <p:cNvPr id="1328213" name="Text Box 85"/>
            <p:cNvSpPr txBox="1">
              <a:spLocks noChangeArrowheads="1"/>
            </p:cNvSpPr>
            <p:nvPr/>
          </p:nvSpPr>
          <p:spPr bwMode="auto">
            <a:xfrm>
              <a:off x="3006" y="528"/>
              <a:ext cx="1169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i="1" dirty="0">
                  <a:latin typeface="Verdana" charset="0"/>
                  <a:ea typeface="굴림" charset="-127"/>
                  <a:cs typeface="굴림" charset="-127"/>
                </a:rPr>
                <a:t>Vector Registers</a:t>
              </a:r>
            </a:p>
          </p:txBody>
        </p:sp>
        <p:sp>
          <p:nvSpPr>
            <p:cNvPr id="1328214" name="Text Box 86"/>
            <p:cNvSpPr txBox="1">
              <a:spLocks noChangeArrowheads="1"/>
            </p:cNvSpPr>
            <p:nvPr/>
          </p:nvSpPr>
          <p:spPr bwMode="auto">
            <a:xfrm>
              <a:off x="1526" y="1248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v0</a:t>
              </a:r>
            </a:p>
          </p:txBody>
        </p:sp>
        <p:sp>
          <p:nvSpPr>
            <p:cNvPr id="1328215" name="Text Box 87"/>
            <p:cNvSpPr txBox="1">
              <a:spLocks noChangeArrowheads="1"/>
            </p:cNvSpPr>
            <p:nvPr/>
          </p:nvSpPr>
          <p:spPr bwMode="auto">
            <a:xfrm>
              <a:off x="1424" y="672"/>
              <a:ext cx="41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v15</a:t>
              </a:r>
            </a:p>
          </p:txBody>
        </p:sp>
        <p:grpSp>
          <p:nvGrpSpPr>
            <p:cNvPr id="1328216" name="Group 88"/>
            <p:cNvGrpSpPr>
              <a:grpSpLocks/>
            </p:cNvGrpSpPr>
            <p:nvPr/>
          </p:nvGrpSpPr>
          <p:grpSpPr bwMode="auto">
            <a:xfrm>
              <a:off x="1776" y="768"/>
              <a:ext cx="429" cy="624"/>
              <a:chOff x="864" y="912"/>
              <a:chExt cx="528" cy="768"/>
            </a:xfrm>
          </p:grpSpPr>
          <p:sp>
            <p:nvSpPr>
              <p:cNvPr id="1328217" name="Rectangle 89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18" name="Rectangle 90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19" name="Rectangle 91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0" name="Rectangle 92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1" name="Rectangle 93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2" name="Rectangle 9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3" name="Rectangle 9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4" name="Rectangle 9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5" name="Rectangle 97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6" name="Rectangle 9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7" name="Rectangle 99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8" name="Rectangle 10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9" name="Rectangle 10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0" name="Rectangle 10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1" name="Rectangle 103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2" name="Rectangle 104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33" name="Text Box 105"/>
            <p:cNvSpPr txBox="1">
              <a:spLocks noChangeArrowheads="1"/>
            </p:cNvSpPr>
            <p:nvPr/>
          </p:nvSpPr>
          <p:spPr bwMode="auto">
            <a:xfrm>
              <a:off x="1809" y="1344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[0]</a:t>
              </a:r>
            </a:p>
          </p:txBody>
        </p:sp>
        <p:grpSp>
          <p:nvGrpSpPr>
            <p:cNvPr id="1328234" name="Group 106"/>
            <p:cNvGrpSpPr>
              <a:grpSpLocks/>
            </p:cNvGrpSpPr>
            <p:nvPr/>
          </p:nvGrpSpPr>
          <p:grpSpPr bwMode="auto">
            <a:xfrm>
              <a:off x="2208" y="768"/>
              <a:ext cx="429" cy="624"/>
              <a:chOff x="864" y="912"/>
              <a:chExt cx="528" cy="768"/>
            </a:xfrm>
          </p:grpSpPr>
          <p:sp>
            <p:nvSpPr>
              <p:cNvPr id="1328235" name="Rectangle 107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6" name="Rectangle 108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7" name="Rectangle 109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8" name="Rectangle 110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9" name="Rectangle 111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0" name="Rectangle 1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1" name="Rectangle 11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2" name="Rectangle 11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3" name="Rectangle 115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4" name="Rectangle 116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5" name="Rectangle 117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6" name="Rectangle 118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7" name="Rectangle 119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8" name="Rectangle 12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9" name="Rectangle 12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0" name="Rectangle 12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51" name="Text Box 123"/>
            <p:cNvSpPr txBox="1">
              <a:spLocks noChangeArrowheads="1"/>
            </p:cNvSpPr>
            <p:nvPr/>
          </p:nvSpPr>
          <p:spPr bwMode="auto">
            <a:xfrm>
              <a:off x="2241" y="1344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[1]</a:t>
              </a:r>
            </a:p>
          </p:txBody>
        </p:sp>
        <p:grpSp>
          <p:nvGrpSpPr>
            <p:cNvPr id="1328252" name="Group 124"/>
            <p:cNvGrpSpPr>
              <a:grpSpLocks/>
            </p:cNvGrpSpPr>
            <p:nvPr/>
          </p:nvGrpSpPr>
          <p:grpSpPr bwMode="auto">
            <a:xfrm>
              <a:off x="2640" y="768"/>
              <a:ext cx="429" cy="624"/>
              <a:chOff x="864" y="912"/>
              <a:chExt cx="528" cy="768"/>
            </a:xfrm>
          </p:grpSpPr>
          <p:sp>
            <p:nvSpPr>
              <p:cNvPr id="1328253" name="Rectangle 125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4" name="Rectangle 126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5" name="Rectangle 127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6" name="Rectangle 12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7" name="Rectangle 129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8" name="Rectangle 13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9" name="Rectangle 131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0" name="Rectangle 13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1" name="Rectangle 133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2" name="Rectangle 134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3" name="Rectangle 135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4" name="Rectangle 136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5" name="Rectangle 137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6" name="Rectangle 138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7" name="Rectangle 13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8" name="Rectangle 140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69" name="Text Box 141"/>
            <p:cNvSpPr txBox="1">
              <a:spLocks noChangeArrowheads="1"/>
            </p:cNvSpPr>
            <p:nvPr/>
          </p:nvSpPr>
          <p:spPr bwMode="auto">
            <a:xfrm>
              <a:off x="2673" y="1344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[2]</a:t>
              </a:r>
            </a:p>
          </p:txBody>
        </p:sp>
        <p:grpSp>
          <p:nvGrpSpPr>
            <p:cNvPr id="1328270" name="Group 142"/>
            <p:cNvGrpSpPr>
              <a:grpSpLocks/>
            </p:cNvGrpSpPr>
            <p:nvPr/>
          </p:nvGrpSpPr>
          <p:grpSpPr bwMode="auto">
            <a:xfrm>
              <a:off x="3072" y="768"/>
              <a:ext cx="429" cy="624"/>
              <a:chOff x="864" y="912"/>
              <a:chExt cx="528" cy="768"/>
            </a:xfrm>
          </p:grpSpPr>
          <p:sp>
            <p:nvSpPr>
              <p:cNvPr id="1328271" name="Rectangle 143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2" name="Rectangle 144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3" name="Rectangle 145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4" name="Rectangle 146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5" name="Rectangle 147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6" name="Rectangle 14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7" name="Rectangle 149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8" name="Rectangle 15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9" name="Rectangle 151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0" name="Rectangle 152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1" name="Rectangle 153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2" name="Rectangle 154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3" name="Rectangle 155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4" name="Rectangle 156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5" name="Rectangle 157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6" name="Rectangle 158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87" name="Text Box 159"/>
            <p:cNvSpPr txBox="1">
              <a:spLocks noChangeArrowheads="1"/>
            </p:cNvSpPr>
            <p:nvPr/>
          </p:nvSpPr>
          <p:spPr bwMode="auto">
            <a:xfrm>
              <a:off x="3228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ko-KR" altLang="en-US" sz="2000"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288" name="Group 160"/>
            <p:cNvGrpSpPr>
              <a:grpSpLocks/>
            </p:cNvGrpSpPr>
            <p:nvPr/>
          </p:nvGrpSpPr>
          <p:grpSpPr bwMode="auto">
            <a:xfrm>
              <a:off x="3504" y="768"/>
              <a:ext cx="429" cy="624"/>
              <a:chOff x="864" y="912"/>
              <a:chExt cx="528" cy="768"/>
            </a:xfrm>
          </p:grpSpPr>
          <p:sp>
            <p:nvSpPr>
              <p:cNvPr id="1328289" name="Rectangle 161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0" name="Rectangle 162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1" name="Rectangle 163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2" name="Rectangle 164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3" name="Rectangle 165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4" name="Rectangle 1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5" name="Rectangle 167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6" name="Rectangle 16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7" name="Rectangle 169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8" name="Rectangle 170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9" name="Rectangle 171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0" name="Rectangle 172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1" name="Rectangle 173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2" name="Rectangle 174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3" name="Rectangle 175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4" name="Rectangle 176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305" name="Text Box 177"/>
            <p:cNvSpPr txBox="1">
              <a:spLocks noChangeArrowheads="1"/>
            </p:cNvSpPr>
            <p:nvPr/>
          </p:nvSpPr>
          <p:spPr bwMode="auto">
            <a:xfrm>
              <a:off x="3660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ko-KR" altLang="en-US" sz="2000"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06" name="Group 178"/>
            <p:cNvGrpSpPr>
              <a:grpSpLocks/>
            </p:cNvGrpSpPr>
            <p:nvPr/>
          </p:nvGrpSpPr>
          <p:grpSpPr bwMode="auto">
            <a:xfrm>
              <a:off x="3936" y="768"/>
              <a:ext cx="429" cy="624"/>
              <a:chOff x="864" y="912"/>
              <a:chExt cx="528" cy="768"/>
            </a:xfrm>
          </p:grpSpPr>
          <p:sp>
            <p:nvSpPr>
              <p:cNvPr id="1328307" name="Rectangle 179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8" name="Rectangle 180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9" name="Rectangle 181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0" name="Rectangle 182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1" name="Rectangle 183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2" name="Rectangle 18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3" name="Rectangle 18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4" name="Rectangle 18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5" name="Rectangle 187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6" name="Rectangle 18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7" name="Rectangle 189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8" name="Rectangle 19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9" name="Rectangle 19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0" name="Rectangle 19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1" name="Rectangle 193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2" name="Rectangle 194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323" name="Text Box 195"/>
            <p:cNvSpPr txBox="1">
              <a:spLocks noChangeArrowheads="1"/>
            </p:cNvSpPr>
            <p:nvPr/>
          </p:nvSpPr>
          <p:spPr bwMode="auto">
            <a:xfrm>
              <a:off x="4092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ko-KR" altLang="en-US" sz="2000"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24" name="Group 196"/>
            <p:cNvGrpSpPr>
              <a:grpSpLocks/>
            </p:cNvGrpSpPr>
            <p:nvPr/>
          </p:nvGrpSpPr>
          <p:grpSpPr bwMode="auto">
            <a:xfrm>
              <a:off x="4368" y="768"/>
              <a:ext cx="429" cy="624"/>
              <a:chOff x="864" y="912"/>
              <a:chExt cx="528" cy="768"/>
            </a:xfrm>
          </p:grpSpPr>
          <p:sp>
            <p:nvSpPr>
              <p:cNvPr id="1328325" name="Rectangle 197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6" name="Rectangle 198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7" name="Rectangle 199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8" name="Rectangle 200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9" name="Rectangle 201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0" name="Rectangle 2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1" name="Rectangle 20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2" name="Rectangle 20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3" name="Rectangle 205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4" name="Rectangle 206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5" name="Rectangle 207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6" name="Rectangle 208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7" name="Rectangle 209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8" name="Rectangle 2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9" name="Rectangle 21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0" name="Rectangle 21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341" name="Text Box 213"/>
            <p:cNvSpPr txBox="1">
              <a:spLocks noChangeArrowheads="1"/>
            </p:cNvSpPr>
            <p:nvPr/>
          </p:nvSpPr>
          <p:spPr bwMode="auto">
            <a:xfrm>
              <a:off x="4524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ko-KR" altLang="en-US" sz="2000"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42" name="Group 214"/>
            <p:cNvGrpSpPr>
              <a:grpSpLocks/>
            </p:cNvGrpSpPr>
            <p:nvPr/>
          </p:nvGrpSpPr>
          <p:grpSpPr bwMode="auto">
            <a:xfrm>
              <a:off x="4800" y="768"/>
              <a:ext cx="429" cy="624"/>
              <a:chOff x="864" y="912"/>
              <a:chExt cx="528" cy="768"/>
            </a:xfrm>
          </p:grpSpPr>
          <p:sp>
            <p:nvSpPr>
              <p:cNvPr id="1328343" name="Rectangle 215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4" name="Rectangle 216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5" name="Rectangle 217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6" name="Rectangle 21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7" name="Rectangle 219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8" name="Rectangle 22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9" name="Rectangle 221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0" name="Rectangle 22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1" name="Rectangle 223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2" name="Rectangle 224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3" name="Rectangle 225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4" name="Rectangle 226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5" name="Rectangle 227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6" name="Rectangle 228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7" name="Rectangle 22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8" name="Rectangle 230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359" name="Text Box 231"/>
            <p:cNvSpPr txBox="1">
              <a:spLocks noChangeArrowheads="1"/>
            </p:cNvSpPr>
            <p:nvPr/>
          </p:nvSpPr>
          <p:spPr bwMode="auto">
            <a:xfrm>
              <a:off x="4435" y="1344"/>
              <a:ext cx="1099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[VLRMAX-1]</a:t>
              </a:r>
            </a:p>
          </p:txBody>
        </p:sp>
        <p:sp>
          <p:nvSpPr>
            <p:cNvPr id="1328360" name="Rectangle 232"/>
            <p:cNvSpPr>
              <a:spLocks noChangeArrowheads="1"/>
            </p:cNvSpPr>
            <p:nvPr/>
          </p:nvSpPr>
          <p:spPr bwMode="auto">
            <a:xfrm>
              <a:off x="3984" y="1728"/>
              <a:ext cx="720" cy="1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VLR</a:t>
              </a:r>
            </a:p>
          </p:txBody>
        </p:sp>
        <p:sp>
          <p:nvSpPr>
            <p:cNvPr id="1328361" name="AutoShape 233"/>
            <p:cNvSpPr>
              <a:spLocks noChangeArrowheads="1"/>
            </p:cNvSpPr>
            <p:nvPr/>
          </p:nvSpPr>
          <p:spPr bwMode="auto">
            <a:xfrm>
              <a:off x="144" y="528"/>
              <a:ext cx="5472" cy="139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2" name="Text Box 234"/>
            <p:cNvSpPr txBox="1">
              <a:spLocks noChangeArrowheads="1"/>
            </p:cNvSpPr>
            <p:nvPr/>
          </p:nvSpPr>
          <p:spPr bwMode="auto">
            <a:xfrm>
              <a:off x="2443" y="1680"/>
              <a:ext cx="1587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i="1">
                  <a:latin typeface="Verdana" charset="0"/>
                  <a:ea typeface="굴림" charset="-127"/>
                  <a:cs typeface="굴림" charset="-127"/>
                </a:rPr>
                <a:t>Vector Length Register</a:t>
              </a:r>
            </a:p>
          </p:txBody>
        </p:sp>
      </p:grpSp>
      <p:grpSp>
        <p:nvGrpSpPr>
          <p:cNvPr id="1328363" name="Group 235"/>
          <p:cNvGrpSpPr>
            <a:grpSpLocks/>
          </p:cNvGrpSpPr>
          <p:nvPr/>
        </p:nvGrpSpPr>
        <p:grpSpPr bwMode="auto">
          <a:xfrm>
            <a:off x="228600" y="4648200"/>
            <a:ext cx="8686800" cy="1844675"/>
            <a:chOff x="144" y="3072"/>
            <a:chExt cx="5472" cy="1162"/>
          </a:xfrm>
        </p:grpSpPr>
        <p:sp>
          <p:nvSpPr>
            <p:cNvPr id="1328364" name="Rectangle 236"/>
            <p:cNvSpPr>
              <a:spLocks noChangeArrowheads="1"/>
            </p:cNvSpPr>
            <p:nvPr/>
          </p:nvSpPr>
          <p:spPr bwMode="auto">
            <a:xfrm>
              <a:off x="2784" y="336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5" name="Rectangle 237"/>
            <p:cNvSpPr>
              <a:spLocks noChangeArrowheads="1"/>
            </p:cNvSpPr>
            <p:nvPr/>
          </p:nvSpPr>
          <p:spPr bwMode="auto">
            <a:xfrm>
              <a:off x="278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6" name="Rectangle 238"/>
            <p:cNvSpPr>
              <a:spLocks noChangeArrowheads="1"/>
            </p:cNvSpPr>
            <p:nvPr/>
          </p:nvSpPr>
          <p:spPr bwMode="auto">
            <a:xfrm>
              <a:off x="3216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7" name="Rectangle 239"/>
            <p:cNvSpPr>
              <a:spLocks noChangeArrowheads="1"/>
            </p:cNvSpPr>
            <p:nvPr/>
          </p:nvSpPr>
          <p:spPr bwMode="auto">
            <a:xfrm>
              <a:off x="3648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8" name="Rectangle 240"/>
            <p:cNvSpPr>
              <a:spLocks noChangeArrowheads="1"/>
            </p:cNvSpPr>
            <p:nvPr/>
          </p:nvSpPr>
          <p:spPr bwMode="auto">
            <a:xfrm>
              <a:off x="4080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9" name="Rectangle 241"/>
            <p:cNvSpPr>
              <a:spLocks noChangeArrowheads="1"/>
            </p:cNvSpPr>
            <p:nvPr/>
          </p:nvSpPr>
          <p:spPr bwMode="auto">
            <a:xfrm>
              <a:off x="4512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0" name="Rectangle 242"/>
            <p:cNvSpPr>
              <a:spLocks noChangeArrowheads="1"/>
            </p:cNvSpPr>
            <p:nvPr/>
          </p:nvSpPr>
          <p:spPr bwMode="auto">
            <a:xfrm>
              <a:off x="494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1" name="Rectangle 243"/>
            <p:cNvSpPr>
              <a:spLocks noChangeArrowheads="1"/>
            </p:cNvSpPr>
            <p:nvPr/>
          </p:nvSpPr>
          <p:spPr bwMode="auto">
            <a:xfrm>
              <a:off x="62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2" name="Rectangle 244"/>
            <p:cNvSpPr>
              <a:spLocks noChangeArrowheads="1"/>
            </p:cNvSpPr>
            <p:nvPr/>
          </p:nvSpPr>
          <p:spPr bwMode="auto">
            <a:xfrm>
              <a:off x="105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3" name="Rectangle 245"/>
            <p:cNvSpPr>
              <a:spLocks noChangeArrowheads="1"/>
            </p:cNvSpPr>
            <p:nvPr/>
          </p:nvSpPr>
          <p:spPr bwMode="auto">
            <a:xfrm>
              <a:off x="148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4" name="Rectangle 246"/>
            <p:cNvSpPr>
              <a:spLocks noChangeArrowheads="1"/>
            </p:cNvSpPr>
            <p:nvPr/>
          </p:nvSpPr>
          <p:spPr bwMode="auto">
            <a:xfrm>
              <a:off x="192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5" name="Rectangle 247"/>
            <p:cNvSpPr>
              <a:spLocks noChangeArrowheads="1"/>
            </p:cNvSpPr>
            <p:nvPr/>
          </p:nvSpPr>
          <p:spPr bwMode="auto">
            <a:xfrm>
              <a:off x="235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6" name="Rectangle 248"/>
            <p:cNvSpPr>
              <a:spLocks noChangeArrowheads="1"/>
            </p:cNvSpPr>
            <p:nvPr/>
          </p:nvSpPr>
          <p:spPr bwMode="auto">
            <a:xfrm>
              <a:off x="278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7" name="Rectangle 249"/>
            <p:cNvSpPr>
              <a:spLocks noChangeArrowheads="1"/>
            </p:cNvSpPr>
            <p:nvPr/>
          </p:nvSpPr>
          <p:spPr bwMode="auto">
            <a:xfrm>
              <a:off x="321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8" name="Rectangle 250"/>
            <p:cNvSpPr>
              <a:spLocks noChangeArrowheads="1"/>
            </p:cNvSpPr>
            <p:nvPr/>
          </p:nvSpPr>
          <p:spPr bwMode="auto">
            <a:xfrm>
              <a:off x="364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9" name="Rectangle 251"/>
            <p:cNvSpPr>
              <a:spLocks noChangeArrowheads="1"/>
            </p:cNvSpPr>
            <p:nvPr/>
          </p:nvSpPr>
          <p:spPr bwMode="auto">
            <a:xfrm>
              <a:off x="408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0" name="Rectangle 252"/>
            <p:cNvSpPr>
              <a:spLocks noChangeArrowheads="1"/>
            </p:cNvSpPr>
            <p:nvPr/>
          </p:nvSpPr>
          <p:spPr bwMode="auto">
            <a:xfrm>
              <a:off x="451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1" name="Rectangle 253"/>
            <p:cNvSpPr>
              <a:spLocks noChangeArrowheads="1"/>
            </p:cNvSpPr>
            <p:nvPr/>
          </p:nvSpPr>
          <p:spPr bwMode="auto">
            <a:xfrm>
              <a:off x="494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2" name="Line 254"/>
            <p:cNvSpPr>
              <a:spLocks noChangeShapeType="1"/>
            </p:cNvSpPr>
            <p:nvPr/>
          </p:nvSpPr>
          <p:spPr bwMode="auto">
            <a:xfrm flipV="1">
              <a:off x="864" y="3408"/>
              <a:ext cx="216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3" name="Line 255"/>
            <p:cNvSpPr>
              <a:spLocks noChangeShapeType="1"/>
            </p:cNvSpPr>
            <p:nvPr/>
          </p:nvSpPr>
          <p:spPr bwMode="auto">
            <a:xfrm flipV="1">
              <a:off x="1728" y="3408"/>
              <a:ext cx="168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4" name="Line 256"/>
            <p:cNvSpPr>
              <a:spLocks noChangeShapeType="1"/>
            </p:cNvSpPr>
            <p:nvPr/>
          </p:nvSpPr>
          <p:spPr bwMode="auto">
            <a:xfrm flipV="1">
              <a:off x="2592" y="3408"/>
              <a:ext cx="1296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5" name="Line 257"/>
            <p:cNvSpPr>
              <a:spLocks noChangeShapeType="1"/>
            </p:cNvSpPr>
            <p:nvPr/>
          </p:nvSpPr>
          <p:spPr bwMode="auto">
            <a:xfrm flipV="1">
              <a:off x="3408" y="3408"/>
              <a:ext cx="864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6" name="Line 258"/>
            <p:cNvSpPr>
              <a:spLocks noChangeShapeType="1"/>
            </p:cNvSpPr>
            <p:nvPr/>
          </p:nvSpPr>
          <p:spPr bwMode="auto">
            <a:xfrm flipV="1">
              <a:off x="4272" y="3408"/>
              <a:ext cx="432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7" name="Line 259"/>
            <p:cNvSpPr>
              <a:spLocks noChangeShapeType="1"/>
            </p:cNvSpPr>
            <p:nvPr/>
          </p:nvSpPr>
          <p:spPr bwMode="auto">
            <a:xfrm flipV="1">
              <a:off x="5136" y="3408"/>
              <a:ext cx="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8" name="Text Box 260"/>
            <p:cNvSpPr txBox="1">
              <a:spLocks noChangeArrowheads="1"/>
            </p:cNvSpPr>
            <p:nvPr/>
          </p:nvSpPr>
          <p:spPr bwMode="auto">
            <a:xfrm>
              <a:off x="2486" y="3216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v1</a:t>
              </a:r>
            </a:p>
          </p:txBody>
        </p:sp>
        <p:sp>
          <p:nvSpPr>
            <p:cNvPr id="1328389" name="Text Box 261"/>
            <p:cNvSpPr txBox="1">
              <a:spLocks noChangeArrowheads="1"/>
            </p:cNvSpPr>
            <p:nvPr/>
          </p:nvSpPr>
          <p:spPr bwMode="auto">
            <a:xfrm>
              <a:off x="240" y="3072"/>
              <a:ext cx="1680" cy="65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Vector Load and Store Instructions</a:t>
              </a:r>
            </a:p>
            <a:p>
              <a:pPr>
                <a:lnSpc>
                  <a:spcPct val="60000"/>
                </a:lnSpc>
              </a:pPr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LV v1, r1, r2</a:t>
              </a:r>
            </a:p>
          </p:txBody>
        </p:sp>
        <p:sp>
          <p:nvSpPr>
            <p:cNvPr id="1328390" name="Line 262"/>
            <p:cNvSpPr>
              <a:spLocks noChangeShapeType="1"/>
            </p:cNvSpPr>
            <p:nvPr/>
          </p:nvSpPr>
          <p:spPr bwMode="auto">
            <a:xfrm flipV="1">
              <a:off x="624" y="388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1" name="Text Box 263"/>
            <p:cNvSpPr txBox="1">
              <a:spLocks noChangeArrowheads="1"/>
            </p:cNvSpPr>
            <p:nvPr/>
          </p:nvSpPr>
          <p:spPr bwMode="auto">
            <a:xfrm>
              <a:off x="313" y="3984"/>
              <a:ext cx="785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Base, r1</a:t>
              </a:r>
            </a:p>
          </p:txBody>
        </p:sp>
        <p:sp>
          <p:nvSpPr>
            <p:cNvPr id="1328392" name="Line 264"/>
            <p:cNvSpPr>
              <a:spLocks noChangeShapeType="1"/>
            </p:cNvSpPr>
            <p:nvPr/>
          </p:nvSpPr>
          <p:spPr bwMode="auto">
            <a:xfrm>
              <a:off x="1488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3" name="Line 265"/>
            <p:cNvSpPr>
              <a:spLocks noChangeShapeType="1"/>
            </p:cNvSpPr>
            <p:nvPr/>
          </p:nvSpPr>
          <p:spPr bwMode="auto">
            <a:xfrm>
              <a:off x="2352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4" name="Line 266"/>
            <p:cNvSpPr>
              <a:spLocks noChangeShapeType="1"/>
            </p:cNvSpPr>
            <p:nvPr/>
          </p:nvSpPr>
          <p:spPr bwMode="auto">
            <a:xfrm>
              <a:off x="1488" y="3984"/>
              <a:ext cx="86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5" name="Text Box 267"/>
            <p:cNvSpPr txBox="1">
              <a:spLocks noChangeArrowheads="1"/>
            </p:cNvSpPr>
            <p:nvPr/>
          </p:nvSpPr>
          <p:spPr bwMode="auto">
            <a:xfrm>
              <a:off x="1501" y="3984"/>
              <a:ext cx="880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Stride, r2</a:t>
              </a:r>
            </a:p>
          </p:txBody>
        </p:sp>
        <p:sp>
          <p:nvSpPr>
            <p:cNvPr id="1328396" name="AutoShape 268"/>
            <p:cNvSpPr>
              <a:spLocks noChangeArrowheads="1"/>
            </p:cNvSpPr>
            <p:nvPr/>
          </p:nvSpPr>
          <p:spPr bwMode="auto">
            <a:xfrm>
              <a:off x="144" y="3072"/>
              <a:ext cx="5472" cy="115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7" name="Text Box 269"/>
            <p:cNvSpPr txBox="1">
              <a:spLocks noChangeArrowheads="1"/>
            </p:cNvSpPr>
            <p:nvPr/>
          </p:nvSpPr>
          <p:spPr bwMode="auto">
            <a:xfrm>
              <a:off x="3442" y="3888"/>
              <a:ext cx="697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latin typeface="Verdana" charset="0"/>
                  <a:ea typeface="굴림" charset="-127"/>
                  <a:cs typeface="굴림" charset="-127"/>
                </a:rPr>
                <a:t>Memory</a:t>
              </a:r>
            </a:p>
          </p:txBody>
        </p:sp>
        <p:sp>
          <p:nvSpPr>
            <p:cNvPr id="1328398" name="Rectangle 270"/>
            <p:cNvSpPr>
              <a:spLocks noChangeArrowheads="1"/>
            </p:cNvSpPr>
            <p:nvPr/>
          </p:nvSpPr>
          <p:spPr bwMode="auto">
            <a:xfrm>
              <a:off x="19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9" name="Text Box 271"/>
            <p:cNvSpPr txBox="1">
              <a:spLocks noChangeArrowheads="1"/>
            </p:cNvSpPr>
            <p:nvPr/>
          </p:nvSpPr>
          <p:spPr bwMode="auto">
            <a:xfrm>
              <a:off x="3273" y="3120"/>
              <a:ext cx="1225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latin typeface="Verdana" charset="0"/>
                  <a:ea typeface="굴림" charset="-127"/>
                  <a:cs typeface="굴림" charset="-127"/>
                </a:rPr>
                <a:t>Vector Register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>
          <a:xfrm>
            <a:off x="698500" y="1066800"/>
            <a:ext cx="7683500" cy="50546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ko-KR" dirty="0" smtClean="0"/>
              <a:t>VLR limits the highest vector element to be processed by a vector instruction</a:t>
            </a:r>
          </a:p>
          <a:p>
            <a:pPr lvl="1"/>
            <a:r>
              <a:rPr lang="en-US" altLang="ko-KR" sz="2000" dirty="0" smtClean="0"/>
              <a:t>VLR is loaded prior to executing the vector instruction with a special instruction</a:t>
            </a:r>
          </a:p>
          <a:p>
            <a:pPr lvl="1"/>
            <a:endParaRPr lang="en-US" altLang="ko-KR" sz="2000" dirty="0"/>
          </a:p>
          <a:p>
            <a:r>
              <a:rPr lang="en-US" altLang="ko-KR" dirty="0" smtClean="0"/>
              <a:t>Stride for load/stores:</a:t>
            </a:r>
          </a:p>
          <a:p>
            <a:pPr lvl="1"/>
            <a:r>
              <a:rPr lang="en-US" altLang="ko-KR" sz="2000" dirty="0" smtClean="0"/>
              <a:t>Vectors may not be adjacent in memory addresses</a:t>
            </a:r>
          </a:p>
          <a:p>
            <a:pPr lvl="1"/>
            <a:r>
              <a:rPr lang="en-US" altLang="ko-KR" sz="2000" dirty="0" smtClean="0"/>
              <a:t>E.g., different dimensions of a matrix</a:t>
            </a:r>
          </a:p>
          <a:p>
            <a:pPr lvl="1"/>
            <a:r>
              <a:rPr lang="en-US" altLang="ko-KR" sz="2000" dirty="0" smtClean="0"/>
              <a:t>Stride can be specified as part of the load/store</a:t>
            </a:r>
          </a:p>
        </p:txBody>
      </p:sp>
    </p:spTree>
    <p:extLst>
      <p:ext uri="{BB962C8B-B14F-4D97-AF65-F5344CB8AC3E}">
        <p14:creationId xmlns:p14="http://schemas.microsoft.com/office/powerpoint/2010/main" val="53551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Code Example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7F9-B113-7C46-85DD-8A6DD11DC08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330179" name="Group 3"/>
          <p:cNvGrpSpPr>
            <a:grpSpLocks/>
          </p:cNvGrpSpPr>
          <p:nvPr/>
        </p:nvGrpSpPr>
        <p:grpSpPr bwMode="auto">
          <a:xfrm>
            <a:off x="3352800" y="1600200"/>
            <a:ext cx="2743200" cy="4038600"/>
            <a:chOff x="2112" y="1008"/>
            <a:chExt cx="1728" cy="2544"/>
          </a:xfrm>
        </p:grpSpPr>
        <p:sp>
          <p:nvSpPr>
            <p:cNvPr id="1330180" name="Rectangle 4"/>
            <p:cNvSpPr>
              <a:spLocks noChangeArrowheads="1"/>
            </p:cNvSpPr>
            <p:nvPr/>
          </p:nvSpPr>
          <p:spPr bwMode="auto">
            <a:xfrm>
              <a:off x="2112" y="1008"/>
              <a:ext cx="1728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0181" name="Text Box 5"/>
            <p:cNvSpPr txBox="1">
              <a:spLocks noChangeArrowheads="1"/>
            </p:cNvSpPr>
            <p:nvPr/>
          </p:nvSpPr>
          <p:spPr bwMode="auto">
            <a:xfrm>
              <a:off x="2112" y="1056"/>
              <a:ext cx="1671" cy="24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# Scalar Code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LI R4, 64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loop: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L.D F0, 0(R1)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L.D F2, 0(R2)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ADD.D F4, F2, F0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S.D F4, 0(R3)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DADDIU R1, 8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DADDIU R2, 8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DADDIU R3, 8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DSUBIU R4, 1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BNEZ R4, loop</a:t>
              </a:r>
            </a:p>
          </p:txBody>
        </p:sp>
      </p:grpSp>
      <p:grpSp>
        <p:nvGrpSpPr>
          <p:cNvPr id="1330182" name="Group 6"/>
          <p:cNvGrpSpPr>
            <a:grpSpLocks/>
          </p:cNvGrpSpPr>
          <p:nvPr/>
        </p:nvGrpSpPr>
        <p:grpSpPr bwMode="auto">
          <a:xfrm>
            <a:off x="6019800" y="1600200"/>
            <a:ext cx="2790825" cy="4038600"/>
            <a:chOff x="3792" y="1008"/>
            <a:chExt cx="1758" cy="2544"/>
          </a:xfrm>
        </p:grpSpPr>
        <p:sp>
          <p:nvSpPr>
            <p:cNvPr id="1330183" name="Rectangle 7"/>
            <p:cNvSpPr>
              <a:spLocks noChangeArrowheads="1"/>
            </p:cNvSpPr>
            <p:nvPr/>
          </p:nvSpPr>
          <p:spPr bwMode="auto">
            <a:xfrm>
              <a:off x="3840" y="1008"/>
              <a:ext cx="1680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0184" name="Text Box 8"/>
            <p:cNvSpPr txBox="1">
              <a:spLocks noChangeArrowheads="1"/>
            </p:cNvSpPr>
            <p:nvPr/>
          </p:nvSpPr>
          <p:spPr bwMode="auto">
            <a:xfrm>
              <a:off x="3792" y="1056"/>
              <a:ext cx="1758" cy="12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# Vector Code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LI VLR, 64 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LV V1, R1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LV V2, R2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ADDV.D V3, V1, V2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SV V3, R3</a:t>
              </a:r>
            </a:p>
          </p:txBody>
        </p:sp>
      </p:grpSp>
      <p:grpSp>
        <p:nvGrpSpPr>
          <p:cNvPr id="1330185" name="Group 9"/>
          <p:cNvGrpSpPr>
            <a:grpSpLocks/>
          </p:cNvGrpSpPr>
          <p:nvPr/>
        </p:nvGrpSpPr>
        <p:grpSpPr bwMode="auto">
          <a:xfrm>
            <a:off x="381000" y="1600200"/>
            <a:ext cx="3065463" cy="4038600"/>
            <a:chOff x="240" y="1008"/>
            <a:chExt cx="1931" cy="2544"/>
          </a:xfrm>
        </p:grpSpPr>
        <p:sp>
          <p:nvSpPr>
            <p:cNvPr id="1330186" name="Rectangle 10"/>
            <p:cNvSpPr>
              <a:spLocks noChangeArrowheads="1"/>
            </p:cNvSpPr>
            <p:nvPr/>
          </p:nvSpPr>
          <p:spPr bwMode="auto">
            <a:xfrm>
              <a:off x="240" y="1008"/>
              <a:ext cx="1872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0187" name="Text Box 11"/>
            <p:cNvSpPr txBox="1">
              <a:spLocks noChangeArrowheads="1"/>
            </p:cNvSpPr>
            <p:nvPr/>
          </p:nvSpPr>
          <p:spPr bwMode="auto">
            <a:xfrm>
              <a:off x="240" y="1104"/>
              <a:ext cx="1931" cy="5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# C code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for (i=0; i&lt;64; i++)</a:t>
              </a:r>
            </a:p>
            <a:p>
              <a:pPr algn="l">
                <a:lnSpc>
                  <a:spcPct val="70000"/>
                </a:lnSpc>
              </a:pPr>
              <a:r>
                <a:rPr lang="en-US" altLang="ko-KR" sz="1800" b="1">
                  <a:latin typeface="Courier New" charset="0"/>
                  <a:ea typeface="굴림" charset="-127"/>
                  <a:cs typeface="굴림" charset="-127"/>
                </a:rPr>
                <a:t>  C[i] = A[i] + B[i];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Flynn’s Taxonomy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8500" y="1066800"/>
            <a:ext cx="7683500" cy="50546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800" kern="0" dirty="0"/>
              <a:t>Single instruction, single data (SISD)</a:t>
            </a:r>
          </a:p>
          <a:p>
            <a:pPr lvl="1"/>
            <a:r>
              <a:rPr lang="en-US" sz="2000" kern="0" dirty="0"/>
              <a:t>E.g., our in-order processor</a:t>
            </a:r>
          </a:p>
          <a:p>
            <a:r>
              <a:rPr lang="en-US" sz="2800" kern="0" dirty="0"/>
              <a:t>Single instruction, multiple data (SIMD)</a:t>
            </a:r>
          </a:p>
          <a:p>
            <a:pPr lvl="1"/>
            <a:r>
              <a:rPr lang="en-US" sz="2000" kern="0" dirty="0"/>
              <a:t>Multiple processing elements, same operation, different data</a:t>
            </a:r>
          </a:p>
          <a:p>
            <a:pPr lvl="1"/>
            <a:r>
              <a:rPr lang="en-US" sz="2000" kern="0" dirty="0"/>
              <a:t>Vector</a:t>
            </a:r>
          </a:p>
          <a:p>
            <a:pPr lvl="1"/>
            <a:r>
              <a:rPr lang="en-US" sz="2000" kern="0" dirty="0"/>
              <a:t>Multiple processing units execute the same instruction on different data in a lockstep. Either all complete or none do. Therefore, all units have to execute the same instruction at a given time</a:t>
            </a:r>
          </a:p>
          <a:p>
            <a:r>
              <a:rPr lang="en-US" sz="2800" kern="0" dirty="0"/>
              <a:t>Multiple instruction, multiple data (MIMD)</a:t>
            </a:r>
          </a:p>
          <a:p>
            <a:pPr lvl="1"/>
            <a:r>
              <a:rPr lang="en-US" sz="2000" kern="0" dirty="0"/>
              <a:t>Multiple autonomous processors executing different instructions on different data</a:t>
            </a:r>
          </a:p>
          <a:p>
            <a:pPr lvl="1"/>
            <a:r>
              <a:rPr lang="en-US" sz="2000" kern="0" dirty="0"/>
              <a:t>Most common and general parallel machine</a:t>
            </a:r>
          </a:p>
          <a:p>
            <a:r>
              <a:rPr lang="en-US" sz="2800" kern="0" dirty="0"/>
              <a:t>Multiple instruction, single data (MISD)</a:t>
            </a:r>
          </a:p>
          <a:p>
            <a:pPr lvl="1"/>
            <a:r>
              <a:rPr lang="en-US" sz="2000" kern="0" dirty="0"/>
              <a:t>Why would anyone do this?</a:t>
            </a:r>
          </a:p>
        </p:txBody>
      </p:sp>
    </p:spTree>
    <p:extLst>
      <p:ext uri="{BB962C8B-B14F-4D97-AF65-F5344CB8AC3E}">
        <p14:creationId xmlns:p14="http://schemas.microsoft.com/office/powerpoint/2010/main" val="4060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Lecture 14: Multithreading</a:t>
            </a:r>
            <a:endParaRPr lang="en-US" dirty="0"/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F8F3-4092-BA41-A464-48CF62ADA464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6225" y="1433513"/>
            <a:ext cx="671513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>
                <a:latin typeface="Arial Narrow" charset="0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582613" y="4937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887413" y="136525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87613" y="136525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783013" y="136525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3446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136650"/>
            <a:ext cx="147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Simultaneous</a:t>
            </a:r>
          </a:p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200">
              <a:latin typeface="Arial Narrow" charset="0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Idle slot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Categories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8500" y="1066800"/>
            <a:ext cx="7683500" cy="50546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800" kern="0" dirty="0"/>
              <a:t>Single program, multiple data (SPMD)</a:t>
            </a:r>
          </a:p>
          <a:p>
            <a:pPr lvl="1"/>
            <a:r>
              <a:rPr lang="en-US" sz="2000" kern="0" dirty="0"/>
              <a:t>Multiple autonomous processors execute the program at independent points</a:t>
            </a:r>
          </a:p>
          <a:p>
            <a:pPr lvl="1"/>
            <a:r>
              <a:rPr lang="en-US" sz="2000" kern="0" dirty="0"/>
              <a:t>Difference with SIMD: SIMD imposes a lockstep</a:t>
            </a:r>
          </a:p>
          <a:p>
            <a:pPr lvl="1"/>
            <a:r>
              <a:rPr lang="en-US" sz="2000" kern="0" dirty="0"/>
              <a:t>Programs at SPMD can be at independent points</a:t>
            </a:r>
          </a:p>
          <a:p>
            <a:pPr lvl="1"/>
            <a:r>
              <a:rPr lang="en-US" sz="2000" kern="0" dirty="0"/>
              <a:t>SPMD can run on general purpose processors</a:t>
            </a:r>
          </a:p>
          <a:p>
            <a:pPr lvl="1"/>
            <a:r>
              <a:rPr lang="en-US" sz="2000" kern="0" dirty="0"/>
              <a:t>Most common method for parallel computing</a:t>
            </a:r>
          </a:p>
          <a:p>
            <a:pPr lvl="1"/>
            <a:endParaRPr lang="en-US" sz="2000" kern="0" dirty="0"/>
          </a:p>
          <a:p>
            <a:r>
              <a:rPr lang="en-US" sz="2800" kern="0" dirty="0"/>
              <a:t>Multiple program, multiple data (MPMD)</a:t>
            </a:r>
          </a:p>
          <a:p>
            <a:pPr lvl="1"/>
            <a:r>
              <a:rPr lang="en-US" sz="2000" kern="0" dirty="0"/>
              <a:t>Multiple autonomous processors simultaneously operating at least 2 independent programs</a:t>
            </a:r>
          </a:p>
        </p:txBody>
      </p:sp>
    </p:spTree>
    <p:extLst>
      <p:ext uri="{BB962C8B-B14F-4D97-AF65-F5344CB8AC3E}">
        <p14:creationId xmlns:p14="http://schemas.microsoft.com/office/powerpoint/2010/main" val="346342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8" name="Picture 4" descr="cra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838200"/>
            <a:ext cx="5105400" cy="5754280"/>
          </a:xfrm>
          <a:prstGeom prst="rect">
            <a:avLst/>
          </a:prstGeom>
          <a:noFill/>
        </p:spPr>
      </p:pic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Supercomputers</a:t>
            </a:r>
            <a:endParaRPr lang="en-US" altLang="ko-KR" dirty="0"/>
          </a:p>
        </p:txBody>
      </p:sp>
      <p:sp>
        <p:nvSpPr>
          <p:cNvPr id="132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7683500" cy="5054600"/>
          </a:xfrm>
        </p:spPr>
        <p:txBody>
          <a:bodyPr/>
          <a:lstStyle/>
          <a:p>
            <a:r>
              <a:rPr lang="en-US" altLang="ko-KR" sz="2800" dirty="0" err="1"/>
              <a:t>Epitomy</a:t>
            </a:r>
            <a:r>
              <a:rPr lang="en-US" altLang="ko-KR" sz="2800" dirty="0"/>
              <a:t>: Cray-1, 1976</a:t>
            </a:r>
          </a:p>
          <a:p>
            <a:r>
              <a:rPr lang="en-US" altLang="ko-KR" sz="2800" dirty="0"/>
              <a:t>Scalar Unit</a:t>
            </a:r>
          </a:p>
          <a:p>
            <a:pPr lvl="1"/>
            <a:r>
              <a:rPr lang="en-US" altLang="ko-KR" sz="2000" dirty="0"/>
              <a:t>Load/Store Architecture</a:t>
            </a:r>
          </a:p>
          <a:p>
            <a:r>
              <a:rPr lang="en-US" altLang="ko-KR" sz="2800" dirty="0"/>
              <a:t>Vector Extension</a:t>
            </a:r>
          </a:p>
          <a:p>
            <a:pPr lvl="1"/>
            <a:r>
              <a:rPr lang="en-US" altLang="ko-KR" sz="2000" dirty="0"/>
              <a:t>Vector Registers</a:t>
            </a:r>
          </a:p>
          <a:p>
            <a:pPr lvl="1"/>
            <a:r>
              <a:rPr lang="en-US" altLang="ko-KR" sz="2000" dirty="0"/>
              <a:t>Vector Instructions</a:t>
            </a:r>
          </a:p>
          <a:p>
            <a:r>
              <a:rPr lang="en-US" altLang="ko-KR" sz="2800" dirty="0"/>
              <a:t>Implementation</a:t>
            </a:r>
          </a:p>
          <a:p>
            <a:pPr lvl="1"/>
            <a:r>
              <a:rPr lang="en-US" altLang="ko-KR" sz="2000" dirty="0"/>
              <a:t>Hardwired Control</a:t>
            </a:r>
          </a:p>
          <a:p>
            <a:pPr lvl="1"/>
            <a:r>
              <a:rPr lang="en-US" altLang="ko-KR" sz="2000" dirty="0"/>
              <a:t>Highly Pipelined Functional Units</a:t>
            </a:r>
          </a:p>
          <a:p>
            <a:pPr lvl="1"/>
            <a:r>
              <a:rPr lang="en-US" altLang="ko-KR" sz="2000" dirty="0"/>
              <a:t>Interleaved Memory System</a:t>
            </a:r>
          </a:p>
          <a:p>
            <a:pPr lvl="1"/>
            <a:r>
              <a:rPr lang="en-US" altLang="ko-KR" sz="2000" dirty="0"/>
              <a:t>No Data Caches</a:t>
            </a:r>
          </a:p>
          <a:p>
            <a:pPr lvl="1"/>
            <a:r>
              <a:rPr lang="en-US" altLang="ko-KR" sz="2000" dirty="0"/>
              <a:t>No Virtual Memory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199A-32D5-FB4F-8136-05CDC3A78BC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Cray-1 (1976)</a:t>
            </a:r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3988-88BA-5F45-BE9B-E8806CE633E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26083" name="Rectangle 3"/>
          <p:cNvSpPr>
            <a:spLocks noChangeArrowheads="1"/>
          </p:cNvSpPr>
          <p:nvPr/>
        </p:nvSpPr>
        <p:spPr bwMode="auto">
          <a:xfrm>
            <a:off x="762000" y="901700"/>
            <a:ext cx="1754188" cy="4814888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84" name="Rectangle 4"/>
          <p:cNvSpPr>
            <a:spLocks noChangeArrowheads="1"/>
          </p:cNvSpPr>
          <p:nvPr/>
        </p:nvSpPr>
        <p:spPr bwMode="auto">
          <a:xfrm>
            <a:off x="762000" y="1587500"/>
            <a:ext cx="1828800" cy="393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Single Port</a:t>
            </a:r>
          </a:p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Memory</a:t>
            </a:r>
          </a:p>
          <a:p>
            <a:pPr algn="l">
              <a:spcBef>
                <a:spcPct val="0"/>
              </a:spcBef>
            </a:pPr>
            <a:endParaRPr lang="en-US" altLang="ko-KR" sz="1800" b="1"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16 banks of 64-bit words</a:t>
            </a:r>
          </a:p>
          <a:p>
            <a:pPr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+ </a:t>
            </a:r>
          </a:p>
          <a:p>
            <a:pPr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8-bit SECDED</a:t>
            </a:r>
          </a:p>
          <a:p>
            <a:pPr algn="l">
              <a:spcBef>
                <a:spcPct val="0"/>
              </a:spcBef>
            </a:pPr>
            <a:endParaRPr lang="en-US" altLang="ko-KR" sz="1800" b="1"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80MW/sec data load/store</a:t>
            </a:r>
          </a:p>
          <a:p>
            <a:pPr algn="l">
              <a:spcBef>
                <a:spcPct val="0"/>
              </a:spcBef>
            </a:pPr>
            <a:endParaRPr lang="en-US" altLang="ko-KR" sz="1800" b="1"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320MW/sec instruction</a:t>
            </a:r>
          </a:p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buffer refill</a:t>
            </a:r>
          </a:p>
        </p:txBody>
      </p:sp>
      <p:sp>
        <p:nvSpPr>
          <p:cNvPr id="1326085" name="Rectangle 5"/>
          <p:cNvSpPr>
            <a:spLocks noChangeArrowheads="1"/>
          </p:cNvSpPr>
          <p:nvPr/>
        </p:nvSpPr>
        <p:spPr bwMode="auto">
          <a:xfrm>
            <a:off x="2655888" y="5702300"/>
            <a:ext cx="2478087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4 Instruction Buffers</a:t>
            </a:r>
          </a:p>
        </p:txBody>
      </p:sp>
      <p:sp>
        <p:nvSpPr>
          <p:cNvPr id="1326086" name="Line 6"/>
          <p:cNvSpPr>
            <a:spLocks noChangeShapeType="1"/>
          </p:cNvSpPr>
          <p:nvPr/>
        </p:nvSpPr>
        <p:spPr bwMode="auto">
          <a:xfrm flipV="1">
            <a:off x="2960688" y="5143500"/>
            <a:ext cx="4318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87" name="Line 7"/>
          <p:cNvSpPr>
            <a:spLocks noChangeShapeType="1"/>
          </p:cNvSpPr>
          <p:nvPr/>
        </p:nvSpPr>
        <p:spPr bwMode="auto">
          <a:xfrm>
            <a:off x="3036888" y="55372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88" name="Line 8"/>
          <p:cNvSpPr>
            <a:spLocks noChangeShapeType="1"/>
          </p:cNvSpPr>
          <p:nvPr/>
        </p:nvSpPr>
        <p:spPr bwMode="auto">
          <a:xfrm>
            <a:off x="3113088" y="54610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89" name="Line 9"/>
          <p:cNvSpPr>
            <a:spLocks noChangeShapeType="1"/>
          </p:cNvSpPr>
          <p:nvPr/>
        </p:nvSpPr>
        <p:spPr bwMode="auto">
          <a:xfrm>
            <a:off x="3189288" y="53848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0" name="Line 10"/>
          <p:cNvSpPr>
            <a:spLocks noChangeShapeType="1"/>
          </p:cNvSpPr>
          <p:nvPr/>
        </p:nvSpPr>
        <p:spPr bwMode="auto">
          <a:xfrm>
            <a:off x="3265488" y="53086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1" name="Rectangle 11"/>
          <p:cNvSpPr>
            <a:spLocks noChangeArrowheads="1"/>
          </p:cNvSpPr>
          <p:nvPr/>
        </p:nvSpPr>
        <p:spPr bwMode="auto">
          <a:xfrm>
            <a:off x="3570288" y="5092700"/>
            <a:ext cx="889000" cy="3556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2" name="Rectangle 12"/>
          <p:cNvSpPr>
            <a:spLocks noChangeArrowheads="1"/>
          </p:cNvSpPr>
          <p:nvPr/>
        </p:nvSpPr>
        <p:spPr bwMode="auto">
          <a:xfrm>
            <a:off x="3494088" y="5168900"/>
            <a:ext cx="889000" cy="3556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3" name="Rectangle 13"/>
          <p:cNvSpPr>
            <a:spLocks noChangeArrowheads="1"/>
          </p:cNvSpPr>
          <p:nvPr/>
        </p:nvSpPr>
        <p:spPr bwMode="auto">
          <a:xfrm>
            <a:off x="3417888" y="5245100"/>
            <a:ext cx="889000" cy="3556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4" name="Rectangle 14"/>
          <p:cNvSpPr>
            <a:spLocks noChangeArrowheads="1"/>
          </p:cNvSpPr>
          <p:nvPr/>
        </p:nvSpPr>
        <p:spPr bwMode="auto">
          <a:xfrm>
            <a:off x="3341688" y="5321300"/>
            <a:ext cx="889000" cy="3556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5" name="Rectangle 15"/>
          <p:cNvSpPr>
            <a:spLocks noChangeArrowheads="1"/>
          </p:cNvSpPr>
          <p:nvPr/>
        </p:nvSpPr>
        <p:spPr bwMode="auto">
          <a:xfrm>
            <a:off x="3314700" y="5332413"/>
            <a:ext cx="952500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64-bitx16</a:t>
            </a:r>
          </a:p>
        </p:txBody>
      </p:sp>
      <p:sp>
        <p:nvSpPr>
          <p:cNvPr id="1326096" name="Line 16"/>
          <p:cNvSpPr>
            <a:spLocks noChangeShapeType="1"/>
          </p:cNvSpPr>
          <p:nvPr/>
        </p:nvSpPr>
        <p:spPr bwMode="auto">
          <a:xfrm>
            <a:off x="2503488" y="56134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7" name="Line 17"/>
          <p:cNvSpPr>
            <a:spLocks noChangeShapeType="1"/>
          </p:cNvSpPr>
          <p:nvPr/>
        </p:nvSpPr>
        <p:spPr bwMode="auto">
          <a:xfrm>
            <a:off x="2503488" y="54610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8" name="Line 18"/>
          <p:cNvSpPr>
            <a:spLocks noChangeShapeType="1"/>
          </p:cNvSpPr>
          <p:nvPr/>
        </p:nvSpPr>
        <p:spPr bwMode="auto">
          <a:xfrm>
            <a:off x="2503488" y="5308600"/>
            <a:ext cx="73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099" name="Line 19"/>
          <p:cNvSpPr>
            <a:spLocks noChangeShapeType="1"/>
          </p:cNvSpPr>
          <p:nvPr/>
        </p:nvSpPr>
        <p:spPr bwMode="auto">
          <a:xfrm>
            <a:off x="2503488" y="515620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00" name="Rectangle 20"/>
          <p:cNvSpPr>
            <a:spLocks noChangeArrowheads="1"/>
          </p:cNvSpPr>
          <p:nvPr/>
        </p:nvSpPr>
        <p:spPr bwMode="auto">
          <a:xfrm>
            <a:off x="5399088" y="5321300"/>
            <a:ext cx="838200" cy="203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01" name="Rectangle 21"/>
          <p:cNvSpPr>
            <a:spLocks noChangeArrowheads="1"/>
          </p:cNvSpPr>
          <p:nvPr/>
        </p:nvSpPr>
        <p:spPr bwMode="auto">
          <a:xfrm>
            <a:off x="5600700" y="5268913"/>
            <a:ext cx="47783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NIP</a:t>
            </a:r>
          </a:p>
        </p:txBody>
      </p:sp>
      <p:sp>
        <p:nvSpPr>
          <p:cNvPr id="1326102" name="Rectangle 22"/>
          <p:cNvSpPr>
            <a:spLocks noChangeArrowheads="1"/>
          </p:cNvSpPr>
          <p:nvPr/>
        </p:nvSpPr>
        <p:spPr bwMode="auto">
          <a:xfrm>
            <a:off x="5399088" y="5702300"/>
            <a:ext cx="812800" cy="203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03" name="Rectangle 23"/>
          <p:cNvSpPr>
            <a:spLocks noChangeArrowheads="1"/>
          </p:cNvSpPr>
          <p:nvPr/>
        </p:nvSpPr>
        <p:spPr bwMode="auto">
          <a:xfrm>
            <a:off x="5600700" y="5649913"/>
            <a:ext cx="457200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LIP</a:t>
            </a:r>
          </a:p>
        </p:txBody>
      </p:sp>
      <p:grpSp>
        <p:nvGrpSpPr>
          <p:cNvPr id="1326104" name="Group 24"/>
          <p:cNvGrpSpPr>
            <a:grpSpLocks/>
          </p:cNvGrpSpPr>
          <p:nvPr/>
        </p:nvGrpSpPr>
        <p:grpSpPr bwMode="auto">
          <a:xfrm>
            <a:off x="6999288" y="5268913"/>
            <a:ext cx="812800" cy="301625"/>
            <a:chOff x="4368" y="3327"/>
            <a:chExt cx="512" cy="190"/>
          </a:xfrm>
        </p:grpSpPr>
        <p:sp>
          <p:nvSpPr>
            <p:cNvPr id="1326105" name="Rectangle 25"/>
            <p:cNvSpPr>
              <a:spLocks noChangeArrowheads="1"/>
            </p:cNvSpPr>
            <p:nvPr/>
          </p:nvSpPr>
          <p:spPr bwMode="auto">
            <a:xfrm>
              <a:off x="4368" y="3360"/>
              <a:ext cx="512" cy="1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06" name="Rectangle 26"/>
            <p:cNvSpPr>
              <a:spLocks noChangeArrowheads="1"/>
            </p:cNvSpPr>
            <p:nvPr/>
          </p:nvSpPr>
          <p:spPr bwMode="auto">
            <a:xfrm>
              <a:off x="4495" y="3327"/>
              <a:ext cx="301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b="1">
                  <a:ea typeface="굴림" charset="-127"/>
                  <a:cs typeface="굴림" charset="-127"/>
                </a:rPr>
                <a:t>CIP</a:t>
              </a:r>
            </a:p>
          </p:txBody>
        </p:sp>
      </p:grpSp>
      <p:sp>
        <p:nvSpPr>
          <p:cNvPr id="1326107" name="Line 27"/>
          <p:cNvSpPr>
            <a:spLocks noChangeShapeType="1"/>
          </p:cNvSpPr>
          <p:nvPr/>
        </p:nvSpPr>
        <p:spPr bwMode="auto">
          <a:xfrm flipV="1">
            <a:off x="4560888" y="5295900"/>
            <a:ext cx="2032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08" name="Line 28"/>
          <p:cNvSpPr>
            <a:spLocks noChangeShapeType="1"/>
          </p:cNvSpPr>
          <p:nvPr/>
        </p:nvSpPr>
        <p:spPr bwMode="auto">
          <a:xfrm>
            <a:off x="4637088" y="53975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09" name="Line 29"/>
          <p:cNvSpPr>
            <a:spLocks noChangeShapeType="1"/>
          </p:cNvSpPr>
          <p:nvPr/>
        </p:nvSpPr>
        <p:spPr bwMode="auto">
          <a:xfrm>
            <a:off x="4256088" y="55372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0" name="Line 30"/>
          <p:cNvSpPr>
            <a:spLocks noChangeShapeType="1"/>
          </p:cNvSpPr>
          <p:nvPr/>
        </p:nvSpPr>
        <p:spPr bwMode="auto">
          <a:xfrm>
            <a:off x="4332288" y="54610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1" name="Line 31"/>
          <p:cNvSpPr>
            <a:spLocks noChangeShapeType="1"/>
          </p:cNvSpPr>
          <p:nvPr/>
        </p:nvSpPr>
        <p:spPr bwMode="auto">
          <a:xfrm>
            <a:off x="4408488" y="53975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2" name="Line 32"/>
          <p:cNvSpPr>
            <a:spLocks noChangeShapeType="1"/>
          </p:cNvSpPr>
          <p:nvPr/>
        </p:nvSpPr>
        <p:spPr bwMode="auto">
          <a:xfrm>
            <a:off x="4484688" y="53086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3" name="Freeform 33"/>
          <p:cNvSpPr>
            <a:spLocks/>
          </p:cNvSpPr>
          <p:nvPr/>
        </p:nvSpPr>
        <p:spPr bwMode="auto">
          <a:xfrm>
            <a:off x="5018088" y="5397500"/>
            <a:ext cx="369887" cy="369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240" y="240"/>
              </a:cxn>
            </a:cxnLst>
            <a:rect l="0" t="0" r="r" b="b"/>
            <a:pathLst>
              <a:path w="241" h="241">
                <a:moveTo>
                  <a:pt x="0" y="0"/>
                </a:moveTo>
                <a:lnTo>
                  <a:pt x="0" y="240"/>
                </a:lnTo>
                <a:lnTo>
                  <a:pt x="240" y="24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4" name="Line 34"/>
          <p:cNvSpPr>
            <a:spLocks noChangeShapeType="1"/>
          </p:cNvSpPr>
          <p:nvPr/>
        </p:nvSpPr>
        <p:spPr bwMode="auto">
          <a:xfrm flipV="1">
            <a:off x="6237288" y="53975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5" name="Rectangle 35"/>
          <p:cNvSpPr>
            <a:spLocks noChangeArrowheads="1"/>
          </p:cNvSpPr>
          <p:nvPr/>
        </p:nvSpPr>
        <p:spPr bwMode="auto">
          <a:xfrm>
            <a:off x="3519488" y="2884488"/>
            <a:ext cx="812800" cy="584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6" name="Line 36"/>
          <p:cNvSpPr>
            <a:spLocks noChangeShapeType="1"/>
          </p:cNvSpPr>
          <p:nvPr/>
        </p:nvSpPr>
        <p:spPr bwMode="auto">
          <a:xfrm flipH="1">
            <a:off x="2503488" y="3176588"/>
            <a:ext cx="1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7" name="Line 37"/>
          <p:cNvSpPr>
            <a:spLocks noChangeShapeType="1"/>
          </p:cNvSpPr>
          <p:nvPr/>
        </p:nvSpPr>
        <p:spPr bwMode="auto">
          <a:xfrm flipV="1">
            <a:off x="4332288" y="30353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8" name="Line 38"/>
          <p:cNvSpPr>
            <a:spLocks noChangeShapeType="1"/>
          </p:cNvSpPr>
          <p:nvPr/>
        </p:nvSpPr>
        <p:spPr bwMode="auto">
          <a:xfrm flipH="1">
            <a:off x="4332288" y="332898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19" name="Rectangle 39"/>
          <p:cNvSpPr>
            <a:spLocks noChangeArrowheads="1"/>
          </p:cNvSpPr>
          <p:nvPr/>
        </p:nvSpPr>
        <p:spPr bwMode="auto">
          <a:xfrm>
            <a:off x="2717800" y="2882900"/>
            <a:ext cx="492125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(A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0</a:t>
            </a:r>
            <a:r>
              <a:rPr lang="en-US" altLang="ko-KR" sz="1400" b="1">
                <a:ea typeface="굴림" charset="-127"/>
                <a:cs typeface="굴림" charset="-127"/>
              </a:rPr>
              <a:t>)</a:t>
            </a:r>
          </a:p>
        </p:txBody>
      </p:sp>
      <p:sp>
        <p:nvSpPr>
          <p:cNvPr id="1326120" name="Line 40"/>
          <p:cNvSpPr>
            <a:spLocks noChangeShapeType="1"/>
          </p:cNvSpPr>
          <p:nvPr/>
        </p:nvSpPr>
        <p:spPr bwMode="auto">
          <a:xfrm flipH="1">
            <a:off x="2503488" y="2719388"/>
            <a:ext cx="269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21" name="Rectangle 41"/>
          <p:cNvSpPr>
            <a:spLocks noChangeArrowheads="1"/>
          </p:cNvSpPr>
          <p:nvPr/>
        </p:nvSpPr>
        <p:spPr bwMode="auto">
          <a:xfrm>
            <a:off x="3098800" y="2425700"/>
            <a:ext cx="13223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( (A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h</a:t>
            </a:r>
            <a:r>
              <a:rPr lang="en-US" altLang="ko-KR" sz="1400" b="1">
                <a:ea typeface="굴림" charset="-127"/>
                <a:cs typeface="굴림" charset="-127"/>
              </a:rPr>
              <a:t>) + j k m )</a:t>
            </a:r>
          </a:p>
        </p:txBody>
      </p:sp>
      <p:sp>
        <p:nvSpPr>
          <p:cNvPr id="1326122" name="Rectangle 42"/>
          <p:cNvSpPr>
            <a:spLocks noChangeArrowheads="1"/>
          </p:cNvSpPr>
          <p:nvPr/>
        </p:nvSpPr>
        <p:spPr bwMode="auto">
          <a:xfrm>
            <a:off x="3479800" y="2836863"/>
            <a:ext cx="942975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64</a:t>
            </a:r>
          </a:p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T Regs</a:t>
            </a:r>
          </a:p>
        </p:txBody>
      </p:sp>
      <p:sp>
        <p:nvSpPr>
          <p:cNvPr id="1326123" name="Rectangle 43"/>
          <p:cNvSpPr>
            <a:spLocks noChangeArrowheads="1"/>
          </p:cNvSpPr>
          <p:nvPr/>
        </p:nvSpPr>
        <p:spPr bwMode="auto">
          <a:xfrm>
            <a:off x="3519488" y="4332288"/>
            <a:ext cx="812800" cy="584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24" name="Line 44"/>
          <p:cNvSpPr>
            <a:spLocks noChangeShapeType="1"/>
          </p:cNvSpPr>
          <p:nvPr/>
        </p:nvSpPr>
        <p:spPr bwMode="auto">
          <a:xfrm flipH="1">
            <a:off x="2503488" y="4624388"/>
            <a:ext cx="1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25" name="Line 45"/>
          <p:cNvSpPr>
            <a:spLocks noChangeShapeType="1"/>
          </p:cNvSpPr>
          <p:nvPr/>
        </p:nvSpPr>
        <p:spPr bwMode="auto">
          <a:xfrm>
            <a:off x="4357688" y="4471988"/>
            <a:ext cx="81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26" name="Line 46"/>
          <p:cNvSpPr>
            <a:spLocks noChangeShapeType="1"/>
          </p:cNvSpPr>
          <p:nvPr/>
        </p:nvSpPr>
        <p:spPr bwMode="auto">
          <a:xfrm flipH="1">
            <a:off x="4332288" y="477678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27" name="Rectangle 47"/>
          <p:cNvSpPr>
            <a:spLocks noChangeArrowheads="1"/>
          </p:cNvSpPr>
          <p:nvPr/>
        </p:nvSpPr>
        <p:spPr bwMode="auto">
          <a:xfrm>
            <a:off x="2717800" y="4330700"/>
            <a:ext cx="492125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(A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0</a:t>
            </a:r>
            <a:r>
              <a:rPr lang="en-US" altLang="ko-KR" sz="1400" b="1">
                <a:ea typeface="굴림" charset="-127"/>
                <a:cs typeface="굴림" charset="-127"/>
              </a:rPr>
              <a:t>)</a:t>
            </a:r>
          </a:p>
        </p:txBody>
      </p:sp>
      <p:sp>
        <p:nvSpPr>
          <p:cNvPr id="1326128" name="Line 48"/>
          <p:cNvSpPr>
            <a:spLocks noChangeShapeType="1"/>
          </p:cNvSpPr>
          <p:nvPr/>
        </p:nvSpPr>
        <p:spPr bwMode="auto">
          <a:xfrm flipH="1">
            <a:off x="2503488" y="4167188"/>
            <a:ext cx="269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29" name="Rectangle 49"/>
          <p:cNvSpPr>
            <a:spLocks noChangeArrowheads="1"/>
          </p:cNvSpPr>
          <p:nvPr/>
        </p:nvSpPr>
        <p:spPr bwMode="auto">
          <a:xfrm>
            <a:off x="3098800" y="3873500"/>
            <a:ext cx="13223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( (A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h</a:t>
            </a:r>
            <a:r>
              <a:rPr lang="en-US" altLang="ko-KR" sz="1400" b="1">
                <a:ea typeface="굴림" charset="-127"/>
                <a:cs typeface="굴림" charset="-127"/>
              </a:rPr>
              <a:t>) + j k m )</a:t>
            </a:r>
          </a:p>
        </p:txBody>
      </p:sp>
      <p:sp>
        <p:nvSpPr>
          <p:cNvPr id="1326130" name="Rectangle 50"/>
          <p:cNvSpPr>
            <a:spLocks noChangeArrowheads="1"/>
          </p:cNvSpPr>
          <p:nvPr/>
        </p:nvSpPr>
        <p:spPr bwMode="auto">
          <a:xfrm>
            <a:off x="3467100" y="4297363"/>
            <a:ext cx="968375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64 </a:t>
            </a:r>
          </a:p>
          <a:p>
            <a:pPr algn="l">
              <a:spcBef>
                <a:spcPct val="0"/>
              </a:spcBef>
            </a:pPr>
            <a:r>
              <a:rPr lang="en-US" altLang="ko-KR" sz="1800" b="1">
                <a:ea typeface="굴림" charset="-127"/>
                <a:cs typeface="굴림" charset="-127"/>
              </a:rPr>
              <a:t>B Regs</a:t>
            </a:r>
          </a:p>
        </p:txBody>
      </p:sp>
      <p:grpSp>
        <p:nvGrpSpPr>
          <p:cNvPr id="1326131" name="Group 51"/>
          <p:cNvGrpSpPr>
            <a:grpSpLocks/>
          </p:cNvGrpSpPr>
          <p:nvPr/>
        </p:nvGrpSpPr>
        <p:grpSpPr bwMode="auto">
          <a:xfrm>
            <a:off x="5189538" y="2319338"/>
            <a:ext cx="901700" cy="1308100"/>
            <a:chOff x="3236" y="988"/>
            <a:chExt cx="568" cy="824"/>
          </a:xfrm>
        </p:grpSpPr>
        <p:sp>
          <p:nvSpPr>
            <p:cNvPr id="1326132" name="Rectangle 52"/>
            <p:cNvSpPr>
              <a:spLocks noChangeArrowheads="1"/>
            </p:cNvSpPr>
            <p:nvPr/>
          </p:nvSpPr>
          <p:spPr bwMode="auto">
            <a:xfrm>
              <a:off x="3240" y="1008"/>
              <a:ext cx="560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33" name="Line 53"/>
            <p:cNvSpPr>
              <a:spLocks noChangeShapeType="1"/>
            </p:cNvSpPr>
            <p:nvPr/>
          </p:nvSpPr>
          <p:spPr bwMode="auto">
            <a:xfrm>
              <a:off x="3236" y="1096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34" name="Line 54"/>
            <p:cNvSpPr>
              <a:spLocks noChangeShapeType="1"/>
            </p:cNvSpPr>
            <p:nvPr/>
          </p:nvSpPr>
          <p:spPr bwMode="auto">
            <a:xfrm>
              <a:off x="3236" y="1192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35" name="Line 55"/>
            <p:cNvSpPr>
              <a:spLocks noChangeShapeType="1"/>
            </p:cNvSpPr>
            <p:nvPr/>
          </p:nvSpPr>
          <p:spPr bwMode="auto">
            <a:xfrm>
              <a:off x="3236" y="1288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36" name="Line 56"/>
            <p:cNvSpPr>
              <a:spLocks noChangeShapeType="1"/>
            </p:cNvSpPr>
            <p:nvPr/>
          </p:nvSpPr>
          <p:spPr bwMode="auto">
            <a:xfrm>
              <a:off x="3236" y="1384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37" name="Line 57"/>
            <p:cNvSpPr>
              <a:spLocks noChangeShapeType="1"/>
            </p:cNvSpPr>
            <p:nvPr/>
          </p:nvSpPr>
          <p:spPr bwMode="auto">
            <a:xfrm>
              <a:off x="3236" y="148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38" name="Line 58"/>
            <p:cNvSpPr>
              <a:spLocks noChangeShapeType="1"/>
            </p:cNvSpPr>
            <p:nvPr/>
          </p:nvSpPr>
          <p:spPr bwMode="auto">
            <a:xfrm>
              <a:off x="3236" y="1576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39" name="Line 59"/>
            <p:cNvSpPr>
              <a:spLocks noChangeShapeType="1"/>
            </p:cNvSpPr>
            <p:nvPr/>
          </p:nvSpPr>
          <p:spPr bwMode="auto">
            <a:xfrm>
              <a:off x="3236" y="1672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40" name="Rectangle 60"/>
            <p:cNvSpPr>
              <a:spLocks noChangeArrowheads="1"/>
            </p:cNvSpPr>
            <p:nvPr/>
          </p:nvSpPr>
          <p:spPr bwMode="auto">
            <a:xfrm>
              <a:off x="3407" y="988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S0</a:t>
              </a:r>
            </a:p>
          </p:txBody>
        </p:sp>
        <p:sp>
          <p:nvSpPr>
            <p:cNvPr id="1326141" name="Rectangle 61"/>
            <p:cNvSpPr>
              <a:spLocks noChangeArrowheads="1"/>
            </p:cNvSpPr>
            <p:nvPr/>
          </p:nvSpPr>
          <p:spPr bwMode="auto">
            <a:xfrm>
              <a:off x="3407" y="1084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S1</a:t>
              </a:r>
            </a:p>
          </p:txBody>
        </p:sp>
        <p:sp>
          <p:nvSpPr>
            <p:cNvPr id="1326142" name="Rectangle 62"/>
            <p:cNvSpPr>
              <a:spLocks noChangeArrowheads="1"/>
            </p:cNvSpPr>
            <p:nvPr/>
          </p:nvSpPr>
          <p:spPr bwMode="auto">
            <a:xfrm>
              <a:off x="3407" y="1180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S2</a:t>
              </a:r>
            </a:p>
          </p:txBody>
        </p:sp>
        <p:sp>
          <p:nvSpPr>
            <p:cNvPr id="1326143" name="Rectangle 63"/>
            <p:cNvSpPr>
              <a:spLocks noChangeArrowheads="1"/>
            </p:cNvSpPr>
            <p:nvPr/>
          </p:nvSpPr>
          <p:spPr bwMode="auto">
            <a:xfrm>
              <a:off x="3407" y="1276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S3</a:t>
              </a:r>
            </a:p>
          </p:txBody>
        </p:sp>
        <p:sp>
          <p:nvSpPr>
            <p:cNvPr id="1326144" name="Rectangle 64"/>
            <p:cNvSpPr>
              <a:spLocks noChangeArrowheads="1"/>
            </p:cNvSpPr>
            <p:nvPr/>
          </p:nvSpPr>
          <p:spPr bwMode="auto">
            <a:xfrm>
              <a:off x="3407" y="1372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S4</a:t>
              </a:r>
            </a:p>
          </p:txBody>
        </p:sp>
        <p:sp>
          <p:nvSpPr>
            <p:cNvPr id="1326145" name="Rectangle 65"/>
            <p:cNvSpPr>
              <a:spLocks noChangeArrowheads="1"/>
            </p:cNvSpPr>
            <p:nvPr/>
          </p:nvSpPr>
          <p:spPr bwMode="auto">
            <a:xfrm>
              <a:off x="3407" y="1468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S5</a:t>
              </a:r>
            </a:p>
          </p:txBody>
        </p:sp>
        <p:sp>
          <p:nvSpPr>
            <p:cNvPr id="1326146" name="Rectangle 66"/>
            <p:cNvSpPr>
              <a:spLocks noChangeArrowheads="1"/>
            </p:cNvSpPr>
            <p:nvPr/>
          </p:nvSpPr>
          <p:spPr bwMode="auto">
            <a:xfrm>
              <a:off x="3407" y="1564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S6</a:t>
              </a:r>
            </a:p>
          </p:txBody>
        </p:sp>
        <p:sp>
          <p:nvSpPr>
            <p:cNvPr id="1326147" name="Rectangle 67"/>
            <p:cNvSpPr>
              <a:spLocks noChangeArrowheads="1"/>
            </p:cNvSpPr>
            <p:nvPr/>
          </p:nvSpPr>
          <p:spPr bwMode="auto">
            <a:xfrm>
              <a:off x="3407" y="1660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S7</a:t>
              </a:r>
            </a:p>
          </p:txBody>
        </p:sp>
      </p:grpSp>
      <p:grpSp>
        <p:nvGrpSpPr>
          <p:cNvPr id="1326148" name="Group 68"/>
          <p:cNvGrpSpPr>
            <a:grpSpLocks/>
          </p:cNvGrpSpPr>
          <p:nvPr/>
        </p:nvGrpSpPr>
        <p:grpSpPr bwMode="auto">
          <a:xfrm>
            <a:off x="5189538" y="3767138"/>
            <a:ext cx="901700" cy="1308100"/>
            <a:chOff x="3236" y="1900"/>
            <a:chExt cx="568" cy="824"/>
          </a:xfrm>
        </p:grpSpPr>
        <p:sp>
          <p:nvSpPr>
            <p:cNvPr id="1326149" name="Rectangle 69"/>
            <p:cNvSpPr>
              <a:spLocks noChangeArrowheads="1"/>
            </p:cNvSpPr>
            <p:nvPr/>
          </p:nvSpPr>
          <p:spPr bwMode="auto">
            <a:xfrm>
              <a:off x="3240" y="1920"/>
              <a:ext cx="560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50" name="Line 70"/>
            <p:cNvSpPr>
              <a:spLocks noChangeShapeType="1"/>
            </p:cNvSpPr>
            <p:nvPr/>
          </p:nvSpPr>
          <p:spPr bwMode="auto">
            <a:xfrm>
              <a:off x="3236" y="2008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51" name="Line 71"/>
            <p:cNvSpPr>
              <a:spLocks noChangeShapeType="1"/>
            </p:cNvSpPr>
            <p:nvPr/>
          </p:nvSpPr>
          <p:spPr bwMode="auto">
            <a:xfrm>
              <a:off x="3236" y="2104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52" name="Line 72"/>
            <p:cNvSpPr>
              <a:spLocks noChangeShapeType="1"/>
            </p:cNvSpPr>
            <p:nvPr/>
          </p:nvSpPr>
          <p:spPr bwMode="auto">
            <a:xfrm>
              <a:off x="3236" y="220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53" name="Line 73"/>
            <p:cNvSpPr>
              <a:spLocks noChangeShapeType="1"/>
            </p:cNvSpPr>
            <p:nvPr/>
          </p:nvSpPr>
          <p:spPr bwMode="auto">
            <a:xfrm>
              <a:off x="3236" y="2296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54" name="Line 74"/>
            <p:cNvSpPr>
              <a:spLocks noChangeShapeType="1"/>
            </p:cNvSpPr>
            <p:nvPr/>
          </p:nvSpPr>
          <p:spPr bwMode="auto">
            <a:xfrm>
              <a:off x="3236" y="2392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55" name="Line 75"/>
            <p:cNvSpPr>
              <a:spLocks noChangeShapeType="1"/>
            </p:cNvSpPr>
            <p:nvPr/>
          </p:nvSpPr>
          <p:spPr bwMode="auto">
            <a:xfrm>
              <a:off x="3236" y="2488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56" name="Line 76"/>
            <p:cNvSpPr>
              <a:spLocks noChangeShapeType="1"/>
            </p:cNvSpPr>
            <p:nvPr/>
          </p:nvSpPr>
          <p:spPr bwMode="auto">
            <a:xfrm>
              <a:off x="3236" y="2584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57" name="Rectangle 77"/>
            <p:cNvSpPr>
              <a:spLocks noChangeArrowheads="1"/>
            </p:cNvSpPr>
            <p:nvPr/>
          </p:nvSpPr>
          <p:spPr bwMode="auto">
            <a:xfrm>
              <a:off x="3407" y="1900"/>
              <a:ext cx="21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A0</a:t>
              </a:r>
            </a:p>
          </p:txBody>
        </p:sp>
        <p:sp>
          <p:nvSpPr>
            <p:cNvPr id="1326158" name="Rectangle 78"/>
            <p:cNvSpPr>
              <a:spLocks noChangeArrowheads="1"/>
            </p:cNvSpPr>
            <p:nvPr/>
          </p:nvSpPr>
          <p:spPr bwMode="auto">
            <a:xfrm>
              <a:off x="3407" y="1996"/>
              <a:ext cx="21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A1</a:t>
              </a:r>
            </a:p>
          </p:txBody>
        </p:sp>
        <p:sp>
          <p:nvSpPr>
            <p:cNvPr id="1326159" name="Rectangle 79"/>
            <p:cNvSpPr>
              <a:spLocks noChangeArrowheads="1"/>
            </p:cNvSpPr>
            <p:nvPr/>
          </p:nvSpPr>
          <p:spPr bwMode="auto">
            <a:xfrm>
              <a:off x="3407" y="2092"/>
              <a:ext cx="21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A2</a:t>
              </a:r>
            </a:p>
          </p:txBody>
        </p:sp>
        <p:sp>
          <p:nvSpPr>
            <p:cNvPr id="1326160" name="Rectangle 80"/>
            <p:cNvSpPr>
              <a:spLocks noChangeArrowheads="1"/>
            </p:cNvSpPr>
            <p:nvPr/>
          </p:nvSpPr>
          <p:spPr bwMode="auto">
            <a:xfrm>
              <a:off x="3407" y="2188"/>
              <a:ext cx="21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A3</a:t>
              </a:r>
            </a:p>
          </p:txBody>
        </p:sp>
        <p:sp>
          <p:nvSpPr>
            <p:cNvPr id="1326161" name="Rectangle 81"/>
            <p:cNvSpPr>
              <a:spLocks noChangeArrowheads="1"/>
            </p:cNvSpPr>
            <p:nvPr/>
          </p:nvSpPr>
          <p:spPr bwMode="auto">
            <a:xfrm>
              <a:off x="3407" y="2284"/>
              <a:ext cx="21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A4</a:t>
              </a:r>
            </a:p>
          </p:txBody>
        </p:sp>
        <p:sp>
          <p:nvSpPr>
            <p:cNvPr id="1326162" name="Rectangle 82"/>
            <p:cNvSpPr>
              <a:spLocks noChangeArrowheads="1"/>
            </p:cNvSpPr>
            <p:nvPr/>
          </p:nvSpPr>
          <p:spPr bwMode="auto">
            <a:xfrm>
              <a:off x="3407" y="2380"/>
              <a:ext cx="21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A5</a:t>
              </a:r>
            </a:p>
          </p:txBody>
        </p:sp>
        <p:sp>
          <p:nvSpPr>
            <p:cNvPr id="1326163" name="Rectangle 83"/>
            <p:cNvSpPr>
              <a:spLocks noChangeArrowheads="1"/>
            </p:cNvSpPr>
            <p:nvPr/>
          </p:nvSpPr>
          <p:spPr bwMode="auto">
            <a:xfrm>
              <a:off x="3407" y="2476"/>
              <a:ext cx="21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A6</a:t>
              </a:r>
            </a:p>
          </p:txBody>
        </p:sp>
        <p:sp>
          <p:nvSpPr>
            <p:cNvPr id="1326164" name="Rectangle 84"/>
            <p:cNvSpPr>
              <a:spLocks noChangeArrowheads="1"/>
            </p:cNvSpPr>
            <p:nvPr/>
          </p:nvSpPr>
          <p:spPr bwMode="auto">
            <a:xfrm>
              <a:off x="3407" y="2572"/>
              <a:ext cx="21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A7</a:t>
              </a:r>
            </a:p>
          </p:txBody>
        </p:sp>
      </p:grpSp>
      <p:sp>
        <p:nvSpPr>
          <p:cNvPr id="1326165" name="Rectangle 85"/>
          <p:cNvSpPr>
            <a:spLocks noChangeArrowheads="1"/>
          </p:cNvSpPr>
          <p:nvPr/>
        </p:nvSpPr>
        <p:spPr bwMode="auto">
          <a:xfrm>
            <a:off x="4622800" y="2730500"/>
            <a:ext cx="3317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S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i</a:t>
            </a:r>
          </a:p>
        </p:txBody>
      </p:sp>
      <p:sp>
        <p:nvSpPr>
          <p:cNvPr id="1326166" name="Rectangle 86"/>
          <p:cNvSpPr>
            <a:spLocks noChangeArrowheads="1"/>
          </p:cNvSpPr>
          <p:nvPr/>
        </p:nvSpPr>
        <p:spPr bwMode="auto">
          <a:xfrm>
            <a:off x="4622800" y="3035300"/>
            <a:ext cx="384175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T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jk</a:t>
            </a:r>
          </a:p>
        </p:txBody>
      </p:sp>
      <p:sp>
        <p:nvSpPr>
          <p:cNvPr id="1326167" name="Rectangle 87"/>
          <p:cNvSpPr>
            <a:spLocks noChangeArrowheads="1"/>
          </p:cNvSpPr>
          <p:nvPr/>
        </p:nvSpPr>
        <p:spPr bwMode="auto">
          <a:xfrm>
            <a:off x="4622800" y="4178300"/>
            <a:ext cx="34131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A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i</a:t>
            </a:r>
          </a:p>
        </p:txBody>
      </p:sp>
      <p:sp>
        <p:nvSpPr>
          <p:cNvPr id="1326168" name="Rectangle 88"/>
          <p:cNvSpPr>
            <a:spLocks noChangeArrowheads="1"/>
          </p:cNvSpPr>
          <p:nvPr/>
        </p:nvSpPr>
        <p:spPr bwMode="auto">
          <a:xfrm>
            <a:off x="4622800" y="4483100"/>
            <a:ext cx="40481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B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jk</a:t>
            </a:r>
          </a:p>
        </p:txBody>
      </p:sp>
      <p:sp>
        <p:nvSpPr>
          <p:cNvPr id="1326169" name="Rectangle 89"/>
          <p:cNvSpPr>
            <a:spLocks noChangeArrowheads="1"/>
          </p:cNvSpPr>
          <p:nvPr/>
        </p:nvSpPr>
        <p:spPr bwMode="auto">
          <a:xfrm>
            <a:off x="7405688" y="1970088"/>
            <a:ext cx="965200" cy="889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70" name="Rectangle 90"/>
          <p:cNvSpPr>
            <a:spLocks noChangeArrowheads="1"/>
          </p:cNvSpPr>
          <p:nvPr/>
        </p:nvSpPr>
        <p:spPr bwMode="auto">
          <a:xfrm>
            <a:off x="7442200" y="1968500"/>
            <a:ext cx="803275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FP Add</a:t>
            </a:r>
          </a:p>
        </p:txBody>
      </p:sp>
      <p:sp>
        <p:nvSpPr>
          <p:cNvPr id="1326171" name="Rectangle 91"/>
          <p:cNvSpPr>
            <a:spLocks noChangeArrowheads="1"/>
          </p:cNvSpPr>
          <p:nvPr/>
        </p:nvSpPr>
        <p:spPr bwMode="auto">
          <a:xfrm>
            <a:off x="7442200" y="2273300"/>
            <a:ext cx="7635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FP Mul</a:t>
            </a:r>
          </a:p>
        </p:txBody>
      </p:sp>
      <p:sp>
        <p:nvSpPr>
          <p:cNvPr id="1326172" name="Rectangle 92"/>
          <p:cNvSpPr>
            <a:spLocks noChangeArrowheads="1"/>
          </p:cNvSpPr>
          <p:nvPr/>
        </p:nvSpPr>
        <p:spPr bwMode="auto">
          <a:xfrm>
            <a:off x="7442200" y="2578100"/>
            <a:ext cx="9413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FP Recip</a:t>
            </a:r>
          </a:p>
        </p:txBody>
      </p:sp>
      <p:sp>
        <p:nvSpPr>
          <p:cNvPr id="1326173" name="Line 93"/>
          <p:cNvSpPr>
            <a:spLocks noChangeShapeType="1"/>
          </p:cNvSpPr>
          <p:nvPr/>
        </p:nvSpPr>
        <p:spPr bwMode="auto">
          <a:xfrm>
            <a:off x="7405688" y="22621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74" name="Line 94"/>
          <p:cNvSpPr>
            <a:spLocks noChangeShapeType="1"/>
          </p:cNvSpPr>
          <p:nvPr/>
        </p:nvSpPr>
        <p:spPr bwMode="auto">
          <a:xfrm>
            <a:off x="7405688" y="25669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26175" name="Group 95"/>
          <p:cNvGrpSpPr>
            <a:grpSpLocks/>
          </p:cNvGrpSpPr>
          <p:nvPr/>
        </p:nvGrpSpPr>
        <p:grpSpPr bwMode="auto">
          <a:xfrm>
            <a:off x="7405688" y="2959100"/>
            <a:ext cx="965200" cy="1216025"/>
            <a:chOff x="4624" y="1872"/>
            <a:chExt cx="608" cy="766"/>
          </a:xfrm>
        </p:grpSpPr>
        <p:sp>
          <p:nvSpPr>
            <p:cNvPr id="1326176" name="Rectangle 96"/>
            <p:cNvSpPr>
              <a:spLocks noChangeArrowheads="1"/>
            </p:cNvSpPr>
            <p:nvPr/>
          </p:nvSpPr>
          <p:spPr bwMode="auto">
            <a:xfrm>
              <a:off x="4624" y="1873"/>
              <a:ext cx="608" cy="7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77" name="Rectangle 97"/>
            <p:cNvSpPr>
              <a:spLocks noChangeArrowheads="1"/>
            </p:cNvSpPr>
            <p:nvPr/>
          </p:nvSpPr>
          <p:spPr bwMode="auto">
            <a:xfrm>
              <a:off x="4647" y="1872"/>
              <a:ext cx="500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b="1">
                  <a:ea typeface="굴림" charset="-127"/>
                  <a:cs typeface="굴림" charset="-127"/>
                </a:rPr>
                <a:t>Int Add</a:t>
              </a:r>
            </a:p>
          </p:txBody>
        </p:sp>
        <p:sp>
          <p:nvSpPr>
            <p:cNvPr id="1326178" name="Rectangle 98"/>
            <p:cNvSpPr>
              <a:spLocks noChangeArrowheads="1"/>
            </p:cNvSpPr>
            <p:nvPr/>
          </p:nvSpPr>
          <p:spPr bwMode="auto">
            <a:xfrm>
              <a:off x="4647" y="2064"/>
              <a:ext cx="581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b="1">
                  <a:ea typeface="굴림" charset="-127"/>
                  <a:cs typeface="굴림" charset="-127"/>
                </a:rPr>
                <a:t>Int Logic</a:t>
              </a:r>
            </a:p>
          </p:txBody>
        </p:sp>
        <p:sp>
          <p:nvSpPr>
            <p:cNvPr id="1326179" name="Rectangle 99"/>
            <p:cNvSpPr>
              <a:spLocks noChangeArrowheads="1"/>
            </p:cNvSpPr>
            <p:nvPr/>
          </p:nvSpPr>
          <p:spPr bwMode="auto">
            <a:xfrm>
              <a:off x="4647" y="2256"/>
              <a:ext cx="531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b="1">
                  <a:ea typeface="굴림" charset="-127"/>
                  <a:cs typeface="굴림" charset="-127"/>
                </a:rPr>
                <a:t>Int Shift</a:t>
              </a:r>
            </a:p>
          </p:txBody>
        </p:sp>
        <p:sp>
          <p:nvSpPr>
            <p:cNvPr id="1326180" name="Line 100"/>
            <p:cNvSpPr>
              <a:spLocks noChangeShapeType="1"/>
            </p:cNvSpPr>
            <p:nvPr/>
          </p:nvSpPr>
          <p:spPr bwMode="auto">
            <a:xfrm>
              <a:off x="4624" y="2057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81" name="Line 101"/>
            <p:cNvSpPr>
              <a:spLocks noChangeShapeType="1"/>
            </p:cNvSpPr>
            <p:nvPr/>
          </p:nvSpPr>
          <p:spPr bwMode="auto">
            <a:xfrm>
              <a:off x="4624" y="2249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182" name="Rectangle 102"/>
            <p:cNvSpPr>
              <a:spLocks noChangeArrowheads="1"/>
            </p:cNvSpPr>
            <p:nvPr/>
          </p:nvSpPr>
          <p:spPr bwMode="auto">
            <a:xfrm>
              <a:off x="4647" y="2448"/>
              <a:ext cx="543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b="1">
                  <a:ea typeface="굴림" charset="-127"/>
                  <a:cs typeface="굴림" charset="-127"/>
                </a:rPr>
                <a:t>Pop Cnt</a:t>
              </a:r>
            </a:p>
          </p:txBody>
        </p:sp>
        <p:sp>
          <p:nvSpPr>
            <p:cNvPr id="1326183" name="Line 103"/>
            <p:cNvSpPr>
              <a:spLocks noChangeShapeType="1"/>
            </p:cNvSpPr>
            <p:nvPr/>
          </p:nvSpPr>
          <p:spPr bwMode="auto">
            <a:xfrm>
              <a:off x="4624" y="2441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6184" name="Freeform 104"/>
          <p:cNvSpPr>
            <a:spLocks/>
          </p:cNvSpPr>
          <p:nvPr/>
        </p:nvSpPr>
        <p:spPr bwMode="auto">
          <a:xfrm>
            <a:off x="6084888" y="2273300"/>
            <a:ext cx="1296987" cy="30638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88" y="192"/>
              </a:cxn>
              <a:cxn ang="0">
                <a:pos x="288" y="0"/>
              </a:cxn>
              <a:cxn ang="0">
                <a:pos x="816" y="0"/>
              </a:cxn>
            </a:cxnLst>
            <a:rect l="0" t="0" r="r" b="b"/>
            <a:pathLst>
              <a:path w="817" h="193">
                <a:moveTo>
                  <a:pt x="0" y="192"/>
                </a:moveTo>
                <a:lnTo>
                  <a:pt x="288" y="192"/>
                </a:lnTo>
                <a:lnTo>
                  <a:pt x="288" y="0"/>
                </a:lnTo>
                <a:lnTo>
                  <a:pt x="8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85" name="Freeform 105"/>
          <p:cNvSpPr>
            <a:spLocks/>
          </p:cNvSpPr>
          <p:nvPr/>
        </p:nvSpPr>
        <p:spPr bwMode="auto">
          <a:xfrm>
            <a:off x="6542088" y="2578100"/>
            <a:ext cx="839787" cy="839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528" y="528"/>
              </a:cxn>
            </a:cxnLst>
            <a:rect l="0" t="0" r="r" b="b"/>
            <a:pathLst>
              <a:path w="529" h="529">
                <a:moveTo>
                  <a:pt x="0" y="0"/>
                </a:moveTo>
                <a:lnTo>
                  <a:pt x="0" y="528"/>
                </a:lnTo>
                <a:lnTo>
                  <a:pt x="528" y="52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86" name="Freeform 106"/>
          <p:cNvSpPr>
            <a:spLocks/>
          </p:cNvSpPr>
          <p:nvPr/>
        </p:nvSpPr>
        <p:spPr bwMode="auto">
          <a:xfrm>
            <a:off x="6084888" y="2425700"/>
            <a:ext cx="1296987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384" y="288"/>
              </a:cxn>
              <a:cxn ang="0">
                <a:pos x="384" y="0"/>
              </a:cxn>
              <a:cxn ang="0">
                <a:pos x="816" y="0"/>
              </a:cxn>
            </a:cxnLst>
            <a:rect l="0" t="0" r="r" b="b"/>
            <a:pathLst>
              <a:path w="817" h="289">
                <a:moveTo>
                  <a:pt x="0" y="288"/>
                </a:moveTo>
                <a:lnTo>
                  <a:pt x="384" y="288"/>
                </a:lnTo>
                <a:lnTo>
                  <a:pt x="384" y="0"/>
                </a:lnTo>
                <a:lnTo>
                  <a:pt x="8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87" name="Freeform 107"/>
          <p:cNvSpPr>
            <a:spLocks/>
          </p:cNvSpPr>
          <p:nvPr/>
        </p:nvSpPr>
        <p:spPr bwMode="auto">
          <a:xfrm>
            <a:off x="6694488" y="2882900"/>
            <a:ext cx="687387" cy="687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32" y="432"/>
              </a:cxn>
            </a:cxnLst>
            <a:rect l="0" t="0" r="r" b="b"/>
            <a:pathLst>
              <a:path w="433" h="433">
                <a:moveTo>
                  <a:pt x="0" y="0"/>
                </a:moveTo>
                <a:lnTo>
                  <a:pt x="0" y="432"/>
                </a:lnTo>
                <a:lnTo>
                  <a:pt x="432" y="43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88" name="Freeform 108"/>
          <p:cNvSpPr>
            <a:spLocks/>
          </p:cNvSpPr>
          <p:nvPr/>
        </p:nvSpPr>
        <p:spPr bwMode="auto">
          <a:xfrm>
            <a:off x="6084888" y="2578100"/>
            <a:ext cx="1296987" cy="611188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480" y="0"/>
              </a:cxn>
              <a:cxn ang="0">
                <a:pos x="480" y="384"/>
              </a:cxn>
              <a:cxn ang="0">
                <a:pos x="0" y="384"/>
              </a:cxn>
            </a:cxnLst>
            <a:rect l="0" t="0" r="r" b="b"/>
            <a:pathLst>
              <a:path w="817" h="385">
                <a:moveTo>
                  <a:pt x="816" y="0"/>
                </a:moveTo>
                <a:lnTo>
                  <a:pt x="480" y="0"/>
                </a:lnTo>
                <a:lnTo>
                  <a:pt x="480" y="384"/>
                </a:lnTo>
                <a:lnTo>
                  <a:pt x="0" y="38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89" name="Freeform 109"/>
          <p:cNvSpPr>
            <a:spLocks/>
          </p:cNvSpPr>
          <p:nvPr/>
        </p:nvSpPr>
        <p:spPr bwMode="auto">
          <a:xfrm>
            <a:off x="6846888" y="3187700"/>
            <a:ext cx="534987" cy="534988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336"/>
              </a:cxn>
              <a:cxn ang="0">
                <a:pos x="0" y="0"/>
              </a:cxn>
            </a:cxnLst>
            <a:rect l="0" t="0" r="r" b="b"/>
            <a:pathLst>
              <a:path w="337" h="337">
                <a:moveTo>
                  <a:pt x="336" y="336"/>
                </a:moveTo>
                <a:lnTo>
                  <a:pt x="0" y="336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90" name="Rectangle 110"/>
          <p:cNvSpPr>
            <a:spLocks noChangeArrowheads="1"/>
          </p:cNvSpPr>
          <p:nvPr/>
        </p:nvSpPr>
        <p:spPr bwMode="auto">
          <a:xfrm>
            <a:off x="6223000" y="2273300"/>
            <a:ext cx="3317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S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j</a:t>
            </a:r>
          </a:p>
        </p:txBody>
      </p:sp>
      <p:sp>
        <p:nvSpPr>
          <p:cNvPr id="1326191" name="Rectangle 111"/>
          <p:cNvSpPr>
            <a:spLocks noChangeArrowheads="1"/>
          </p:cNvSpPr>
          <p:nvPr/>
        </p:nvSpPr>
        <p:spPr bwMode="auto">
          <a:xfrm>
            <a:off x="6223000" y="2882900"/>
            <a:ext cx="3317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S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i</a:t>
            </a:r>
          </a:p>
        </p:txBody>
      </p:sp>
      <p:sp>
        <p:nvSpPr>
          <p:cNvPr id="1326192" name="Rectangle 112"/>
          <p:cNvSpPr>
            <a:spLocks noChangeArrowheads="1"/>
          </p:cNvSpPr>
          <p:nvPr/>
        </p:nvSpPr>
        <p:spPr bwMode="auto">
          <a:xfrm>
            <a:off x="6223000" y="2578100"/>
            <a:ext cx="36353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S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k</a:t>
            </a:r>
          </a:p>
        </p:txBody>
      </p:sp>
      <p:sp>
        <p:nvSpPr>
          <p:cNvPr id="1326193" name="Rectangle 113"/>
          <p:cNvSpPr>
            <a:spLocks noChangeArrowheads="1"/>
          </p:cNvSpPr>
          <p:nvPr/>
        </p:nvSpPr>
        <p:spPr bwMode="auto">
          <a:xfrm>
            <a:off x="7405688" y="4332288"/>
            <a:ext cx="9652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94" name="Rectangle 114"/>
          <p:cNvSpPr>
            <a:spLocks noChangeArrowheads="1"/>
          </p:cNvSpPr>
          <p:nvPr/>
        </p:nvSpPr>
        <p:spPr bwMode="auto">
          <a:xfrm>
            <a:off x="7442200" y="4330700"/>
            <a:ext cx="990600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Addr Add</a:t>
            </a:r>
          </a:p>
        </p:txBody>
      </p:sp>
      <p:sp>
        <p:nvSpPr>
          <p:cNvPr id="1326195" name="Rectangle 115"/>
          <p:cNvSpPr>
            <a:spLocks noChangeArrowheads="1"/>
          </p:cNvSpPr>
          <p:nvPr/>
        </p:nvSpPr>
        <p:spPr bwMode="auto">
          <a:xfrm>
            <a:off x="7442200" y="4635500"/>
            <a:ext cx="95091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Addr Mul</a:t>
            </a:r>
          </a:p>
        </p:txBody>
      </p:sp>
      <p:sp>
        <p:nvSpPr>
          <p:cNvPr id="1326196" name="Line 116"/>
          <p:cNvSpPr>
            <a:spLocks noChangeShapeType="1"/>
          </p:cNvSpPr>
          <p:nvPr/>
        </p:nvSpPr>
        <p:spPr bwMode="auto">
          <a:xfrm>
            <a:off x="7405688" y="46243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97" name="Line 117"/>
          <p:cNvSpPr>
            <a:spLocks noChangeShapeType="1"/>
          </p:cNvSpPr>
          <p:nvPr/>
        </p:nvSpPr>
        <p:spPr bwMode="auto">
          <a:xfrm>
            <a:off x="6110288" y="4395788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98" name="Line 118"/>
          <p:cNvSpPr>
            <a:spLocks noChangeShapeType="1"/>
          </p:cNvSpPr>
          <p:nvPr/>
        </p:nvSpPr>
        <p:spPr bwMode="auto">
          <a:xfrm>
            <a:off x="6110288" y="4624388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199" name="Line 119"/>
          <p:cNvSpPr>
            <a:spLocks noChangeShapeType="1"/>
          </p:cNvSpPr>
          <p:nvPr/>
        </p:nvSpPr>
        <p:spPr bwMode="auto">
          <a:xfrm flipH="1">
            <a:off x="6084888" y="4852988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200" name="Rectangle 120"/>
          <p:cNvSpPr>
            <a:spLocks noChangeArrowheads="1"/>
          </p:cNvSpPr>
          <p:nvPr/>
        </p:nvSpPr>
        <p:spPr bwMode="auto">
          <a:xfrm>
            <a:off x="6527800" y="4102100"/>
            <a:ext cx="34131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A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j</a:t>
            </a:r>
          </a:p>
        </p:txBody>
      </p:sp>
      <p:sp>
        <p:nvSpPr>
          <p:cNvPr id="1326201" name="Rectangle 121"/>
          <p:cNvSpPr>
            <a:spLocks noChangeArrowheads="1"/>
          </p:cNvSpPr>
          <p:nvPr/>
        </p:nvSpPr>
        <p:spPr bwMode="auto">
          <a:xfrm>
            <a:off x="6527800" y="4559300"/>
            <a:ext cx="34131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A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i</a:t>
            </a:r>
          </a:p>
        </p:txBody>
      </p:sp>
      <p:sp>
        <p:nvSpPr>
          <p:cNvPr id="1326202" name="Rectangle 122"/>
          <p:cNvSpPr>
            <a:spLocks noChangeArrowheads="1"/>
          </p:cNvSpPr>
          <p:nvPr/>
        </p:nvSpPr>
        <p:spPr bwMode="auto">
          <a:xfrm>
            <a:off x="6527800" y="4330700"/>
            <a:ext cx="37306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A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k</a:t>
            </a:r>
          </a:p>
        </p:txBody>
      </p:sp>
      <p:sp>
        <p:nvSpPr>
          <p:cNvPr id="1326203" name="Rectangle 123"/>
          <p:cNvSpPr>
            <a:spLocks noChangeArrowheads="1"/>
          </p:cNvSpPr>
          <p:nvPr/>
        </p:nvSpPr>
        <p:spPr bwMode="auto">
          <a:xfrm>
            <a:off x="914400" y="6172200"/>
            <a:ext cx="7521575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 dirty="0">
                <a:ea typeface="굴림" charset="-127"/>
                <a:cs typeface="굴림" charset="-127"/>
              </a:rPr>
              <a:t>memory bank cycle </a:t>
            </a:r>
            <a:r>
              <a:rPr lang="en-US" altLang="ko-KR" sz="2000" b="1" dirty="0">
                <a:ea typeface="굴림" charset="-127"/>
                <a:cs typeface="굴림" charset="-127"/>
              </a:rPr>
              <a:t>50 ns     </a:t>
            </a:r>
            <a:r>
              <a:rPr lang="en-US" altLang="ko-KR" sz="2000" b="1" i="1" dirty="0">
                <a:ea typeface="굴림" charset="-127"/>
                <a:cs typeface="굴림" charset="-127"/>
              </a:rPr>
              <a:t>processor cycle </a:t>
            </a:r>
            <a:r>
              <a:rPr lang="en-US" altLang="ko-KR" sz="2000" b="1" dirty="0">
                <a:ea typeface="굴림" charset="-127"/>
                <a:cs typeface="굴림" charset="-127"/>
              </a:rPr>
              <a:t>12.5 ns (80MHz)</a:t>
            </a:r>
          </a:p>
        </p:txBody>
      </p:sp>
      <p:sp>
        <p:nvSpPr>
          <p:cNvPr id="1326204" name="Rectangle 124"/>
          <p:cNvSpPr>
            <a:spLocks noChangeArrowheads="1"/>
          </p:cNvSpPr>
          <p:nvPr/>
        </p:nvSpPr>
        <p:spPr bwMode="auto">
          <a:xfrm>
            <a:off x="2884488" y="901700"/>
            <a:ext cx="3200400" cy="1225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205" name="Line 125"/>
          <p:cNvSpPr>
            <a:spLocks noChangeShapeType="1"/>
          </p:cNvSpPr>
          <p:nvPr/>
        </p:nvSpPr>
        <p:spPr bwMode="auto">
          <a:xfrm>
            <a:off x="2884488" y="1044575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206" name="Line 126"/>
          <p:cNvSpPr>
            <a:spLocks noChangeShapeType="1"/>
          </p:cNvSpPr>
          <p:nvPr/>
        </p:nvSpPr>
        <p:spPr bwMode="auto">
          <a:xfrm>
            <a:off x="2884488" y="1201738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207" name="Line 127"/>
          <p:cNvSpPr>
            <a:spLocks noChangeShapeType="1"/>
          </p:cNvSpPr>
          <p:nvPr/>
        </p:nvSpPr>
        <p:spPr bwMode="auto">
          <a:xfrm>
            <a:off x="2884488" y="1357313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208" name="Line 128"/>
          <p:cNvSpPr>
            <a:spLocks noChangeShapeType="1"/>
          </p:cNvSpPr>
          <p:nvPr/>
        </p:nvSpPr>
        <p:spPr bwMode="auto">
          <a:xfrm>
            <a:off x="2884488" y="1514475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209" name="Line 129"/>
          <p:cNvSpPr>
            <a:spLocks noChangeShapeType="1"/>
          </p:cNvSpPr>
          <p:nvPr/>
        </p:nvSpPr>
        <p:spPr bwMode="auto">
          <a:xfrm>
            <a:off x="2884488" y="1671638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210" name="Line 130"/>
          <p:cNvSpPr>
            <a:spLocks noChangeShapeType="1"/>
          </p:cNvSpPr>
          <p:nvPr/>
        </p:nvSpPr>
        <p:spPr bwMode="auto">
          <a:xfrm>
            <a:off x="2884488" y="1827213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211" name="Line 131"/>
          <p:cNvSpPr>
            <a:spLocks noChangeShapeType="1"/>
          </p:cNvSpPr>
          <p:nvPr/>
        </p:nvSpPr>
        <p:spPr bwMode="auto">
          <a:xfrm>
            <a:off x="2884488" y="1984375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26212" name="Group 132"/>
          <p:cNvGrpSpPr>
            <a:grpSpLocks/>
          </p:cNvGrpSpPr>
          <p:nvPr/>
        </p:nvGrpSpPr>
        <p:grpSpPr bwMode="auto">
          <a:xfrm>
            <a:off x="5475288" y="868363"/>
            <a:ext cx="336550" cy="1308100"/>
            <a:chOff x="2282" y="576"/>
            <a:chExt cx="212" cy="824"/>
          </a:xfrm>
        </p:grpSpPr>
        <p:sp>
          <p:nvSpPr>
            <p:cNvPr id="1326213" name="Rectangle 133"/>
            <p:cNvSpPr>
              <a:spLocks noChangeArrowheads="1"/>
            </p:cNvSpPr>
            <p:nvPr/>
          </p:nvSpPr>
          <p:spPr bwMode="auto">
            <a:xfrm>
              <a:off x="2282" y="576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V0</a:t>
              </a:r>
            </a:p>
          </p:txBody>
        </p:sp>
        <p:sp>
          <p:nvSpPr>
            <p:cNvPr id="1326214" name="Rectangle 134"/>
            <p:cNvSpPr>
              <a:spLocks noChangeArrowheads="1"/>
            </p:cNvSpPr>
            <p:nvPr/>
          </p:nvSpPr>
          <p:spPr bwMode="auto">
            <a:xfrm>
              <a:off x="2282" y="672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V1</a:t>
              </a:r>
            </a:p>
          </p:txBody>
        </p:sp>
        <p:sp>
          <p:nvSpPr>
            <p:cNvPr id="1326215" name="Rectangle 135"/>
            <p:cNvSpPr>
              <a:spLocks noChangeArrowheads="1"/>
            </p:cNvSpPr>
            <p:nvPr/>
          </p:nvSpPr>
          <p:spPr bwMode="auto">
            <a:xfrm>
              <a:off x="2282" y="768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V2</a:t>
              </a:r>
            </a:p>
          </p:txBody>
        </p:sp>
        <p:sp>
          <p:nvSpPr>
            <p:cNvPr id="1326216" name="Rectangle 136"/>
            <p:cNvSpPr>
              <a:spLocks noChangeArrowheads="1"/>
            </p:cNvSpPr>
            <p:nvPr/>
          </p:nvSpPr>
          <p:spPr bwMode="auto">
            <a:xfrm>
              <a:off x="2282" y="864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V3</a:t>
              </a:r>
            </a:p>
          </p:txBody>
        </p:sp>
        <p:sp>
          <p:nvSpPr>
            <p:cNvPr id="1326217" name="Rectangle 137"/>
            <p:cNvSpPr>
              <a:spLocks noChangeArrowheads="1"/>
            </p:cNvSpPr>
            <p:nvPr/>
          </p:nvSpPr>
          <p:spPr bwMode="auto">
            <a:xfrm>
              <a:off x="2282" y="960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V4</a:t>
              </a:r>
            </a:p>
          </p:txBody>
        </p:sp>
        <p:sp>
          <p:nvSpPr>
            <p:cNvPr id="1326218" name="Rectangle 138"/>
            <p:cNvSpPr>
              <a:spLocks noChangeArrowheads="1"/>
            </p:cNvSpPr>
            <p:nvPr/>
          </p:nvSpPr>
          <p:spPr bwMode="auto">
            <a:xfrm>
              <a:off x="2282" y="1056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V5</a:t>
              </a:r>
            </a:p>
          </p:txBody>
        </p:sp>
        <p:sp>
          <p:nvSpPr>
            <p:cNvPr id="1326219" name="Rectangle 139"/>
            <p:cNvSpPr>
              <a:spLocks noChangeArrowheads="1"/>
            </p:cNvSpPr>
            <p:nvPr/>
          </p:nvSpPr>
          <p:spPr bwMode="auto">
            <a:xfrm>
              <a:off x="2282" y="1152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V6</a:t>
              </a:r>
            </a:p>
          </p:txBody>
        </p:sp>
        <p:sp>
          <p:nvSpPr>
            <p:cNvPr id="1326220" name="Rectangle 140"/>
            <p:cNvSpPr>
              <a:spLocks noChangeArrowheads="1"/>
            </p:cNvSpPr>
            <p:nvPr/>
          </p:nvSpPr>
          <p:spPr bwMode="auto">
            <a:xfrm>
              <a:off x="2282" y="1248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000" b="1">
                  <a:ea typeface="굴림" charset="-127"/>
                  <a:cs typeface="굴림" charset="-127"/>
                </a:rPr>
                <a:t>V7</a:t>
              </a:r>
            </a:p>
          </p:txBody>
        </p:sp>
      </p:grpSp>
      <p:sp>
        <p:nvSpPr>
          <p:cNvPr id="1326221" name="Line 141"/>
          <p:cNvSpPr>
            <a:spLocks noChangeShapeType="1"/>
          </p:cNvSpPr>
          <p:nvPr/>
        </p:nvSpPr>
        <p:spPr bwMode="auto">
          <a:xfrm flipH="1">
            <a:off x="2514600" y="1512888"/>
            <a:ext cx="376238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6222" name="Line 142"/>
          <p:cNvSpPr>
            <a:spLocks noChangeShapeType="1"/>
          </p:cNvSpPr>
          <p:nvPr/>
        </p:nvSpPr>
        <p:spPr bwMode="auto">
          <a:xfrm flipV="1">
            <a:off x="6846888" y="11303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6223" name="Line 143"/>
          <p:cNvSpPr>
            <a:spLocks noChangeShapeType="1"/>
          </p:cNvSpPr>
          <p:nvPr/>
        </p:nvSpPr>
        <p:spPr bwMode="auto">
          <a:xfrm flipH="1">
            <a:off x="6084888" y="11303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6224" name="Line 144"/>
          <p:cNvSpPr>
            <a:spLocks noChangeShapeType="1"/>
          </p:cNvSpPr>
          <p:nvPr/>
        </p:nvSpPr>
        <p:spPr bwMode="auto">
          <a:xfrm>
            <a:off x="6084888" y="14351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6225" name="Line 145"/>
          <p:cNvSpPr>
            <a:spLocks noChangeShapeType="1"/>
          </p:cNvSpPr>
          <p:nvPr/>
        </p:nvSpPr>
        <p:spPr bwMode="auto">
          <a:xfrm>
            <a:off x="6542088" y="17399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6226" name="Line 146"/>
          <p:cNvSpPr>
            <a:spLocks noChangeShapeType="1"/>
          </p:cNvSpPr>
          <p:nvPr/>
        </p:nvSpPr>
        <p:spPr bwMode="auto">
          <a:xfrm>
            <a:off x="6084888" y="1739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6227" name="Line 147"/>
          <p:cNvSpPr>
            <a:spLocks noChangeShapeType="1"/>
          </p:cNvSpPr>
          <p:nvPr/>
        </p:nvSpPr>
        <p:spPr bwMode="auto">
          <a:xfrm flipV="1">
            <a:off x="6694488" y="14351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6228" name="Rectangle 148"/>
          <p:cNvSpPr>
            <a:spLocks noChangeArrowheads="1"/>
          </p:cNvSpPr>
          <p:nvPr/>
        </p:nvSpPr>
        <p:spPr bwMode="auto">
          <a:xfrm>
            <a:off x="6161088" y="1435100"/>
            <a:ext cx="363537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V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k</a:t>
            </a:r>
          </a:p>
        </p:txBody>
      </p:sp>
      <p:sp>
        <p:nvSpPr>
          <p:cNvPr id="1326229" name="Rectangle 149"/>
          <p:cNvSpPr>
            <a:spLocks noChangeArrowheads="1"/>
          </p:cNvSpPr>
          <p:nvPr/>
        </p:nvSpPr>
        <p:spPr bwMode="auto">
          <a:xfrm>
            <a:off x="6161088" y="1130300"/>
            <a:ext cx="331787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V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j</a:t>
            </a:r>
          </a:p>
        </p:txBody>
      </p:sp>
      <p:sp>
        <p:nvSpPr>
          <p:cNvPr id="1326230" name="Rectangle 150"/>
          <p:cNvSpPr>
            <a:spLocks noChangeArrowheads="1"/>
          </p:cNvSpPr>
          <p:nvPr/>
        </p:nvSpPr>
        <p:spPr bwMode="auto">
          <a:xfrm>
            <a:off x="6161088" y="825500"/>
            <a:ext cx="331787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400" b="1">
                <a:ea typeface="굴림" charset="-127"/>
                <a:cs typeface="굴림" charset="-127"/>
              </a:rPr>
              <a:t>V</a:t>
            </a:r>
            <a:r>
              <a:rPr lang="en-US" altLang="ko-KR" sz="1400" b="1" baseline="-25000">
                <a:ea typeface="굴림" charset="-127"/>
                <a:cs typeface="굴림" charset="-127"/>
              </a:rPr>
              <a:t>i</a:t>
            </a:r>
          </a:p>
        </p:txBody>
      </p:sp>
      <p:grpSp>
        <p:nvGrpSpPr>
          <p:cNvPr id="1326231" name="Group 151"/>
          <p:cNvGrpSpPr>
            <a:grpSpLocks/>
          </p:cNvGrpSpPr>
          <p:nvPr/>
        </p:nvGrpSpPr>
        <p:grpSpPr bwMode="auto">
          <a:xfrm>
            <a:off x="7388225" y="901700"/>
            <a:ext cx="974725" cy="301625"/>
            <a:chOff x="4613" y="576"/>
            <a:chExt cx="614" cy="190"/>
          </a:xfrm>
        </p:grpSpPr>
        <p:sp>
          <p:nvSpPr>
            <p:cNvPr id="1326232" name="Rectangle 152"/>
            <p:cNvSpPr>
              <a:spLocks noChangeArrowheads="1"/>
            </p:cNvSpPr>
            <p:nvPr/>
          </p:nvSpPr>
          <p:spPr bwMode="auto">
            <a:xfrm>
              <a:off x="4613" y="609"/>
              <a:ext cx="614" cy="1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233" name="Rectangle 153"/>
            <p:cNvSpPr>
              <a:spLocks noChangeArrowheads="1"/>
            </p:cNvSpPr>
            <p:nvPr/>
          </p:nvSpPr>
          <p:spPr bwMode="auto">
            <a:xfrm>
              <a:off x="4655" y="576"/>
              <a:ext cx="531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b="1">
                  <a:ea typeface="굴림" charset="-127"/>
                  <a:cs typeface="굴림" charset="-127"/>
                </a:rPr>
                <a:t>V. Mask</a:t>
              </a:r>
            </a:p>
          </p:txBody>
        </p:sp>
      </p:grpSp>
      <p:grpSp>
        <p:nvGrpSpPr>
          <p:cNvPr id="1326234" name="Group 154"/>
          <p:cNvGrpSpPr>
            <a:grpSpLocks/>
          </p:cNvGrpSpPr>
          <p:nvPr/>
        </p:nvGrpSpPr>
        <p:grpSpPr bwMode="auto">
          <a:xfrm>
            <a:off x="7380288" y="1282700"/>
            <a:ext cx="990600" cy="301625"/>
            <a:chOff x="4624" y="576"/>
            <a:chExt cx="530" cy="190"/>
          </a:xfrm>
        </p:grpSpPr>
        <p:sp>
          <p:nvSpPr>
            <p:cNvPr id="1326235" name="Rectangle 155"/>
            <p:cNvSpPr>
              <a:spLocks noChangeArrowheads="1"/>
            </p:cNvSpPr>
            <p:nvPr/>
          </p:nvSpPr>
          <p:spPr bwMode="auto">
            <a:xfrm>
              <a:off x="4632" y="609"/>
              <a:ext cx="512" cy="1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236" name="Rectangle 156"/>
            <p:cNvSpPr>
              <a:spLocks noChangeArrowheads="1"/>
            </p:cNvSpPr>
            <p:nvPr/>
          </p:nvSpPr>
          <p:spPr bwMode="auto">
            <a:xfrm>
              <a:off x="4624" y="576"/>
              <a:ext cx="530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b="1">
                  <a:ea typeface="굴림" charset="-127"/>
                  <a:cs typeface="굴림" charset="-127"/>
                </a:rPr>
                <a:t>V. Length</a:t>
              </a:r>
            </a:p>
          </p:txBody>
        </p:sp>
      </p:grpSp>
      <p:sp>
        <p:nvSpPr>
          <p:cNvPr id="1326237" name="Text Box 157"/>
          <p:cNvSpPr txBox="1">
            <a:spLocks noChangeArrowheads="1"/>
          </p:cNvSpPr>
          <p:nvPr/>
        </p:nvSpPr>
        <p:spPr bwMode="auto">
          <a:xfrm>
            <a:off x="3122613" y="1173163"/>
            <a:ext cx="20891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 b="1">
                <a:ea typeface="굴림" charset="-127"/>
                <a:cs typeface="굴림" charset="-127"/>
              </a:rPr>
              <a:t>64 Element Vector Registers</a:t>
            </a:r>
            <a:endParaRPr lang="en-US" altLang="ko-KR" sz="2400" b="1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Instruction Set Advantages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988300" cy="5054600"/>
          </a:xfrm>
        </p:spPr>
        <p:txBody>
          <a:bodyPr/>
          <a:lstStyle/>
          <a:p>
            <a:r>
              <a:rPr lang="en-US" altLang="ko-KR" sz="2800" dirty="0"/>
              <a:t>Compact</a:t>
            </a:r>
          </a:p>
          <a:p>
            <a:pPr lvl="1"/>
            <a:r>
              <a:rPr lang="en-US" altLang="ko-KR" sz="2000" dirty="0"/>
              <a:t>one short instruction encodes N operations</a:t>
            </a:r>
          </a:p>
          <a:p>
            <a:r>
              <a:rPr lang="en-US" altLang="ko-KR" sz="2800" dirty="0"/>
              <a:t>Expressive, tells hardware that these N operations:</a:t>
            </a:r>
          </a:p>
          <a:p>
            <a:pPr lvl="1"/>
            <a:r>
              <a:rPr lang="en-US" altLang="ko-KR" sz="2000" dirty="0"/>
              <a:t>are independent</a:t>
            </a:r>
          </a:p>
          <a:p>
            <a:pPr lvl="1"/>
            <a:r>
              <a:rPr lang="en-US" altLang="ko-KR" sz="2000" dirty="0"/>
              <a:t>use the same functional unit</a:t>
            </a:r>
          </a:p>
          <a:p>
            <a:pPr lvl="1"/>
            <a:r>
              <a:rPr lang="en-US" altLang="ko-KR" sz="2000" dirty="0"/>
              <a:t>access disjoint registers</a:t>
            </a:r>
          </a:p>
          <a:p>
            <a:pPr lvl="1"/>
            <a:r>
              <a:rPr lang="en-US" altLang="ko-KR" sz="2000" dirty="0"/>
              <a:t>access registers in same pattern as previous instructions</a:t>
            </a:r>
          </a:p>
          <a:p>
            <a:pPr lvl="1"/>
            <a:r>
              <a:rPr lang="en-US" altLang="ko-KR" sz="2000" dirty="0"/>
              <a:t>access a contiguous block of memory</a:t>
            </a:r>
            <a:br>
              <a:rPr lang="en-US" altLang="ko-KR" sz="2000" dirty="0"/>
            </a:br>
            <a:r>
              <a:rPr lang="en-US" altLang="ko-KR" sz="2000" dirty="0"/>
              <a:t> (unit-stride load/store)</a:t>
            </a:r>
          </a:p>
          <a:p>
            <a:pPr lvl="1"/>
            <a:r>
              <a:rPr lang="en-US" altLang="ko-KR" sz="2000" dirty="0"/>
              <a:t>access memory in a known pattern </a:t>
            </a:r>
            <a:br>
              <a:rPr lang="en-US" altLang="ko-KR" sz="2000" dirty="0"/>
            </a:br>
            <a:r>
              <a:rPr lang="en-US" altLang="ko-KR" sz="2000" dirty="0"/>
              <a:t>(</a:t>
            </a:r>
            <a:r>
              <a:rPr lang="en-US" altLang="ko-KR" sz="2000" dirty="0" err="1"/>
              <a:t>strided</a:t>
            </a:r>
            <a:r>
              <a:rPr lang="en-US" altLang="ko-KR" sz="2000" dirty="0"/>
              <a:t> load/store) </a:t>
            </a:r>
          </a:p>
          <a:p>
            <a:r>
              <a:rPr lang="en-US" altLang="ko-KR" sz="2800" dirty="0"/>
              <a:t>Scalable</a:t>
            </a:r>
          </a:p>
          <a:p>
            <a:pPr lvl="1"/>
            <a:r>
              <a:rPr lang="en-US" altLang="ko-KR" sz="2000" dirty="0"/>
              <a:t>can run same code on more parallel pipelines (lanes)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87BB-8E8E-7843-BA82-ADCCE7B2A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Arithmetic Execution</a:t>
            </a:r>
            <a:br>
              <a:rPr lang="en-US" altLang="ko-KR"/>
            </a:br>
            <a:endParaRPr lang="en-US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ECFF-ED5D-E044-B2D1-1016CEAE44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34275" name="Rectangle 3"/>
          <p:cNvSpPr>
            <a:spLocks noChangeArrowheads="1"/>
          </p:cNvSpPr>
          <p:nvPr/>
        </p:nvSpPr>
        <p:spPr bwMode="auto">
          <a:xfrm>
            <a:off x="479425" y="1408489"/>
            <a:ext cx="5562600" cy="216777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ko-KR" sz="2800" dirty="0">
                <a:latin typeface="Calibri"/>
                <a:ea typeface="굴림" charset="-127"/>
                <a:cs typeface="Calibri"/>
              </a:rPr>
              <a:t>Use deep pipeline (=&gt; fast clock) to execute element operations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ko-KR" sz="2800" dirty="0">
                <a:latin typeface="Calibri"/>
                <a:ea typeface="굴림" charset="-127"/>
                <a:cs typeface="Calibri"/>
              </a:rPr>
              <a:t>Simplifies control of deep pipeline because elements in vector are independent (=&gt; no hazards!) </a:t>
            </a:r>
            <a:endParaRPr lang="en-US" altLang="ko-KR" sz="2000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1334276" name="Freeform 4"/>
          <p:cNvSpPr>
            <a:spLocks/>
          </p:cNvSpPr>
          <p:nvPr/>
        </p:nvSpPr>
        <p:spPr bwMode="auto">
          <a:xfrm>
            <a:off x="6477000" y="2971800"/>
            <a:ext cx="9144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34277" name="Group 5"/>
          <p:cNvGrpSpPr>
            <a:grpSpLocks/>
          </p:cNvGrpSpPr>
          <p:nvPr/>
        </p:nvGrpSpPr>
        <p:grpSpPr bwMode="auto">
          <a:xfrm>
            <a:off x="6477000" y="3886200"/>
            <a:ext cx="993775" cy="76200"/>
            <a:chOff x="1536" y="2256"/>
            <a:chExt cx="626" cy="48"/>
          </a:xfrm>
        </p:grpSpPr>
        <p:sp>
          <p:nvSpPr>
            <p:cNvPr id="1334278" name="Rectangle 6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279" name="Freeform 7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280" name="Line 8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4281" name="Group 9"/>
          <p:cNvGrpSpPr>
            <a:grpSpLocks/>
          </p:cNvGrpSpPr>
          <p:nvPr/>
        </p:nvGrpSpPr>
        <p:grpSpPr bwMode="auto">
          <a:xfrm>
            <a:off x="6477000" y="3124200"/>
            <a:ext cx="993775" cy="76200"/>
            <a:chOff x="1536" y="2256"/>
            <a:chExt cx="626" cy="48"/>
          </a:xfrm>
        </p:grpSpPr>
        <p:sp>
          <p:nvSpPr>
            <p:cNvPr id="1334282" name="Rectangle 1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283" name="Freeform 1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284" name="Line 1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4285" name="Group 13"/>
          <p:cNvGrpSpPr>
            <a:grpSpLocks/>
          </p:cNvGrpSpPr>
          <p:nvPr/>
        </p:nvGrpSpPr>
        <p:grpSpPr bwMode="auto">
          <a:xfrm>
            <a:off x="6477000" y="3505200"/>
            <a:ext cx="993775" cy="76200"/>
            <a:chOff x="1536" y="2256"/>
            <a:chExt cx="626" cy="48"/>
          </a:xfrm>
        </p:grpSpPr>
        <p:sp>
          <p:nvSpPr>
            <p:cNvPr id="1334286" name="Rectangle 1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287" name="Freeform 1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288" name="Line 1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7239000" y="2667000"/>
            <a:ext cx="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4290" name="Line 18"/>
          <p:cNvSpPr>
            <a:spLocks noChangeShapeType="1"/>
          </p:cNvSpPr>
          <p:nvPr/>
        </p:nvSpPr>
        <p:spPr bwMode="auto">
          <a:xfrm>
            <a:off x="6629400" y="2667000"/>
            <a:ext cx="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4291" name="Freeform 19"/>
          <p:cNvSpPr>
            <a:spLocks/>
          </p:cNvSpPr>
          <p:nvPr/>
        </p:nvSpPr>
        <p:spPr bwMode="auto">
          <a:xfrm>
            <a:off x="6934200" y="2667000"/>
            <a:ext cx="762000" cy="2743200"/>
          </a:xfrm>
          <a:custGeom>
            <a:avLst/>
            <a:gdLst/>
            <a:ahLst/>
            <a:cxnLst>
              <a:cxn ang="0">
                <a:pos x="0" y="1490"/>
              </a:cxn>
              <a:cxn ang="0">
                <a:pos x="2" y="1584"/>
              </a:cxn>
              <a:cxn ang="0">
                <a:pos x="482" y="1584"/>
              </a:cxn>
              <a:cxn ang="0">
                <a:pos x="482" y="0"/>
              </a:cxn>
            </a:cxnLst>
            <a:rect l="0" t="0" r="r" b="b"/>
            <a:pathLst>
              <a:path w="482" h="1584">
                <a:moveTo>
                  <a:pt x="0" y="1490"/>
                </a:moveTo>
                <a:lnTo>
                  <a:pt x="2" y="1584"/>
                </a:lnTo>
                <a:lnTo>
                  <a:pt x="482" y="1584"/>
                </a:lnTo>
                <a:lnTo>
                  <a:pt x="48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4292" name="Rectangle 20"/>
          <p:cNvSpPr>
            <a:spLocks noChangeArrowheads="1"/>
          </p:cNvSpPr>
          <p:nvPr/>
        </p:nvSpPr>
        <p:spPr bwMode="auto">
          <a:xfrm>
            <a:off x="64008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>
                <a:latin typeface="Calibri"/>
                <a:ea typeface="굴림" charset="-127"/>
                <a:cs typeface="Calibri"/>
              </a:rPr>
              <a:t>V1</a:t>
            </a:r>
          </a:p>
        </p:txBody>
      </p:sp>
      <p:sp>
        <p:nvSpPr>
          <p:cNvPr id="1334293" name="Rectangle 21"/>
          <p:cNvSpPr>
            <a:spLocks noChangeArrowheads="1"/>
          </p:cNvSpPr>
          <p:nvPr/>
        </p:nvSpPr>
        <p:spPr bwMode="auto">
          <a:xfrm>
            <a:off x="69342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>
                <a:latin typeface="Calibri"/>
                <a:ea typeface="굴림" charset="-127"/>
                <a:cs typeface="Calibri"/>
              </a:rPr>
              <a:t>V2</a:t>
            </a:r>
          </a:p>
        </p:txBody>
      </p:sp>
      <p:sp>
        <p:nvSpPr>
          <p:cNvPr id="1334294" name="Rectangle 22"/>
          <p:cNvSpPr>
            <a:spLocks noChangeArrowheads="1"/>
          </p:cNvSpPr>
          <p:nvPr/>
        </p:nvSpPr>
        <p:spPr bwMode="auto">
          <a:xfrm>
            <a:off x="74676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>
                <a:latin typeface="Calibri"/>
                <a:ea typeface="굴림" charset="-127"/>
                <a:cs typeface="Calibri"/>
              </a:rPr>
              <a:t>V3</a:t>
            </a:r>
          </a:p>
        </p:txBody>
      </p:sp>
      <p:sp>
        <p:nvSpPr>
          <p:cNvPr id="1334295" name="Text Box 23"/>
          <p:cNvSpPr txBox="1">
            <a:spLocks noChangeArrowheads="1"/>
          </p:cNvSpPr>
          <p:nvPr/>
        </p:nvSpPr>
        <p:spPr bwMode="auto">
          <a:xfrm>
            <a:off x="5943600" y="5575629"/>
            <a:ext cx="2051037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2800" dirty="0">
                <a:latin typeface="Calibri"/>
                <a:ea typeface="굴림" charset="-127"/>
                <a:cs typeface="Calibri"/>
              </a:rPr>
              <a:t>V3 &lt;- v1 * v2</a:t>
            </a:r>
          </a:p>
        </p:txBody>
      </p:sp>
      <p:grpSp>
        <p:nvGrpSpPr>
          <p:cNvPr id="1334296" name="Group 24"/>
          <p:cNvGrpSpPr>
            <a:grpSpLocks/>
          </p:cNvGrpSpPr>
          <p:nvPr/>
        </p:nvGrpSpPr>
        <p:grpSpPr bwMode="auto">
          <a:xfrm>
            <a:off x="6477000" y="5029200"/>
            <a:ext cx="993775" cy="76200"/>
            <a:chOff x="1536" y="2256"/>
            <a:chExt cx="626" cy="48"/>
          </a:xfrm>
        </p:grpSpPr>
        <p:sp>
          <p:nvSpPr>
            <p:cNvPr id="1334297" name="Rectangle 2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298" name="Freeform 2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299" name="Line 2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4300" name="Group 28"/>
          <p:cNvGrpSpPr>
            <a:grpSpLocks/>
          </p:cNvGrpSpPr>
          <p:nvPr/>
        </p:nvGrpSpPr>
        <p:grpSpPr bwMode="auto">
          <a:xfrm>
            <a:off x="6477000" y="4267200"/>
            <a:ext cx="993775" cy="76200"/>
            <a:chOff x="1536" y="2256"/>
            <a:chExt cx="626" cy="48"/>
          </a:xfrm>
        </p:grpSpPr>
        <p:sp>
          <p:nvSpPr>
            <p:cNvPr id="1334301" name="Rectangle 2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302" name="Freeform 3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303" name="Line 3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4304" name="Group 32"/>
          <p:cNvGrpSpPr>
            <a:grpSpLocks/>
          </p:cNvGrpSpPr>
          <p:nvPr/>
        </p:nvGrpSpPr>
        <p:grpSpPr bwMode="auto">
          <a:xfrm>
            <a:off x="6477000" y="4648200"/>
            <a:ext cx="993775" cy="76200"/>
            <a:chOff x="1536" y="2256"/>
            <a:chExt cx="626" cy="48"/>
          </a:xfrm>
        </p:grpSpPr>
        <p:sp>
          <p:nvSpPr>
            <p:cNvPr id="1334305" name="Rectangle 3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306" name="Freeform 3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4307" name="Line 3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34308" name="Text Box 36"/>
          <p:cNvSpPr txBox="1">
            <a:spLocks noChangeArrowheads="1"/>
          </p:cNvSpPr>
          <p:nvPr/>
        </p:nvSpPr>
        <p:spPr bwMode="auto">
          <a:xfrm>
            <a:off x="3733800" y="3962400"/>
            <a:ext cx="18288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ko-KR" altLang="en-US"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334309" name="Text Box 37"/>
          <p:cNvSpPr txBox="1">
            <a:spLocks noChangeArrowheads="1"/>
          </p:cNvSpPr>
          <p:nvPr/>
        </p:nvSpPr>
        <p:spPr bwMode="auto">
          <a:xfrm>
            <a:off x="2248680" y="4491038"/>
            <a:ext cx="4041804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800" i="1" dirty="0">
                <a:latin typeface="Calibri"/>
                <a:ea typeface="굴림" charset="-127"/>
                <a:cs typeface="Calibri"/>
              </a:rPr>
              <a:t>Six stage multiply pipeline</a:t>
            </a:r>
          </a:p>
        </p:txBody>
      </p:sp>
      <p:sp>
        <p:nvSpPr>
          <p:cNvPr id="1334310" name="Line 38"/>
          <p:cNvSpPr>
            <a:spLocks noChangeShapeType="1"/>
          </p:cNvSpPr>
          <p:nvPr/>
        </p:nvSpPr>
        <p:spPr bwMode="auto">
          <a:xfrm flipV="1">
            <a:off x="5715000" y="4343400"/>
            <a:ext cx="762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Instruction Execution</a:t>
            </a:r>
            <a:endParaRPr lang="en-US" altLang="ko-KR" dirty="0"/>
          </a:p>
        </p:txBody>
      </p:sp>
      <p:sp>
        <p:nvSpPr>
          <p:cNvPr id="1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53D0-6147-9444-A26C-FD99F1020E6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36323" name="Text Box 3"/>
          <p:cNvSpPr txBox="1">
            <a:spLocks noChangeArrowheads="1"/>
          </p:cNvSpPr>
          <p:nvPr/>
        </p:nvSpPr>
        <p:spPr bwMode="auto">
          <a:xfrm>
            <a:off x="2974975" y="965200"/>
            <a:ext cx="15684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ADDV C,A,B</a:t>
            </a:r>
          </a:p>
        </p:txBody>
      </p:sp>
      <p:grpSp>
        <p:nvGrpSpPr>
          <p:cNvPr id="1336324" name="Group 4"/>
          <p:cNvGrpSpPr>
            <a:grpSpLocks/>
          </p:cNvGrpSpPr>
          <p:nvPr/>
        </p:nvGrpSpPr>
        <p:grpSpPr bwMode="auto">
          <a:xfrm>
            <a:off x="693738" y="1408113"/>
            <a:ext cx="2741612" cy="4816475"/>
            <a:chOff x="480" y="816"/>
            <a:chExt cx="1727" cy="3034"/>
          </a:xfrm>
        </p:grpSpPr>
        <p:grpSp>
          <p:nvGrpSpPr>
            <p:cNvPr id="1336325" name="Group 5"/>
            <p:cNvGrpSpPr>
              <a:grpSpLocks/>
            </p:cNvGrpSpPr>
            <p:nvPr/>
          </p:nvGrpSpPr>
          <p:grpSpPr bwMode="auto">
            <a:xfrm>
              <a:off x="658" y="1882"/>
              <a:ext cx="798" cy="1968"/>
              <a:chOff x="815" y="1402"/>
              <a:chExt cx="798" cy="1968"/>
            </a:xfrm>
          </p:grpSpPr>
          <p:sp>
            <p:nvSpPr>
              <p:cNvPr id="1336326" name="Freeform 6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36327" name="Group 7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328" name="Rectangle 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29" name="Freeform 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30" name="Line 1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331" name="Group 11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332" name="Rectangle 1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33" name="Freeform 1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34" name="Line 1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335" name="Group 15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336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37" name="Freeform 17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38" name="Line 18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36339" name="Text Box 19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C[1]</a:t>
                </a:r>
              </a:p>
            </p:txBody>
          </p:sp>
          <p:sp>
            <p:nvSpPr>
              <p:cNvPr id="1336340" name="Text Box 20"/>
              <p:cNvSpPr txBox="1">
                <a:spLocks noChangeArrowheads="1"/>
              </p:cNvSpPr>
              <p:nvPr/>
            </p:nvSpPr>
            <p:spPr bwMode="auto">
              <a:xfrm>
                <a:off x="1055" y="245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C[2]</a:t>
                </a:r>
              </a:p>
            </p:txBody>
          </p:sp>
          <p:sp>
            <p:nvSpPr>
              <p:cNvPr id="1336341" name="Text Box 21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C[0]</a:t>
                </a:r>
              </a:p>
            </p:txBody>
          </p:sp>
          <p:sp>
            <p:nvSpPr>
              <p:cNvPr id="1336342" name="Line 22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343" name="Line 23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344" name="Line 24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345" name="Text Box 25"/>
              <p:cNvSpPr txBox="1">
                <a:spLocks noChangeArrowheads="1"/>
              </p:cNvSpPr>
              <p:nvPr/>
            </p:nvSpPr>
            <p:spPr bwMode="auto">
              <a:xfrm>
                <a:off x="815" y="1978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A[3]</a:t>
                </a:r>
              </a:p>
            </p:txBody>
          </p:sp>
          <p:sp>
            <p:nvSpPr>
              <p:cNvPr id="1336346" name="Text Box 26"/>
              <p:cNvSpPr txBox="1">
                <a:spLocks noChangeArrowheads="1"/>
              </p:cNvSpPr>
              <p:nvPr/>
            </p:nvSpPr>
            <p:spPr bwMode="auto">
              <a:xfrm>
                <a:off x="1247" y="1978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B[3]</a:t>
                </a:r>
              </a:p>
            </p:txBody>
          </p:sp>
          <p:sp>
            <p:nvSpPr>
              <p:cNvPr id="1336347" name="Text Box 27"/>
              <p:cNvSpPr txBox="1">
                <a:spLocks noChangeArrowheads="1"/>
              </p:cNvSpPr>
              <p:nvPr/>
            </p:nvSpPr>
            <p:spPr bwMode="auto">
              <a:xfrm>
                <a:off x="815" y="1786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A[4]</a:t>
                </a:r>
              </a:p>
            </p:txBody>
          </p:sp>
          <p:sp>
            <p:nvSpPr>
              <p:cNvPr id="1336348" name="Text Box 28"/>
              <p:cNvSpPr txBox="1">
                <a:spLocks noChangeArrowheads="1"/>
              </p:cNvSpPr>
              <p:nvPr/>
            </p:nvSpPr>
            <p:spPr bwMode="auto">
              <a:xfrm>
                <a:off x="1247" y="1786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B[4]</a:t>
                </a:r>
              </a:p>
            </p:txBody>
          </p:sp>
          <p:sp>
            <p:nvSpPr>
              <p:cNvPr id="1336349" name="Text Box 29"/>
              <p:cNvSpPr txBox="1">
                <a:spLocks noChangeArrowheads="1"/>
              </p:cNvSpPr>
              <p:nvPr/>
            </p:nvSpPr>
            <p:spPr bwMode="auto">
              <a:xfrm>
                <a:off x="815" y="1594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A[5]</a:t>
                </a:r>
              </a:p>
            </p:txBody>
          </p:sp>
          <p:sp>
            <p:nvSpPr>
              <p:cNvPr id="1336350" name="Text Box 30"/>
              <p:cNvSpPr txBox="1">
                <a:spLocks noChangeArrowheads="1"/>
              </p:cNvSpPr>
              <p:nvPr/>
            </p:nvSpPr>
            <p:spPr bwMode="auto">
              <a:xfrm>
                <a:off x="1247" y="1594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B[5]</a:t>
                </a:r>
              </a:p>
            </p:txBody>
          </p:sp>
          <p:sp>
            <p:nvSpPr>
              <p:cNvPr id="1336351" name="Text Box 31"/>
              <p:cNvSpPr txBox="1">
                <a:spLocks noChangeArrowheads="1"/>
              </p:cNvSpPr>
              <p:nvPr/>
            </p:nvSpPr>
            <p:spPr bwMode="auto">
              <a:xfrm>
                <a:off x="815" y="1402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A[6]</a:t>
                </a:r>
              </a:p>
            </p:txBody>
          </p:sp>
          <p:sp>
            <p:nvSpPr>
              <p:cNvPr id="1336352" name="Text Box 32"/>
              <p:cNvSpPr txBox="1">
                <a:spLocks noChangeArrowheads="1"/>
              </p:cNvSpPr>
              <p:nvPr/>
            </p:nvSpPr>
            <p:spPr bwMode="auto">
              <a:xfrm>
                <a:off x="1247" y="1402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B[6]</a:t>
                </a:r>
              </a:p>
            </p:txBody>
          </p:sp>
        </p:grpSp>
        <p:sp>
          <p:nvSpPr>
            <p:cNvPr id="1336353" name="Line 33"/>
            <p:cNvSpPr>
              <a:spLocks noChangeShapeType="1"/>
            </p:cNvSpPr>
            <p:nvPr/>
          </p:nvSpPr>
          <p:spPr bwMode="auto">
            <a:xfrm flipH="1">
              <a:off x="1152" y="816"/>
              <a:ext cx="100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6354" name="Oval 34"/>
            <p:cNvSpPr>
              <a:spLocks noChangeArrowheads="1"/>
            </p:cNvSpPr>
            <p:nvPr/>
          </p:nvSpPr>
          <p:spPr bwMode="auto">
            <a:xfrm>
              <a:off x="480" y="954"/>
              <a:ext cx="1727" cy="63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400" i="1">
                  <a:latin typeface="Verdana" charset="0"/>
                  <a:ea typeface="굴림" charset="-127"/>
                  <a:cs typeface="굴림" charset="-127"/>
                </a:rPr>
                <a:t>Execution using one pipelined functional unit</a:t>
              </a:r>
            </a:p>
          </p:txBody>
        </p:sp>
      </p:grpSp>
      <p:grpSp>
        <p:nvGrpSpPr>
          <p:cNvPr id="1336355" name="Group 35"/>
          <p:cNvGrpSpPr>
            <a:grpSpLocks/>
          </p:cNvGrpSpPr>
          <p:nvPr/>
        </p:nvGrpSpPr>
        <p:grpSpPr bwMode="auto">
          <a:xfrm>
            <a:off x="3130550" y="1408113"/>
            <a:ext cx="5341938" cy="4816475"/>
            <a:chOff x="2015" y="816"/>
            <a:chExt cx="3365" cy="3034"/>
          </a:xfrm>
        </p:grpSpPr>
        <p:grpSp>
          <p:nvGrpSpPr>
            <p:cNvPr id="1336356" name="Group 36"/>
            <p:cNvGrpSpPr>
              <a:grpSpLocks/>
            </p:cNvGrpSpPr>
            <p:nvPr/>
          </p:nvGrpSpPr>
          <p:grpSpPr bwMode="auto">
            <a:xfrm>
              <a:off x="2015" y="1882"/>
              <a:ext cx="869" cy="1968"/>
              <a:chOff x="780" y="1402"/>
              <a:chExt cx="869" cy="1968"/>
            </a:xfrm>
          </p:grpSpPr>
          <p:sp>
            <p:nvSpPr>
              <p:cNvPr id="1336357" name="Freeform 37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36358" name="Group 38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359" name="Rectangle 3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60" name="Freeform 4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61" name="Line 4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362" name="Group 42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363" name="Rectangle 4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64" name="Freeform 4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65" name="Line 4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366" name="Group 46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367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68" name="Freeform 4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69" name="Line 4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36370" name="Text Box 50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C[4]</a:t>
                </a:r>
              </a:p>
            </p:txBody>
          </p:sp>
          <p:sp>
            <p:nvSpPr>
              <p:cNvPr id="1336371" name="Text Box 51"/>
              <p:cNvSpPr txBox="1">
                <a:spLocks noChangeArrowheads="1"/>
              </p:cNvSpPr>
              <p:nvPr/>
            </p:nvSpPr>
            <p:spPr bwMode="auto">
              <a:xfrm>
                <a:off x="1055" y="245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C[8]</a:t>
                </a:r>
              </a:p>
            </p:txBody>
          </p:sp>
          <p:sp>
            <p:nvSpPr>
              <p:cNvPr id="1336372" name="Text Box 52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C[0]</a:t>
                </a:r>
              </a:p>
            </p:txBody>
          </p:sp>
          <p:sp>
            <p:nvSpPr>
              <p:cNvPr id="1336373" name="Line 53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374" name="Line 54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375" name="Line 5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376" name="Text Box 56"/>
              <p:cNvSpPr txBox="1">
                <a:spLocks noChangeArrowheads="1"/>
              </p:cNvSpPr>
              <p:nvPr/>
            </p:nvSpPr>
            <p:spPr bwMode="auto">
              <a:xfrm>
                <a:off x="780" y="1978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A[12]</a:t>
                </a:r>
              </a:p>
            </p:txBody>
          </p:sp>
          <p:sp>
            <p:nvSpPr>
              <p:cNvPr id="1336377" name="Text Box 57"/>
              <p:cNvSpPr txBox="1">
                <a:spLocks noChangeArrowheads="1"/>
              </p:cNvSpPr>
              <p:nvPr/>
            </p:nvSpPr>
            <p:spPr bwMode="auto">
              <a:xfrm>
                <a:off x="1212" y="1978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B[12]</a:t>
                </a:r>
              </a:p>
            </p:txBody>
          </p:sp>
          <p:sp>
            <p:nvSpPr>
              <p:cNvPr id="1336378" name="Text Box 58"/>
              <p:cNvSpPr txBox="1">
                <a:spLocks noChangeArrowheads="1"/>
              </p:cNvSpPr>
              <p:nvPr/>
            </p:nvSpPr>
            <p:spPr bwMode="auto">
              <a:xfrm>
                <a:off x="780" y="1786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A[16]</a:t>
                </a:r>
              </a:p>
            </p:txBody>
          </p:sp>
          <p:sp>
            <p:nvSpPr>
              <p:cNvPr id="1336379" name="Text Box 59"/>
              <p:cNvSpPr txBox="1">
                <a:spLocks noChangeArrowheads="1"/>
              </p:cNvSpPr>
              <p:nvPr/>
            </p:nvSpPr>
            <p:spPr bwMode="auto">
              <a:xfrm>
                <a:off x="1212" y="1786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B[16]</a:t>
                </a:r>
              </a:p>
            </p:txBody>
          </p:sp>
          <p:sp>
            <p:nvSpPr>
              <p:cNvPr id="1336380" name="Text Box 60"/>
              <p:cNvSpPr txBox="1">
                <a:spLocks noChangeArrowheads="1"/>
              </p:cNvSpPr>
              <p:nvPr/>
            </p:nvSpPr>
            <p:spPr bwMode="auto">
              <a:xfrm>
                <a:off x="780" y="1594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A[20]</a:t>
                </a:r>
              </a:p>
            </p:txBody>
          </p:sp>
          <p:sp>
            <p:nvSpPr>
              <p:cNvPr id="1336381" name="Text Box 61"/>
              <p:cNvSpPr txBox="1">
                <a:spLocks noChangeArrowheads="1"/>
              </p:cNvSpPr>
              <p:nvPr/>
            </p:nvSpPr>
            <p:spPr bwMode="auto">
              <a:xfrm>
                <a:off x="1212" y="1594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B[20]</a:t>
                </a:r>
              </a:p>
            </p:txBody>
          </p:sp>
          <p:sp>
            <p:nvSpPr>
              <p:cNvPr id="1336382" name="Text Box 62"/>
              <p:cNvSpPr txBox="1">
                <a:spLocks noChangeArrowheads="1"/>
              </p:cNvSpPr>
              <p:nvPr/>
            </p:nvSpPr>
            <p:spPr bwMode="auto">
              <a:xfrm>
                <a:off x="780" y="1402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A[24]</a:t>
                </a:r>
              </a:p>
            </p:txBody>
          </p:sp>
          <p:sp>
            <p:nvSpPr>
              <p:cNvPr id="1336383" name="Text Box 63"/>
              <p:cNvSpPr txBox="1">
                <a:spLocks noChangeArrowheads="1"/>
              </p:cNvSpPr>
              <p:nvPr/>
            </p:nvSpPr>
            <p:spPr bwMode="auto">
              <a:xfrm>
                <a:off x="1212" y="1402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B[24]</a:t>
                </a:r>
              </a:p>
            </p:txBody>
          </p:sp>
        </p:grpSp>
        <p:grpSp>
          <p:nvGrpSpPr>
            <p:cNvPr id="1336384" name="Group 64"/>
            <p:cNvGrpSpPr>
              <a:grpSpLocks/>
            </p:cNvGrpSpPr>
            <p:nvPr/>
          </p:nvGrpSpPr>
          <p:grpSpPr bwMode="auto">
            <a:xfrm>
              <a:off x="2879" y="1882"/>
              <a:ext cx="869" cy="1968"/>
              <a:chOff x="780" y="1402"/>
              <a:chExt cx="869" cy="1968"/>
            </a:xfrm>
          </p:grpSpPr>
          <p:sp>
            <p:nvSpPr>
              <p:cNvPr id="1336385" name="Freeform 65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36386" name="Group 66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387" name="Rectangle 6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88" name="Freeform 6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89" name="Line 6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390" name="Group 70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391" name="Rectangle 7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92" name="Freeform 7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93" name="Line 7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394" name="Group 74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395" name="Rectangle 7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96" name="Freeform 7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397" name="Line 7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36398" name="Text Box 78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C[5]</a:t>
                </a:r>
              </a:p>
            </p:txBody>
          </p:sp>
          <p:sp>
            <p:nvSpPr>
              <p:cNvPr id="1336399" name="Text Box 79"/>
              <p:cNvSpPr txBox="1">
                <a:spLocks noChangeArrowheads="1"/>
              </p:cNvSpPr>
              <p:nvPr/>
            </p:nvSpPr>
            <p:spPr bwMode="auto">
              <a:xfrm>
                <a:off x="1055" y="245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C[9]</a:t>
                </a:r>
              </a:p>
            </p:txBody>
          </p:sp>
          <p:sp>
            <p:nvSpPr>
              <p:cNvPr id="1336400" name="Text Box 80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C[1]</a:t>
                </a:r>
              </a:p>
            </p:txBody>
          </p:sp>
          <p:sp>
            <p:nvSpPr>
              <p:cNvPr id="1336401" name="Line 81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02" name="Line 82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03" name="Line 83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04" name="Text Box 84"/>
              <p:cNvSpPr txBox="1">
                <a:spLocks noChangeArrowheads="1"/>
              </p:cNvSpPr>
              <p:nvPr/>
            </p:nvSpPr>
            <p:spPr bwMode="auto">
              <a:xfrm>
                <a:off x="780" y="1978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A[13]</a:t>
                </a:r>
              </a:p>
            </p:txBody>
          </p:sp>
          <p:sp>
            <p:nvSpPr>
              <p:cNvPr id="1336405" name="Text Box 85"/>
              <p:cNvSpPr txBox="1">
                <a:spLocks noChangeArrowheads="1"/>
              </p:cNvSpPr>
              <p:nvPr/>
            </p:nvSpPr>
            <p:spPr bwMode="auto">
              <a:xfrm>
                <a:off x="1212" y="1978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B[13]</a:t>
                </a:r>
              </a:p>
            </p:txBody>
          </p:sp>
          <p:sp>
            <p:nvSpPr>
              <p:cNvPr id="1336406" name="Text Box 86"/>
              <p:cNvSpPr txBox="1">
                <a:spLocks noChangeArrowheads="1"/>
              </p:cNvSpPr>
              <p:nvPr/>
            </p:nvSpPr>
            <p:spPr bwMode="auto">
              <a:xfrm>
                <a:off x="780" y="1786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A[17]</a:t>
                </a:r>
              </a:p>
            </p:txBody>
          </p:sp>
          <p:sp>
            <p:nvSpPr>
              <p:cNvPr id="1336407" name="Text Box 87"/>
              <p:cNvSpPr txBox="1">
                <a:spLocks noChangeArrowheads="1"/>
              </p:cNvSpPr>
              <p:nvPr/>
            </p:nvSpPr>
            <p:spPr bwMode="auto">
              <a:xfrm>
                <a:off x="1212" y="1786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B[17]</a:t>
                </a:r>
              </a:p>
            </p:txBody>
          </p:sp>
          <p:sp>
            <p:nvSpPr>
              <p:cNvPr id="1336408" name="Text Box 88"/>
              <p:cNvSpPr txBox="1">
                <a:spLocks noChangeArrowheads="1"/>
              </p:cNvSpPr>
              <p:nvPr/>
            </p:nvSpPr>
            <p:spPr bwMode="auto">
              <a:xfrm>
                <a:off x="780" y="1594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A[21]</a:t>
                </a:r>
              </a:p>
            </p:txBody>
          </p:sp>
          <p:sp>
            <p:nvSpPr>
              <p:cNvPr id="1336409" name="Text Box 89"/>
              <p:cNvSpPr txBox="1">
                <a:spLocks noChangeArrowheads="1"/>
              </p:cNvSpPr>
              <p:nvPr/>
            </p:nvSpPr>
            <p:spPr bwMode="auto">
              <a:xfrm>
                <a:off x="1212" y="1594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B[21]</a:t>
                </a:r>
              </a:p>
            </p:txBody>
          </p:sp>
          <p:sp>
            <p:nvSpPr>
              <p:cNvPr id="1336410" name="Text Box 90"/>
              <p:cNvSpPr txBox="1">
                <a:spLocks noChangeArrowheads="1"/>
              </p:cNvSpPr>
              <p:nvPr/>
            </p:nvSpPr>
            <p:spPr bwMode="auto">
              <a:xfrm>
                <a:off x="780" y="1402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A[25]</a:t>
                </a:r>
              </a:p>
            </p:txBody>
          </p:sp>
          <p:sp>
            <p:nvSpPr>
              <p:cNvPr id="1336411" name="Text Box 91"/>
              <p:cNvSpPr txBox="1">
                <a:spLocks noChangeArrowheads="1"/>
              </p:cNvSpPr>
              <p:nvPr/>
            </p:nvSpPr>
            <p:spPr bwMode="auto">
              <a:xfrm>
                <a:off x="1212" y="1402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B[25]</a:t>
                </a:r>
              </a:p>
            </p:txBody>
          </p:sp>
        </p:grpSp>
        <p:grpSp>
          <p:nvGrpSpPr>
            <p:cNvPr id="1336412" name="Group 92"/>
            <p:cNvGrpSpPr>
              <a:grpSpLocks/>
            </p:cNvGrpSpPr>
            <p:nvPr/>
          </p:nvGrpSpPr>
          <p:grpSpPr bwMode="auto">
            <a:xfrm>
              <a:off x="3695" y="1882"/>
              <a:ext cx="869" cy="1968"/>
              <a:chOff x="780" y="1402"/>
              <a:chExt cx="869" cy="1968"/>
            </a:xfrm>
          </p:grpSpPr>
          <p:sp>
            <p:nvSpPr>
              <p:cNvPr id="1336413" name="Freeform 93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36414" name="Group 94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415" name="Rectangle 9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16" name="Freeform 9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17" name="Line 9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418" name="Group 98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419" name="Rectangle 9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20" name="Freeform 10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21" name="Line 10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422" name="Group 102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42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24" name="Freeform 10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25" name="Line 10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36426" name="Text Box 106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C[6]</a:t>
                </a:r>
              </a:p>
            </p:txBody>
          </p:sp>
          <p:sp>
            <p:nvSpPr>
              <p:cNvPr id="1336427" name="Text Box 107"/>
              <p:cNvSpPr txBox="1">
                <a:spLocks noChangeArrowheads="1"/>
              </p:cNvSpPr>
              <p:nvPr/>
            </p:nvSpPr>
            <p:spPr bwMode="auto">
              <a:xfrm>
                <a:off x="1020" y="2458"/>
                <a:ext cx="438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C[10]</a:t>
                </a:r>
              </a:p>
            </p:txBody>
          </p:sp>
          <p:sp>
            <p:nvSpPr>
              <p:cNvPr id="1336428" name="Text Box 108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C[2]</a:t>
                </a:r>
              </a:p>
            </p:txBody>
          </p:sp>
          <p:sp>
            <p:nvSpPr>
              <p:cNvPr id="1336429" name="Line 109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30" name="Line 110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31" name="Line 111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32" name="Text Box 112"/>
              <p:cNvSpPr txBox="1">
                <a:spLocks noChangeArrowheads="1"/>
              </p:cNvSpPr>
              <p:nvPr/>
            </p:nvSpPr>
            <p:spPr bwMode="auto">
              <a:xfrm>
                <a:off x="780" y="1978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A[14]</a:t>
                </a:r>
              </a:p>
            </p:txBody>
          </p:sp>
          <p:sp>
            <p:nvSpPr>
              <p:cNvPr id="1336433" name="Text Box 113"/>
              <p:cNvSpPr txBox="1">
                <a:spLocks noChangeArrowheads="1"/>
              </p:cNvSpPr>
              <p:nvPr/>
            </p:nvSpPr>
            <p:spPr bwMode="auto">
              <a:xfrm>
                <a:off x="1212" y="1978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B[14]</a:t>
                </a:r>
              </a:p>
            </p:txBody>
          </p:sp>
          <p:sp>
            <p:nvSpPr>
              <p:cNvPr id="1336434" name="Text Box 114"/>
              <p:cNvSpPr txBox="1">
                <a:spLocks noChangeArrowheads="1"/>
              </p:cNvSpPr>
              <p:nvPr/>
            </p:nvSpPr>
            <p:spPr bwMode="auto">
              <a:xfrm>
                <a:off x="780" y="1786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A[18]</a:t>
                </a:r>
              </a:p>
            </p:txBody>
          </p:sp>
          <p:sp>
            <p:nvSpPr>
              <p:cNvPr id="1336435" name="Text Box 115"/>
              <p:cNvSpPr txBox="1">
                <a:spLocks noChangeArrowheads="1"/>
              </p:cNvSpPr>
              <p:nvPr/>
            </p:nvSpPr>
            <p:spPr bwMode="auto">
              <a:xfrm>
                <a:off x="1212" y="1786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B[18]</a:t>
                </a:r>
              </a:p>
            </p:txBody>
          </p:sp>
          <p:sp>
            <p:nvSpPr>
              <p:cNvPr id="1336436" name="Text Box 116"/>
              <p:cNvSpPr txBox="1">
                <a:spLocks noChangeArrowheads="1"/>
              </p:cNvSpPr>
              <p:nvPr/>
            </p:nvSpPr>
            <p:spPr bwMode="auto">
              <a:xfrm>
                <a:off x="780" y="1594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A[22]</a:t>
                </a:r>
              </a:p>
            </p:txBody>
          </p:sp>
          <p:sp>
            <p:nvSpPr>
              <p:cNvPr id="1336437" name="Text Box 117"/>
              <p:cNvSpPr txBox="1">
                <a:spLocks noChangeArrowheads="1"/>
              </p:cNvSpPr>
              <p:nvPr/>
            </p:nvSpPr>
            <p:spPr bwMode="auto">
              <a:xfrm>
                <a:off x="1212" y="1594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B[22]</a:t>
                </a:r>
              </a:p>
            </p:txBody>
          </p:sp>
          <p:sp>
            <p:nvSpPr>
              <p:cNvPr id="1336438" name="Text Box 118"/>
              <p:cNvSpPr txBox="1">
                <a:spLocks noChangeArrowheads="1"/>
              </p:cNvSpPr>
              <p:nvPr/>
            </p:nvSpPr>
            <p:spPr bwMode="auto">
              <a:xfrm>
                <a:off x="780" y="1402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A[26]</a:t>
                </a:r>
              </a:p>
            </p:txBody>
          </p:sp>
          <p:sp>
            <p:nvSpPr>
              <p:cNvPr id="1336439" name="Text Box 119"/>
              <p:cNvSpPr txBox="1">
                <a:spLocks noChangeArrowheads="1"/>
              </p:cNvSpPr>
              <p:nvPr/>
            </p:nvSpPr>
            <p:spPr bwMode="auto">
              <a:xfrm>
                <a:off x="1212" y="1402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B[26]</a:t>
                </a:r>
              </a:p>
            </p:txBody>
          </p:sp>
        </p:grpSp>
        <p:grpSp>
          <p:nvGrpSpPr>
            <p:cNvPr id="1336440" name="Group 120"/>
            <p:cNvGrpSpPr>
              <a:grpSpLocks/>
            </p:cNvGrpSpPr>
            <p:nvPr/>
          </p:nvGrpSpPr>
          <p:grpSpPr bwMode="auto">
            <a:xfrm>
              <a:off x="4511" y="1882"/>
              <a:ext cx="869" cy="1968"/>
              <a:chOff x="780" y="1402"/>
              <a:chExt cx="869" cy="1968"/>
            </a:xfrm>
          </p:grpSpPr>
          <p:sp>
            <p:nvSpPr>
              <p:cNvPr id="1336441" name="Freeform 121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36442" name="Group 122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44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44" name="Freeform 12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45" name="Line 12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446" name="Group 126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44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48" name="Freeform 12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49" name="Line 12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6450" name="Group 130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451" name="Rectangle 13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52" name="Freeform 13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453" name="Line 13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36454" name="Text Box 134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C[7]</a:t>
                </a:r>
              </a:p>
            </p:txBody>
          </p:sp>
          <p:sp>
            <p:nvSpPr>
              <p:cNvPr id="1336455" name="Text Box 135"/>
              <p:cNvSpPr txBox="1">
                <a:spLocks noChangeArrowheads="1"/>
              </p:cNvSpPr>
              <p:nvPr/>
            </p:nvSpPr>
            <p:spPr bwMode="auto">
              <a:xfrm>
                <a:off x="1020" y="2458"/>
                <a:ext cx="438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C[11]</a:t>
                </a:r>
              </a:p>
            </p:txBody>
          </p:sp>
          <p:sp>
            <p:nvSpPr>
              <p:cNvPr id="1336456" name="Text Box 136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C[3]</a:t>
                </a:r>
              </a:p>
            </p:txBody>
          </p:sp>
          <p:sp>
            <p:nvSpPr>
              <p:cNvPr id="1336457" name="Line 137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58" name="Line 138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59" name="Line 13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60" name="Text Box 140"/>
              <p:cNvSpPr txBox="1">
                <a:spLocks noChangeArrowheads="1"/>
              </p:cNvSpPr>
              <p:nvPr/>
            </p:nvSpPr>
            <p:spPr bwMode="auto">
              <a:xfrm>
                <a:off x="780" y="1978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A[15]</a:t>
                </a:r>
              </a:p>
            </p:txBody>
          </p:sp>
          <p:sp>
            <p:nvSpPr>
              <p:cNvPr id="1336461" name="Text Box 141"/>
              <p:cNvSpPr txBox="1">
                <a:spLocks noChangeArrowheads="1"/>
              </p:cNvSpPr>
              <p:nvPr/>
            </p:nvSpPr>
            <p:spPr bwMode="auto">
              <a:xfrm>
                <a:off x="1212" y="1978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B[15]</a:t>
                </a:r>
              </a:p>
            </p:txBody>
          </p:sp>
          <p:sp>
            <p:nvSpPr>
              <p:cNvPr id="1336462" name="Text Box 142"/>
              <p:cNvSpPr txBox="1">
                <a:spLocks noChangeArrowheads="1"/>
              </p:cNvSpPr>
              <p:nvPr/>
            </p:nvSpPr>
            <p:spPr bwMode="auto">
              <a:xfrm>
                <a:off x="780" y="1786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A[19]</a:t>
                </a:r>
              </a:p>
            </p:txBody>
          </p:sp>
          <p:sp>
            <p:nvSpPr>
              <p:cNvPr id="1336463" name="Text Box 143"/>
              <p:cNvSpPr txBox="1">
                <a:spLocks noChangeArrowheads="1"/>
              </p:cNvSpPr>
              <p:nvPr/>
            </p:nvSpPr>
            <p:spPr bwMode="auto">
              <a:xfrm>
                <a:off x="1212" y="1786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B[19]</a:t>
                </a:r>
              </a:p>
            </p:txBody>
          </p:sp>
          <p:sp>
            <p:nvSpPr>
              <p:cNvPr id="1336464" name="Text Box 144"/>
              <p:cNvSpPr txBox="1">
                <a:spLocks noChangeArrowheads="1"/>
              </p:cNvSpPr>
              <p:nvPr/>
            </p:nvSpPr>
            <p:spPr bwMode="auto">
              <a:xfrm>
                <a:off x="780" y="1594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A[23]</a:t>
                </a:r>
              </a:p>
            </p:txBody>
          </p:sp>
          <p:sp>
            <p:nvSpPr>
              <p:cNvPr id="1336465" name="Text Box 145"/>
              <p:cNvSpPr txBox="1">
                <a:spLocks noChangeArrowheads="1"/>
              </p:cNvSpPr>
              <p:nvPr/>
            </p:nvSpPr>
            <p:spPr bwMode="auto">
              <a:xfrm>
                <a:off x="1212" y="1594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B[23]</a:t>
                </a:r>
              </a:p>
            </p:txBody>
          </p:sp>
          <p:sp>
            <p:nvSpPr>
              <p:cNvPr id="1336466" name="Text Box 146"/>
              <p:cNvSpPr txBox="1">
                <a:spLocks noChangeArrowheads="1"/>
              </p:cNvSpPr>
              <p:nvPr/>
            </p:nvSpPr>
            <p:spPr bwMode="auto">
              <a:xfrm>
                <a:off x="780" y="1402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A[27]</a:t>
                </a:r>
              </a:p>
            </p:txBody>
          </p:sp>
          <p:sp>
            <p:nvSpPr>
              <p:cNvPr id="1336467" name="Text Box 147"/>
              <p:cNvSpPr txBox="1">
                <a:spLocks noChangeArrowheads="1"/>
              </p:cNvSpPr>
              <p:nvPr/>
            </p:nvSpPr>
            <p:spPr bwMode="auto">
              <a:xfrm>
                <a:off x="1212" y="1402"/>
                <a:ext cx="43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B[27]</a:t>
                </a:r>
              </a:p>
            </p:txBody>
          </p:sp>
        </p:grpSp>
        <p:sp>
          <p:nvSpPr>
            <p:cNvPr id="1336468" name="Line 148"/>
            <p:cNvSpPr>
              <a:spLocks noChangeShapeType="1"/>
            </p:cNvSpPr>
            <p:nvPr/>
          </p:nvSpPr>
          <p:spPr bwMode="auto">
            <a:xfrm>
              <a:off x="2736" y="816"/>
              <a:ext cx="912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6469" name="Oval 149"/>
            <p:cNvSpPr>
              <a:spLocks noChangeArrowheads="1"/>
            </p:cNvSpPr>
            <p:nvPr/>
          </p:nvSpPr>
          <p:spPr bwMode="auto">
            <a:xfrm flipH="1">
              <a:off x="2307" y="954"/>
              <a:ext cx="1727" cy="63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400" i="1">
                  <a:latin typeface="Verdana" charset="0"/>
                  <a:ea typeface="굴림" charset="-127"/>
                  <a:cs typeface="굴림" charset="-127"/>
                </a:rPr>
                <a:t>Execution using four pipelined functional units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Vector Architectures Affect Memory?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0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Interleaved Vector Memory System</a:t>
            </a:r>
            <a:endParaRPr lang="en-US" dirty="0"/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E858-8F61-0E47-B2FD-4481229F233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338437" name="Group 69"/>
          <p:cNvGrpSpPr>
            <a:grpSpLocks/>
          </p:cNvGrpSpPr>
          <p:nvPr/>
        </p:nvGrpSpPr>
        <p:grpSpPr bwMode="auto">
          <a:xfrm>
            <a:off x="381000" y="2303462"/>
            <a:ext cx="8610600" cy="3703638"/>
            <a:chOff x="240" y="1640"/>
            <a:chExt cx="5424" cy="2333"/>
          </a:xfrm>
        </p:grpSpPr>
        <p:grpSp>
          <p:nvGrpSpPr>
            <p:cNvPr id="1338372" name="Group 4"/>
            <p:cNvGrpSpPr>
              <a:grpSpLocks/>
            </p:cNvGrpSpPr>
            <p:nvPr/>
          </p:nvGrpSpPr>
          <p:grpSpPr bwMode="auto">
            <a:xfrm>
              <a:off x="240" y="2024"/>
              <a:ext cx="4616" cy="1895"/>
              <a:chOff x="524" y="2016"/>
              <a:chExt cx="4616" cy="1895"/>
            </a:xfrm>
          </p:grpSpPr>
          <p:sp>
            <p:nvSpPr>
              <p:cNvPr id="1338373" name="Rectangle 5"/>
              <p:cNvSpPr>
                <a:spLocks noChangeArrowheads="1"/>
              </p:cNvSpPr>
              <p:nvPr/>
            </p:nvSpPr>
            <p:spPr bwMode="auto">
              <a:xfrm>
                <a:off x="52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0</a:t>
                </a:r>
              </a:p>
            </p:txBody>
          </p:sp>
          <p:sp>
            <p:nvSpPr>
              <p:cNvPr id="1338374" name="Rectangle 6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1</a:t>
                </a:r>
              </a:p>
            </p:txBody>
          </p:sp>
          <p:sp>
            <p:nvSpPr>
              <p:cNvPr id="1338375" name="Rectangle 7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2</a:t>
                </a:r>
              </a:p>
            </p:txBody>
          </p:sp>
          <p:sp>
            <p:nvSpPr>
              <p:cNvPr id="1338376" name="Rectangle 8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3</a:t>
                </a:r>
              </a:p>
            </p:txBody>
          </p:sp>
          <p:sp>
            <p:nvSpPr>
              <p:cNvPr id="1338377" name="Rectangle 9"/>
              <p:cNvSpPr>
                <a:spLocks noChangeArrowheads="1"/>
              </p:cNvSpPr>
              <p:nvPr/>
            </p:nvSpPr>
            <p:spPr bwMode="auto">
              <a:xfrm>
                <a:off x="167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4</a:t>
                </a:r>
              </a:p>
            </p:txBody>
          </p:sp>
          <p:sp>
            <p:nvSpPr>
              <p:cNvPr id="1338378" name="Rectangle 10"/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5</a:t>
                </a:r>
              </a:p>
            </p:txBody>
          </p:sp>
          <p:sp>
            <p:nvSpPr>
              <p:cNvPr id="1338379" name="Rectangle 11"/>
              <p:cNvSpPr>
                <a:spLocks noChangeArrowheads="1"/>
              </p:cNvSpPr>
              <p:nvPr/>
            </p:nvSpPr>
            <p:spPr bwMode="auto">
              <a:xfrm>
                <a:off x="225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6</a:t>
                </a:r>
              </a:p>
            </p:txBody>
          </p:sp>
          <p:sp>
            <p:nvSpPr>
              <p:cNvPr id="1338380" name="Rectangle 12"/>
              <p:cNvSpPr>
                <a:spLocks noChangeArrowheads="1"/>
              </p:cNvSpPr>
              <p:nvPr/>
            </p:nvSpPr>
            <p:spPr bwMode="auto">
              <a:xfrm>
                <a:off x="254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7</a:t>
                </a:r>
              </a:p>
            </p:txBody>
          </p:sp>
          <p:sp>
            <p:nvSpPr>
              <p:cNvPr id="1338381" name="Rectangle 13"/>
              <p:cNvSpPr>
                <a:spLocks noChangeArrowheads="1"/>
              </p:cNvSpPr>
              <p:nvPr/>
            </p:nvSpPr>
            <p:spPr bwMode="auto">
              <a:xfrm>
                <a:off x="282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8</a:t>
                </a:r>
              </a:p>
            </p:txBody>
          </p:sp>
          <p:sp>
            <p:nvSpPr>
              <p:cNvPr id="1338382" name="Rectangle 14"/>
              <p:cNvSpPr>
                <a:spLocks noChangeArrowheads="1"/>
              </p:cNvSpPr>
              <p:nvPr/>
            </p:nvSpPr>
            <p:spPr bwMode="auto">
              <a:xfrm>
                <a:off x="312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9</a:t>
                </a:r>
              </a:p>
            </p:txBody>
          </p:sp>
          <p:sp>
            <p:nvSpPr>
              <p:cNvPr id="1338383" name="Rectangle 15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A</a:t>
                </a:r>
              </a:p>
            </p:txBody>
          </p:sp>
          <p:sp>
            <p:nvSpPr>
              <p:cNvPr id="1338384" name="Rectangle 16"/>
              <p:cNvSpPr>
                <a:spLocks noChangeArrowheads="1"/>
              </p:cNvSpPr>
              <p:nvPr/>
            </p:nvSpPr>
            <p:spPr bwMode="auto">
              <a:xfrm>
                <a:off x="369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B</a:t>
                </a:r>
              </a:p>
            </p:txBody>
          </p:sp>
          <p:sp>
            <p:nvSpPr>
              <p:cNvPr id="1338385" name="Rectangle 17"/>
              <p:cNvSpPr>
                <a:spLocks noChangeArrowheads="1"/>
              </p:cNvSpPr>
              <p:nvPr/>
            </p:nvSpPr>
            <p:spPr bwMode="auto">
              <a:xfrm>
                <a:off x="398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C</a:t>
                </a:r>
              </a:p>
            </p:txBody>
          </p:sp>
          <p:sp>
            <p:nvSpPr>
              <p:cNvPr id="1338386" name="Rectangle 18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D</a:t>
                </a:r>
              </a:p>
            </p:txBody>
          </p:sp>
          <p:sp>
            <p:nvSpPr>
              <p:cNvPr id="1338387" name="Rectangle 19"/>
              <p:cNvSpPr>
                <a:spLocks noChangeArrowheads="1"/>
              </p:cNvSpPr>
              <p:nvPr/>
            </p:nvSpPr>
            <p:spPr bwMode="auto">
              <a:xfrm>
                <a:off x="456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E</a:t>
                </a:r>
              </a:p>
            </p:txBody>
          </p:sp>
          <p:sp>
            <p:nvSpPr>
              <p:cNvPr id="1338388" name="Rectangle 20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latin typeface="Verdana" charset="0"/>
                    <a:ea typeface="굴림" charset="-127"/>
                    <a:cs typeface="굴림" charset="-127"/>
                  </a:rPr>
                  <a:t>F</a:t>
                </a:r>
              </a:p>
            </p:txBody>
          </p:sp>
          <p:grpSp>
            <p:nvGrpSpPr>
              <p:cNvPr id="1338389" name="Group 21"/>
              <p:cNvGrpSpPr>
                <a:grpSpLocks/>
              </p:cNvGrpSpPr>
              <p:nvPr/>
            </p:nvGrpSpPr>
            <p:grpSpPr bwMode="auto">
              <a:xfrm>
                <a:off x="2544" y="2544"/>
                <a:ext cx="626" cy="48"/>
                <a:chOff x="1536" y="2256"/>
                <a:chExt cx="626" cy="48"/>
              </a:xfrm>
            </p:grpSpPr>
            <p:sp>
              <p:nvSpPr>
                <p:cNvPr id="1338390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8391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8392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38393" name="Line 25"/>
              <p:cNvSpPr>
                <a:spLocks noChangeShapeType="1"/>
              </p:cNvSpPr>
              <p:nvPr/>
            </p:nvSpPr>
            <p:spPr bwMode="auto">
              <a:xfrm flipV="1">
                <a:off x="672" y="2592"/>
                <a:ext cx="211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394" name="Line 26"/>
              <p:cNvSpPr>
                <a:spLocks noChangeShapeType="1"/>
              </p:cNvSpPr>
              <p:nvPr/>
            </p:nvSpPr>
            <p:spPr bwMode="auto">
              <a:xfrm flipV="1">
                <a:off x="1008" y="2592"/>
                <a:ext cx="177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395" name="Line 27"/>
              <p:cNvSpPr>
                <a:spLocks noChangeShapeType="1"/>
              </p:cNvSpPr>
              <p:nvPr/>
            </p:nvSpPr>
            <p:spPr bwMode="auto">
              <a:xfrm flipV="1">
                <a:off x="1248" y="2592"/>
                <a:ext cx="153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396" name="Line 28"/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124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397" name="Line 29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96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398" name="Line 30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67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399" name="Line 31"/>
              <p:cNvSpPr>
                <a:spLocks noChangeShapeType="1"/>
              </p:cNvSpPr>
              <p:nvPr/>
            </p:nvSpPr>
            <p:spPr bwMode="auto">
              <a:xfrm flipV="1">
                <a:off x="2400" y="2592"/>
                <a:ext cx="38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0" name="Line 32"/>
              <p:cNvSpPr>
                <a:spLocks noChangeShapeType="1"/>
              </p:cNvSpPr>
              <p:nvPr/>
            </p:nvSpPr>
            <p:spPr bwMode="auto">
              <a:xfrm flipV="1">
                <a:off x="2688" y="2592"/>
                <a:ext cx="9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1" name="Line 33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2" name="Line 34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3" name="Line 35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76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4" name="Line 36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05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5" name="Line 37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34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6" name="Line 38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63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7" name="Line 39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8" name="Line 40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220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09" name="Line 41"/>
              <p:cNvSpPr>
                <a:spLocks noChangeShapeType="1"/>
              </p:cNvSpPr>
              <p:nvPr/>
            </p:nvSpPr>
            <p:spPr bwMode="auto">
              <a:xfrm flipH="1">
                <a:off x="2784" y="201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38410" name="Freeform 42"/>
            <p:cNvSpPr>
              <a:spLocks/>
            </p:cNvSpPr>
            <p:nvPr/>
          </p:nvSpPr>
          <p:spPr bwMode="auto">
            <a:xfrm>
              <a:off x="4848" y="2312"/>
              <a:ext cx="57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72"/>
                </a:cxn>
                <a:cxn ang="0">
                  <a:pos x="450" y="672"/>
                </a:cxn>
                <a:cxn ang="0">
                  <a:pos x="576" y="0"/>
                </a:cxn>
                <a:cxn ang="0">
                  <a:pos x="336" y="0"/>
                </a:cxn>
                <a:cxn ang="0">
                  <a:pos x="288" y="96"/>
                </a:cxn>
                <a:cxn ang="0">
                  <a:pos x="240" y="0"/>
                </a:cxn>
                <a:cxn ang="0">
                  <a:pos x="0" y="0"/>
                </a:cxn>
              </a:cxnLst>
              <a:rect l="0" t="0" r="r" b="b"/>
              <a:pathLst>
                <a:path w="576" h="672">
                  <a:moveTo>
                    <a:pt x="0" y="0"/>
                  </a:moveTo>
                  <a:lnTo>
                    <a:pt x="144" y="672"/>
                  </a:lnTo>
                  <a:lnTo>
                    <a:pt x="450" y="672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8411" name="Line 43"/>
            <p:cNvSpPr>
              <a:spLocks noChangeShapeType="1"/>
            </p:cNvSpPr>
            <p:nvPr/>
          </p:nvSpPr>
          <p:spPr bwMode="auto">
            <a:xfrm>
              <a:off x="5136" y="2552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338412" name="Group 44"/>
            <p:cNvGrpSpPr>
              <a:grpSpLocks/>
            </p:cNvGrpSpPr>
            <p:nvPr/>
          </p:nvGrpSpPr>
          <p:grpSpPr bwMode="auto">
            <a:xfrm>
              <a:off x="4752" y="2120"/>
              <a:ext cx="338" cy="48"/>
              <a:chOff x="1536" y="2256"/>
              <a:chExt cx="626" cy="48"/>
            </a:xfrm>
          </p:grpSpPr>
          <p:sp>
            <p:nvSpPr>
              <p:cNvPr id="1338413" name="Rectangle 45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14" name="Freeform 46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15" name="Line 47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38416" name="Group 48"/>
            <p:cNvGrpSpPr>
              <a:grpSpLocks/>
            </p:cNvGrpSpPr>
            <p:nvPr/>
          </p:nvGrpSpPr>
          <p:grpSpPr bwMode="auto">
            <a:xfrm>
              <a:off x="5184" y="2120"/>
              <a:ext cx="338" cy="48"/>
              <a:chOff x="1536" y="2256"/>
              <a:chExt cx="626" cy="48"/>
            </a:xfrm>
          </p:grpSpPr>
          <p:sp>
            <p:nvSpPr>
              <p:cNvPr id="1338417" name="Rectangle 49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18" name="Freeform 50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19" name="Line 51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38420" name="Line 52"/>
            <p:cNvSpPr>
              <a:spLocks noChangeShapeType="1"/>
            </p:cNvSpPr>
            <p:nvPr/>
          </p:nvSpPr>
          <p:spPr bwMode="auto">
            <a:xfrm flipH="1">
              <a:off x="4944" y="2168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8421" name="Line 53"/>
            <p:cNvSpPr>
              <a:spLocks noChangeShapeType="1"/>
            </p:cNvSpPr>
            <p:nvPr/>
          </p:nvSpPr>
          <p:spPr bwMode="auto">
            <a:xfrm>
              <a:off x="5328" y="2168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8422" name="Text Box 54"/>
            <p:cNvSpPr txBox="1">
              <a:spLocks noChangeArrowheads="1"/>
            </p:cNvSpPr>
            <p:nvPr/>
          </p:nvSpPr>
          <p:spPr bwMode="auto">
            <a:xfrm>
              <a:off x="4992" y="2256"/>
              <a:ext cx="247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800" dirty="0">
                  <a:latin typeface="Verdana" charset="0"/>
                  <a:ea typeface="굴림" charset="-127"/>
                  <a:cs typeface="굴림" charset="-127"/>
                </a:rPr>
                <a:t>+</a:t>
              </a:r>
            </a:p>
          </p:txBody>
        </p:sp>
        <p:grpSp>
          <p:nvGrpSpPr>
            <p:cNvPr id="1338423" name="Group 55"/>
            <p:cNvGrpSpPr>
              <a:grpSpLocks/>
            </p:cNvGrpSpPr>
            <p:nvPr/>
          </p:nvGrpSpPr>
          <p:grpSpPr bwMode="auto">
            <a:xfrm>
              <a:off x="4992" y="2696"/>
              <a:ext cx="338" cy="48"/>
              <a:chOff x="1536" y="2256"/>
              <a:chExt cx="626" cy="48"/>
            </a:xfrm>
          </p:grpSpPr>
          <p:sp>
            <p:nvSpPr>
              <p:cNvPr id="1338424" name="Rectangle 56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25" name="Freeform 57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26" name="Line 58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38427" name="Freeform 59"/>
            <p:cNvSpPr>
              <a:spLocks/>
            </p:cNvSpPr>
            <p:nvPr/>
          </p:nvSpPr>
          <p:spPr bwMode="auto">
            <a:xfrm>
              <a:off x="4560" y="2024"/>
              <a:ext cx="576" cy="576"/>
            </a:xfrm>
            <a:custGeom>
              <a:avLst/>
              <a:gdLst/>
              <a:ahLst/>
              <a:cxnLst>
                <a:cxn ang="0">
                  <a:pos x="576" y="576"/>
                </a:cxn>
                <a:cxn ang="0">
                  <a:pos x="0" y="576"/>
                </a:cxn>
                <a:cxn ang="0">
                  <a:pos x="0" y="0"/>
                </a:cxn>
                <a:cxn ang="0">
                  <a:pos x="288" y="0"/>
                </a:cxn>
                <a:cxn ang="0">
                  <a:pos x="288" y="96"/>
                </a:cxn>
              </a:cxnLst>
              <a:rect l="0" t="0" r="r" b="b"/>
              <a:pathLst>
                <a:path w="576" h="576">
                  <a:moveTo>
                    <a:pt x="576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288" y="0"/>
                  </a:lnTo>
                  <a:lnTo>
                    <a:pt x="288" y="9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8428" name="Line 60"/>
            <p:cNvSpPr>
              <a:spLocks noChangeShapeType="1"/>
            </p:cNvSpPr>
            <p:nvPr/>
          </p:nvSpPr>
          <p:spPr bwMode="auto">
            <a:xfrm>
              <a:off x="4992" y="1832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8429" name="Line 61"/>
            <p:cNvSpPr>
              <a:spLocks noChangeShapeType="1"/>
            </p:cNvSpPr>
            <p:nvPr/>
          </p:nvSpPr>
          <p:spPr bwMode="auto">
            <a:xfrm>
              <a:off x="5328" y="1832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8430" name="Text Box 62"/>
            <p:cNvSpPr txBox="1">
              <a:spLocks noChangeArrowheads="1"/>
            </p:cNvSpPr>
            <p:nvPr/>
          </p:nvSpPr>
          <p:spPr bwMode="auto">
            <a:xfrm>
              <a:off x="4512" y="1640"/>
              <a:ext cx="6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latin typeface="Verdana" charset="0"/>
                  <a:ea typeface="굴림" charset="-127"/>
                  <a:cs typeface="굴림" charset="-127"/>
                </a:rPr>
                <a:t>Base</a:t>
              </a:r>
            </a:p>
          </p:txBody>
        </p:sp>
        <p:sp>
          <p:nvSpPr>
            <p:cNvPr id="1338431" name="Text Box 63"/>
            <p:cNvSpPr txBox="1">
              <a:spLocks noChangeArrowheads="1"/>
            </p:cNvSpPr>
            <p:nvPr/>
          </p:nvSpPr>
          <p:spPr bwMode="auto">
            <a:xfrm>
              <a:off x="4992" y="1640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latin typeface="Verdana" charset="0"/>
                  <a:ea typeface="굴림" charset="-127"/>
                  <a:cs typeface="굴림" charset="-127"/>
                </a:rPr>
                <a:t>Stride</a:t>
              </a:r>
            </a:p>
          </p:txBody>
        </p:sp>
        <p:sp>
          <p:nvSpPr>
            <p:cNvPr id="1338432" name="Freeform 64"/>
            <p:cNvSpPr>
              <a:spLocks/>
            </p:cNvSpPr>
            <p:nvPr/>
          </p:nvSpPr>
          <p:spPr bwMode="auto">
            <a:xfrm>
              <a:off x="4848" y="2744"/>
              <a:ext cx="288" cy="768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288" h="768">
                  <a:moveTo>
                    <a:pt x="288" y="0"/>
                  </a:move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8433" name="Text Box 65"/>
            <p:cNvSpPr txBox="1">
              <a:spLocks noChangeArrowheads="1"/>
            </p:cNvSpPr>
            <p:nvPr/>
          </p:nvSpPr>
          <p:spPr bwMode="auto">
            <a:xfrm>
              <a:off x="1785" y="1727"/>
              <a:ext cx="1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 i="1">
                  <a:latin typeface="Verdana" charset="0"/>
                  <a:ea typeface="굴림" charset="-127"/>
                  <a:cs typeface="굴림" charset="-127"/>
                </a:rPr>
                <a:t>Vector Registers</a:t>
              </a:r>
            </a:p>
          </p:txBody>
        </p:sp>
        <p:sp>
          <p:nvSpPr>
            <p:cNvPr id="1338434" name="Text Box 66"/>
            <p:cNvSpPr txBox="1">
              <a:spLocks noChangeArrowheads="1"/>
            </p:cNvSpPr>
            <p:nvPr/>
          </p:nvSpPr>
          <p:spPr bwMode="auto">
            <a:xfrm>
              <a:off x="2006" y="3761"/>
              <a:ext cx="106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i="1">
                  <a:latin typeface="Verdana" charset="0"/>
                  <a:ea typeface="굴림" charset="-127"/>
                  <a:cs typeface="굴림" charset="-127"/>
                </a:rPr>
                <a:t>Memory Banks</a:t>
              </a:r>
            </a:p>
          </p:txBody>
        </p:sp>
        <p:sp>
          <p:nvSpPr>
            <p:cNvPr id="1338435" name="Text Box 67"/>
            <p:cNvSpPr txBox="1">
              <a:spLocks noChangeArrowheads="1"/>
            </p:cNvSpPr>
            <p:nvPr/>
          </p:nvSpPr>
          <p:spPr bwMode="auto">
            <a:xfrm>
              <a:off x="3504" y="2120"/>
              <a:ext cx="100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latin typeface="Verdana" charset="0"/>
                  <a:ea typeface="굴림" charset="-127"/>
                  <a:cs typeface="굴림" charset="-127"/>
                </a:rPr>
                <a:t>Address Generator</a:t>
              </a:r>
            </a:p>
          </p:txBody>
        </p:sp>
      </p:grpSp>
      <p:sp>
        <p:nvSpPr>
          <p:cNvPr id="1338436" name="Text Box 68"/>
          <p:cNvSpPr txBox="1">
            <a:spLocks noChangeArrowheads="1"/>
          </p:cNvSpPr>
          <p:nvPr/>
        </p:nvSpPr>
        <p:spPr bwMode="auto">
          <a:xfrm>
            <a:off x="696912" y="990600"/>
            <a:ext cx="7761288" cy="7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2000" dirty="0">
                <a:latin typeface="Verdana" charset="0"/>
                <a:ea typeface="굴림" charset="-127"/>
                <a:cs typeface="굴림" charset="-127"/>
              </a:rPr>
              <a:t>Cray-1, 16 banks, 4 cycle bank busy time, 12 cycle latency</a:t>
            </a:r>
            <a:endParaRPr lang="en-US" altLang="ko-KR" i="1" dirty="0">
              <a:latin typeface="Verdana" charset="0"/>
              <a:ea typeface="굴림" charset="-127"/>
              <a:cs typeface="굴림" charset="-127"/>
            </a:endParaRPr>
          </a:p>
          <a:p>
            <a:pPr lvl="1" algn="l">
              <a:buFontTx/>
              <a:buChar char="•"/>
            </a:pPr>
            <a:r>
              <a:rPr lang="en-US" altLang="ko-KR" i="1" dirty="0">
                <a:latin typeface="Verdana" charset="0"/>
                <a:ea typeface="굴림" charset="-127"/>
                <a:cs typeface="굴림" charset="-127"/>
              </a:rPr>
              <a:t> Bank busy time</a:t>
            </a:r>
            <a:r>
              <a:rPr lang="en-US" altLang="ko-KR" dirty="0">
                <a:latin typeface="Verdana" charset="0"/>
                <a:ea typeface="굴림" charset="-127"/>
                <a:cs typeface="굴림" charset="-127"/>
              </a:rPr>
              <a:t>: Time before bank ready to accept next request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Unit Structure</a:t>
            </a:r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10EA-6D4A-A742-9274-8F7B7E891E8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40419" name="Freeform 3"/>
          <p:cNvSpPr>
            <a:spLocks/>
          </p:cNvSpPr>
          <p:nvPr/>
        </p:nvSpPr>
        <p:spPr bwMode="auto">
          <a:xfrm>
            <a:off x="1828800" y="40624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420" name="Group 4"/>
          <p:cNvGrpSpPr>
            <a:grpSpLocks/>
          </p:cNvGrpSpPr>
          <p:nvPr/>
        </p:nvGrpSpPr>
        <p:grpSpPr bwMode="auto">
          <a:xfrm>
            <a:off x="1828800" y="4976812"/>
            <a:ext cx="993775" cy="76200"/>
            <a:chOff x="1536" y="2256"/>
            <a:chExt cx="626" cy="48"/>
          </a:xfrm>
        </p:grpSpPr>
        <p:sp>
          <p:nvSpPr>
            <p:cNvPr id="1340421" name="Rectangle 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22" name="Freeform 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23" name="Line 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24" name="Group 8"/>
          <p:cNvGrpSpPr>
            <a:grpSpLocks/>
          </p:cNvGrpSpPr>
          <p:nvPr/>
        </p:nvGrpSpPr>
        <p:grpSpPr bwMode="auto">
          <a:xfrm>
            <a:off x="1828800" y="4214812"/>
            <a:ext cx="993775" cy="76200"/>
            <a:chOff x="1536" y="2256"/>
            <a:chExt cx="626" cy="48"/>
          </a:xfrm>
        </p:grpSpPr>
        <p:sp>
          <p:nvSpPr>
            <p:cNvPr id="1340425" name="Rectangle 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26" name="Freeform 1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27" name="Line 1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28" name="Group 12"/>
          <p:cNvGrpSpPr>
            <a:grpSpLocks/>
          </p:cNvGrpSpPr>
          <p:nvPr/>
        </p:nvGrpSpPr>
        <p:grpSpPr bwMode="auto">
          <a:xfrm>
            <a:off x="1828800" y="4595812"/>
            <a:ext cx="993775" cy="76200"/>
            <a:chOff x="1536" y="2256"/>
            <a:chExt cx="626" cy="48"/>
          </a:xfrm>
        </p:grpSpPr>
        <p:sp>
          <p:nvSpPr>
            <p:cNvPr id="1340429" name="Rectangle 1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30" name="Freeform 1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31" name="Line 1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40432" name="Line 16"/>
          <p:cNvSpPr>
            <a:spLocks noChangeShapeType="1"/>
          </p:cNvSpPr>
          <p:nvPr/>
        </p:nvSpPr>
        <p:spPr bwMode="auto">
          <a:xfrm>
            <a:off x="25908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33" name="Line 17"/>
          <p:cNvSpPr>
            <a:spLocks noChangeShapeType="1"/>
          </p:cNvSpPr>
          <p:nvPr/>
        </p:nvSpPr>
        <p:spPr bwMode="auto">
          <a:xfrm>
            <a:off x="19812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34" name="Freeform 18"/>
          <p:cNvSpPr>
            <a:spLocks/>
          </p:cNvSpPr>
          <p:nvPr/>
        </p:nvSpPr>
        <p:spPr bwMode="auto">
          <a:xfrm flipV="1">
            <a:off x="1828800" y="14716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435" name="Group 19"/>
          <p:cNvGrpSpPr>
            <a:grpSpLocks/>
          </p:cNvGrpSpPr>
          <p:nvPr/>
        </p:nvGrpSpPr>
        <p:grpSpPr bwMode="auto">
          <a:xfrm flipV="1">
            <a:off x="1828800" y="1547812"/>
            <a:ext cx="993775" cy="76200"/>
            <a:chOff x="1536" y="2256"/>
            <a:chExt cx="626" cy="48"/>
          </a:xfrm>
        </p:grpSpPr>
        <p:sp>
          <p:nvSpPr>
            <p:cNvPr id="1340436" name="Rectangle 2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37" name="Freeform 2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38" name="Line 2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39" name="Group 23"/>
          <p:cNvGrpSpPr>
            <a:grpSpLocks/>
          </p:cNvGrpSpPr>
          <p:nvPr/>
        </p:nvGrpSpPr>
        <p:grpSpPr bwMode="auto">
          <a:xfrm flipV="1">
            <a:off x="1828800" y="2309812"/>
            <a:ext cx="993775" cy="76200"/>
            <a:chOff x="1536" y="2256"/>
            <a:chExt cx="626" cy="48"/>
          </a:xfrm>
        </p:grpSpPr>
        <p:sp>
          <p:nvSpPr>
            <p:cNvPr id="1340440" name="Rectangle 2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41" name="Freeform 2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42" name="Line 2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43" name="Group 27"/>
          <p:cNvGrpSpPr>
            <a:grpSpLocks/>
          </p:cNvGrpSpPr>
          <p:nvPr/>
        </p:nvGrpSpPr>
        <p:grpSpPr bwMode="auto">
          <a:xfrm flipV="1">
            <a:off x="1828800" y="1928812"/>
            <a:ext cx="993775" cy="76200"/>
            <a:chOff x="1536" y="2256"/>
            <a:chExt cx="626" cy="48"/>
          </a:xfrm>
        </p:grpSpPr>
        <p:sp>
          <p:nvSpPr>
            <p:cNvPr id="1340444" name="Rectangle 2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45" name="Freeform 2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46" name="Line 3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40447" name="Line 31"/>
          <p:cNvSpPr>
            <a:spLocks noChangeShapeType="1"/>
          </p:cNvSpPr>
          <p:nvPr/>
        </p:nvSpPr>
        <p:spPr bwMode="auto">
          <a:xfrm flipV="1">
            <a:off x="25908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48" name="Line 32"/>
          <p:cNvSpPr>
            <a:spLocks noChangeShapeType="1"/>
          </p:cNvSpPr>
          <p:nvPr/>
        </p:nvSpPr>
        <p:spPr bwMode="auto">
          <a:xfrm flipV="1">
            <a:off x="19812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49" name="Rectangle 33"/>
          <p:cNvSpPr>
            <a:spLocks noChangeArrowheads="1"/>
          </p:cNvSpPr>
          <p:nvPr/>
        </p:nvSpPr>
        <p:spPr bwMode="auto">
          <a:xfrm>
            <a:off x="1524000" y="2767012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50" name="Freeform 34"/>
          <p:cNvSpPr>
            <a:spLocks/>
          </p:cNvSpPr>
          <p:nvPr/>
        </p:nvSpPr>
        <p:spPr bwMode="auto">
          <a:xfrm>
            <a:off x="2286000" y="38338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51" name="Freeform 35"/>
          <p:cNvSpPr>
            <a:spLocks/>
          </p:cNvSpPr>
          <p:nvPr/>
        </p:nvSpPr>
        <p:spPr bwMode="auto">
          <a:xfrm flipV="1">
            <a:off x="2286000" y="13192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52" name="Line 36"/>
          <p:cNvSpPr>
            <a:spLocks noChangeShapeType="1"/>
          </p:cNvSpPr>
          <p:nvPr/>
        </p:nvSpPr>
        <p:spPr bwMode="auto">
          <a:xfrm flipV="1">
            <a:off x="16002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53" name="Line 37"/>
          <p:cNvSpPr>
            <a:spLocks noChangeShapeType="1"/>
          </p:cNvSpPr>
          <p:nvPr/>
        </p:nvSpPr>
        <p:spPr bwMode="auto">
          <a:xfrm>
            <a:off x="17526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54" name="Freeform 38"/>
          <p:cNvSpPr>
            <a:spLocks/>
          </p:cNvSpPr>
          <p:nvPr/>
        </p:nvSpPr>
        <p:spPr bwMode="auto">
          <a:xfrm>
            <a:off x="3733800" y="40624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455" name="Group 39"/>
          <p:cNvGrpSpPr>
            <a:grpSpLocks/>
          </p:cNvGrpSpPr>
          <p:nvPr/>
        </p:nvGrpSpPr>
        <p:grpSpPr bwMode="auto">
          <a:xfrm>
            <a:off x="3733800" y="4976812"/>
            <a:ext cx="993775" cy="76200"/>
            <a:chOff x="1536" y="2256"/>
            <a:chExt cx="626" cy="48"/>
          </a:xfrm>
        </p:grpSpPr>
        <p:sp>
          <p:nvSpPr>
            <p:cNvPr id="1340456" name="Rectangle 4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57" name="Freeform 4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58" name="Line 4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59" name="Group 43"/>
          <p:cNvGrpSpPr>
            <a:grpSpLocks/>
          </p:cNvGrpSpPr>
          <p:nvPr/>
        </p:nvGrpSpPr>
        <p:grpSpPr bwMode="auto">
          <a:xfrm>
            <a:off x="3733800" y="4214812"/>
            <a:ext cx="993775" cy="76200"/>
            <a:chOff x="1536" y="2256"/>
            <a:chExt cx="626" cy="48"/>
          </a:xfrm>
        </p:grpSpPr>
        <p:sp>
          <p:nvSpPr>
            <p:cNvPr id="1340460" name="Rectangle 4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61" name="Freeform 4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62" name="Line 4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63" name="Group 47"/>
          <p:cNvGrpSpPr>
            <a:grpSpLocks/>
          </p:cNvGrpSpPr>
          <p:nvPr/>
        </p:nvGrpSpPr>
        <p:grpSpPr bwMode="auto">
          <a:xfrm>
            <a:off x="3733800" y="4595812"/>
            <a:ext cx="993775" cy="76200"/>
            <a:chOff x="1536" y="2256"/>
            <a:chExt cx="626" cy="48"/>
          </a:xfrm>
        </p:grpSpPr>
        <p:sp>
          <p:nvSpPr>
            <p:cNvPr id="1340464" name="Rectangle 4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65" name="Freeform 4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66" name="Line 5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40467" name="Line 51"/>
          <p:cNvSpPr>
            <a:spLocks noChangeShapeType="1"/>
          </p:cNvSpPr>
          <p:nvPr/>
        </p:nvSpPr>
        <p:spPr bwMode="auto">
          <a:xfrm>
            <a:off x="44958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68" name="Line 52"/>
          <p:cNvSpPr>
            <a:spLocks noChangeShapeType="1"/>
          </p:cNvSpPr>
          <p:nvPr/>
        </p:nvSpPr>
        <p:spPr bwMode="auto">
          <a:xfrm>
            <a:off x="38862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69" name="Freeform 53"/>
          <p:cNvSpPr>
            <a:spLocks/>
          </p:cNvSpPr>
          <p:nvPr/>
        </p:nvSpPr>
        <p:spPr bwMode="auto">
          <a:xfrm flipV="1">
            <a:off x="3733800" y="14716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470" name="Group 54"/>
          <p:cNvGrpSpPr>
            <a:grpSpLocks/>
          </p:cNvGrpSpPr>
          <p:nvPr/>
        </p:nvGrpSpPr>
        <p:grpSpPr bwMode="auto">
          <a:xfrm flipV="1">
            <a:off x="3733800" y="1547812"/>
            <a:ext cx="993775" cy="76200"/>
            <a:chOff x="1536" y="2256"/>
            <a:chExt cx="626" cy="48"/>
          </a:xfrm>
        </p:grpSpPr>
        <p:sp>
          <p:nvSpPr>
            <p:cNvPr id="1340471" name="Rectangle 5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72" name="Freeform 5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73" name="Line 5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74" name="Group 58"/>
          <p:cNvGrpSpPr>
            <a:grpSpLocks/>
          </p:cNvGrpSpPr>
          <p:nvPr/>
        </p:nvGrpSpPr>
        <p:grpSpPr bwMode="auto">
          <a:xfrm flipV="1">
            <a:off x="3733800" y="2309812"/>
            <a:ext cx="993775" cy="76200"/>
            <a:chOff x="1536" y="2256"/>
            <a:chExt cx="626" cy="48"/>
          </a:xfrm>
        </p:grpSpPr>
        <p:sp>
          <p:nvSpPr>
            <p:cNvPr id="1340475" name="Rectangle 5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76" name="Freeform 6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77" name="Line 6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78" name="Group 62"/>
          <p:cNvGrpSpPr>
            <a:grpSpLocks/>
          </p:cNvGrpSpPr>
          <p:nvPr/>
        </p:nvGrpSpPr>
        <p:grpSpPr bwMode="auto">
          <a:xfrm flipV="1">
            <a:off x="3733800" y="1928812"/>
            <a:ext cx="993775" cy="76200"/>
            <a:chOff x="1536" y="2256"/>
            <a:chExt cx="626" cy="48"/>
          </a:xfrm>
        </p:grpSpPr>
        <p:sp>
          <p:nvSpPr>
            <p:cNvPr id="1340479" name="Rectangle 6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80" name="Freeform 6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81" name="Line 6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40482" name="Line 66"/>
          <p:cNvSpPr>
            <a:spLocks noChangeShapeType="1"/>
          </p:cNvSpPr>
          <p:nvPr/>
        </p:nvSpPr>
        <p:spPr bwMode="auto">
          <a:xfrm flipV="1">
            <a:off x="44958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83" name="Line 67"/>
          <p:cNvSpPr>
            <a:spLocks noChangeShapeType="1"/>
          </p:cNvSpPr>
          <p:nvPr/>
        </p:nvSpPr>
        <p:spPr bwMode="auto">
          <a:xfrm flipV="1">
            <a:off x="38862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84" name="Rectangle 68"/>
          <p:cNvSpPr>
            <a:spLocks noChangeArrowheads="1"/>
          </p:cNvSpPr>
          <p:nvPr/>
        </p:nvSpPr>
        <p:spPr bwMode="auto">
          <a:xfrm>
            <a:off x="3429000" y="2767012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85" name="Freeform 69"/>
          <p:cNvSpPr>
            <a:spLocks/>
          </p:cNvSpPr>
          <p:nvPr/>
        </p:nvSpPr>
        <p:spPr bwMode="auto">
          <a:xfrm>
            <a:off x="4191000" y="38338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86" name="Freeform 70"/>
          <p:cNvSpPr>
            <a:spLocks/>
          </p:cNvSpPr>
          <p:nvPr/>
        </p:nvSpPr>
        <p:spPr bwMode="auto">
          <a:xfrm flipV="1">
            <a:off x="4191000" y="13192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87" name="Line 71"/>
          <p:cNvSpPr>
            <a:spLocks noChangeShapeType="1"/>
          </p:cNvSpPr>
          <p:nvPr/>
        </p:nvSpPr>
        <p:spPr bwMode="auto">
          <a:xfrm flipV="1">
            <a:off x="35052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88" name="Line 72"/>
          <p:cNvSpPr>
            <a:spLocks noChangeShapeType="1"/>
          </p:cNvSpPr>
          <p:nvPr/>
        </p:nvSpPr>
        <p:spPr bwMode="auto">
          <a:xfrm>
            <a:off x="36576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489" name="Freeform 73"/>
          <p:cNvSpPr>
            <a:spLocks/>
          </p:cNvSpPr>
          <p:nvPr/>
        </p:nvSpPr>
        <p:spPr bwMode="auto">
          <a:xfrm>
            <a:off x="5638800" y="40624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490" name="Group 74"/>
          <p:cNvGrpSpPr>
            <a:grpSpLocks/>
          </p:cNvGrpSpPr>
          <p:nvPr/>
        </p:nvGrpSpPr>
        <p:grpSpPr bwMode="auto">
          <a:xfrm>
            <a:off x="5638800" y="4976812"/>
            <a:ext cx="993775" cy="76200"/>
            <a:chOff x="1536" y="2256"/>
            <a:chExt cx="626" cy="48"/>
          </a:xfrm>
        </p:grpSpPr>
        <p:sp>
          <p:nvSpPr>
            <p:cNvPr id="1340491" name="Rectangle 7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92" name="Freeform 7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93" name="Line 7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94" name="Group 78"/>
          <p:cNvGrpSpPr>
            <a:grpSpLocks/>
          </p:cNvGrpSpPr>
          <p:nvPr/>
        </p:nvGrpSpPr>
        <p:grpSpPr bwMode="auto">
          <a:xfrm>
            <a:off x="5638800" y="4214812"/>
            <a:ext cx="993775" cy="76200"/>
            <a:chOff x="1536" y="2256"/>
            <a:chExt cx="626" cy="48"/>
          </a:xfrm>
        </p:grpSpPr>
        <p:sp>
          <p:nvSpPr>
            <p:cNvPr id="1340495" name="Rectangle 7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96" name="Freeform 8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497" name="Line 8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498" name="Group 82"/>
          <p:cNvGrpSpPr>
            <a:grpSpLocks/>
          </p:cNvGrpSpPr>
          <p:nvPr/>
        </p:nvGrpSpPr>
        <p:grpSpPr bwMode="auto">
          <a:xfrm>
            <a:off x="5638800" y="4595812"/>
            <a:ext cx="993775" cy="76200"/>
            <a:chOff x="1536" y="2256"/>
            <a:chExt cx="626" cy="48"/>
          </a:xfrm>
        </p:grpSpPr>
        <p:sp>
          <p:nvSpPr>
            <p:cNvPr id="1340499" name="Rectangle 8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00" name="Freeform 8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01" name="Line 8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40502" name="Line 86"/>
          <p:cNvSpPr>
            <a:spLocks noChangeShapeType="1"/>
          </p:cNvSpPr>
          <p:nvPr/>
        </p:nvSpPr>
        <p:spPr bwMode="auto">
          <a:xfrm>
            <a:off x="64008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03" name="Line 87"/>
          <p:cNvSpPr>
            <a:spLocks noChangeShapeType="1"/>
          </p:cNvSpPr>
          <p:nvPr/>
        </p:nvSpPr>
        <p:spPr bwMode="auto">
          <a:xfrm>
            <a:off x="57912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04" name="Freeform 88"/>
          <p:cNvSpPr>
            <a:spLocks/>
          </p:cNvSpPr>
          <p:nvPr/>
        </p:nvSpPr>
        <p:spPr bwMode="auto">
          <a:xfrm flipV="1">
            <a:off x="5638800" y="14716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505" name="Group 89"/>
          <p:cNvGrpSpPr>
            <a:grpSpLocks/>
          </p:cNvGrpSpPr>
          <p:nvPr/>
        </p:nvGrpSpPr>
        <p:grpSpPr bwMode="auto">
          <a:xfrm flipV="1">
            <a:off x="5638800" y="1547812"/>
            <a:ext cx="993775" cy="76200"/>
            <a:chOff x="1536" y="2256"/>
            <a:chExt cx="626" cy="48"/>
          </a:xfrm>
        </p:grpSpPr>
        <p:sp>
          <p:nvSpPr>
            <p:cNvPr id="1340506" name="Rectangle 9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07" name="Freeform 9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08" name="Line 9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509" name="Group 93"/>
          <p:cNvGrpSpPr>
            <a:grpSpLocks/>
          </p:cNvGrpSpPr>
          <p:nvPr/>
        </p:nvGrpSpPr>
        <p:grpSpPr bwMode="auto">
          <a:xfrm flipV="1">
            <a:off x="5638800" y="2309812"/>
            <a:ext cx="993775" cy="76200"/>
            <a:chOff x="1536" y="2256"/>
            <a:chExt cx="626" cy="48"/>
          </a:xfrm>
        </p:grpSpPr>
        <p:sp>
          <p:nvSpPr>
            <p:cNvPr id="1340510" name="Rectangle 9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11" name="Freeform 9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12" name="Line 9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513" name="Group 97"/>
          <p:cNvGrpSpPr>
            <a:grpSpLocks/>
          </p:cNvGrpSpPr>
          <p:nvPr/>
        </p:nvGrpSpPr>
        <p:grpSpPr bwMode="auto">
          <a:xfrm flipV="1">
            <a:off x="5638800" y="1928812"/>
            <a:ext cx="993775" cy="76200"/>
            <a:chOff x="1536" y="2256"/>
            <a:chExt cx="626" cy="48"/>
          </a:xfrm>
        </p:grpSpPr>
        <p:sp>
          <p:nvSpPr>
            <p:cNvPr id="1340514" name="Rectangle 9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15" name="Freeform 9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16" name="Line 10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40517" name="Line 101"/>
          <p:cNvSpPr>
            <a:spLocks noChangeShapeType="1"/>
          </p:cNvSpPr>
          <p:nvPr/>
        </p:nvSpPr>
        <p:spPr bwMode="auto">
          <a:xfrm flipV="1">
            <a:off x="64008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18" name="Line 102"/>
          <p:cNvSpPr>
            <a:spLocks noChangeShapeType="1"/>
          </p:cNvSpPr>
          <p:nvPr/>
        </p:nvSpPr>
        <p:spPr bwMode="auto">
          <a:xfrm flipV="1">
            <a:off x="57912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19" name="Rectangle 103"/>
          <p:cNvSpPr>
            <a:spLocks noChangeArrowheads="1"/>
          </p:cNvSpPr>
          <p:nvPr/>
        </p:nvSpPr>
        <p:spPr bwMode="auto">
          <a:xfrm>
            <a:off x="5334000" y="2767012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20" name="Freeform 104"/>
          <p:cNvSpPr>
            <a:spLocks/>
          </p:cNvSpPr>
          <p:nvPr/>
        </p:nvSpPr>
        <p:spPr bwMode="auto">
          <a:xfrm>
            <a:off x="6096000" y="38338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21" name="Freeform 105"/>
          <p:cNvSpPr>
            <a:spLocks/>
          </p:cNvSpPr>
          <p:nvPr/>
        </p:nvSpPr>
        <p:spPr bwMode="auto">
          <a:xfrm flipV="1">
            <a:off x="6096000" y="13192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22" name="Line 106"/>
          <p:cNvSpPr>
            <a:spLocks noChangeShapeType="1"/>
          </p:cNvSpPr>
          <p:nvPr/>
        </p:nvSpPr>
        <p:spPr bwMode="auto">
          <a:xfrm flipV="1">
            <a:off x="54102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23" name="Line 107"/>
          <p:cNvSpPr>
            <a:spLocks noChangeShapeType="1"/>
          </p:cNvSpPr>
          <p:nvPr/>
        </p:nvSpPr>
        <p:spPr bwMode="auto">
          <a:xfrm>
            <a:off x="55626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24" name="Freeform 108"/>
          <p:cNvSpPr>
            <a:spLocks/>
          </p:cNvSpPr>
          <p:nvPr/>
        </p:nvSpPr>
        <p:spPr bwMode="auto">
          <a:xfrm>
            <a:off x="7543800" y="40624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525" name="Group 109"/>
          <p:cNvGrpSpPr>
            <a:grpSpLocks/>
          </p:cNvGrpSpPr>
          <p:nvPr/>
        </p:nvGrpSpPr>
        <p:grpSpPr bwMode="auto">
          <a:xfrm>
            <a:off x="7543800" y="4976812"/>
            <a:ext cx="993775" cy="76200"/>
            <a:chOff x="1536" y="2256"/>
            <a:chExt cx="626" cy="48"/>
          </a:xfrm>
        </p:grpSpPr>
        <p:sp>
          <p:nvSpPr>
            <p:cNvPr id="1340526" name="Rectangle 11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27" name="Freeform 11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28" name="Line 11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529" name="Group 113"/>
          <p:cNvGrpSpPr>
            <a:grpSpLocks/>
          </p:cNvGrpSpPr>
          <p:nvPr/>
        </p:nvGrpSpPr>
        <p:grpSpPr bwMode="auto">
          <a:xfrm>
            <a:off x="7543800" y="4214812"/>
            <a:ext cx="993775" cy="76200"/>
            <a:chOff x="1536" y="2256"/>
            <a:chExt cx="626" cy="48"/>
          </a:xfrm>
        </p:grpSpPr>
        <p:sp>
          <p:nvSpPr>
            <p:cNvPr id="1340530" name="Rectangle 11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31" name="Freeform 11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32" name="Line 11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533" name="Group 117"/>
          <p:cNvGrpSpPr>
            <a:grpSpLocks/>
          </p:cNvGrpSpPr>
          <p:nvPr/>
        </p:nvGrpSpPr>
        <p:grpSpPr bwMode="auto">
          <a:xfrm>
            <a:off x="7543800" y="4595812"/>
            <a:ext cx="993775" cy="76200"/>
            <a:chOff x="1536" y="2256"/>
            <a:chExt cx="626" cy="48"/>
          </a:xfrm>
        </p:grpSpPr>
        <p:sp>
          <p:nvSpPr>
            <p:cNvPr id="1340534" name="Rectangle 11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35" name="Freeform 11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36" name="Line 12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40537" name="Line 121"/>
          <p:cNvSpPr>
            <a:spLocks noChangeShapeType="1"/>
          </p:cNvSpPr>
          <p:nvPr/>
        </p:nvSpPr>
        <p:spPr bwMode="auto">
          <a:xfrm>
            <a:off x="83058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38" name="Line 122"/>
          <p:cNvSpPr>
            <a:spLocks noChangeShapeType="1"/>
          </p:cNvSpPr>
          <p:nvPr/>
        </p:nvSpPr>
        <p:spPr bwMode="auto">
          <a:xfrm>
            <a:off x="76962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39" name="Freeform 123"/>
          <p:cNvSpPr>
            <a:spLocks/>
          </p:cNvSpPr>
          <p:nvPr/>
        </p:nvSpPr>
        <p:spPr bwMode="auto">
          <a:xfrm flipV="1">
            <a:off x="7543800" y="14716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540" name="Group 124"/>
          <p:cNvGrpSpPr>
            <a:grpSpLocks/>
          </p:cNvGrpSpPr>
          <p:nvPr/>
        </p:nvGrpSpPr>
        <p:grpSpPr bwMode="auto">
          <a:xfrm flipV="1">
            <a:off x="7543800" y="1547812"/>
            <a:ext cx="993775" cy="76200"/>
            <a:chOff x="1536" y="2256"/>
            <a:chExt cx="626" cy="48"/>
          </a:xfrm>
        </p:grpSpPr>
        <p:sp>
          <p:nvSpPr>
            <p:cNvPr id="1340541" name="Rectangle 12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42" name="Freeform 12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43" name="Line 12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544" name="Group 128"/>
          <p:cNvGrpSpPr>
            <a:grpSpLocks/>
          </p:cNvGrpSpPr>
          <p:nvPr/>
        </p:nvGrpSpPr>
        <p:grpSpPr bwMode="auto">
          <a:xfrm flipV="1">
            <a:off x="7543800" y="2309812"/>
            <a:ext cx="993775" cy="76200"/>
            <a:chOff x="1536" y="2256"/>
            <a:chExt cx="626" cy="48"/>
          </a:xfrm>
        </p:grpSpPr>
        <p:sp>
          <p:nvSpPr>
            <p:cNvPr id="1340545" name="Rectangle 12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46" name="Freeform 13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47" name="Line 13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0548" name="Group 132"/>
          <p:cNvGrpSpPr>
            <a:grpSpLocks/>
          </p:cNvGrpSpPr>
          <p:nvPr/>
        </p:nvGrpSpPr>
        <p:grpSpPr bwMode="auto">
          <a:xfrm flipV="1">
            <a:off x="7543800" y="1928812"/>
            <a:ext cx="993775" cy="76200"/>
            <a:chOff x="1536" y="2256"/>
            <a:chExt cx="626" cy="48"/>
          </a:xfrm>
        </p:grpSpPr>
        <p:sp>
          <p:nvSpPr>
            <p:cNvPr id="1340549" name="Rectangle 13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50" name="Freeform 13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51" name="Line 13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40552" name="Line 136"/>
          <p:cNvSpPr>
            <a:spLocks noChangeShapeType="1"/>
          </p:cNvSpPr>
          <p:nvPr/>
        </p:nvSpPr>
        <p:spPr bwMode="auto">
          <a:xfrm flipV="1">
            <a:off x="83058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53" name="Line 137"/>
          <p:cNvSpPr>
            <a:spLocks noChangeShapeType="1"/>
          </p:cNvSpPr>
          <p:nvPr/>
        </p:nvSpPr>
        <p:spPr bwMode="auto">
          <a:xfrm flipV="1">
            <a:off x="76962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54" name="Rectangle 138"/>
          <p:cNvSpPr>
            <a:spLocks noChangeArrowheads="1"/>
          </p:cNvSpPr>
          <p:nvPr/>
        </p:nvSpPr>
        <p:spPr bwMode="auto">
          <a:xfrm>
            <a:off x="7239000" y="2767012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55" name="Freeform 139"/>
          <p:cNvSpPr>
            <a:spLocks/>
          </p:cNvSpPr>
          <p:nvPr/>
        </p:nvSpPr>
        <p:spPr bwMode="auto">
          <a:xfrm>
            <a:off x="8001000" y="38338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56" name="Freeform 140"/>
          <p:cNvSpPr>
            <a:spLocks/>
          </p:cNvSpPr>
          <p:nvPr/>
        </p:nvSpPr>
        <p:spPr bwMode="auto">
          <a:xfrm flipV="1">
            <a:off x="8001000" y="13192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57" name="Line 141"/>
          <p:cNvSpPr>
            <a:spLocks noChangeShapeType="1"/>
          </p:cNvSpPr>
          <p:nvPr/>
        </p:nvSpPr>
        <p:spPr bwMode="auto">
          <a:xfrm flipV="1">
            <a:off x="73152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58" name="Line 142"/>
          <p:cNvSpPr>
            <a:spLocks noChangeShapeType="1"/>
          </p:cNvSpPr>
          <p:nvPr/>
        </p:nvSpPr>
        <p:spPr bwMode="auto">
          <a:xfrm>
            <a:off x="74676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40559" name="Group 143"/>
          <p:cNvGrpSpPr>
            <a:grpSpLocks/>
          </p:cNvGrpSpPr>
          <p:nvPr/>
        </p:nvGrpSpPr>
        <p:grpSpPr bwMode="auto">
          <a:xfrm>
            <a:off x="117476" y="1090612"/>
            <a:ext cx="3082926" cy="4467226"/>
            <a:chOff x="74" y="816"/>
            <a:chExt cx="1942" cy="2814"/>
          </a:xfrm>
        </p:grpSpPr>
        <p:sp>
          <p:nvSpPr>
            <p:cNvPr id="1340560" name="AutoShape 144"/>
            <p:cNvSpPr>
              <a:spLocks noChangeArrowheads="1"/>
            </p:cNvSpPr>
            <p:nvPr/>
          </p:nvSpPr>
          <p:spPr bwMode="auto">
            <a:xfrm>
              <a:off x="864" y="816"/>
              <a:ext cx="1152" cy="27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61" name="Line 145"/>
            <p:cNvSpPr>
              <a:spLocks noChangeShapeType="1"/>
            </p:cNvSpPr>
            <p:nvPr/>
          </p:nvSpPr>
          <p:spPr bwMode="auto">
            <a:xfrm flipH="1">
              <a:off x="576" y="3312"/>
              <a:ext cx="286" cy="1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62" name="Text Box 146"/>
            <p:cNvSpPr txBox="1">
              <a:spLocks noChangeArrowheads="1"/>
            </p:cNvSpPr>
            <p:nvPr/>
          </p:nvSpPr>
          <p:spPr bwMode="auto">
            <a:xfrm>
              <a:off x="74" y="3339"/>
              <a:ext cx="537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i="1" dirty="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Lane</a:t>
              </a:r>
            </a:p>
          </p:txBody>
        </p:sp>
      </p:grpSp>
      <p:grpSp>
        <p:nvGrpSpPr>
          <p:cNvPr id="1340563" name="Group 147"/>
          <p:cNvGrpSpPr>
            <a:grpSpLocks/>
          </p:cNvGrpSpPr>
          <p:nvPr/>
        </p:nvGrpSpPr>
        <p:grpSpPr bwMode="auto">
          <a:xfrm>
            <a:off x="1524000" y="752474"/>
            <a:ext cx="7391400" cy="1862136"/>
            <a:chOff x="960" y="603"/>
            <a:chExt cx="4656" cy="1173"/>
          </a:xfrm>
        </p:grpSpPr>
        <p:sp>
          <p:nvSpPr>
            <p:cNvPr id="1340564" name="AutoShape 148"/>
            <p:cNvSpPr>
              <a:spLocks noChangeArrowheads="1"/>
            </p:cNvSpPr>
            <p:nvPr/>
          </p:nvSpPr>
          <p:spPr bwMode="auto">
            <a:xfrm>
              <a:off x="960" y="912"/>
              <a:ext cx="4656" cy="86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65" name="Line 149"/>
            <p:cNvSpPr>
              <a:spLocks noChangeShapeType="1"/>
            </p:cNvSpPr>
            <p:nvPr/>
          </p:nvSpPr>
          <p:spPr bwMode="auto">
            <a:xfrm flipV="1">
              <a:off x="3504" y="768"/>
              <a:ext cx="24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0566" name="Text Box 150"/>
            <p:cNvSpPr txBox="1">
              <a:spLocks noChangeArrowheads="1"/>
            </p:cNvSpPr>
            <p:nvPr/>
          </p:nvSpPr>
          <p:spPr bwMode="auto">
            <a:xfrm>
              <a:off x="3655" y="603"/>
              <a:ext cx="1361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i="1" dirty="0">
                  <a:solidFill>
                    <a:schemeClr val="accent1"/>
                  </a:solidFill>
                  <a:latin typeface="Calibri"/>
                  <a:ea typeface="굴림" charset="-127"/>
                  <a:cs typeface="Calibri"/>
                </a:rPr>
                <a:t>Functional Unit</a:t>
              </a:r>
            </a:p>
          </p:txBody>
        </p:sp>
      </p:grpSp>
      <p:sp>
        <p:nvSpPr>
          <p:cNvPr id="1340567" name="Text Box 151"/>
          <p:cNvSpPr txBox="1">
            <a:spLocks noChangeArrowheads="1"/>
          </p:cNvSpPr>
          <p:nvPr/>
        </p:nvSpPr>
        <p:spPr bwMode="auto">
          <a:xfrm>
            <a:off x="-29468" y="2445178"/>
            <a:ext cx="1397200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400" i="1" dirty="0">
                <a:latin typeface="Calibri"/>
                <a:ea typeface="굴림" charset="-127"/>
                <a:cs typeface="Calibri"/>
              </a:rPr>
              <a:t>Vector</a:t>
            </a:r>
          </a:p>
          <a:p>
            <a:pPr>
              <a:spcBef>
                <a:spcPct val="0"/>
              </a:spcBef>
            </a:pPr>
            <a:r>
              <a:rPr lang="en-US" altLang="ko-KR" sz="2400" i="1" dirty="0">
                <a:latin typeface="Calibri"/>
                <a:ea typeface="굴림" charset="-127"/>
                <a:cs typeface="Calibri"/>
              </a:rPr>
              <a:t>Registers</a:t>
            </a:r>
          </a:p>
        </p:txBody>
      </p:sp>
      <p:sp>
        <p:nvSpPr>
          <p:cNvPr id="1340568" name="Line 152"/>
          <p:cNvSpPr>
            <a:spLocks noChangeShapeType="1"/>
          </p:cNvSpPr>
          <p:nvPr/>
        </p:nvSpPr>
        <p:spPr bwMode="auto">
          <a:xfrm flipH="1" flipV="1">
            <a:off x="1027113" y="3181350"/>
            <a:ext cx="496887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0569" name="Rectangle 153"/>
          <p:cNvSpPr>
            <a:spLocks noChangeArrowheads="1"/>
          </p:cNvSpPr>
          <p:nvPr/>
        </p:nvSpPr>
        <p:spPr bwMode="auto">
          <a:xfrm>
            <a:off x="1447800" y="5815012"/>
            <a:ext cx="7315200" cy="533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400" i="1" dirty="0">
                <a:latin typeface="Calibri"/>
                <a:ea typeface="굴림" charset="-127"/>
                <a:cs typeface="Calibri"/>
              </a:rPr>
              <a:t>Memory Subsystem</a:t>
            </a:r>
          </a:p>
        </p:txBody>
      </p:sp>
      <p:sp>
        <p:nvSpPr>
          <p:cNvPr id="1340570" name="Text Box 154"/>
          <p:cNvSpPr txBox="1">
            <a:spLocks noChangeArrowheads="1"/>
          </p:cNvSpPr>
          <p:nvPr/>
        </p:nvSpPr>
        <p:spPr bwMode="auto">
          <a:xfrm>
            <a:off x="1676400" y="2995612"/>
            <a:ext cx="12319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000" dirty="0">
                <a:latin typeface="Calibri"/>
                <a:ea typeface="굴림" charset="-127"/>
                <a:cs typeface="Calibri"/>
              </a:rPr>
              <a:t>Elements 0, 4, 8, …</a:t>
            </a:r>
          </a:p>
        </p:txBody>
      </p:sp>
      <p:sp>
        <p:nvSpPr>
          <p:cNvPr id="1340571" name="Text Box 155"/>
          <p:cNvSpPr txBox="1">
            <a:spLocks noChangeArrowheads="1"/>
          </p:cNvSpPr>
          <p:nvPr/>
        </p:nvSpPr>
        <p:spPr bwMode="auto">
          <a:xfrm>
            <a:off x="3581400" y="2995612"/>
            <a:ext cx="12319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000">
                <a:latin typeface="Calibri"/>
                <a:ea typeface="굴림" charset="-127"/>
                <a:cs typeface="Calibri"/>
              </a:rPr>
              <a:t>Elements 1, 5, 9, …</a:t>
            </a:r>
          </a:p>
        </p:txBody>
      </p:sp>
      <p:sp>
        <p:nvSpPr>
          <p:cNvPr id="1340572" name="Text Box 156"/>
          <p:cNvSpPr txBox="1">
            <a:spLocks noChangeArrowheads="1"/>
          </p:cNvSpPr>
          <p:nvPr/>
        </p:nvSpPr>
        <p:spPr bwMode="auto">
          <a:xfrm>
            <a:off x="5486400" y="2995612"/>
            <a:ext cx="12319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000">
                <a:latin typeface="Calibri"/>
                <a:ea typeface="굴림" charset="-127"/>
                <a:cs typeface="Calibri"/>
              </a:rPr>
              <a:t>Elements 2, 6, 10, …</a:t>
            </a:r>
          </a:p>
        </p:txBody>
      </p:sp>
      <p:sp>
        <p:nvSpPr>
          <p:cNvPr id="1340573" name="Text Box 157"/>
          <p:cNvSpPr txBox="1">
            <a:spLocks noChangeArrowheads="1"/>
          </p:cNvSpPr>
          <p:nvPr/>
        </p:nvSpPr>
        <p:spPr bwMode="auto">
          <a:xfrm>
            <a:off x="7391400" y="2995612"/>
            <a:ext cx="12319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000">
                <a:latin typeface="Calibri"/>
                <a:ea typeface="굴림" charset="-127"/>
                <a:cs typeface="Calibri"/>
              </a:rPr>
              <a:t>Elements 3, 7, 11,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736600"/>
          </a:xfrm>
        </p:spPr>
        <p:txBody>
          <a:bodyPr/>
          <a:lstStyle/>
          <a:p>
            <a:r>
              <a:rPr lang="en-US" altLang="ko-KR" dirty="0"/>
              <a:t>T0 Vector Microprocessor (UCB/ICSI, 1995)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E473-6773-F142-B877-69B8BF932C5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342467" name="Picture 3" descr="t0d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5138738" cy="5176838"/>
          </a:xfrm>
          <a:prstGeom prst="rect">
            <a:avLst/>
          </a:prstGeom>
          <a:noFill/>
        </p:spPr>
      </p:pic>
      <p:sp>
        <p:nvSpPr>
          <p:cNvPr id="1342468" name="Rectangle 4"/>
          <p:cNvSpPr>
            <a:spLocks noChangeArrowheads="1"/>
          </p:cNvSpPr>
          <p:nvPr/>
        </p:nvSpPr>
        <p:spPr bwMode="auto">
          <a:xfrm>
            <a:off x="6858000" y="2971800"/>
            <a:ext cx="457200" cy="3200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2469" name="Line 5"/>
          <p:cNvSpPr>
            <a:spLocks noChangeShapeType="1"/>
          </p:cNvSpPr>
          <p:nvPr/>
        </p:nvSpPr>
        <p:spPr bwMode="auto">
          <a:xfrm flipV="1">
            <a:off x="7315200" y="3200400"/>
            <a:ext cx="7620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2470" name="Text Box 6"/>
          <p:cNvSpPr txBox="1">
            <a:spLocks noChangeArrowheads="1"/>
          </p:cNvSpPr>
          <p:nvPr/>
        </p:nvSpPr>
        <p:spPr bwMode="auto">
          <a:xfrm>
            <a:off x="7984630" y="2831635"/>
            <a:ext cx="966192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800" i="1" dirty="0">
                <a:latin typeface="Calibri"/>
                <a:ea typeface="굴림" charset="-127"/>
                <a:cs typeface="Calibri"/>
              </a:rPr>
              <a:t>Lane</a:t>
            </a:r>
          </a:p>
        </p:txBody>
      </p:sp>
      <p:grpSp>
        <p:nvGrpSpPr>
          <p:cNvPr id="1342471" name="Group 7"/>
          <p:cNvGrpSpPr>
            <a:grpSpLocks/>
          </p:cNvGrpSpPr>
          <p:nvPr/>
        </p:nvGrpSpPr>
        <p:grpSpPr bwMode="auto">
          <a:xfrm>
            <a:off x="304800" y="2798763"/>
            <a:ext cx="7142163" cy="2078038"/>
            <a:chOff x="192" y="1763"/>
            <a:chExt cx="4499" cy="1309"/>
          </a:xfrm>
        </p:grpSpPr>
        <p:sp>
          <p:nvSpPr>
            <p:cNvPr id="1342472" name="Text Box 8"/>
            <p:cNvSpPr txBox="1">
              <a:spLocks noChangeArrowheads="1"/>
            </p:cNvSpPr>
            <p:nvPr/>
          </p:nvSpPr>
          <p:spPr bwMode="auto">
            <a:xfrm>
              <a:off x="192" y="1763"/>
              <a:ext cx="1536" cy="75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i="1" dirty="0">
                  <a:latin typeface="Calibri"/>
                  <a:ea typeface="굴림" charset="-127"/>
                  <a:cs typeface="Calibri"/>
                </a:rPr>
                <a:t>Vector register elements striped over lanes</a:t>
              </a:r>
            </a:p>
          </p:txBody>
        </p:sp>
        <p:grpSp>
          <p:nvGrpSpPr>
            <p:cNvPr id="1342473" name="Group 9"/>
            <p:cNvGrpSpPr>
              <a:grpSpLocks/>
            </p:cNvGrpSpPr>
            <p:nvPr/>
          </p:nvGrpSpPr>
          <p:grpSpPr bwMode="auto">
            <a:xfrm>
              <a:off x="1956" y="2409"/>
              <a:ext cx="2735" cy="663"/>
              <a:chOff x="1956" y="2409"/>
              <a:chExt cx="2735" cy="663"/>
            </a:xfrm>
          </p:grpSpPr>
          <p:sp>
            <p:nvSpPr>
              <p:cNvPr id="1342474" name="Text Box 10"/>
              <p:cNvSpPr txBox="1">
                <a:spLocks noChangeArrowheads="1"/>
              </p:cNvSpPr>
              <p:nvPr/>
            </p:nvSpPr>
            <p:spPr bwMode="auto">
              <a:xfrm>
                <a:off x="2003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[0]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5" name="Text Box 11"/>
              <p:cNvSpPr txBox="1">
                <a:spLocks noChangeArrowheads="1"/>
              </p:cNvSpPr>
              <p:nvPr/>
            </p:nvSpPr>
            <p:spPr bwMode="auto">
              <a:xfrm>
                <a:off x="2003" y="2697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[8]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6" name="Text Box 12"/>
              <p:cNvSpPr txBox="1">
                <a:spLocks noChangeArrowheads="1"/>
              </p:cNvSpPr>
              <p:nvPr/>
            </p:nvSpPr>
            <p:spPr bwMode="auto">
              <a:xfrm>
                <a:off x="1956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[16]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7" name="Text Box 13"/>
              <p:cNvSpPr txBox="1">
                <a:spLocks noChangeArrowheads="1"/>
              </p:cNvSpPr>
              <p:nvPr/>
            </p:nvSpPr>
            <p:spPr bwMode="auto">
              <a:xfrm>
                <a:off x="1957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 dirty="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[24]</a:t>
                </a:r>
                <a:endParaRPr lang="en-US" altLang="ko-KR" sz="1800" dirty="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8" name="Text Box 14"/>
              <p:cNvSpPr txBox="1">
                <a:spLocks noChangeArrowheads="1"/>
              </p:cNvSpPr>
              <p:nvPr/>
            </p:nvSpPr>
            <p:spPr bwMode="auto">
              <a:xfrm>
                <a:off x="2288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9" name="Text Box 15"/>
              <p:cNvSpPr txBox="1">
                <a:spLocks noChangeArrowheads="1"/>
              </p:cNvSpPr>
              <p:nvPr/>
            </p:nvSpPr>
            <p:spPr bwMode="auto">
              <a:xfrm>
                <a:off x="2288" y="2697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[9]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0" name="Text Box 16"/>
              <p:cNvSpPr txBox="1">
                <a:spLocks noChangeArrowheads="1"/>
              </p:cNvSpPr>
              <p:nvPr/>
            </p:nvSpPr>
            <p:spPr bwMode="auto">
              <a:xfrm>
                <a:off x="2241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[17]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1" name="Text Box 17"/>
              <p:cNvSpPr txBox="1">
                <a:spLocks noChangeArrowheads="1"/>
              </p:cNvSpPr>
              <p:nvPr/>
            </p:nvSpPr>
            <p:spPr bwMode="auto">
              <a:xfrm>
                <a:off x="2242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[25]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2" name="Text Box 18"/>
              <p:cNvSpPr txBox="1">
                <a:spLocks noChangeArrowheads="1"/>
              </p:cNvSpPr>
              <p:nvPr/>
            </p:nvSpPr>
            <p:spPr bwMode="auto">
              <a:xfrm>
                <a:off x="2627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3" name="Text Box 19"/>
              <p:cNvSpPr txBox="1">
                <a:spLocks noChangeArrowheads="1"/>
              </p:cNvSpPr>
              <p:nvPr/>
            </p:nvSpPr>
            <p:spPr bwMode="auto">
              <a:xfrm>
                <a:off x="2581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[10]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4" name="Text Box 20"/>
              <p:cNvSpPr txBox="1">
                <a:spLocks noChangeArrowheads="1"/>
              </p:cNvSpPr>
              <p:nvPr/>
            </p:nvSpPr>
            <p:spPr bwMode="auto">
              <a:xfrm>
                <a:off x="2580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[18]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5" name="Text Box 21"/>
              <p:cNvSpPr txBox="1">
                <a:spLocks noChangeArrowheads="1"/>
              </p:cNvSpPr>
              <p:nvPr/>
            </p:nvSpPr>
            <p:spPr bwMode="auto">
              <a:xfrm>
                <a:off x="2581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[26]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6" name="Text Box 22"/>
              <p:cNvSpPr txBox="1">
                <a:spLocks noChangeArrowheads="1"/>
              </p:cNvSpPr>
              <p:nvPr/>
            </p:nvSpPr>
            <p:spPr bwMode="auto">
              <a:xfrm>
                <a:off x="2959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[3]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7" name="Text Box 23"/>
              <p:cNvSpPr txBox="1">
                <a:spLocks noChangeArrowheads="1"/>
              </p:cNvSpPr>
              <p:nvPr/>
            </p:nvSpPr>
            <p:spPr bwMode="auto">
              <a:xfrm>
                <a:off x="2913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 dirty="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[11]</a:t>
                </a:r>
                <a:endParaRPr lang="en-US" altLang="ko-KR" sz="1800" dirty="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8" name="Text Box 24"/>
              <p:cNvSpPr txBox="1">
                <a:spLocks noChangeArrowheads="1"/>
              </p:cNvSpPr>
              <p:nvPr/>
            </p:nvSpPr>
            <p:spPr bwMode="auto">
              <a:xfrm>
                <a:off x="2912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[19]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9" name="Text Box 25"/>
              <p:cNvSpPr txBox="1">
                <a:spLocks noChangeArrowheads="1"/>
              </p:cNvSpPr>
              <p:nvPr/>
            </p:nvSpPr>
            <p:spPr bwMode="auto">
              <a:xfrm>
                <a:off x="2913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[27]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0" name="Text Box 26"/>
              <p:cNvSpPr txBox="1">
                <a:spLocks noChangeArrowheads="1"/>
              </p:cNvSpPr>
              <p:nvPr/>
            </p:nvSpPr>
            <p:spPr bwMode="auto">
              <a:xfrm>
                <a:off x="3251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[4]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1" name="Text Box 27"/>
              <p:cNvSpPr txBox="1">
                <a:spLocks noChangeArrowheads="1"/>
              </p:cNvSpPr>
              <p:nvPr/>
            </p:nvSpPr>
            <p:spPr bwMode="auto">
              <a:xfrm>
                <a:off x="3205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[12]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2" name="Text Box 28"/>
              <p:cNvSpPr txBox="1">
                <a:spLocks noChangeArrowheads="1"/>
              </p:cNvSpPr>
              <p:nvPr/>
            </p:nvSpPr>
            <p:spPr bwMode="auto">
              <a:xfrm>
                <a:off x="3204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[20]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3" name="Text Box 29"/>
              <p:cNvSpPr txBox="1">
                <a:spLocks noChangeArrowheads="1"/>
              </p:cNvSpPr>
              <p:nvPr/>
            </p:nvSpPr>
            <p:spPr bwMode="auto">
              <a:xfrm>
                <a:off x="3205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[28]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4" name="Text Box 30"/>
              <p:cNvSpPr txBox="1">
                <a:spLocks noChangeArrowheads="1"/>
              </p:cNvSpPr>
              <p:nvPr/>
            </p:nvSpPr>
            <p:spPr bwMode="auto">
              <a:xfrm>
                <a:off x="3635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[5]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5" name="Text Box 31"/>
              <p:cNvSpPr txBox="1">
                <a:spLocks noChangeArrowheads="1"/>
              </p:cNvSpPr>
              <p:nvPr/>
            </p:nvSpPr>
            <p:spPr bwMode="auto">
              <a:xfrm>
                <a:off x="3589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[13]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6" name="Text Box 32"/>
              <p:cNvSpPr txBox="1">
                <a:spLocks noChangeArrowheads="1"/>
              </p:cNvSpPr>
              <p:nvPr/>
            </p:nvSpPr>
            <p:spPr bwMode="auto">
              <a:xfrm>
                <a:off x="3588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[21]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7" name="Text Box 33"/>
              <p:cNvSpPr txBox="1">
                <a:spLocks noChangeArrowheads="1"/>
              </p:cNvSpPr>
              <p:nvPr/>
            </p:nvSpPr>
            <p:spPr bwMode="auto">
              <a:xfrm>
                <a:off x="3589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[29]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8" name="Text Box 34"/>
              <p:cNvSpPr txBox="1">
                <a:spLocks noChangeArrowheads="1"/>
              </p:cNvSpPr>
              <p:nvPr/>
            </p:nvSpPr>
            <p:spPr bwMode="auto">
              <a:xfrm>
                <a:off x="3971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[6]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9" name="Text Box 35"/>
              <p:cNvSpPr txBox="1">
                <a:spLocks noChangeArrowheads="1"/>
              </p:cNvSpPr>
              <p:nvPr/>
            </p:nvSpPr>
            <p:spPr bwMode="auto">
              <a:xfrm>
                <a:off x="3924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[14]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0" name="Text Box 36"/>
              <p:cNvSpPr txBox="1">
                <a:spLocks noChangeArrowheads="1"/>
              </p:cNvSpPr>
              <p:nvPr/>
            </p:nvSpPr>
            <p:spPr bwMode="auto">
              <a:xfrm>
                <a:off x="3924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[22]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1" name="Text Box 37"/>
              <p:cNvSpPr txBox="1">
                <a:spLocks noChangeArrowheads="1"/>
              </p:cNvSpPr>
              <p:nvPr/>
            </p:nvSpPr>
            <p:spPr bwMode="auto">
              <a:xfrm>
                <a:off x="3925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[30]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2" name="Text Box 38"/>
              <p:cNvSpPr txBox="1">
                <a:spLocks noChangeArrowheads="1"/>
              </p:cNvSpPr>
              <p:nvPr/>
            </p:nvSpPr>
            <p:spPr bwMode="auto">
              <a:xfrm>
                <a:off x="4307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 dirty="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[7]</a:t>
                </a:r>
                <a:endParaRPr lang="en-US" altLang="ko-KR" sz="1800" dirty="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3" name="Text Box 39"/>
              <p:cNvSpPr txBox="1">
                <a:spLocks noChangeArrowheads="1"/>
              </p:cNvSpPr>
              <p:nvPr/>
            </p:nvSpPr>
            <p:spPr bwMode="auto">
              <a:xfrm>
                <a:off x="4261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[15]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4" name="Text Box 40"/>
              <p:cNvSpPr txBox="1">
                <a:spLocks noChangeArrowheads="1"/>
              </p:cNvSpPr>
              <p:nvPr/>
            </p:nvSpPr>
            <p:spPr bwMode="auto">
              <a:xfrm>
                <a:off x="4260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[23]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5" name="Text Box 41"/>
              <p:cNvSpPr txBox="1">
                <a:spLocks noChangeArrowheads="1"/>
              </p:cNvSpPr>
              <p:nvPr/>
            </p:nvSpPr>
            <p:spPr bwMode="auto">
              <a:xfrm>
                <a:off x="4261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solidFill>
                      <a:schemeClr val="bg1"/>
                    </a:solidFill>
                    <a:latin typeface="Verdana" charset="0"/>
                    <a:ea typeface="굴림" charset="-127"/>
                    <a:cs typeface="굴림" charset="-127"/>
                  </a:rPr>
                  <a:t>[31]</a:t>
                </a:r>
                <a:endParaRPr lang="en-US" altLang="ko-KR" sz="1800"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</p:grpSp>
        <p:sp>
          <p:nvSpPr>
            <p:cNvPr id="1342506" name="Line 42"/>
            <p:cNvSpPr>
              <a:spLocks noChangeShapeType="1"/>
            </p:cNvSpPr>
            <p:nvPr/>
          </p:nvSpPr>
          <p:spPr bwMode="auto">
            <a:xfrm>
              <a:off x="1392" y="225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of the 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8500" y="1066800"/>
            <a:ext cx="7683500" cy="50546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ko-KR" kern="0" dirty="0"/>
              <a:t>Can Vector and VLIW combine?</a:t>
            </a:r>
          </a:p>
        </p:txBody>
      </p:sp>
    </p:spTree>
    <p:extLst>
      <p:ext uri="{BB962C8B-B14F-4D97-AF65-F5344CB8AC3E}">
        <p14:creationId xmlns:p14="http://schemas.microsoft.com/office/powerpoint/2010/main" val="196585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614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Instruction Parallelism</a:t>
            </a:r>
          </a:p>
        </p:txBody>
      </p:sp>
      <p:sp>
        <p:nvSpPr>
          <p:cNvPr id="1344615" name="Rectangle 10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683500" cy="5054600"/>
          </a:xfrm>
        </p:spPr>
        <p:txBody>
          <a:bodyPr/>
          <a:lstStyle/>
          <a:p>
            <a:r>
              <a:rPr lang="en-US" altLang="ko-KR" dirty="0"/>
              <a:t>Can overlap execution of multiple vector instructions</a:t>
            </a:r>
          </a:p>
          <a:p>
            <a:pPr lvl="1"/>
            <a:r>
              <a:rPr lang="en-US" altLang="ko-KR" dirty="0"/>
              <a:t>example machine has 32 elements per vector register and 8 lanes</a:t>
            </a:r>
          </a:p>
        </p:txBody>
      </p:sp>
      <p:sp>
        <p:nvSpPr>
          <p:cNvPr id="6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495-1865-8748-B438-24C7DB825D64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344514" name="Group 2"/>
          <p:cNvGrpSpPr>
            <a:grpSpLocks/>
          </p:cNvGrpSpPr>
          <p:nvPr/>
        </p:nvGrpSpPr>
        <p:grpSpPr bwMode="auto">
          <a:xfrm>
            <a:off x="685800" y="3184525"/>
            <a:ext cx="3276600" cy="1571625"/>
            <a:chOff x="432" y="2130"/>
            <a:chExt cx="2064" cy="990"/>
          </a:xfrm>
        </p:grpSpPr>
        <p:grpSp>
          <p:nvGrpSpPr>
            <p:cNvPr id="1344515" name="Group 3"/>
            <p:cNvGrpSpPr>
              <a:grpSpLocks/>
            </p:cNvGrpSpPr>
            <p:nvPr/>
          </p:nvGrpSpPr>
          <p:grpSpPr bwMode="auto">
            <a:xfrm>
              <a:off x="960" y="2352"/>
              <a:ext cx="1536" cy="768"/>
              <a:chOff x="480" y="2352"/>
              <a:chExt cx="1536" cy="768"/>
            </a:xfrm>
          </p:grpSpPr>
          <p:grpSp>
            <p:nvGrpSpPr>
              <p:cNvPr id="1344516" name="Group 4"/>
              <p:cNvGrpSpPr>
                <a:grpSpLocks/>
              </p:cNvGrpSpPr>
              <p:nvPr/>
            </p:nvGrpSpPr>
            <p:grpSpPr bwMode="auto">
              <a:xfrm>
                <a:off x="1824" y="2352"/>
                <a:ext cx="192" cy="192"/>
                <a:chOff x="1824" y="2352"/>
                <a:chExt cx="192" cy="192"/>
              </a:xfrm>
            </p:grpSpPr>
            <p:sp>
              <p:nvSpPr>
                <p:cNvPr id="1344517" name="Rectangle 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18" name="Oval 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44519" name="Rectangle 7"/>
              <p:cNvSpPr>
                <a:spLocks noChangeArrowheads="1"/>
              </p:cNvSpPr>
              <p:nvPr/>
            </p:nvSpPr>
            <p:spPr bwMode="auto">
              <a:xfrm>
                <a:off x="480" y="2352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4520" name="Group 8"/>
              <p:cNvGrpSpPr>
                <a:grpSpLocks/>
              </p:cNvGrpSpPr>
              <p:nvPr/>
            </p:nvGrpSpPr>
            <p:grpSpPr bwMode="auto">
              <a:xfrm>
                <a:off x="1824" y="2544"/>
                <a:ext cx="192" cy="192"/>
                <a:chOff x="1824" y="2352"/>
                <a:chExt cx="192" cy="192"/>
              </a:xfrm>
            </p:grpSpPr>
            <p:sp>
              <p:nvSpPr>
                <p:cNvPr id="1344521" name="Rectangle 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22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23" name="Group 11"/>
              <p:cNvGrpSpPr>
                <a:grpSpLocks/>
              </p:cNvGrpSpPr>
              <p:nvPr/>
            </p:nvGrpSpPr>
            <p:grpSpPr bwMode="auto">
              <a:xfrm>
                <a:off x="1824" y="2736"/>
                <a:ext cx="192" cy="192"/>
                <a:chOff x="1824" y="2352"/>
                <a:chExt cx="192" cy="192"/>
              </a:xfrm>
            </p:grpSpPr>
            <p:sp>
              <p:nvSpPr>
                <p:cNvPr id="13445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25" name="Oval 1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26" name="Group 14"/>
              <p:cNvGrpSpPr>
                <a:grpSpLocks/>
              </p:cNvGrpSpPr>
              <p:nvPr/>
            </p:nvGrpSpPr>
            <p:grpSpPr bwMode="auto">
              <a:xfrm>
                <a:off x="1824" y="2928"/>
                <a:ext cx="192" cy="192"/>
                <a:chOff x="1824" y="2352"/>
                <a:chExt cx="192" cy="192"/>
              </a:xfrm>
            </p:grpSpPr>
            <p:sp>
              <p:nvSpPr>
                <p:cNvPr id="1344527" name="Rectangle 1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28" name="Oval 1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29" name="Group 17"/>
              <p:cNvGrpSpPr>
                <a:grpSpLocks/>
              </p:cNvGrpSpPr>
              <p:nvPr/>
            </p:nvGrpSpPr>
            <p:grpSpPr bwMode="auto">
              <a:xfrm>
                <a:off x="1632" y="2352"/>
                <a:ext cx="192" cy="192"/>
                <a:chOff x="1824" y="2352"/>
                <a:chExt cx="192" cy="192"/>
              </a:xfrm>
            </p:grpSpPr>
            <p:sp>
              <p:nvSpPr>
                <p:cNvPr id="1344530" name="Rectangle 1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31" name="Oval 1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32" name="Group 20"/>
              <p:cNvGrpSpPr>
                <a:grpSpLocks/>
              </p:cNvGrpSpPr>
              <p:nvPr/>
            </p:nvGrpSpPr>
            <p:grpSpPr bwMode="auto">
              <a:xfrm>
                <a:off x="1632" y="2544"/>
                <a:ext cx="192" cy="192"/>
                <a:chOff x="1824" y="2352"/>
                <a:chExt cx="192" cy="192"/>
              </a:xfrm>
            </p:grpSpPr>
            <p:sp>
              <p:nvSpPr>
                <p:cNvPr id="13445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34" name="Oval 2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35" name="Group 23"/>
              <p:cNvGrpSpPr>
                <a:grpSpLocks/>
              </p:cNvGrpSpPr>
              <p:nvPr/>
            </p:nvGrpSpPr>
            <p:grpSpPr bwMode="auto">
              <a:xfrm>
                <a:off x="1632" y="2736"/>
                <a:ext cx="192" cy="192"/>
                <a:chOff x="1824" y="2352"/>
                <a:chExt cx="192" cy="192"/>
              </a:xfrm>
            </p:grpSpPr>
            <p:sp>
              <p:nvSpPr>
                <p:cNvPr id="1344536" name="Rectangle 2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37" name="Oval 2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38" name="Group 26"/>
              <p:cNvGrpSpPr>
                <a:grpSpLocks/>
              </p:cNvGrpSpPr>
              <p:nvPr/>
            </p:nvGrpSpPr>
            <p:grpSpPr bwMode="auto">
              <a:xfrm>
                <a:off x="1632" y="2928"/>
                <a:ext cx="192" cy="192"/>
                <a:chOff x="1824" y="2352"/>
                <a:chExt cx="192" cy="192"/>
              </a:xfrm>
            </p:grpSpPr>
            <p:sp>
              <p:nvSpPr>
                <p:cNvPr id="1344539" name="Rectangle 2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40" name="Oval 2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41" name="Group 29"/>
              <p:cNvGrpSpPr>
                <a:grpSpLocks/>
              </p:cNvGrpSpPr>
              <p:nvPr/>
            </p:nvGrpSpPr>
            <p:grpSpPr bwMode="auto">
              <a:xfrm>
                <a:off x="1440" y="2352"/>
                <a:ext cx="192" cy="192"/>
                <a:chOff x="1824" y="2352"/>
                <a:chExt cx="192" cy="192"/>
              </a:xfrm>
            </p:grpSpPr>
            <p:sp>
              <p:nvSpPr>
                <p:cNvPr id="1344542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43" name="Oval 3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44" name="Group 32"/>
              <p:cNvGrpSpPr>
                <a:grpSpLocks/>
              </p:cNvGrpSpPr>
              <p:nvPr/>
            </p:nvGrpSpPr>
            <p:grpSpPr bwMode="auto">
              <a:xfrm>
                <a:off x="1440" y="2544"/>
                <a:ext cx="192" cy="192"/>
                <a:chOff x="1824" y="2352"/>
                <a:chExt cx="192" cy="192"/>
              </a:xfrm>
            </p:grpSpPr>
            <p:sp>
              <p:nvSpPr>
                <p:cNvPr id="1344545" name="Rectangle 3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46" name="Oval 3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47" name="Group 35"/>
              <p:cNvGrpSpPr>
                <a:grpSpLocks/>
              </p:cNvGrpSpPr>
              <p:nvPr/>
            </p:nvGrpSpPr>
            <p:grpSpPr bwMode="auto">
              <a:xfrm>
                <a:off x="1440" y="2736"/>
                <a:ext cx="192" cy="192"/>
                <a:chOff x="1824" y="2352"/>
                <a:chExt cx="192" cy="192"/>
              </a:xfrm>
            </p:grpSpPr>
            <p:sp>
              <p:nvSpPr>
                <p:cNvPr id="1344548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49" name="Oval 3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50" name="Group 38"/>
              <p:cNvGrpSpPr>
                <a:grpSpLocks/>
              </p:cNvGrpSpPr>
              <p:nvPr/>
            </p:nvGrpSpPr>
            <p:grpSpPr bwMode="auto">
              <a:xfrm>
                <a:off x="1440" y="2928"/>
                <a:ext cx="192" cy="192"/>
                <a:chOff x="1824" y="2352"/>
                <a:chExt cx="192" cy="192"/>
              </a:xfrm>
            </p:grpSpPr>
            <p:sp>
              <p:nvSpPr>
                <p:cNvPr id="1344551" name="Rectangle 3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52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53" name="Group 41"/>
              <p:cNvGrpSpPr>
                <a:grpSpLocks/>
              </p:cNvGrpSpPr>
              <p:nvPr/>
            </p:nvGrpSpPr>
            <p:grpSpPr bwMode="auto">
              <a:xfrm>
                <a:off x="1248" y="2352"/>
                <a:ext cx="192" cy="192"/>
                <a:chOff x="1824" y="2352"/>
                <a:chExt cx="192" cy="192"/>
              </a:xfrm>
            </p:grpSpPr>
            <p:sp>
              <p:nvSpPr>
                <p:cNvPr id="1344554" name="Rectangle 4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55" name="Oval 4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56" name="Group 44"/>
              <p:cNvGrpSpPr>
                <a:grpSpLocks/>
              </p:cNvGrpSpPr>
              <p:nvPr/>
            </p:nvGrpSpPr>
            <p:grpSpPr bwMode="auto">
              <a:xfrm>
                <a:off x="1248" y="2544"/>
                <a:ext cx="192" cy="192"/>
                <a:chOff x="1824" y="2352"/>
                <a:chExt cx="192" cy="192"/>
              </a:xfrm>
            </p:grpSpPr>
            <p:sp>
              <p:nvSpPr>
                <p:cNvPr id="1344557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58" name="Oval 4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59" name="Group 47"/>
              <p:cNvGrpSpPr>
                <a:grpSpLocks/>
              </p:cNvGrpSpPr>
              <p:nvPr/>
            </p:nvGrpSpPr>
            <p:grpSpPr bwMode="auto">
              <a:xfrm>
                <a:off x="1248" y="2736"/>
                <a:ext cx="192" cy="192"/>
                <a:chOff x="1824" y="2352"/>
                <a:chExt cx="192" cy="192"/>
              </a:xfrm>
            </p:grpSpPr>
            <p:sp>
              <p:nvSpPr>
                <p:cNvPr id="1344560" name="Rectangle 4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61" name="Oval 4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62" name="Group 50"/>
              <p:cNvGrpSpPr>
                <a:grpSpLocks/>
              </p:cNvGrpSpPr>
              <p:nvPr/>
            </p:nvGrpSpPr>
            <p:grpSpPr bwMode="auto">
              <a:xfrm>
                <a:off x="1248" y="2928"/>
                <a:ext cx="192" cy="192"/>
                <a:chOff x="1824" y="2352"/>
                <a:chExt cx="192" cy="192"/>
              </a:xfrm>
            </p:grpSpPr>
            <p:sp>
              <p:nvSpPr>
                <p:cNvPr id="1344563" name="Rectangle 5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64" name="Oval 5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65" name="Group 53"/>
              <p:cNvGrpSpPr>
                <a:grpSpLocks/>
              </p:cNvGrpSpPr>
              <p:nvPr/>
            </p:nvGrpSpPr>
            <p:grpSpPr bwMode="auto">
              <a:xfrm>
                <a:off x="1056" y="2352"/>
                <a:ext cx="192" cy="192"/>
                <a:chOff x="1824" y="2352"/>
                <a:chExt cx="192" cy="192"/>
              </a:xfrm>
            </p:grpSpPr>
            <p:sp>
              <p:nvSpPr>
                <p:cNvPr id="1344566" name="Rectangle 5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67" name="Oval 5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68" name="Group 56"/>
              <p:cNvGrpSpPr>
                <a:grpSpLocks/>
              </p:cNvGrpSpPr>
              <p:nvPr/>
            </p:nvGrpSpPr>
            <p:grpSpPr bwMode="auto">
              <a:xfrm>
                <a:off x="1056" y="2544"/>
                <a:ext cx="192" cy="192"/>
                <a:chOff x="1824" y="2352"/>
                <a:chExt cx="192" cy="192"/>
              </a:xfrm>
            </p:grpSpPr>
            <p:sp>
              <p:nvSpPr>
                <p:cNvPr id="1344569" name="Rectangle 5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70" name="Oval 5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71" name="Group 59"/>
              <p:cNvGrpSpPr>
                <a:grpSpLocks/>
              </p:cNvGrpSpPr>
              <p:nvPr/>
            </p:nvGrpSpPr>
            <p:grpSpPr bwMode="auto">
              <a:xfrm>
                <a:off x="1056" y="2736"/>
                <a:ext cx="192" cy="192"/>
                <a:chOff x="1824" y="2352"/>
                <a:chExt cx="192" cy="192"/>
              </a:xfrm>
            </p:grpSpPr>
            <p:sp>
              <p:nvSpPr>
                <p:cNvPr id="1344572" name="Rectangle 6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73" name="Oval 6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74" name="Group 62"/>
              <p:cNvGrpSpPr>
                <a:grpSpLocks/>
              </p:cNvGrpSpPr>
              <p:nvPr/>
            </p:nvGrpSpPr>
            <p:grpSpPr bwMode="auto">
              <a:xfrm>
                <a:off x="1056" y="2928"/>
                <a:ext cx="192" cy="192"/>
                <a:chOff x="1824" y="2352"/>
                <a:chExt cx="192" cy="192"/>
              </a:xfrm>
            </p:grpSpPr>
            <p:sp>
              <p:nvSpPr>
                <p:cNvPr id="1344575" name="Rectangle 6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76" name="Oval 6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77" name="Group 65"/>
              <p:cNvGrpSpPr>
                <a:grpSpLocks/>
              </p:cNvGrpSpPr>
              <p:nvPr/>
            </p:nvGrpSpPr>
            <p:grpSpPr bwMode="auto">
              <a:xfrm>
                <a:off x="864" y="2352"/>
                <a:ext cx="192" cy="192"/>
                <a:chOff x="1824" y="2352"/>
                <a:chExt cx="192" cy="192"/>
              </a:xfrm>
            </p:grpSpPr>
            <p:sp>
              <p:nvSpPr>
                <p:cNvPr id="1344578" name="Rectangle 6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79" name="Oval 6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80" name="Group 68"/>
              <p:cNvGrpSpPr>
                <a:grpSpLocks/>
              </p:cNvGrpSpPr>
              <p:nvPr/>
            </p:nvGrpSpPr>
            <p:grpSpPr bwMode="auto">
              <a:xfrm>
                <a:off x="864" y="2544"/>
                <a:ext cx="192" cy="192"/>
                <a:chOff x="1824" y="2352"/>
                <a:chExt cx="192" cy="192"/>
              </a:xfrm>
            </p:grpSpPr>
            <p:sp>
              <p:nvSpPr>
                <p:cNvPr id="1344581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82" name="Oval 7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83" name="Group 71"/>
              <p:cNvGrpSpPr>
                <a:grpSpLocks/>
              </p:cNvGrpSpPr>
              <p:nvPr/>
            </p:nvGrpSpPr>
            <p:grpSpPr bwMode="auto">
              <a:xfrm>
                <a:off x="864" y="2736"/>
                <a:ext cx="192" cy="192"/>
                <a:chOff x="1824" y="2352"/>
                <a:chExt cx="192" cy="192"/>
              </a:xfrm>
            </p:grpSpPr>
            <p:sp>
              <p:nvSpPr>
                <p:cNvPr id="1344584" name="Rectangle 7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85" name="Oval 7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86" name="Group 74"/>
              <p:cNvGrpSpPr>
                <a:grpSpLocks/>
              </p:cNvGrpSpPr>
              <p:nvPr/>
            </p:nvGrpSpPr>
            <p:grpSpPr bwMode="auto">
              <a:xfrm>
                <a:off x="864" y="2928"/>
                <a:ext cx="192" cy="192"/>
                <a:chOff x="1824" y="2352"/>
                <a:chExt cx="192" cy="192"/>
              </a:xfrm>
            </p:grpSpPr>
            <p:sp>
              <p:nvSpPr>
                <p:cNvPr id="134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88" name="Oval 7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89" name="Group 77"/>
              <p:cNvGrpSpPr>
                <a:grpSpLocks/>
              </p:cNvGrpSpPr>
              <p:nvPr/>
            </p:nvGrpSpPr>
            <p:grpSpPr bwMode="auto">
              <a:xfrm>
                <a:off x="672" y="2352"/>
                <a:ext cx="192" cy="192"/>
                <a:chOff x="1824" y="2352"/>
                <a:chExt cx="192" cy="192"/>
              </a:xfrm>
            </p:grpSpPr>
            <p:sp>
              <p:nvSpPr>
                <p:cNvPr id="1344590" name="Rectangle 7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91" name="Oval 7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92" name="Group 80"/>
              <p:cNvGrpSpPr>
                <a:grpSpLocks/>
              </p:cNvGrpSpPr>
              <p:nvPr/>
            </p:nvGrpSpPr>
            <p:grpSpPr bwMode="auto">
              <a:xfrm>
                <a:off x="672" y="2544"/>
                <a:ext cx="192" cy="192"/>
                <a:chOff x="1824" y="2352"/>
                <a:chExt cx="192" cy="192"/>
              </a:xfrm>
            </p:grpSpPr>
            <p:sp>
              <p:nvSpPr>
                <p:cNvPr id="1344593" name="Rectangle 8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94" name="Oval 8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95" name="Group 83"/>
              <p:cNvGrpSpPr>
                <a:grpSpLocks/>
              </p:cNvGrpSpPr>
              <p:nvPr/>
            </p:nvGrpSpPr>
            <p:grpSpPr bwMode="auto">
              <a:xfrm>
                <a:off x="672" y="2736"/>
                <a:ext cx="192" cy="192"/>
                <a:chOff x="1824" y="2352"/>
                <a:chExt cx="192" cy="192"/>
              </a:xfrm>
            </p:grpSpPr>
            <p:sp>
              <p:nvSpPr>
                <p:cNvPr id="1344596" name="Rectangle 8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597" name="Oval 8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598" name="Group 86"/>
              <p:cNvGrpSpPr>
                <a:grpSpLocks/>
              </p:cNvGrpSpPr>
              <p:nvPr/>
            </p:nvGrpSpPr>
            <p:grpSpPr bwMode="auto">
              <a:xfrm>
                <a:off x="672" y="2928"/>
                <a:ext cx="192" cy="192"/>
                <a:chOff x="1824" y="2352"/>
                <a:chExt cx="192" cy="192"/>
              </a:xfrm>
            </p:grpSpPr>
            <p:sp>
              <p:nvSpPr>
                <p:cNvPr id="1344599" name="Rectangle 8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00" name="Oval 8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01" name="Group 89"/>
              <p:cNvGrpSpPr>
                <a:grpSpLocks/>
              </p:cNvGrpSpPr>
              <p:nvPr/>
            </p:nvGrpSpPr>
            <p:grpSpPr bwMode="auto">
              <a:xfrm>
                <a:off x="480" y="2352"/>
                <a:ext cx="192" cy="192"/>
                <a:chOff x="1824" y="2352"/>
                <a:chExt cx="192" cy="192"/>
              </a:xfrm>
            </p:grpSpPr>
            <p:sp>
              <p:nvSpPr>
                <p:cNvPr id="1344602" name="Rectangle 9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03" name="Oval 9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04" name="Group 92"/>
              <p:cNvGrpSpPr>
                <a:grpSpLocks/>
              </p:cNvGrpSpPr>
              <p:nvPr/>
            </p:nvGrpSpPr>
            <p:grpSpPr bwMode="auto">
              <a:xfrm>
                <a:off x="480" y="2544"/>
                <a:ext cx="192" cy="192"/>
                <a:chOff x="1824" y="2352"/>
                <a:chExt cx="192" cy="192"/>
              </a:xfrm>
            </p:grpSpPr>
            <p:sp>
              <p:nvSpPr>
                <p:cNvPr id="1344605" name="Rectangle 9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06" name="Oval 9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07" name="Group 95"/>
              <p:cNvGrpSpPr>
                <a:grpSpLocks/>
              </p:cNvGrpSpPr>
              <p:nvPr/>
            </p:nvGrpSpPr>
            <p:grpSpPr bwMode="auto">
              <a:xfrm>
                <a:off x="480" y="2736"/>
                <a:ext cx="192" cy="192"/>
                <a:chOff x="1824" y="2352"/>
                <a:chExt cx="192" cy="192"/>
              </a:xfrm>
            </p:grpSpPr>
            <p:sp>
              <p:nvSpPr>
                <p:cNvPr id="1344608" name="Rectangle 9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09" name="Oval 9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10" name="Group 98"/>
              <p:cNvGrpSpPr>
                <a:grpSpLocks/>
              </p:cNvGrpSpPr>
              <p:nvPr/>
            </p:nvGrpSpPr>
            <p:grpSpPr bwMode="auto">
              <a:xfrm>
                <a:off x="480" y="2928"/>
                <a:ext cx="192" cy="192"/>
                <a:chOff x="1824" y="2352"/>
                <a:chExt cx="192" cy="192"/>
              </a:xfrm>
            </p:grpSpPr>
            <p:sp>
              <p:nvSpPr>
                <p:cNvPr id="1344611" name="Rectangle 9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12" name="Oval 10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4613" name="AutoShape 101"/>
            <p:cNvSpPr>
              <a:spLocks noChangeArrowheads="1"/>
            </p:cNvSpPr>
            <p:nvPr/>
          </p:nvSpPr>
          <p:spPr bwMode="auto">
            <a:xfrm>
              <a:off x="432" y="2130"/>
              <a:ext cx="529" cy="429"/>
            </a:xfrm>
            <a:prstGeom prst="rightArrow">
              <a:avLst>
                <a:gd name="adj1" fmla="val 50000"/>
                <a:gd name="adj2" fmla="val 3082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load</a:t>
              </a:r>
            </a:p>
          </p:txBody>
        </p:sp>
      </p:grpSp>
      <p:grpSp>
        <p:nvGrpSpPr>
          <p:cNvPr id="1344616" name="Group 104"/>
          <p:cNvGrpSpPr>
            <a:grpSpLocks/>
          </p:cNvGrpSpPr>
          <p:nvPr/>
        </p:nvGrpSpPr>
        <p:grpSpPr bwMode="auto">
          <a:xfrm>
            <a:off x="685800" y="2014538"/>
            <a:ext cx="3276600" cy="1522412"/>
            <a:chOff x="432" y="1393"/>
            <a:chExt cx="2064" cy="959"/>
          </a:xfrm>
        </p:grpSpPr>
        <p:grpSp>
          <p:nvGrpSpPr>
            <p:cNvPr id="1344617" name="Group 105"/>
            <p:cNvGrpSpPr>
              <a:grpSpLocks/>
            </p:cNvGrpSpPr>
            <p:nvPr/>
          </p:nvGrpSpPr>
          <p:grpSpPr bwMode="auto">
            <a:xfrm>
              <a:off x="960" y="1584"/>
              <a:ext cx="1536" cy="768"/>
              <a:chOff x="480" y="1584"/>
              <a:chExt cx="1536" cy="768"/>
            </a:xfrm>
          </p:grpSpPr>
          <p:grpSp>
            <p:nvGrpSpPr>
              <p:cNvPr id="1344618" name="Group 106"/>
              <p:cNvGrpSpPr>
                <a:grpSpLocks/>
              </p:cNvGrpSpPr>
              <p:nvPr/>
            </p:nvGrpSpPr>
            <p:grpSpPr bwMode="auto">
              <a:xfrm>
                <a:off x="1824" y="1584"/>
                <a:ext cx="192" cy="192"/>
                <a:chOff x="1824" y="1584"/>
                <a:chExt cx="192" cy="192"/>
              </a:xfrm>
            </p:grpSpPr>
            <p:sp>
              <p:nvSpPr>
                <p:cNvPr id="13446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20" name="Oval 10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44621" name="Rectangle 109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4622" name="Group 110"/>
              <p:cNvGrpSpPr>
                <a:grpSpLocks/>
              </p:cNvGrpSpPr>
              <p:nvPr/>
            </p:nvGrpSpPr>
            <p:grpSpPr bwMode="auto">
              <a:xfrm>
                <a:off x="1824" y="1776"/>
                <a:ext cx="192" cy="192"/>
                <a:chOff x="1824" y="1584"/>
                <a:chExt cx="192" cy="192"/>
              </a:xfrm>
            </p:grpSpPr>
            <p:sp>
              <p:nvSpPr>
                <p:cNvPr id="134462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24" name="Oval 11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25" name="Group 113"/>
              <p:cNvGrpSpPr>
                <a:grpSpLocks/>
              </p:cNvGrpSpPr>
              <p:nvPr/>
            </p:nvGrpSpPr>
            <p:grpSpPr bwMode="auto">
              <a:xfrm>
                <a:off x="1824" y="1968"/>
                <a:ext cx="192" cy="192"/>
                <a:chOff x="1824" y="1584"/>
                <a:chExt cx="192" cy="192"/>
              </a:xfrm>
            </p:grpSpPr>
            <p:sp>
              <p:nvSpPr>
                <p:cNvPr id="134462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27" name="Oval 11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28" name="Group 116"/>
              <p:cNvGrpSpPr>
                <a:grpSpLocks/>
              </p:cNvGrpSpPr>
              <p:nvPr/>
            </p:nvGrpSpPr>
            <p:grpSpPr bwMode="auto">
              <a:xfrm>
                <a:off x="1824" y="2160"/>
                <a:ext cx="192" cy="192"/>
                <a:chOff x="1824" y="1584"/>
                <a:chExt cx="192" cy="192"/>
              </a:xfrm>
            </p:grpSpPr>
            <p:sp>
              <p:nvSpPr>
                <p:cNvPr id="134462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30" name="Oval 11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31" name="Group 119"/>
              <p:cNvGrpSpPr>
                <a:grpSpLocks/>
              </p:cNvGrpSpPr>
              <p:nvPr/>
            </p:nvGrpSpPr>
            <p:grpSpPr bwMode="auto">
              <a:xfrm>
                <a:off x="1632" y="1584"/>
                <a:ext cx="192" cy="192"/>
                <a:chOff x="1824" y="1584"/>
                <a:chExt cx="192" cy="192"/>
              </a:xfrm>
            </p:grpSpPr>
            <p:sp>
              <p:nvSpPr>
                <p:cNvPr id="134463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33" name="Oval 12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34" name="Group 122"/>
              <p:cNvGrpSpPr>
                <a:grpSpLocks/>
              </p:cNvGrpSpPr>
              <p:nvPr/>
            </p:nvGrpSpPr>
            <p:grpSpPr bwMode="auto">
              <a:xfrm>
                <a:off x="1632" y="1776"/>
                <a:ext cx="192" cy="192"/>
                <a:chOff x="1824" y="1584"/>
                <a:chExt cx="192" cy="192"/>
              </a:xfrm>
            </p:grpSpPr>
            <p:sp>
              <p:nvSpPr>
                <p:cNvPr id="134463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36" name="Oval 12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37" name="Group 125"/>
              <p:cNvGrpSpPr>
                <a:grpSpLocks/>
              </p:cNvGrpSpPr>
              <p:nvPr/>
            </p:nvGrpSpPr>
            <p:grpSpPr bwMode="auto">
              <a:xfrm>
                <a:off x="1632" y="1968"/>
                <a:ext cx="192" cy="192"/>
                <a:chOff x="1824" y="1584"/>
                <a:chExt cx="192" cy="192"/>
              </a:xfrm>
            </p:grpSpPr>
            <p:sp>
              <p:nvSpPr>
                <p:cNvPr id="134463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39" name="Oval 12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40" name="Group 128"/>
              <p:cNvGrpSpPr>
                <a:grpSpLocks/>
              </p:cNvGrpSpPr>
              <p:nvPr/>
            </p:nvGrpSpPr>
            <p:grpSpPr bwMode="auto">
              <a:xfrm>
                <a:off x="1632" y="2160"/>
                <a:ext cx="192" cy="192"/>
                <a:chOff x="1824" y="1584"/>
                <a:chExt cx="192" cy="192"/>
              </a:xfrm>
            </p:grpSpPr>
            <p:sp>
              <p:nvSpPr>
                <p:cNvPr id="13446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42" name="Oval 13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43" name="Group 131"/>
              <p:cNvGrpSpPr>
                <a:grpSpLocks/>
              </p:cNvGrpSpPr>
              <p:nvPr/>
            </p:nvGrpSpPr>
            <p:grpSpPr bwMode="auto">
              <a:xfrm>
                <a:off x="1440" y="1584"/>
                <a:ext cx="192" cy="192"/>
                <a:chOff x="1824" y="1584"/>
                <a:chExt cx="192" cy="192"/>
              </a:xfrm>
            </p:grpSpPr>
            <p:sp>
              <p:nvSpPr>
                <p:cNvPr id="134464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45" name="Oval 13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46" name="Group 134"/>
              <p:cNvGrpSpPr>
                <a:grpSpLocks/>
              </p:cNvGrpSpPr>
              <p:nvPr/>
            </p:nvGrpSpPr>
            <p:grpSpPr bwMode="auto">
              <a:xfrm>
                <a:off x="1440" y="1776"/>
                <a:ext cx="192" cy="192"/>
                <a:chOff x="1824" y="1584"/>
                <a:chExt cx="192" cy="192"/>
              </a:xfrm>
            </p:grpSpPr>
            <p:sp>
              <p:nvSpPr>
                <p:cNvPr id="134464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48" name="Oval 13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49" name="Group 137"/>
              <p:cNvGrpSpPr>
                <a:grpSpLocks/>
              </p:cNvGrpSpPr>
              <p:nvPr/>
            </p:nvGrpSpPr>
            <p:grpSpPr bwMode="auto">
              <a:xfrm>
                <a:off x="1440" y="1968"/>
                <a:ext cx="192" cy="192"/>
                <a:chOff x="1824" y="1584"/>
                <a:chExt cx="192" cy="192"/>
              </a:xfrm>
            </p:grpSpPr>
            <p:sp>
              <p:nvSpPr>
                <p:cNvPr id="1344650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51" name="Oval 13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52" name="Group 140"/>
              <p:cNvGrpSpPr>
                <a:grpSpLocks/>
              </p:cNvGrpSpPr>
              <p:nvPr/>
            </p:nvGrpSpPr>
            <p:grpSpPr bwMode="auto">
              <a:xfrm>
                <a:off x="1440" y="2160"/>
                <a:ext cx="192" cy="192"/>
                <a:chOff x="1824" y="1584"/>
                <a:chExt cx="192" cy="192"/>
              </a:xfrm>
            </p:grpSpPr>
            <p:sp>
              <p:nvSpPr>
                <p:cNvPr id="134465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54" name="Oval 14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55" name="Group 143"/>
              <p:cNvGrpSpPr>
                <a:grpSpLocks/>
              </p:cNvGrpSpPr>
              <p:nvPr/>
            </p:nvGrpSpPr>
            <p:grpSpPr bwMode="auto">
              <a:xfrm>
                <a:off x="1248" y="1584"/>
                <a:ext cx="192" cy="192"/>
                <a:chOff x="1824" y="1584"/>
                <a:chExt cx="192" cy="192"/>
              </a:xfrm>
            </p:grpSpPr>
            <p:sp>
              <p:nvSpPr>
                <p:cNvPr id="1344656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57" name="Oval 14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58" name="Group 146"/>
              <p:cNvGrpSpPr>
                <a:grpSpLocks/>
              </p:cNvGrpSpPr>
              <p:nvPr/>
            </p:nvGrpSpPr>
            <p:grpSpPr bwMode="auto">
              <a:xfrm>
                <a:off x="1248" y="1776"/>
                <a:ext cx="192" cy="192"/>
                <a:chOff x="1824" y="1584"/>
                <a:chExt cx="192" cy="192"/>
              </a:xfrm>
            </p:grpSpPr>
            <p:sp>
              <p:nvSpPr>
                <p:cNvPr id="1344659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60" name="Oval 14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61" name="Group 149"/>
              <p:cNvGrpSpPr>
                <a:grpSpLocks/>
              </p:cNvGrpSpPr>
              <p:nvPr/>
            </p:nvGrpSpPr>
            <p:grpSpPr bwMode="auto">
              <a:xfrm>
                <a:off x="1248" y="1968"/>
                <a:ext cx="192" cy="192"/>
                <a:chOff x="1824" y="1584"/>
                <a:chExt cx="192" cy="192"/>
              </a:xfrm>
            </p:grpSpPr>
            <p:sp>
              <p:nvSpPr>
                <p:cNvPr id="1344662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63" name="Oval 15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64" name="Group 152"/>
              <p:cNvGrpSpPr>
                <a:grpSpLocks/>
              </p:cNvGrpSpPr>
              <p:nvPr/>
            </p:nvGrpSpPr>
            <p:grpSpPr bwMode="auto">
              <a:xfrm>
                <a:off x="1248" y="2160"/>
                <a:ext cx="192" cy="192"/>
                <a:chOff x="1824" y="1584"/>
                <a:chExt cx="192" cy="192"/>
              </a:xfrm>
            </p:grpSpPr>
            <p:sp>
              <p:nvSpPr>
                <p:cNvPr id="1344665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66" name="Oval 15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67" name="Group 155"/>
              <p:cNvGrpSpPr>
                <a:grpSpLocks/>
              </p:cNvGrpSpPr>
              <p:nvPr/>
            </p:nvGrpSpPr>
            <p:grpSpPr bwMode="auto">
              <a:xfrm>
                <a:off x="1056" y="1584"/>
                <a:ext cx="192" cy="192"/>
                <a:chOff x="1824" y="1584"/>
                <a:chExt cx="192" cy="192"/>
              </a:xfrm>
            </p:grpSpPr>
            <p:sp>
              <p:nvSpPr>
                <p:cNvPr id="1344668" name="Rectangle 15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69" name="Oval 15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70" name="Group 158"/>
              <p:cNvGrpSpPr>
                <a:grpSpLocks/>
              </p:cNvGrpSpPr>
              <p:nvPr/>
            </p:nvGrpSpPr>
            <p:grpSpPr bwMode="auto">
              <a:xfrm>
                <a:off x="1056" y="1776"/>
                <a:ext cx="192" cy="192"/>
                <a:chOff x="1824" y="1584"/>
                <a:chExt cx="192" cy="192"/>
              </a:xfrm>
            </p:grpSpPr>
            <p:sp>
              <p:nvSpPr>
                <p:cNvPr id="1344671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72" name="Oval 16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73" name="Group 161"/>
              <p:cNvGrpSpPr>
                <a:grpSpLocks/>
              </p:cNvGrpSpPr>
              <p:nvPr/>
            </p:nvGrpSpPr>
            <p:grpSpPr bwMode="auto">
              <a:xfrm>
                <a:off x="1056" y="1968"/>
                <a:ext cx="192" cy="192"/>
                <a:chOff x="1824" y="1584"/>
                <a:chExt cx="192" cy="192"/>
              </a:xfrm>
            </p:grpSpPr>
            <p:sp>
              <p:nvSpPr>
                <p:cNvPr id="1344674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75" name="Oval 16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76" name="Group 164"/>
              <p:cNvGrpSpPr>
                <a:grpSpLocks/>
              </p:cNvGrpSpPr>
              <p:nvPr/>
            </p:nvGrpSpPr>
            <p:grpSpPr bwMode="auto">
              <a:xfrm>
                <a:off x="1056" y="2160"/>
                <a:ext cx="192" cy="192"/>
                <a:chOff x="1824" y="1584"/>
                <a:chExt cx="192" cy="192"/>
              </a:xfrm>
            </p:grpSpPr>
            <p:sp>
              <p:nvSpPr>
                <p:cNvPr id="1344677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78" name="Oval 16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79" name="Group 167"/>
              <p:cNvGrpSpPr>
                <a:grpSpLocks/>
              </p:cNvGrpSpPr>
              <p:nvPr/>
            </p:nvGrpSpPr>
            <p:grpSpPr bwMode="auto">
              <a:xfrm>
                <a:off x="864" y="1584"/>
                <a:ext cx="192" cy="192"/>
                <a:chOff x="1824" y="1584"/>
                <a:chExt cx="192" cy="192"/>
              </a:xfrm>
            </p:grpSpPr>
            <p:sp>
              <p:nvSpPr>
                <p:cNvPr id="1344680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81" name="Oval 16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82" name="Group 170"/>
              <p:cNvGrpSpPr>
                <a:grpSpLocks/>
              </p:cNvGrpSpPr>
              <p:nvPr/>
            </p:nvGrpSpPr>
            <p:grpSpPr bwMode="auto">
              <a:xfrm>
                <a:off x="864" y="1776"/>
                <a:ext cx="192" cy="192"/>
                <a:chOff x="1824" y="1584"/>
                <a:chExt cx="192" cy="192"/>
              </a:xfrm>
            </p:grpSpPr>
            <p:sp>
              <p:nvSpPr>
                <p:cNvPr id="1344683" name="Rectangle 17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84" name="Oval 17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85" name="Group 173"/>
              <p:cNvGrpSpPr>
                <a:grpSpLocks/>
              </p:cNvGrpSpPr>
              <p:nvPr/>
            </p:nvGrpSpPr>
            <p:grpSpPr bwMode="auto">
              <a:xfrm>
                <a:off x="864" y="1968"/>
                <a:ext cx="192" cy="192"/>
                <a:chOff x="1824" y="1584"/>
                <a:chExt cx="192" cy="192"/>
              </a:xfrm>
            </p:grpSpPr>
            <p:sp>
              <p:nvSpPr>
                <p:cNvPr id="134468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87" name="Oval 17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88" name="Group 176"/>
              <p:cNvGrpSpPr>
                <a:grpSpLocks/>
              </p:cNvGrpSpPr>
              <p:nvPr/>
            </p:nvGrpSpPr>
            <p:grpSpPr bwMode="auto">
              <a:xfrm>
                <a:off x="864" y="2160"/>
                <a:ext cx="192" cy="192"/>
                <a:chOff x="1824" y="1584"/>
                <a:chExt cx="192" cy="192"/>
              </a:xfrm>
            </p:grpSpPr>
            <p:sp>
              <p:nvSpPr>
                <p:cNvPr id="1344689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90" name="Oval 17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91" name="Group 179"/>
              <p:cNvGrpSpPr>
                <a:grpSpLocks/>
              </p:cNvGrpSpPr>
              <p:nvPr/>
            </p:nvGrpSpPr>
            <p:grpSpPr bwMode="auto">
              <a:xfrm>
                <a:off x="672" y="1584"/>
                <a:ext cx="192" cy="192"/>
                <a:chOff x="1824" y="1584"/>
                <a:chExt cx="192" cy="192"/>
              </a:xfrm>
            </p:grpSpPr>
            <p:sp>
              <p:nvSpPr>
                <p:cNvPr id="1344692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93" name="Oval 18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94" name="Group 182"/>
              <p:cNvGrpSpPr>
                <a:grpSpLocks/>
              </p:cNvGrpSpPr>
              <p:nvPr/>
            </p:nvGrpSpPr>
            <p:grpSpPr bwMode="auto">
              <a:xfrm>
                <a:off x="672" y="1776"/>
                <a:ext cx="192" cy="192"/>
                <a:chOff x="1824" y="1584"/>
                <a:chExt cx="192" cy="192"/>
              </a:xfrm>
            </p:grpSpPr>
            <p:sp>
              <p:nvSpPr>
                <p:cNvPr id="1344695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96" name="Oval 18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697" name="Group 185"/>
              <p:cNvGrpSpPr>
                <a:grpSpLocks/>
              </p:cNvGrpSpPr>
              <p:nvPr/>
            </p:nvGrpSpPr>
            <p:grpSpPr bwMode="auto">
              <a:xfrm>
                <a:off x="672" y="1968"/>
                <a:ext cx="192" cy="192"/>
                <a:chOff x="1824" y="1584"/>
                <a:chExt cx="192" cy="192"/>
              </a:xfrm>
            </p:grpSpPr>
            <p:sp>
              <p:nvSpPr>
                <p:cNvPr id="1344698" name="Rectangle 18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699" name="Oval 18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00" name="Group 188"/>
              <p:cNvGrpSpPr>
                <a:grpSpLocks/>
              </p:cNvGrpSpPr>
              <p:nvPr/>
            </p:nvGrpSpPr>
            <p:grpSpPr bwMode="auto">
              <a:xfrm>
                <a:off x="672" y="2160"/>
                <a:ext cx="192" cy="192"/>
                <a:chOff x="1824" y="1584"/>
                <a:chExt cx="192" cy="192"/>
              </a:xfrm>
            </p:grpSpPr>
            <p:sp>
              <p:nvSpPr>
                <p:cNvPr id="1344701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02" name="Oval 19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03" name="Group 191"/>
              <p:cNvGrpSpPr>
                <a:grpSpLocks/>
              </p:cNvGrpSpPr>
              <p:nvPr/>
            </p:nvGrpSpPr>
            <p:grpSpPr bwMode="auto">
              <a:xfrm>
                <a:off x="480" y="1584"/>
                <a:ext cx="192" cy="192"/>
                <a:chOff x="1824" y="1584"/>
                <a:chExt cx="192" cy="192"/>
              </a:xfrm>
            </p:grpSpPr>
            <p:sp>
              <p:nvSpPr>
                <p:cNvPr id="1344704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05" name="Oval 19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06" name="Group 194"/>
              <p:cNvGrpSpPr>
                <a:grpSpLocks/>
              </p:cNvGrpSpPr>
              <p:nvPr/>
            </p:nvGrpSpPr>
            <p:grpSpPr bwMode="auto">
              <a:xfrm>
                <a:off x="480" y="1776"/>
                <a:ext cx="192" cy="192"/>
                <a:chOff x="1824" y="1584"/>
                <a:chExt cx="192" cy="192"/>
              </a:xfrm>
            </p:grpSpPr>
            <p:sp>
              <p:nvSpPr>
                <p:cNvPr id="1344707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08" name="Oval 19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09" name="Group 197"/>
              <p:cNvGrpSpPr>
                <a:grpSpLocks/>
              </p:cNvGrpSpPr>
              <p:nvPr/>
            </p:nvGrpSpPr>
            <p:grpSpPr bwMode="auto">
              <a:xfrm>
                <a:off x="480" y="1968"/>
                <a:ext cx="192" cy="192"/>
                <a:chOff x="1824" y="1584"/>
                <a:chExt cx="192" cy="192"/>
              </a:xfrm>
            </p:grpSpPr>
            <p:sp>
              <p:nvSpPr>
                <p:cNvPr id="1344710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11" name="Oval 19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12" name="Group 200"/>
              <p:cNvGrpSpPr>
                <a:grpSpLocks/>
              </p:cNvGrpSpPr>
              <p:nvPr/>
            </p:nvGrpSpPr>
            <p:grpSpPr bwMode="auto">
              <a:xfrm>
                <a:off x="480" y="2160"/>
                <a:ext cx="192" cy="192"/>
                <a:chOff x="1824" y="1584"/>
                <a:chExt cx="192" cy="192"/>
              </a:xfrm>
            </p:grpSpPr>
            <p:sp>
              <p:nvSpPr>
                <p:cNvPr id="1344713" name="Rectangle 20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14" name="Oval 20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4715" name="AutoShape 203"/>
            <p:cNvSpPr>
              <a:spLocks noChangeArrowheads="1"/>
            </p:cNvSpPr>
            <p:nvPr/>
          </p:nvSpPr>
          <p:spPr bwMode="auto">
            <a:xfrm>
              <a:off x="432" y="1393"/>
              <a:ext cx="529" cy="429"/>
            </a:xfrm>
            <a:prstGeom prst="rightArrow">
              <a:avLst>
                <a:gd name="adj1" fmla="val 50000"/>
                <a:gd name="adj2" fmla="val 3082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dirty="0">
                  <a:latin typeface="Verdana" charset="0"/>
                  <a:ea typeface="굴림" charset="-127"/>
                  <a:cs typeface="굴림" charset="-127"/>
                </a:rPr>
                <a:t>load</a:t>
              </a:r>
            </a:p>
          </p:txBody>
        </p:sp>
      </p:grpSp>
      <p:grpSp>
        <p:nvGrpSpPr>
          <p:cNvPr id="1344716" name="Group 204"/>
          <p:cNvGrpSpPr>
            <a:grpSpLocks/>
          </p:cNvGrpSpPr>
          <p:nvPr/>
        </p:nvGrpSpPr>
        <p:grpSpPr bwMode="auto">
          <a:xfrm>
            <a:off x="3200400" y="2270125"/>
            <a:ext cx="3200400" cy="1571625"/>
            <a:chOff x="2016" y="1554"/>
            <a:chExt cx="2016" cy="990"/>
          </a:xfrm>
        </p:grpSpPr>
        <p:grpSp>
          <p:nvGrpSpPr>
            <p:cNvPr id="1344717" name="Group 205"/>
            <p:cNvGrpSpPr>
              <a:grpSpLocks/>
            </p:cNvGrpSpPr>
            <p:nvPr/>
          </p:nvGrpSpPr>
          <p:grpSpPr bwMode="auto">
            <a:xfrm>
              <a:off x="2496" y="1776"/>
              <a:ext cx="1536" cy="768"/>
              <a:chOff x="2016" y="1776"/>
              <a:chExt cx="1536" cy="768"/>
            </a:xfrm>
          </p:grpSpPr>
          <p:grpSp>
            <p:nvGrpSpPr>
              <p:cNvPr id="1344718" name="Group 206"/>
              <p:cNvGrpSpPr>
                <a:grpSpLocks/>
              </p:cNvGrpSpPr>
              <p:nvPr/>
            </p:nvGrpSpPr>
            <p:grpSpPr bwMode="auto">
              <a:xfrm>
                <a:off x="2016" y="1776"/>
                <a:ext cx="192" cy="192"/>
                <a:chOff x="2016" y="1776"/>
                <a:chExt cx="192" cy="192"/>
              </a:xfrm>
            </p:grpSpPr>
            <p:sp>
              <p:nvSpPr>
                <p:cNvPr id="1344719" name="Rectangle 20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20" name="Freeform 20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44721" name="Rectangle 209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4722" name="Group 210"/>
              <p:cNvGrpSpPr>
                <a:grpSpLocks/>
              </p:cNvGrpSpPr>
              <p:nvPr/>
            </p:nvGrpSpPr>
            <p:grpSpPr bwMode="auto">
              <a:xfrm>
                <a:off x="2016" y="1968"/>
                <a:ext cx="192" cy="192"/>
                <a:chOff x="2016" y="1776"/>
                <a:chExt cx="192" cy="192"/>
              </a:xfrm>
            </p:grpSpPr>
            <p:sp>
              <p:nvSpPr>
                <p:cNvPr id="1344723" name="Rectangle 21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24" name="Freeform 21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25" name="Group 213"/>
              <p:cNvGrpSpPr>
                <a:grpSpLocks/>
              </p:cNvGrpSpPr>
              <p:nvPr/>
            </p:nvGrpSpPr>
            <p:grpSpPr bwMode="auto">
              <a:xfrm>
                <a:off x="2016" y="2160"/>
                <a:ext cx="192" cy="192"/>
                <a:chOff x="2016" y="1776"/>
                <a:chExt cx="192" cy="192"/>
              </a:xfrm>
            </p:grpSpPr>
            <p:sp>
              <p:nvSpPr>
                <p:cNvPr id="1344726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27" name="Freeform 21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28" name="Group 216"/>
              <p:cNvGrpSpPr>
                <a:grpSpLocks/>
              </p:cNvGrpSpPr>
              <p:nvPr/>
            </p:nvGrpSpPr>
            <p:grpSpPr bwMode="auto">
              <a:xfrm>
                <a:off x="2016" y="2352"/>
                <a:ext cx="192" cy="192"/>
                <a:chOff x="2016" y="1776"/>
                <a:chExt cx="192" cy="192"/>
              </a:xfrm>
            </p:grpSpPr>
            <p:sp>
              <p:nvSpPr>
                <p:cNvPr id="1344729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30" name="Freeform 21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31" name="Group 219"/>
              <p:cNvGrpSpPr>
                <a:grpSpLocks/>
              </p:cNvGrpSpPr>
              <p:nvPr/>
            </p:nvGrpSpPr>
            <p:grpSpPr bwMode="auto">
              <a:xfrm>
                <a:off x="2208" y="1776"/>
                <a:ext cx="192" cy="192"/>
                <a:chOff x="2016" y="1776"/>
                <a:chExt cx="192" cy="192"/>
              </a:xfrm>
            </p:grpSpPr>
            <p:sp>
              <p:nvSpPr>
                <p:cNvPr id="1344732" name="Rectangle 22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33" name="Freeform 22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34" name="Group 222"/>
              <p:cNvGrpSpPr>
                <a:grpSpLocks/>
              </p:cNvGrpSpPr>
              <p:nvPr/>
            </p:nvGrpSpPr>
            <p:grpSpPr bwMode="auto">
              <a:xfrm>
                <a:off x="2208" y="1968"/>
                <a:ext cx="192" cy="192"/>
                <a:chOff x="2016" y="1776"/>
                <a:chExt cx="192" cy="192"/>
              </a:xfrm>
            </p:grpSpPr>
            <p:sp>
              <p:nvSpPr>
                <p:cNvPr id="1344735" name="Rectangle 22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36" name="Freeform 22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37" name="Group 225"/>
              <p:cNvGrpSpPr>
                <a:grpSpLocks/>
              </p:cNvGrpSpPr>
              <p:nvPr/>
            </p:nvGrpSpPr>
            <p:grpSpPr bwMode="auto">
              <a:xfrm>
                <a:off x="2208" y="2160"/>
                <a:ext cx="192" cy="192"/>
                <a:chOff x="2016" y="1776"/>
                <a:chExt cx="192" cy="192"/>
              </a:xfrm>
            </p:grpSpPr>
            <p:sp>
              <p:nvSpPr>
                <p:cNvPr id="1344738" name="Rectangle 22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39" name="Freeform 22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40" name="Group 228"/>
              <p:cNvGrpSpPr>
                <a:grpSpLocks/>
              </p:cNvGrpSpPr>
              <p:nvPr/>
            </p:nvGrpSpPr>
            <p:grpSpPr bwMode="auto">
              <a:xfrm>
                <a:off x="2208" y="2352"/>
                <a:ext cx="192" cy="192"/>
                <a:chOff x="2016" y="1776"/>
                <a:chExt cx="192" cy="192"/>
              </a:xfrm>
            </p:grpSpPr>
            <p:sp>
              <p:nvSpPr>
                <p:cNvPr id="134474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42" name="Freeform 23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43" name="Group 231"/>
              <p:cNvGrpSpPr>
                <a:grpSpLocks/>
              </p:cNvGrpSpPr>
              <p:nvPr/>
            </p:nvGrpSpPr>
            <p:grpSpPr bwMode="auto">
              <a:xfrm>
                <a:off x="2400" y="1776"/>
                <a:ext cx="192" cy="192"/>
                <a:chOff x="2016" y="1776"/>
                <a:chExt cx="192" cy="192"/>
              </a:xfrm>
            </p:grpSpPr>
            <p:sp>
              <p:nvSpPr>
                <p:cNvPr id="134474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45" name="Freeform 23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46" name="Group 234"/>
              <p:cNvGrpSpPr>
                <a:grpSpLocks/>
              </p:cNvGrpSpPr>
              <p:nvPr/>
            </p:nvGrpSpPr>
            <p:grpSpPr bwMode="auto">
              <a:xfrm>
                <a:off x="2400" y="1968"/>
                <a:ext cx="192" cy="192"/>
                <a:chOff x="2016" y="1776"/>
                <a:chExt cx="192" cy="192"/>
              </a:xfrm>
            </p:grpSpPr>
            <p:sp>
              <p:nvSpPr>
                <p:cNvPr id="1344747" name="Rectangle 23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48" name="Freeform 23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49" name="Group 237"/>
              <p:cNvGrpSpPr>
                <a:grpSpLocks/>
              </p:cNvGrpSpPr>
              <p:nvPr/>
            </p:nvGrpSpPr>
            <p:grpSpPr bwMode="auto">
              <a:xfrm>
                <a:off x="2400" y="2160"/>
                <a:ext cx="192" cy="192"/>
                <a:chOff x="2016" y="1776"/>
                <a:chExt cx="192" cy="192"/>
              </a:xfrm>
            </p:grpSpPr>
            <p:sp>
              <p:nvSpPr>
                <p:cNvPr id="1344750" name="Rectangle 23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51" name="Freeform 23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52" name="Group 240"/>
              <p:cNvGrpSpPr>
                <a:grpSpLocks/>
              </p:cNvGrpSpPr>
              <p:nvPr/>
            </p:nvGrpSpPr>
            <p:grpSpPr bwMode="auto">
              <a:xfrm>
                <a:off x="2400" y="2352"/>
                <a:ext cx="192" cy="192"/>
                <a:chOff x="2016" y="1776"/>
                <a:chExt cx="192" cy="192"/>
              </a:xfrm>
            </p:grpSpPr>
            <p:sp>
              <p:nvSpPr>
                <p:cNvPr id="1344753" name="Rectangle 24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54" name="Freeform 24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55" name="Group 243"/>
              <p:cNvGrpSpPr>
                <a:grpSpLocks/>
              </p:cNvGrpSpPr>
              <p:nvPr/>
            </p:nvGrpSpPr>
            <p:grpSpPr bwMode="auto">
              <a:xfrm>
                <a:off x="2592" y="1776"/>
                <a:ext cx="192" cy="192"/>
                <a:chOff x="2016" y="1776"/>
                <a:chExt cx="192" cy="192"/>
              </a:xfrm>
            </p:grpSpPr>
            <p:sp>
              <p:nvSpPr>
                <p:cNvPr id="1344756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57" name="Freeform 24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58" name="Group 246"/>
              <p:cNvGrpSpPr>
                <a:grpSpLocks/>
              </p:cNvGrpSpPr>
              <p:nvPr/>
            </p:nvGrpSpPr>
            <p:grpSpPr bwMode="auto">
              <a:xfrm>
                <a:off x="2592" y="1968"/>
                <a:ext cx="192" cy="192"/>
                <a:chOff x="2016" y="1776"/>
                <a:chExt cx="192" cy="192"/>
              </a:xfrm>
            </p:grpSpPr>
            <p:sp>
              <p:nvSpPr>
                <p:cNvPr id="1344759" name="Rectangle 24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60" name="Freeform 24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61" name="Group 249"/>
              <p:cNvGrpSpPr>
                <a:grpSpLocks/>
              </p:cNvGrpSpPr>
              <p:nvPr/>
            </p:nvGrpSpPr>
            <p:grpSpPr bwMode="auto">
              <a:xfrm>
                <a:off x="2592" y="2160"/>
                <a:ext cx="192" cy="192"/>
                <a:chOff x="2016" y="1776"/>
                <a:chExt cx="192" cy="192"/>
              </a:xfrm>
            </p:grpSpPr>
            <p:sp>
              <p:nvSpPr>
                <p:cNvPr id="1344762" name="Rectangle 25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63" name="Freeform 25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64" name="Group 252"/>
              <p:cNvGrpSpPr>
                <a:grpSpLocks/>
              </p:cNvGrpSpPr>
              <p:nvPr/>
            </p:nvGrpSpPr>
            <p:grpSpPr bwMode="auto">
              <a:xfrm>
                <a:off x="2592" y="2352"/>
                <a:ext cx="192" cy="192"/>
                <a:chOff x="2016" y="1776"/>
                <a:chExt cx="192" cy="192"/>
              </a:xfrm>
            </p:grpSpPr>
            <p:sp>
              <p:nvSpPr>
                <p:cNvPr id="1344765" name="Rectangle 25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66" name="Freeform 25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67" name="Group 255"/>
              <p:cNvGrpSpPr>
                <a:grpSpLocks/>
              </p:cNvGrpSpPr>
              <p:nvPr/>
            </p:nvGrpSpPr>
            <p:grpSpPr bwMode="auto">
              <a:xfrm>
                <a:off x="2784" y="1776"/>
                <a:ext cx="192" cy="192"/>
                <a:chOff x="2016" y="1776"/>
                <a:chExt cx="192" cy="192"/>
              </a:xfrm>
            </p:grpSpPr>
            <p:sp>
              <p:nvSpPr>
                <p:cNvPr id="1344768" name="Rectangle 25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69" name="Freeform 25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70" name="Group 258"/>
              <p:cNvGrpSpPr>
                <a:grpSpLocks/>
              </p:cNvGrpSpPr>
              <p:nvPr/>
            </p:nvGrpSpPr>
            <p:grpSpPr bwMode="auto">
              <a:xfrm>
                <a:off x="2784" y="1968"/>
                <a:ext cx="192" cy="192"/>
                <a:chOff x="2016" y="1776"/>
                <a:chExt cx="192" cy="192"/>
              </a:xfrm>
            </p:grpSpPr>
            <p:sp>
              <p:nvSpPr>
                <p:cNvPr id="1344771" name="Rectangle 25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72" name="Freeform 26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73" name="Group 261"/>
              <p:cNvGrpSpPr>
                <a:grpSpLocks/>
              </p:cNvGrpSpPr>
              <p:nvPr/>
            </p:nvGrpSpPr>
            <p:grpSpPr bwMode="auto">
              <a:xfrm>
                <a:off x="2784" y="2160"/>
                <a:ext cx="192" cy="192"/>
                <a:chOff x="2016" y="1776"/>
                <a:chExt cx="192" cy="192"/>
              </a:xfrm>
            </p:grpSpPr>
            <p:sp>
              <p:nvSpPr>
                <p:cNvPr id="1344774" name="Rectangle 26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75" name="Freeform 26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76" name="Group 264"/>
              <p:cNvGrpSpPr>
                <a:grpSpLocks/>
              </p:cNvGrpSpPr>
              <p:nvPr/>
            </p:nvGrpSpPr>
            <p:grpSpPr bwMode="auto">
              <a:xfrm>
                <a:off x="2784" y="2352"/>
                <a:ext cx="192" cy="192"/>
                <a:chOff x="2016" y="1776"/>
                <a:chExt cx="192" cy="192"/>
              </a:xfrm>
            </p:grpSpPr>
            <p:sp>
              <p:nvSpPr>
                <p:cNvPr id="1344777" name="Rectangle 26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78" name="Freeform 26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79" name="Group 267"/>
              <p:cNvGrpSpPr>
                <a:grpSpLocks/>
              </p:cNvGrpSpPr>
              <p:nvPr/>
            </p:nvGrpSpPr>
            <p:grpSpPr bwMode="auto">
              <a:xfrm>
                <a:off x="2976" y="1776"/>
                <a:ext cx="192" cy="192"/>
                <a:chOff x="2016" y="1776"/>
                <a:chExt cx="192" cy="192"/>
              </a:xfrm>
            </p:grpSpPr>
            <p:sp>
              <p:nvSpPr>
                <p:cNvPr id="1344780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81" name="Freeform 26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82" name="Group 270"/>
              <p:cNvGrpSpPr>
                <a:grpSpLocks/>
              </p:cNvGrpSpPr>
              <p:nvPr/>
            </p:nvGrpSpPr>
            <p:grpSpPr bwMode="auto">
              <a:xfrm>
                <a:off x="2976" y="1968"/>
                <a:ext cx="192" cy="192"/>
                <a:chOff x="2016" y="1776"/>
                <a:chExt cx="192" cy="192"/>
              </a:xfrm>
            </p:grpSpPr>
            <p:sp>
              <p:nvSpPr>
                <p:cNvPr id="1344783" name="Rectangle 27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84" name="Freeform 27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85" name="Group 273"/>
              <p:cNvGrpSpPr>
                <a:grpSpLocks/>
              </p:cNvGrpSpPr>
              <p:nvPr/>
            </p:nvGrpSpPr>
            <p:grpSpPr bwMode="auto">
              <a:xfrm>
                <a:off x="2976" y="2160"/>
                <a:ext cx="192" cy="192"/>
                <a:chOff x="2016" y="1776"/>
                <a:chExt cx="192" cy="192"/>
              </a:xfrm>
            </p:grpSpPr>
            <p:sp>
              <p:nvSpPr>
                <p:cNvPr id="1344786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87" name="Freeform 27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88" name="Group 276"/>
              <p:cNvGrpSpPr>
                <a:grpSpLocks/>
              </p:cNvGrpSpPr>
              <p:nvPr/>
            </p:nvGrpSpPr>
            <p:grpSpPr bwMode="auto">
              <a:xfrm>
                <a:off x="2976" y="2352"/>
                <a:ext cx="192" cy="192"/>
                <a:chOff x="2016" y="1776"/>
                <a:chExt cx="192" cy="192"/>
              </a:xfrm>
            </p:grpSpPr>
            <p:sp>
              <p:nvSpPr>
                <p:cNvPr id="1344789" name="Rectangle 27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90" name="Freeform 27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91" name="Group 279"/>
              <p:cNvGrpSpPr>
                <a:grpSpLocks/>
              </p:cNvGrpSpPr>
              <p:nvPr/>
            </p:nvGrpSpPr>
            <p:grpSpPr bwMode="auto">
              <a:xfrm>
                <a:off x="3168" y="1776"/>
                <a:ext cx="192" cy="192"/>
                <a:chOff x="2016" y="1776"/>
                <a:chExt cx="192" cy="192"/>
              </a:xfrm>
            </p:grpSpPr>
            <p:sp>
              <p:nvSpPr>
                <p:cNvPr id="1344792" name="Rectangle 28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93" name="Freeform 28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94" name="Group 282"/>
              <p:cNvGrpSpPr>
                <a:grpSpLocks/>
              </p:cNvGrpSpPr>
              <p:nvPr/>
            </p:nvGrpSpPr>
            <p:grpSpPr bwMode="auto">
              <a:xfrm>
                <a:off x="3168" y="1968"/>
                <a:ext cx="192" cy="192"/>
                <a:chOff x="2016" y="1776"/>
                <a:chExt cx="192" cy="192"/>
              </a:xfrm>
            </p:grpSpPr>
            <p:sp>
              <p:nvSpPr>
                <p:cNvPr id="1344795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96" name="Freeform 28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797" name="Group 285"/>
              <p:cNvGrpSpPr>
                <a:grpSpLocks/>
              </p:cNvGrpSpPr>
              <p:nvPr/>
            </p:nvGrpSpPr>
            <p:grpSpPr bwMode="auto">
              <a:xfrm>
                <a:off x="3168" y="2160"/>
                <a:ext cx="192" cy="192"/>
                <a:chOff x="2016" y="1776"/>
                <a:chExt cx="192" cy="192"/>
              </a:xfrm>
            </p:grpSpPr>
            <p:sp>
              <p:nvSpPr>
                <p:cNvPr id="134479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799" name="Freeform 28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00" name="Group 288"/>
              <p:cNvGrpSpPr>
                <a:grpSpLocks/>
              </p:cNvGrpSpPr>
              <p:nvPr/>
            </p:nvGrpSpPr>
            <p:grpSpPr bwMode="auto">
              <a:xfrm>
                <a:off x="3168" y="2352"/>
                <a:ext cx="192" cy="192"/>
                <a:chOff x="2016" y="1776"/>
                <a:chExt cx="192" cy="192"/>
              </a:xfrm>
            </p:grpSpPr>
            <p:sp>
              <p:nvSpPr>
                <p:cNvPr id="1344801" name="Rectangle 28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02" name="Freeform 29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03" name="Group 291"/>
              <p:cNvGrpSpPr>
                <a:grpSpLocks/>
              </p:cNvGrpSpPr>
              <p:nvPr/>
            </p:nvGrpSpPr>
            <p:grpSpPr bwMode="auto">
              <a:xfrm>
                <a:off x="3360" y="1776"/>
                <a:ext cx="192" cy="192"/>
                <a:chOff x="2016" y="1776"/>
                <a:chExt cx="192" cy="192"/>
              </a:xfrm>
            </p:grpSpPr>
            <p:sp>
              <p:nvSpPr>
                <p:cNvPr id="1344804" name="Rectangle 29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05" name="Freeform 29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06" name="Group 294"/>
              <p:cNvGrpSpPr>
                <a:grpSpLocks/>
              </p:cNvGrpSpPr>
              <p:nvPr/>
            </p:nvGrpSpPr>
            <p:grpSpPr bwMode="auto">
              <a:xfrm>
                <a:off x="3360" y="1968"/>
                <a:ext cx="192" cy="192"/>
                <a:chOff x="2016" y="1776"/>
                <a:chExt cx="192" cy="192"/>
              </a:xfrm>
            </p:grpSpPr>
            <p:sp>
              <p:nvSpPr>
                <p:cNvPr id="1344807" name="Rectangle 29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08" name="Freeform 29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09" name="Group 297"/>
              <p:cNvGrpSpPr>
                <a:grpSpLocks/>
              </p:cNvGrpSpPr>
              <p:nvPr/>
            </p:nvGrpSpPr>
            <p:grpSpPr bwMode="auto">
              <a:xfrm>
                <a:off x="3360" y="2160"/>
                <a:ext cx="192" cy="192"/>
                <a:chOff x="2016" y="1776"/>
                <a:chExt cx="192" cy="192"/>
              </a:xfrm>
            </p:grpSpPr>
            <p:sp>
              <p:nvSpPr>
                <p:cNvPr id="1344810" name="Rectangle 29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11" name="Freeform 29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12" name="Group 300"/>
              <p:cNvGrpSpPr>
                <a:grpSpLocks/>
              </p:cNvGrpSpPr>
              <p:nvPr/>
            </p:nvGrpSpPr>
            <p:grpSpPr bwMode="auto">
              <a:xfrm>
                <a:off x="3360" y="2352"/>
                <a:ext cx="192" cy="192"/>
                <a:chOff x="2016" y="1776"/>
                <a:chExt cx="192" cy="192"/>
              </a:xfrm>
            </p:grpSpPr>
            <p:sp>
              <p:nvSpPr>
                <p:cNvPr id="1344813" name="Rectangle 30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14" name="Freeform 30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4815" name="AutoShape 303"/>
            <p:cNvSpPr>
              <a:spLocks noChangeArrowheads="1"/>
            </p:cNvSpPr>
            <p:nvPr/>
          </p:nvSpPr>
          <p:spPr bwMode="auto">
            <a:xfrm>
              <a:off x="2016" y="1554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mul</a:t>
              </a:r>
            </a:p>
          </p:txBody>
        </p:sp>
      </p:grpSp>
      <p:grpSp>
        <p:nvGrpSpPr>
          <p:cNvPr id="1344816" name="Group 304"/>
          <p:cNvGrpSpPr>
            <a:grpSpLocks/>
          </p:cNvGrpSpPr>
          <p:nvPr/>
        </p:nvGrpSpPr>
        <p:grpSpPr bwMode="auto">
          <a:xfrm>
            <a:off x="3200400" y="3489325"/>
            <a:ext cx="3200400" cy="1571625"/>
            <a:chOff x="2016" y="2322"/>
            <a:chExt cx="2016" cy="990"/>
          </a:xfrm>
        </p:grpSpPr>
        <p:grpSp>
          <p:nvGrpSpPr>
            <p:cNvPr id="1344817" name="Group 305"/>
            <p:cNvGrpSpPr>
              <a:grpSpLocks/>
            </p:cNvGrpSpPr>
            <p:nvPr/>
          </p:nvGrpSpPr>
          <p:grpSpPr bwMode="auto">
            <a:xfrm>
              <a:off x="2496" y="2544"/>
              <a:ext cx="1536" cy="768"/>
              <a:chOff x="2016" y="2544"/>
              <a:chExt cx="1536" cy="768"/>
            </a:xfrm>
          </p:grpSpPr>
          <p:grpSp>
            <p:nvGrpSpPr>
              <p:cNvPr id="1344818" name="Group 306"/>
              <p:cNvGrpSpPr>
                <a:grpSpLocks/>
              </p:cNvGrpSpPr>
              <p:nvPr/>
            </p:nvGrpSpPr>
            <p:grpSpPr bwMode="auto">
              <a:xfrm>
                <a:off x="2016" y="2544"/>
                <a:ext cx="192" cy="192"/>
                <a:chOff x="2016" y="2544"/>
                <a:chExt cx="192" cy="192"/>
              </a:xfrm>
            </p:grpSpPr>
            <p:sp>
              <p:nvSpPr>
                <p:cNvPr id="1344819" name="Rectangle 30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20" name="Freeform 30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44821" name="Rectangle 309"/>
              <p:cNvSpPr>
                <a:spLocks noChangeArrowheads="1"/>
              </p:cNvSpPr>
              <p:nvPr/>
            </p:nvSpPr>
            <p:spPr bwMode="auto">
              <a:xfrm>
                <a:off x="2016" y="2544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4822" name="Group 310"/>
              <p:cNvGrpSpPr>
                <a:grpSpLocks/>
              </p:cNvGrpSpPr>
              <p:nvPr/>
            </p:nvGrpSpPr>
            <p:grpSpPr bwMode="auto">
              <a:xfrm>
                <a:off x="2016" y="2736"/>
                <a:ext cx="192" cy="192"/>
                <a:chOff x="2016" y="2544"/>
                <a:chExt cx="192" cy="192"/>
              </a:xfrm>
            </p:grpSpPr>
            <p:sp>
              <p:nvSpPr>
                <p:cNvPr id="1344823" name="Rectangle 31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24" name="Freeform 31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25" name="Group 313"/>
              <p:cNvGrpSpPr>
                <a:grpSpLocks/>
              </p:cNvGrpSpPr>
              <p:nvPr/>
            </p:nvGrpSpPr>
            <p:grpSpPr bwMode="auto">
              <a:xfrm>
                <a:off x="2016" y="2928"/>
                <a:ext cx="192" cy="192"/>
                <a:chOff x="2016" y="2544"/>
                <a:chExt cx="192" cy="192"/>
              </a:xfrm>
            </p:grpSpPr>
            <p:sp>
              <p:nvSpPr>
                <p:cNvPr id="1344826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27" name="Freeform 31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28" name="Group 316"/>
              <p:cNvGrpSpPr>
                <a:grpSpLocks/>
              </p:cNvGrpSpPr>
              <p:nvPr/>
            </p:nvGrpSpPr>
            <p:grpSpPr bwMode="auto">
              <a:xfrm>
                <a:off x="2016" y="3120"/>
                <a:ext cx="192" cy="192"/>
                <a:chOff x="2016" y="2544"/>
                <a:chExt cx="192" cy="192"/>
              </a:xfrm>
            </p:grpSpPr>
            <p:sp>
              <p:nvSpPr>
                <p:cNvPr id="1344829" name="Rectangle 31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30" name="Freeform 31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31" name="Group 319"/>
              <p:cNvGrpSpPr>
                <a:grpSpLocks/>
              </p:cNvGrpSpPr>
              <p:nvPr/>
            </p:nvGrpSpPr>
            <p:grpSpPr bwMode="auto">
              <a:xfrm>
                <a:off x="2208" y="2544"/>
                <a:ext cx="192" cy="192"/>
                <a:chOff x="2016" y="2544"/>
                <a:chExt cx="192" cy="192"/>
              </a:xfrm>
            </p:grpSpPr>
            <p:sp>
              <p:nvSpPr>
                <p:cNvPr id="1344832" name="Rectangle 32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33" name="Freeform 32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34" name="Group 322"/>
              <p:cNvGrpSpPr>
                <a:grpSpLocks/>
              </p:cNvGrpSpPr>
              <p:nvPr/>
            </p:nvGrpSpPr>
            <p:grpSpPr bwMode="auto">
              <a:xfrm>
                <a:off x="2208" y="2736"/>
                <a:ext cx="192" cy="192"/>
                <a:chOff x="2016" y="2544"/>
                <a:chExt cx="192" cy="192"/>
              </a:xfrm>
            </p:grpSpPr>
            <p:sp>
              <p:nvSpPr>
                <p:cNvPr id="1344835" name="Rectangle 32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36" name="Freeform 32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37" name="Group 325"/>
              <p:cNvGrpSpPr>
                <a:grpSpLocks/>
              </p:cNvGrpSpPr>
              <p:nvPr/>
            </p:nvGrpSpPr>
            <p:grpSpPr bwMode="auto">
              <a:xfrm>
                <a:off x="2208" y="2928"/>
                <a:ext cx="192" cy="192"/>
                <a:chOff x="2016" y="2544"/>
                <a:chExt cx="192" cy="192"/>
              </a:xfrm>
            </p:grpSpPr>
            <p:sp>
              <p:nvSpPr>
                <p:cNvPr id="1344838" name="Rectangle 32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39" name="Freeform 32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40" name="Group 328"/>
              <p:cNvGrpSpPr>
                <a:grpSpLocks/>
              </p:cNvGrpSpPr>
              <p:nvPr/>
            </p:nvGrpSpPr>
            <p:grpSpPr bwMode="auto">
              <a:xfrm>
                <a:off x="2208" y="3120"/>
                <a:ext cx="192" cy="192"/>
                <a:chOff x="2016" y="2544"/>
                <a:chExt cx="192" cy="192"/>
              </a:xfrm>
            </p:grpSpPr>
            <p:sp>
              <p:nvSpPr>
                <p:cNvPr id="1344841" name="Rectangle 32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42" name="Freeform 33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43" name="Group 331"/>
              <p:cNvGrpSpPr>
                <a:grpSpLocks/>
              </p:cNvGrpSpPr>
              <p:nvPr/>
            </p:nvGrpSpPr>
            <p:grpSpPr bwMode="auto">
              <a:xfrm>
                <a:off x="2400" y="2544"/>
                <a:ext cx="192" cy="192"/>
                <a:chOff x="2016" y="2544"/>
                <a:chExt cx="192" cy="192"/>
              </a:xfrm>
            </p:grpSpPr>
            <p:sp>
              <p:nvSpPr>
                <p:cNvPr id="1344844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45" name="Freeform 33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46" name="Group 334"/>
              <p:cNvGrpSpPr>
                <a:grpSpLocks/>
              </p:cNvGrpSpPr>
              <p:nvPr/>
            </p:nvGrpSpPr>
            <p:grpSpPr bwMode="auto">
              <a:xfrm>
                <a:off x="2400" y="2736"/>
                <a:ext cx="192" cy="192"/>
                <a:chOff x="2016" y="2544"/>
                <a:chExt cx="192" cy="192"/>
              </a:xfrm>
            </p:grpSpPr>
            <p:sp>
              <p:nvSpPr>
                <p:cNvPr id="1344847" name="Rectangle 33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48" name="Freeform 33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49" name="Group 337"/>
              <p:cNvGrpSpPr>
                <a:grpSpLocks/>
              </p:cNvGrpSpPr>
              <p:nvPr/>
            </p:nvGrpSpPr>
            <p:grpSpPr bwMode="auto">
              <a:xfrm>
                <a:off x="2400" y="2928"/>
                <a:ext cx="192" cy="192"/>
                <a:chOff x="2016" y="2544"/>
                <a:chExt cx="192" cy="192"/>
              </a:xfrm>
            </p:grpSpPr>
            <p:sp>
              <p:nvSpPr>
                <p:cNvPr id="1344850" name="Rectangle 33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51" name="Freeform 33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52" name="Group 340"/>
              <p:cNvGrpSpPr>
                <a:grpSpLocks/>
              </p:cNvGrpSpPr>
              <p:nvPr/>
            </p:nvGrpSpPr>
            <p:grpSpPr bwMode="auto">
              <a:xfrm>
                <a:off x="2400" y="3120"/>
                <a:ext cx="192" cy="192"/>
                <a:chOff x="2016" y="2544"/>
                <a:chExt cx="192" cy="192"/>
              </a:xfrm>
            </p:grpSpPr>
            <p:sp>
              <p:nvSpPr>
                <p:cNvPr id="1344853" name="Rectangle 34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54" name="Freeform 34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55" name="Group 343"/>
              <p:cNvGrpSpPr>
                <a:grpSpLocks/>
              </p:cNvGrpSpPr>
              <p:nvPr/>
            </p:nvGrpSpPr>
            <p:grpSpPr bwMode="auto">
              <a:xfrm>
                <a:off x="2592" y="2544"/>
                <a:ext cx="192" cy="192"/>
                <a:chOff x="2016" y="2544"/>
                <a:chExt cx="192" cy="192"/>
              </a:xfrm>
            </p:grpSpPr>
            <p:sp>
              <p:nvSpPr>
                <p:cNvPr id="1344856" name="Rectangle 34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57" name="Freeform 34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58" name="Group 346"/>
              <p:cNvGrpSpPr>
                <a:grpSpLocks/>
              </p:cNvGrpSpPr>
              <p:nvPr/>
            </p:nvGrpSpPr>
            <p:grpSpPr bwMode="auto">
              <a:xfrm>
                <a:off x="2592" y="2736"/>
                <a:ext cx="192" cy="192"/>
                <a:chOff x="2016" y="2544"/>
                <a:chExt cx="192" cy="192"/>
              </a:xfrm>
            </p:grpSpPr>
            <p:sp>
              <p:nvSpPr>
                <p:cNvPr id="1344859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60" name="Freeform 34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61" name="Group 349"/>
              <p:cNvGrpSpPr>
                <a:grpSpLocks/>
              </p:cNvGrpSpPr>
              <p:nvPr/>
            </p:nvGrpSpPr>
            <p:grpSpPr bwMode="auto">
              <a:xfrm>
                <a:off x="2592" y="2928"/>
                <a:ext cx="192" cy="192"/>
                <a:chOff x="2016" y="2544"/>
                <a:chExt cx="192" cy="192"/>
              </a:xfrm>
            </p:grpSpPr>
            <p:sp>
              <p:nvSpPr>
                <p:cNvPr id="1344862" name="Rectangle 35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63" name="Freeform 35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64" name="Group 352"/>
              <p:cNvGrpSpPr>
                <a:grpSpLocks/>
              </p:cNvGrpSpPr>
              <p:nvPr/>
            </p:nvGrpSpPr>
            <p:grpSpPr bwMode="auto">
              <a:xfrm>
                <a:off x="2592" y="3120"/>
                <a:ext cx="192" cy="192"/>
                <a:chOff x="2016" y="2544"/>
                <a:chExt cx="192" cy="192"/>
              </a:xfrm>
            </p:grpSpPr>
            <p:sp>
              <p:nvSpPr>
                <p:cNvPr id="1344865" name="Rectangle 35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66" name="Freeform 35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67" name="Group 355"/>
              <p:cNvGrpSpPr>
                <a:grpSpLocks/>
              </p:cNvGrpSpPr>
              <p:nvPr/>
            </p:nvGrpSpPr>
            <p:grpSpPr bwMode="auto">
              <a:xfrm>
                <a:off x="2784" y="2544"/>
                <a:ext cx="192" cy="192"/>
                <a:chOff x="2016" y="2544"/>
                <a:chExt cx="192" cy="192"/>
              </a:xfrm>
            </p:grpSpPr>
            <p:sp>
              <p:nvSpPr>
                <p:cNvPr id="1344868" name="Rectangle 35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69" name="Freeform 35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70" name="Group 358"/>
              <p:cNvGrpSpPr>
                <a:grpSpLocks/>
              </p:cNvGrpSpPr>
              <p:nvPr/>
            </p:nvGrpSpPr>
            <p:grpSpPr bwMode="auto">
              <a:xfrm>
                <a:off x="2784" y="2736"/>
                <a:ext cx="192" cy="192"/>
                <a:chOff x="2016" y="2544"/>
                <a:chExt cx="192" cy="192"/>
              </a:xfrm>
            </p:grpSpPr>
            <p:sp>
              <p:nvSpPr>
                <p:cNvPr id="134487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72" name="Freeform 36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73" name="Group 361"/>
              <p:cNvGrpSpPr>
                <a:grpSpLocks/>
              </p:cNvGrpSpPr>
              <p:nvPr/>
            </p:nvGrpSpPr>
            <p:grpSpPr bwMode="auto">
              <a:xfrm>
                <a:off x="2784" y="2928"/>
                <a:ext cx="192" cy="192"/>
                <a:chOff x="2016" y="2544"/>
                <a:chExt cx="192" cy="192"/>
              </a:xfrm>
            </p:grpSpPr>
            <p:sp>
              <p:nvSpPr>
                <p:cNvPr id="1344874" name="Rectangle 36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75" name="Freeform 36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76" name="Group 364"/>
              <p:cNvGrpSpPr>
                <a:grpSpLocks/>
              </p:cNvGrpSpPr>
              <p:nvPr/>
            </p:nvGrpSpPr>
            <p:grpSpPr bwMode="auto">
              <a:xfrm>
                <a:off x="2784" y="3120"/>
                <a:ext cx="192" cy="192"/>
                <a:chOff x="2016" y="2544"/>
                <a:chExt cx="192" cy="192"/>
              </a:xfrm>
            </p:grpSpPr>
            <p:sp>
              <p:nvSpPr>
                <p:cNvPr id="1344877" name="Rectangle 36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78" name="Freeform 36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79" name="Group 367"/>
              <p:cNvGrpSpPr>
                <a:grpSpLocks/>
              </p:cNvGrpSpPr>
              <p:nvPr/>
            </p:nvGrpSpPr>
            <p:grpSpPr bwMode="auto">
              <a:xfrm>
                <a:off x="2976" y="2544"/>
                <a:ext cx="192" cy="192"/>
                <a:chOff x="2016" y="2544"/>
                <a:chExt cx="192" cy="192"/>
              </a:xfrm>
            </p:grpSpPr>
            <p:sp>
              <p:nvSpPr>
                <p:cNvPr id="1344880" name="Rectangle 36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81" name="Freeform 36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82" name="Group 370"/>
              <p:cNvGrpSpPr>
                <a:grpSpLocks/>
              </p:cNvGrpSpPr>
              <p:nvPr/>
            </p:nvGrpSpPr>
            <p:grpSpPr bwMode="auto">
              <a:xfrm>
                <a:off x="2976" y="2736"/>
                <a:ext cx="192" cy="192"/>
                <a:chOff x="2016" y="2544"/>
                <a:chExt cx="192" cy="192"/>
              </a:xfrm>
            </p:grpSpPr>
            <p:sp>
              <p:nvSpPr>
                <p:cNvPr id="1344883" name="Rectangle 37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84" name="Freeform 37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85" name="Group 373"/>
              <p:cNvGrpSpPr>
                <a:grpSpLocks/>
              </p:cNvGrpSpPr>
              <p:nvPr/>
            </p:nvGrpSpPr>
            <p:grpSpPr bwMode="auto">
              <a:xfrm>
                <a:off x="2976" y="2928"/>
                <a:ext cx="192" cy="192"/>
                <a:chOff x="2016" y="2544"/>
                <a:chExt cx="192" cy="192"/>
              </a:xfrm>
            </p:grpSpPr>
            <p:sp>
              <p:nvSpPr>
                <p:cNvPr id="1344886" name="Rectangle 37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87" name="Freeform 37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88" name="Group 376"/>
              <p:cNvGrpSpPr>
                <a:grpSpLocks/>
              </p:cNvGrpSpPr>
              <p:nvPr/>
            </p:nvGrpSpPr>
            <p:grpSpPr bwMode="auto">
              <a:xfrm>
                <a:off x="2976" y="3120"/>
                <a:ext cx="192" cy="192"/>
                <a:chOff x="2016" y="2544"/>
                <a:chExt cx="192" cy="192"/>
              </a:xfrm>
            </p:grpSpPr>
            <p:sp>
              <p:nvSpPr>
                <p:cNvPr id="1344889" name="Rectangle 37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90" name="Freeform 37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91" name="Group 379"/>
              <p:cNvGrpSpPr>
                <a:grpSpLocks/>
              </p:cNvGrpSpPr>
              <p:nvPr/>
            </p:nvGrpSpPr>
            <p:grpSpPr bwMode="auto">
              <a:xfrm>
                <a:off x="3168" y="2544"/>
                <a:ext cx="192" cy="192"/>
                <a:chOff x="2016" y="2544"/>
                <a:chExt cx="192" cy="192"/>
              </a:xfrm>
            </p:grpSpPr>
            <p:sp>
              <p:nvSpPr>
                <p:cNvPr id="1344892" name="Rectangle 38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93" name="Freeform 38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94" name="Group 382"/>
              <p:cNvGrpSpPr>
                <a:grpSpLocks/>
              </p:cNvGrpSpPr>
              <p:nvPr/>
            </p:nvGrpSpPr>
            <p:grpSpPr bwMode="auto">
              <a:xfrm>
                <a:off x="3168" y="2736"/>
                <a:ext cx="192" cy="192"/>
                <a:chOff x="2016" y="2544"/>
                <a:chExt cx="192" cy="192"/>
              </a:xfrm>
            </p:grpSpPr>
            <p:sp>
              <p:nvSpPr>
                <p:cNvPr id="1344895" name="Rectangle 38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96" name="Freeform 38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897" name="Group 385"/>
              <p:cNvGrpSpPr>
                <a:grpSpLocks/>
              </p:cNvGrpSpPr>
              <p:nvPr/>
            </p:nvGrpSpPr>
            <p:grpSpPr bwMode="auto">
              <a:xfrm>
                <a:off x="3168" y="2928"/>
                <a:ext cx="192" cy="192"/>
                <a:chOff x="2016" y="2544"/>
                <a:chExt cx="192" cy="192"/>
              </a:xfrm>
            </p:grpSpPr>
            <p:sp>
              <p:nvSpPr>
                <p:cNvPr id="1344898" name="Rectangle 38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899" name="Freeform 38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00" name="Group 388"/>
              <p:cNvGrpSpPr>
                <a:grpSpLocks/>
              </p:cNvGrpSpPr>
              <p:nvPr/>
            </p:nvGrpSpPr>
            <p:grpSpPr bwMode="auto">
              <a:xfrm>
                <a:off x="3168" y="3120"/>
                <a:ext cx="192" cy="192"/>
                <a:chOff x="2016" y="2544"/>
                <a:chExt cx="192" cy="192"/>
              </a:xfrm>
            </p:grpSpPr>
            <p:sp>
              <p:nvSpPr>
                <p:cNvPr id="1344901" name="Rectangle 38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02" name="Freeform 39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03" name="Group 391"/>
              <p:cNvGrpSpPr>
                <a:grpSpLocks/>
              </p:cNvGrpSpPr>
              <p:nvPr/>
            </p:nvGrpSpPr>
            <p:grpSpPr bwMode="auto">
              <a:xfrm>
                <a:off x="3360" y="2544"/>
                <a:ext cx="192" cy="192"/>
                <a:chOff x="2016" y="2544"/>
                <a:chExt cx="192" cy="192"/>
              </a:xfrm>
            </p:grpSpPr>
            <p:sp>
              <p:nvSpPr>
                <p:cNvPr id="1344904" name="Rectangle 39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05" name="Freeform 39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06" name="Group 394"/>
              <p:cNvGrpSpPr>
                <a:grpSpLocks/>
              </p:cNvGrpSpPr>
              <p:nvPr/>
            </p:nvGrpSpPr>
            <p:grpSpPr bwMode="auto">
              <a:xfrm>
                <a:off x="3360" y="2736"/>
                <a:ext cx="192" cy="192"/>
                <a:chOff x="2016" y="2544"/>
                <a:chExt cx="192" cy="192"/>
              </a:xfrm>
            </p:grpSpPr>
            <p:sp>
              <p:nvSpPr>
                <p:cNvPr id="1344907" name="Rectangle 39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08" name="Freeform 39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09" name="Group 397"/>
              <p:cNvGrpSpPr>
                <a:grpSpLocks/>
              </p:cNvGrpSpPr>
              <p:nvPr/>
            </p:nvGrpSpPr>
            <p:grpSpPr bwMode="auto">
              <a:xfrm>
                <a:off x="3360" y="2928"/>
                <a:ext cx="192" cy="192"/>
                <a:chOff x="2016" y="2544"/>
                <a:chExt cx="192" cy="192"/>
              </a:xfrm>
            </p:grpSpPr>
            <p:sp>
              <p:nvSpPr>
                <p:cNvPr id="1344910" name="Rectangle 39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11" name="Freeform 39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12" name="Group 400"/>
              <p:cNvGrpSpPr>
                <a:grpSpLocks/>
              </p:cNvGrpSpPr>
              <p:nvPr/>
            </p:nvGrpSpPr>
            <p:grpSpPr bwMode="auto">
              <a:xfrm>
                <a:off x="3360" y="3120"/>
                <a:ext cx="192" cy="192"/>
                <a:chOff x="2016" y="2544"/>
                <a:chExt cx="192" cy="192"/>
              </a:xfrm>
            </p:grpSpPr>
            <p:sp>
              <p:nvSpPr>
                <p:cNvPr id="1344913" name="Rectangle 40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14" name="Freeform 40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4915" name="AutoShape 403"/>
            <p:cNvSpPr>
              <a:spLocks noChangeArrowheads="1"/>
            </p:cNvSpPr>
            <p:nvPr/>
          </p:nvSpPr>
          <p:spPr bwMode="auto">
            <a:xfrm>
              <a:off x="2016" y="2322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mul</a:t>
              </a:r>
            </a:p>
          </p:txBody>
        </p:sp>
      </p:grpSp>
      <p:grpSp>
        <p:nvGrpSpPr>
          <p:cNvPr id="1344916" name="Group 404"/>
          <p:cNvGrpSpPr>
            <a:grpSpLocks/>
          </p:cNvGrpSpPr>
          <p:nvPr/>
        </p:nvGrpSpPr>
        <p:grpSpPr bwMode="auto">
          <a:xfrm>
            <a:off x="5638800" y="2651125"/>
            <a:ext cx="3200400" cy="1495425"/>
            <a:chOff x="3552" y="1794"/>
            <a:chExt cx="2016" cy="942"/>
          </a:xfrm>
        </p:grpSpPr>
        <p:grpSp>
          <p:nvGrpSpPr>
            <p:cNvPr id="1344917" name="Group 405"/>
            <p:cNvGrpSpPr>
              <a:grpSpLocks/>
            </p:cNvGrpSpPr>
            <p:nvPr/>
          </p:nvGrpSpPr>
          <p:grpSpPr bwMode="auto">
            <a:xfrm>
              <a:off x="4032" y="1968"/>
              <a:ext cx="1536" cy="768"/>
              <a:chOff x="3552" y="1968"/>
              <a:chExt cx="1536" cy="768"/>
            </a:xfrm>
          </p:grpSpPr>
          <p:sp>
            <p:nvSpPr>
              <p:cNvPr id="1344918" name="Rectangle 406"/>
              <p:cNvSpPr>
                <a:spLocks noChangeArrowheads="1"/>
              </p:cNvSpPr>
              <p:nvPr/>
            </p:nvSpPr>
            <p:spPr bwMode="auto">
              <a:xfrm>
                <a:off x="3552" y="1968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4919" name="Group 407"/>
              <p:cNvGrpSpPr>
                <a:grpSpLocks/>
              </p:cNvGrpSpPr>
              <p:nvPr/>
            </p:nvGrpSpPr>
            <p:grpSpPr bwMode="auto">
              <a:xfrm>
                <a:off x="3552" y="1968"/>
                <a:ext cx="192" cy="192"/>
                <a:chOff x="3552" y="1968"/>
                <a:chExt cx="192" cy="192"/>
              </a:xfrm>
            </p:grpSpPr>
            <p:sp>
              <p:nvSpPr>
                <p:cNvPr id="1344920" name="Rectangle 40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21" name="Rectangle 40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22" name="Group 410"/>
              <p:cNvGrpSpPr>
                <a:grpSpLocks/>
              </p:cNvGrpSpPr>
              <p:nvPr/>
            </p:nvGrpSpPr>
            <p:grpSpPr bwMode="auto">
              <a:xfrm>
                <a:off x="3552" y="2160"/>
                <a:ext cx="192" cy="192"/>
                <a:chOff x="3552" y="1968"/>
                <a:chExt cx="192" cy="192"/>
              </a:xfrm>
            </p:grpSpPr>
            <p:sp>
              <p:nvSpPr>
                <p:cNvPr id="1344923" name="Rectangle 41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24" name="Rectangle 41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25" name="Group 413"/>
              <p:cNvGrpSpPr>
                <a:grpSpLocks/>
              </p:cNvGrpSpPr>
              <p:nvPr/>
            </p:nvGrpSpPr>
            <p:grpSpPr bwMode="auto">
              <a:xfrm>
                <a:off x="3552" y="2352"/>
                <a:ext cx="192" cy="192"/>
                <a:chOff x="3552" y="1968"/>
                <a:chExt cx="192" cy="192"/>
              </a:xfrm>
            </p:grpSpPr>
            <p:sp>
              <p:nvSpPr>
                <p:cNvPr id="1344926" name="Rectangle 41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27" name="Rectangle 41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28" name="Group 416"/>
              <p:cNvGrpSpPr>
                <a:grpSpLocks/>
              </p:cNvGrpSpPr>
              <p:nvPr/>
            </p:nvGrpSpPr>
            <p:grpSpPr bwMode="auto">
              <a:xfrm>
                <a:off x="3552" y="2544"/>
                <a:ext cx="192" cy="192"/>
                <a:chOff x="3552" y="1968"/>
                <a:chExt cx="192" cy="192"/>
              </a:xfrm>
            </p:grpSpPr>
            <p:sp>
              <p:nvSpPr>
                <p:cNvPr id="1344929" name="Rectangle 41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30" name="Rectangle 41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31" name="Group 419"/>
              <p:cNvGrpSpPr>
                <a:grpSpLocks/>
              </p:cNvGrpSpPr>
              <p:nvPr/>
            </p:nvGrpSpPr>
            <p:grpSpPr bwMode="auto">
              <a:xfrm>
                <a:off x="3744" y="1968"/>
                <a:ext cx="192" cy="192"/>
                <a:chOff x="3552" y="1968"/>
                <a:chExt cx="192" cy="192"/>
              </a:xfrm>
            </p:grpSpPr>
            <p:sp>
              <p:nvSpPr>
                <p:cNvPr id="1344932" name="Rectangle 42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33" name="Rectangle 42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34" name="Group 422"/>
              <p:cNvGrpSpPr>
                <a:grpSpLocks/>
              </p:cNvGrpSpPr>
              <p:nvPr/>
            </p:nvGrpSpPr>
            <p:grpSpPr bwMode="auto">
              <a:xfrm>
                <a:off x="3744" y="2160"/>
                <a:ext cx="192" cy="192"/>
                <a:chOff x="3552" y="1968"/>
                <a:chExt cx="192" cy="192"/>
              </a:xfrm>
            </p:grpSpPr>
            <p:sp>
              <p:nvSpPr>
                <p:cNvPr id="1344935" name="Rectangle 42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36" name="Rectangle 42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37" name="Group 425"/>
              <p:cNvGrpSpPr>
                <a:grpSpLocks/>
              </p:cNvGrpSpPr>
              <p:nvPr/>
            </p:nvGrpSpPr>
            <p:grpSpPr bwMode="auto">
              <a:xfrm>
                <a:off x="3744" y="2352"/>
                <a:ext cx="192" cy="192"/>
                <a:chOff x="3552" y="1968"/>
                <a:chExt cx="192" cy="192"/>
              </a:xfrm>
            </p:grpSpPr>
            <p:sp>
              <p:nvSpPr>
                <p:cNvPr id="1344938" name="Rectangle 42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39" name="Rectangle 42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40" name="Group 428"/>
              <p:cNvGrpSpPr>
                <a:grpSpLocks/>
              </p:cNvGrpSpPr>
              <p:nvPr/>
            </p:nvGrpSpPr>
            <p:grpSpPr bwMode="auto">
              <a:xfrm>
                <a:off x="3744" y="2544"/>
                <a:ext cx="192" cy="192"/>
                <a:chOff x="3552" y="1968"/>
                <a:chExt cx="192" cy="192"/>
              </a:xfrm>
            </p:grpSpPr>
            <p:sp>
              <p:nvSpPr>
                <p:cNvPr id="1344941" name="Rectangle 42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42" name="Rectangle 43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43" name="Group 431"/>
              <p:cNvGrpSpPr>
                <a:grpSpLocks/>
              </p:cNvGrpSpPr>
              <p:nvPr/>
            </p:nvGrpSpPr>
            <p:grpSpPr bwMode="auto">
              <a:xfrm>
                <a:off x="3936" y="1968"/>
                <a:ext cx="192" cy="192"/>
                <a:chOff x="3552" y="1968"/>
                <a:chExt cx="192" cy="192"/>
              </a:xfrm>
            </p:grpSpPr>
            <p:sp>
              <p:nvSpPr>
                <p:cNvPr id="1344944" name="Rectangle 43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45" name="Rectangle 43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46" name="Group 434"/>
              <p:cNvGrpSpPr>
                <a:grpSpLocks/>
              </p:cNvGrpSpPr>
              <p:nvPr/>
            </p:nvGrpSpPr>
            <p:grpSpPr bwMode="auto">
              <a:xfrm>
                <a:off x="3936" y="2160"/>
                <a:ext cx="192" cy="192"/>
                <a:chOff x="3552" y="1968"/>
                <a:chExt cx="192" cy="192"/>
              </a:xfrm>
            </p:grpSpPr>
            <p:sp>
              <p:nvSpPr>
                <p:cNvPr id="1344947" name="Rectangle 43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48" name="Rectangle 43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49" name="Group 437"/>
              <p:cNvGrpSpPr>
                <a:grpSpLocks/>
              </p:cNvGrpSpPr>
              <p:nvPr/>
            </p:nvGrpSpPr>
            <p:grpSpPr bwMode="auto">
              <a:xfrm>
                <a:off x="3936" y="2352"/>
                <a:ext cx="192" cy="192"/>
                <a:chOff x="3552" y="1968"/>
                <a:chExt cx="192" cy="192"/>
              </a:xfrm>
            </p:grpSpPr>
            <p:sp>
              <p:nvSpPr>
                <p:cNvPr id="1344950" name="Rectangle 43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51" name="Rectangle 43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52" name="Group 440"/>
              <p:cNvGrpSpPr>
                <a:grpSpLocks/>
              </p:cNvGrpSpPr>
              <p:nvPr/>
            </p:nvGrpSpPr>
            <p:grpSpPr bwMode="auto">
              <a:xfrm>
                <a:off x="3936" y="2544"/>
                <a:ext cx="192" cy="192"/>
                <a:chOff x="3552" y="1968"/>
                <a:chExt cx="192" cy="192"/>
              </a:xfrm>
            </p:grpSpPr>
            <p:sp>
              <p:nvSpPr>
                <p:cNvPr id="1344953" name="Rectangle 44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54" name="Rectangle 44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55" name="Group 443"/>
              <p:cNvGrpSpPr>
                <a:grpSpLocks/>
              </p:cNvGrpSpPr>
              <p:nvPr/>
            </p:nvGrpSpPr>
            <p:grpSpPr bwMode="auto">
              <a:xfrm>
                <a:off x="4128" y="1968"/>
                <a:ext cx="192" cy="192"/>
                <a:chOff x="3552" y="1968"/>
                <a:chExt cx="192" cy="192"/>
              </a:xfrm>
            </p:grpSpPr>
            <p:sp>
              <p:nvSpPr>
                <p:cNvPr id="1344956" name="Rectangle 44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57" name="Rectangle 44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58" name="Group 446"/>
              <p:cNvGrpSpPr>
                <a:grpSpLocks/>
              </p:cNvGrpSpPr>
              <p:nvPr/>
            </p:nvGrpSpPr>
            <p:grpSpPr bwMode="auto">
              <a:xfrm>
                <a:off x="4128" y="2160"/>
                <a:ext cx="192" cy="192"/>
                <a:chOff x="3552" y="1968"/>
                <a:chExt cx="192" cy="192"/>
              </a:xfrm>
            </p:grpSpPr>
            <p:sp>
              <p:nvSpPr>
                <p:cNvPr id="1344959" name="Rectangle 44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60" name="Rectangle 44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61" name="Group 449"/>
              <p:cNvGrpSpPr>
                <a:grpSpLocks/>
              </p:cNvGrpSpPr>
              <p:nvPr/>
            </p:nvGrpSpPr>
            <p:grpSpPr bwMode="auto">
              <a:xfrm>
                <a:off x="4128" y="2352"/>
                <a:ext cx="192" cy="192"/>
                <a:chOff x="3552" y="1968"/>
                <a:chExt cx="192" cy="192"/>
              </a:xfrm>
            </p:grpSpPr>
            <p:sp>
              <p:nvSpPr>
                <p:cNvPr id="1344962" name="Rectangle 45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63" name="Rectangle 45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64" name="Group 452"/>
              <p:cNvGrpSpPr>
                <a:grpSpLocks/>
              </p:cNvGrpSpPr>
              <p:nvPr/>
            </p:nvGrpSpPr>
            <p:grpSpPr bwMode="auto">
              <a:xfrm>
                <a:off x="4128" y="2544"/>
                <a:ext cx="192" cy="192"/>
                <a:chOff x="3552" y="1968"/>
                <a:chExt cx="192" cy="192"/>
              </a:xfrm>
            </p:grpSpPr>
            <p:sp>
              <p:nvSpPr>
                <p:cNvPr id="1344965" name="Rectangle 45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66" name="Rectangle 45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67" name="Group 455"/>
              <p:cNvGrpSpPr>
                <a:grpSpLocks/>
              </p:cNvGrpSpPr>
              <p:nvPr/>
            </p:nvGrpSpPr>
            <p:grpSpPr bwMode="auto">
              <a:xfrm>
                <a:off x="4320" y="1968"/>
                <a:ext cx="192" cy="192"/>
                <a:chOff x="3552" y="1968"/>
                <a:chExt cx="192" cy="192"/>
              </a:xfrm>
            </p:grpSpPr>
            <p:sp>
              <p:nvSpPr>
                <p:cNvPr id="1344968" name="Rectangle 45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69" name="Rectangle 45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70" name="Group 458"/>
              <p:cNvGrpSpPr>
                <a:grpSpLocks/>
              </p:cNvGrpSpPr>
              <p:nvPr/>
            </p:nvGrpSpPr>
            <p:grpSpPr bwMode="auto">
              <a:xfrm>
                <a:off x="4320" y="2160"/>
                <a:ext cx="192" cy="192"/>
                <a:chOff x="3552" y="1968"/>
                <a:chExt cx="192" cy="192"/>
              </a:xfrm>
            </p:grpSpPr>
            <p:sp>
              <p:nvSpPr>
                <p:cNvPr id="1344971" name="Rectangle 45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72" name="Rectangle 46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73" name="Group 461"/>
              <p:cNvGrpSpPr>
                <a:grpSpLocks/>
              </p:cNvGrpSpPr>
              <p:nvPr/>
            </p:nvGrpSpPr>
            <p:grpSpPr bwMode="auto">
              <a:xfrm>
                <a:off x="4320" y="2352"/>
                <a:ext cx="192" cy="192"/>
                <a:chOff x="3552" y="1968"/>
                <a:chExt cx="192" cy="192"/>
              </a:xfrm>
            </p:grpSpPr>
            <p:sp>
              <p:nvSpPr>
                <p:cNvPr id="1344974" name="Rectangle 46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75" name="Rectangle 46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76" name="Group 464"/>
              <p:cNvGrpSpPr>
                <a:grpSpLocks/>
              </p:cNvGrpSpPr>
              <p:nvPr/>
            </p:nvGrpSpPr>
            <p:grpSpPr bwMode="auto">
              <a:xfrm>
                <a:off x="4320" y="2544"/>
                <a:ext cx="192" cy="192"/>
                <a:chOff x="3552" y="1968"/>
                <a:chExt cx="192" cy="192"/>
              </a:xfrm>
            </p:grpSpPr>
            <p:sp>
              <p:nvSpPr>
                <p:cNvPr id="1344977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78" name="Rectangle 46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79" name="Group 467"/>
              <p:cNvGrpSpPr>
                <a:grpSpLocks/>
              </p:cNvGrpSpPr>
              <p:nvPr/>
            </p:nvGrpSpPr>
            <p:grpSpPr bwMode="auto">
              <a:xfrm>
                <a:off x="4512" y="1968"/>
                <a:ext cx="192" cy="192"/>
                <a:chOff x="3552" y="1968"/>
                <a:chExt cx="192" cy="192"/>
              </a:xfrm>
            </p:grpSpPr>
            <p:sp>
              <p:nvSpPr>
                <p:cNvPr id="1344980" name="Rectangle 46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81" name="Rectangle 46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82" name="Group 470"/>
              <p:cNvGrpSpPr>
                <a:grpSpLocks/>
              </p:cNvGrpSpPr>
              <p:nvPr/>
            </p:nvGrpSpPr>
            <p:grpSpPr bwMode="auto">
              <a:xfrm>
                <a:off x="4512" y="2160"/>
                <a:ext cx="192" cy="192"/>
                <a:chOff x="3552" y="1968"/>
                <a:chExt cx="192" cy="192"/>
              </a:xfrm>
            </p:grpSpPr>
            <p:sp>
              <p:nvSpPr>
                <p:cNvPr id="1344983" name="Rectangle 47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84" name="Rectangle 47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85" name="Group 473"/>
              <p:cNvGrpSpPr>
                <a:grpSpLocks/>
              </p:cNvGrpSpPr>
              <p:nvPr/>
            </p:nvGrpSpPr>
            <p:grpSpPr bwMode="auto">
              <a:xfrm>
                <a:off x="4512" y="2352"/>
                <a:ext cx="192" cy="192"/>
                <a:chOff x="3552" y="1968"/>
                <a:chExt cx="192" cy="192"/>
              </a:xfrm>
            </p:grpSpPr>
            <p:sp>
              <p:nvSpPr>
                <p:cNvPr id="1344986" name="Rectangle 47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87" name="Rectangle 47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88" name="Group 476"/>
              <p:cNvGrpSpPr>
                <a:grpSpLocks/>
              </p:cNvGrpSpPr>
              <p:nvPr/>
            </p:nvGrpSpPr>
            <p:grpSpPr bwMode="auto">
              <a:xfrm>
                <a:off x="4512" y="2544"/>
                <a:ext cx="192" cy="192"/>
                <a:chOff x="3552" y="1968"/>
                <a:chExt cx="192" cy="192"/>
              </a:xfrm>
            </p:grpSpPr>
            <p:sp>
              <p:nvSpPr>
                <p:cNvPr id="1344989" name="Rectangle 47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90" name="Rectangle 47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91" name="Group 479"/>
              <p:cNvGrpSpPr>
                <a:grpSpLocks/>
              </p:cNvGrpSpPr>
              <p:nvPr/>
            </p:nvGrpSpPr>
            <p:grpSpPr bwMode="auto">
              <a:xfrm>
                <a:off x="4704" y="1968"/>
                <a:ext cx="192" cy="192"/>
                <a:chOff x="3552" y="1968"/>
                <a:chExt cx="192" cy="192"/>
              </a:xfrm>
            </p:grpSpPr>
            <p:sp>
              <p:nvSpPr>
                <p:cNvPr id="1344992" name="Rectangle 48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93" name="Rectangle 48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94" name="Group 482"/>
              <p:cNvGrpSpPr>
                <a:grpSpLocks/>
              </p:cNvGrpSpPr>
              <p:nvPr/>
            </p:nvGrpSpPr>
            <p:grpSpPr bwMode="auto">
              <a:xfrm>
                <a:off x="4704" y="2160"/>
                <a:ext cx="192" cy="192"/>
                <a:chOff x="3552" y="1968"/>
                <a:chExt cx="192" cy="192"/>
              </a:xfrm>
            </p:grpSpPr>
            <p:sp>
              <p:nvSpPr>
                <p:cNvPr id="1344995" name="Rectangle 48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96" name="Rectangle 48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4997" name="Group 485"/>
              <p:cNvGrpSpPr>
                <a:grpSpLocks/>
              </p:cNvGrpSpPr>
              <p:nvPr/>
            </p:nvGrpSpPr>
            <p:grpSpPr bwMode="auto">
              <a:xfrm>
                <a:off x="4704" y="2352"/>
                <a:ext cx="192" cy="192"/>
                <a:chOff x="3552" y="1968"/>
                <a:chExt cx="192" cy="192"/>
              </a:xfrm>
            </p:grpSpPr>
            <p:sp>
              <p:nvSpPr>
                <p:cNvPr id="1344998" name="Rectangle 48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999" name="Rectangle 48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00" name="Group 488"/>
              <p:cNvGrpSpPr>
                <a:grpSpLocks/>
              </p:cNvGrpSpPr>
              <p:nvPr/>
            </p:nvGrpSpPr>
            <p:grpSpPr bwMode="auto">
              <a:xfrm>
                <a:off x="4704" y="2544"/>
                <a:ext cx="192" cy="192"/>
                <a:chOff x="3552" y="1968"/>
                <a:chExt cx="192" cy="192"/>
              </a:xfrm>
            </p:grpSpPr>
            <p:sp>
              <p:nvSpPr>
                <p:cNvPr id="1345001" name="Rectangle 48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02" name="Rectangle 49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03" name="Group 491"/>
              <p:cNvGrpSpPr>
                <a:grpSpLocks/>
              </p:cNvGrpSpPr>
              <p:nvPr/>
            </p:nvGrpSpPr>
            <p:grpSpPr bwMode="auto">
              <a:xfrm>
                <a:off x="4896" y="1968"/>
                <a:ext cx="192" cy="192"/>
                <a:chOff x="3552" y="1968"/>
                <a:chExt cx="192" cy="192"/>
              </a:xfrm>
            </p:grpSpPr>
            <p:sp>
              <p:nvSpPr>
                <p:cNvPr id="1345004" name="Rectangle 49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05" name="Rectangle 49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06" name="Group 494"/>
              <p:cNvGrpSpPr>
                <a:grpSpLocks/>
              </p:cNvGrpSpPr>
              <p:nvPr/>
            </p:nvGrpSpPr>
            <p:grpSpPr bwMode="auto">
              <a:xfrm>
                <a:off x="4896" y="2160"/>
                <a:ext cx="192" cy="192"/>
                <a:chOff x="3552" y="1968"/>
                <a:chExt cx="192" cy="192"/>
              </a:xfrm>
            </p:grpSpPr>
            <p:sp>
              <p:nvSpPr>
                <p:cNvPr id="1345007" name="Rectangle 49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08" name="Rectangle 49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09" name="Group 497"/>
              <p:cNvGrpSpPr>
                <a:grpSpLocks/>
              </p:cNvGrpSpPr>
              <p:nvPr/>
            </p:nvGrpSpPr>
            <p:grpSpPr bwMode="auto">
              <a:xfrm>
                <a:off x="4896" y="2352"/>
                <a:ext cx="192" cy="192"/>
                <a:chOff x="3552" y="1968"/>
                <a:chExt cx="192" cy="192"/>
              </a:xfrm>
            </p:grpSpPr>
            <p:sp>
              <p:nvSpPr>
                <p:cNvPr id="1345010" name="Rectangle 49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11" name="Rectangle 49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12" name="Group 500"/>
              <p:cNvGrpSpPr>
                <a:grpSpLocks/>
              </p:cNvGrpSpPr>
              <p:nvPr/>
            </p:nvGrpSpPr>
            <p:grpSpPr bwMode="auto">
              <a:xfrm>
                <a:off x="4896" y="2544"/>
                <a:ext cx="192" cy="192"/>
                <a:chOff x="3552" y="1968"/>
                <a:chExt cx="192" cy="192"/>
              </a:xfrm>
            </p:grpSpPr>
            <p:sp>
              <p:nvSpPr>
                <p:cNvPr id="1345013" name="Rectangle 50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14" name="Rectangle 50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5015" name="AutoShape 503"/>
            <p:cNvSpPr>
              <a:spLocks noChangeArrowheads="1"/>
            </p:cNvSpPr>
            <p:nvPr/>
          </p:nvSpPr>
          <p:spPr bwMode="auto">
            <a:xfrm>
              <a:off x="3552" y="1794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add</a:t>
              </a:r>
            </a:p>
          </p:txBody>
        </p:sp>
      </p:grpSp>
      <p:grpSp>
        <p:nvGrpSpPr>
          <p:cNvPr id="1345016" name="Group 504"/>
          <p:cNvGrpSpPr>
            <a:grpSpLocks/>
          </p:cNvGrpSpPr>
          <p:nvPr/>
        </p:nvGrpSpPr>
        <p:grpSpPr bwMode="auto">
          <a:xfrm>
            <a:off x="5638800" y="3870325"/>
            <a:ext cx="3200400" cy="1495425"/>
            <a:chOff x="3552" y="2562"/>
            <a:chExt cx="2016" cy="942"/>
          </a:xfrm>
        </p:grpSpPr>
        <p:grpSp>
          <p:nvGrpSpPr>
            <p:cNvPr id="1345017" name="Group 505"/>
            <p:cNvGrpSpPr>
              <a:grpSpLocks/>
            </p:cNvGrpSpPr>
            <p:nvPr/>
          </p:nvGrpSpPr>
          <p:grpSpPr bwMode="auto">
            <a:xfrm>
              <a:off x="4032" y="2736"/>
              <a:ext cx="1536" cy="768"/>
              <a:chOff x="3552" y="2736"/>
              <a:chExt cx="1536" cy="768"/>
            </a:xfrm>
          </p:grpSpPr>
          <p:sp>
            <p:nvSpPr>
              <p:cNvPr id="1345018" name="Rectangle 506"/>
              <p:cNvSpPr>
                <a:spLocks noChangeArrowheads="1"/>
              </p:cNvSpPr>
              <p:nvPr/>
            </p:nvSpPr>
            <p:spPr bwMode="auto">
              <a:xfrm>
                <a:off x="3552" y="2736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5019" name="Group 507"/>
              <p:cNvGrpSpPr>
                <a:grpSpLocks/>
              </p:cNvGrpSpPr>
              <p:nvPr/>
            </p:nvGrpSpPr>
            <p:grpSpPr bwMode="auto">
              <a:xfrm>
                <a:off x="3552" y="2736"/>
                <a:ext cx="192" cy="192"/>
                <a:chOff x="3552" y="2736"/>
                <a:chExt cx="192" cy="192"/>
              </a:xfrm>
            </p:grpSpPr>
            <p:sp>
              <p:nvSpPr>
                <p:cNvPr id="1345020" name="Rectangle 50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21" name="Rectangle 50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22" name="Group 510"/>
              <p:cNvGrpSpPr>
                <a:grpSpLocks/>
              </p:cNvGrpSpPr>
              <p:nvPr/>
            </p:nvGrpSpPr>
            <p:grpSpPr bwMode="auto">
              <a:xfrm>
                <a:off x="3552" y="2928"/>
                <a:ext cx="192" cy="192"/>
                <a:chOff x="3552" y="2736"/>
                <a:chExt cx="192" cy="192"/>
              </a:xfrm>
            </p:grpSpPr>
            <p:sp>
              <p:nvSpPr>
                <p:cNvPr id="1345023" name="Rectangle 51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24" name="Rectangle 51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25" name="Group 513"/>
              <p:cNvGrpSpPr>
                <a:grpSpLocks/>
              </p:cNvGrpSpPr>
              <p:nvPr/>
            </p:nvGrpSpPr>
            <p:grpSpPr bwMode="auto">
              <a:xfrm>
                <a:off x="3552" y="3120"/>
                <a:ext cx="192" cy="192"/>
                <a:chOff x="3552" y="2736"/>
                <a:chExt cx="192" cy="192"/>
              </a:xfrm>
            </p:grpSpPr>
            <p:sp>
              <p:nvSpPr>
                <p:cNvPr id="1345026" name="Rectangle 51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27" name="Rectangle 51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28" name="Group 516"/>
              <p:cNvGrpSpPr>
                <a:grpSpLocks/>
              </p:cNvGrpSpPr>
              <p:nvPr/>
            </p:nvGrpSpPr>
            <p:grpSpPr bwMode="auto">
              <a:xfrm>
                <a:off x="3552" y="3312"/>
                <a:ext cx="192" cy="192"/>
                <a:chOff x="3552" y="2736"/>
                <a:chExt cx="192" cy="192"/>
              </a:xfrm>
            </p:grpSpPr>
            <p:sp>
              <p:nvSpPr>
                <p:cNvPr id="1345029" name="Rectangle 51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30" name="Rectangle 51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31" name="Group 519"/>
              <p:cNvGrpSpPr>
                <a:grpSpLocks/>
              </p:cNvGrpSpPr>
              <p:nvPr/>
            </p:nvGrpSpPr>
            <p:grpSpPr bwMode="auto">
              <a:xfrm>
                <a:off x="3744" y="2736"/>
                <a:ext cx="192" cy="192"/>
                <a:chOff x="3552" y="2736"/>
                <a:chExt cx="192" cy="192"/>
              </a:xfrm>
            </p:grpSpPr>
            <p:sp>
              <p:nvSpPr>
                <p:cNvPr id="1345032" name="Rectangle 52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33" name="Rectangle 52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34" name="Group 522"/>
              <p:cNvGrpSpPr>
                <a:grpSpLocks/>
              </p:cNvGrpSpPr>
              <p:nvPr/>
            </p:nvGrpSpPr>
            <p:grpSpPr bwMode="auto">
              <a:xfrm>
                <a:off x="3744" y="2928"/>
                <a:ext cx="192" cy="192"/>
                <a:chOff x="3552" y="2736"/>
                <a:chExt cx="192" cy="192"/>
              </a:xfrm>
            </p:grpSpPr>
            <p:sp>
              <p:nvSpPr>
                <p:cNvPr id="1345035" name="Rectangle 52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36" name="Rectangle 52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37" name="Group 525"/>
              <p:cNvGrpSpPr>
                <a:grpSpLocks/>
              </p:cNvGrpSpPr>
              <p:nvPr/>
            </p:nvGrpSpPr>
            <p:grpSpPr bwMode="auto">
              <a:xfrm>
                <a:off x="3744" y="3120"/>
                <a:ext cx="192" cy="192"/>
                <a:chOff x="3552" y="2736"/>
                <a:chExt cx="192" cy="192"/>
              </a:xfrm>
            </p:grpSpPr>
            <p:sp>
              <p:nvSpPr>
                <p:cNvPr id="1345038" name="Rectangle 52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39" name="Rectangle 52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40" name="Group 528"/>
              <p:cNvGrpSpPr>
                <a:grpSpLocks/>
              </p:cNvGrpSpPr>
              <p:nvPr/>
            </p:nvGrpSpPr>
            <p:grpSpPr bwMode="auto">
              <a:xfrm>
                <a:off x="3744" y="3312"/>
                <a:ext cx="192" cy="192"/>
                <a:chOff x="3552" y="2736"/>
                <a:chExt cx="192" cy="192"/>
              </a:xfrm>
            </p:grpSpPr>
            <p:sp>
              <p:nvSpPr>
                <p:cNvPr id="1345041" name="Rectangle 52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42" name="Rectangle 53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43" name="Group 531"/>
              <p:cNvGrpSpPr>
                <a:grpSpLocks/>
              </p:cNvGrpSpPr>
              <p:nvPr/>
            </p:nvGrpSpPr>
            <p:grpSpPr bwMode="auto">
              <a:xfrm>
                <a:off x="3936" y="2736"/>
                <a:ext cx="192" cy="192"/>
                <a:chOff x="3552" y="2736"/>
                <a:chExt cx="192" cy="192"/>
              </a:xfrm>
            </p:grpSpPr>
            <p:sp>
              <p:nvSpPr>
                <p:cNvPr id="1345044" name="Rectangle 53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45" name="Rectangle 53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46" name="Group 534"/>
              <p:cNvGrpSpPr>
                <a:grpSpLocks/>
              </p:cNvGrpSpPr>
              <p:nvPr/>
            </p:nvGrpSpPr>
            <p:grpSpPr bwMode="auto">
              <a:xfrm>
                <a:off x="3936" y="2928"/>
                <a:ext cx="192" cy="192"/>
                <a:chOff x="3552" y="2736"/>
                <a:chExt cx="192" cy="192"/>
              </a:xfrm>
            </p:grpSpPr>
            <p:sp>
              <p:nvSpPr>
                <p:cNvPr id="1345047" name="Rectangle 53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48" name="Rectangle 53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49" name="Group 537"/>
              <p:cNvGrpSpPr>
                <a:grpSpLocks/>
              </p:cNvGrpSpPr>
              <p:nvPr/>
            </p:nvGrpSpPr>
            <p:grpSpPr bwMode="auto">
              <a:xfrm>
                <a:off x="3936" y="3120"/>
                <a:ext cx="192" cy="192"/>
                <a:chOff x="3552" y="2736"/>
                <a:chExt cx="192" cy="192"/>
              </a:xfrm>
            </p:grpSpPr>
            <p:sp>
              <p:nvSpPr>
                <p:cNvPr id="1345050" name="Rectangle 53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51" name="Rectangle 53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52" name="Group 540"/>
              <p:cNvGrpSpPr>
                <a:grpSpLocks/>
              </p:cNvGrpSpPr>
              <p:nvPr/>
            </p:nvGrpSpPr>
            <p:grpSpPr bwMode="auto">
              <a:xfrm>
                <a:off x="3936" y="3312"/>
                <a:ext cx="192" cy="192"/>
                <a:chOff x="3552" y="2736"/>
                <a:chExt cx="192" cy="192"/>
              </a:xfrm>
            </p:grpSpPr>
            <p:sp>
              <p:nvSpPr>
                <p:cNvPr id="1345053" name="Rectangle 54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54" name="Rectangle 54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55" name="Group 543"/>
              <p:cNvGrpSpPr>
                <a:grpSpLocks/>
              </p:cNvGrpSpPr>
              <p:nvPr/>
            </p:nvGrpSpPr>
            <p:grpSpPr bwMode="auto">
              <a:xfrm>
                <a:off x="4128" y="2736"/>
                <a:ext cx="192" cy="192"/>
                <a:chOff x="3552" y="2736"/>
                <a:chExt cx="192" cy="192"/>
              </a:xfrm>
            </p:grpSpPr>
            <p:sp>
              <p:nvSpPr>
                <p:cNvPr id="1345056" name="Rectangle 54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57" name="Rectangle 54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58" name="Group 546"/>
              <p:cNvGrpSpPr>
                <a:grpSpLocks/>
              </p:cNvGrpSpPr>
              <p:nvPr/>
            </p:nvGrpSpPr>
            <p:grpSpPr bwMode="auto">
              <a:xfrm>
                <a:off x="4128" y="2928"/>
                <a:ext cx="192" cy="192"/>
                <a:chOff x="3552" y="2736"/>
                <a:chExt cx="192" cy="192"/>
              </a:xfrm>
            </p:grpSpPr>
            <p:sp>
              <p:nvSpPr>
                <p:cNvPr id="1345059" name="Rectangle 54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60" name="Rectangle 54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61" name="Group 549"/>
              <p:cNvGrpSpPr>
                <a:grpSpLocks/>
              </p:cNvGrpSpPr>
              <p:nvPr/>
            </p:nvGrpSpPr>
            <p:grpSpPr bwMode="auto">
              <a:xfrm>
                <a:off x="4128" y="3120"/>
                <a:ext cx="192" cy="192"/>
                <a:chOff x="3552" y="2736"/>
                <a:chExt cx="192" cy="192"/>
              </a:xfrm>
            </p:grpSpPr>
            <p:sp>
              <p:nvSpPr>
                <p:cNvPr id="1345062" name="Rectangle 55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63" name="Rectangle 55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64" name="Group 552"/>
              <p:cNvGrpSpPr>
                <a:grpSpLocks/>
              </p:cNvGrpSpPr>
              <p:nvPr/>
            </p:nvGrpSpPr>
            <p:grpSpPr bwMode="auto">
              <a:xfrm>
                <a:off x="4128" y="3312"/>
                <a:ext cx="192" cy="192"/>
                <a:chOff x="3552" y="2736"/>
                <a:chExt cx="192" cy="192"/>
              </a:xfrm>
            </p:grpSpPr>
            <p:sp>
              <p:nvSpPr>
                <p:cNvPr id="1345065" name="Rectangle 55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66" name="Rectangle 55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67" name="Group 555"/>
              <p:cNvGrpSpPr>
                <a:grpSpLocks/>
              </p:cNvGrpSpPr>
              <p:nvPr/>
            </p:nvGrpSpPr>
            <p:grpSpPr bwMode="auto">
              <a:xfrm>
                <a:off x="4320" y="2736"/>
                <a:ext cx="192" cy="192"/>
                <a:chOff x="3552" y="2736"/>
                <a:chExt cx="192" cy="192"/>
              </a:xfrm>
            </p:grpSpPr>
            <p:sp>
              <p:nvSpPr>
                <p:cNvPr id="1345068" name="Rectangle 55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69" name="Rectangle 55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70" name="Group 558"/>
              <p:cNvGrpSpPr>
                <a:grpSpLocks/>
              </p:cNvGrpSpPr>
              <p:nvPr/>
            </p:nvGrpSpPr>
            <p:grpSpPr bwMode="auto">
              <a:xfrm>
                <a:off x="4320" y="2928"/>
                <a:ext cx="192" cy="192"/>
                <a:chOff x="3552" y="2736"/>
                <a:chExt cx="192" cy="192"/>
              </a:xfrm>
            </p:grpSpPr>
            <p:sp>
              <p:nvSpPr>
                <p:cNvPr id="1345071" name="Rectangle 55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72" name="Rectangle 56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73" name="Group 561"/>
              <p:cNvGrpSpPr>
                <a:grpSpLocks/>
              </p:cNvGrpSpPr>
              <p:nvPr/>
            </p:nvGrpSpPr>
            <p:grpSpPr bwMode="auto">
              <a:xfrm>
                <a:off x="4320" y="3120"/>
                <a:ext cx="192" cy="192"/>
                <a:chOff x="3552" y="2736"/>
                <a:chExt cx="192" cy="192"/>
              </a:xfrm>
            </p:grpSpPr>
            <p:sp>
              <p:nvSpPr>
                <p:cNvPr id="1345074" name="Rectangle 56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75" name="Rectangle 56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76" name="Group 564"/>
              <p:cNvGrpSpPr>
                <a:grpSpLocks/>
              </p:cNvGrpSpPr>
              <p:nvPr/>
            </p:nvGrpSpPr>
            <p:grpSpPr bwMode="auto">
              <a:xfrm>
                <a:off x="4320" y="3312"/>
                <a:ext cx="192" cy="192"/>
                <a:chOff x="3552" y="2736"/>
                <a:chExt cx="192" cy="192"/>
              </a:xfrm>
            </p:grpSpPr>
            <p:sp>
              <p:nvSpPr>
                <p:cNvPr id="1345077" name="Rectangle 56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78" name="Rectangle 56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79" name="Group 567"/>
              <p:cNvGrpSpPr>
                <a:grpSpLocks/>
              </p:cNvGrpSpPr>
              <p:nvPr/>
            </p:nvGrpSpPr>
            <p:grpSpPr bwMode="auto">
              <a:xfrm>
                <a:off x="4512" y="2736"/>
                <a:ext cx="192" cy="192"/>
                <a:chOff x="3552" y="2736"/>
                <a:chExt cx="192" cy="192"/>
              </a:xfrm>
            </p:grpSpPr>
            <p:sp>
              <p:nvSpPr>
                <p:cNvPr id="1345080" name="Rectangle 56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81" name="Rectangle 56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82" name="Group 570"/>
              <p:cNvGrpSpPr>
                <a:grpSpLocks/>
              </p:cNvGrpSpPr>
              <p:nvPr/>
            </p:nvGrpSpPr>
            <p:grpSpPr bwMode="auto">
              <a:xfrm>
                <a:off x="4512" y="2928"/>
                <a:ext cx="192" cy="192"/>
                <a:chOff x="3552" y="2736"/>
                <a:chExt cx="192" cy="192"/>
              </a:xfrm>
            </p:grpSpPr>
            <p:sp>
              <p:nvSpPr>
                <p:cNvPr id="1345083" name="Rectangle 57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84" name="Rectangle 57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85" name="Group 573"/>
              <p:cNvGrpSpPr>
                <a:grpSpLocks/>
              </p:cNvGrpSpPr>
              <p:nvPr/>
            </p:nvGrpSpPr>
            <p:grpSpPr bwMode="auto">
              <a:xfrm>
                <a:off x="4512" y="3120"/>
                <a:ext cx="192" cy="192"/>
                <a:chOff x="3552" y="2736"/>
                <a:chExt cx="192" cy="192"/>
              </a:xfrm>
            </p:grpSpPr>
            <p:sp>
              <p:nvSpPr>
                <p:cNvPr id="1345086" name="Rectangle 57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87" name="Rectangle 57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88" name="Group 576"/>
              <p:cNvGrpSpPr>
                <a:grpSpLocks/>
              </p:cNvGrpSpPr>
              <p:nvPr/>
            </p:nvGrpSpPr>
            <p:grpSpPr bwMode="auto">
              <a:xfrm>
                <a:off x="4512" y="3312"/>
                <a:ext cx="192" cy="192"/>
                <a:chOff x="3552" y="2736"/>
                <a:chExt cx="192" cy="192"/>
              </a:xfrm>
            </p:grpSpPr>
            <p:sp>
              <p:nvSpPr>
                <p:cNvPr id="1345089" name="Rectangle 57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90" name="Rectangle 57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91" name="Group 579"/>
              <p:cNvGrpSpPr>
                <a:grpSpLocks/>
              </p:cNvGrpSpPr>
              <p:nvPr/>
            </p:nvGrpSpPr>
            <p:grpSpPr bwMode="auto">
              <a:xfrm>
                <a:off x="4704" y="2736"/>
                <a:ext cx="192" cy="192"/>
                <a:chOff x="3552" y="2736"/>
                <a:chExt cx="192" cy="192"/>
              </a:xfrm>
            </p:grpSpPr>
            <p:sp>
              <p:nvSpPr>
                <p:cNvPr id="1345092" name="Rectangle 58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93" name="Rectangle 58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94" name="Group 582"/>
              <p:cNvGrpSpPr>
                <a:grpSpLocks/>
              </p:cNvGrpSpPr>
              <p:nvPr/>
            </p:nvGrpSpPr>
            <p:grpSpPr bwMode="auto">
              <a:xfrm>
                <a:off x="4704" y="2928"/>
                <a:ext cx="192" cy="192"/>
                <a:chOff x="3552" y="2736"/>
                <a:chExt cx="192" cy="192"/>
              </a:xfrm>
            </p:grpSpPr>
            <p:sp>
              <p:nvSpPr>
                <p:cNvPr id="1345095" name="Rectangle 58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96" name="Rectangle 58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097" name="Group 585"/>
              <p:cNvGrpSpPr>
                <a:grpSpLocks/>
              </p:cNvGrpSpPr>
              <p:nvPr/>
            </p:nvGrpSpPr>
            <p:grpSpPr bwMode="auto">
              <a:xfrm>
                <a:off x="4704" y="3120"/>
                <a:ext cx="192" cy="192"/>
                <a:chOff x="3552" y="2736"/>
                <a:chExt cx="192" cy="192"/>
              </a:xfrm>
            </p:grpSpPr>
            <p:sp>
              <p:nvSpPr>
                <p:cNvPr id="1345098" name="Rectangle 58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099" name="Rectangle 58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100" name="Group 588"/>
              <p:cNvGrpSpPr>
                <a:grpSpLocks/>
              </p:cNvGrpSpPr>
              <p:nvPr/>
            </p:nvGrpSpPr>
            <p:grpSpPr bwMode="auto">
              <a:xfrm>
                <a:off x="4704" y="3312"/>
                <a:ext cx="192" cy="192"/>
                <a:chOff x="3552" y="2736"/>
                <a:chExt cx="192" cy="192"/>
              </a:xfrm>
            </p:grpSpPr>
            <p:sp>
              <p:nvSpPr>
                <p:cNvPr id="1345101" name="Rectangle 58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102" name="Rectangle 59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103" name="Group 591"/>
              <p:cNvGrpSpPr>
                <a:grpSpLocks/>
              </p:cNvGrpSpPr>
              <p:nvPr/>
            </p:nvGrpSpPr>
            <p:grpSpPr bwMode="auto">
              <a:xfrm>
                <a:off x="4896" y="2736"/>
                <a:ext cx="192" cy="192"/>
                <a:chOff x="3552" y="2736"/>
                <a:chExt cx="192" cy="192"/>
              </a:xfrm>
            </p:grpSpPr>
            <p:sp>
              <p:nvSpPr>
                <p:cNvPr id="1345104" name="Rectangle 59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105" name="Rectangle 59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106" name="Group 594"/>
              <p:cNvGrpSpPr>
                <a:grpSpLocks/>
              </p:cNvGrpSpPr>
              <p:nvPr/>
            </p:nvGrpSpPr>
            <p:grpSpPr bwMode="auto">
              <a:xfrm>
                <a:off x="4896" y="2928"/>
                <a:ext cx="192" cy="192"/>
                <a:chOff x="3552" y="2736"/>
                <a:chExt cx="192" cy="192"/>
              </a:xfrm>
            </p:grpSpPr>
            <p:sp>
              <p:nvSpPr>
                <p:cNvPr id="1345107" name="Rectangle 59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108" name="Rectangle 59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109" name="Group 597"/>
              <p:cNvGrpSpPr>
                <a:grpSpLocks/>
              </p:cNvGrpSpPr>
              <p:nvPr/>
            </p:nvGrpSpPr>
            <p:grpSpPr bwMode="auto">
              <a:xfrm>
                <a:off x="4896" y="3120"/>
                <a:ext cx="192" cy="192"/>
                <a:chOff x="3552" y="2736"/>
                <a:chExt cx="192" cy="192"/>
              </a:xfrm>
            </p:grpSpPr>
            <p:sp>
              <p:nvSpPr>
                <p:cNvPr id="1345110" name="Rectangle 59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111" name="Rectangle 59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5112" name="Group 600"/>
              <p:cNvGrpSpPr>
                <a:grpSpLocks/>
              </p:cNvGrpSpPr>
              <p:nvPr/>
            </p:nvGrpSpPr>
            <p:grpSpPr bwMode="auto">
              <a:xfrm>
                <a:off x="4896" y="3312"/>
                <a:ext cx="192" cy="192"/>
                <a:chOff x="3552" y="2736"/>
                <a:chExt cx="192" cy="192"/>
              </a:xfrm>
            </p:grpSpPr>
            <p:sp>
              <p:nvSpPr>
                <p:cNvPr id="1345113" name="Rectangle 60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5114" name="Rectangle 60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5115" name="AutoShape 603"/>
            <p:cNvSpPr>
              <a:spLocks noChangeArrowheads="1"/>
            </p:cNvSpPr>
            <p:nvPr/>
          </p:nvSpPr>
          <p:spPr bwMode="auto">
            <a:xfrm>
              <a:off x="3552" y="2562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add</a:t>
              </a:r>
            </a:p>
          </p:txBody>
        </p:sp>
      </p:grpSp>
      <p:sp>
        <p:nvSpPr>
          <p:cNvPr id="1345116" name="Text Box 604"/>
          <p:cNvSpPr txBox="1">
            <a:spLocks noChangeArrowheads="1"/>
          </p:cNvSpPr>
          <p:nvPr/>
        </p:nvSpPr>
        <p:spPr bwMode="auto">
          <a:xfrm>
            <a:off x="2097088" y="1798638"/>
            <a:ext cx="1274762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 dirty="0">
                <a:latin typeface="Verdana" charset="0"/>
                <a:ea typeface="굴림" charset="-127"/>
                <a:cs typeface="굴림" charset="-127"/>
              </a:rPr>
              <a:t>Load Unit</a:t>
            </a:r>
          </a:p>
        </p:txBody>
      </p:sp>
      <p:sp>
        <p:nvSpPr>
          <p:cNvPr id="1345117" name="Text Box 605"/>
          <p:cNvSpPr txBox="1">
            <a:spLocks noChangeArrowheads="1"/>
          </p:cNvSpPr>
          <p:nvPr/>
        </p:nvSpPr>
        <p:spPr bwMode="auto">
          <a:xfrm>
            <a:off x="4384675" y="1798638"/>
            <a:ext cx="1622425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Multiply Unit</a:t>
            </a:r>
          </a:p>
        </p:txBody>
      </p:sp>
      <p:sp>
        <p:nvSpPr>
          <p:cNvPr id="1345118" name="Text Box 606"/>
          <p:cNvSpPr txBox="1">
            <a:spLocks noChangeArrowheads="1"/>
          </p:cNvSpPr>
          <p:nvPr/>
        </p:nvSpPr>
        <p:spPr bwMode="auto">
          <a:xfrm>
            <a:off x="7045325" y="1798638"/>
            <a:ext cx="1169988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Add Unit</a:t>
            </a:r>
          </a:p>
        </p:txBody>
      </p:sp>
      <p:sp>
        <p:nvSpPr>
          <p:cNvPr id="1345119" name="Line 607"/>
          <p:cNvSpPr>
            <a:spLocks noChangeShapeType="1"/>
          </p:cNvSpPr>
          <p:nvPr/>
        </p:nvSpPr>
        <p:spPr bwMode="auto">
          <a:xfrm>
            <a:off x="228600" y="26987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5120" name="Text Box 608"/>
          <p:cNvSpPr txBox="1">
            <a:spLocks noChangeArrowheads="1"/>
          </p:cNvSpPr>
          <p:nvPr/>
        </p:nvSpPr>
        <p:spPr bwMode="auto">
          <a:xfrm>
            <a:off x="231775" y="2941638"/>
            <a:ext cx="695325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 i="1">
                <a:latin typeface="Verdana" charset="0"/>
                <a:ea typeface="굴림" charset="-127"/>
                <a:cs typeface="굴림" charset="-127"/>
              </a:rPr>
              <a:t>time</a:t>
            </a:r>
          </a:p>
        </p:txBody>
      </p:sp>
      <p:sp>
        <p:nvSpPr>
          <p:cNvPr id="1345121" name="AutoShape 609"/>
          <p:cNvSpPr>
            <a:spLocks noChangeArrowheads="1"/>
          </p:cNvSpPr>
          <p:nvPr/>
        </p:nvSpPr>
        <p:spPr bwMode="auto">
          <a:xfrm>
            <a:off x="838200" y="4972050"/>
            <a:ext cx="1449388" cy="981075"/>
          </a:xfrm>
          <a:prstGeom prst="rightArrow">
            <a:avLst>
              <a:gd name="adj1" fmla="val 50000"/>
              <a:gd name="adj2" fmla="val 3693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altLang="ko-KR" sz="1400" i="1">
                <a:latin typeface="Verdana" charset="0"/>
                <a:ea typeface="굴림" charset="-127"/>
                <a:cs typeface="굴림" charset="-127"/>
              </a:rPr>
              <a:t>Instruction issue</a:t>
            </a:r>
          </a:p>
        </p:txBody>
      </p:sp>
      <p:sp>
        <p:nvSpPr>
          <p:cNvPr id="1345122" name="Text Box 610"/>
          <p:cNvSpPr txBox="1">
            <a:spLocks noChangeArrowheads="1"/>
          </p:cNvSpPr>
          <p:nvPr/>
        </p:nvSpPr>
        <p:spPr bwMode="auto">
          <a:xfrm>
            <a:off x="262462" y="5927875"/>
            <a:ext cx="871750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400" dirty="0">
                <a:latin typeface="Calibri"/>
                <a:ea typeface="굴림" charset="-127"/>
                <a:cs typeface="Calibri"/>
              </a:rPr>
              <a:t>Complete 24 operations/cycle while issuing 1 short instruction/cycle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12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Chaining</a:t>
            </a:r>
          </a:p>
        </p:txBody>
      </p:sp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8C8-BF4D-A147-A1DB-B9A4EB2A325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4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990600"/>
            <a:ext cx="5753100" cy="750888"/>
          </a:xfrm>
          <a:noFill/>
          <a:ln/>
        </p:spPr>
        <p:txBody>
          <a:bodyPr wrap="none" anchor="ctr">
            <a:sp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Vector version of register bypassing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introduced with Cray-1</a:t>
            </a:r>
          </a:p>
        </p:txBody>
      </p:sp>
      <p:grpSp>
        <p:nvGrpSpPr>
          <p:cNvPr id="1346564" name="Group 4"/>
          <p:cNvGrpSpPr>
            <a:grpSpLocks/>
          </p:cNvGrpSpPr>
          <p:nvPr/>
        </p:nvGrpSpPr>
        <p:grpSpPr bwMode="auto">
          <a:xfrm>
            <a:off x="2895600" y="2209800"/>
            <a:ext cx="1547813" cy="3733800"/>
            <a:chOff x="1824" y="1392"/>
            <a:chExt cx="975" cy="2352"/>
          </a:xfrm>
        </p:grpSpPr>
        <p:sp>
          <p:nvSpPr>
            <p:cNvPr id="1346565" name="Rectangle 5"/>
            <p:cNvSpPr>
              <a:spLocks noChangeArrowheads="1"/>
            </p:cNvSpPr>
            <p:nvPr/>
          </p:nvSpPr>
          <p:spPr bwMode="auto">
            <a:xfrm>
              <a:off x="1824" y="3456"/>
              <a:ext cx="76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Memory</a:t>
              </a:r>
            </a:p>
          </p:txBody>
        </p:sp>
        <p:sp>
          <p:nvSpPr>
            <p:cNvPr id="1346566" name="Rectangle 6"/>
            <p:cNvSpPr>
              <a:spLocks noChangeArrowheads="1"/>
            </p:cNvSpPr>
            <p:nvPr/>
          </p:nvSpPr>
          <p:spPr bwMode="auto">
            <a:xfrm>
              <a:off x="2496" y="1392"/>
              <a:ext cx="303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V1</a:t>
              </a:r>
            </a:p>
          </p:txBody>
        </p:sp>
        <p:sp>
          <p:nvSpPr>
            <p:cNvPr id="1346567" name="Rectangle 7"/>
            <p:cNvSpPr>
              <a:spLocks noChangeArrowheads="1"/>
            </p:cNvSpPr>
            <p:nvPr/>
          </p:nvSpPr>
          <p:spPr bwMode="auto">
            <a:xfrm>
              <a:off x="1872" y="2843"/>
              <a:ext cx="714" cy="4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Load Unit</a:t>
              </a:r>
            </a:p>
          </p:txBody>
        </p:sp>
        <p:sp>
          <p:nvSpPr>
            <p:cNvPr id="1346568" name="Line 8"/>
            <p:cNvSpPr>
              <a:spLocks noChangeShapeType="1"/>
            </p:cNvSpPr>
            <p:nvPr/>
          </p:nvSpPr>
          <p:spPr bwMode="auto">
            <a:xfrm flipV="1">
              <a:off x="2256" y="2208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6569" name="Line 9"/>
            <p:cNvSpPr>
              <a:spLocks noChangeShapeType="1"/>
            </p:cNvSpPr>
            <p:nvPr/>
          </p:nvSpPr>
          <p:spPr bwMode="auto">
            <a:xfrm flipV="1">
              <a:off x="2208" y="3264"/>
              <a:ext cx="1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6570" name="Group 10"/>
          <p:cNvGrpSpPr>
            <a:grpSpLocks/>
          </p:cNvGrpSpPr>
          <p:nvPr/>
        </p:nvGrpSpPr>
        <p:grpSpPr bwMode="auto">
          <a:xfrm>
            <a:off x="3886200" y="2209800"/>
            <a:ext cx="2514600" cy="3810000"/>
            <a:chOff x="2448" y="1392"/>
            <a:chExt cx="1584" cy="2400"/>
          </a:xfrm>
        </p:grpSpPr>
        <p:grpSp>
          <p:nvGrpSpPr>
            <p:cNvPr id="1346571" name="Group 11"/>
            <p:cNvGrpSpPr>
              <a:grpSpLocks/>
            </p:cNvGrpSpPr>
            <p:nvPr/>
          </p:nvGrpSpPr>
          <p:grpSpPr bwMode="auto">
            <a:xfrm>
              <a:off x="3120" y="2880"/>
              <a:ext cx="720" cy="912"/>
              <a:chOff x="3120" y="2880"/>
              <a:chExt cx="720" cy="912"/>
            </a:xfrm>
          </p:grpSpPr>
          <p:sp>
            <p:nvSpPr>
              <p:cNvPr id="1346572" name="Freeform 12"/>
              <p:cNvSpPr>
                <a:spLocks/>
              </p:cNvSpPr>
              <p:nvPr/>
            </p:nvSpPr>
            <p:spPr bwMode="auto">
              <a:xfrm>
                <a:off x="3120" y="3024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6573" name="Group 13"/>
              <p:cNvGrpSpPr>
                <a:grpSpLocks/>
              </p:cNvGrpSpPr>
              <p:nvPr/>
            </p:nvGrpSpPr>
            <p:grpSpPr bwMode="auto">
              <a:xfrm>
                <a:off x="3120" y="3600"/>
                <a:ext cx="626" cy="48"/>
                <a:chOff x="1536" y="2256"/>
                <a:chExt cx="626" cy="48"/>
              </a:xfrm>
            </p:grpSpPr>
            <p:sp>
              <p:nvSpPr>
                <p:cNvPr id="1346574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575" name="Freeform 1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576" name="Line 1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6577" name="Group 17"/>
              <p:cNvGrpSpPr>
                <a:grpSpLocks/>
              </p:cNvGrpSpPr>
              <p:nvPr/>
            </p:nvGrpSpPr>
            <p:grpSpPr bwMode="auto">
              <a:xfrm>
                <a:off x="3120" y="3120"/>
                <a:ext cx="626" cy="48"/>
                <a:chOff x="1536" y="2256"/>
                <a:chExt cx="626" cy="48"/>
              </a:xfrm>
            </p:grpSpPr>
            <p:sp>
              <p:nvSpPr>
                <p:cNvPr id="1346578" name="Rectangle 1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579" name="Freeform 1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580" name="Line 2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6581" name="Group 21"/>
              <p:cNvGrpSpPr>
                <a:grpSpLocks/>
              </p:cNvGrpSpPr>
              <p:nvPr/>
            </p:nvGrpSpPr>
            <p:grpSpPr bwMode="auto">
              <a:xfrm>
                <a:off x="3120" y="3360"/>
                <a:ext cx="626" cy="48"/>
                <a:chOff x="1536" y="2256"/>
                <a:chExt cx="626" cy="48"/>
              </a:xfrm>
            </p:grpSpPr>
            <p:sp>
              <p:nvSpPr>
                <p:cNvPr id="134658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583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584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46585" name="Line 25"/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6586" name="Line 2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6587" name="Freeform 27"/>
              <p:cNvSpPr>
                <a:spLocks/>
              </p:cNvSpPr>
              <p:nvPr/>
            </p:nvSpPr>
            <p:spPr bwMode="auto">
              <a:xfrm>
                <a:off x="3408" y="2880"/>
                <a:ext cx="432" cy="912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0" y="912"/>
                  </a:cxn>
                  <a:cxn ang="0">
                    <a:pos x="432" y="912"/>
                  </a:cxn>
                  <a:cxn ang="0">
                    <a:pos x="432" y="0"/>
                  </a:cxn>
                </a:cxnLst>
                <a:rect l="0" t="0" r="r" b="b"/>
                <a:pathLst>
                  <a:path w="432" h="912">
                    <a:moveTo>
                      <a:pt x="0" y="816"/>
                    </a:moveTo>
                    <a:lnTo>
                      <a:pt x="0" y="912"/>
                    </a:lnTo>
                    <a:lnTo>
                      <a:pt x="432" y="912"/>
                    </a:lnTo>
                    <a:lnTo>
                      <a:pt x="432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6588" name="Text Box 28"/>
              <p:cNvSpPr txBox="1">
                <a:spLocks noChangeArrowheads="1"/>
              </p:cNvSpPr>
              <p:nvPr/>
            </p:nvSpPr>
            <p:spPr bwMode="auto">
              <a:xfrm>
                <a:off x="3145" y="3177"/>
                <a:ext cx="477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Mult.</a:t>
                </a:r>
              </a:p>
            </p:txBody>
          </p:sp>
        </p:grpSp>
        <p:sp>
          <p:nvSpPr>
            <p:cNvPr id="1346589" name="Line 29"/>
            <p:cNvSpPr>
              <a:spLocks noChangeShapeType="1"/>
            </p:cNvSpPr>
            <p:nvPr/>
          </p:nvSpPr>
          <p:spPr bwMode="auto">
            <a:xfrm>
              <a:off x="2448" y="2544"/>
              <a:ext cx="768" cy="3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6590" name="Rectangle 30"/>
            <p:cNvSpPr>
              <a:spLocks noChangeArrowheads="1"/>
            </p:cNvSpPr>
            <p:nvPr/>
          </p:nvSpPr>
          <p:spPr bwMode="auto">
            <a:xfrm>
              <a:off x="3408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V2</a:t>
              </a:r>
            </a:p>
          </p:txBody>
        </p:sp>
        <p:sp>
          <p:nvSpPr>
            <p:cNvPr id="1346591" name="Line 31"/>
            <p:cNvSpPr>
              <a:spLocks noChangeShapeType="1"/>
            </p:cNvSpPr>
            <p:nvPr/>
          </p:nvSpPr>
          <p:spPr bwMode="auto">
            <a:xfrm>
              <a:off x="3600" y="22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6592" name="Rectangle 32"/>
            <p:cNvSpPr>
              <a:spLocks noChangeArrowheads="1"/>
            </p:cNvSpPr>
            <p:nvPr/>
          </p:nvSpPr>
          <p:spPr bwMode="auto">
            <a:xfrm>
              <a:off x="3744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V3</a:t>
              </a:r>
            </a:p>
          </p:txBody>
        </p:sp>
        <p:sp>
          <p:nvSpPr>
            <p:cNvPr id="1346593" name="Line 33"/>
            <p:cNvSpPr>
              <a:spLocks noChangeShapeType="1"/>
            </p:cNvSpPr>
            <p:nvPr/>
          </p:nvSpPr>
          <p:spPr bwMode="auto">
            <a:xfrm flipV="1">
              <a:off x="3840" y="2208"/>
              <a:ext cx="4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6594" name="Text Box 34"/>
            <p:cNvSpPr txBox="1">
              <a:spLocks noChangeArrowheads="1"/>
            </p:cNvSpPr>
            <p:nvPr/>
          </p:nvSpPr>
          <p:spPr bwMode="auto">
            <a:xfrm>
              <a:off x="2706" y="2505"/>
              <a:ext cx="525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solidFill>
                    <a:schemeClr val="hlink"/>
                  </a:solidFill>
                  <a:latin typeface="Verdana" charset="0"/>
                  <a:ea typeface="굴림" charset="-127"/>
                  <a:cs typeface="굴림" charset="-127"/>
                </a:rPr>
                <a:t>Chain</a:t>
              </a:r>
            </a:p>
          </p:txBody>
        </p:sp>
      </p:grpSp>
      <p:grpSp>
        <p:nvGrpSpPr>
          <p:cNvPr id="1346595" name="Group 35"/>
          <p:cNvGrpSpPr>
            <a:grpSpLocks/>
          </p:cNvGrpSpPr>
          <p:nvPr/>
        </p:nvGrpSpPr>
        <p:grpSpPr bwMode="auto">
          <a:xfrm>
            <a:off x="6096000" y="2209800"/>
            <a:ext cx="2133600" cy="3810000"/>
            <a:chOff x="3840" y="1392"/>
            <a:chExt cx="1344" cy="2400"/>
          </a:xfrm>
        </p:grpSpPr>
        <p:grpSp>
          <p:nvGrpSpPr>
            <p:cNvPr id="1346596" name="Group 36"/>
            <p:cNvGrpSpPr>
              <a:grpSpLocks/>
            </p:cNvGrpSpPr>
            <p:nvPr/>
          </p:nvGrpSpPr>
          <p:grpSpPr bwMode="auto">
            <a:xfrm>
              <a:off x="4176" y="2880"/>
              <a:ext cx="720" cy="912"/>
              <a:chOff x="4176" y="2880"/>
              <a:chExt cx="720" cy="912"/>
            </a:xfrm>
          </p:grpSpPr>
          <p:sp>
            <p:nvSpPr>
              <p:cNvPr id="1346597" name="Freeform 37"/>
              <p:cNvSpPr>
                <a:spLocks/>
              </p:cNvSpPr>
              <p:nvPr/>
            </p:nvSpPr>
            <p:spPr bwMode="auto">
              <a:xfrm>
                <a:off x="4176" y="3024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6598" name="Group 38"/>
              <p:cNvGrpSpPr>
                <a:grpSpLocks/>
              </p:cNvGrpSpPr>
              <p:nvPr/>
            </p:nvGrpSpPr>
            <p:grpSpPr bwMode="auto">
              <a:xfrm>
                <a:off x="4176" y="3600"/>
                <a:ext cx="626" cy="48"/>
                <a:chOff x="1536" y="2256"/>
                <a:chExt cx="626" cy="48"/>
              </a:xfrm>
            </p:grpSpPr>
            <p:sp>
              <p:nvSpPr>
                <p:cNvPr id="1346599" name="Rectangle 3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600" name="Freeform 4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601" name="Line 4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6602" name="Group 42"/>
              <p:cNvGrpSpPr>
                <a:grpSpLocks/>
              </p:cNvGrpSpPr>
              <p:nvPr/>
            </p:nvGrpSpPr>
            <p:grpSpPr bwMode="auto">
              <a:xfrm>
                <a:off x="4176" y="3120"/>
                <a:ext cx="626" cy="48"/>
                <a:chOff x="1536" y="2256"/>
                <a:chExt cx="626" cy="48"/>
              </a:xfrm>
            </p:grpSpPr>
            <p:sp>
              <p:nvSpPr>
                <p:cNvPr id="1346603" name="Rectangle 4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604" name="Freeform 4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605" name="Line 4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6606" name="Group 46"/>
              <p:cNvGrpSpPr>
                <a:grpSpLocks/>
              </p:cNvGrpSpPr>
              <p:nvPr/>
            </p:nvGrpSpPr>
            <p:grpSpPr bwMode="auto">
              <a:xfrm>
                <a:off x="4176" y="3360"/>
                <a:ext cx="626" cy="48"/>
                <a:chOff x="1536" y="2256"/>
                <a:chExt cx="626" cy="48"/>
              </a:xfrm>
            </p:grpSpPr>
            <p:sp>
              <p:nvSpPr>
                <p:cNvPr id="1346607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608" name="Freeform 4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609" name="Line 4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46610" name="Line 50"/>
              <p:cNvSpPr>
                <a:spLocks noChangeShapeType="1"/>
              </p:cNvSpPr>
              <p:nvPr/>
            </p:nvSpPr>
            <p:spPr bwMode="auto">
              <a:xfrm>
                <a:off x="465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6611" name="Line 51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6612" name="Freeform 52"/>
              <p:cNvSpPr>
                <a:spLocks/>
              </p:cNvSpPr>
              <p:nvPr/>
            </p:nvSpPr>
            <p:spPr bwMode="auto">
              <a:xfrm>
                <a:off x="4464" y="2880"/>
                <a:ext cx="432" cy="912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0" y="912"/>
                  </a:cxn>
                  <a:cxn ang="0">
                    <a:pos x="432" y="912"/>
                  </a:cxn>
                  <a:cxn ang="0">
                    <a:pos x="432" y="0"/>
                  </a:cxn>
                </a:cxnLst>
                <a:rect l="0" t="0" r="r" b="b"/>
                <a:pathLst>
                  <a:path w="432" h="912">
                    <a:moveTo>
                      <a:pt x="0" y="816"/>
                    </a:moveTo>
                    <a:lnTo>
                      <a:pt x="0" y="912"/>
                    </a:lnTo>
                    <a:lnTo>
                      <a:pt x="432" y="912"/>
                    </a:lnTo>
                    <a:lnTo>
                      <a:pt x="432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6613" name="Text Box 53"/>
              <p:cNvSpPr txBox="1">
                <a:spLocks noChangeArrowheads="1"/>
              </p:cNvSpPr>
              <p:nvPr/>
            </p:nvSpPr>
            <p:spPr bwMode="auto">
              <a:xfrm>
                <a:off x="4288" y="3177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Add</a:t>
                </a:r>
              </a:p>
            </p:txBody>
          </p:sp>
        </p:grpSp>
        <p:sp>
          <p:nvSpPr>
            <p:cNvPr id="1346614" name="Rectangle 54"/>
            <p:cNvSpPr>
              <a:spLocks noChangeArrowheads="1"/>
            </p:cNvSpPr>
            <p:nvPr/>
          </p:nvSpPr>
          <p:spPr bwMode="auto">
            <a:xfrm>
              <a:off x="4464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V4</a:t>
              </a:r>
            </a:p>
          </p:txBody>
        </p:sp>
        <p:sp>
          <p:nvSpPr>
            <p:cNvPr id="1346615" name="Rectangle 55"/>
            <p:cNvSpPr>
              <a:spLocks noChangeArrowheads="1"/>
            </p:cNvSpPr>
            <p:nvPr/>
          </p:nvSpPr>
          <p:spPr bwMode="auto">
            <a:xfrm>
              <a:off x="4896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V5</a:t>
              </a:r>
            </a:p>
          </p:txBody>
        </p:sp>
        <p:sp>
          <p:nvSpPr>
            <p:cNvPr id="1346616" name="Line 56"/>
            <p:cNvSpPr>
              <a:spLocks noChangeShapeType="1"/>
            </p:cNvSpPr>
            <p:nvPr/>
          </p:nvSpPr>
          <p:spPr bwMode="auto">
            <a:xfrm>
              <a:off x="3840" y="2640"/>
              <a:ext cx="432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6617" name="Line 57"/>
            <p:cNvSpPr>
              <a:spLocks noChangeShapeType="1"/>
            </p:cNvSpPr>
            <p:nvPr/>
          </p:nvSpPr>
          <p:spPr bwMode="auto">
            <a:xfrm>
              <a:off x="4656" y="22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6618" name="Line 58"/>
            <p:cNvSpPr>
              <a:spLocks noChangeShapeType="1"/>
            </p:cNvSpPr>
            <p:nvPr/>
          </p:nvSpPr>
          <p:spPr bwMode="auto">
            <a:xfrm flipV="1">
              <a:off x="4896" y="2208"/>
              <a:ext cx="14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46619" name="Text Box 59"/>
            <p:cNvSpPr txBox="1">
              <a:spLocks noChangeArrowheads="1"/>
            </p:cNvSpPr>
            <p:nvPr/>
          </p:nvSpPr>
          <p:spPr bwMode="auto">
            <a:xfrm>
              <a:off x="3954" y="2553"/>
              <a:ext cx="525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solidFill>
                    <a:schemeClr val="hlink"/>
                  </a:solidFill>
                  <a:latin typeface="Verdana" charset="0"/>
                  <a:ea typeface="굴림" charset="-127"/>
                  <a:cs typeface="굴림" charset="-127"/>
                </a:rPr>
                <a:t>Chain</a:t>
              </a:r>
              <a:endParaRPr lang="en-US" altLang="ko-KR" sz="1800" i="1">
                <a:latin typeface="Verdana" charset="0"/>
                <a:ea typeface="굴림" charset="-127"/>
                <a:cs typeface="굴림" charset="-127"/>
              </a:endParaRPr>
            </a:p>
          </p:txBody>
        </p:sp>
      </p:grpSp>
      <p:sp>
        <p:nvSpPr>
          <p:cNvPr id="1346620" name="Text Box 60"/>
          <p:cNvSpPr txBox="1">
            <a:spLocks noChangeArrowheads="1"/>
          </p:cNvSpPr>
          <p:nvPr/>
        </p:nvSpPr>
        <p:spPr bwMode="auto">
          <a:xfrm>
            <a:off x="533400" y="2667000"/>
            <a:ext cx="2470150" cy="1311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LV   v1</a:t>
            </a:r>
          </a:p>
          <a:p>
            <a:pPr algn="l"/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MULV v3,v1,v2</a:t>
            </a:r>
          </a:p>
          <a:p>
            <a:pPr algn="l"/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ADDV v5, v3, v4</a:t>
            </a:r>
          </a:p>
        </p:txBody>
      </p:sp>
      <p:sp>
        <p:nvSpPr>
          <p:cNvPr id="1346621" name="Line 61"/>
          <p:cNvSpPr>
            <a:spLocks noChangeShapeType="1"/>
          </p:cNvSpPr>
          <p:nvPr/>
        </p:nvSpPr>
        <p:spPr bwMode="auto">
          <a:xfrm>
            <a:off x="1676400" y="2971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6622" name="Line 62"/>
          <p:cNvSpPr>
            <a:spLocks noChangeShapeType="1"/>
          </p:cNvSpPr>
          <p:nvPr/>
        </p:nvSpPr>
        <p:spPr bwMode="auto">
          <a:xfrm>
            <a:off x="1676400" y="3429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Chaining Advantage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B95-B1C9-C44E-942E-10E765C6C4BA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348611" name="Group 3"/>
          <p:cNvGrpSpPr>
            <a:grpSpLocks/>
          </p:cNvGrpSpPr>
          <p:nvPr/>
        </p:nvGrpSpPr>
        <p:grpSpPr bwMode="auto">
          <a:xfrm>
            <a:off x="304800" y="3879850"/>
            <a:ext cx="8534400" cy="2235200"/>
            <a:chOff x="192" y="2444"/>
            <a:chExt cx="5376" cy="1408"/>
          </a:xfrm>
        </p:grpSpPr>
        <p:sp>
          <p:nvSpPr>
            <p:cNvPr id="1348612" name="Rectangle 4"/>
            <p:cNvSpPr>
              <a:spLocks noChangeArrowheads="1"/>
            </p:cNvSpPr>
            <p:nvPr/>
          </p:nvSpPr>
          <p:spPr bwMode="auto">
            <a:xfrm>
              <a:off x="192" y="2444"/>
              <a:ext cx="5376" cy="48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With chaining, can start dependent instruction as soon as first result appears</a:t>
              </a:r>
            </a:p>
          </p:txBody>
        </p:sp>
        <p:grpSp>
          <p:nvGrpSpPr>
            <p:cNvPr id="1348613" name="Group 5"/>
            <p:cNvGrpSpPr>
              <a:grpSpLocks/>
            </p:cNvGrpSpPr>
            <p:nvPr/>
          </p:nvGrpSpPr>
          <p:grpSpPr bwMode="auto">
            <a:xfrm>
              <a:off x="816" y="3120"/>
              <a:ext cx="2064" cy="732"/>
              <a:chOff x="816" y="3120"/>
              <a:chExt cx="2064" cy="732"/>
            </a:xfrm>
          </p:grpSpPr>
          <p:sp>
            <p:nvSpPr>
              <p:cNvPr id="1348614" name="Rectangle 6"/>
              <p:cNvSpPr>
                <a:spLocks noChangeArrowheads="1"/>
              </p:cNvSpPr>
              <p:nvPr/>
            </p:nvSpPr>
            <p:spPr bwMode="auto">
              <a:xfrm>
                <a:off x="816" y="3120"/>
                <a:ext cx="1536" cy="240"/>
              </a:xfrm>
              <a:prstGeom prst="rect">
                <a:avLst/>
              </a:prstGeom>
              <a:solidFill>
                <a:srgbClr val="9999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48615" name="Rectangle 7"/>
              <p:cNvSpPr>
                <a:spLocks noChangeArrowheads="1"/>
              </p:cNvSpPr>
              <p:nvPr/>
            </p:nvSpPr>
            <p:spPr bwMode="auto">
              <a:xfrm>
                <a:off x="1104" y="3360"/>
                <a:ext cx="1536" cy="24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Mul</a:t>
                </a:r>
              </a:p>
            </p:txBody>
          </p:sp>
          <p:sp>
            <p:nvSpPr>
              <p:cNvPr id="1348616" name="Rectangle 8"/>
              <p:cNvSpPr>
                <a:spLocks noChangeArrowheads="1"/>
              </p:cNvSpPr>
              <p:nvPr/>
            </p:nvSpPr>
            <p:spPr bwMode="auto">
              <a:xfrm>
                <a:off x="1344" y="3600"/>
                <a:ext cx="1536" cy="252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altLang="ko-KR" sz="2800" dirty="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Add</a:t>
                </a:r>
              </a:p>
            </p:txBody>
          </p:sp>
        </p:grpSp>
      </p:grpSp>
      <p:grpSp>
        <p:nvGrpSpPr>
          <p:cNvPr id="1348617" name="Group 9"/>
          <p:cNvGrpSpPr>
            <a:grpSpLocks/>
          </p:cNvGrpSpPr>
          <p:nvPr/>
        </p:nvGrpSpPr>
        <p:grpSpPr bwMode="auto">
          <a:xfrm>
            <a:off x="304800" y="1289051"/>
            <a:ext cx="8534400" cy="2173289"/>
            <a:chOff x="192" y="812"/>
            <a:chExt cx="5376" cy="1369"/>
          </a:xfrm>
        </p:grpSpPr>
        <p:grpSp>
          <p:nvGrpSpPr>
            <p:cNvPr id="1348618" name="Group 10"/>
            <p:cNvGrpSpPr>
              <a:grpSpLocks/>
            </p:cNvGrpSpPr>
            <p:nvPr/>
          </p:nvGrpSpPr>
          <p:grpSpPr bwMode="auto">
            <a:xfrm>
              <a:off x="624" y="1440"/>
              <a:ext cx="4608" cy="741"/>
              <a:chOff x="624" y="1440"/>
              <a:chExt cx="4608" cy="741"/>
            </a:xfrm>
          </p:grpSpPr>
          <p:grpSp>
            <p:nvGrpSpPr>
              <p:cNvPr id="1348619" name="Group 11"/>
              <p:cNvGrpSpPr>
                <a:grpSpLocks/>
              </p:cNvGrpSpPr>
              <p:nvPr/>
            </p:nvGrpSpPr>
            <p:grpSpPr bwMode="auto">
              <a:xfrm>
                <a:off x="624" y="1440"/>
                <a:ext cx="4608" cy="732"/>
                <a:chOff x="624" y="1440"/>
                <a:chExt cx="4608" cy="732"/>
              </a:xfrm>
            </p:grpSpPr>
            <p:sp>
              <p:nvSpPr>
                <p:cNvPr id="1348620" name="Rectangle 12"/>
                <p:cNvSpPr>
                  <a:spLocks noChangeArrowheads="1"/>
                </p:cNvSpPr>
                <p:nvPr/>
              </p:nvSpPr>
              <p:spPr bwMode="auto">
                <a:xfrm>
                  <a:off x="624" y="1440"/>
                  <a:ext cx="1536" cy="240"/>
                </a:xfrm>
                <a:prstGeom prst="rect">
                  <a:avLst/>
                </a:prstGeom>
                <a:solidFill>
                  <a:srgbClr val="9999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800" dirty="0">
                      <a:solidFill>
                        <a:schemeClr val="bg1"/>
                      </a:solidFill>
                      <a:latin typeface="Calibri"/>
                      <a:ea typeface="굴림" charset="-127"/>
                      <a:cs typeface="Calibri"/>
                    </a:rPr>
                    <a:t>Load</a:t>
                  </a:r>
                </a:p>
              </p:txBody>
            </p:sp>
            <p:sp>
              <p:nvSpPr>
                <p:cNvPr id="1348621" name="Rectangle 13"/>
                <p:cNvSpPr>
                  <a:spLocks noChangeArrowheads="1"/>
                </p:cNvSpPr>
                <p:nvPr/>
              </p:nvSpPr>
              <p:spPr bwMode="auto">
                <a:xfrm>
                  <a:off x="2160" y="1680"/>
                  <a:ext cx="1536" cy="240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800">
                      <a:solidFill>
                        <a:schemeClr val="bg1"/>
                      </a:solidFill>
                      <a:latin typeface="Calibri"/>
                      <a:ea typeface="굴림" charset="-127"/>
                      <a:cs typeface="Calibri"/>
                    </a:rPr>
                    <a:t>Mul</a:t>
                  </a:r>
                </a:p>
              </p:txBody>
            </p:sp>
            <p:sp>
              <p:nvSpPr>
                <p:cNvPr id="1348622" name="Rectangle 14"/>
                <p:cNvSpPr>
                  <a:spLocks noChangeArrowheads="1"/>
                </p:cNvSpPr>
                <p:nvPr/>
              </p:nvSpPr>
              <p:spPr bwMode="auto">
                <a:xfrm>
                  <a:off x="3696" y="1920"/>
                  <a:ext cx="1536" cy="25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800" dirty="0">
                      <a:solidFill>
                        <a:schemeClr val="bg1"/>
                      </a:solidFill>
                      <a:latin typeface="Calibri"/>
                      <a:ea typeface="굴림" charset="-127"/>
                      <a:cs typeface="Calibri"/>
                    </a:rPr>
                    <a:t>Add</a:t>
                  </a:r>
                </a:p>
              </p:txBody>
            </p:sp>
          </p:grpSp>
          <p:grpSp>
            <p:nvGrpSpPr>
              <p:cNvPr id="1348623" name="Group 15"/>
              <p:cNvGrpSpPr>
                <a:grpSpLocks/>
              </p:cNvGrpSpPr>
              <p:nvPr/>
            </p:nvGrpSpPr>
            <p:grpSpPr bwMode="auto">
              <a:xfrm>
                <a:off x="1058" y="1851"/>
                <a:ext cx="862" cy="330"/>
                <a:chOff x="1058" y="1851"/>
                <a:chExt cx="862" cy="330"/>
              </a:xfrm>
            </p:grpSpPr>
            <p:sp>
              <p:nvSpPr>
                <p:cNvPr id="13486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584" y="2016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86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058" y="1851"/>
                  <a:ext cx="572" cy="33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ko-KR" sz="2800">
                      <a:latin typeface="Calibri"/>
                      <a:ea typeface="굴림" charset="-127"/>
                      <a:cs typeface="Calibri"/>
                    </a:rPr>
                    <a:t>Time</a:t>
                  </a:r>
                </a:p>
              </p:txBody>
            </p:sp>
          </p:grpSp>
        </p:grpSp>
        <p:sp>
          <p:nvSpPr>
            <p:cNvPr id="1348626" name="Rectangle 18"/>
            <p:cNvSpPr>
              <a:spLocks noChangeArrowheads="1"/>
            </p:cNvSpPr>
            <p:nvPr/>
          </p:nvSpPr>
          <p:spPr bwMode="auto">
            <a:xfrm>
              <a:off x="192" y="812"/>
              <a:ext cx="5376" cy="48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Without chaining, must wait for last element of result to be written before starting dependent instruction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Startup</a:t>
            </a:r>
            <a:endParaRPr lang="en-US" altLang="ko-KR" dirty="0"/>
          </a:p>
        </p:txBody>
      </p:sp>
      <p:sp>
        <p:nvSpPr>
          <p:cNvPr id="1350659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762000"/>
            <a:ext cx="7683500" cy="5359400"/>
          </a:xfrm>
        </p:spPr>
        <p:txBody>
          <a:bodyPr/>
          <a:lstStyle/>
          <a:p>
            <a:r>
              <a:rPr lang="en-US" altLang="ko-KR" dirty="0"/>
              <a:t>Two components of vector startup penalty</a:t>
            </a:r>
          </a:p>
          <a:p>
            <a:pPr lvl="1"/>
            <a:r>
              <a:rPr lang="en-US" altLang="ko-KR" dirty="0"/>
              <a:t>functional unit latency (time through pipeline)</a:t>
            </a:r>
          </a:p>
          <a:p>
            <a:pPr lvl="1"/>
            <a:r>
              <a:rPr lang="en-US" altLang="ko-KR" dirty="0"/>
              <a:t>dead time or recovery time (time before another vector instruction can start down pipeline</a:t>
            </a:r>
            <a:r>
              <a:rPr lang="en-US" altLang="ko-KR" dirty="0" smtClean="0"/>
              <a:t>). Some pipelines reduce control logic by requiring dead time between instructions to the same vector unit</a:t>
            </a:r>
            <a:endParaRPr lang="en-US" altLang="ko-KR" dirty="0"/>
          </a:p>
        </p:txBody>
      </p:sp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A7F1-CD0B-CF47-8830-D31C09C69056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350660" name="Group 4"/>
          <p:cNvGrpSpPr>
            <a:grpSpLocks/>
          </p:cNvGrpSpPr>
          <p:nvPr/>
        </p:nvGrpSpPr>
        <p:grpSpPr bwMode="auto">
          <a:xfrm>
            <a:off x="685800" y="2743200"/>
            <a:ext cx="1905000" cy="381000"/>
            <a:chOff x="480" y="1776"/>
            <a:chExt cx="1200" cy="240"/>
          </a:xfrm>
        </p:grpSpPr>
        <p:sp>
          <p:nvSpPr>
            <p:cNvPr id="1350661" name="Rectangle 5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 dirty="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62" name="Rectangle 6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63" name="Rectangle 7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64" name="Rectangle 8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65" name="Rectangle 9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66" name="Group 10"/>
          <p:cNvGrpSpPr>
            <a:grpSpLocks/>
          </p:cNvGrpSpPr>
          <p:nvPr/>
        </p:nvGrpSpPr>
        <p:grpSpPr bwMode="auto">
          <a:xfrm>
            <a:off x="1066800" y="3124200"/>
            <a:ext cx="1905000" cy="381000"/>
            <a:chOff x="480" y="1776"/>
            <a:chExt cx="1200" cy="240"/>
          </a:xfrm>
        </p:grpSpPr>
        <p:sp>
          <p:nvSpPr>
            <p:cNvPr id="1350667" name="Rectangle 11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68" name="Rectangle 12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69" name="Rectangle 13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0" name="Rectangle 14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1" name="Rectangle 15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72" name="Group 16"/>
          <p:cNvGrpSpPr>
            <a:grpSpLocks/>
          </p:cNvGrpSpPr>
          <p:nvPr/>
        </p:nvGrpSpPr>
        <p:grpSpPr bwMode="auto">
          <a:xfrm>
            <a:off x="1447800" y="3505200"/>
            <a:ext cx="1905000" cy="381000"/>
            <a:chOff x="480" y="1776"/>
            <a:chExt cx="1200" cy="240"/>
          </a:xfrm>
        </p:grpSpPr>
        <p:sp>
          <p:nvSpPr>
            <p:cNvPr id="1350673" name="Rectangle 17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74" name="Rectangle 18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5" name="Rectangle 19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6" name="Rectangle 20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7" name="Rectangle 21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hlink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78" name="Group 22"/>
          <p:cNvGrpSpPr>
            <a:grpSpLocks/>
          </p:cNvGrpSpPr>
          <p:nvPr/>
        </p:nvGrpSpPr>
        <p:grpSpPr bwMode="auto">
          <a:xfrm>
            <a:off x="1828800" y="3886200"/>
            <a:ext cx="1905000" cy="381000"/>
            <a:chOff x="480" y="1776"/>
            <a:chExt cx="1200" cy="240"/>
          </a:xfrm>
        </p:grpSpPr>
        <p:sp>
          <p:nvSpPr>
            <p:cNvPr id="1350679" name="Rectangle 23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80" name="Rectangle 24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1" name="Rectangle 25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2" name="Rectangle 26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3" name="Rectangle 27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84" name="Group 28"/>
          <p:cNvGrpSpPr>
            <a:grpSpLocks/>
          </p:cNvGrpSpPr>
          <p:nvPr/>
        </p:nvGrpSpPr>
        <p:grpSpPr bwMode="auto">
          <a:xfrm>
            <a:off x="2209800" y="4267200"/>
            <a:ext cx="1905000" cy="381000"/>
            <a:chOff x="480" y="1776"/>
            <a:chExt cx="1200" cy="240"/>
          </a:xfrm>
        </p:grpSpPr>
        <p:sp>
          <p:nvSpPr>
            <p:cNvPr id="1350685" name="Rectangle 29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86" name="Rectangle 30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7" name="Rectangle 31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8" name="Rectangle 32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9" name="Rectangle 33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90" name="Group 34"/>
          <p:cNvGrpSpPr>
            <a:grpSpLocks/>
          </p:cNvGrpSpPr>
          <p:nvPr/>
        </p:nvGrpSpPr>
        <p:grpSpPr bwMode="auto">
          <a:xfrm>
            <a:off x="2590800" y="4648200"/>
            <a:ext cx="1905000" cy="381000"/>
            <a:chOff x="480" y="1776"/>
            <a:chExt cx="1200" cy="240"/>
          </a:xfrm>
        </p:grpSpPr>
        <p:sp>
          <p:nvSpPr>
            <p:cNvPr id="1350691" name="Rectangle 35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92" name="Rectangle 36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93" name="Rectangle 37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94" name="Rectangle 38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95" name="Rectangle 39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96" name="Group 40"/>
          <p:cNvGrpSpPr>
            <a:grpSpLocks/>
          </p:cNvGrpSpPr>
          <p:nvPr/>
        </p:nvGrpSpPr>
        <p:grpSpPr bwMode="auto">
          <a:xfrm>
            <a:off x="2971800" y="5029200"/>
            <a:ext cx="1905000" cy="381000"/>
            <a:chOff x="480" y="1776"/>
            <a:chExt cx="1200" cy="240"/>
          </a:xfrm>
        </p:grpSpPr>
        <p:sp>
          <p:nvSpPr>
            <p:cNvPr id="1350697" name="Rectangle 41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98" name="Rectangle 42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99" name="Rectangle 43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0" name="Rectangle 44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1" name="Rectangle 45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1800"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702" name="Group 46"/>
          <p:cNvGrpSpPr>
            <a:grpSpLocks/>
          </p:cNvGrpSpPr>
          <p:nvPr/>
        </p:nvGrpSpPr>
        <p:grpSpPr bwMode="auto">
          <a:xfrm>
            <a:off x="3352800" y="5410200"/>
            <a:ext cx="1905000" cy="381000"/>
            <a:chOff x="480" y="1776"/>
            <a:chExt cx="1200" cy="240"/>
          </a:xfrm>
        </p:grpSpPr>
        <p:sp>
          <p:nvSpPr>
            <p:cNvPr id="1350703" name="Rectangle 47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704" name="Rectangle 48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5" name="Rectangle 49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6" name="Rectangle 50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7" name="Rectangle 51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708" name="Group 52"/>
          <p:cNvGrpSpPr>
            <a:grpSpLocks/>
          </p:cNvGrpSpPr>
          <p:nvPr/>
        </p:nvGrpSpPr>
        <p:grpSpPr bwMode="auto">
          <a:xfrm>
            <a:off x="3733800" y="5791200"/>
            <a:ext cx="1905000" cy="381000"/>
            <a:chOff x="480" y="1776"/>
            <a:chExt cx="1200" cy="240"/>
          </a:xfrm>
        </p:grpSpPr>
        <p:sp>
          <p:nvSpPr>
            <p:cNvPr id="1350709" name="Rectangle 53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710" name="Rectangle 54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1" name="Rectangle 55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2" name="Rectangle 56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3" name="Rectangle 57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714" name="Group 58"/>
          <p:cNvGrpSpPr>
            <a:grpSpLocks/>
          </p:cNvGrpSpPr>
          <p:nvPr/>
        </p:nvGrpSpPr>
        <p:grpSpPr bwMode="auto">
          <a:xfrm>
            <a:off x="4114800" y="6172200"/>
            <a:ext cx="1905000" cy="381000"/>
            <a:chOff x="480" y="1776"/>
            <a:chExt cx="1200" cy="240"/>
          </a:xfrm>
        </p:grpSpPr>
        <p:sp>
          <p:nvSpPr>
            <p:cNvPr id="1350715" name="Rectangle 59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716" name="Rectangle 60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7" name="Rectangle 61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8" name="Rectangle 62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9" name="Rectangle 63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solidFill>
                    <a:schemeClr val="accent2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sp>
        <p:nvSpPr>
          <p:cNvPr id="1350720" name="Line 64"/>
          <p:cNvSpPr>
            <a:spLocks noChangeShapeType="1"/>
          </p:cNvSpPr>
          <p:nvPr/>
        </p:nvSpPr>
        <p:spPr bwMode="auto">
          <a:xfrm>
            <a:off x="6858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21" name="Line 65"/>
          <p:cNvSpPr>
            <a:spLocks noChangeShapeType="1"/>
          </p:cNvSpPr>
          <p:nvPr/>
        </p:nvSpPr>
        <p:spPr bwMode="auto">
          <a:xfrm>
            <a:off x="25908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22" name="Line 66"/>
          <p:cNvSpPr>
            <a:spLocks noChangeShapeType="1"/>
          </p:cNvSpPr>
          <p:nvPr/>
        </p:nvSpPr>
        <p:spPr bwMode="auto">
          <a:xfrm>
            <a:off x="685800" y="25146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23" name="Text Box 67"/>
          <p:cNvSpPr txBox="1">
            <a:spLocks noChangeArrowheads="1"/>
          </p:cNvSpPr>
          <p:nvPr/>
        </p:nvSpPr>
        <p:spPr bwMode="auto">
          <a:xfrm>
            <a:off x="582635" y="2056399"/>
            <a:ext cx="214784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latin typeface="Calibri"/>
                <a:ea typeface="굴림" charset="-127"/>
                <a:cs typeface="Calibri"/>
              </a:rPr>
              <a:t>Functional Unit Latency</a:t>
            </a:r>
          </a:p>
        </p:txBody>
      </p:sp>
      <p:sp>
        <p:nvSpPr>
          <p:cNvPr id="1350724" name="Line 68"/>
          <p:cNvSpPr>
            <a:spLocks noChangeShapeType="1"/>
          </p:cNvSpPr>
          <p:nvPr/>
        </p:nvSpPr>
        <p:spPr bwMode="auto">
          <a:xfrm>
            <a:off x="1828800" y="43434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25" name="Line 69"/>
          <p:cNvSpPr>
            <a:spLocks noChangeShapeType="1"/>
          </p:cNvSpPr>
          <p:nvPr/>
        </p:nvSpPr>
        <p:spPr bwMode="auto">
          <a:xfrm>
            <a:off x="33528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26" name="Line 70"/>
          <p:cNvSpPr>
            <a:spLocks noChangeShapeType="1"/>
          </p:cNvSpPr>
          <p:nvPr/>
        </p:nvSpPr>
        <p:spPr bwMode="auto">
          <a:xfrm>
            <a:off x="1828800" y="60198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27" name="Text Box 71"/>
          <p:cNvSpPr txBox="1">
            <a:spLocks noChangeArrowheads="1"/>
          </p:cNvSpPr>
          <p:nvPr/>
        </p:nvSpPr>
        <p:spPr bwMode="auto">
          <a:xfrm>
            <a:off x="2040907" y="5698610"/>
            <a:ext cx="1190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>
                <a:latin typeface="Calibri"/>
                <a:ea typeface="굴림" charset="-127"/>
                <a:cs typeface="Calibri"/>
              </a:rPr>
              <a:t>Dead Time</a:t>
            </a:r>
          </a:p>
        </p:txBody>
      </p:sp>
      <p:sp>
        <p:nvSpPr>
          <p:cNvPr id="1350728" name="Line 72"/>
          <p:cNvSpPr>
            <a:spLocks noChangeShapeType="1"/>
          </p:cNvSpPr>
          <p:nvPr/>
        </p:nvSpPr>
        <p:spPr bwMode="auto">
          <a:xfrm>
            <a:off x="6400800" y="27432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29" name="Line 73"/>
          <p:cNvSpPr>
            <a:spLocks noChangeShapeType="1"/>
          </p:cNvSpPr>
          <p:nvPr/>
        </p:nvSpPr>
        <p:spPr bwMode="auto">
          <a:xfrm>
            <a:off x="6400800" y="38862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30" name="Line 74"/>
          <p:cNvSpPr>
            <a:spLocks noChangeShapeType="1"/>
          </p:cNvSpPr>
          <p:nvPr/>
        </p:nvSpPr>
        <p:spPr bwMode="auto">
          <a:xfrm>
            <a:off x="6400800" y="53340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31" name="Line 75"/>
          <p:cNvSpPr>
            <a:spLocks noChangeShapeType="1"/>
          </p:cNvSpPr>
          <p:nvPr/>
        </p:nvSpPr>
        <p:spPr bwMode="auto">
          <a:xfrm>
            <a:off x="6400800" y="64770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32" name="Line 76"/>
          <p:cNvSpPr>
            <a:spLocks noChangeShapeType="1"/>
          </p:cNvSpPr>
          <p:nvPr/>
        </p:nvSpPr>
        <p:spPr bwMode="auto">
          <a:xfrm>
            <a:off x="7239000" y="2743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33" name="Line 77"/>
          <p:cNvSpPr>
            <a:spLocks noChangeShapeType="1"/>
          </p:cNvSpPr>
          <p:nvPr/>
        </p:nvSpPr>
        <p:spPr bwMode="auto">
          <a:xfrm>
            <a:off x="7239000" y="38862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34" name="Line 78"/>
          <p:cNvSpPr>
            <a:spLocks noChangeShapeType="1"/>
          </p:cNvSpPr>
          <p:nvPr/>
        </p:nvSpPr>
        <p:spPr bwMode="auto">
          <a:xfrm>
            <a:off x="7239000" y="53340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0735" name="Text Box 79"/>
          <p:cNvSpPr txBox="1">
            <a:spLocks noChangeArrowheads="1"/>
          </p:cNvSpPr>
          <p:nvPr/>
        </p:nvSpPr>
        <p:spPr bwMode="auto">
          <a:xfrm>
            <a:off x="6063301" y="3107810"/>
            <a:ext cx="23371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 dirty="0">
                <a:solidFill>
                  <a:schemeClr val="hlink"/>
                </a:solidFill>
                <a:latin typeface="Calibri"/>
                <a:ea typeface="굴림" charset="-127"/>
                <a:cs typeface="Calibri"/>
              </a:rPr>
              <a:t>First Vector Instruction</a:t>
            </a:r>
          </a:p>
        </p:txBody>
      </p:sp>
      <p:sp>
        <p:nvSpPr>
          <p:cNvPr id="1350736" name="Text Box 80"/>
          <p:cNvSpPr txBox="1">
            <a:spLocks noChangeArrowheads="1"/>
          </p:cNvSpPr>
          <p:nvPr/>
        </p:nvSpPr>
        <p:spPr bwMode="auto">
          <a:xfrm>
            <a:off x="6077062" y="5698610"/>
            <a:ext cx="26128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>
                <a:solidFill>
                  <a:schemeClr val="accent2"/>
                </a:solidFill>
                <a:latin typeface="Calibri"/>
                <a:ea typeface="굴림" charset="-127"/>
                <a:cs typeface="Calibri"/>
              </a:rPr>
              <a:t>Second Vector Instruction</a:t>
            </a:r>
          </a:p>
        </p:txBody>
      </p:sp>
      <p:sp>
        <p:nvSpPr>
          <p:cNvPr id="1350737" name="Text Box 81"/>
          <p:cNvSpPr txBox="1">
            <a:spLocks noChangeArrowheads="1"/>
          </p:cNvSpPr>
          <p:nvPr/>
        </p:nvSpPr>
        <p:spPr bwMode="auto">
          <a:xfrm>
            <a:off x="6639895" y="4403210"/>
            <a:ext cx="1190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>
                <a:latin typeface="Calibri"/>
                <a:ea typeface="굴림" charset="-127"/>
                <a:cs typeface="Calibri"/>
              </a:rPr>
              <a:t>Dead Time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543800" cy="457200"/>
          </a:xfrm>
        </p:spPr>
        <p:txBody>
          <a:bodyPr/>
          <a:lstStyle/>
          <a:p>
            <a:r>
              <a:rPr lang="en-US" altLang="ko-KR" sz="2800">
                <a:ea typeface="굴림" charset="-127"/>
                <a:cs typeface="굴림" charset="-127"/>
              </a:rPr>
              <a:t>Dead Time and Short Vectors</a:t>
            </a:r>
          </a:p>
        </p:txBody>
      </p:sp>
      <p:sp>
        <p:nvSpPr>
          <p:cNvPr id="1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5BE1-5E8F-434B-AC3E-412DDFD708C0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352707" name="Group 3"/>
          <p:cNvGrpSpPr>
            <a:grpSpLocks/>
          </p:cNvGrpSpPr>
          <p:nvPr/>
        </p:nvGrpSpPr>
        <p:grpSpPr bwMode="auto">
          <a:xfrm>
            <a:off x="914400" y="1066800"/>
            <a:ext cx="304800" cy="304800"/>
            <a:chOff x="672" y="1248"/>
            <a:chExt cx="192" cy="192"/>
          </a:xfrm>
        </p:grpSpPr>
        <p:sp>
          <p:nvSpPr>
            <p:cNvPr id="1352708" name="Rectangle 4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09" name="Oval 5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10" name="Group 6"/>
          <p:cNvGrpSpPr>
            <a:grpSpLocks/>
          </p:cNvGrpSpPr>
          <p:nvPr/>
        </p:nvGrpSpPr>
        <p:grpSpPr bwMode="auto">
          <a:xfrm>
            <a:off x="1219200" y="1066800"/>
            <a:ext cx="304800" cy="304800"/>
            <a:chOff x="672" y="1248"/>
            <a:chExt cx="192" cy="192"/>
          </a:xfrm>
        </p:grpSpPr>
        <p:sp>
          <p:nvSpPr>
            <p:cNvPr id="1352711" name="Rectangle 7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12" name="Oval 8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13" name="Group 9"/>
          <p:cNvGrpSpPr>
            <a:grpSpLocks/>
          </p:cNvGrpSpPr>
          <p:nvPr/>
        </p:nvGrpSpPr>
        <p:grpSpPr bwMode="auto">
          <a:xfrm>
            <a:off x="914400" y="1371600"/>
            <a:ext cx="304800" cy="304800"/>
            <a:chOff x="672" y="1248"/>
            <a:chExt cx="192" cy="192"/>
          </a:xfrm>
        </p:grpSpPr>
        <p:sp>
          <p:nvSpPr>
            <p:cNvPr id="1352714" name="Rectangle 10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15" name="Oval 11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16" name="Group 12"/>
          <p:cNvGrpSpPr>
            <a:grpSpLocks/>
          </p:cNvGrpSpPr>
          <p:nvPr/>
        </p:nvGrpSpPr>
        <p:grpSpPr bwMode="auto">
          <a:xfrm>
            <a:off x="1219200" y="1371600"/>
            <a:ext cx="304800" cy="304800"/>
            <a:chOff x="672" y="1248"/>
            <a:chExt cx="192" cy="192"/>
          </a:xfrm>
        </p:grpSpPr>
        <p:sp>
          <p:nvSpPr>
            <p:cNvPr id="1352717" name="Rectangle 13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18" name="Oval 14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19" name="Group 15"/>
          <p:cNvGrpSpPr>
            <a:grpSpLocks/>
          </p:cNvGrpSpPr>
          <p:nvPr/>
        </p:nvGrpSpPr>
        <p:grpSpPr bwMode="auto">
          <a:xfrm>
            <a:off x="914400" y="1676400"/>
            <a:ext cx="304800" cy="304800"/>
            <a:chOff x="672" y="1248"/>
            <a:chExt cx="192" cy="192"/>
          </a:xfrm>
        </p:grpSpPr>
        <p:sp>
          <p:nvSpPr>
            <p:cNvPr id="1352720" name="Rectangle 16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21" name="Oval 17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22" name="Group 18"/>
          <p:cNvGrpSpPr>
            <a:grpSpLocks/>
          </p:cNvGrpSpPr>
          <p:nvPr/>
        </p:nvGrpSpPr>
        <p:grpSpPr bwMode="auto">
          <a:xfrm>
            <a:off x="1219200" y="1676400"/>
            <a:ext cx="304800" cy="304800"/>
            <a:chOff x="672" y="1248"/>
            <a:chExt cx="192" cy="192"/>
          </a:xfrm>
        </p:grpSpPr>
        <p:sp>
          <p:nvSpPr>
            <p:cNvPr id="1352723" name="Rectangle 19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24" name="Oval 20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25" name="Group 21"/>
          <p:cNvGrpSpPr>
            <a:grpSpLocks/>
          </p:cNvGrpSpPr>
          <p:nvPr/>
        </p:nvGrpSpPr>
        <p:grpSpPr bwMode="auto">
          <a:xfrm>
            <a:off x="914400" y="1981200"/>
            <a:ext cx="304800" cy="304800"/>
            <a:chOff x="672" y="1248"/>
            <a:chExt cx="192" cy="192"/>
          </a:xfrm>
        </p:grpSpPr>
        <p:sp>
          <p:nvSpPr>
            <p:cNvPr id="1352726" name="Rectangle 22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27" name="Oval 23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28" name="Group 24"/>
          <p:cNvGrpSpPr>
            <a:grpSpLocks/>
          </p:cNvGrpSpPr>
          <p:nvPr/>
        </p:nvGrpSpPr>
        <p:grpSpPr bwMode="auto">
          <a:xfrm>
            <a:off x="1219200" y="1981200"/>
            <a:ext cx="304800" cy="304800"/>
            <a:chOff x="672" y="1248"/>
            <a:chExt cx="192" cy="192"/>
          </a:xfrm>
        </p:grpSpPr>
        <p:sp>
          <p:nvSpPr>
            <p:cNvPr id="1352729" name="Rectangle 25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30" name="Oval 26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52731" name="Freeform 27"/>
          <p:cNvSpPr>
            <a:spLocks/>
          </p:cNvSpPr>
          <p:nvPr/>
        </p:nvSpPr>
        <p:spPr bwMode="auto">
          <a:xfrm>
            <a:off x="914400" y="838200"/>
            <a:ext cx="6096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384" y="912"/>
              </a:cxn>
              <a:cxn ang="0">
                <a:pos x="384" y="48"/>
              </a:cxn>
            </a:cxnLst>
            <a:rect l="0" t="0" r="r" b="b"/>
            <a:pathLst>
              <a:path w="384" h="912">
                <a:moveTo>
                  <a:pt x="0" y="0"/>
                </a:moveTo>
                <a:lnTo>
                  <a:pt x="0" y="912"/>
                </a:lnTo>
                <a:lnTo>
                  <a:pt x="384" y="912"/>
                </a:lnTo>
                <a:lnTo>
                  <a:pt x="384" y="4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52732" name="Group 28"/>
          <p:cNvGrpSpPr>
            <a:grpSpLocks/>
          </p:cNvGrpSpPr>
          <p:nvPr/>
        </p:nvGrpSpPr>
        <p:grpSpPr bwMode="auto">
          <a:xfrm>
            <a:off x="914400" y="2286000"/>
            <a:ext cx="304800" cy="304800"/>
            <a:chOff x="672" y="1248"/>
            <a:chExt cx="192" cy="192"/>
          </a:xfrm>
        </p:grpSpPr>
        <p:sp>
          <p:nvSpPr>
            <p:cNvPr id="1352733" name="Rectangle 29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34" name="Oval 30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35" name="Group 31"/>
          <p:cNvGrpSpPr>
            <a:grpSpLocks/>
          </p:cNvGrpSpPr>
          <p:nvPr/>
        </p:nvGrpSpPr>
        <p:grpSpPr bwMode="auto">
          <a:xfrm>
            <a:off x="1219200" y="2286000"/>
            <a:ext cx="304800" cy="304800"/>
            <a:chOff x="672" y="1248"/>
            <a:chExt cx="192" cy="192"/>
          </a:xfrm>
        </p:grpSpPr>
        <p:sp>
          <p:nvSpPr>
            <p:cNvPr id="1352736" name="Rectangle 32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37" name="Oval 33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38" name="Group 34"/>
          <p:cNvGrpSpPr>
            <a:grpSpLocks/>
          </p:cNvGrpSpPr>
          <p:nvPr/>
        </p:nvGrpSpPr>
        <p:grpSpPr bwMode="auto">
          <a:xfrm>
            <a:off x="914400" y="2590800"/>
            <a:ext cx="304800" cy="304800"/>
            <a:chOff x="672" y="1248"/>
            <a:chExt cx="192" cy="192"/>
          </a:xfrm>
        </p:grpSpPr>
        <p:sp>
          <p:nvSpPr>
            <p:cNvPr id="1352739" name="Rectangle 35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40" name="Oval 36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41" name="Group 37"/>
          <p:cNvGrpSpPr>
            <a:grpSpLocks/>
          </p:cNvGrpSpPr>
          <p:nvPr/>
        </p:nvGrpSpPr>
        <p:grpSpPr bwMode="auto">
          <a:xfrm>
            <a:off x="1219200" y="2590800"/>
            <a:ext cx="304800" cy="304800"/>
            <a:chOff x="672" y="1248"/>
            <a:chExt cx="192" cy="192"/>
          </a:xfrm>
        </p:grpSpPr>
        <p:sp>
          <p:nvSpPr>
            <p:cNvPr id="1352742" name="Rectangle 38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43" name="Oval 39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44" name="Group 40"/>
          <p:cNvGrpSpPr>
            <a:grpSpLocks/>
          </p:cNvGrpSpPr>
          <p:nvPr/>
        </p:nvGrpSpPr>
        <p:grpSpPr bwMode="auto">
          <a:xfrm>
            <a:off x="914400" y="2895600"/>
            <a:ext cx="304800" cy="304800"/>
            <a:chOff x="672" y="1248"/>
            <a:chExt cx="192" cy="192"/>
          </a:xfrm>
        </p:grpSpPr>
        <p:sp>
          <p:nvSpPr>
            <p:cNvPr id="1352745" name="Rectangle 41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46" name="Oval 42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47" name="Group 43"/>
          <p:cNvGrpSpPr>
            <a:grpSpLocks/>
          </p:cNvGrpSpPr>
          <p:nvPr/>
        </p:nvGrpSpPr>
        <p:grpSpPr bwMode="auto">
          <a:xfrm>
            <a:off x="1219200" y="2895600"/>
            <a:ext cx="304800" cy="304800"/>
            <a:chOff x="672" y="1248"/>
            <a:chExt cx="192" cy="192"/>
          </a:xfrm>
        </p:grpSpPr>
        <p:sp>
          <p:nvSpPr>
            <p:cNvPr id="1352748" name="Rectangle 44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49" name="Oval 45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50" name="Group 46"/>
          <p:cNvGrpSpPr>
            <a:grpSpLocks/>
          </p:cNvGrpSpPr>
          <p:nvPr/>
        </p:nvGrpSpPr>
        <p:grpSpPr bwMode="auto">
          <a:xfrm>
            <a:off x="914400" y="3200400"/>
            <a:ext cx="304800" cy="304800"/>
            <a:chOff x="672" y="1248"/>
            <a:chExt cx="192" cy="192"/>
          </a:xfrm>
        </p:grpSpPr>
        <p:sp>
          <p:nvSpPr>
            <p:cNvPr id="1352751" name="Rectangle 47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52" name="Oval 48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53" name="Group 49"/>
          <p:cNvGrpSpPr>
            <a:grpSpLocks/>
          </p:cNvGrpSpPr>
          <p:nvPr/>
        </p:nvGrpSpPr>
        <p:grpSpPr bwMode="auto">
          <a:xfrm>
            <a:off x="1219200" y="3200400"/>
            <a:ext cx="304800" cy="304800"/>
            <a:chOff x="672" y="1248"/>
            <a:chExt cx="192" cy="192"/>
          </a:xfrm>
        </p:grpSpPr>
        <p:sp>
          <p:nvSpPr>
            <p:cNvPr id="1352754" name="Rectangle 50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55" name="Oval 51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56" name="Group 52"/>
          <p:cNvGrpSpPr>
            <a:grpSpLocks/>
          </p:cNvGrpSpPr>
          <p:nvPr/>
        </p:nvGrpSpPr>
        <p:grpSpPr bwMode="auto">
          <a:xfrm>
            <a:off x="914400" y="3505200"/>
            <a:ext cx="304800" cy="304800"/>
            <a:chOff x="672" y="2784"/>
            <a:chExt cx="192" cy="192"/>
          </a:xfrm>
        </p:grpSpPr>
        <p:sp>
          <p:nvSpPr>
            <p:cNvPr id="1352757" name="Rectangle 53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58" name="Oval 54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59" name="Group 55"/>
          <p:cNvGrpSpPr>
            <a:grpSpLocks/>
          </p:cNvGrpSpPr>
          <p:nvPr/>
        </p:nvGrpSpPr>
        <p:grpSpPr bwMode="auto">
          <a:xfrm>
            <a:off x="1219200" y="3505200"/>
            <a:ext cx="304800" cy="304800"/>
            <a:chOff x="672" y="2784"/>
            <a:chExt cx="192" cy="192"/>
          </a:xfrm>
        </p:grpSpPr>
        <p:sp>
          <p:nvSpPr>
            <p:cNvPr id="1352760" name="Rectangle 56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61" name="Oval 57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62" name="Group 58"/>
          <p:cNvGrpSpPr>
            <a:grpSpLocks/>
          </p:cNvGrpSpPr>
          <p:nvPr/>
        </p:nvGrpSpPr>
        <p:grpSpPr bwMode="auto">
          <a:xfrm>
            <a:off x="1219200" y="3810000"/>
            <a:ext cx="304800" cy="304800"/>
            <a:chOff x="672" y="2784"/>
            <a:chExt cx="192" cy="192"/>
          </a:xfrm>
        </p:grpSpPr>
        <p:sp>
          <p:nvSpPr>
            <p:cNvPr id="1352763" name="Rectangle 59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64" name="Oval 60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65" name="Group 61"/>
          <p:cNvGrpSpPr>
            <a:grpSpLocks/>
          </p:cNvGrpSpPr>
          <p:nvPr/>
        </p:nvGrpSpPr>
        <p:grpSpPr bwMode="auto">
          <a:xfrm>
            <a:off x="914400" y="3810000"/>
            <a:ext cx="304800" cy="304800"/>
            <a:chOff x="672" y="2784"/>
            <a:chExt cx="192" cy="192"/>
          </a:xfrm>
        </p:grpSpPr>
        <p:sp>
          <p:nvSpPr>
            <p:cNvPr id="1352766" name="Rectangle 62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67" name="Oval 63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68" name="Group 64"/>
          <p:cNvGrpSpPr>
            <a:grpSpLocks/>
          </p:cNvGrpSpPr>
          <p:nvPr/>
        </p:nvGrpSpPr>
        <p:grpSpPr bwMode="auto">
          <a:xfrm>
            <a:off x="1219200" y="4114800"/>
            <a:ext cx="304800" cy="304800"/>
            <a:chOff x="672" y="2784"/>
            <a:chExt cx="192" cy="192"/>
          </a:xfrm>
        </p:grpSpPr>
        <p:sp>
          <p:nvSpPr>
            <p:cNvPr id="1352769" name="Rectangle 65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70" name="Oval 66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71" name="Group 67"/>
          <p:cNvGrpSpPr>
            <a:grpSpLocks/>
          </p:cNvGrpSpPr>
          <p:nvPr/>
        </p:nvGrpSpPr>
        <p:grpSpPr bwMode="auto">
          <a:xfrm>
            <a:off x="914400" y="4114800"/>
            <a:ext cx="304800" cy="304800"/>
            <a:chOff x="672" y="2784"/>
            <a:chExt cx="192" cy="192"/>
          </a:xfrm>
        </p:grpSpPr>
        <p:sp>
          <p:nvSpPr>
            <p:cNvPr id="1352772" name="Rectangle 68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73" name="Oval 69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74" name="Group 70"/>
          <p:cNvGrpSpPr>
            <a:grpSpLocks/>
          </p:cNvGrpSpPr>
          <p:nvPr/>
        </p:nvGrpSpPr>
        <p:grpSpPr bwMode="auto">
          <a:xfrm>
            <a:off x="914400" y="4419600"/>
            <a:ext cx="304800" cy="304800"/>
            <a:chOff x="672" y="2784"/>
            <a:chExt cx="192" cy="192"/>
          </a:xfrm>
        </p:grpSpPr>
        <p:sp>
          <p:nvSpPr>
            <p:cNvPr id="1352775" name="Rectangle 71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76" name="Oval 72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77" name="Group 73"/>
          <p:cNvGrpSpPr>
            <a:grpSpLocks/>
          </p:cNvGrpSpPr>
          <p:nvPr/>
        </p:nvGrpSpPr>
        <p:grpSpPr bwMode="auto">
          <a:xfrm>
            <a:off x="1219200" y="4419600"/>
            <a:ext cx="304800" cy="304800"/>
            <a:chOff x="672" y="2784"/>
            <a:chExt cx="192" cy="192"/>
          </a:xfrm>
        </p:grpSpPr>
        <p:sp>
          <p:nvSpPr>
            <p:cNvPr id="1352778" name="Rectangle 74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79" name="Oval 75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80" name="Group 76"/>
          <p:cNvGrpSpPr>
            <a:grpSpLocks/>
          </p:cNvGrpSpPr>
          <p:nvPr/>
        </p:nvGrpSpPr>
        <p:grpSpPr bwMode="auto">
          <a:xfrm>
            <a:off x="1219200" y="4724400"/>
            <a:ext cx="304800" cy="304800"/>
            <a:chOff x="672" y="2784"/>
            <a:chExt cx="192" cy="192"/>
          </a:xfrm>
        </p:grpSpPr>
        <p:sp>
          <p:nvSpPr>
            <p:cNvPr id="1352781" name="Rectangle 77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82" name="Oval 78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83" name="Group 79"/>
          <p:cNvGrpSpPr>
            <a:grpSpLocks/>
          </p:cNvGrpSpPr>
          <p:nvPr/>
        </p:nvGrpSpPr>
        <p:grpSpPr bwMode="auto">
          <a:xfrm>
            <a:off x="914400" y="4724400"/>
            <a:ext cx="304800" cy="304800"/>
            <a:chOff x="672" y="2784"/>
            <a:chExt cx="192" cy="192"/>
          </a:xfrm>
        </p:grpSpPr>
        <p:sp>
          <p:nvSpPr>
            <p:cNvPr id="1352784" name="Rectangle 80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85" name="Oval 81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86" name="Group 82"/>
          <p:cNvGrpSpPr>
            <a:grpSpLocks/>
          </p:cNvGrpSpPr>
          <p:nvPr/>
        </p:nvGrpSpPr>
        <p:grpSpPr bwMode="auto">
          <a:xfrm>
            <a:off x="1219200" y="5029200"/>
            <a:ext cx="304800" cy="304800"/>
            <a:chOff x="672" y="2784"/>
            <a:chExt cx="192" cy="192"/>
          </a:xfrm>
        </p:grpSpPr>
        <p:sp>
          <p:nvSpPr>
            <p:cNvPr id="1352787" name="Rectangle 83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88" name="Oval 84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789" name="Group 85"/>
          <p:cNvGrpSpPr>
            <a:grpSpLocks/>
          </p:cNvGrpSpPr>
          <p:nvPr/>
        </p:nvGrpSpPr>
        <p:grpSpPr bwMode="auto">
          <a:xfrm>
            <a:off x="914400" y="5029200"/>
            <a:ext cx="304800" cy="304800"/>
            <a:chOff x="672" y="2784"/>
            <a:chExt cx="192" cy="192"/>
          </a:xfrm>
        </p:grpSpPr>
        <p:sp>
          <p:nvSpPr>
            <p:cNvPr id="1352790" name="Rectangle 86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791" name="Oval 87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52792" name="Freeform 88"/>
          <p:cNvSpPr>
            <a:spLocks/>
          </p:cNvSpPr>
          <p:nvPr/>
        </p:nvSpPr>
        <p:spPr bwMode="auto">
          <a:xfrm>
            <a:off x="914400" y="3505200"/>
            <a:ext cx="609600" cy="21336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0" y="0"/>
              </a:cxn>
              <a:cxn ang="0">
                <a:pos x="384" y="0"/>
              </a:cxn>
              <a:cxn ang="0">
                <a:pos x="384" y="1344"/>
              </a:cxn>
            </a:cxnLst>
            <a:rect l="0" t="0" r="r" b="b"/>
            <a:pathLst>
              <a:path w="384" h="1344">
                <a:moveTo>
                  <a:pt x="0" y="1296"/>
                </a:moveTo>
                <a:lnTo>
                  <a:pt x="0" y="0"/>
                </a:lnTo>
                <a:lnTo>
                  <a:pt x="384" y="0"/>
                </a:lnTo>
                <a:lnTo>
                  <a:pt x="384" y="1344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2793" name="Text Box 89"/>
          <p:cNvSpPr txBox="1">
            <a:spLocks noChangeArrowheads="1"/>
          </p:cNvSpPr>
          <p:nvPr/>
        </p:nvSpPr>
        <p:spPr bwMode="auto">
          <a:xfrm>
            <a:off x="2209800" y="5251450"/>
            <a:ext cx="28194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400" i="1">
                <a:latin typeface="Verdana" charset="0"/>
                <a:ea typeface="굴림" charset="-127"/>
                <a:cs typeface="굴림" charset="-127"/>
              </a:rPr>
              <a:t>Cray C90, Two lanes</a:t>
            </a:r>
          </a:p>
          <a:p>
            <a:pPr>
              <a:spcBef>
                <a:spcPct val="20000"/>
              </a:spcBef>
            </a:pPr>
            <a:r>
              <a:rPr lang="en-US" altLang="ko-KR" sz="1400" i="1">
                <a:latin typeface="Verdana" charset="0"/>
                <a:ea typeface="굴림" charset="-127"/>
                <a:cs typeface="굴림" charset="-127"/>
              </a:rPr>
              <a:t>4 cycle dead time</a:t>
            </a:r>
          </a:p>
          <a:p>
            <a:pPr>
              <a:spcBef>
                <a:spcPct val="20000"/>
              </a:spcBef>
            </a:pPr>
            <a:r>
              <a:rPr lang="en-US" altLang="ko-KR" sz="1400" i="1">
                <a:latin typeface="Verdana" charset="0"/>
                <a:ea typeface="굴림" charset="-127"/>
                <a:cs typeface="굴림" charset="-127"/>
              </a:rPr>
              <a:t>Maximum efficiency 94% with 128 element vectors</a:t>
            </a:r>
          </a:p>
        </p:txBody>
      </p:sp>
      <p:sp>
        <p:nvSpPr>
          <p:cNvPr id="1352794" name="Line 90"/>
          <p:cNvSpPr>
            <a:spLocks noChangeShapeType="1"/>
          </p:cNvSpPr>
          <p:nvPr/>
        </p:nvSpPr>
        <p:spPr bwMode="auto">
          <a:xfrm>
            <a:off x="1600200" y="3505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2795" name="Line 91"/>
          <p:cNvSpPr>
            <a:spLocks noChangeShapeType="1"/>
          </p:cNvSpPr>
          <p:nvPr/>
        </p:nvSpPr>
        <p:spPr bwMode="auto">
          <a:xfrm>
            <a:off x="1600200" y="228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2796" name="Line 92"/>
          <p:cNvSpPr>
            <a:spLocks noChangeShapeType="1"/>
          </p:cNvSpPr>
          <p:nvPr/>
        </p:nvSpPr>
        <p:spPr bwMode="auto">
          <a:xfrm>
            <a:off x="1752600" y="2286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2797" name="Text Box 93"/>
          <p:cNvSpPr txBox="1">
            <a:spLocks noChangeArrowheads="1"/>
          </p:cNvSpPr>
          <p:nvPr/>
        </p:nvSpPr>
        <p:spPr bwMode="auto">
          <a:xfrm>
            <a:off x="1892300" y="2759075"/>
            <a:ext cx="1854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400">
                <a:latin typeface="Verdana" charset="0"/>
                <a:ea typeface="굴림" charset="-127"/>
                <a:cs typeface="굴림" charset="-127"/>
              </a:rPr>
              <a:t>4 cycles dead time</a:t>
            </a:r>
          </a:p>
        </p:txBody>
      </p:sp>
      <p:grpSp>
        <p:nvGrpSpPr>
          <p:cNvPr id="1352798" name="Group 94"/>
          <p:cNvGrpSpPr>
            <a:grpSpLocks/>
          </p:cNvGrpSpPr>
          <p:nvPr/>
        </p:nvGrpSpPr>
        <p:grpSpPr bwMode="auto">
          <a:xfrm>
            <a:off x="4725988" y="1905000"/>
            <a:ext cx="4265612" cy="1936750"/>
            <a:chOff x="2977" y="1392"/>
            <a:chExt cx="2687" cy="1220"/>
          </a:xfrm>
        </p:grpSpPr>
        <p:grpSp>
          <p:nvGrpSpPr>
            <p:cNvPr id="1352799" name="Group 95"/>
            <p:cNvGrpSpPr>
              <a:grpSpLocks/>
            </p:cNvGrpSpPr>
            <p:nvPr/>
          </p:nvGrpSpPr>
          <p:grpSpPr bwMode="auto">
            <a:xfrm>
              <a:off x="4032" y="1392"/>
              <a:ext cx="1536" cy="384"/>
              <a:chOff x="3024" y="1344"/>
              <a:chExt cx="1536" cy="384"/>
            </a:xfrm>
          </p:grpSpPr>
          <p:grpSp>
            <p:nvGrpSpPr>
              <p:cNvPr id="1352800" name="Group 96"/>
              <p:cNvGrpSpPr>
                <a:grpSpLocks/>
              </p:cNvGrpSpPr>
              <p:nvPr/>
            </p:nvGrpSpPr>
            <p:grpSpPr bwMode="auto">
              <a:xfrm>
                <a:off x="3024" y="1344"/>
                <a:ext cx="192" cy="192"/>
                <a:chOff x="672" y="1248"/>
                <a:chExt cx="192" cy="192"/>
              </a:xfrm>
            </p:grpSpPr>
            <p:sp>
              <p:nvSpPr>
                <p:cNvPr id="1352801" name="Rectangle 97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02" name="Oval 98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03" name="Group 99"/>
              <p:cNvGrpSpPr>
                <a:grpSpLocks/>
              </p:cNvGrpSpPr>
              <p:nvPr/>
            </p:nvGrpSpPr>
            <p:grpSpPr bwMode="auto">
              <a:xfrm>
                <a:off x="3216" y="1344"/>
                <a:ext cx="192" cy="192"/>
                <a:chOff x="672" y="1248"/>
                <a:chExt cx="192" cy="192"/>
              </a:xfrm>
            </p:grpSpPr>
            <p:sp>
              <p:nvSpPr>
                <p:cNvPr id="1352804" name="Rectangle 100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05" name="Oval 101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06" name="Group 102"/>
              <p:cNvGrpSpPr>
                <a:grpSpLocks/>
              </p:cNvGrpSpPr>
              <p:nvPr/>
            </p:nvGrpSpPr>
            <p:grpSpPr bwMode="auto">
              <a:xfrm>
                <a:off x="3792" y="1344"/>
                <a:ext cx="192" cy="192"/>
                <a:chOff x="672" y="1248"/>
                <a:chExt cx="192" cy="192"/>
              </a:xfrm>
            </p:grpSpPr>
            <p:sp>
              <p:nvSpPr>
                <p:cNvPr id="1352807" name="Rectangle 103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08" name="Oval 104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09" name="Group 105"/>
              <p:cNvGrpSpPr>
                <a:grpSpLocks/>
              </p:cNvGrpSpPr>
              <p:nvPr/>
            </p:nvGrpSpPr>
            <p:grpSpPr bwMode="auto">
              <a:xfrm>
                <a:off x="3984" y="1344"/>
                <a:ext cx="192" cy="192"/>
                <a:chOff x="672" y="1248"/>
                <a:chExt cx="192" cy="192"/>
              </a:xfrm>
            </p:grpSpPr>
            <p:sp>
              <p:nvSpPr>
                <p:cNvPr id="1352810" name="Rectangle 106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11" name="Oval 107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12" name="Group 108"/>
              <p:cNvGrpSpPr>
                <a:grpSpLocks/>
              </p:cNvGrpSpPr>
              <p:nvPr/>
            </p:nvGrpSpPr>
            <p:grpSpPr bwMode="auto">
              <a:xfrm>
                <a:off x="3408" y="1344"/>
                <a:ext cx="192" cy="192"/>
                <a:chOff x="672" y="1248"/>
                <a:chExt cx="192" cy="192"/>
              </a:xfrm>
            </p:grpSpPr>
            <p:sp>
              <p:nvSpPr>
                <p:cNvPr id="1352813" name="Rectangle 109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14" name="Oval 110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15" name="Group 111"/>
              <p:cNvGrpSpPr>
                <a:grpSpLocks/>
              </p:cNvGrpSpPr>
              <p:nvPr/>
            </p:nvGrpSpPr>
            <p:grpSpPr bwMode="auto">
              <a:xfrm>
                <a:off x="3600" y="1344"/>
                <a:ext cx="192" cy="192"/>
                <a:chOff x="672" y="1248"/>
                <a:chExt cx="192" cy="192"/>
              </a:xfrm>
            </p:grpSpPr>
            <p:sp>
              <p:nvSpPr>
                <p:cNvPr id="1352816" name="Rectangle 112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17" name="Oval 113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18" name="Group 114"/>
              <p:cNvGrpSpPr>
                <a:grpSpLocks/>
              </p:cNvGrpSpPr>
              <p:nvPr/>
            </p:nvGrpSpPr>
            <p:grpSpPr bwMode="auto">
              <a:xfrm>
                <a:off x="4176" y="1344"/>
                <a:ext cx="192" cy="192"/>
                <a:chOff x="672" y="1248"/>
                <a:chExt cx="192" cy="192"/>
              </a:xfrm>
            </p:grpSpPr>
            <p:sp>
              <p:nvSpPr>
                <p:cNvPr id="1352819" name="Rectangle 115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20" name="Oval 116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21" name="Group 117"/>
              <p:cNvGrpSpPr>
                <a:grpSpLocks/>
              </p:cNvGrpSpPr>
              <p:nvPr/>
            </p:nvGrpSpPr>
            <p:grpSpPr bwMode="auto">
              <a:xfrm>
                <a:off x="4368" y="1344"/>
                <a:ext cx="192" cy="192"/>
                <a:chOff x="672" y="1248"/>
                <a:chExt cx="192" cy="192"/>
              </a:xfrm>
            </p:grpSpPr>
            <p:sp>
              <p:nvSpPr>
                <p:cNvPr id="13528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23" name="Oval 119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52824" name="Rectangle 120"/>
              <p:cNvSpPr>
                <a:spLocks noChangeArrowheads="1"/>
              </p:cNvSpPr>
              <p:nvPr/>
            </p:nvSpPr>
            <p:spPr bwMode="auto">
              <a:xfrm>
                <a:off x="3024" y="1344"/>
                <a:ext cx="153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52825" name="Group 121"/>
              <p:cNvGrpSpPr>
                <a:grpSpLocks/>
              </p:cNvGrpSpPr>
              <p:nvPr/>
            </p:nvGrpSpPr>
            <p:grpSpPr bwMode="auto">
              <a:xfrm>
                <a:off x="3024" y="1536"/>
                <a:ext cx="192" cy="192"/>
                <a:chOff x="672" y="2784"/>
                <a:chExt cx="192" cy="192"/>
              </a:xfrm>
            </p:grpSpPr>
            <p:sp>
              <p:nvSpPr>
                <p:cNvPr id="1352826" name="Rectangle 122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27" name="Oval 123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28" name="Group 124"/>
              <p:cNvGrpSpPr>
                <a:grpSpLocks/>
              </p:cNvGrpSpPr>
              <p:nvPr/>
            </p:nvGrpSpPr>
            <p:grpSpPr bwMode="auto">
              <a:xfrm>
                <a:off x="3216" y="1536"/>
                <a:ext cx="192" cy="192"/>
                <a:chOff x="672" y="2784"/>
                <a:chExt cx="192" cy="192"/>
              </a:xfrm>
            </p:grpSpPr>
            <p:sp>
              <p:nvSpPr>
                <p:cNvPr id="1352829" name="Rectangle 125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30" name="Oval 126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31" name="Group 127"/>
              <p:cNvGrpSpPr>
                <a:grpSpLocks/>
              </p:cNvGrpSpPr>
              <p:nvPr/>
            </p:nvGrpSpPr>
            <p:grpSpPr bwMode="auto">
              <a:xfrm>
                <a:off x="3408" y="1536"/>
                <a:ext cx="192" cy="192"/>
                <a:chOff x="672" y="2784"/>
                <a:chExt cx="192" cy="192"/>
              </a:xfrm>
            </p:grpSpPr>
            <p:sp>
              <p:nvSpPr>
                <p:cNvPr id="1352832" name="Rectangle 128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33" name="Oval 129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34" name="Group 130"/>
              <p:cNvGrpSpPr>
                <a:grpSpLocks/>
              </p:cNvGrpSpPr>
              <p:nvPr/>
            </p:nvGrpSpPr>
            <p:grpSpPr bwMode="auto">
              <a:xfrm>
                <a:off x="3600" y="1536"/>
                <a:ext cx="192" cy="192"/>
                <a:chOff x="672" y="2784"/>
                <a:chExt cx="192" cy="192"/>
              </a:xfrm>
            </p:grpSpPr>
            <p:sp>
              <p:nvSpPr>
                <p:cNvPr id="1352835" name="Rectangle 131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36" name="Oval 132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37" name="Group 133"/>
              <p:cNvGrpSpPr>
                <a:grpSpLocks/>
              </p:cNvGrpSpPr>
              <p:nvPr/>
            </p:nvGrpSpPr>
            <p:grpSpPr bwMode="auto">
              <a:xfrm>
                <a:off x="3792" y="1536"/>
                <a:ext cx="192" cy="192"/>
                <a:chOff x="672" y="2784"/>
                <a:chExt cx="192" cy="192"/>
              </a:xfrm>
            </p:grpSpPr>
            <p:sp>
              <p:nvSpPr>
                <p:cNvPr id="1352838" name="Rectangle 134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39" name="Oval 135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40" name="Group 136"/>
              <p:cNvGrpSpPr>
                <a:grpSpLocks/>
              </p:cNvGrpSpPr>
              <p:nvPr/>
            </p:nvGrpSpPr>
            <p:grpSpPr bwMode="auto">
              <a:xfrm>
                <a:off x="3984" y="1536"/>
                <a:ext cx="192" cy="192"/>
                <a:chOff x="672" y="2784"/>
                <a:chExt cx="192" cy="192"/>
              </a:xfrm>
            </p:grpSpPr>
            <p:sp>
              <p:nvSpPr>
                <p:cNvPr id="1352841" name="Rectangle 137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42" name="Oval 138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43" name="Group 139"/>
              <p:cNvGrpSpPr>
                <a:grpSpLocks/>
              </p:cNvGrpSpPr>
              <p:nvPr/>
            </p:nvGrpSpPr>
            <p:grpSpPr bwMode="auto">
              <a:xfrm>
                <a:off x="4176" y="1536"/>
                <a:ext cx="192" cy="192"/>
                <a:chOff x="672" y="2784"/>
                <a:chExt cx="192" cy="192"/>
              </a:xfrm>
            </p:grpSpPr>
            <p:sp>
              <p:nvSpPr>
                <p:cNvPr id="1352844" name="Rectangle 140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45" name="Oval 141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846" name="Group 142"/>
              <p:cNvGrpSpPr>
                <a:grpSpLocks/>
              </p:cNvGrpSpPr>
              <p:nvPr/>
            </p:nvGrpSpPr>
            <p:grpSpPr bwMode="auto">
              <a:xfrm>
                <a:off x="4368" y="1536"/>
                <a:ext cx="192" cy="192"/>
                <a:chOff x="672" y="2784"/>
                <a:chExt cx="192" cy="192"/>
              </a:xfrm>
            </p:grpSpPr>
            <p:sp>
              <p:nvSpPr>
                <p:cNvPr id="1352847" name="Rectangle 143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848" name="Oval 144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52849" name="Rectangle 145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153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52850" name="Text Box 146"/>
            <p:cNvSpPr txBox="1">
              <a:spLocks noChangeArrowheads="1"/>
            </p:cNvSpPr>
            <p:nvPr/>
          </p:nvSpPr>
          <p:spPr bwMode="auto">
            <a:xfrm>
              <a:off x="3648" y="1964"/>
              <a:ext cx="201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1400" i="1">
                  <a:latin typeface="Verdana" charset="0"/>
                  <a:ea typeface="굴림" charset="-127"/>
                  <a:cs typeface="굴림" charset="-127"/>
                </a:rPr>
                <a:t>T0, Eight lanes</a:t>
              </a:r>
            </a:p>
            <a:p>
              <a:pPr>
                <a:spcBef>
                  <a:spcPct val="20000"/>
                </a:spcBef>
              </a:pPr>
              <a:r>
                <a:rPr lang="en-US" altLang="ko-KR" sz="1400" i="1">
                  <a:latin typeface="Verdana" charset="0"/>
                  <a:ea typeface="굴림" charset="-127"/>
                  <a:cs typeface="굴림" charset="-127"/>
                </a:rPr>
                <a:t>No dead time</a:t>
              </a:r>
            </a:p>
            <a:p>
              <a:pPr>
                <a:spcBef>
                  <a:spcPct val="20000"/>
                </a:spcBef>
              </a:pPr>
              <a:r>
                <a:rPr lang="en-US" altLang="ko-KR" sz="1400" i="1">
                  <a:latin typeface="Verdana" charset="0"/>
                  <a:ea typeface="굴림" charset="-127"/>
                  <a:cs typeface="굴림" charset="-127"/>
                </a:rPr>
                <a:t>100% efficiency with 8 element vectors</a:t>
              </a:r>
            </a:p>
          </p:txBody>
        </p:sp>
        <p:sp>
          <p:nvSpPr>
            <p:cNvPr id="1352851" name="Text Box 147"/>
            <p:cNvSpPr txBox="1">
              <a:spLocks noChangeArrowheads="1"/>
            </p:cNvSpPr>
            <p:nvPr/>
          </p:nvSpPr>
          <p:spPr bwMode="auto">
            <a:xfrm>
              <a:off x="2977" y="1498"/>
              <a:ext cx="87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400">
                  <a:latin typeface="Verdana" charset="0"/>
                  <a:ea typeface="굴림" charset="-127"/>
                  <a:cs typeface="굴림" charset="-127"/>
                </a:rPr>
                <a:t>No dead time</a:t>
              </a:r>
            </a:p>
          </p:txBody>
        </p:sp>
        <p:sp>
          <p:nvSpPr>
            <p:cNvPr id="1352852" name="Line 148"/>
            <p:cNvSpPr>
              <a:spLocks noChangeShapeType="1"/>
            </p:cNvSpPr>
            <p:nvPr/>
          </p:nvSpPr>
          <p:spPr bwMode="auto">
            <a:xfrm>
              <a:off x="388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853" name="Group 149"/>
          <p:cNvGrpSpPr>
            <a:grpSpLocks/>
          </p:cNvGrpSpPr>
          <p:nvPr/>
        </p:nvGrpSpPr>
        <p:grpSpPr bwMode="auto">
          <a:xfrm>
            <a:off x="1219200" y="5791200"/>
            <a:ext cx="304800" cy="304800"/>
            <a:chOff x="672" y="2784"/>
            <a:chExt cx="192" cy="192"/>
          </a:xfrm>
        </p:grpSpPr>
        <p:sp>
          <p:nvSpPr>
            <p:cNvPr id="1352854" name="Rectangle 150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855" name="Oval 151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856" name="Group 152"/>
          <p:cNvGrpSpPr>
            <a:grpSpLocks/>
          </p:cNvGrpSpPr>
          <p:nvPr/>
        </p:nvGrpSpPr>
        <p:grpSpPr bwMode="auto">
          <a:xfrm>
            <a:off x="914400" y="5791200"/>
            <a:ext cx="304800" cy="304800"/>
            <a:chOff x="672" y="2784"/>
            <a:chExt cx="192" cy="192"/>
          </a:xfrm>
        </p:grpSpPr>
        <p:sp>
          <p:nvSpPr>
            <p:cNvPr id="1352857" name="Rectangle 153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858" name="Oval 154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859" name="Group 155"/>
          <p:cNvGrpSpPr>
            <a:grpSpLocks/>
          </p:cNvGrpSpPr>
          <p:nvPr/>
        </p:nvGrpSpPr>
        <p:grpSpPr bwMode="auto">
          <a:xfrm>
            <a:off x="1219200" y="6096000"/>
            <a:ext cx="304800" cy="304800"/>
            <a:chOff x="672" y="2784"/>
            <a:chExt cx="192" cy="192"/>
          </a:xfrm>
        </p:grpSpPr>
        <p:sp>
          <p:nvSpPr>
            <p:cNvPr id="1352860" name="Rectangle 156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861" name="Oval 157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2862" name="Group 158"/>
          <p:cNvGrpSpPr>
            <a:grpSpLocks/>
          </p:cNvGrpSpPr>
          <p:nvPr/>
        </p:nvGrpSpPr>
        <p:grpSpPr bwMode="auto">
          <a:xfrm>
            <a:off x="914400" y="6096000"/>
            <a:ext cx="304800" cy="304800"/>
            <a:chOff x="672" y="2784"/>
            <a:chExt cx="192" cy="192"/>
          </a:xfrm>
        </p:grpSpPr>
        <p:sp>
          <p:nvSpPr>
            <p:cNvPr id="1352863" name="Rectangle 159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864" name="Oval 160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52865" name="Freeform 161"/>
          <p:cNvSpPr>
            <a:spLocks/>
          </p:cNvSpPr>
          <p:nvPr/>
        </p:nvSpPr>
        <p:spPr bwMode="auto">
          <a:xfrm>
            <a:off x="914400" y="5638800"/>
            <a:ext cx="6096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"/>
              </a:cxn>
              <a:cxn ang="0">
                <a:pos x="384" y="480"/>
              </a:cxn>
              <a:cxn ang="0">
                <a:pos x="384" y="96"/>
              </a:cxn>
            </a:cxnLst>
            <a:rect l="0" t="0" r="r" b="b"/>
            <a:pathLst>
              <a:path w="384" h="480">
                <a:moveTo>
                  <a:pt x="0" y="0"/>
                </a:moveTo>
                <a:lnTo>
                  <a:pt x="0" y="480"/>
                </a:lnTo>
                <a:lnTo>
                  <a:pt x="384" y="480"/>
                </a:lnTo>
                <a:lnTo>
                  <a:pt x="384" y="9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2866" name="Line 162"/>
          <p:cNvSpPr>
            <a:spLocks noChangeShapeType="1"/>
          </p:cNvSpPr>
          <p:nvPr/>
        </p:nvSpPr>
        <p:spPr bwMode="auto">
          <a:xfrm>
            <a:off x="1600200" y="6400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2867" name="Line 163"/>
          <p:cNvSpPr>
            <a:spLocks noChangeShapeType="1"/>
          </p:cNvSpPr>
          <p:nvPr/>
        </p:nvSpPr>
        <p:spPr bwMode="auto">
          <a:xfrm>
            <a:off x="1752600" y="3505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2868" name="Text Box 164"/>
          <p:cNvSpPr txBox="1">
            <a:spLocks noChangeArrowheads="1"/>
          </p:cNvSpPr>
          <p:nvPr/>
        </p:nvSpPr>
        <p:spPr bwMode="auto">
          <a:xfrm>
            <a:off x="1889125" y="4587875"/>
            <a:ext cx="16017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1400">
                <a:latin typeface="Verdana" charset="0"/>
                <a:ea typeface="굴림" charset="-127"/>
                <a:cs typeface="굴림" charset="-127"/>
              </a:rPr>
              <a:t>64 cycles active</a:t>
            </a:r>
          </a:p>
        </p:txBody>
      </p:sp>
      <p:sp>
        <p:nvSpPr>
          <p:cNvPr id="1352869" name="Line 165"/>
          <p:cNvSpPr>
            <a:spLocks noChangeShapeType="1"/>
          </p:cNvSpPr>
          <p:nvPr/>
        </p:nvSpPr>
        <p:spPr bwMode="auto">
          <a:xfrm>
            <a:off x="12192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Memory-Memory versus Vector Register Machines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924800" cy="5054600"/>
          </a:xfrm>
        </p:spPr>
        <p:txBody>
          <a:bodyPr/>
          <a:lstStyle/>
          <a:p>
            <a:r>
              <a:rPr lang="en-US" altLang="ko-KR" dirty="0"/>
              <a:t>Vector memory-memory instructions hold all vector operands in main memory</a:t>
            </a:r>
          </a:p>
          <a:p>
            <a:r>
              <a:rPr lang="en-US" altLang="ko-KR" dirty="0"/>
              <a:t>The first vector machines, CDC Star-100 (‘73) and TI ASC (‘71), were memory-memory machines</a:t>
            </a:r>
          </a:p>
          <a:p>
            <a:r>
              <a:rPr lang="en-US" altLang="ko-KR" dirty="0"/>
              <a:t>Cray-1 (’76) was first vector register machine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0E03-C436-F74E-A22C-52EB86641017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354756" name="Group 4"/>
          <p:cNvGrpSpPr>
            <a:grpSpLocks/>
          </p:cNvGrpSpPr>
          <p:nvPr/>
        </p:nvGrpSpPr>
        <p:grpSpPr bwMode="auto">
          <a:xfrm>
            <a:off x="381000" y="3240087"/>
            <a:ext cx="3200400" cy="2163763"/>
            <a:chOff x="240" y="2016"/>
            <a:chExt cx="2016" cy="1363"/>
          </a:xfrm>
        </p:grpSpPr>
        <p:sp>
          <p:nvSpPr>
            <p:cNvPr id="1354757" name="Text Box 5"/>
            <p:cNvSpPr txBox="1">
              <a:spLocks noChangeArrowheads="1"/>
            </p:cNvSpPr>
            <p:nvPr/>
          </p:nvSpPr>
          <p:spPr bwMode="auto">
            <a:xfrm>
              <a:off x="288" y="2316"/>
              <a:ext cx="1931" cy="106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for (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=0; 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&lt;N; 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++)</a:t>
              </a:r>
            </a:p>
            <a:p>
              <a:pPr algn="l">
                <a:spcBef>
                  <a:spcPct val="20000"/>
                </a:spcBef>
              </a:pP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{</a:t>
              </a:r>
            </a:p>
            <a:p>
              <a:pPr algn="l">
                <a:spcBef>
                  <a:spcPct val="20000"/>
                </a:spcBef>
              </a:pP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  C[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] = A[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] + B[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];</a:t>
              </a:r>
            </a:p>
            <a:p>
              <a:pPr algn="l">
                <a:spcBef>
                  <a:spcPct val="20000"/>
                </a:spcBef>
              </a:pP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  D[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] = A[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] - B[</a:t>
              </a:r>
              <a:r>
                <a:rPr lang="en-US" altLang="ko-KR" sz="1800" b="1" dirty="0" err="1"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];</a:t>
              </a:r>
            </a:p>
            <a:p>
              <a:pPr algn="l">
                <a:spcBef>
                  <a:spcPct val="20000"/>
                </a:spcBef>
              </a:pPr>
              <a:r>
                <a:rPr lang="en-US" altLang="ko-KR" sz="1800" b="1" dirty="0">
                  <a:latin typeface="Courier New" charset="0"/>
                  <a:ea typeface="굴림" charset="-127"/>
                  <a:cs typeface="굴림" charset="-127"/>
                </a:rPr>
                <a:t>}</a:t>
              </a:r>
            </a:p>
          </p:txBody>
        </p:sp>
        <p:sp>
          <p:nvSpPr>
            <p:cNvPr id="1354758" name="Text Box 6"/>
            <p:cNvSpPr txBox="1">
              <a:spLocks noChangeArrowheads="1"/>
            </p:cNvSpPr>
            <p:nvPr/>
          </p:nvSpPr>
          <p:spPr bwMode="auto">
            <a:xfrm>
              <a:off x="294" y="2073"/>
              <a:ext cx="1698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Example Source Code</a:t>
              </a:r>
            </a:p>
          </p:txBody>
        </p:sp>
        <p:sp>
          <p:nvSpPr>
            <p:cNvPr id="1354759" name="Rectangle 7"/>
            <p:cNvSpPr>
              <a:spLocks noChangeArrowheads="1"/>
            </p:cNvSpPr>
            <p:nvPr/>
          </p:nvSpPr>
          <p:spPr bwMode="auto">
            <a:xfrm>
              <a:off x="240" y="2016"/>
              <a:ext cx="2016" cy="134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4760" name="Group 8"/>
          <p:cNvGrpSpPr>
            <a:grpSpLocks/>
          </p:cNvGrpSpPr>
          <p:nvPr/>
        </p:nvGrpSpPr>
        <p:grpSpPr bwMode="auto">
          <a:xfrm>
            <a:off x="3581400" y="2898775"/>
            <a:ext cx="5334000" cy="1371600"/>
            <a:chOff x="2256" y="1801"/>
            <a:chExt cx="3360" cy="864"/>
          </a:xfrm>
        </p:grpSpPr>
        <p:grpSp>
          <p:nvGrpSpPr>
            <p:cNvPr id="1354761" name="Group 9"/>
            <p:cNvGrpSpPr>
              <a:grpSpLocks/>
            </p:cNvGrpSpPr>
            <p:nvPr/>
          </p:nvGrpSpPr>
          <p:grpSpPr bwMode="auto">
            <a:xfrm>
              <a:off x="3168" y="1801"/>
              <a:ext cx="2448" cy="864"/>
              <a:chOff x="3168" y="1801"/>
              <a:chExt cx="2448" cy="864"/>
            </a:xfrm>
          </p:grpSpPr>
          <p:sp>
            <p:nvSpPr>
              <p:cNvPr id="1354762" name="Text Box 10"/>
              <p:cNvSpPr txBox="1">
                <a:spLocks noChangeArrowheads="1"/>
              </p:cNvSpPr>
              <p:nvPr/>
            </p:nvSpPr>
            <p:spPr bwMode="auto">
              <a:xfrm>
                <a:off x="3696" y="2089"/>
                <a:ext cx="1153" cy="439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ko-KR" sz="1800" b="1">
                    <a:latin typeface="Courier New" charset="0"/>
                    <a:ea typeface="굴림" charset="-127"/>
                    <a:cs typeface="굴림" charset="-127"/>
                  </a:rPr>
                  <a:t>ADDV C, A, B</a:t>
                </a:r>
              </a:p>
              <a:p>
                <a:pPr algn="l">
                  <a:spcBef>
                    <a:spcPct val="20000"/>
                  </a:spcBef>
                </a:pPr>
                <a:r>
                  <a:rPr lang="en-US" altLang="ko-KR" sz="1800" b="1">
                    <a:latin typeface="Courier New" charset="0"/>
                    <a:ea typeface="굴림" charset="-127"/>
                    <a:cs typeface="굴림" charset="-127"/>
                  </a:rPr>
                  <a:t>SUBV D, A, B</a:t>
                </a:r>
                <a:endParaRPr lang="en-US" altLang="ko-KR" sz="1800" b="1"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54763" name="Text Box 11"/>
              <p:cNvSpPr txBox="1">
                <a:spLocks noChangeArrowheads="1"/>
              </p:cNvSpPr>
              <p:nvPr/>
            </p:nvSpPr>
            <p:spPr bwMode="auto">
              <a:xfrm>
                <a:off x="3222" y="1810"/>
                <a:ext cx="2273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 dirty="0">
                    <a:latin typeface="Verdana" charset="0"/>
                    <a:ea typeface="굴림" charset="-127"/>
                    <a:cs typeface="굴림" charset="-127"/>
                  </a:rPr>
                  <a:t>Vector Memory-Memory Code</a:t>
                </a:r>
              </a:p>
            </p:txBody>
          </p:sp>
          <p:sp>
            <p:nvSpPr>
              <p:cNvPr id="1354764" name="Rectangle 12"/>
              <p:cNvSpPr>
                <a:spLocks noChangeArrowheads="1"/>
              </p:cNvSpPr>
              <p:nvPr/>
            </p:nvSpPr>
            <p:spPr bwMode="auto">
              <a:xfrm>
                <a:off x="3168" y="1801"/>
                <a:ext cx="2448" cy="8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54765" name="Line 13"/>
            <p:cNvSpPr>
              <a:spLocks noChangeShapeType="1"/>
            </p:cNvSpPr>
            <p:nvPr/>
          </p:nvSpPr>
          <p:spPr bwMode="auto">
            <a:xfrm flipV="1">
              <a:off x="2256" y="2233"/>
              <a:ext cx="912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54766" name="Group 14"/>
          <p:cNvGrpSpPr>
            <a:grpSpLocks/>
          </p:cNvGrpSpPr>
          <p:nvPr/>
        </p:nvGrpSpPr>
        <p:grpSpPr bwMode="auto">
          <a:xfrm>
            <a:off x="3581400" y="4270375"/>
            <a:ext cx="5334000" cy="2511425"/>
            <a:chOff x="2256" y="2665"/>
            <a:chExt cx="3360" cy="1582"/>
          </a:xfrm>
        </p:grpSpPr>
        <p:grpSp>
          <p:nvGrpSpPr>
            <p:cNvPr id="1354767" name="Group 15"/>
            <p:cNvGrpSpPr>
              <a:grpSpLocks/>
            </p:cNvGrpSpPr>
            <p:nvPr/>
          </p:nvGrpSpPr>
          <p:grpSpPr bwMode="auto">
            <a:xfrm>
              <a:off x="3168" y="2688"/>
              <a:ext cx="2448" cy="1559"/>
              <a:chOff x="3168" y="2761"/>
              <a:chExt cx="2448" cy="1559"/>
            </a:xfrm>
          </p:grpSpPr>
          <p:sp>
            <p:nvSpPr>
              <p:cNvPr id="1354768" name="Text Box 16"/>
              <p:cNvSpPr txBox="1">
                <a:spLocks noChangeArrowheads="1"/>
              </p:cNvSpPr>
              <p:nvPr/>
            </p:nvSpPr>
            <p:spPr bwMode="auto">
              <a:xfrm>
                <a:off x="3648" y="3049"/>
                <a:ext cx="1412" cy="127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ko-KR" sz="1800" b="1">
                    <a:latin typeface="Courier New" charset="0"/>
                    <a:ea typeface="굴림" charset="-127"/>
                    <a:cs typeface="굴림" charset="-127"/>
                  </a:rPr>
                  <a:t>LV V1, A</a:t>
                </a:r>
              </a:p>
              <a:p>
                <a:pPr algn="l">
                  <a:spcBef>
                    <a:spcPct val="20000"/>
                  </a:spcBef>
                </a:pPr>
                <a:r>
                  <a:rPr lang="en-US" altLang="ko-KR" sz="1800" b="1">
                    <a:latin typeface="Courier New" charset="0"/>
                    <a:ea typeface="굴림" charset="-127"/>
                    <a:cs typeface="굴림" charset="-127"/>
                  </a:rPr>
                  <a:t>LV V2, B</a:t>
                </a:r>
              </a:p>
              <a:p>
                <a:pPr algn="l">
                  <a:spcBef>
                    <a:spcPct val="20000"/>
                  </a:spcBef>
                </a:pPr>
                <a:r>
                  <a:rPr lang="en-US" altLang="ko-KR" sz="1800" b="1">
                    <a:latin typeface="Courier New" charset="0"/>
                    <a:ea typeface="굴림" charset="-127"/>
                    <a:cs typeface="굴림" charset="-127"/>
                  </a:rPr>
                  <a:t>ADDV V3, V1, V2</a:t>
                </a:r>
              </a:p>
              <a:p>
                <a:pPr algn="l">
                  <a:spcBef>
                    <a:spcPct val="20000"/>
                  </a:spcBef>
                </a:pPr>
                <a:r>
                  <a:rPr lang="en-US" altLang="ko-KR" sz="1800" b="1">
                    <a:latin typeface="Courier New" charset="0"/>
                    <a:ea typeface="굴림" charset="-127"/>
                    <a:cs typeface="굴림" charset="-127"/>
                  </a:rPr>
                  <a:t>SV V3, C</a:t>
                </a:r>
              </a:p>
              <a:p>
                <a:pPr algn="l">
                  <a:spcBef>
                    <a:spcPct val="20000"/>
                  </a:spcBef>
                </a:pPr>
                <a:r>
                  <a:rPr lang="en-US" altLang="ko-KR" sz="1800" b="1">
                    <a:latin typeface="Courier New" charset="0"/>
                    <a:ea typeface="굴림" charset="-127"/>
                    <a:cs typeface="굴림" charset="-127"/>
                  </a:rPr>
                  <a:t>SUBV V4, V1, V2</a:t>
                </a:r>
              </a:p>
              <a:p>
                <a:pPr algn="l">
                  <a:spcBef>
                    <a:spcPct val="20000"/>
                  </a:spcBef>
                </a:pPr>
                <a:r>
                  <a:rPr lang="en-US" altLang="ko-KR" sz="1800" b="1">
                    <a:latin typeface="Courier New" charset="0"/>
                    <a:ea typeface="굴림" charset="-127"/>
                    <a:cs typeface="굴림" charset="-127"/>
                  </a:rPr>
                  <a:t>SV V4, D</a:t>
                </a:r>
                <a:endParaRPr lang="en-US" altLang="ko-KR" sz="1800" b="1"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54769" name="Text Box 17"/>
              <p:cNvSpPr txBox="1">
                <a:spLocks noChangeArrowheads="1"/>
              </p:cNvSpPr>
              <p:nvPr/>
            </p:nvSpPr>
            <p:spPr bwMode="auto">
              <a:xfrm>
                <a:off x="3218" y="2770"/>
                <a:ext cx="164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Vector Register Code</a:t>
                </a:r>
              </a:p>
            </p:txBody>
          </p:sp>
          <p:sp>
            <p:nvSpPr>
              <p:cNvPr id="1354770" name="Rectangle 18"/>
              <p:cNvSpPr>
                <a:spLocks noChangeArrowheads="1"/>
              </p:cNvSpPr>
              <p:nvPr/>
            </p:nvSpPr>
            <p:spPr bwMode="auto">
              <a:xfrm>
                <a:off x="3168" y="2761"/>
                <a:ext cx="2448" cy="15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54771" name="Line 19"/>
            <p:cNvSpPr>
              <a:spLocks noChangeShapeType="1"/>
            </p:cNvSpPr>
            <p:nvPr/>
          </p:nvSpPr>
          <p:spPr bwMode="auto">
            <a:xfrm>
              <a:off x="2256" y="2665"/>
              <a:ext cx="912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Memory-Memory vs. Vector Register Machines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066800"/>
            <a:ext cx="7835900" cy="5054600"/>
          </a:xfrm>
        </p:spPr>
        <p:txBody>
          <a:bodyPr/>
          <a:lstStyle/>
          <a:p>
            <a:r>
              <a:rPr lang="en-US" altLang="ko-KR" dirty="0"/>
              <a:t>Vector memory-memory architectures (VMMA) require greater main memory bandwidth, why?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All operands must be read in and out of memory</a:t>
            </a:r>
          </a:p>
          <a:p>
            <a:r>
              <a:rPr lang="en-US" altLang="ko-KR" dirty="0"/>
              <a:t>VMMAs make if difficult to overlap execution of multiple vector operations, why? 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Must check dependencies on memory addresses</a:t>
            </a:r>
          </a:p>
          <a:p>
            <a:r>
              <a:rPr lang="en-US" altLang="ko-KR" dirty="0"/>
              <a:t>VMMAs incur greater startup latency</a:t>
            </a:r>
          </a:p>
          <a:p>
            <a:pPr lvl="1"/>
            <a:r>
              <a:rPr lang="en-US" altLang="ko-KR" dirty="0"/>
              <a:t>Scalar code was faster on CDC Star-100 </a:t>
            </a:r>
            <a:r>
              <a:rPr lang="en-US" altLang="ko-KR" dirty="0" smtClean="0"/>
              <a:t>(VMM) for </a:t>
            </a:r>
            <a:r>
              <a:rPr lang="en-US" altLang="ko-KR" dirty="0"/>
              <a:t>vectors &lt; 100 elements</a:t>
            </a:r>
          </a:p>
          <a:p>
            <a:r>
              <a:rPr lang="en-US" altLang="ko-KR" dirty="0" smtClean="0"/>
              <a:t>Apart </a:t>
            </a:r>
            <a:r>
              <a:rPr lang="en-US" altLang="ko-KR" dirty="0"/>
              <a:t>from CDC follow-ons (Cyber-205, ETA-10) all major vector machines since Cray-1 have had vector register architectures</a:t>
            </a:r>
          </a:p>
          <a:p>
            <a:r>
              <a:rPr lang="en-US" altLang="ko-KR" dirty="0">
                <a:solidFill>
                  <a:srgbClr val="F905F3"/>
                </a:solidFill>
              </a:rPr>
              <a:t>(we ignore vector memory-memory from now 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C7D4-4C12-A64D-9033-27222E9286F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3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Automatic Code </a:t>
            </a:r>
            <a:r>
              <a:rPr lang="en-US" altLang="ko-KR" dirty="0" err="1"/>
              <a:t>Vectorization</a:t>
            </a:r>
            <a:endParaRPr lang="en-US" altLang="ko-KR" dirty="0"/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21D-AB76-A94C-B70B-F478A8562A6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58851" name="Text Box 3"/>
          <p:cNvSpPr txBox="1">
            <a:spLocks noChangeArrowheads="1"/>
          </p:cNvSpPr>
          <p:nvPr/>
        </p:nvSpPr>
        <p:spPr bwMode="auto">
          <a:xfrm>
            <a:off x="2286000" y="685800"/>
            <a:ext cx="4391025" cy="8588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for (i=0; i &lt; N; i++)</a:t>
            </a:r>
          </a:p>
          <a:p>
            <a:pPr algn="l">
              <a:spcBef>
                <a:spcPct val="10000"/>
              </a:spcBef>
            </a:pP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C[i] = A[i] + B[i];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9851" y="1414462"/>
            <a:ext cx="3268664" cy="5291136"/>
            <a:chOff x="-44" y="891"/>
            <a:chExt cx="2059" cy="33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49" y="1224"/>
              <a:ext cx="1065" cy="1474"/>
              <a:chOff x="697" y="888"/>
              <a:chExt cx="1065" cy="1474"/>
            </a:xfrm>
          </p:grpSpPr>
          <p:sp>
            <p:nvSpPr>
              <p:cNvPr id="1358854" name="AutoShape 6"/>
              <p:cNvSpPr>
                <a:spLocks noChangeArrowheads="1"/>
              </p:cNvSpPr>
              <p:nvPr/>
            </p:nvSpPr>
            <p:spPr bwMode="auto">
              <a:xfrm>
                <a:off x="697" y="888"/>
                <a:ext cx="489" cy="32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400" dirty="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58855" name="AutoShape 7"/>
              <p:cNvSpPr>
                <a:spLocks noChangeArrowheads="1"/>
              </p:cNvSpPr>
              <p:nvPr/>
            </p:nvSpPr>
            <p:spPr bwMode="auto">
              <a:xfrm>
                <a:off x="1273" y="1176"/>
                <a:ext cx="489" cy="32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4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58856" name="AutoShape 8"/>
              <p:cNvSpPr>
                <a:spLocks noChangeArrowheads="1"/>
              </p:cNvSpPr>
              <p:nvPr/>
            </p:nvSpPr>
            <p:spPr bwMode="auto">
              <a:xfrm>
                <a:off x="938" y="1608"/>
                <a:ext cx="441" cy="32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4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add</a:t>
                </a:r>
              </a:p>
            </p:txBody>
          </p:sp>
          <p:sp>
            <p:nvSpPr>
              <p:cNvPr id="1358857" name="AutoShape 9"/>
              <p:cNvSpPr>
                <a:spLocks noChangeArrowheads="1"/>
              </p:cNvSpPr>
              <p:nvPr/>
            </p:nvSpPr>
            <p:spPr bwMode="auto">
              <a:xfrm>
                <a:off x="905" y="2040"/>
                <a:ext cx="554" cy="32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4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store</a:t>
                </a:r>
              </a:p>
            </p:txBody>
          </p:sp>
          <p:sp>
            <p:nvSpPr>
              <p:cNvPr id="1358858" name="Line 10"/>
              <p:cNvSpPr>
                <a:spLocks noChangeShapeType="1"/>
              </p:cNvSpPr>
              <p:nvPr/>
            </p:nvSpPr>
            <p:spPr bwMode="auto">
              <a:xfrm>
                <a:off x="948" y="1200"/>
                <a:ext cx="144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8859" name="Line 11"/>
              <p:cNvSpPr>
                <a:spLocks noChangeShapeType="1"/>
              </p:cNvSpPr>
              <p:nvPr/>
            </p:nvSpPr>
            <p:spPr bwMode="auto">
              <a:xfrm flipH="1">
                <a:off x="1236" y="1488"/>
                <a:ext cx="192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8860" name="Line 12"/>
              <p:cNvSpPr>
                <a:spLocks noChangeShapeType="1"/>
              </p:cNvSpPr>
              <p:nvPr/>
            </p:nvSpPr>
            <p:spPr bwMode="auto">
              <a:xfrm>
                <a:off x="1188" y="192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661" y="2712"/>
              <a:ext cx="1065" cy="1474"/>
              <a:chOff x="709" y="2376"/>
              <a:chExt cx="1065" cy="1474"/>
            </a:xfrm>
          </p:grpSpPr>
          <p:sp>
            <p:nvSpPr>
              <p:cNvPr id="1358862" name="AutoShape 14"/>
              <p:cNvSpPr>
                <a:spLocks noChangeArrowheads="1"/>
              </p:cNvSpPr>
              <p:nvPr/>
            </p:nvSpPr>
            <p:spPr bwMode="auto">
              <a:xfrm>
                <a:off x="709" y="2376"/>
                <a:ext cx="489" cy="32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4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58863" name="AutoShape 15"/>
              <p:cNvSpPr>
                <a:spLocks noChangeArrowheads="1"/>
              </p:cNvSpPr>
              <p:nvPr/>
            </p:nvSpPr>
            <p:spPr bwMode="auto">
              <a:xfrm>
                <a:off x="1285" y="2664"/>
                <a:ext cx="489" cy="32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4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58864" name="AutoShape 16"/>
              <p:cNvSpPr>
                <a:spLocks noChangeArrowheads="1"/>
              </p:cNvSpPr>
              <p:nvPr/>
            </p:nvSpPr>
            <p:spPr bwMode="auto">
              <a:xfrm>
                <a:off x="950" y="3096"/>
                <a:ext cx="441" cy="32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4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add</a:t>
                </a:r>
              </a:p>
            </p:txBody>
          </p:sp>
          <p:sp>
            <p:nvSpPr>
              <p:cNvPr id="1358865" name="AutoShape 17"/>
              <p:cNvSpPr>
                <a:spLocks noChangeArrowheads="1"/>
              </p:cNvSpPr>
              <p:nvPr/>
            </p:nvSpPr>
            <p:spPr bwMode="auto">
              <a:xfrm>
                <a:off x="917" y="3528"/>
                <a:ext cx="554" cy="32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400">
                    <a:solidFill>
                      <a:schemeClr val="bg1"/>
                    </a:solidFill>
                    <a:latin typeface="Calibri"/>
                    <a:ea typeface="굴림" charset="-127"/>
                    <a:cs typeface="Calibri"/>
                  </a:rPr>
                  <a:t>store</a:t>
                </a:r>
              </a:p>
            </p:txBody>
          </p:sp>
          <p:sp>
            <p:nvSpPr>
              <p:cNvPr id="1358866" name="Line 18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144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8867" name="Line 19"/>
              <p:cNvSpPr>
                <a:spLocks noChangeShapeType="1"/>
              </p:cNvSpPr>
              <p:nvPr/>
            </p:nvSpPr>
            <p:spPr bwMode="auto">
              <a:xfrm flipH="1">
                <a:off x="1248" y="2976"/>
                <a:ext cx="192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8868" name="Line 20"/>
              <p:cNvSpPr>
                <a:spLocks noChangeShapeType="1"/>
              </p:cNvSpPr>
              <p:nvPr/>
            </p:nvSpPr>
            <p:spPr bwMode="auto">
              <a:xfrm>
                <a:off x="1200" y="34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58869" name="AutoShape 21"/>
            <p:cNvSpPr>
              <a:spLocks noChangeArrowheads="1"/>
            </p:cNvSpPr>
            <p:nvPr/>
          </p:nvSpPr>
          <p:spPr bwMode="auto">
            <a:xfrm>
              <a:off x="528" y="1200"/>
              <a:ext cx="1248" cy="14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70" name="AutoShape 22"/>
            <p:cNvSpPr>
              <a:spLocks noChangeArrowheads="1"/>
            </p:cNvSpPr>
            <p:nvPr/>
          </p:nvSpPr>
          <p:spPr bwMode="auto">
            <a:xfrm>
              <a:off x="480" y="2736"/>
              <a:ext cx="1296" cy="1488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71" name="Text Box 23"/>
            <p:cNvSpPr txBox="1">
              <a:spLocks noChangeArrowheads="1"/>
            </p:cNvSpPr>
            <p:nvPr/>
          </p:nvSpPr>
          <p:spPr bwMode="auto">
            <a:xfrm>
              <a:off x="-44" y="1563"/>
              <a:ext cx="585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dirty="0" err="1">
                  <a:latin typeface="Calibri"/>
                  <a:ea typeface="굴림" charset="-127"/>
                  <a:cs typeface="Calibri"/>
                </a:rPr>
                <a:t>Iter</a:t>
              </a: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. 1</a:t>
              </a:r>
            </a:p>
          </p:txBody>
        </p:sp>
        <p:sp>
          <p:nvSpPr>
            <p:cNvPr id="1358872" name="Text Box 24"/>
            <p:cNvSpPr txBox="1">
              <a:spLocks noChangeArrowheads="1"/>
            </p:cNvSpPr>
            <p:nvPr/>
          </p:nvSpPr>
          <p:spPr bwMode="auto">
            <a:xfrm>
              <a:off x="-44" y="3051"/>
              <a:ext cx="585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dirty="0" err="1">
                  <a:latin typeface="Calibri"/>
                  <a:ea typeface="굴림" charset="-127"/>
                  <a:cs typeface="Calibri"/>
                </a:rPr>
                <a:t>Iter</a:t>
              </a: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. 2</a:t>
              </a:r>
            </a:p>
          </p:txBody>
        </p:sp>
        <p:sp>
          <p:nvSpPr>
            <p:cNvPr id="1358873" name="Text Box 25"/>
            <p:cNvSpPr txBox="1">
              <a:spLocks noChangeArrowheads="1"/>
            </p:cNvSpPr>
            <p:nvPr/>
          </p:nvSpPr>
          <p:spPr bwMode="auto">
            <a:xfrm>
              <a:off x="68" y="891"/>
              <a:ext cx="1947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i="1" dirty="0">
                  <a:latin typeface="Calibri"/>
                  <a:ea typeface="굴림" charset="-127"/>
                  <a:cs typeface="Calibri"/>
                </a:rPr>
                <a:t>Scalar Sequential Code</a:t>
              </a:r>
            </a:p>
          </p:txBody>
        </p:sp>
      </p:grpSp>
      <p:sp>
        <p:nvSpPr>
          <p:cNvPr id="1358874" name="Text Box 26"/>
          <p:cNvSpPr txBox="1">
            <a:spLocks noChangeArrowheads="1"/>
          </p:cNvSpPr>
          <p:nvPr/>
        </p:nvSpPr>
        <p:spPr bwMode="auto">
          <a:xfrm>
            <a:off x="2590800" y="5281524"/>
            <a:ext cx="6553200" cy="1200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altLang="ko-KR" sz="2400" dirty="0" err="1">
                <a:latin typeface="Calibri"/>
                <a:ea typeface="굴림" charset="-127"/>
                <a:cs typeface="Calibri"/>
              </a:rPr>
              <a:t>Vectorization</a:t>
            </a:r>
            <a:r>
              <a:rPr lang="en-US" altLang="ko-KR" sz="2400" dirty="0">
                <a:latin typeface="Calibri"/>
                <a:ea typeface="굴림" charset="-127"/>
                <a:cs typeface="Calibri"/>
              </a:rPr>
              <a:t> is a massive compile-time reordering of operation sequencing</a:t>
            </a:r>
          </a:p>
          <a:p>
            <a:pPr>
              <a:spcBef>
                <a:spcPct val="0"/>
              </a:spcBef>
            </a:pPr>
            <a:r>
              <a:rPr lang="en-US" altLang="ko-KR" sz="2400" dirty="0">
                <a:latin typeface="Calibri"/>
                <a:ea typeface="굴림" charset="-127"/>
                <a:cs typeface="Calibri"/>
                <a:sym typeface="Symbol" charset="2"/>
              </a:rPr>
              <a:t> </a:t>
            </a:r>
            <a:r>
              <a:rPr lang="en-US" altLang="ko-KR" sz="2400" dirty="0">
                <a:latin typeface="Calibri"/>
                <a:ea typeface="굴림" charset="-127"/>
                <a:cs typeface="Calibri"/>
              </a:rPr>
              <a:t>requires extensive loop dependence analysis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055938" y="1338264"/>
            <a:ext cx="6176963" cy="3829051"/>
            <a:chOff x="1925" y="843"/>
            <a:chExt cx="3891" cy="2412"/>
          </a:xfrm>
        </p:grpSpPr>
        <p:sp>
          <p:nvSpPr>
            <p:cNvPr id="1358876" name="AutoShape 28"/>
            <p:cNvSpPr>
              <a:spLocks noChangeArrowheads="1"/>
            </p:cNvSpPr>
            <p:nvPr/>
          </p:nvSpPr>
          <p:spPr bwMode="auto">
            <a:xfrm>
              <a:off x="2352" y="1536"/>
              <a:ext cx="3168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77" name="AutoShape 29"/>
            <p:cNvSpPr>
              <a:spLocks noChangeArrowheads="1"/>
            </p:cNvSpPr>
            <p:nvPr/>
          </p:nvSpPr>
          <p:spPr bwMode="auto">
            <a:xfrm>
              <a:off x="2354" y="1158"/>
              <a:ext cx="3164" cy="322"/>
            </a:xfrm>
            <a:prstGeom prst="roundRect">
              <a:avLst>
                <a:gd name="adj" fmla="val 16667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ko-KR" altLang="en-US" sz="2400"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358878" name="AutoShape 30"/>
            <p:cNvSpPr>
              <a:spLocks noChangeArrowheads="1"/>
            </p:cNvSpPr>
            <p:nvPr/>
          </p:nvSpPr>
          <p:spPr bwMode="auto">
            <a:xfrm>
              <a:off x="2352" y="1968"/>
              <a:ext cx="3168" cy="33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79" name="AutoShape 31"/>
            <p:cNvSpPr>
              <a:spLocks noChangeArrowheads="1"/>
            </p:cNvSpPr>
            <p:nvPr/>
          </p:nvSpPr>
          <p:spPr bwMode="auto">
            <a:xfrm>
              <a:off x="2352" y="2400"/>
              <a:ext cx="3168" cy="2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80" name="Text Box 32"/>
            <p:cNvSpPr txBox="1">
              <a:spLocks noChangeArrowheads="1"/>
            </p:cNvSpPr>
            <p:nvPr/>
          </p:nvSpPr>
          <p:spPr bwMode="auto">
            <a:xfrm>
              <a:off x="4493" y="3003"/>
              <a:ext cx="1323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 i="1" dirty="0">
                  <a:latin typeface="Calibri"/>
                  <a:ea typeface="굴림" charset="-127"/>
                  <a:cs typeface="Calibri"/>
                </a:rPr>
                <a:t>Vector Instruction</a:t>
              </a:r>
            </a:p>
          </p:txBody>
        </p:sp>
        <p:sp>
          <p:nvSpPr>
            <p:cNvPr id="1358881" name="AutoShape 33"/>
            <p:cNvSpPr>
              <a:spLocks noChangeArrowheads="1"/>
            </p:cNvSpPr>
            <p:nvPr/>
          </p:nvSpPr>
          <p:spPr bwMode="auto">
            <a:xfrm>
              <a:off x="2692" y="1208"/>
              <a:ext cx="365" cy="25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Calibri"/>
                  <a:ea typeface="굴림" charset="-127"/>
                  <a:cs typeface="Calibri"/>
                </a:rPr>
                <a:t>load</a:t>
              </a:r>
            </a:p>
          </p:txBody>
        </p:sp>
        <p:sp>
          <p:nvSpPr>
            <p:cNvPr id="1358882" name="AutoShape 34"/>
            <p:cNvSpPr>
              <a:spLocks noChangeArrowheads="1"/>
            </p:cNvSpPr>
            <p:nvPr/>
          </p:nvSpPr>
          <p:spPr bwMode="auto">
            <a:xfrm>
              <a:off x="3268" y="1592"/>
              <a:ext cx="365" cy="25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>
                  <a:solidFill>
                    <a:schemeClr val="bg1"/>
                  </a:solidFill>
                  <a:latin typeface="Calibri"/>
                  <a:ea typeface="굴림" charset="-127"/>
                  <a:cs typeface="Calibri"/>
                </a:rPr>
                <a:t>load</a:t>
              </a:r>
            </a:p>
          </p:txBody>
        </p:sp>
        <p:sp>
          <p:nvSpPr>
            <p:cNvPr id="1358883" name="AutoShape 35"/>
            <p:cNvSpPr>
              <a:spLocks noChangeArrowheads="1"/>
            </p:cNvSpPr>
            <p:nvPr/>
          </p:nvSpPr>
          <p:spPr bwMode="auto">
            <a:xfrm>
              <a:off x="2930" y="2024"/>
              <a:ext cx="320" cy="25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>
                  <a:solidFill>
                    <a:schemeClr val="bg1"/>
                  </a:solidFill>
                  <a:latin typeface="Calibri"/>
                  <a:ea typeface="굴림" charset="-127"/>
                  <a:cs typeface="Calibri"/>
                </a:rPr>
                <a:t>add</a:t>
              </a:r>
            </a:p>
          </p:txBody>
        </p:sp>
        <p:sp>
          <p:nvSpPr>
            <p:cNvPr id="1358884" name="AutoShape 36"/>
            <p:cNvSpPr>
              <a:spLocks noChangeArrowheads="1"/>
            </p:cNvSpPr>
            <p:nvPr/>
          </p:nvSpPr>
          <p:spPr bwMode="auto">
            <a:xfrm>
              <a:off x="2899" y="2408"/>
              <a:ext cx="431" cy="25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>
                  <a:solidFill>
                    <a:schemeClr val="bg1"/>
                  </a:solidFill>
                  <a:latin typeface="Calibri"/>
                  <a:ea typeface="굴림" charset="-127"/>
                  <a:cs typeface="Calibri"/>
                </a:rPr>
                <a:t>store</a:t>
              </a:r>
            </a:p>
          </p:txBody>
        </p:sp>
        <p:sp>
          <p:nvSpPr>
            <p:cNvPr id="1358885" name="Line 37"/>
            <p:cNvSpPr>
              <a:spLocks noChangeShapeType="1"/>
            </p:cNvSpPr>
            <p:nvPr/>
          </p:nvSpPr>
          <p:spPr bwMode="auto">
            <a:xfrm>
              <a:off x="2880" y="1488"/>
              <a:ext cx="144" cy="5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86" name="Line 38"/>
            <p:cNvSpPr>
              <a:spLocks noChangeShapeType="1"/>
            </p:cNvSpPr>
            <p:nvPr/>
          </p:nvSpPr>
          <p:spPr bwMode="auto">
            <a:xfrm flipH="1">
              <a:off x="3168" y="1872"/>
              <a:ext cx="14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87" name="Line 39"/>
            <p:cNvSpPr>
              <a:spLocks noChangeShapeType="1"/>
            </p:cNvSpPr>
            <p:nvPr/>
          </p:nvSpPr>
          <p:spPr bwMode="auto">
            <a:xfrm>
              <a:off x="3120" y="2304"/>
              <a:ext cx="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88" name="AutoShape 40"/>
            <p:cNvSpPr>
              <a:spLocks noChangeArrowheads="1"/>
            </p:cNvSpPr>
            <p:nvPr/>
          </p:nvSpPr>
          <p:spPr bwMode="auto">
            <a:xfrm>
              <a:off x="3892" y="1208"/>
              <a:ext cx="365" cy="2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>
                  <a:solidFill>
                    <a:schemeClr val="bg1"/>
                  </a:solidFill>
                  <a:latin typeface="Calibri"/>
                  <a:ea typeface="굴림" charset="-127"/>
                  <a:cs typeface="Calibri"/>
                </a:rPr>
                <a:t>load</a:t>
              </a:r>
            </a:p>
          </p:txBody>
        </p:sp>
        <p:sp>
          <p:nvSpPr>
            <p:cNvPr id="1358889" name="AutoShape 41"/>
            <p:cNvSpPr>
              <a:spLocks noChangeArrowheads="1"/>
            </p:cNvSpPr>
            <p:nvPr/>
          </p:nvSpPr>
          <p:spPr bwMode="auto">
            <a:xfrm>
              <a:off x="4468" y="1592"/>
              <a:ext cx="365" cy="2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>
                  <a:solidFill>
                    <a:schemeClr val="bg1"/>
                  </a:solidFill>
                  <a:latin typeface="Calibri"/>
                  <a:ea typeface="굴림" charset="-127"/>
                  <a:cs typeface="Calibri"/>
                </a:rPr>
                <a:t>load</a:t>
              </a:r>
            </a:p>
          </p:txBody>
        </p:sp>
        <p:sp>
          <p:nvSpPr>
            <p:cNvPr id="1358890" name="AutoShape 42"/>
            <p:cNvSpPr>
              <a:spLocks noChangeArrowheads="1"/>
            </p:cNvSpPr>
            <p:nvPr/>
          </p:nvSpPr>
          <p:spPr bwMode="auto">
            <a:xfrm>
              <a:off x="4130" y="2024"/>
              <a:ext cx="320" cy="2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>
                  <a:solidFill>
                    <a:schemeClr val="bg1"/>
                  </a:solidFill>
                  <a:latin typeface="Calibri"/>
                  <a:ea typeface="굴림" charset="-127"/>
                  <a:cs typeface="Calibri"/>
                </a:rPr>
                <a:t>add</a:t>
              </a:r>
            </a:p>
          </p:txBody>
        </p:sp>
        <p:sp>
          <p:nvSpPr>
            <p:cNvPr id="1358891" name="AutoShape 43"/>
            <p:cNvSpPr>
              <a:spLocks noChangeArrowheads="1"/>
            </p:cNvSpPr>
            <p:nvPr/>
          </p:nvSpPr>
          <p:spPr bwMode="auto">
            <a:xfrm>
              <a:off x="4099" y="2408"/>
              <a:ext cx="431" cy="2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>
                  <a:solidFill>
                    <a:schemeClr val="bg1"/>
                  </a:solidFill>
                  <a:latin typeface="Calibri"/>
                  <a:ea typeface="굴림" charset="-127"/>
                  <a:cs typeface="Calibri"/>
                </a:rPr>
                <a:t>store</a:t>
              </a:r>
            </a:p>
          </p:txBody>
        </p:sp>
        <p:sp>
          <p:nvSpPr>
            <p:cNvPr id="1358892" name="Line 44"/>
            <p:cNvSpPr>
              <a:spLocks noChangeShapeType="1"/>
            </p:cNvSpPr>
            <p:nvPr/>
          </p:nvSpPr>
          <p:spPr bwMode="auto">
            <a:xfrm>
              <a:off x="4032" y="1488"/>
              <a:ext cx="192" cy="5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93" name="Line 45"/>
            <p:cNvSpPr>
              <a:spLocks noChangeShapeType="1"/>
            </p:cNvSpPr>
            <p:nvPr/>
          </p:nvSpPr>
          <p:spPr bwMode="auto">
            <a:xfrm flipH="1">
              <a:off x="4368" y="1872"/>
              <a:ext cx="14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94" name="Line 46"/>
            <p:cNvSpPr>
              <a:spLocks noChangeShapeType="1"/>
            </p:cNvSpPr>
            <p:nvPr/>
          </p:nvSpPr>
          <p:spPr bwMode="auto">
            <a:xfrm>
              <a:off x="4320" y="2304"/>
              <a:ext cx="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95" name="AutoShape 47"/>
            <p:cNvSpPr>
              <a:spLocks noChangeArrowheads="1"/>
            </p:cNvSpPr>
            <p:nvPr/>
          </p:nvSpPr>
          <p:spPr bwMode="auto">
            <a:xfrm>
              <a:off x="2496" y="1152"/>
              <a:ext cx="1248" cy="1632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96" name="AutoShape 48"/>
            <p:cNvSpPr>
              <a:spLocks noChangeArrowheads="1"/>
            </p:cNvSpPr>
            <p:nvPr/>
          </p:nvSpPr>
          <p:spPr bwMode="auto">
            <a:xfrm>
              <a:off x="3744" y="1152"/>
              <a:ext cx="1248" cy="1632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897" name="Text Box 49"/>
            <p:cNvSpPr txBox="1">
              <a:spLocks noChangeArrowheads="1"/>
            </p:cNvSpPr>
            <p:nvPr/>
          </p:nvSpPr>
          <p:spPr bwMode="auto">
            <a:xfrm>
              <a:off x="2544" y="2784"/>
              <a:ext cx="624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dirty="0" err="1">
                  <a:latin typeface="Calibri"/>
                  <a:ea typeface="굴림" charset="-127"/>
                  <a:cs typeface="Calibri"/>
                </a:rPr>
                <a:t>Iter</a:t>
              </a: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. 1</a:t>
              </a:r>
            </a:p>
          </p:txBody>
        </p:sp>
        <p:sp>
          <p:nvSpPr>
            <p:cNvPr id="1358898" name="Text Box 50"/>
            <p:cNvSpPr txBox="1">
              <a:spLocks noChangeArrowheads="1"/>
            </p:cNvSpPr>
            <p:nvPr/>
          </p:nvSpPr>
          <p:spPr bwMode="auto">
            <a:xfrm>
              <a:off x="3792" y="2784"/>
              <a:ext cx="624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dirty="0" err="1">
                  <a:latin typeface="Calibri"/>
                  <a:ea typeface="굴림" charset="-127"/>
                  <a:cs typeface="Calibri"/>
                </a:rPr>
                <a:t>Iter</a:t>
              </a: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. 2</a:t>
              </a:r>
            </a:p>
          </p:txBody>
        </p:sp>
        <p:sp>
          <p:nvSpPr>
            <p:cNvPr id="1358899" name="Text Box 51"/>
            <p:cNvSpPr txBox="1">
              <a:spLocks noChangeArrowheads="1"/>
            </p:cNvSpPr>
            <p:nvPr/>
          </p:nvSpPr>
          <p:spPr bwMode="auto">
            <a:xfrm>
              <a:off x="4051" y="843"/>
              <a:ext cx="1428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i="1" dirty="0" err="1">
                  <a:latin typeface="Calibri"/>
                  <a:ea typeface="굴림" charset="-127"/>
                  <a:cs typeface="Calibri"/>
                </a:rPr>
                <a:t>Vectorized</a:t>
              </a:r>
              <a:r>
                <a:rPr lang="en-US" altLang="ko-KR" sz="2400" i="1" dirty="0">
                  <a:latin typeface="Calibri"/>
                  <a:ea typeface="굴림" charset="-127"/>
                  <a:cs typeface="Calibri"/>
                </a:rPr>
                <a:t> Code</a:t>
              </a:r>
            </a:p>
          </p:txBody>
        </p:sp>
        <p:sp>
          <p:nvSpPr>
            <p:cNvPr id="1358900" name="Line 52"/>
            <p:cNvSpPr>
              <a:spLocks noChangeShapeType="1"/>
            </p:cNvSpPr>
            <p:nvPr/>
          </p:nvSpPr>
          <p:spPr bwMode="auto">
            <a:xfrm>
              <a:off x="5088" y="2688"/>
              <a:ext cx="96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901" name="Line 53"/>
            <p:cNvSpPr>
              <a:spLocks noChangeShapeType="1"/>
            </p:cNvSpPr>
            <p:nvPr/>
          </p:nvSpPr>
          <p:spPr bwMode="auto">
            <a:xfrm>
              <a:off x="2208" y="148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8902" name="Text Box 54"/>
            <p:cNvSpPr txBox="1">
              <a:spLocks noChangeArrowheads="1"/>
            </p:cNvSpPr>
            <p:nvPr/>
          </p:nvSpPr>
          <p:spPr bwMode="auto">
            <a:xfrm rot="16200000">
              <a:off x="1797" y="1815"/>
              <a:ext cx="548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i="1" dirty="0">
                  <a:latin typeface="Calibri"/>
                  <a:ea typeface="굴림" charset="-127"/>
                  <a:cs typeface="Calibri"/>
                </a:rPr>
                <a:t>Time</a:t>
              </a:r>
            </a:p>
          </p:txBody>
        </p:sp>
        <p:sp>
          <p:nvSpPr>
            <p:cNvPr id="1358903" name="Line 55"/>
            <p:cNvSpPr>
              <a:spLocks noChangeShapeType="1"/>
            </p:cNvSpPr>
            <p:nvPr/>
          </p:nvSpPr>
          <p:spPr bwMode="auto">
            <a:xfrm>
              <a:off x="5088" y="1776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87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685800"/>
          </a:xfrm>
        </p:spPr>
        <p:txBody>
          <a:bodyPr/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Vector </a:t>
            </a:r>
            <a:r>
              <a:rPr lang="en-US" altLang="ko-KR" sz="2800" dirty="0" err="1">
                <a:ea typeface="굴림" charset="-127"/>
                <a:cs typeface="굴림" charset="-127"/>
              </a:rPr>
              <a:t>Stripmining</a:t>
            </a:r>
            <a:endParaRPr lang="en-US" altLang="ko-KR" sz="2800" dirty="0">
              <a:ea typeface="굴림" charset="-127"/>
              <a:cs typeface="굴림" charset="-127"/>
            </a:endParaRPr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>
          <a:xfrm>
            <a:off x="0" y="538949"/>
            <a:ext cx="8915400" cy="874728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Problem: </a:t>
            </a:r>
            <a:r>
              <a:rPr lang="en-US" altLang="ko-KR" dirty="0">
                <a:ea typeface="굴림" charset="-127"/>
                <a:cs typeface="굴림" charset="-127"/>
              </a:rPr>
              <a:t>Vector registers have finite length</a:t>
            </a:r>
          </a:p>
          <a:p>
            <a:pPr>
              <a:buFontTx/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Solution: </a:t>
            </a:r>
            <a:r>
              <a:rPr lang="en-US" altLang="ko-KR" dirty="0">
                <a:ea typeface="굴림" charset="-127"/>
                <a:cs typeface="굴림" charset="-127"/>
              </a:rPr>
              <a:t>Break loops into pieces that fit in registers, </a:t>
            </a:r>
            <a:r>
              <a:rPr lang="en-US" altLang="ko-KR" i="1" dirty="0">
                <a:ea typeface="굴림" charset="-127"/>
                <a:cs typeface="굴림" charset="-127"/>
              </a:rPr>
              <a:t>“</a:t>
            </a:r>
            <a:r>
              <a:rPr lang="en-US" altLang="ko-KR" i="1" dirty="0" err="1">
                <a:ea typeface="굴림" charset="-127"/>
                <a:cs typeface="굴림" charset="-127"/>
              </a:rPr>
              <a:t>Stripmining</a:t>
            </a:r>
            <a:r>
              <a:rPr lang="en-US" altLang="ko-KR" i="1" dirty="0">
                <a:ea typeface="굴림" charset="-127"/>
                <a:cs typeface="굴림" charset="-127"/>
              </a:rPr>
              <a:t>”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528B-99EE-244F-988C-7E1A0DFC50E5}" type="slidenum">
              <a:rPr lang="en-US" smtClean="0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505200" y="1271816"/>
            <a:ext cx="5571632" cy="51398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10000"/>
              </a:spcBef>
            </a:pPr>
            <a:r>
              <a:rPr lang="ko-KR" altLang="en-US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ANDI R1, N, 63   # N mod 64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MTC1 VLR, R1     # Do remainder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loop: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LV V1, RA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DSLL R2, R1, 3	# Multiply by 8      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DADDU RA, RA, R2 # Bump pointer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LV V2, RB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DADDU RB, RB, R2 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ADDV.D V3, V1, V2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SV V3, RC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DADDU RC, RC, R2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DSUBU N, N, R1 # Subtract elements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LI R1, 64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MTC1 VLR, R1   # Reset full length</a:t>
            </a:r>
          </a:p>
          <a:p>
            <a:pPr algn="l">
              <a:spcBef>
                <a:spcPct val="10000"/>
              </a:spcBef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BGTZ N, loop   # Any more to do?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908175"/>
            <a:ext cx="3600450" cy="4495800"/>
            <a:chOff x="0" y="1344"/>
            <a:chExt cx="2268" cy="2832"/>
          </a:xfrm>
        </p:grpSpPr>
        <p:sp>
          <p:nvSpPr>
            <p:cNvPr id="1360902" name="Text Box 6"/>
            <p:cNvSpPr txBox="1">
              <a:spLocks noChangeArrowheads="1"/>
            </p:cNvSpPr>
            <p:nvPr/>
          </p:nvSpPr>
          <p:spPr bwMode="auto">
            <a:xfrm>
              <a:off x="0" y="1344"/>
              <a:ext cx="2132" cy="46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10000"/>
                </a:spcBef>
              </a:pPr>
              <a:r>
                <a:rPr lang="en-US" altLang="ko-KR" sz="2000" b="1">
                  <a:latin typeface="Courier New" charset="0"/>
                  <a:ea typeface="굴림" charset="-127"/>
                  <a:cs typeface="굴림" charset="-127"/>
                </a:rPr>
                <a:t>for (i=0; i&lt;N; i++)</a:t>
              </a:r>
            </a:p>
            <a:p>
              <a:pPr algn="l">
                <a:spcBef>
                  <a:spcPct val="10000"/>
                </a:spcBef>
              </a:pPr>
              <a:r>
                <a:rPr lang="en-US" altLang="ko-KR" sz="2000" b="1">
                  <a:latin typeface="Courier New" charset="0"/>
                  <a:ea typeface="굴림" charset="-127"/>
                  <a:cs typeface="굴림" charset="-127"/>
                </a:rPr>
                <a:t>    C[i] = A[i]+B[i];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4" y="1824"/>
              <a:ext cx="2124" cy="2352"/>
              <a:chOff x="144" y="1392"/>
              <a:chExt cx="2124" cy="2352"/>
            </a:xfrm>
          </p:grpSpPr>
          <p:sp>
            <p:nvSpPr>
              <p:cNvPr id="1360904" name="Rectangle 8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5" name="Rectangle 9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6" name="Rectangle 10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7" name="Rectangle 11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8" name="Rectangle 12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9" name="Rectangle 13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0" name="Rectangle 14"/>
              <p:cNvSpPr>
                <a:spLocks noChangeArrowheads="1"/>
              </p:cNvSpPr>
              <p:nvPr/>
            </p:nvSpPr>
            <p:spPr bwMode="auto">
              <a:xfrm>
                <a:off x="192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1" name="Rectangle 15"/>
              <p:cNvSpPr>
                <a:spLocks noChangeArrowheads="1"/>
              </p:cNvSpPr>
              <p:nvPr/>
            </p:nvSpPr>
            <p:spPr bwMode="auto">
              <a:xfrm>
                <a:off x="480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2" name="Rectangle 16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3" name="Rectangle 17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4" name="Rectangle 18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5" name="Rectangle 19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288" y="2304"/>
                <a:ext cx="720" cy="288"/>
                <a:chOff x="912" y="2736"/>
                <a:chExt cx="720" cy="288"/>
              </a:xfrm>
            </p:grpSpPr>
            <p:sp>
              <p:nvSpPr>
                <p:cNvPr id="1360917" name="Oval 21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000" b="1" dirty="0"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18" name="Line 22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20" name="Line 24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288" y="3168"/>
                <a:ext cx="720" cy="288"/>
                <a:chOff x="912" y="2736"/>
                <a:chExt cx="720" cy="288"/>
              </a:xfrm>
            </p:grpSpPr>
            <p:sp>
              <p:nvSpPr>
                <p:cNvPr id="1360922" name="Oval 26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000" b="1"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23" name="Line 27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2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25" name="Line 2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288" y="1680"/>
                <a:ext cx="720" cy="288"/>
                <a:chOff x="912" y="2736"/>
                <a:chExt cx="720" cy="288"/>
              </a:xfrm>
            </p:grpSpPr>
            <p:sp>
              <p:nvSpPr>
                <p:cNvPr id="1360927" name="Oval 31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000" b="1" dirty="0"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28" name="Line 32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2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30" name="Line 34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0931" name="Text Box 35"/>
              <p:cNvSpPr txBox="1">
                <a:spLocks noChangeArrowheads="1"/>
              </p:cNvSpPr>
              <p:nvPr/>
            </p:nvSpPr>
            <p:spPr bwMode="auto">
              <a:xfrm>
                <a:off x="144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000" b="1">
                    <a:ea typeface="굴림" charset="-127"/>
                    <a:cs typeface="굴림" charset="-127"/>
                  </a:rPr>
                  <a:t>A</a:t>
                </a:r>
              </a:p>
            </p:txBody>
          </p:sp>
          <p:sp>
            <p:nvSpPr>
              <p:cNvPr id="1360932" name="Text Box 36"/>
              <p:cNvSpPr txBox="1">
                <a:spLocks noChangeArrowheads="1"/>
              </p:cNvSpPr>
              <p:nvPr/>
            </p:nvSpPr>
            <p:spPr bwMode="auto">
              <a:xfrm>
                <a:off x="432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000" b="1">
                    <a:ea typeface="굴림" charset="-127"/>
                    <a:cs typeface="굴림" charset="-127"/>
                  </a:rPr>
                  <a:t>B</a:t>
                </a:r>
              </a:p>
            </p:txBody>
          </p:sp>
          <p:sp>
            <p:nvSpPr>
              <p:cNvPr id="1360933" name="Text Box 37"/>
              <p:cNvSpPr txBox="1">
                <a:spLocks noChangeArrowheads="1"/>
              </p:cNvSpPr>
              <p:nvPr/>
            </p:nvSpPr>
            <p:spPr bwMode="auto">
              <a:xfrm>
                <a:off x="960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000" b="1">
                    <a:ea typeface="굴림" charset="-127"/>
                    <a:cs typeface="굴림" charset="-127"/>
                  </a:rPr>
                  <a:t>C</a:t>
                </a:r>
              </a:p>
            </p:txBody>
          </p:sp>
          <p:sp>
            <p:nvSpPr>
              <p:cNvPr id="1360934" name="AutoShape 38"/>
              <p:cNvSpPr>
                <a:spLocks/>
              </p:cNvSpPr>
              <p:nvPr/>
            </p:nvSpPr>
            <p:spPr bwMode="auto">
              <a:xfrm>
                <a:off x="1152" y="2064"/>
                <a:ext cx="144" cy="768"/>
              </a:xfrm>
              <a:prstGeom prst="rightBrace">
                <a:avLst>
                  <a:gd name="adj1" fmla="val 44444"/>
                  <a:gd name="adj2" fmla="val 50000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ko-KR" altLang="en-US" sz="2000" b="1"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60935" name="Text Box 39"/>
              <p:cNvSpPr txBox="1">
                <a:spLocks noChangeArrowheads="1"/>
              </p:cNvSpPr>
              <p:nvPr/>
            </p:nvSpPr>
            <p:spPr bwMode="auto">
              <a:xfrm>
                <a:off x="1258" y="2313"/>
                <a:ext cx="101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64 elements</a:t>
                </a:r>
              </a:p>
            </p:txBody>
          </p:sp>
          <p:sp>
            <p:nvSpPr>
              <p:cNvPr id="1360936" name="AutoShape 40"/>
              <p:cNvSpPr>
                <a:spLocks/>
              </p:cNvSpPr>
              <p:nvPr/>
            </p:nvSpPr>
            <p:spPr bwMode="auto">
              <a:xfrm>
                <a:off x="1152" y="1632"/>
                <a:ext cx="144" cy="384"/>
              </a:xfrm>
              <a:prstGeom prst="rightBrace">
                <a:avLst>
                  <a:gd name="adj1" fmla="val 22222"/>
                  <a:gd name="adj2" fmla="val 50000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ko-KR" altLang="en-US" sz="2000" b="1"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60937" name="Text Box 41"/>
              <p:cNvSpPr txBox="1">
                <a:spLocks noChangeArrowheads="1"/>
              </p:cNvSpPr>
              <p:nvPr/>
            </p:nvSpPr>
            <p:spPr bwMode="auto">
              <a:xfrm>
                <a:off x="1272" y="1689"/>
                <a:ext cx="896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Remainder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899" grpId="0" build="p" autoUpdateAnimBg="0"/>
      <p:bldP spid="136090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Conditional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51F5-ECCB-0E44-AE7D-69556F9836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367043" name="Rectangle 3"/>
          <p:cNvSpPr>
            <a:spLocks noChangeArrowheads="1"/>
          </p:cNvSpPr>
          <p:nvPr/>
        </p:nvSpPr>
        <p:spPr bwMode="auto">
          <a:xfrm>
            <a:off x="381000" y="1066800"/>
            <a:ext cx="8302625" cy="4702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ea typeface="굴림" charset="-127"/>
                <a:cs typeface="굴림" charset="-127"/>
              </a:rPr>
              <a:t>Problem: Want to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vectorize</a:t>
            </a:r>
            <a:r>
              <a:rPr lang="en-US" altLang="ko-KR" sz="2000" dirty="0">
                <a:ea typeface="굴림" charset="-127"/>
                <a:cs typeface="굴림" charset="-127"/>
              </a:rPr>
              <a:t> loops with conditional code:</a:t>
            </a:r>
          </a:p>
          <a:p>
            <a:pPr marL="1543050" lvl="3" indent="-1714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1543050" lvl="3" indent="-1714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if (A[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]&gt;0) then</a:t>
            </a:r>
          </a:p>
          <a:p>
            <a:pPr marL="1543050" lvl="3" indent="-1714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</a:p>
          <a:p>
            <a:pPr marL="1543050" lvl="3" indent="-1714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-127"/>
                <a:cs typeface="굴림" charset="-127"/>
              </a:rPr>
              <a:t>    </a:t>
            </a:r>
            <a:endParaRPr lang="en-US" altLang="ko-KR" sz="2000" dirty="0">
              <a:ea typeface="굴림" charset="-127"/>
              <a:cs typeface="굴림" charset="-127"/>
            </a:endParaRPr>
          </a:p>
          <a:p>
            <a:pPr marL="285750" indent="-2857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dirty="0">
                <a:ea typeface="굴림" charset="-127"/>
                <a:cs typeface="굴림" charset="-127"/>
              </a:rPr>
              <a:t>Solution: Add vector </a:t>
            </a:r>
            <a:r>
              <a:rPr lang="en-US" altLang="ko-KR" sz="2000" i="1" dirty="0">
                <a:ea typeface="굴림" charset="-127"/>
                <a:cs typeface="굴림" charset="-127"/>
              </a:rPr>
              <a:t>mask</a:t>
            </a:r>
            <a:r>
              <a:rPr lang="en-US" altLang="ko-KR" sz="2000" dirty="0">
                <a:ea typeface="굴림" charset="-127"/>
                <a:cs typeface="굴림" charset="-127"/>
              </a:rPr>
              <a:t> (or </a:t>
            </a:r>
            <a:r>
              <a:rPr lang="en-US" altLang="ko-KR" sz="2000" i="1" dirty="0">
                <a:ea typeface="굴림" charset="-127"/>
                <a:cs typeface="굴림" charset="-127"/>
              </a:rPr>
              <a:t>flag</a:t>
            </a:r>
            <a:r>
              <a:rPr lang="en-US" altLang="ko-KR" sz="2000" dirty="0">
                <a:ea typeface="굴림" charset="-127"/>
                <a:cs typeface="굴림" charset="-127"/>
              </a:rPr>
              <a:t>) registers</a:t>
            </a:r>
          </a:p>
          <a:p>
            <a:pPr marL="685800" lvl="1" indent="-228600" algn="l">
              <a:lnSpc>
                <a:spcPct val="90000"/>
              </a:lnSpc>
              <a:spcBef>
                <a:spcPct val="10000"/>
              </a:spcBef>
              <a:buSzPct val="100000"/>
              <a:buFontTx/>
              <a:buChar char="–"/>
            </a:pPr>
            <a:r>
              <a:rPr lang="en-US" altLang="ko-KR" dirty="0">
                <a:ea typeface="굴림" charset="-127"/>
                <a:cs typeface="굴림" charset="-127"/>
              </a:rPr>
              <a:t>vector version of predicate registers, 1 bit per element</a:t>
            </a:r>
          </a:p>
          <a:p>
            <a:pPr marL="285750" indent="-2857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dirty="0">
                <a:ea typeface="굴림" charset="-127"/>
                <a:cs typeface="굴림" charset="-127"/>
              </a:rPr>
              <a:t>…and </a:t>
            </a:r>
            <a:r>
              <a:rPr lang="en-US" altLang="ko-KR" sz="2000" i="1" dirty="0" err="1">
                <a:ea typeface="굴림" charset="-127"/>
                <a:cs typeface="굴림" charset="-127"/>
              </a:rPr>
              <a:t>maskable</a:t>
            </a:r>
            <a:r>
              <a:rPr lang="en-US" altLang="ko-KR" sz="2000" dirty="0">
                <a:ea typeface="굴림" charset="-127"/>
                <a:cs typeface="굴림" charset="-127"/>
              </a:rPr>
              <a:t> vector instructions</a:t>
            </a:r>
          </a:p>
          <a:p>
            <a:pPr marL="685800" lvl="1" indent="-228600" algn="l">
              <a:lnSpc>
                <a:spcPct val="90000"/>
              </a:lnSpc>
              <a:spcBef>
                <a:spcPct val="10000"/>
              </a:spcBef>
              <a:buSzPct val="100000"/>
              <a:buFontTx/>
              <a:buChar char="–"/>
            </a:pPr>
            <a:r>
              <a:rPr lang="en-US" altLang="ko-KR" dirty="0">
                <a:ea typeface="굴림" charset="-127"/>
                <a:cs typeface="굴림" charset="-127"/>
              </a:rPr>
              <a:t>vector operation becomes bubble (“NOP”) at elements where mask bit is clear</a:t>
            </a:r>
            <a:endParaRPr lang="en-US" altLang="ko-KR" dirty="0">
              <a:latin typeface="Courier New" charset="0"/>
              <a:ea typeface="굴림" charset="-127"/>
              <a:cs typeface="굴림" charset="-127"/>
            </a:endParaRP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ea typeface="굴림" charset="-127"/>
                <a:cs typeface="굴림" charset="-127"/>
              </a:rPr>
              <a:t>Code example:</a:t>
            </a:r>
            <a:endParaRPr lang="en-US" altLang="ko-KR" sz="2000" dirty="0">
              <a:latin typeface="Courier New" charset="0"/>
              <a:ea typeface="굴림" charset="-127"/>
              <a:cs typeface="굴림" charset="-127"/>
            </a:endParaRP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CVM             # Turn on all elements 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       # Load entire A vector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SGTVS.D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, F0  # Set bits in mask register where A&gt;0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rB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	      # Load B vector into A under mask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SV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	      # Store A back to memory under mask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0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Supercomputers</a:t>
            </a:r>
            <a:endParaRPr lang="en-US" altLang="ko-KR" dirty="0"/>
          </a:p>
        </p:txBody>
      </p:sp>
      <p:sp>
        <p:nvSpPr>
          <p:cNvPr id="131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Definition of a supercomputer:</a:t>
            </a:r>
          </a:p>
          <a:p>
            <a:r>
              <a:rPr lang="en-US" altLang="ko-KR" dirty="0"/>
              <a:t>Fastest machine in world at given task</a:t>
            </a:r>
          </a:p>
          <a:p>
            <a:pPr lvl="1"/>
            <a:r>
              <a:rPr lang="en-US" altLang="ko-KR" dirty="0"/>
              <a:t> Performs at or near the currently highest operational rate for computers</a:t>
            </a:r>
          </a:p>
          <a:p>
            <a:r>
              <a:rPr lang="en-US" altLang="ko-KR" dirty="0"/>
              <a:t>A device to turn a compute-bound problem into an I/O bound problem </a:t>
            </a:r>
          </a:p>
          <a:p>
            <a:r>
              <a:rPr lang="en-US" altLang="ko-KR" dirty="0"/>
              <a:t>Any machine costing $30M+</a:t>
            </a:r>
          </a:p>
          <a:p>
            <a:r>
              <a:rPr lang="en-US" altLang="ko-KR" dirty="0"/>
              <a:t>Any machine designed by Seymour Cray</a:t>
            </a:r>
          </a:p>
          <a:p>
            <a:endParaRPr lang="en-US" altLang="ko-KR" dirty="0"/>
          </a:p>
          <a:p>
            <a:r>
              <a:rPr lang="en-US" altLang="ko-KR" dirty="0"/>
              <a:t>CDC6600 (Cray, 1964) regarded as first supercomputer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E33-DC31-784D-BE0C-1C5994383A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43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Masked Vector Instructions</a:t>
            </a:r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19CA-D87C-824D-B2F9-E8E5BB94EF12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062037"/>
            <a:ext cx="4724400" cy="4135436"/>
            <a:chOff x="2688" y="669"/>
            <a:chExt cx="2976" cy="260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61" y="1402"/>
              <a:ext cx="2364" cy="1872"/>
              <a:chOff x="3061" y="1402"/>
              <a:chExt cx="2364" cy="1872"/>
            </a:xfrm>
          </p:grpSpPr>
          <p:sp>
            <p:nvSpPr>
              <p:cNvPr id="1369093" name="Freeform 5"/>
              <p:cNvSpPr>
                <a:spLocks/>
              </p:cNvSpPr>
              <p:nvPr/>
            </p:nvSpPr>
            <p:spPr bwMode="auto">
              <a:xfrm>
                <a:off x="4224" y="2016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224" y="2592"/>
                <a:ext cx="626" cy="48"/>
                <a:chOff x="1536" y="2256"/>
                <a:chExt cx="626" cy="48"/>
              </a:xfrm>
            </p:grpSpPr>
            <p:sp>
              <p:nvSpPr>
                <p:cNvPr id="1369095" name="Rectangle 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096" name="Freeform 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097" name="Line 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224" y="2112"/>
                <a:ext cx="626" cy="48"/>
                <a:chOff x="1536" y="2256"/>
                <a:chExt cx="626" cy="48"/>
              </a:xfrm>
            </p:grpSpPr>
            <p:sp>
              <p:nvSpPr>
                <p:cNvPr id="1369099" name="Rectangle 1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00" name="Freeform 1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01" name="Line 1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224" y="2352"/>
                <a:ext cx="626" cy="48"/>
                <a:chOff x="1536" y="2256"/>
                <a:chExt cx="626" cy="48"/>
              </a:xfrm>
            </p:grpSpPr>
            <p:sp>
              <p:nvSpPr>
                <p:cNvPr id="1369103" name="Rectangle 1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04" name="Freeform 1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05" name="Line 1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9106" name="Text Box 18"/>
              <p:cNvSpPr txBox="1">
                <a:spLocks noChangeArrowheads="1"/>
              </p:cNvSpPr>
              <p:nvPr/>
            </p:nvSpPr>
            <p:spPr bwMode="auto">
              <a:xfrm>
                <a:off x="4319" y="236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C[4]</a:t>
                </a:r>
              </a:p>
            </p:txBody>
          </p:sp>
          <p:sp>
            <p:nvSpPr>
              <p:cNvPr id="1369107" name="Text Box 19"/>
              <p:cNvSpPr txBox="1">
                <a:spLocks noChangeArrowheads="1"/>
              </p:cNvSpPr>
              <p:nvPr/>
            </p:nvSpPr>
            <p:spPr bwMode="auto">
              <a:xfrm>
                <a:off x="4319" y="212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C[5]</a:t>
                </a:r>
              </a:p>
            </p:txBody>
          </p:sp>
          <p:sp>
            <p:nvSpPr>
              <p:cNvPr id="1369108" name="Text Box 20"/>
              <p:cNvSpPr txBox="1">
                <a:spLocks noChangeArrowheads="1"/>
              </p:cNvSpPr>
              <p:nvPr/>
            </p:nvSpPr>
            <p:spPr bwMode="auto">
              <a:xfrm>
                <a:off x="4524" y="284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C[1]</a:t>
                </a:r>
              </a:p>
            </p:txBody>
          </p:sp>
          <p:sp>
            <p:nvSpPr>
              <p:cNvPr id="1369109" name="Line 21"/>
              <p:cNvSpPr>
                <a:spLocks noChangeShapeType="1"/>
              </p:cNvSpPr>
              <p:nvPr/>
            </p:nvSpPr>
            <p:spPr bwMode="auto">
              <a:xfrm>
                <a:off x="4525" y="2688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10" name="Line 22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11" name="Line 23"/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12" name="Text Box 24"/>
              <p:cNvSpPr txBox="1">
                <a:spLocks noChangeArrowheads="1"/>
              </p:cNvSpPr>
              <p:nvPr/>
            </p:nvSpPr>
            <p:spPr bwMode="auto">
              <a:xfrm>
                <a:off x="4452" y="3082"/>
                <a:ext cx="973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 i="1">
                    <a:latin typeface="Verdana" charset="0"/>
                    <a:ea typeface="굴림" charset="-127"/>
                    <a:cs typeface="굴림" charset="-127"/>
                  </a:rPr>
                  <a:t>Write data port</a:t>
                </a:r>
              </a:p>
            </p:txBody>
          </p:sp>
          <p:sp>
            <p:nvSpPr>
              <p:cNvPr id="1369113" name="Text Box 25"/>
              <p:cNvSpPr txBox="1">
                <a:spLocks noChangeArrowheads="1"/>
              </p:cNvSpPr>
              <p:nvPr/>
            </p:nvSpPr>
            <p:spPr bwMode="auto">
              <a:xfrm>
                <a:off x="4079" y="1642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A[7]</a:t>
                </a:r>
              </a:p>
            </p:txBody>
          </p:sp>
          <p:sp>
            <p:nvSpPr>
              <p:cNvPr id="1369114" name="Text Box 26"/>
              <p:cNvSpPr txBox="1">
                <a:spLocks noChangeArrowheads="1"/>
              </p:cNvSpPr>
              <p:nvPr/>
            </p:nvSpPr>
            <p:spPr bwMode="auto">
              <a:xfrm>
                <a:off x="4511" y="1642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B[7]</a:t>
                </a:r>
              </a:p>
            </p:txBody>
          </p:sp>
          <p:sp>
            <p:nvSpPr>
              <p:cNvPr id="1369115" name="Text Box 27"/>
              <p:cNvSpPr txBox="1">
                <a:spLocks noChangeArrowheads="1"/>
              </p:cNvSpPr>
              <p:nvPr/>
            </p:nvSpPr>
            <p:spPr bwMode="auto">
              <a:xfrm>
                <a:off x="3061" y="21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M[3]=0</a:t>
                </a:r>
              </a:p>
            </p:txBody>
          </p:sp>
          <p:sp>
            <p:nvSpPr>
              <p:cNvPr id="1369116" name="Text Box 28"/>
              <p:cNvSpPr txBox="1">
                <a:spLocks noChangeArrowheads="1"/>
              </p:cNvSpPr>
              <p:nvPr/>
            </p:nvSpPr>
            <p:spPr bwMode="auto">
              <a:xfrm>
                <a:off x="3061" y="1978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M[4]=1</a:t>
                </a:r>
              </a:p>
            </p:txBody>
          </p:sp>
          <p:sp>
            <p:nvSpPr>
              <p:cNvPr id="1369117" name="Text Box 29"/>
              <p:cNvSpPr txBox="1">
                <a:spLocks noChangeArrowheads="1"/>
              </p:cNvSpPr>
              <p:nvPr/>
            </p:nvSpPr>
            <p:spPr bwMode="auto">
              <a:xfrm>
                <a:off x="3061" y="178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M[5]=1</a:t>
                </a:r>
              </a:p>
            </p:txBody>
          </p:sp>
          <p:sp>
            <p:nvSpPr>
              <p:cNvPr id="1369118" name="Text Box 30"/>
              <p:cNvSpPr txBox="1">
                <a:spLocks noChangeArrowheads="1"/>
              </p:cNvSpPr>
              <p:nvPr/>
            </p:nvSpPr>
            <p:spPr bwMode="auto">
              <a:xfrm>
                <a:off x="3061" y="159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M[6]=0</a:t>
                </a:r>
              </a:p>
            </p:txBody>
          </p:sp>
          <p:sp>
            <p:nvSpPr>
              <p:cNvPr id="1369119" name="Text Box 31"/>
              <p:cNvSpPr txBox="1">
                <a:spLocks noChangeArrowheads="1"/>
              </p:cNvSpPr>
              <p:nvPr/>
            </p:nvSpPr>
            <p:spPr bwMode="auto">
              <a:xfrm>
                <a:off x="3061" y="236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M[2]=0</a:t>
                </a:r>
              </a:p>
            </p:txBody>
          </p:sp>
          <p:sp>
            <p:nvSpPr>
              <p:cNvPr id="1369120" name="Text Box 32"/>
              <p:cNvSpPr txBox="1">
                <a:spLocks noChangeArrowheads="1"/>
              </p:cNvSpPr>
              <p:nvPr/>
            </p:nvSpPr>
            <p:spPr bwMode="auto">
              <a:xfrm>
                <a:off x="3061" y="255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M[1]=1</a:t>
                </a:r>
              </a:p>
            </p:txBody>
          </p:sp>
          <p:sp>
            <p:nvSpPr>
              <p:cNvPr id="1369121" name="Text Box 33"/>
              <p:cNvSpPr txBox="1">
                <a:spLocks noChangeArrowheads="1"/>
              </p:cNvSpPr>
              <p:nvPr/>
            </p:nvSpPr>
            <p:spPr bwMode="auto">
              <a:xfrm>
                <a:off x="3061" y="274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M[0]=0</a:t>
                </a:r>
              </a:p>
            </p:txBody>
          </p:sp>
          <p:sp>
            <p:nvSpPr>
              <p:cNvPr id="1369122" name="Text Box 34"/>
              <p:cNvSpPr txBox="1">
                <a:spLocks noChangeArrowheads="1"/>
              </p:cNvSpPr>
              <p:nvPr/>
            </p:nvSpPr>
            <p:spPr bwMode="auto">
              <a:xfrm>
                <a:off x="3061" y="140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M[7]=1</a:t>
                </a:r>
              </a:p>
            </p:txBody>
          </p:sp>
          <p:sp>
            <p:nvSpPr>
              <p:cNvPr id="1369123" name="Line 35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816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24" name="Line 36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672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25" name="Line 37"/>
              <p:cNvSpPr>
                <a:spLocks noChangeShapeType="1"/>
              </p:cNvSpPr>
              <p:nvPr/>
            </p:nvSpPr>
            <p:spPr bwMode="auto">
              <a:xfrm>
                <a:off x="3552" y="1872"/>
                <a:ext cx="576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26" name="Line 38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480" cy="1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69127" name="Rectangle 39"/>
            <p:cNvSpPr>
              <a:spLocks noChangeArrowheads="1"/>
            </p:cNvSpPr>
            <p:nvPr/>
          </p:nvSpPr>
          <p:spPr bwMode="auto">
            <a:xfrm>
              <a:off x="2688" y="669"/>
              <a:ext cx="2976" cy="63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Density-Time Implementation</a:t>
              </a:r>
            </a:p>
            <a:p>
              <a:pPr marL="685800" lvl="1" indent="-228600" algn="l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 sz="1800" dirty="0">
                  <a:latin typeface="Calibri"/>
                  <a:ea typeface="굴림" charset="-127"/>
                  <a:cs typeface="Calibri"/>
                </a:rPr>
                <a:t>scan mask vector and only execute elements with non-zero masks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-381000" y="1062037"/>
            <a:ext cx="4953000" cy="4973636"/>
            <a:chOff x="-240" y="669"/>
            <a:chExt cx="3120" cy="3133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365" y="1402"/>
              <a:ext cx="1879" cy="2400"/>
              <a:chOff x="365" y="1402"/>
              <a:chExt cx="1879" cy="2400"/>
            </a:xfrm>
          </p:grpSpPr>
          <p:sp>
            <p:nvSpPr>
              <p:cNvPr id="1369130" name="Freeform 42"/>
              <p:cNvSpPr>
                <a:spLocks/>
              </p:cNvSpPr>
              <p:nvPr/>
            </p:nvSpPr>
            <p:spPr bwMode="auto">
              <a:xfrm>
                <a:off x="1043" y="2544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>
                <a:off x="1043" y="3120"/>
                <a:ext cx="626" cy="48"/>
                <a:chOff x="1536" y="2256"/>
                <a:chExt cx="626" cy="48"/>
              </a:xfrm>
            </p:grpSpPr>
            <p:sp>
              <p:nvSpPr>
                <p:cNvPr id="1369132" name="Rectangle 4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33" name="Freeform 4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34" name="Line 4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1043" y="2640"/>
                <a:ext cx="626" cy="48"/>
                <a:chOff x="1536" y="2256"/>
                <a:chExt cx="626" cy="48"/>
              </a:xfrm>
            </p:grpSpPr>
            <p:sp>
              <p:nvSpPr>
                <p:cNvPr id="1369136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37" name="Freeform 4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38" name="Line 5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1"/>
              <p:cNvGrpSpPr>
                <a:grpSpLocks/>
              </p:cNvGrpSpPr>
              <p:nvPr/>
            </p:nvGrpSpPr>
            <p:grpSpPr bwMode="auto">
              <a:xfrm>
                <a:off x="1043" y="2880"/>
                <a:ext cx="626" cy="48"/>
                <a:chOff x="1536" y="2256"/>
                <a:chExt cx="626" cy="48"/>
              </a:xfrm>
            </p:grpSpPr>
            <p:sp>
              <p:nvSpPr>
                <p:cNvPr id="1369140" name="Rectangle 5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41" name="Freeform 5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42" name="Line 5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9143" name="Text Box 55"/>
              <p:cNvSpPr txBox="1">
                <a:spLocks noChangeArrowheads="1"/>
              </p:cNvSpPr>
              <p:nvPr/>
            </p:nvSpPr>
            <p:spPr bwMode="auto">
              <a:xfrm>
                <a:off x="1138" y="289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C[1]</a:t>
                </a:r>
              </a:p>
            </p:txBody>
          </p:sp>
          <p:sp>
            <p:nvSpPr>
              <p:cNvPr id="1369144" name="Text Box 56"/>
              <p:cNvSpPr txBox="1">
                <a:spLocks noChangeArrowheads="1"/>
              </p:cNvSpPr>
              <p:nvPr/>
            </p:nvSpPr>
            <p:spPr bwMode="auto">
              <a:xfrm>
                <a:off x="1138" y="265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C[2]</a:t>
                </a:r>
              </a:p>
            </p:txBody>
          </p:sp>
          <p:sp>
            <p:nvSpPr>
              <p:cNvPr id="1369145" name="Text Box 57"/>
              <p:cNvSpPr txBox="1">
                <a:spLocks noChangeArrowheads="1"/>
              </p:cNvSpPr>
              <p:nvPr/>
            </p:nvSpPr>
            <p:spPr bwMode="auto">
              <a:xfrm>
                <a:off x="1343" y="337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C[0]</a:t>
                </a:r>
              </a:p>
            </p:txBody>
          </p:sp>
          <p:sp>
            <p:nvSpPr>
              <p:cNvPr id="1369146" name="Line 58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47" name="Line 59"/>
              <p:cNvSpPr>
                <a:spLocks noChangeShapeType="1"/>
              </p:cNvSpPr>
              <p:nvPr/>
            </p:nvSpPr>
            <p:spPr bwMode="auto">
              <a:xfrm>
                <a:off x="1523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48" name="Line 60"/>
              <p:cNvSpPr>
                <a:spLocks noChangeShapeType="1"/>
              </p:cNvSpPr>
              <p:nvPr/>
            </p:nvSpPr>
            <p:spPr bwMode="auto">
              <a:xfrm>
                <a:off x="1139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49" name="Text Box 61"/>
              <p:cNvSpPr txBox="1">
                <a:spLocks noChangeArrowheads="1"/>
              </p:cNvSpPr>
              <p:nvPr/>
            </p:nvSpPr>
            <p:spPr bwMode="auto">
              <a:xfrm>
                <a:off x="898" y="2170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A[3]</a:t>
                </a:r>
              </a:p>
            </p:txBody>
          </p:sp>
          <p:sp>
            <p:nvSpPr>
              <p:cNvPr id="1369150" name="Text Box 62"/>
              <p:cNvSpPr txBox="1">
                <a:spLocks noChangeArrowheads="1"/>
              </p:cNvSpPr>
              <p:nvPr/>
            </p:nvSpPr>
            <p:spPr bwMode="auto">
              <a:xfrm>
                <a:off x="1330" y="2170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B[3]</a:t>
                </a:r>
              </a:p>
            </p:txBody>
          </p:sp>
          <p:sp>
            <p:nvSpPr>
              <p:cNvPr id="1369151" name="Text Box 63"/>
              <p:cNvSpPr txBox="1">
                <a:spLocks noChangeArrowheads="1"/>
              </p:cNvSpPr>
              <p:nvPr/>
            </p:nvSpPr>
            <p:spPr bwMode="auto">
              <a:xfrm>
                <a:off x="898" y="1978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A[4]</a:t>
                </a:r>
              </a:p>
            </p:txBody>
          </p:sp>
          <p:sp>
            <p:nvSpPr>
              <p:cNvPr id="1369152" name="Text Box 64"/>
              <p:cNvSpPr txBox="1">
                <a:spLocks noChangeArrowheads="1"/>
              </p:cNvSpPr>
              <p:nvPr/>
            </p:nvSpPr>
            <p:spPr bwMode="auto">
              <a:xfrm>
                <a:off x="1330" y="1978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B[4]</a:t>
                </a:r>
              </a:p>
            </p:txBody>
          </p:sp>
          <p:sp>
            <p:nvSpPr>
              <p:cNvPr id="1369153" name="Text Box 65"/>
              <p:cNvSpPr txBox="1">
                <a:spLocks noChangeArrowheads="1"/>
              </p:cNvSpPr>
              <p:nvPr/>
            </p:nvSpPr>
            <p:spPr bwMode="auto">
              <a:xfrm>
                <a:off x="898" y="1786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A[5]</a:t>
                </a:r>
              </a:p>
            </p:txBody>
          </p:sp>
          <p:sp>
            <p:nvSpPr>
              <p:cNvPr id="1369154" name="Text Box 66"/>
              <p:cNvSpPr txBox="1">
                <a:spLocks noChangeArrowheads="1"/>
              </p:cNvSpPr>
              <p:nvPr/>
            </p:nvSpPr>
            <p:spPr bwMode="auto">
              <a:xfrm>
                <a:off x="1330" y="1786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B[5]</a:t>
                </a:r>
              </a:p>
            </p:txBody>
          </p:sp>
          <p:sp>
            <p:nvSpPr>
              <p:cNvPr id="1369155" name="Text Box 67"/>
              <p:cNvSpPr txBox="1">
                <a:spLocks noChangeArrowheads="1"/>
              </p:cNvSpPr>
              <p:nvPr/>
            </p:nvSpPr>
            <p:spPr bwMode="auto">
              <a:xfrm>
                <a:off x="898" y="1594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A[6]</a:t>
                </a:r>
              </a:p>
            </p:txBody>
          </p:sp>
          <p:sp>
            <p:nvSpPr>
              <p:cNvPr id="1369156" name="Text Box 68"/>
              <p:cNvSpPr txBox="1">
                <a:spLocks noChangeArrowheads="1"/>
              </p:cNvSpPr>
              <p:nvPr/>
            </p:nvSpPr>
            <p:spPr bwMode="auto">
              <a:xfrm>
                <a:off x="1330" y="1594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B[6]</a:t>
                </a:r>
              </a:p>
            </p:txBody>
          </p:sp>
          <p:sp>
            <p:nvSpPr>
              <p:cNvPr id="1369157" name="Text Box 69"/>
              <p:cNvSpPr txBox="1">
                <a:spLocks noChangeArrowheads="1"/>
              </p:cNvSpPr>
              <p:nvPr/>
            </p:nvSpPr>
            <p:spPr bwMode="auto">
              <a:xfrm>
                <a:off x="373" y="21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M[3]=0</a:t>
                </a:r>
              </a:p>
            </p:txBody>
          </p:sp>
          <p:sp>
            <p:nvSpPr>
              <p:cNvPr id="1369158" name="Text Box 70"/>
              <p:cNvSpPr txBox="1">
                <a:spLocks noChangeArrowheads="1"/>
              </p:cNvSpPr>
              <p:nvPr/>
            </p:nvSpPr>
            <p:spPr bwMode="auto">
              <a:xfrm>
                <a:off x="373" y="1978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M[4]=1</a:t>
                </a:r>
              </a:p>
            </p:txBody>
          </p:sp>
          <p:sp>
            <p:nvSpPr>
              <p:cNvPr id="1369159" name="Text Box 71"/>
              <p:cNvSpPr txBox="1">
                <a:spLocks noChangeArrowheads="1"/>
              </p:cNvSpPr>
              <p:nvPr/>
            </p:nvSpPr>
            <p:spPr bwMode="auto">
              <a:xfrm>
                <a:off x="373" y="178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M[5]=1</a:t>
                </a:r>
              </a:p>
            </p:txBody>
          </p:sp>
          <p:sp>
            <p:nvSpPr>
              <p:cNvPr id="1369160" name="Text Box 72"/>
              <p:cNvSpPr txBox="1">
                <a:spLocks noChangeArrowheads="1"/>
              </p:cNvSpPr>
              <p:nvPr/>
            </p:nvSpPr>
            <p:spPr bwMode="auto">
              <a:xfrm>
                <a:off x="373" y="159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M[6]=0</a:t>
                </a:r>
              </a:p>
            </p:txBody>
          </p:sp>
          <p:sp>
            <p:nvSpPr>
              <p:cNvPr id="1369161" name="Text Box 73"/>
              <p:cNvSpPr txBox="1">
                <a:spLocks noChangeArrowheads="1"/>
              </p:cNvSpPr>
              <p:nvPr/>
            </p:nvSpPr>
            <p:spPr bwMode="auto">
              <a:xfrm>
                <a:off x="373" y="265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M[2]=0</a:t>
                </a:r>
              </a:p>
            </p:txBody>
          </p:sp>
          <p:sp>
            <p:nvSpPr>
              <p:cNvPr id="1369162" name="Text Box 74"/>
              <p:cNvSpPr txBox="1">
                <a:spLocks noChangeArrowheads="1"/>
              </p:cNvSpPr>
              <p:nvPr/>
            </p:nvSpPr>
            <p:spPr bwMode="auto">
              <a:xfrm>
                <a:off x="373" y="289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M[1]=1</a:t>
                </a:r>
              </a:p>
            </p:txBody>
          </p:sp>
          <p:sp>
            <p:nvSpPr>
              <p:cNvPr id="1369163" name="Text Box 75"/>
              <p:cNvSpPr txBox="1">
                <a:spLocks noChangeArrowheads="1"/>
              </p:cNvSpPr>
              <p:nvPr/>
            </p:nvSpPr>
            <p:spPr bwMode="auto">
              <a:xfrm>
                <a:off x="373" y="33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M[0]=0</a:t>
                </a:r>
              </a:p>
            </p:txBody>
          </p:sp>
          <p:sp>
            <p:nvSpPr>
              <p:cNvPr id="1369164" name="Freeform 76"/>
              <p:cNvSpPr>
                <a:spLocks/>
              </p:cNvSpPr>
              <p:nvPr/>
            </p:nvSpPr>
            <p:spPr bwMode="auto">
              <a:xfrm>
                <a:off x="912" y="3456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192"/>
                  </a:cxn>
                </a:cxnLst>
                <a:rect l="0" t="0" r="r" b="b"/>
                <a:pathLst>
                  <a:path w="240" h="19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92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65" name="Text Box 77"/>
              <p:cNvSpPr txBox="1">
                <a:spLocks noChangeArrowheads="1"/>
              </p:cNvSpPr>
              <p:nvPr/>
            </p:nvSpPr>
            <p:spPr bwMode="auto">
              <a:xfrm>
                <a:off x="1271" y="3610"/>
                <a:ext cx="973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 i="1">
                    <a:latin typeface="Verdana" charset="0"/>
                    <a:ea typeface="굴림" charset="-127"/>
                    <a:cs typeface="굴림" charset="-127"/>
                  </a:rPr>
                  <a:t>Write data port</a:t>
                </a:r>
              </a:p>
            </p:txBody>
          </p:sp>
          <p:sp>
            <p:nvSpPr>
              <p:cNvPr id="1369166" name="Text Box 78"/>
              <p:cNvSpPr txBox="1">
                <a:spLocks noChangeArrowheads="1"/>
              </p:cNvSpPr>
              <p:nvPr/>
            </p:nvSpPr>
            <p:spPr bwMode="auto">
              <a:xfrm>
                <a:off x="365" y="3610"/>
                <a:ext cx="832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 i="1">
                    <a:latin typeface="Verdana" charset="0"/>
                    <a:ea typeface="굴림" charset="-127"/>
                    <a:cs typeface="굴림" charset="-127"/>
                  </a:rPr>
                  <a:t>Write Enable</a:t>
                </a:r>
              </a:p>
            </p:txBody>
          </p:sp>
          <p:sp>
            <p:nvSpPr>
              <p:cNvPr id="1369167" name="Text Box 79"/>
              <p:cNvSpPr txBox="1">
                <a:spLocks noChangeArrowheads="1"/>
              </p:cNvSpPr>
              <p:nvPr/>
            </p:nvSpPr>
            <p:spPr bwMode="auto">
              <a:xfrm>
                <a:off x="898" y="1402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A[7]</a:t>
                </a:r>
              </a:p>
            </p:txBody>
          </p:sp>
          <p:sp>
            <p:nvSpPr>
              <p:cNvPr id="1369168" name="Text Box 80"/>
              <p:cNvSpPr txBox="1">
                <a:spLocks noChangeArrowheads="1"/>
              </p:cNvSpPr>
              <p:nvPr/>
            </p:nvSpPr>
            <p:spPr bwMode="auto">
              <a:xfrm>
                <a:off x="1330" y="1402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B[7]</a:t>
                </a:r>
              </a:p>
            </p:txBody>
          </p:sp>
          <p:sp>
            <p:nvSpPr>
              <p:cNvPr id="1369169" name="Text Box 81"/>
              <p:cNvSpPr txBox="1">
                <a:spLocks noChangeArrowheads="1"/>
              </p:cNvSpPr>
              <p:nvPr/>
            </p:nvSpPr>
            <p:spPr bwMode="auto">
              <a:xfrm>
                <a:off x="373" y="140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M[7]=1</a:t>
                </a:r>
              </a:p>
            </p:txBody>
          </p:sp>
        </p:grpSp>
        <p:sp>
          <p:nvSpPr>
            <p:cNvPr id="1369170" name="Rectangle 82"/>
            <p:cNvSpPr>
              <a:spLocks noChangeArrowheads="1"/>
            </p:cNvSpPr>
            <p:nvPr/>
          </p:nvSpPr>
          <p:spPr bwMode="auto">
            <a:xfrm>
              <a:off x="-240" y="669"/>
              <a:ext cx="3120" cy="63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Simple Implementation</a:t>
              </a:r>
            </a:p>
            <a:p>
              <a:pPr marL="685800" lvl="1" indent="-228600" algn="l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 sz="1800" dirty="0">
                  <a:latin typeface="Calibri"/>
                  <a:ea typeface="굴림" charset="-127"/>
                  <a:cs typeface="Calibri"/>
                </a:rPr>
                <a:t>execute all N operations, turn off result </a:t>
              </a:r>
              <a:r>
                <a:rPr lang="en-US" altLang="ko-KR" sz="1800" dirty="0" err="1">
                  <a:latin typeface="Calibri"/>
                  <a:ea typeface="굴림" charset="-127"/>
                  <a:cs typeface="Calibri"/>
                </a:rPr>
                <a:t>writeback</a:t>
              </a:r>
              <a:r>
                <a:rPr lang="en-US" altLang="ko-KR" sz="1800" dirty="0">
                  <a:latin typeface="Calibri"/>
                  <a:ea typeface="굴림" charset="-127"/>
                  <a:cs typeface="Calibri"/>
                </a:rPr>
                <a:t> according to mask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Reductions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913A-80DA-4145-A7BC-9680816F554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066800"/>
            <a:ext cx="8763000" cy="4405313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Problem</a:t>
            </a:r>
            <a:r>
              <a:rPr lang="en-US" altLang="ko-KR" sz="2000" dirty="0">
                <a:ea typeface="굴림" charset="-127"/>
                <a:cs typeface="굴림" charset="-127"/>
              </a:rPr>
              <a:t>: Loop-carried dependence on reduction variables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sum = 0;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sum += A[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  # Loop-carried dependence on sum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Solution</a:t>
            </a:r>
            <a:r>
              <a:rPr lang="en-US" altLang="ko-KR" sz="2000" dirty="0">
                <a:ea typeface="굴림" charset="-127"/>
                <a:cs typeface="굴림" charset="-127"/>
              </a:rPr>
              <a:t>: Re-associate operations if possible, use binary tree to perform reduction</a:t>
            </a:r>
            <a:endParaRPr lang="en-US" altLang="ko-KR" sz="2000" dirty="0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# Rearrange as: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sum[0:VL-1] = 0                 # Vector of VL partial sums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+=VL)            #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Stripmine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VL-sized chunks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sum[0:VL-1] += A[i:i+VL-1]; # Vector sum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# Now have VL partial sums in one vector register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do {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VL = VL/2;                    # Halve vector length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sum[0:VL-1] += sum[VL:2*VL-1] # Halve no. of partials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} while (VL&gt;1)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Scatter/Gather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BD73-F63C-7546-ADFD-37B5D26B55F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584325"/>
            <a:ext cx="8229600" cy="4067175"/>
          </a:xfrm>
          <a:noFill/>
          <a:ln/>
        </p:spPr>
        <p:txBody>
          <a:bodyPr anchor="ctr">
            <a:spAutoFit/>
          </a:bodyPr>
          <a:lstStyle/>
          <a:p>
            <a:pPr marL="457200" indent="-457200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Want to </a:t>
            </a:r>
            <a:r>
              <a:rPr lang="en-US" altLang="ko-KR" dirty="0" err="1">
                <a:ea typeface="굴림" charset="-127"/>
                <a:cs typeface="굴림" charset="-127"/>
              </a:rPr>
              <a:t>vectorize</a:t>
            </a:r>
            <a:r>
              <a:rPr lang="en-US" altLang="ko-KR" dirty="0">
                <a:ea typeface="굴림" charset="-127"/>
                <a:cs typeface="굴림" charset="-127"/>
              </a:rPr>
              <a:t> loops with indirect accesses: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+ C[D[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]]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 dirty="0">
              <a:latin typeface="Courier New" charset="0"/>
              <a:ea typeface="굴림" charset="-127"/>
              <a:cs typeface="굴림" charset="-127"/>
            </a:endParaRPr>
          </a:p>
          <a:p>
            <a:pPr marL="457200" indent="-457200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Indexed load instruction (</a:t>
            </a:r>
            <a:r>
              <a:rPr lang="en-US" altLang="ko-KR" i="1" dirty="0">
                <a:ea typeface="굴림" charset="-127"/>
                <a:cs typeface="굴림" charset="-127"/>
              </a:rPr>
              <a:t>Gather</a:t>
            </a:r>
            <a:r>
              <a:rPr lang="en-US" altLang="ko-KR" dirty="0">
                <a:ea typeface="굴림" charset="-127"/>
                <a:cs typeface="굴림" charset="-127"/>
              </a:rPr>
              <a:t>)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vD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rD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# Load indices in D vector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LVI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vD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# Load indirect from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base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rB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# Load B vector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ADDV.D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vA,vB,vC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# Do add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SV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# Store result</a:t>
            </a:r>
          </a:p>
          <a:p>
            <a:pPr marL="800100" lvl="1" indent="-342900">
              <a:buFontTx/>
              <a:buNone/>
            </a:pPr>
            <a:endParaRPr lang="en-US" altLang="ko-KR" sz="2000" dirty="0">
              <a:latin typeface="Courier New" charset="0"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>
                <a:ea typeface="굴림" charset="-127"/>
                <a:cs typeface="굴림" charset="-127"/>
              </a:rPr>
              <a:t>Vector Scatter/Gather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693-2E2B-0545-B311-F87BF42F8141}" type="slidenum">
              <a:rPr lang="en-US"/>
              <a:pPr/>
              <a:t>43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649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69888" y="1527175"/>
            <a:ext cx="8774112" cy="4160838"/>
          </a:xfrm>
          <a:noFill/>
          <a:ln/>
        </p:spPr>
        <p:txBody>
          <a:bodyPr wrap="none" anchor="ctr">
            <a:spAutoFit/>
          </a:bodyPr>
          <a:lstStyle/>
          <a:p>
            <a:pPr marL="457200" indent="-457200"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Histogram example</a:t>
            </a:r>
            <a:r>
              <a:rPr lang="en-US" altLang="ko-KR" sz="3200" dirty="0">
                <a:ea typeface="굴림" charset="-127"/>
                <a:cs typeface="굴림" charset="-127"/>
              </a:rPr>
              <a:t>: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A[B[i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]]++;</a:t>
            </a:r>
          </a:p>
          <a:p>
            <a:pPr marL="800100" lvl="1" indent="-342900">
              <a:buFontTx/>
              <a:buNone/>
            </a:pPr>
            <a:endParaRPr lang="en-US" altLang="ko-KR" sz="2400" dirty="0">
              <a:latin typeface="Courier New" charset="0"/>
              <a:ea typeface="굴림" charset="-127"/>
              <a:cs typeface="굴림" charset="-127"/>
            </a:endParaRPr>
          </a:p>
          <a:p>
            <a:pPr marL="457200" indent="-457200"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Is following a correct translation?</a:t>
            </a:r>
            <a:endParaRPr lang="en-US" altLang="ko-KR" sz="2800" dirty="0">
              <a:latin typeface="Courier New" charset="0"/>
              <a:ea typeface="굴림" charset="-127"/>
              <a:cs typeface="굴림" charset="-127"/>
            </a:endParaRP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rB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# Load indices in B vector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LVI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# Gather initial A values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ADDV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1  # Increment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SVI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# Scatter incremented values</a:t>
            </a:r>
            <a:endParaRPr lang="en-US" altLang="ko-KR" sz="2400" b="1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99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457200"/>
          </a:xfrm>
        </p:spPr>
        <p:txBody>
          <a:bodyPr/>
          <a:lstStyle/>
          <a:p>
            <a:r>
              <a:rPr lang="en-US" altLang="ko-KR" sz="2800">
                <a:ea typeface="굴림" charset="-127"/>
                <a:cs typeface="굴림" charset="-127"/>
              </a:rPr>
              <a:t>A Modern Vector Super: NEC SX-9 (2008)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457200"/>
            <a:ext cx="4495800" cy="4257193"/>
          </a:xfrm>
          <a:noFill/>
          <a:ln/>
        </p:spPr>
        <p:txBody>
          <a:bodyPr anchor="ctr">
            <a:spAutoFit/>
          </a:bodyPr>
          <a:lstStyle/>
          <a:p>
            <a:pPr marL="171450" indent="-171450"/>
            <a:r>
              <a:rPr lang="en-US" altLang="ko-KR" dirty="0">
                <a:ea typeface="굴림" charset="-127"/>
                <a:cs typeface="굴림" charset="-127"/>
              </a:rPr>
              <a:t>65nm CMOS technology</a:t>
            </a:r>
          </a:p>
          <a:p>
            <a:pPr marL="171450" indent="-171450"/>
            <a:r>
              <a:rPr lang="en-US" altLang="ko-KR" dirty="0">
                <a:ea typeface="굴림" charset="-127"/>
                <a:cs typeface="굴림" charset="-127"/>
              </a:rPr>
              <a:t>Vector unit (3.2 GHz)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8 foreground </a:t>
            </a:r>
            <a:r>
              <a:rPr lang="en-US" altLang="ko-KR" dirty="0" err="1">
                <a:ea typeface="굴림" charset="-127"/>
                <a:cs typeface="굴림" charset="-127"/>
              </a:rPr>
              <a:t>VRegs</a:t>
            </a:r>
            <a:r>
              <a:rPr lang="en-US" altLang="ko-KR" dirty="0">
                <a:ea typeface="굴림" charset="-127"/>
                <a:cs typeface="굴림" charset="-127"/>
              </a:rPr>
              <a:t> + 64 background </a:t>
            </a:r>
            <a:r>
              <a:rPr lang="en-US" altLang="ko-KR" dirty="0" err="1">
                <a:ea typeface="굴림" charset="-127"/>
                <a:cs typeface="굴림" charset="-127"/>
              </a:rPr>
              <a:t>VRegs</a:t>
            </a:r>
            <a:r>
              <a:rPr lang="en-US" altLang="ko-KR" dirty="0">
                <a:ea typeface="굴림" charset="-127"/>
                <a:cs typeface="굴림" charset="-127"/>
              </a:rPr>
              <a:t> (256x64-bit elements/</a:t>
            </a:r>
            <a:r>
              <a:rPr lang="en-US" altLang="ko-KR" dirty="0" err="1">
                <a:ea typeface="굴림" charset="-127"/>
                <a:cs typeface="굴림" charset="-127"/>
              </a:rPr>
              <a:t>VReg</a:t>
            </a:r>
            <a:r>
              <a:rPr lang="en-US" altLang="ko-KR" dirty="0">
                <a:ea typeface="굴림" charset="-127"/>
                <a:cs typeface="굴림" charset="-127"/>
              </a:rPr>
              <a:t>)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64-bit functional units: 2 multiply, 2 add, 1 divide/</a:t>
            </a:r>
            <a:r>
              <a:rPr lang="en-US" altLang="ko-KR" dirty="0" err="1">
                <a:ea typeface="굴림" charset="-127"/>
                <a:cs typeface="굴림" charset="-127"/>
              </a:rPr>
              <a:t>sqrt</a:t>
            </a:r>
            <a:r>
              <a:rPr lang="en-US" altLang="ko-KR" dirty="0">
                <a:ea typeface="굴림" charset="-127"/>
                <a:cs typeface="굴림" charset="-127"/>
              </a:rPr>
              <a:t>, 1 logical, 1 mask unit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8 lanes (32+ FLOPS/cycle, 100+ GFLOPS peak per CPU)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1 load or store unit (8 x 8-byte accesses/cycle) </a:t>
            </a:r>
          </a:p>
          <a:p>
            <a:pPr marL="171450" indent="-171450"/>
            <a:r>
              <a:rPr lang="en-US" altLang="ko-KR" dirty="0">
                <a:ea typeface="굴림" charset="-127"/>
                <a:cs typeface="굴림" charset="-127"/>
              </a:rPr>
              <a:t>Scalar unit (1.6 GHz)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4-way superscalar with out-of-order and speculative execution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64KB I-cache and 64KB data cache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E49F-9557-3F4C-9D01-2C3DD72D3320}" type="slidenum">
              <a:rPr lang="en-US"/>
              <a:pPr/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3752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4459288" cy="363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75239" name="Rectangle 7"/>
          <p:cNvSpPr>
            <a:spLocks noChangeArrowheads="1"/>
          </p:cNvSpPr>
          <p:nvPr/>
        </p:nvSpPr>
        <p:spPr bwMode="auto">
          <a:xfrm>
            <a:off x="152400" y="4646677"/>
            <a:ext cx="8686800" cy="198272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marL="171450" indent="-17145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ko-KR" sz="2400" dirty="0">
                <a:latin typeface="Calibri"/>
                <a:ea typeface="굴림" charset="-127"/>
                <a:cs typeface="Calibri"/>
              </a:rPr>
              <a:t>Memory system provides 256GB/s DRAM bandwidth per CPU</a:t>
            </a:r>
          </a:p>
          <a:p>
            <a:pPr marL="171450" indent="-17145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ko-KR" sz="2400" dirty="0">
                <a:latin typeface="Calibri"/>
                <a:ea typeface="굴림" charset="-127"/>
                <a:cs typeface="Calibri"/>
              </a:rPr>
              <a:t>Up to 16 CPUs and up to 1TB DRAM form shared-memory </a:t>
            </a:r>
            <a:r>
              <a:rPr lang="en-US" altLang="ko-KR" sz="2400" i="1" dirty="0">
                <a:latin typeface="Calibri"/>
                <a:ea typeface="굴림" charset="-127"/>
                <a:cs typeface="Calibri"/>
              </a:rPr>
              <a:t>node</a:t>
            </a:r>
            <a:endParaRPr lang="en-US" altLang="ko-KR" sz="2400" dirty="0">
              <a:latin typeface="Calibri"/>
              <a:ea typeface="굴림" charset="-127"/>
              <a:cs typeface="Calibri"/>
            </a:endParaRPr>
          </a:p>
          <a:p>
            <a:pPr marL="515938" lvl="1" indent="-230188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altLang="ko-KR" sz="1800" dirty="0">
                <a:latin typeface="Calibri"/>
                <a:ea typeface="굴림" charset="-127"/>
                <a:cs typeface="Calibri"/>
              </a:rPr>
              <a:t>total of 4TB/s bandwidth to shared DRAM memory</a:t>
            </a:r>
          </a:p>
          <a:p>
            <a:pPr marL="171450" indent="-17145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ko-KR" sz="2400" dirty="0">
                <a:latin typeface="Calibri"/>
                <a:ea typeface="굴림" charset="-127"/>
                <a:cs typeface="Calibri"/>
              </a:rPr>
              <a:t>Up to 512 nodes connected via 128GB/s network links (message passing between nodes)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736600"/>
          </a:xfrm>
        </p:spPr>
        <p:txBody>
          <a:bodyPr/>
          <a:lstStyle/>
          <a:p>
            <a:r>
              <a:rPr lang="en-US" altLang="ko-KR" dirty="0"/>
              <a:t>Multimedia Extensions (aka SIMD extensions)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1DF0-0C8F-B149-A9AF-654FAA8D041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383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2387338"/>
            <a:ext cx="7772400" cy="2332562"/>
          </a:xfrm>
          <a:noFill/>
          <a:ln/>
        </p:spPr>
        <p:txBody>
          <a:bodyPr wrap="square" anchor="ctr">
            <a:spAutoFit/>
          </a:bodyPr>
          <a:lstStyle/>
          <a:p>
            <a:r>
              <a:rPr lang="en-US" altLang="ko-KR" sz="2000" dirty="0">
                <a:ea typeface="굴림" charset="-127"/>
                <a:cs typeface="굴림" charset="-127"/>
              </a:rPr>
              <a:t>Very short vectors added to existing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ISAs</a:t>
            </a:r>
            <a:r>
              <a:rPr lang="en-US" altLang="ko-KR" sz="2000" dirty="0">
                <a:ea typeface="굴림" charset="-127"/>
                <a:cs typeface="굴림" charset="-127"/>
              </a:rPr>
              <a:t> for microprocessors</a:t>
            </a:r>
          </a:p>
          <a:p>
            <a:r>
              <a:rPr lang="en-US" altLang="ko-KR" sz="2000" dirty="0">
                <a:ea typeface="굴림" charset="-127"/>
                <a:cs typeface="굴림" charset="-127"/>
              </a:rPr>
              <a:t>Use existing 64-bit registers split into 2x32b or 4x16b or 8x8b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Lincoln Labs TX-2 from 1957 had 36b </a:t>
            </a:r>
            <a:r>
              <a:rPr lang="en-US" altLang="ko-KR" dirty="0" err="1">
                <a:ea typeface="굴림" charset="-127"/>
                <a:cs typeface="굴림" charset="-127"/>
              </a:rPr>
              <a:t>datapath</a:t>
            </a:r>
            <a:r>
              <a:rPr lang="en-US" altLang="ko-KR" dirty="0">
                <a:ea typeface="굴림" charset="-127"/>
                <a:cs typeface="굴림" charset="-127"/>
              </a:rPr>
              <a:t> split into 2x18b or 4x9b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Newer designs have wider registers</a:t>
            </a:r>
          </a:p>
          <a:p>
            <a:pPr lvl="2"/>
            <a:r>
              <a:rPr lang="en-US" altLang="ko-KR" dirty="0">
                <a:ea typeface="굴림" charset="-127"/>
                <a:cs typeface="굴림" charset="-127"/>
              </a:rPr>
              <a:t>128b for PowerPC </a:t>
            </a:r>
            <a:r>
              <a:rPr lang="en-US" altLang="ko-KR" dirty="0" err="1">
                <a:ea typeface="굴림" charset="-127"/>
                <a:cs typeface="굴림" charset="-127"/>
              </a:rPr>
              <a:t>Altivec</a:t>
            </a:r>
            <a:r>
              <a:rPr lang="en-US" altLang="ko-KR" dirty="0">
                <a:ea typeface="굴림" charset="-127"/>
                <a:cs typeface="굴림" charset="-127"/>
              </a:rPr>
              <a:t>, Intel SSE2/3/4</a:t>
            </a:r>
          </a:p>
          <a:p>
            <a:pPr lvl="2"/>
            <a:r>
              <a:rPr lang="en-US" altLang="ko-KR" dirty="0">
                <a:ea typeface="굴림" charset="-127"/>
                <a:cs typeface="굴림" charset="-127"/>
              </a:rPr>
              <a:t>256b for Intel AVX </a:t>
            </a:r>
          </a:p>
          <a:p>
            <a:r>
              <a:rPr lang="en-US" altLang="ko-KR" sz="2000" dirty="0">
                <a:ea typeface="굴림" charset="-127"/>
                <a:cs typeface="굴림" charset="-127"/>
              </a:rPr>
              <a:t>Single instruction operates on all elements within register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0" y="1655767"/>
            <a:ext cx="7924800" cy="400051"/>
            <a:chOff x="480" y="1091"/>
            <a:chExt cx="4992" cy="252"/>
          </a:xfrm>
        </p:grpSpPr>
        <p:sp>
          <p:nvSpPr>
            <p:cNvPr id="1383436" name="Rectangle 12"/>
            <p:cNvSpPr>
              <a:spLocks noChangeArrowheads="1"/>
            </p:cNvSpPr>
            <p:nvPr/>
          </p:nvSpPr>
          <p:spPr bwMode="auto">
            <a:xfrm>
              <a:off x="480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7" name="Rectangle 13"/>
            <p:cNvSpPr>
              <a:spLocks noChangeArrowheads="1"/>
            </p:cNvSpPr>
            <p:nvPr/>
          </p:nvSpPr>
          <p:spPr bwMode="auto">
            <a:xfrm>
              <a:off x="1728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8" name="Rectangle 14"/>
            <p:cNvSpPr>
              <a:spLocks noChangeArrowheads="1"/>
            </p:cNvSpPr>
            <p:nvPr/>
          </p:nvSpPr>
          <p:spPr bwMode="auto">
            <a:xfrm>
              <a:off x="2976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9" name="Rectangle 15"/>
            <p:cNvSpPr>
              <a:spLocks noChangeArrowheads="1"/>
            </p:cNvSpPr>
            <p:nvPr/>
          </p:nvSpPr>
          <p:spPr bwMode="auto">
            <a:xfrm>
              <a:off x="4224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16b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62000" y="1198565"/>
            <a:ext cx="7924800" cy="400051"/>
            <a:chOff x="480" y="803"/>
            <a:chExt cx="4992" cy="252"/>
          </a:xfrm>
        </p:grpSpPr>
        <p:sp>
          <p:nvSpPr>
            <p:cNvPr id="1383440" name="Rectangle 16"/>
            <p:cNvSpPr>
              <a:spLocks noChangeArrowheads="1"/>
            </p:cNvSpPr>
            <p:nvPr/>
          </p:nvSpPr>
          <p:spPr bwMode="auto">
            <a:xfrm>
              <a:off x="480" y="803"/>
              <a:ext cx="2496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32b</a:t>
              </a:r>
            </a:p>
          </p:txBody>
        </p:sp>
        <p:sp>
          <p:nvSpPr>
            <p:cNvPr id="1383441" name="Rectangle 17"/>
            <p:cNvSpPr>
              <a:spLocks noChangeArrowheads="1"/>
            </p:cNvSpPr>
            <p:nvPr/>
          </p:nvSpPr>
          <p:spPr bwMode="auto">
            <a:xfrm>
              <a:off x="2976" y="803"/>
              <a:ext cx="2496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32b</a:t>
              </a:r>
            </a:p>
          </p:txBody>
        </p:sp>
      </p:grpSp>
      <p:sp>
        <p:nvSpPr>
          <p:cNvPr id="1383442" name="Rectangle 18"/>
          <p:cNvSpPr>
            <a:spLocks noChangeArrowheads="1"/>
          </p:cNvSpPr>
          <p:nvPr/>
        </p:nvSpPr>
        <p:spPr bwMode="auto">
          <a:xfrm>
            <a:off x="762000" y="742920"/>
            <a:ext cx="792480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64b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133600"/>
            <a:ext cx="7924800" cy="361950"/>
            <a:chOff x="480" y="1392"/>
            <a:chExt cx="4992" cy="228"/>
          </a:xfrm>
        </p:grpSpPr>
        <p:sp>
          <p:nvSpPr>
            <p:cNvPr id="1383443" name="Rectangle 19"/>
            <p:cNvSpPr>
              <a:spLocks noChangeArrowheads="1"/>
            </p:cNvSpPr>
            <p:nvPr/>
          </p:nvSpPr>
          <p:spPr bwMode="auto">
            <a:xfrm>
              <a:off x="48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4" name="Rectangle 20"/>
            <p:cNvSpPr>
              <a:spLocks noChangeArrowheads="1"/>
            </p:cNvSpPr>
            <p:nvPr/>
          </p:nvSpPr>
          <p:spPr bwMode="auto">
            <a:xfrm>
              <a:off x="110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5" name="Rectangle 21"/>
            <p:cNvSpPr>
              <a:spLocks noChangeArrowheads="1"/>
            </p:cNvSpPr>
            <p:nvPr/>
          </p:nvSpPr>
          <p:spPr bwMode="auto">
            <a:xfrm>
              <a:off x="172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6" name="Rectangle 22"/>
            <p:cNvSpPr>
              <a:spLocks noChangeArrowheads="1"/>
            </p:cNvSpPr>
            <p:nvPr/>
          </p:nvSpPr>
          <p:spPr bwMode="auto">
            <a:xfrm>
              <a:off x="2352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7" name="Rectangle 23"/>
            <p:cNvSpPr>
              <a:spLocks noChangeArrowheads="1"/>
            </p:cNvSpPr>
            <p:nvPr/>
          </p:nvSpPr>
          <p:spPr bwMode="auto">
            <a:xfrm>
              <a:off x="2976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8" name="Rectangle 24"/>
            <p:cNvSpPr>
              <a:spLocks noChangeArrowheads="1"/>
            </p:cNvSpPr>
            <p:nvPr/>
          </p:nvSpPr>
          <p:spPr bwMode="auto">
            <a:xfrm>
              <a:off x="360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9" name="Rectangle 25"/>
            <p:cNvSpPr>
              <a:spLocks noChangeArrowheads="1"/>
            </p:cNvSpPr>
            <p:nvPr/>
          </p:nvSpPr>
          <p:spPr bwMode="auto">
            <a:xfrm>
              <a:off x="422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50" name="Rectangle 26"/>
            <p:cNvSpPr>
              <a:spLocks noChangeArrowheads="1"/>
            </p:cNvSpPr>
            <p:nvPr/>
          </p:nvSpPr>
          <p:spPr bwMode="auto">
            <a:xfrm>
              <a:off x="484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8b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7492" y="4643440"/>
            <a:ext cx="8771708" cy="1741488"/>
            <a:chOff x="-8708" y="4643440"/>
            <a:chExt cx="8771708" cy="1741488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533400" y="4643440"/>
              <a:ext cx="7924800" cy="369888"/>
              <a:chOff x="480" y="1101"/>
              <a:chExt cx="4992" cy="233"/>
            </a:xfrm>
          </p:grpSpPr>
          <p:sp>
            <p:nvSpPr>
              <p:cNvPr id="1383456" name="Rectangle 3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7" name="Rectangle 3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8" name="Rectangle 3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9" name="Rectangle 3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838200" y="5100640"/>
              <a:ext cx="7924800" cy="369888"/>
              <a:chOff x="480" y="1101"/>
              <a:chExt cx="4992" cy="233"/>
            </a:xfrm>
          </p:grpSpPr>
          <p:sp>
            <p:nvSpPr>
              <p:cNvPr id="1383461" name="Rectangle 37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2" name="Rectangle 38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3" name="Rectangle 39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4" name="Rectangle 40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33400" y="6015040"/>
              <a:ext cx="7924800" cy="369888"/>
              <a:chOff x="480" y="1101"/>
              <a:chExt cx="4992" cy="233"/>
            </a:xfrm>
          </p:grpSpPr>
          <p:sp>
            <p:nvSpPr>
              <p:cNvPr id="1383466" name="Rectangle 4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7" name="Rectangle 4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8" name="Rectangle 4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9" name="Rectangle 4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143000" y="4953000"/>
              <a:ext cx="762000" cy="1143000"/>
              <a:chOff x="720" y="3120"/>
              <a:chExt cx="480" cy="720"/>
            </a:xfrm>
          </p:grpSpPr>
          <p:sp>
            <p:nvSpPr>
              <p:cNvPr id="1383471" name="Line 4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2" name="Line 4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3" name="Line 4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0" name="Oval 46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3124200" y="4953000"/>
              <a:ext cx="762000" cy="1143000"/>
              <a:chOff x="720" y="3120"/>
              <a:chExt cx="480" cy="720"/>
            </a:xfrm>
          </p:grpSpPr>
          <p:sp>
            <p:nvSpPr>
              <p:cNvPr id="1383476" name="Line 5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7" name="Line 5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8" name="Line 5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9" name="Oval 5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5105400" y="4953000"/>
              <a:ext cx="762000" cy="1143000"/>
              <a:chOff x="720" y="3120"/>
              <a:chExt cx="480" cy="720"/>
            </a:xfrm>
          </p:grpSpPr>
          <p:sp>
            <p:nvSpPr>
              <p:cNvPr id="1383481" name="Line 5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2" name="Line 5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3" name="Line 5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4" name="Oval 60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7086600" y="4953000"/>
              <a:ext cx="762000" cy="1143000"/>
              <a:chOff x="720" y="3120"/>
              <a:chExt cx="480" cy="720"/>
            </a:xfrm>
          </p:grpSpPr>
          <p:sp>
            <p:nvSpPr>
              <p:cNvPr id="1383486" name="Line 6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7" name="Line 6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8" name="Line 6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9" name="Oval 6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1383490" name="Text Box 66"/>
            <p:cNvSpPr txBox="1">
              <a:spLocks noChangeArrowheads="1"/>
            </p:cNvSpPr>
            <p:nvPr/>
          </p:nvSpPr>
          <p:spPr bwMode="auto">
            <a:xfrm>
              <a:off x="-8708" y="5622409"/>
              <a:ext cx="125249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/>
                  <a:cs typeface="Calibri"/>
                </a:rPr>
                <a:t>4x16b adds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Multimedia Extensions versus Vectors</a:t>
            </a:r>
          </a:p>
        </p:txBody>
      </p:sp>
      <p:sp>
        <p:nvSpPr>
          <p:cNvPr id="1377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054600"/>
          </a:xfrm>
        </p:spPr>
        <p:txBody>
          <a:bodyPr/>
          <a:lstStyle/>
          <a:p>
            <a:r>
              <a:rPr lang="en-US" altLang="ko-KR" sz="2800" dirty="0"/>
              <a:t>Limited instruction set:</a:t>
            </a:r>
          </a:p>
          <a:p>
            <a:pPr lvl="1"/>
            <a:r>
              <a:rPr lang="en-US" altLang="ko-KR" sz="2000" dirty="0"/>
              <a:t>no vector length control</a:t>
            </a:r>
          </a:p>
          <a:p>
            <a:pPr lvl="1"/>
            <a:r>
              <a:rPr lang="en-US" altLang="ko-KR" sz="2000" dirty="0"/>
              <a:t>no </a:t>
            </a:r>
            <a:r>
              <a:rPr lang="en-US" altLang="ko-KR" sz="2000" dirty="0" err="1"/>
              <a:t>strided</a:t>
            </a:r>
            <a:r>
              <a:rPr lang="en-US" altLang="ko-KR" sz="2000" dirty="0"/>
              <a:t> load/store or scatter/gather</a:t>
            </a:r>
          </a:p>
          <a:p>
            <a:pPr lvl="1"/>
            <a:r>
              <a:rPr lang="en-US" altLang="ko-KR" sz="2000" dirty="0"/>
              <a:t>unit-stride loads must be aligned to 64/128-bit boundary</a:t>
            </a:r>
          </a:p>
          <a:p>
            <a:r>
              <a:rPr lang="en-US" altLang="ko-KR" sz="2800" dirty="0"/>
              <a:t>Limited vector register length:</a:t>
            </a:r>
          </a:p>
          <a:p>
            <a:pPr lvl="1"/>
            <a:r>
              <a:rPr lang="en-US" altLang="ko-KR" sz="2000" dirty="0"/>
              <a:t>requires superscalar dispatch to keep multiply/add/load units busy</a:t>
            </a:r>
          </a:p>
          <a:p>
            <a:pPr lvl="1"/>
            <a:r>
              <a:rPr lang="en-US" altLang="ko-KR" sz="2000" dirty="0"/>
              <a:t>loop unrolling to hide latencies increases register pressure</a:t>
            </a:r>
          </a:p>
          <a:p>
            <a:r>
              <a:rPr lang="en-US" altLang="ko-KR" sz="2800" dirty="0"/>
              <a:t>Trend towards fuller vector support in microprocessors</a:t>
            </a:r>
          </a:p>
          <a:p>
            <a:pPr lvl="1"/>
            <a:r>
              <a:rPr lang="en-US" altLang="ko-KR" sz="2000" dirty="0"/>
              <a:t>Better support for misaligned memory accesses</a:t>
            </a:r>
          </a:p>
          <a:p>
            <a:pPr lvl="1"/>
            <a:r>
              <a:rPr lang="en-US" altLang="ko-KR" sz="2000" dirty="0"/>
              <a:t>Support of double-precision (64-bit floating-point)</a:t>
            </a:r>
          </a:p>
          <a:p>
            <a:pPr lvl="1"/>
            <a:r>
              <a:rPr lang="en-US" altLang="ko-KR" sz="2000" dirty="0"/>
              <a:t>New Intel AVX spec (announced April 2008), 256b vector registers (expandable up to 1024b)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3D2-23AB-7F45-BCAB-30388B96714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of Vectorization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Compilers are good at finding data-level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586" t="36459" r="19546" b="28124"/>
          <a:stretch/>
        </p:blipFill>
        <p:spPr>
          <a:xfrm>
            <a:off x="772600" y="1517651"/>
            <a:ext cx="7239000" cy="48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Vector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depends on if </a:t>
            </a:r>
            <a:r>
              <a:rPr lang="en-US" dirty="0" err="1"/>
              <a:t>becnhmarks</a:t>
            </a:r>
            <a:r>
              <a:rPr lang="en-US" dirty="0"/>
              <a:t> use 16 bit or 32 bit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556" t="30208" r="19594" b="35416"/>
          <a:stretch/>
        </p:blipFill>
        <p:spPr>
          <a:xfrm>
            <a:off x="1052739" y="1752600"/>
            <a:ext cx="7325632" cy="47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88" t="48958" r="23060" b="8333"/>
          <a:stretch/>
        </p:blipFill>
        <p:spPr>
          <a:xfrm>
            <a:off x="28136" y="1905000"/>
            <a:ext cx="908452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292975" cy="736600"/>
          </a:xfrm>
        </p:spPr>
        <p:txBody>
          <a:bodyPr/>
          <a:lstStyle/>
          <a:p>
            <a:r>
              <a:rPr lang="en-US" sz="3600"/>
              <a:t>CDC 6600 </a:t>
            </a:r>
            <a:r>
              <a:rPr lang="en-US" sz="2400" i="1">
                <a:solidFill>
                  <a:schemeClr val="tx1"/>
                </a:solidFill>
              </a:rPr>
              <a:t>Seymour Cray</a:t>
            </a:r>
            <a:r>
              <a:rPr lang="en-US" sz="2400" i="1"/>
              <a:t>, 1963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965200"/>
            <a:ext cx="6019800" cy="5410200"/>
          </a:xfrm>
        </p:spPr>
        <p:txBody>
          <a:bodyPr/>
          <a:lstStyle/>
          <a:p>
            <a:pPr marL="168275" indent="-168275"/>
            <a:r>
              <a:rPr lang="en-US" sz="2000"/>
              <a:t>A fast pipelined machine with 60-bit words</a:t>
            </a:r>
          </a:p>
          <a:p>
            <a:pPr marL="625475" lvl="1"/>
            <a:r>
              <a:rPr lang="en-US" sz="2000"/>
              <a:t>128 Kword main memory capacity, 32 banks</a:t>
            </a:r>
          </a:p>
          <a:p>
            <a:pPr marL="168275" indent="-168275"/>
            <a:r>
              <a:rPr lang="en-US" sz="2000"/>
              <a:t>Ten functional units (parallel, unpipelined)</a:t>
            </a:r>
          </a:p>
          <a:p>
            <a:pPr marL="625475" lvl="1"/>
            <a:r>
              <a:rPr lang="en-US" sz="2000"/>
              <a:t>Floating Point: adder, 2 multipliers, divider</a:t>
            </a:r>
          </a:p>
          <a:p>
            <a:pPr marL="625475" lvl="1"/>
            <a:r>
              <a:rPr lang="en-US" sz="2000"/>
              <a:t>Integer: adder, 2 incrementers, ...</a:t>
            </a:r>
          </a:p>
          <a:p>
            <a:pPr marL="168275" indent="-168275"/>
            <a:r>
              <a:rPr lang="en-US" sz="2000"/>
              <a:t>Hardwired control (no microcoding)</a:t>
            </a:r>
          </a:p>
          <a:p>
            <a:pPr marL="168275" indent="-168275"/>
            <a:r>
              <a:rPr lang="en-US" sz="2000" i="1"/>
              <a:t>Scoreboard</a:t>
            </a:r>
            <a:r>
              <a:rPr lang="en-US" sz="2000"/>
              <a:t> for dynamic scheduling of instructions </a:t>
            </a:r>
          </a:p>
          <a:p>
            <a:pPr marL="168275" indent="-168275"/>
            <a:r>
              <a:rPr lang="en-US" sz="2000"/>
              <a:t>Ten Peripheral Processors for Input/Output</a:t>
            </a:r>
          </a:p>
          <a:p>
            <a:pPr marL="625475" lvl="1"/>
            <a:r>
              <a:rPr lang="en-US" sz="2000"/>
              <a:t>a fast multi-threaded 12-bit integer ALU</a:t>
            </a:r>
          </a:p>
          <a:p>
            <a:pPr marL="168275" indent="-168275"/>
            <a:r>
              <a:rPr lang="en-US" sz="2000"/>
              <a:t>Very fast clock, 10 MHz (FP add in 4 clocks)</a:t>
            </a:r>
          </a:p>
          <a:p>
            <a:pPr marL="168275" indent="-168275"/>
            <a:r>
              <a:rPr lang="en-US" sz="2000"/>
              <a:t>&gt;400,000 transistors,  750 sq. ft., 5 tons, 150 kW, novel freon-based technology for cooling</a:t>
            </a:r>
          </a:p>
          <a:p>
            <a:pPr marL="168275" indent="-168275"/>
            <a:r>
              <a:rPr lang="en-US" sz="2000"/>
              <a:t>Fastest machine in world for 5 years (until 7600)</a:t>
            </a:r>
          </a:p>
          <a:p>
            <a:pPr marL="625475" lvl="1"/>
            <a:r>
              <a:rPr lang="en-US" sz="2000"/>
              <a:t>over 100 sold ($7-10M each)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  <a:noFill/>
        </p:spPr>
        <p:txBody>
          <a:bodyPr/>
          <a:lstStyle/>
          <a:p>
            <a:fld id="{B45A795D-821E-544A-9C0A-1E33CD597E72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8130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248400"/>
            <a:ext cx="1905000" cy="2794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3/10/2009</a:t>
            </a:r>
          </a:p>
        </p:txBody>
      </p:sp>
      <p:pic>
        <p:nvPicPr>
          <p:cNvPr id="48135" name="Picture 4" descr="c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8897" y="609600"/>
            <a:ext cx="344549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5" descr="cdc6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51200"/>
            <a:ext cx="3268663" cy="33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of the 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50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8500" y="1066800"/>
            <a:ext cx="7683500" cy="50546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ko-KR" kern="0" dirty="0"/>
              <a:t>Can Vector and VLIW combine?</a:t>
            </a:r>
          </a:p>
          <a:p>
            <a:endParaRPr lang="en-US" altLang="ko-KR" kern="0" dirty="0"/>
          </a:p>
          <a:p>
            <a:r>
              <a:rPr lang="en-US" altLang="ko-KR" kern="0" dirty="0"/>
              <a:t>Yes!</a:t>
            </a:r>
          </a:p>
          <a:p>
            <a:r>
              <a:rPr lang="en-US" altLang="ko-KR" kern="0" dirty="0" err="1"/>
              <a:t>Fujitsy</a:t>
            </a:r>
            <a:r>
              <a:rPr lang="en-US" altLang="ko-KR" kern="0" dirty="0"/>
              <a:t> FR-V can process both VLIW and vector instructions</a:t>
            </a:r>
          </a:p>
          <a:p>
            <a:r>
              <a:rPr lang="en-US" altLang="ko-KR" kern="0" dirty="0"/>
              <a:t>Exploits both instruction- and data-level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9746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 by:</a:t>
            </a:r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</a:p>
          <a:p>
            <a:pPr lvl="1"/>
            <a:r>
              <a:rPr lang="en-US" dirty="0"/>
              <a:t>Krste Asanovic (MIT/UCB)</a:t>
            </a:r>
          </a:p>
          <a:p>
            <a:pPr lvl="1"/>
            <a:r>
              <a:rPr lang="en-US" dirty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(UCB)</a:t>
            </a:r>
          </a:p>
          <a:p>
            <a:pPr lvl="1"/>
            <a:endParaRPr lang="en-US" dirty="0"/>
          </a:p>
          <a:p>
            <a:r>
              <a:rPr lang="en-US" dirty="0"/>
              <a:t>MIT material derived from course 6.823</a:t>
            </a:r>
          </a:p>
          <a:p>
            <a:r>
              <a:rPr lang="en-US" dirty="0"/>
              <a:t>UCB material derived from course CS252</a:t>
            </a:r>
          </a:p>
          <a:p>
            <a:r>
              <a:rPr lang="en-US" dirty="0"/>
              <a:t>“Vector Vs. Superscalar and VLIW Architectures for Embedded Multimedia Benchmarks”. Christos </a:t>
            </a:r>
            <a:r>
              <a:rPr lang="en-US" dirty="0" err="1"/>
              <a:t>Kozyrakis</a:t>
            </a:r>
            <a:r>
              <a:rPr lang="en-US" dirty="0"/>
              <a:t> and David Patterson. MICRO-35. 2002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DA78-2A05-D743-9457-588AA43B098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0"/>
            <a:ext cx="8528050" cy="960437"/>
          </a:xfrm>
        </p:spPr>
        <p:txBody>
          <a:bodyPr/>
          <a:lstStyle/>
          <a:p>
            <a:r>
              <a:rPr lang="en-US"/>
              <a:t>IBM Memo on CDC6600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7772400" cy="5281612"/>
          </a:xfrm>
          <a:noFill/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2800" dirty="0"/>
              <a:t>Thomas Watson Jr., IBM CEO, August 1963:</a:t>
            </a:r>
          </a:p>
          <a:p>
            <a:pPr marL="742950" lvl="1" indent="-285750">
              <a:buFontTx/>
              <a:buNone/>
            </a:pPr>
            <a:r>
              <a:rPr lang="en-US" sz="2800" i="1" dirty="0"/>
              <a:t>	“Last week, Control Data ... announced the 6600 system. I understand that in the laboratory developing the system there are only 34 people including the janitor. Of these, 14 are engineers and 4 are programmers... Contrasting this modest effort with our vast development activities, I fail to understand why we have lost our industry leadership position by letting someone else offer the world's most powerful computer.”</a:t>
            </a:r>
          </a:p>
          <a:p>
            <a:pPr marL="342900" indent="-342900">
              <a:buFontTx/>
              <a:buNone/>
            </a:pPr>
            <a:r>
              <a:rPr lang="en-US" sz="2800" dirty="0"/>
              <a:t> </a:t>
            </a:r>
          </a:p>
          <a:p>
            <a:pPr marL="342900" indent="-342900">
              <a:buFontTx/>
              <a:buNone/>
            </a:pPr>
            <a:r>
              <a:rPr lang="en-US" sz="2800" dirty="0"/>
              <a:t>To which Cray replied: </a:t>
            </a:r>
            <a:r>
              <a:rPr lang="en-US" sz="2800" i="1" dirty="0"/>
              <a:t>“It seems like Mr. Watson has answered his own question.”</a:t>
            </a:r>
            <a:endParaRPr lang="en-US" sz="2800" dirty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  <a:noFill/>
        </p:spPr>
        <p:txBody>
          <a:bodyPr/>
          <a:lstStyle/>
          <a:p>
            <a:fld id="{B99C88DA-A10C-D64F-9FCA-733807DCB1A3}" type="slidenum">
              <a:rPr lang="en-US" smtClean="0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43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500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3074" name="Picture 2" descr="Top500L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45"/>
          <a:stretch/>
        </p:blipFill>
        <p:spPr bwMode="auto">
          <a:xfrm>
            <a:off x="533400" y="685800"/>
            <a:ext cx="8068108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1348" y="6190248"/>
            <a:ext cx="642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LINPACK &amp; LAPACK: Software libraries for performing linear algebra</a:t>
            </a:r>
          </a:p>
        </p:txBody>
      </p:sp>
    </p:spTree>
    <p:extLst>
      <p:ext uri="{BB962C8B-B14F-4D97-AF65-F5344CB8AC3E}">
        <p14:creationId xmlns:p14="http://schemas.microsoft.com/office/powerpoint/2010/main" val="184810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Oak Ridge Titan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560,640 cores</a:t>
            </a:r>
          </a:p>
          <a:p>
            <a:r>
              <a:rPr lang="en-US" dirty="0" err="1"/>
              <a:t>LinkPack</a:t>
            </a:r>
            <a:r>
              <a:rPr lang="en-US" dirty="0"/>
              <a:t> performance 17,590 </a:t>
            </a:r>
            <a:r>
              <a:rPr lang="en-US" dirty="0" err="1"/>
              <a:t>TFlop</a:t>
            </a:r>
            <a:r>
              <a:rPr lang="en-US" dirty="0"/>
              <a:t>/s</a:t>
            </a:r>
          </a:p>
          <a:p>
            <a:r>
              <a:rPr lang="en-US" dirty="0"/>
              <a:t>Theoretical peak 27,112.5 </a:t>
            </a:r>
            <a:r>
              <a:rPr lang="en-US" dirty="0" err="1"/>
              <a:t>TFlop</a:t>
            </a:r>
            <a:r>
              <a:rPr lang="en-US" dirty="0"/>
              <a:t>/s</a:t>
            </a:r>
          </a:p>
          <a:p>
            <a:r>
              <a:rPr lang="en-US" dirty="0"/>
              <a:t>8,209.00 kW</a:t>
            </a:r>
          </a:p>
          <a:p>
            <a:r>
              <a:rPr lang="en-US" dirty="0"/>
              <a:t>710,144 GB</a:t>
            </a:r>
          </a:p>
          <a:p>
            <a:r>
              <a:rPr lang="en-US" dirty="0"/>
              <a:t>Opteron 6274 16C 2.2GHz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2050" name="Picture 2" descr="http://regmedia.co.uk/2012/10/27/oak_ridge_titan_super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83" y="3672780"/>
            <a:ext cx="6828692" cy="26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8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NERSC (LBNL) Cori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Cray XC40 supercomputer</a:t>
            </a:r>
          </a:p>
          <a:p>
            <a:r>
              <a:rPr lang="en-US" dirty="0"/>
              <a:t>Theoretical Peak performance 1.92 Petaflops/sec</a:t>
            </a:r>
          </a:p>
          <a:p>
            <a:r>
              <a:rPr lang="en-US" dirty="0"/>
              <a:t>1,630 computes nodes, 52,160 cores in total</a:t>
            </a:r>
          </a:p>
          <a:p>
            <a:r>
              <a:rPr lang="en-US" dirty="0"/>
              <a:t>Cray Aries high-speed interconnect with Dragonfly topology as on Edison (0.25 </a:t>
            </a:r>
            <a:r>
              <a:rPr lang="el-GR" dirty="0"/>
              <a:t>μ</a:t>
            </a:r>
            <a:r>
              <a:rPr lang="en-US" dirty="0"/>
              <a:t>s to 3.7 </a:t>
            </a:r>
            <a:r>
              <a:rPr lang="el-GR" dirty="0"/>
              <a:t>μ</a:t>
            </a:r>
            <a:r>
              <a:rPr lang="en-US" dirty="0"/>
              <a:t>s MPI latency, ~8GB/sec MPI bandwidth) </a:t>
            </a:r>
          </a:p>
          <a:p>
            <a:r>
              <a:rPr lang="en-US" dirty="0"/>
              <a:t>Aggregate memory: 203 TB </a:t>
            </a:r>
          </a:p>
          <a:p>
            <a:r>
              <a:rPr lang="en-US" dirty="0"/>
              <a:t>Scratch storage capacity: 30 PB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26" name="Picture 2" descr="http://www.nersc.gov/assets/Uploads/NERSC-Cabinet-Cori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4" y="3501203"/>
            <a:ext cx="3368676" cy="25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5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Pages>12</Pages>
  <Words>4000</Words>
  <Application>Microsoft Macintosh PowerPoint</Application>
  <PresentationFormat>Letter Paper (8.5x11 in)</PresentationFormat>
  <Paragraphs>978</Paragraphs>
  <Slides>51</Slides>
  <Notes>39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1_CS252-template</vt:lpstr>
      <vt:lpstr>CS 152 Computer Architecture and Engineering   Lecture 15: Vector Computers  </vt:lpstr>
      <vt:lpstr>Last Time Lecture 14: Multithreading</vt:lpstr>
      <vt:lpstr>Question of the Day</vt:lpstr>
      <vt:lpstr>Supercomputers</vt:lpstr>
      <vt:lpstr>CDC 6600 Seymour Cray, 1963</vt:lpstr>
      <vt:lpstr>IBM Memo on CDC6600</vt:lpstr>
      <vt:lpstr>Top 500 Systems</vt:lpstr>
      <vt:lpstr>Oak Ridge Titan</vt:lpstr>
      <vt:lpstr>NERSC (LBNL) Cori</vt:lpstr>
      <vt:lpstr>CDC 6600:  A Load/Store Architecture</vt:lpstr>
      <vt:lpstr>CDC 6600: Datapath</vt:lpstr>
      <vt:lpstr>CDC6600 ISA designed to simplify high-performance implementation</vt:lpstr>
      <vt:lpstr>CDC6600: Vector Addition</vt:lpstr>
      <vt:lpstr>Supercomputer Applications</vt:lpstr>
      <vt:lpstr>VLIW vs Vector</vt:lpstr>
      <vt:lpstr>Vector Programming Model</vt:lpstr>
      <vt:lpstr>Control Information</vt:lpstr>
      <vt:lpstr>Vector Code Example</vt:lpstr>
      <vt:lpstr>Flynn’s Taxonomy</vt:lpstr>
      <vt:lpstr>More Categories</vt:lpstr>
      <vt:lpstr>Vector Supercomputers</vt:lpstr>
      <vt:lpstr>Cray-1 (1976)</vt:lpstr>
      <vt:lpstr>Vector Instruction Set Advantages</vt:lpstr>
      <vt:lpstr>Vector Arithmetic Execution </vt:lpstr>
      <vt:lpstr>Vector Instruction Execution</vt:lpstr>
      <vt:lpstr>How Do Vector Architectures Affect Memory?</vt:lpstr>
      <vt:lpstr>Interleaved Vector Memory System</vt:lpstr>
      <vt:lpstr>Vector Unit Structure</vt:lpstr>
      <vt:lpstr>T0 Vector Microprocessor (UCB/ICSI, 1995)</vt:lpstr>
      <vt:lpstr>Vector Instruction Parallelism</vt:lpstr>
      <vt:lpstr>Vector Chaining</vt:lpstr>
      <vt:lpstr>Vector Chaining Advantage</vt:lpstr>
      <vt:lpstr>Vector Startup</vt:lpstr>
      <vt:lpstr>Dead Time and Short Vectors</vt:lpstr>
      <vt:lpstr>Vector Memory-Memory versus Vector Register Machines</vt:lpstr>
      <vt:lpstr>Vector Memory-Memory vs. Vector Register Machines</vt:lpstr>
      <vt:lpstr>Automatic Code Vectorization</vt:lpstr>
      <vt:lpstr>Vector Stripmining</vt:lpstr>
      <vt:lpstr>Vector Conditional Execution</vt:lpstr>
      <vt:lpstr>Masked Vector Instructions</vt:lpstr>
      <vt:lpstr>Vector Reductions</vt:lpstr>
      <vt:lpstr>Vector Scatter/Gather</vt:lpstr>
      <vt:lpstr>Vector Scatter/Gather</vt:lpstr>
      <vt:lpstr>A Modern Vector Super: NEC SX-9 (2008)</vt:lpstr>
      <vt:lpstr>Multimedia Extensions (aka SIMD extensions)</vt:lpstr>
      <vt:lpstr>Multimedia Extensions versus Vectors</vt:lpstr>
      <vt:lpstr>Degree of Vectorization</vt:lpstr>
      <vt:lpstr>Average Vector Length</vt:lpstr>
      <vt:lpstr>Distribution of Instructions</vt:lpstr>
      <vt:lpstr>Question of the Day</vt:lpstr>
      <vt:lpstr>Acknowledgements</vt:lpstr>
    </vt:vector>
  </TitlesOfParts>
  <Company>UC Berkeley-EECS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XX - TOPIC  </dc:title>
  <dc:creator> </dc:creator>
  <cp:keywords/>
  <dc:description/>
  <cp:lastModifiedBy>George Michelogiannakis</cp:lastModifiedBy>
  <cp:revision>242</cp:revision>
  <cp:lastPrinted>2013-03-20T22:48:57Z</cp:lastPrinted>
  <dcterms:created xsi:type="dcterms:W3CDTF">2012-03-19T04:10:20Z</dcterms:created>
  <dcterms:modified xsi:type="dcterms:W3CDTF">2016-03-29T00:08:35Z</dcterms:modified>
</cp:coreProperties>
</file>