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322" r:id="rId2"/>
    <p:sldId id="570" r:id="rId3"/>
    <p:sldId id="849" r:id="rId4"/>
    <p:sldId id="846" r:id="rId5"/>
    <p:sldId id="830" r:id="rId6"/>
    <p:sldId id="787" r:id="rId7"/>
    <p:sldId id="837" r:id="rId8"/>
    <p:sldId id="838" r:id="rId9"/>
    <p:sldId id="839" r:id="rId10"/>
    <p:sldId id="840" r:id="rId11"/>
    <p:sldId id="841" r:id="rId12"/>
    <p:sldId id="842" r:id="rId13"/>
    <p:sldId id="843" r:id="rId14"/>
    <p:sldId id="844" r:id="rId15"/>
    <p:sldId id="845" r:id="rId16"/>
    <p:sldId id="788" r:id="rId17"/>
    <p:sldId id="789" r:id="rId18"/>
    <p:sldId id="818" r:id="rId19"/>
    <p:sldId id="819" r:id="rId20"/>
    <p:sldId id="820" r:id="rId21"/>
    <p:sldId id="813" r:id="rId22"/>
    <p:sldId id="814" r:id="rId23"/>
    <p:sldId id="815" r:id="rId24"/>
    <p:sldId id="816" r:id="rId25"/>
    <p:sldId id="817" r:id="rId26"/>
    <p:sldId id="821" r:id="rId27"/>
    <p:sldId id="831" r:id="rId28"/>
    <p:sldId id="832" r:id="rId29"/>
    <p:sldId id="833" r:id="rId30"/>
    <p:sldId id="834" r:id="rId31"/>
    <p:sldId id="835" r:id="rId32"/>
    <p:sldId id="847" r:id="rId33"/>
    <p:sldId id="848" r:id="rId34"/>
    <p:sldId id="850" r:id="rId35"/>
    <p:sldId id="531" r:id="rId36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>
      <p:cViewPr varScale="1">
        <p:scale>
          <a:sx n="68" d="100"/>
          <a:sy n="68" d="100"/>
        </p:scale>
        <p:origin x="1398" y="48"/>
      </p:cViewPr>
      <p:guideLst>
        <p:guide orient="horz" pos="4032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1.xml"/><Relationship Id="rId2" Type="http://schemas.openxmlformats.org/officeDocument/2006/relationships/slide" Target="slides/slide6.xml"/><Relationship Id="rId1" Type="http://schemas.openxmlformats.org/officeDocument/2006/relationships/slide" Target="slides/slide1.xml"/><Relationship Id="rId4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0DFE51EA-1D43-9540-8E74-E7F0F6F459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9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72D34CE2-A1B4-E341-8249-AA834BA34F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ABB4A527-FCC7-AA41-9A07-BE58B8DF3426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50531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E6DC6-41DC-214A-84DF-584CCCBD80C2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BC6B9-A0EE-724C-8B8A-91EFBFEA71BB}" type="slidenum">
              <a:rPr lang="en-US"/>
              <a:pPr/>
              <a:t>21</a:t>
            </a:fld>
            <a:endParaRPr lang="en-US"/>
          </a:p>
        </p:txBody>
      </p:sp>
      <p:sp>
        <p:nvSpPr>
          <p:cNvPr id="194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51908-8877-334C-94E8-EDFEA180F254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EE36-B02B-C341-BF5F-39E554B007F5}" type="slidenum">
              <a:rPr lang="en-US"/>
              <a:pPr/>
              <a:t>23</a:t>
            </a:fld>
            <a:endParaRPr lang="en-US"/>
          </a:p>
        </p:txBody>
      </p:sp>
      <p:sp>
        <p:nvSpPr>
          <p:cNvPr id="194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2AD90-1503-8A46-89B7-3A4B69E8A419}" type="slidenum">
              <a:rPr lang="en-US"/>
              <a:pPr/>
              <a:t>24</a:t>
            </a:fld>
            <a:endParaRPr lang="en-US"/>
          </a:p>
        </p:txBody>
      </p:sp>
      <p:sp>
        <p:nvSpPr>
          <p:cNvPr id="194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C8F73-E269-9647-839F-D1CD0EE2B94C}" type="slidenum">
              <a:rPr lang="en-US"/>
              <a:pPr/>
              <a:t>25</a:t>
            </a:fld>
            <a:endParaRPr lang="en-US"/>
          </a:p>
        </p:txBody>
      </p:sp>
      <p:sp>
        <p:nvSpPr>
          <p:cNvPr id="195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ADC27-36FC-274B-BCB4-46B904410B28}" type="slidenum">
              <a:rPr lang="en-US"/>
              <a:pPr/>
              <a:t>26</a:t>
            </a:fld>
            <a:endParaRPr lang="en-US"/>
          </a:p>
        </p:txBody>
      </p:sp>
      <p:sp>
        <p:nvSpPr>
          <p:cNvPr id="195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66A5D-C827-7A45-AF49-3EFEB9C747B6}" type="slidenum">
              <a:rPr lang="en-US"/>
              <a:pPr/>
              <a:t>35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6DA01-1215-4948-9111-8BC1DFA79C6A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29527-90B7-304B-9E3A-FEDEAEA037BE}" type="slidenum">
              <a:rPr lang="en-US"/>
              <a:pPr/>
              <a:t>4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48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842B5-7EEA-1649-BF92-5FABA4A52BF7}" type="slidenum">
              <a:rPr lang="en-US"/>
              <a:pPr/>
              <a:t>6</a:t>
            </a:fld>
            <a:endParaRPr lang="en-US"/>
          </a:p>
        </p:txBody>
      </p:sp>
      <p:sp>
        <p:nvSpPr>
          <p:cNvPr id="193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FDBAF-F4B5-8843-9681-51433A917790}" type="slidenum">
              <a:rPr lang="en-US"/>
              <a:pPr/>
              <a:t>16</a:t>
            </a:fld>
            <a:endParaRPr lang="en-US"/>
          </a:p>
        </p:txBody>
      </p:sp>
      <p:sp>
        <p:nvSpPr>
          <p:cNvPr id="193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2CF37-FA35-414F-BD2B-7BD0C91DE1A5}" type="slidenum">
              <a:rPr lang="en-US"/>
              <a:pPr/>
              <a:t>17</a:t>
            </a:fld>
            <a:endParaRPr lang="en-US"/>
          </a:p>
        </p:txBody>
      </p:sp>
      <p:sp>
        <p:nvSpPr>
          <p:cNvPr id="194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8413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Doesn’t show that update reflects last dest. (jse)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58701-396E-6445-80B5-EADBBC8BFBDB}" type="slidenum">
              <a:rPr lang="en-US"/>
              <a:pPr/>
              <a:t>18</a:t>
            </a:fld>
            <a:endParaRPr lang="en-US"/>
          </a:p>
        </p:txBody>
      </p:sp>
      <p:sp>
        <p:nvSpPr>
          <p:cNvPr id="1953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50CF5-6D7B-C144-9983-6BAB44BE7EEC}" type="slidenum">
              <a:rPr lang="en-US"/>
              <a:pPr/>
              <a:t>19</a:t>
            </a:fld>
            <a:endParaRPr lang="en-US"/>
          </a:p>
        </p:txBody>
      </p:sp>
      <p:sp>
        <p:nvSpPr>
          <p:cNvPr id="195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5C3A9-1420-1347-8269-F305BFD4AAF7}" type="slidenum">
              <a:rPr lang="en-US"/>
              <a:pPr/>
              <a:t>20</a:t>
            </a:fld>
            <a:endParaRPr lang="en-US"/>
          </a:p>
        </p:txBody>
      </p:sp>
      <p:sp>
        <p:nvSpPr>
          <p:cNvPr id="1957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66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8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2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38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73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3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55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4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817" y="6538156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3/9/2016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>
                <a:solidFill>
                  <a:srgbClr val="000000"/>
                </a:solidFill>
                <a:latin typeface="Calibri"/>
                <a:cs typeface="Calibri"/>
              </a:rPr>
              <a:t> 2016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76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2004/F04/Handouts/L15-BranchPrediction.james.ppt#-1,7,Slide 7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2004/F04/Handouts/L15-BranchPrediction.james.ppt#-1,7,Slide 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772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12 - Advanced Out-of-Order </a:t>
            </a:r>
            <a:r>
              <a:rPr lang="en-US" dirty="0" err="1"/>
              <a:t>Superscalars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4191000"/>
            <a:ext cx="69008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400" dirty="0"/>
              <a:t>Dr. George Michelogiannakis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EECS, University of California at Berkeley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CRD, Lawrence Berkeley National Laboratory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848600" cy="1143000"/>
          </a:xfrm>
        </p:spPr>
        <p:txBody>
          <a:bodyPr/>
          <a:lstStyle/>
          <a:p>
            <a:r>
              <a:rPr lang="en-US" sz="3200" dirty="0"/>
              <a:t>Increasing Taken Branch Bandwidth</a:t>
            </a:r>
            <a:br>
              <a:rPr lang="en-US" sz="3200" dirty="0"/>
            </a:br>
            <a:r>
              <a:rPr lang="en-US" sz="2400" i="1" dirty="0"/>
              <a:t>(Alpha 21264 I-Cache)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029200"/>
            <a:ext cx="7467600" cy="1524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Fold 2-way tags and BTB into predicted next block</a:t>
            </a:r>
          </a:p>
          <a:p>
            <a:r>
              <a:rPr lang="en-US" sz="2000" dirty="0"/>
              <a:t>Take tag checks, inst. decode, branch predict out of loop</a:t>
            </a:r>
          </a:p>
          <a:p>
            <a:r>
              <a:rPr lang="en-US" sz="2000" dirty="0"/>
              <a:t>Raw RAM speed on critical loop (1 cycle at ~1 GHz)</a:t>
            </a:r>
          </a:p>
          <a:p>
            <a:r>
              <a:rPr lang="en-US" sz="2000" dirty="0"/>
              <a:t>2-bit hysteresis counter per block prevents overtraining</a:t>
            </a:r>
          </a:p>
        </p:txBody>
      </p:sp>
      <p:grpSp>
        <p:nvGrpSpPr>
          <p:cNvPr id="176178" name="Group 50"/>
          <p:cNvGrpSpPr>
            <a:grpSpLocks/>
          </p:cNvGrpSpPr>
          <p:nvPr/>
        </p:nvGrpSpPr>
        <p:grpSpPr bwMode="auto">
          <a:xfrm>
            <a:off x="685800" y="1143000"/>
            <a:ext cx="8305800" cy="4648200"/>
            <a:chOff x="480" y="720"/>
            <a:chExt cx="5232" cy="2928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3600" y="1440"/>
              <a:ext cx="1104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/>
                <a:t>Cached Instructions</a:t>
              </a:r>
            </a:p>
          </p:txBody>
        </p:sp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2208" y="1440"/>
              <a:ext cx="720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/>
                <a:t>Line Predict</a:t>
              </a: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928" y="1440"/>
              <a:ext cx="67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/>
                <a:t>Way Predict</a:t>
              </a: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4704" y="1440"/>
              <a:ext cx="43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Tag</a:t>
              </a:r>
            </a:p>
            <a:p>
              <a:r>
                <a:rPr lang="en-US"/>
                <a:t>Way</a:t>
              </a:r>
            </a:p>
            <a:p>
              <a:r>
                <a:rPr lang="en-US"/>
                <a:t>0</a:t>
              </a: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5136" y="1440"/>
              <a:ext cx="432" cy="100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Tag</a:t>
              </a:r>
            </a:p>
            <a:p>
              <a:r>
                <a:rPr lang="en-US"/>
                <a:t>Way</a:t>
              </a:r>
            </a:p>
            <a:p>
              <a:r>
                <a:rPr lang="en-US"/>
                <a:t>1</a:t>
              </a:r>
            </a:p>
          </p:txBody>
        </p:sp>
        <p:sp>
          <p:nvSpPr>
            <p:cNvPr id="176139" name="Freeform 11"/>
            <p:cNvSpPr>
              <a:spLocks/>
            </p:cNvSpPr>
            <p:nvPr/>
          </p:nvSpPr>
          <p:spPr bwMode="auto">
            <a:xfrm>
              <a:off x="1872" y="1824"/>
              <a:ext cx="96" cy="288"/>
            </a:xfrm>
            <a:custGeom>
              <a:avLst/>
              <a:gdLst>
                <a:gd name="T0" fmla="*/ 0 w 96"/>
                <a:gd name="T1" fmla="*/ 288 h 288"/>
                <a:gd name="T2" fmla="*/ 96 w 96"/>
                <a:gd name="T3" fmla="*/ 240 h 288"/>
                <a:gd name="T4" fmla="*/ 96 w 96"/>
                <a:gd name="T5" fmla="*/ 48 h 288"/>
                <a:gd name="T6" fmla="*/ 0 w 96"/>
                <a:gd name="T7" fmla="*/ 0 h 288"/>
                <a:gd name="T8" fmla="*/ 0 w 96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88">
                  <a:moveTo>
                    <a:pt x="0" y="288"/>
                  </a:moveTo>
                  <a:lnTo>
                    <a:pt x="96" y="240"/>
                  </a:lnTo>
                  <a:lnTo>
                    <a:pt x="96" y="48"/>
                  </a:lnTo>
                  <a:lnTo>
                    <a:pt x="0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41" name="Line 13"/>
            <p:cNvSpPr>
              <a:spLocks noChangeShapeType="1"/>
            </p:cNvSpPr>
            <p:nvPr/>
          </p:nvSpPr>
          <p:spPr bwMode="auto">
            <a:xfrm>
              <a:off x="1968" y="1968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42" name="Oval 14"/>
            <p:cNvSpPr>
              <a:spLocks noChangeArrowheads="1"/>
            </p:cNvSpPr>
            <p:nvPr/>
          </p:nvSpPr>
          <p:spPr bwMode="auto">
            <a:xfrm>
              <a:off x="4704" y="3072"/>
              <a:ext cx="384" cy="19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=?</a:t>
              </a:r>
            </a:p>
          </p:txBody>
        </p:sp>
        <p:sp>
          <p:nvSpPr>
            <p:cNvPr id="176144" name="Oval 16"/>
            <p:cNvSpPr>
              <a:spLocks noChangeArrowheads="1"/>
            </p:cNvSpPr>
            <p:nvPr/>
          </p:nvSpPr>
          <p:spPr bwMode="auto">
            <a:xfrm>
              <a:off x="5184" y="3072"/>
              <a:ext cx="384" cy="19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=?</a:t>
              </a:r>
            </a:p>
          </p:txBody>
        </p:sp>
        <p:sp>
          <p:nvSpPr>
            <p:cNvPr id="176145" name="Freeform 17"/>
            <p:cNvSpPr>
              <a:spLocks/>
            </p:cNvSpPr>
            <p:nvPr/>
          </p:nvSpPr>
          <p:spPr bwMode="auto">
            <a:xfrm>
              <a:off x="1680" y="2064"/>
              <a:ext cx="1584" cy="576"/>
            </a:xfrm>
            <a:custGeom>
              <a:avLst/>
              <a:gdLst>
                <a:gd name="T0" fmla="*/ 1488 w 1488"/>
                <a:gd name="T1" fmla="*/ 384 h 576"/>
                <a:gd name="T2" fmla="*/ 1488 w 1488"/>
                <a:gd name="T3" fmla="*/ 576 h 576"/>
                <a:gd name="T4" fmla="*/ 0 w 1488"/>
                <a:gd name="T5" fmla="*/ 576 h 576"/>
                <a:gd name="T6" fmla="*/ 0 w 1488"/>
                <a:gd name="T7" fmla="*/ 0 h 576"/>
                <a:gd name="T8" fmla="*/ 192 w 1488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8" h="576">
                  <a:moveTo>
                    <a:pt x="1488" y="384"/>
                  </a:moveTo>
                  <a:lnTo>
                    <a:pt x="1488" y="576"/>
                  </a:lnTo>
                  <a:lnTo>
                    <a:pt x="0" y="576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47" name="Line 19"/>
            <p:cNvSpPr>
              <a:spLocks noChangeShapeType="1"/>
            </p:cNvSpPr>
            <p:nvPr/>
          </p:nvSpPr>
          <p:spPr bwMode="auto">
            <a:xfrm>
              <a:off x="2544" y="2448"/>
              <a:ext cx="0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48" name="Text Box 20"/>
            <p:cNvSpPr txBox="1">
              <a:spLocks noChangeArrowheads="1"/>
            </p:cNvSpPr>
            <p:nvPr/>
          </p:nvSpPr>
          <p:spPr bwMode="auto">
            <a:xfrm>
              <a:off x="1872" y="2640"/>
              <a:ext cx="12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hlink"/>
                  </a:solidFill>
                </a:rPr>
                <a:t>fast fetch path</a:t>
              </a:r>
            </a:p>
          </p:txBody>
        </p:sp>
        <p:sp>
          <p:nvSpPr>
            <p:cNvPr id="176149" name="Line 21"/>
            <p:cNvSpPr>
              <a:spLocks noChangeShapeType="1"/>
            </p:cNvSpPr>
            <p:nvPr/>
          </p:nvSpPr>
          <p:spPr bwMode="auto">
            <a:xfrm>
              <a:off x="4176" y="2448"/>
              <a:ext cx="0" cy="28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51" name="Line 23"/>
            <p:cNvSpPr>
              <a:spLocks noChangeShapeType="1"/>
            </p:cNvSpPr>
            <p:nvPr/>
          </p:nvSpPr>
          <p:spPr bwMode="auto">
            <a:xfrm flipV="1">
              <a:off x="4080" y="2496"/>
              <a:ext cx="192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52" name="Rectangle 24"/>
            <p:cNvSpPr>
              <a:spLocks noChangeArrowheads="1"/>
            </p:cNvSpPr>
            <p:nvPr/>
          </p:nvSpPr>
          <p:spPr bwMode="auto">
            <a:xfrm>
              <a:off x="720" y="816"/>
              <a:ext cx="1056" cy="67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/>
                <a:t>PC Generation</a:t>
              </a:r>
            </a:p>
          </p:txBody>
        </p:sp>
        <p:sp>
          <p:nvSpPr>
            <p:cNvPr id="176153" name="Rectangle 25"/>
            <p:cNvSpPr>
              <a:spLocks noChangeArrowheads="1"/>
            </p:cNvSpPr>
            <p:nvPr/>
          </p:nvSpPr>
          <p:spPr bwMode="auto">
            <a:xfrm>
              <a:off x="720" y="2016"/>
              <a:ext cx="720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PC</a:t>
              </a:r>
            </a:p>
          </p:txBody>
        </p:sp>
        <p:sp>
          <p:nvSpPr>
            <p:cNvPr id="176154" name="Line 26"/>
            <p:cNvSpPr>
              <a:spLocks noChangeShapeType="1"/>
            </p:cNvSpPr>
            <p:nvPr/>
          </p:nvSpPr>
          <p:spPr bwMode="auto">
            <a:xfrm>
              <a:off x="1056" y="1488"/>
              <a:ext cx="0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55" name="Line 27"/>
            <p:cNvSpPr>
              <a:spLocks noChangeShapeType="1"/>
            </p:cNvSpPr>
            <p:nvPr/>
          </p:nvSpPr>
          <p:spPr bwMode="auto">
            <a:xfrm>
              <a:off x="1056" y="1872"/>
              <a:ext cx="81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56" name="Freeform 28"/>
            <p:cNvSpPr>
              <a:spLocks/>
            </p:cNvSpPr>
            <p:nvPr/>
          </p:nvSpPr>
          <p:spPr bwMode="auto">
            <a:xfrm>
              <a:off x="480" y="1200"/>
              <a:ext cx="576" cy="1152"/>
            </a:xfrm>
            <a:custGeom>
              <a:avLst/>
              <a:gdLst>
                <a:gd name="T0" fmla="*/ 576 w 576"/>
                <a:gd name="T1" fmla="*/ 1008 h 1152"/>
                <a:gd name="T2" fmla="*/ 576 w 576"/>
                <a:gd name="T3" fmla="*/ 1152 h 1152"/>
                <a:gd name="T4" fmla="*/ 0 w 576"/>
                <a:gd name="T5" fmla="*/ 1152 h 1152"/>
                <a:gd name="T6" fmla="*/ 0 w 576"/>
                <a:gd name="T7" fmla="*/ 0 h 1152"/>
                <a:gd name="T8" fmla="*/ 240 w 576"/>
                <a:gd name="T9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1152">
                  <a:moveTo>
                    <a:pt x="576" y="1008"/>
                  </a:moveTo>
                  <a:lnTo>
                    <a:pt x="576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58" name="Line 30"/>
            <p:cNvSpPr>
              <a:spLocks noChangeShapeType="1"/>
            </p:cNvSpPr>
            <p:nvPr/>
          </p:nvSpPr>
          <p:spPr bwMode="auto">
            <a:xfrm flipH="1">
              <a:off x="1776" y="864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59" name="Text Box 31"/>
            <p:cNvSpPr txBox="1">
              <a:spLocks noChangeArrowheads="1"/>
            </p:cNvSpPr>
            <p:nvPr/>
          </p:nvSpPr>
          <p:spPr bwMode="auto">
            <a:xfrm>
              <a:off x="2064" y="720"/>
              <a:ext cx="1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/>
                <a:t>Branch Prediction</a:t>
              </a:r>
            </a:p>
          </p:txBody>
        </p:sp>
        <p:sp>
          <p:nvSpPr>
            <p:cNvPr id="176160" name="Line 32"/>
            <p:cNvSpPr>
              <a:spLocks noChangeShapeType="1"/>
            </p:cNvSpPr>
            <p:nvPr/>
          </p:nvSpPr>
          <p:spPr bwMode="auto">
            <a:xfrm flipH="1">
              <a:off x="1776" y="1056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61" name="Text Box 33"/>
            <p:cNvSpPr txBox="1">
              <a:spLocks noChangeArrowheads="1"/>
            </p:cNvSpPr>
            <p:nvPr/>
          </p:nvSpPr>
          <p:spPr bwMode="auto">
            <a:xfrm>
              <a:off x="2064" y="912"/>
              <a:ext cx="1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/>
                <a:t>Instruction Decode</a:t>
              </a:r>
            </a:p>
          </p:txBody>
        </p:sp>
        <p:sp>
          <p:nvSpPr>
            <p:cNvPr id="176164" name="Line 36"/>
            <p:cNvSpPr>
              <a:spLocks noChangeShapeType="1"/>
            </p:cNvSpPr>
            <p:nvPr/>
          </p:nvSpPr>
          <p:spPr bwMode="auto">
            <a:xfrm flipH="1">
              <a:off x="1776" y="1248"/>
              <a:ext cx="288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65" name="Text Box 37"/>
            <p:cNvSpPr txBox="1">
              <a:spLocks noChangeArrowheads="1"/>
            </p:cNvSpPr>
            <p:nvPr/>
          </p:nvSpPr>
          <p:spPr bwMode="auto">
            <a:xfrm>
              <a:off x="2064" y="1104"/>
              <a:ext cx="1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/>
                <a:t>Validity Checks</a:t>
              </a:r>
            </a:p>
          </p:txBody>
        </p:sp>
        <p:sp>
          <p:nvSpPr>
            <p:cNvPr id="176166" name="Text Box 38"/>
            <p:cNvSpPr txBox="1">
              <a:spLocks noChangeArrowheads="1"/>
            </p:cNvSpPr>
            <p:nvPr/>
          </p:nvSpPr>
          <p:spPr bwMode="auto">
            <a:xfrm>
              <a:off x="3552" y="2400"/>
              <a:ext cx="6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4 insts</a:t>
              </a:r>
            </a:p>
          </p:txBody>
        </p:sp>
        <p:sp>
          <p:nvSpPr>
            <p:cNvPr id="176167" name="Freeform 39"/>
            <p:cNvSpPr>
              <a:spLocks/>
            </p:cNvSpPr>
            <p:nvPr/>
          </p:nvSpPr>
          <p:spPr bwMode="auto">
            <a:xfrm>
              <a:off x="1536" y="1872"/>
              <a:ext cx="3792" cy="1200"/>
            </a:xfrm>
            <a:custGeom>
              <a:avLst/>
              <a:gdLst>
                <a:gd name="T0" fmla="*/ 0 w 3840"/>
                <a:gd name="T1" fmla="*/ 0 h 1344"/>
                <a:gd name="T2" fmla="*/ 0 w 3840"/>
                <a:gd name="T3" fmla="*/ 1200 h 1344"/>
                <a:gd name="T4" fmla="*/ 3840 w 3840"/>
                <a:gd name="T5" fmla="*/ 1200 h 1344"/>
                <a:gd name="T6" fmla="*/ 3840 w 3840"/>
                <a:gd name="T7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0" h="1344">
                  <a:moveTo>
                    <a:pt x="0" y="0"/>
                  </a:moveTo>
                  <a:lnTo>
                    <a:pt x="0" y="1200"/>
                  </a:lnTo>
                  <a:lnTo>
                    <a:pt x="3840" y="1200"/>
                  </a:lnTo>
                  <a:lnTo>
                    <a:pt x="3840" y="1344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68" name="Line 40"/>
            <p:cNvSpPr>
              <a:spLocks noChangeShapeType="1"/>
            </p:cNvSpPr>
            <p:nvPr/>
          </p:nvSpPr>
          <p:spPr bwMode="auto">
            <a:xfrm>
              <a:off x="4800" y="2928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69" name="Line 41"/>
            <p:cNvSpPr>
              <a:spLocks noChangeShapeType="1"/>
            </p:cNvSpPr>
            <p:nvPr/>
          </p:nvSpPr>
          <p:spPr bwMode="auto">
            <a:xfrm>
              <a:off x="4944" y="2448"/>
              <a:ext cx="0" cy="6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70" name="Line 42"/>
            <p:cNvSpPr>
              <a:spLocks noChangeShapeType="1"/>
            </p:cNvSpPr>
            <p:nvPr/>
          </p:nvSpPr>
          <p:spPr bwMode="auto">
            <a:xfrm flipH="1">
              <a:off x="5472" y="2448"/>
              <a:ext cx="0" cy="6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71" name="Rectangle 43"/>
            <p:cNvSpPr>
              <a:spLocks noChangeArrowheads="1"/>
            </p:cNvSpPr>
            <p:nvPr/>
          </p:nvSpPr>
          <p:spPr bwMode="auto">
            <a:xfrm>
              <a:off x="4512" y="3360"/>
              <a:ext cx="1200" cy="28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Hit/Miss/Way</a:t>
              </a:r>
            </a:p>
          </p:txBody>
        </p:sp>
        <p:sp>
          <p:nvSpPr>
            <p:cNvPr id="176172" name="Line 44"/>
            <p:cNvSpPr>
              <a:spLocks noChangeShapeType="1"/>
            </p:cNvSpPr>
            <p:nvPr/>
          </p:nvSpPr>
          <p:spPr bwMode="auto">
            <a:xfrm>
              <a:off x="4896" y="3264"/>
              <a:ext cx="0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73" name="Line 45"/>
            <p:cNvSpPr>
              <a:spLocks noChangeShapeType="1"/>
            </p:cNvSpPr>
            <p:nvPr/>
          </p:nvSpPr>
          <p:spPr bwMode="auto">
            <a:xfrm>
              <a:off x="5424" y="3264"/>
              <a:ext cx="0" cy="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6175" name="Freeform 47"/>
            <p:cNvSpPr>
              <a:spLocks/>
            </p:cNvSpPr>
            <p:nvPr/>
          </p:nvSpPr>
          <p:spPr bwMode="auto">
            <a:xfrm>
              <a:off x="1536" y="1488"/>
              <a:ext cx="384" cy="336"/>
            </a:xfrm>
            <a:custGeom>
              <a:avLst/>
              <a:gdLst>
                <a:gd name="T0" fmla="*/ 0 w 384"/>
                <a:gd name="T1" fmla="*/ 0 h 336"/>
                <a:gd name="T2" fmla="*/ 0 w 384"/>
                <a:gd name="T3" fmla="*/ 144 h 336"/>
                <a:gd name="T4" fmla="*/ 384 w 384"/>
                <a:gd name="T5" fmla="*/ 144 h 336"/>
                <a:gd name="T6" fmla="*/ 384 w 384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336">
                  <a:moveTo>
                    <a:pt x="0" y="0"/>
                  </a:moveTo>
                  <a:lnTo>
                    <a:pt x="0" y="144"/>
                  </a:lnTo>
                  <a:lnTo>
                    <a:pt x="384" y="144"/>
                  </a:lnTo>
                  <a:lnTo>
                    <a:pt x="384" y="336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517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762000"/>
          </a:xfrm>
        </p:spPr>
        <p:txBody>
          <a:bodyPr/>
          <a:lstStyle/>
          <a:p>
            <a:r>
              <a:rPr lang="en-US"/>
              <a:t>Tournament Branch Predictor</a:t>
            </a:r>
            <a:br>
              <a:rPr lang="en-US"/>
            </a:br>
            <a:r>
              <a:rPr lang="en-US" sz="2800" i="1"/>
              <a:t>(Alpha 21264)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4800600"/>
            <a:ext cx="8458200" cy="1828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dirty="0"/>
              <a:t>Choice predictor learns whether best to use local or global branch history in predicting next branch (best in each case)</a:t>
            </a:r>
          </a:p>
          <a:p>
            <a:pPr>
              <a:lnSpc>
                <a:spcPct val="80000"/>
              </a:lnSpc>
            </a:pPr>
            <a:r>
              <a:rPr lang="en-US" dirty="0"/>
              <a:t>Global history is speculatively updated but restored on </a:t>
            </a:r>
            <a:r>
              <a:rPr lang="en-US" dirty="0" err="1"/>
              <a:t>mispredict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Claim 90-100% success on range of applications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838200" y="1447800"/>
            <a:ext cx="1447800" cy="13716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/>
              <a:t>Local history table (1,024x10b)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914400" y="3200400"/>
            <a:ext cx="1371600" cy="304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PC</a:t>
            </a:r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 flipV="1">
            <a:off x="1600200" y="28194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2667000" y="1447800"/>
            <a:ext cx="1371600" cy="1379538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/>
              <a:t>Local prediction (1,024x3b)</a:t>
            </a: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>
            <a:off x="2286000" y="22098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495800" y="14478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/>
              <a:t>Global Prediction (4,096x2b)</a:t>
            </a:r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5638800" y="2895600"/>
            <a:ext cx="2133600" cy="8382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/>
              <a:t>Choice Prediction (4,096x2b)</a:t>
            </a:r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5943600" y="4038600"/>
            <a:ext cx="27432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1800"/>
              <a:t>Global History (12b)</a:t>
            </a:r>
          </a:p>
        </p:txBody>
      </p:sp>
      <p:sp>
        <p:nvSpPr>
          <p:cNvPr id="177167" name="Freeform 15"/>
          <p:cNvSpPr>
            <a:spLocks/>
          </p:cNvSpPr>
          <p:nvPr/>
        </p:nvSpPr>
        <p:spPr bwMode="auto">
          <a:xfrm>
            <a:off x="3276600" y="3352800"/>
            <a:ext cx="1676400" cy="381000"/>
          </a:xfrm>
          <a:custGeom>
            <a:avLst/>
            <a:gdLst>
              <a:gd name="T0" fmla="*/ 0 w 1056"/>
              <a:gd name="T1" fmla="*/ 0 h 240"/>
              <a:gd name="T2" fmla="*/ 1056 w 1056"/>
              <a:gd name="T3" fmla="*/ 0 h 240"/>
              <a:gd name="T4" fmla="*/ 912 w 1056"/>
              <a:gd name="T5" fmla="*/ 240 h 240"/>
              <a:gd name="T6" fmla="*/ 144 w 1056"/>
              <a:gd name="T7" fmla="*/ 240 h 240"/>
              <a:gd name="T8" fmla="*/ 0 w 1056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1056" y="0"/>
                </a:lnTo>
                <a:lnTo>
                  <a:pt x="912" y="240"/>
                </a:lnTo>
                <a:lnTo>
                  <a:pt x="144" y="2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9050" cap="flat" cmpd="sng">
            <a:solidFill>
              <a:schemeClr val="tx2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>
            <a:off x="3581400" y="2819400"/>
            <a:ext cx="0" cy="533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>
            <a:off x="4724400" y="2286000"/>
            <a:ext cx="0" cy="1066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 flipH="1">
            <a:off x="4800600" y="35814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>
            <a:off x="4114800" y="3733800"/>
            <a:ext cx="0" cy="83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>
            <a:off x="4114800" y="4191000"/>
            <a:ext cx="1828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3" name="Freeform 21"/>
          <p:cNvSpPr>
            <a:spLocks/>
          </p:cNvSpPr>
          <p:nvPr/>
        </p:nvSpPr>
        <p:spPr bwMode="auto">
          <a:xfrm>
            <a:off x="6629400" y="1828800"/>
            <a:ext cx="1600200" cy="2209800"/>
          </a:xfrm>
          <a:custGeom>
            <a:avLst/>
            <a:gdLst>
              <a:gd name="T0" fmla="*/ 1008 w 1008"/>
              <a:gd name="T1" fmla="*/ 1392 h 1392"/>
              <a:gd name="T2" fmla="*/ 1008 w 1008"/>
              <a:gd name="T3" fmla="*/ 0 h 1392"/>
              <a:gd name="T4" fmla="*/ 0 w 1008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392">
                <a:moveTo>
                  <a:pt x="1008" y="1392"/>
                </a:moveTo>
                <a:lnTo>
                  <a:pt x="1008" y="0"/>
                </a:ln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5" name="Line 23"/>
          <p:cNvSpPr>
            <a:spLocks noChangeShapeType="1"/>
          </p:cNvSpPr>
          <p:nvPr/>
        </p:nvSpPr>
        <p:spPr bwMode="auto">
          <a:xfrm flipH="1">
            <a:off x="7772400" y="3276600"/>
            <a:ext cx="45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2590800" y="3962400"/>
            <a:ext cx="142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336602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391400" cy="1143000"/>
          </a:xfrm>
        </p:spPr>
        <p:txBody>
          <a:bodyPr/>
          <a:lstStyle/>
          <a:p>
            <a:r>
              <a:rPr lang="en-US"/>
              <a:t>Taken Branch Limit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686800" cy="3048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Integer codes have a taken branch every 6-9 instructions</a:t>
            </a:r>
          </a:p>
          <a:p>
            <a:r>
              <a:rPr lang="en-US"/>
              <a:t>To avoid fetch bottleneck, must execute multiple taken branches per cycle when increasing performance</a:t>
            </a:r>
          </a:p>
          <a:p>
            <a:r>
              <a:rPr lang="en-US"/>
              <a:t>This implies:</a:t>
            </a:r>
          </a:p>
          <a:p>
            <a:pPr lvl="1"/>
            <a:r>
              <a:rPr lang="en-US" sz="2400"/>
              <a:t>predicting multiple branches per cycle</a:t>
            </a:r>
          </a:p>
          <a:p>
            <a:pPr lvl="1"/>
            <a:r>
              <a:rPr lang="en-US" sz="2400"/>
              <a:t>fetching multiple non-contiguous blocks per cycle</a:t>
            </a:r>
          </a:p>
        </p:txBody>
      </p:sp>
    </p:spTree>
    <p:extLst>
      <p:ext uri="{BB962C8B-B14F-4D97-AF65-F5344CB8AC3E}">
        <p14:creationId xmlns:p14="http://schemas.microsoft.com/office/powerpoint/2010/main" val="596057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61925"/>
            <a:ext cx="7137400" cy="952500"/>
          </a:xfrm>
          <a:noFill/>
          <a:ln/>
        </p:spPr>
        <p:txBody>
          <a:bodyPr/>
          <a:lstStyle/>
          <a:p>
            <a:r>
              <a:rPr lang="en-US"/>
              <a:t>Branch Address Cache</a:t>
            </a:r>
            <a:br>
              <a:rPr lang="en-US"/>
            </a:br>
            <a:r>
              <a:rPr lang="en-US" sz="2800" i="1"/>
              <a:t>(Yeh, Marr, Patt)</a:t>
            </a:r>
            <a:endParaRPr lang="en-US"/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390525" y="5534025"/>
            <a:ext cx="795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55563" y="4872038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261" name="Freeform 13"/>
          <p:cNvSpPr>
            <a:spLocks/>
          </p:cNvSpPr>
          <p:nvPr/>
        </p:nvSpPr>
        <p:spPr bwMode="auto">
          <a:xfrm>
            <a:off x="1109663" y="4478338"/>
            <a:ext cx="839787" cy="153987"/>
          </a:xfrm>
          <a:custGeom>
            <a:avLst/>
            <a:gdLst>
              <a:gd name="T0" fmla="*/ 0 w 529"/>
              <a:gd name="T1" fmla="*/ 96 h 97"/>
              <a:gd name="T2" fmla="*/ 48 w 529"/>
              <a:gd name="T3" fmla="*/ 48 h 97"/>
              <a:gd name="T4" fmla="*/ 240 w 529"/>
              <a:gd name="T5" fmla="*/ 48 h 97"/>
              <a:gd name="T6" fmla="*/ 288 w 529"/>
              <a:gd name="T7" fmla="*/ 0 h 97"/>
              <a:gd name="T8" fmla="*/ 336 w 529"/>
              <a:gd name="T9" fmla="*/ 48 h 97"/>
              <a:gd name="T10" fmla="*/ 480 w 529"/>
              <a:gd name="T11" fmla="*/ 48 h 97"/>
              <a:gd name="T12" fmla="*/ 528 w 529"/>
              <a:gd name="T1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262" name="Freeform 14"/>
          <p:cNvSpPr>
            <a:spLocks/>
          </p:cNvSpPr>
          <p:nvPr/>
        </p:nvSpPr>
        <p:spPr bwMode="auto">
          <a:xfrm>
            <a:off x="42863" y="4630738"/>
            <a:ext cx="1906587" cy="153987"/>
          </a:xfrm>
          <a:custGeom>
            <a:avLst/>
            <a:gdLst>
              <a:gd name="T0" fmla="*/ 0 w 1201"/>
              <a:gd name="T1" fmla="*/ 96 h 97"/>
              <a:gd name="T2" fmla="*/ 48 w 1201"/>
              <a:gd name="T3" fmla="*/ 48 h 97"/>
              <a:gd name="T4" fmla="*/ 240 w 1201"/>
              <a:gd name="T5" fmla="*/ 48 h 97"/>
              <a:gd name="T6" fmla="*/ 288 w 1201"/>
              <a:gd name="T7" fmla="*/ 0 h 97"/>
              <a:gd name="T8" fmla="*/ 336 w 1201"/>
              <a:gd name="T9" fmla="*/ 48 h 97"/>
              <a:gd name="T10" fmla="*/ 1152 w 1201"/>
              <a:gd name="T11" fmla="*/ 48 h 97"/>
              <a:gd name="T12" fmla="*/ 1200 w 1201"/>
              <a:gd name="T13" fmla="*/ 9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263" name="Line 15"/>
          <p:cNvSpPr>
            <a:spLocks noChangeShapeType="1"/>
          </p:cNvSpPr>
          <p:nvPr/>
        </p:nvSpPr>
        <p:spPr bwMode="auto">
          <a:xfrm>
            <a:off x="1109663" y="4872038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264" name="Rectangle 16"/>
          <p:cNvSpPr>
            <a:spLocks noChangeArrowheads="1"/>
          </p:cNvSpPr>
          <p:nvPr/>
        </p:nvSpPr>
        <p:spPr bwMode="auto">
          <a:xfrm>
            <a:off x="714375" y="3879850"/>
            <a:ext cx="50584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PC</a:t>
            </a:r>
          </a:p>
        </p:txBody>
      </p:sp>
      <p:sp>
        <p:nvSpPr>
          <p:cNvPr id="181266" name="Freeform 18"/>
          <p:cNvSpPr>
            <a:spLocks/>
          </p:cNvSpPr>
          <p:nvPr/>
        </p:nvSpPr>
        <p:spPr bwMode="auto">
          <a:xfrm>
            <a:off x="1566863" y="2573338"/>
            <a:ext cx="611187" cy="1830387"/>
          </a:xfrm>
          <a:custGeom>
            <a:avLst/>
            <a:gdLst>
              <a:gd name="T0" fmla="*/ 0 w 385"/>
              <a:gd name="T1" fmla="*/ 1152 h 1153"/>
              <a:gd name="T2" fmla="*/ 0 w 385"/>
              <a:gd name="T3" fmla="*/ 0 h 1153"/>
              <a:gd name="T4" fmla="*/ 384 w 385"/>
              <a:gd name="T5" fmla="*/ 0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268" name="Line 20"/>
          <p:cNvSpPr>
            <a:spLocks noChangeShapeType="1"/>
          </p:cNvSpPr>
          <p:nvPr/>
        </p:nvSpPr>
        <p:spPr bwMode="auto">
          <a:xfrm flipH="1">
            <a:off x="1484313" y="3570288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269" name="Rectangle 21"/>
          <p:cNvSpPr>
            <a:spLocks noChangeArrowheads="1"/>
          </p:cNvSpPr>
          <p:nvPr/>
        </p:nvSpPr>
        <p:spPr bwMode="auto">
          <a:xfrm>
            <a:off x="1616075" y="3430588"/>
            <a:ext cx="27601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alibri"/>
                <a:cs typeface="Calibri"/>
              </a:rPr>
              <a:t>k</a:t>
            </a:r>
          </a:p>
        </p:txBody>
      </p:sp>
      <p:grpSp>
        <p:nvGrpSpPr>
          <p:cNvPr id="181289" name="Group 41"/>
          <p:cNvGrpSpPr>
            <a:grpSpLocks/>
          </p:cNvGrpSpPr>
          <p:nvPr/>
        </p:nvGrpSpPr>
        <p:grpSpPr bwMode="auto">
          <a:xfrm>
            <a:off x="2278063" y="1531938"/>
            <a:ext cx="1373187" cy="2260600"/>
            <a:chOff x="2532" y="904"/>
            <a:chExt cx="1048" cy="1424"/>
          </a:xfrm>
        </p:grpSpPr>
        <p:sp>
          <p:nvSpPr>
            <p:cNvPr id="181290" name="Rectangle 42"/>
            <p:cNvSpPr>
              <a:spLocks noChangeArrowheads="1"/>
            </p:cNvSpPr>
            <p:nvPr/>
          </p:nvSpPr>
          <p:spPr bwMode="auto">
            <a:xfrm>
              <a:off x="2536" y="904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291" name="Line 43"/>
            <p:cNvSpPr>
              <a:spLocks noChangeShapeType="1"/>
            </p:cNvSpPr>
            <p:nvPr/>
          </p:nvSpPr>
          <p:spPr bwMode="auto">
            <a:xfrm>
              <a:off x="2532" y="1040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292" name="Line 44"/>
            <p:cNvSpPr>
              <a:spLocks noChangeShapeType="1"/>
            </p:cNvSpPr>
            <p:nvPr/>
          </p:nvSpPr>
          <p:spPr bwMode="auto">
            <a:xfrm>
              <a:off x="2532" y="118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293" name="Line 45"/>
            <p:cNvSpPr>
              <a:spLocks noChangeShapeType="1"/>
            </p:cNvSpPr>
            <p:nvPr/>
          </p:nvSpPr>
          <p:spPr bwMode="auto">
            <a:xfrm>
              <a:off x="2532" y="132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294" name="Line 46"/>
            <p:cNvSpPr>
              <a:spLocks noChangeShapeType="1"/>
            </p:cNvSpPr>
            <p:nvPr/>
          </p:nvSpPr>
          <p:spPr bwMode="auto">
            <a:xfrm>
              <a:off x="2532" y="147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295" name="Line 47"/>
            <p:cNvSpPr>
              <a:spLocks noChangeShapeType="1"/>
            </p:cNvSpPr>
            <p:nvPr/>
          </p:nvSpPr>
          <p:spPr bwMode="auto">
            <a:xfrm>
              <a:off x="2532" y="190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296" name="Line 48"/>
            <p:cNvSpPr>
              <a:spLocks noChangeShapeType="1"/>
            </p:cNvSpPr>
            <p:nvPr/>
          </p:nvSpPr>
          <p:spPr bwMode="auto">
            <a:xfrm>
              <a:off x="2532" y="204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297" name="Line 49"/>
            <p:cNvSpPr>
              <a:spLocks noChangeShapeType="1"/>
            </p:cNvSpPr>
            <p:nvPr/>
          </p:nvSpPr>
          <p:spPr bwMode="auto">
            <a:xfrm>
              <a:off x="2532" y="219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81298" name="Rectangle 50"/>
          <p:cNvSpPr>
            <a:spLocks noChangeArrowheads="1"/>
          </p:cNvSpPr>
          <p:nvPr/>
        </p:nvSpPr>
        <p:spPr bwMode="auto">
          <a:xfrm>
            <a:off x="2454275" y="1446213"/>
            <a:ext cx="977833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Entry PC</a:t>
            </a:r>
          </a:p>
        </p:txBody>
      </p:sp>
      <p:sp>
        <p:nvSpPr>
          <p:cNvPr id="181299" name="Oval 51"/>
          <p:cNvSpPr>
            <a:spLocks noChangeArrowheads="1"/>
          </p:cNvSpPr>
          <p:nvPr/>
        </p:nvSpPr>
        <p:spPr bwMode="auto">
          <a:xfrm>
            <a:off x="2887663" y="4122738"/>
            <a:ext cx="4445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301" name="Freeform 53"/>
          <p:cNvSpPr>
            <a:spLocks/>
          </p:cNvSpPr>
          <p:nvPr/>
        </p:nvSpPr>
        <p:spPr bwMode="auto">
          <a:xfrm>
            <a:off x="3116263" y="4592638"/>
            <a:ext cx="1587" cy="407987"/>
          </a:xfrm>
          <a:custGeom>
            <a:avLst/>
            <a:gdLst>
              <a:gd name="T0" fmla="*/ 0 w 1"/>
              <a:gd name="T1" fmla="*/ 256 h 257"/>
              <a:gd name="T2" fmla="*/ 0 w 1"/>
              <a:gd name="T3" fmla="*/ 0 h 2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57">
                <a:moveTo>
                  <a:pt x="0" y="25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302" name="Freeform 54"/>
          <p:cNvSpPr>
            <a:spLocks/>
          </p:cNvSpPr>
          <p:nvPr/>
        </p:nvSpPr>
        <p:spPr bwMode="auto">
          <a:xfrm>
            <a:off x="3128963" y="3792538"/>
            <a:ext cx="1587" cy="319087"/>
          </a:xfrm>
          <a:custGeom>
            <a:avLst/>
            <a:gdLst>
              <a:gd name="T0" fmla="*/ 0 w 1"/>
              <a:gd name="T1" fmla="*/ 200 h 201"/>
              <a:gd name="T2" fmla="*/ 0 w 1"/>
              <a:gd name="T3" fmla="*/ 0 h 2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01">
                <a:moveTo>
                  <a:pt x="0" y="200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303" name="Rectangle 55"/>
          <p:cNvSpPr>
            <a:spLocks noChangeArrowheads="1"/>
          </p:cNvSpPr>
          <p:nvPr/>
        </p:nvSpPr>
        <p:spPr bwMode="auto">
          <a:xfrm>
            <a:off x="2936875" y="4121150"/>
            <a:ext cx="33603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=</a:t>
            </a:r>
          </a:p>
        </p:txBody>
      </p:sp>
      <p:sp>
        <p:nvSpPr>
          <p:cNvPr id="181304" name="Rectangle 56"/>
          <p:cNvSpPr>
            <a:spLocks noChangeArrowheads="1"/>
          </p:cNvSpPr>
          <p:nvPr/>
        </p:nvSpPr>
        <p:spPr bwMode="auto">
          <a:xfrm>
            <a:off x="2568575" y="4946650"/>
            <a:ext cx="97097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match</a:t>
            </a:r>
          </a:p>
        </p:txBody>
      </p:sp>
      <p:grpSp>
        <p:nvGrpSpPr>
          <p:cNvPr id="181305" name="Group 57"/>
          <p:cNvGrpSpPr>
            <a:grpSpLocks/>
          </p:cNvGrpSpPr>
          <p:nvPr/>
        </p:nvGrpSpPr>
        <p:grpSpPr bwMode="auto">
          <a:xfrm>
            <a:off x="3697292" y="1489075"/>
            <a:ext cx="771525" cy="3933826"/>
            <a:chOff x="4719" y="874"/>
            <a:chExt cx="486" cy="2478"/>
          </a:xfrm>
        </p:grpSpPr>
        <p:grpSp>
          <p:nvGrpSpPr>
            <p:cNvPr id="181306" name="Group 58"/>
            <p:cNvGrpSpPr>
              <a:grpSpLocks/>
            </p:cNvGrpSpPr>
            <p:nvPr/>
          </p:nvGrpSpPr>
          <p:grpSpPr bwMode="auto">
            <a:xfrm>
              <a:off x="4740" y="904"/>
              <a:ext cx="396" cy="1424"/>
              <a:chOff x="4740" y="904"/>
              <a:chExt cx="328" cy="1424"/>
            </a:xfrm>
          </p:grpSpPr>
          <p:sp>
            <p:nvSpPr>
              <p:cNvPr id="181307" name="Rectangle 59"/>
              <p:cNvSpPr>
                <a:spLocks noChangeArrowheads="1"/>
              </p:cNvSpPr>
              <p:nvPr/>
            </p:nvSpPr>
            <p:spPr bwMode="auto">
              <a:xfrm>
                <a:off x="4744" y="904"/>
                <a:ext cx="32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08" name="Line 60"/>
              <p:cNvSpPr>
                <a:spLocks noChangeShapeType="1"/>
              </p:cNvSpPr>
              <p:nvPr/>
            </p:nvSpPr>
            <p:spPr bwMode="auto">
              <a:xfrm>
                <a:off x="4740" y="1040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09" name="Line 61"/>
              <p:cNvSpPr>
                <a:spLocks noChangeShapeType="1"/>
              </p:cNvSpPr>
              <p:nvPr/>
            </p:nvSpPr>
            <p:spPr bwMode="auto">
              <a:xfrm>
                <a:off x="4740" y="118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10" name="Line 62"/>
              <p:cNvSpPr>
                <a:spLocks noChangeShapeType="1"/>
              </p:cNvSpPr>
              <p:nvPr/>
            </p:nvSpPr>
            <p:spPr bwMode="auto">
              <a:xfrm>
                <a:off x="4740" y="132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11" name="Line 63"/>
              <p:cNvSpPr>
                <a:spLocks noChangeShapeType="1"/>
              </p:cNvSpPr>
              <p:nvPr/>
            </p:nvSpPr>
            <p:spPr bwMode="auto">
              <a:xfrm>
                <a:off x="4740" y="147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12" name="Line 64"/>
              <p:cNvSpPr>
                <a:spLocks noChangeShapeType="1"/>
              </p:cNvSpPr>
              <p:nvPr/>
            </p:nvSpPr>
            <p:spPr bwMode="auto">
              <a:xfrm>
                <a:off x="4740" y="190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13" name="Line 65"/>
              <p:cNvSpPr>
                <a:spLocks noChangeShapeType="1"/>
              </p:cNvSpPr>
              <p:nvPr/>
            </p:nvSpPr>
            <p:spPr bwMode="auto">
              <a:xfrm>
                <a:off x="4740" y="204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14" name="Line 66"/>
              <p:cNvSpPr>
                <a:spLocks noChangeShapeType="1"/>
              </p:cNvSpPr>
              <p:nvPr/>
            </p:nvSpPr>
            <p:spPr bwMode="auto">
              <a:xfrm>
                <a:off x="474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81315" name="Rectangle 67"/>
            <p:cNvSpPr>
              <a:spLocks noChangeArrowheads="1"/>
            </p:cNvSpPr>
            <p:nvPr/>
          </p:nvSpPr>
          <p:spPr bwMode="auto">
            <a:xfrm>
              <a:off x="4719" y="874"/>
              <a:ext cx="4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Valid</a:t>
              </a:r>
            </a:p>
          </p:txBody>
        </p:sp>
        <p:grpSp>
          <p:nvGrpSpPr>
            <p:cNvPr id="181316" name="Group 68"/>
            <p:cNvGrpSpPr>
              <a:grpSpLocks/>
            </p:cNvGrpSpPr>
            <p:nvPr/>
          </p:nvGrpSpPr>
          <p:grpSpPr bwMode="auto">
            <a:xfrm>
              <a:off x="4857" y="1524"/>
              <a:ext cx="41" cy="328"/>
              <a:chOff x="4857" y="1524"/>
              <a:chExt cx="41" cy="328"/>
            </a:xfrm>
          </p:grpSpPr>
          <p:sp>
            <p:nvSpPr>
              <p:cNvPr id="181317" name="Oval 69"/>
              <p:cNvSpPr>
                <a:spLocks noChangeArrowheads="1"/>
              </p:cNvSpPr>
              <p:nvPr/>
            </p:nvSpPr>
            <p:spPr bwMode="auto">
              <a:xfrm>
                <a:off x="4857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18" name="Oval 70"/>
              <p:cNvSpPr>
                <a:spLocks noChangeArrowheads="1"/>
              </p:cNvSpPr>
              <p:nvPr/>
            </p:nvSpPr>
            <p:spPr bwMode="auto">
              <a:xfrm>
                <a:off x="4857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19" name="Oval 71"/>
              <p:cNvSpPr>
                <a:spLocks noChangeArrowheads="1"/>
              </p:cNvSpPr>
              <p:nvPr/>
            </p:nvSpPr>
            <p:spPr bwMode="auto">
              <a:xfrm>
                <a:off x="4857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20" name="Oval 72"/>
              <p:cNvSpPr>
                <a:spLocks noChangeArrowheads="1"/>
              </p:cNvSpPr>
              <p:nvPr/>
            </p:nvSpPr>
            <p:spPr bwMode="auto">
              <a:xfrm>
                <a:off x="4857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81321" name="Freeform 73"/>
            <p:cNvSpPr>
              <a:spLocks/>
            </p:cNvSpPr>
            <p:nvPr/>
          </p:nvSpPr>
          <p:spPr bwMode="auto">
            <a:xfrm>
              <a:off x="4904" y="2336"/>
              <a:ext cx="1" cy="745"/>
            </a:xfrm>
            <a:custGeom>
              <a:avLst/>
              <a:gdLst>
                <a:gd name="T0" fmla="*/ 0 w 1"/>
                <a:gd name="T1" fmla="*/ 744 h 745"/>
                <a:gd name="T2" fmla="*/ 0 w 1"/>
                <a:gd name="T3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45">
                  <a:moveTo>
                    <a:pt x="0" y="744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22" name="Rectangle 74"/>
            <p:cNvSpPr>
              <a:spLocks noChangeArrowheads="1"/>
            </p:cNvSpPr>
            <p:nvPr/>
          </p:nvSpPr>
          <p:spPr bwMode="auto">
            <a:xfrm>
              <a:off x="4719" y="3063"/>
              <a:ext cx="48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valid</a:t>
              </a:r>
            </a:p>
          </p:txBody>
        </p:sp>
      </p:grpSp>
      <p:grpSp>
        <p:nvGrpSpPr>
          <p:cNvPr id="181324" name="Group 76"/>
          <p:cNvGrpSpPr>
            <a:grpSpLocks/>
          </p:cNvGrpSpPr>
          <p:nvPr/>
        </p:nvGrpSpPr>
        <p:grpSpPr bwMode="auto">
          <a:xfrm>
            <a:off x="3003550" y="2528888"/>
            <a:ext cx="65088" cy="520700"/>
            <a:chOff x="3001" y="1540"/>
            <a:chExt cx="41" cy="328"/>
          </a:xfrm>
        </p:grpSpPr>
        <p:sp>
          <p:nvSpPr>
            <p:cNvPr id="181325" name="Oval 77"/>
            <p:cNvSpPr>
              <a:spLocks noChangeArrowheads="1"/>
            </p:cNvSpPr>
            <p:nvPr/>
          </p:nvSpPr>
          <p:spPr bwMode="auto">
            <a:xfrm>
              <a:off x="300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26" name="Oval 78"/>
            <p:cNvSpPr>
              <a:spLocks noChangeArrowheads="1"/>
            </p:cNvSpPr>
            <p:nvPr/>
          </p:nvSpPr>
          <p:spPr bwMode="auto">
            <a:xfrm>
              <a:off x="300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27" name="Oval 79"/>
            <p:cNvSpPr>
              <a:spLocks noChangeArrowheads="1"/>
            </p:cNvSpPr>
            <p:nvPr/>
          </p:nvSpPr>
          <p:spPr bwMode="auto">
            <a:xfrm>
              <a:off x="300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28" name="Oval 80"/>
            <p:cNvSpPr>
              <a:spLocks noChangeArrowheads="1"/>
            </p:cNvSpPr>
            <p:nvPr/>
          </p:nvSpPr>
          <p:spPr bwMode="auto">
            <a:xfrm>
              <a:off x="300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grpSp>
        <p:nvGrpSpPr>
          <p:cNvPr id="181329" name="Group 81"/>
          <p:cNvGrpSpPr>
            <a:grpSpLocks/>
          </p:cNvGrpSpPr>
          <p:nvPr/>
        </p:nvGrpSpPr>
        <p:grpSpPr bwMode="auto">
          <a:xfrm>
            <a:off x="4427540" y="1466850"/>
            <a:ext cx="1663700" cy="3946526"/>
            <a:chOff x="3636" y="858"/>
            <a:chExt cx="1048" cy="2486"/>
          </a:xfrm>
        </p:grpSpPr>
        <p:grpSp>
          <p:nvGrpSpPr>
            <p:cNvPr id="181330" name="Group 82"/>
            <p:cNvGrpSpPr>
              <a:grpSpLocks/>
            </p:cNvGrpSpPr>
            <p:nvPr/>
          </p:nvGrpSpPr>
          <p:grpSpPr bwMode="auto">
            <a:xfrm>
              <a:off x="3636" y="904"/>
              <a:ext cx="1048" cy="1424"/>
              <a:chOff x="3636" y="904"/>
              <a:chExt cx="1048" cy="1424"/>
            </a:xfrm>
          </p:grpSpPr>
          <p:sp>
            <p:nvSpPr>
              <p:cNvPr id="181331" name="Rectangle 83"/>
              <p:cNvSpPr>
                <a:spLocks noChangeArrowheads="1"/>
              </p:cNvSpPr>
              <p:nvPr/>
            </p:nvSpPr>
            <p:spPr bwMode="auto">
              <a:xfrm>
                <a:off x="3640" y="904"/>
                <a:ext cx="104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32" name="Line 84"/>
              <p:cNvSpPr>
                <a:spLocks noChangeShapeType="1"/>
              </p:cNvSpPr>
              <p:nvPr/>
            </p:nvSpPr>
            <p:spPr bwMode="auto">
              <a:xfrm>
                <a:off x="3636" y="1040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33" name="Line 85"/>
              <p:cNvSpPr>
                <a:spLocks noChangeShapeType="1"/>
              </p:cNvSpPr>
              <p:nvPr/>
            </p:nvSpPr>
            <p:spPr bwMode="auto">
              <a:xfrm>
                <a:off x="3636" y="1184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34" name="Line 86"/>
              <p:cNvSpPr>
                <a:spLocks noChangeShapeType="1"/>
              </p:cNvSpPr>
              <p:nvPr/>
            </p:nvSpPr>
            <p:spPr bwMode="auto">
              <a:xfrm>
                <a:off x="3636" y="1328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35" name="Line 87"/>
              <p:cNvSpPr>
                <a:spLocks noChangeShapeType="1"/>
              </p:cNvSpPr>
              <p:nvPr/>
            </p:nvSpPr>
            <p:spPr bwMode="auto">
              <a:xfrm>
                <a:off x="3636" y="1472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36" name="Line 88"/>
              <p:cNvSpPr>
                <a:spLocks noChangeShapeType="1"/>
              </p:cNvSpPr>
              <p:nvPr/>
            </p:nvSpPr>
            <p:spPr bwMode="auto">
              <a:xfrm>
                <a:off x="3636" y="1904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37" name="Line 89"/>
              <p:cNvSpPr>
                <a:spLocks noChangeShapeType="1"/>
              </p:cNvSpPr>
              <p:nvPr/>
            </p:nvSpPr>
            <p:spPr bwMode="auto">
              <a:xfrm>
                <a:off x="3636" y="2048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38" name="Line 90"/>
              <p:cNvSpPr>
                <a:spLocks noChangeShapeType="1"/>
              </p:cNvSpPr>
              <p:nvPr/>
            </p:nvSpPr>
            <p:spPr bwMode="auto">
              <a:xfrm>
                <a:off x="3636" y="2192"/>
                <a:ext cx="10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81339" name="Rectangle 91"/>
            <p:cNvSpPr>
              <a:spLocks noChangeArrowheads="1"/>
            </p:cNvSpPr>
            <p:nvPr/>
          </p:nvSpPr>
          <p:spPr bwMode="auto">
            <a:xfrm>
              <a:off x="3831" y="858"/>
              <a:ext cx="68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predicted</a:t>
              </a:r>
            </a:p>
          </p:txBody>
        </p:sp>
        <p:sp>
          <p:nvSpPr>
            <p:cNvPr id="181340" name="Freeform 92"/>
            <p:cNvSpPr>
              <a:spLocks/>
            </p:cNvSpPr>
            <p:nvPr/>
          </p:nvSpPr>
          <p:spPr bwMode="auto">
            <a:xfrm>
              <a:off x="4176" y="2336"/>
              <a:ext cx="1" cy="737"/>
            </a:xfrm>
            <a:custGeom>
              <a:avLst/>
              <a:gdLst>
                <a:gd name="T0" fmla="*/ 0 w 1"/>
                <a:gd name="T1" fmla="*/ 736 h 737"/>
                <a:gd name="T2" fmla="*/ 0 w 1"/>
                <a:gd name="T3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37">
                  <a:moveTo>
                    <a:pt x="0" y="736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41" name="Rectangle 93"/>
            <p:cNvSpPr>
              <a:spLocks noChangeArrowheads="1"/>
            </p:cNvSpPr>
            <p:nvPr/>
          </p:nvSpPr>
          <p:spPr bwMode="auto">
            <a:xfrm>
              <a:off x="3855" y="3055"/>
              <a:ext cx="78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target#1</a:t>
              </a:r>
            </a:p>
          </p:txBody>
        </p:sp>
        <p:grpSp>
          <p:nvGrpSpPr>
            <p:cNvPr id="181342" name="Group 94"/>
            <p:cNvGrpSpPr>
              <a:grpSpLocks/>
            </p:cNvGrpSpPr>
            <p:nvPr/>
          </p:nvGrpSpPr>
          <p:grpSpPr bwMode="auto">
            <a:xfrm>
              <a:off x="4121" y="1540"/>
              <a:ext cx="41" cy="328"/>
              <a:chOff x="4121" y="1540"/>
              <a:chExt cx="41" cy="328"/>
            </a:xfrm>
          </p:grpSpPr>
          <p:sp>
            <p:nvSpPr>
              <p:cNvPr id="181343" name="Oval 95"/>
              <p:cNvSpPr>
                <a:spLocks noChangeArrowheads="1"/>
              </p:cNvSpPr>
              <p:nvPr/>
            </p:nvSpPr>
            <p:spPr bwMode="auto">
              <a:xfrm>
                <a:off x="4121" y="154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44" name="Oval 96"/>
              <p:cNvSpPr>
                <a:spLocks noChangeArrowheads="1"/>
              </p:cNvSpPr>
              <p:nvPr/>
            </p:nvSpPr>
            <p:spPr bwMode="auto">
              <a:xfrm>
                <a:off x="4121" y="163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45" name="Oval 97"/>
              <p:cNvSpPr>
                <a:spLocks noChangeArrowheads="1"/>
              </p:cNvSpPr>
              <p:nvPr/>
            </p:nvSpPr>
            <p:spPr bwMode="auto">
              <a:xfrm>
                <a:off x="4121" y="173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46" name="Oval 98"/>
              <p:cNvSpPr>
                <a:spLocks noChangeArrowheads="1"/>
              </p:cNvSpPr>
              <p:nvPr/>
            </p:nvSpPr>
            <p:spPr bwMode="auto">
              <a:xfrm>
                <a:off x="4121" y="1828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81347" name="Rectangle 99"/>
            <p:cNvSpPr>
              <a:spLocks noChangeArrowheads="1"/>
            </p:cNvSpPr>
            <p:nvPr/>
          </p:nvSpPr>
          <p:spPr bwMode="auto">
            <a:xfrm>
              <a:off x="3899" y="981"/>
              <a:ext cx="6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target #1</a:t>
              </a:r>
            </a:p>
          </p:txBody>
        </p:sp>
      </p:grpSp>
      <p:sp>
        <p:nvSpPr>
          <p:cNvPr id="181348" name="Freeform 100"/>
          <p:cNvSpPr>
            <a:spLocks/>
          </p:cNvSpPr>
          <p:nvPr/>
        </p:nvSpPr>
        <p:spPr bwMode="auto">
          <a:xfrm>
            <a:off x="527050" y="4262438"/>
            <a:ext cx="2362200" cy="381000"/>
          </a:xfrm>
          <a:custGeom>
            <a:avLst/>
            <a:gdLst>
              <a:gd name="T0" fmla="*/ 0 w 1488"/>
              <a:gd name="T1" fmla="*/ 240 h 240"/>
              <a:gd name="T2" fmla="*/ 0 w 1488"/>
              <a:gd name="T3" fmla="*/ 0 h 240"/>
              <a:gd name="T4" fmla="*/ 1488 w 1488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240">
                <a:moveTo>
                  <a:pt x="0" y="240"/>
                </a:moveTo>
                <a:lnTo>
                  <a:pt x="0" y="0"/>
                </a:lnTo>
                <a:lnTo>
                  <a:pt x="1488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grpSp>
        <p:nvGrpSpPr>
          <p:cNvPr id="181349" name="Group 101"/>
          <p:cNvGrpSpPr>
            <a:grpSpLocks/>
          </p:cNvGrpSpPr>
          <p:nvPr/>
        </p:nvGrpSpPr>
        <p:grpSpPr bwMode="auto">
          <a:xfrm>
            <a:off x="6103938" y="1489075"/>
            <a:ext cx="877887" cy="3933826"/>
            <a:chOff x="4719" y="874"/>
            <a:chExt cx="553" cy="2478"/>
          </a:xfrm>
        </p:grpSpPr>
        <p:grpSp>
          <p:nvGrpSpPr>
            <p:cNvPr id="181350" name="Group 102"/>
            <p:cNvGrpSpPr>
              <a:grpSpLocks/>
            </p:cNvGrpSpPr>
            <p:nvPr/>
          </p:nvGrpSpPr>
          <p:grpSpPr bwMode="auto">
            <a:xfrm>
              <a:off x="4740" y="904"/>
              <a:ext cx="396" cy="1424"/>
              <a:chOff x="4740" y="904"/>
              <a:chExt cx="328" cy="1424"/>
            </a:xfrm>
          </p:grpSpPr>
          <p:sp>
            <p:nvSpPr>
              <p:cNvPr id="181351" name="Rectangle 103"/>
              <p:cNvSpPr>
                <a:spLocks noChangeArrowheads="1"/>
              </p:cNvSpPr>
              <p:nvPr/>
            </p:nvSpPr>
            <p:spPr bwMode="auto">
              <a:xfrm>
                <a:off x="4744" y="904"/>
                <a:ext cx="320" cy="14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52" name="Line 104"/>
              <p:cNvSpPr>
                <a:spLocks noChangeShapeType="1"/>
              </p:cNvSpPr>
              <p:nvPr/>
            </p:nvSpPr>
            <p:spPr bwMode="auto">
              <a:xfrm>
                <a:off x="4740" y="1040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53" name="Line 105"/>
              <p:cNvSpPr>
                <a:spLocks noChangeShapeType="1"/>
              </p:cNvSpPr>
              <p:nvPr/>
            </p:nvSpPr>
            <p:spPr bwMode="auto">
              <a:xfrm>
                <a:off x="4740" y="118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54" name="Line 106"/>
              <p:cNvSpPr>
                <a:spLocks noChangeShapeType="1"/>
              </p:cNvSpPr>
              <p:nvPr/>
            </p:nvSpPr>
            <p:spPr bwMode="auto">
              <a:xfrm>
                <a:off x="4740" y="132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55" name="Line 107"/>
              <p:cNvSpPr>
                <a:spLocks noChangeShapeType="1"/>
              </p:cNvSpPr>
              <p:nvPr/>
            </p:nvSpPr>
            <p:spPr bwMode="auto">
              <a:xfrm>
                <a:off x="4740" y="147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56" name="Line 108"/>
              <p:cNvSpPr>
                <a:spLocks noChangeShapeType="1"/>
              </p:cNvSpPr>
              <p:nvPr/>
            </p:nvSpPr>
            <p:spPr bwMode="auto">
              <a:xfrm>
                <a:off x="4740" y="1904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57" name="Line 109"/>
              <p:cNvSpPr>
                <a:spLocks noChangeShapeType="1"/>
              </p:cNvSpPr>
              <p:nvPr/>
            </p:nvSpPr>
            <p:spPr bwMode="auto">
              <a:xfrm>
                <a:off x="4740" y="2048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58" name="Line 110"/>
              <p:cNvSpPr>
                <a:spLocks noChangeShapeType="1"/>
              </p:cNvSpPr>
              <p:nvPr/>
            </p:nvSpPr>
            <p:spPr bwMode="auto">
              <a:xfrm>
                <a:off x="474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81359" name="Rectangle 111"/>
            <p:cNvSpPr>
              <a:spLocks noChangeArrowheads="1"/>
            </p:cNvSpPr>
            <p:nvPr/>
          </p:nvSpPr>
          <p:spPr bwMode="auto">
            <a:xfrm>
              <a:off x="4719" y="874"/>
              <a:ext cx="2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len</a:t>
              </a:r>
            </a:p>
          </p:txBody>
        </p:sp>
        <p:grpSp>
          <p:nvGrpSpPr>
            <p:cNvPr id="181360" name="Group 112"/>
            <p:cNvGrpSpPr>
              <a:grpSpLocks/>
            </p:cNvGrpSpPr>
            <p:nvPr/>
          </p:nvGrpSpPr>
          <p:grpSpPr bwMode="auto">
            <a:xfrm>
              <a:off x="4857" y="1524"/>
              <a:ext cx="41" cy="328"/>
              <a:chOff x="4857" y="1524"/>
              <a:chExt cx="41" cy="328"/>
            </a:xfrm>
          </p:grpSpPr>
          <p:sp>
            <p:nvSpPr>
              <p:cNvPr id="181361" name="Oval 113"/>
              <p:cNvSpPr>
                <a:spLocks noChangeArrowheads="1"/>
              </p:cNvSpPr>
              <p:nvPr/>
            </p:nvSpPr>
            <p:spPr bwMode="auto">
              <a:xfrm>
                <a:off x="4857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62" name="Oval 114"/>
              <p:cNvSpPr>
                <a:spLocks noChangeArrowheads="1"/>
              </p:cNvSpPr>
              <p:nvPr/>
            </p:nvSpPr>
            <p:spPr bwMode="auto">
              <a:xfrm>
                <a:off x="4857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63" name="Oval 115"/>
              <p:cNvSpPr>
                <a:spLocks noChangeArrowheads="1"/>
              </p:cNvSpPr>
              <p:nvPr/>
            </p:nvSpPr>
            <p:spPr bwMode="auto">
              <a:xfrm>
                <a:off x="4857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181364" name="Oval 116"/>
              <p:cNvSpPr>
                <a:spLocks noChangeArrowheads="1"/>
              </p:cNvSpPr>
              <p:nvPr/>
            </p:nvSpPr>
            <p:spPr bwMode="auto">
              <a:xfrm>
                <a:off x="4857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81365" name="Freeform 117"/>
            <p:cNvSpPr>
              <a:spLocks/>
            </p:cNvSpPr>
            <p:nvPr/>
          </p:nvSpPr>
          <p:spPr bwMode="auto">
            <a:xfrm>
              <a:off x="4904" y="2336"/>
              <a:ext cx="1" cy="745"/>
            </a:xfrm>
            <a:custGeom>
              <a:avLst/>
              <a:gdLst>
                <a:gd name="T0" fmla="*/ 0 w 1"/>
                <a:gd name="T1" fmla="*/ 744 h 745"/>
                <a:gd name="T2" fmla="*/ 0 w 1"/>
                <a:gd name="T3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45">
                  <a:moveTo>
                    <a:pt x="0" y="744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66" name="Rectangle 118"/>
            <p:cNvSpPr>
              <a:spLocks noChangeArrowheads="1"/>
            </p:cNvSpPr>
            <p:nvPr/>
          </p:nvSpPr>
          <p:spPr bwMode="auto">
            <a:xfrm>
              <a:off x="4719" y="3063"/>
              <a:ext cx="553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len#1</a:t>
              </a:r>
            </a:p>
          </p:txBody>
        </p:sp>
      </p:grpSp>
      <p:grpSp>
        <p:nvGrpSpPr>
          <p:cNvPr id="181368" name="Group 120"/>
          <p:cNvGrpSpPr>
            <a:grpSpLocks/>
          </p:cNvGrpSpPr>
          <p:nvPr/>
        </p:nvGrpSpPr>
        <p:grpSpPr bwMode="auto">
          <a:xfrm>
            <a:off x="6796088" y="1550988"/>
            <a:ext cx="1663700" cy="2260600"/>
            <a:chOff x="3636" y="904"/>
            <a:chExt cx="1048" cy="1424"/>
          </a:xfrm>
        </p:grpSpPr>
        <p:sp>
          <p:nvSpPr>
            <p:cNvPr id="181369" name="Rectangle 121"/>
            <p:cNvSpPr>
              <a:spLocks noChangeArrowheads="1"/>
            </p:cNvSpPr>
            <p:nvPr/>
          </p:nvSpPr>
          <p:spPr bwMode="auto">
            <a:xfrm>
              <a:off x="3640" y="904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70" name="Line 122"/>
            <p:cNvSpPr>
              <a:spLocks noChangeShapeType="1"/>
            </p:cNvSpPr>
            <p:nvPr/>
          </p:nvSpPr>
          <p:spPr bwMode="auto">
            <a:xfrm>
              <a:off x="3636" y="1040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71" name="Line 123"/>
            <p:cNvSpPr>
              <a:spLocks noChangeShapeType="1"/>
            </p:cNvSpPr>
            <p:nvPr/>
          </p:nvSpPr>
          <p:spPr bwMode="auto">
            <a:xfrm>
              <a:off x="3636" y="118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72" name="Line 124"/>
            <p:cNvSpPr>
              <a:spLocks noChangeShapeType="1"/>
            </p:cNvSpPr>
            <p:nvPr/>
          </p:nvSpPr>
          <p:spPr bwMode="auto">
            <a:xfrm>
              <a:off x="3636" y="132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73" name="Line 125"/>
            <p:cNvSpPr>
              <a:spLocks noChangeShapeType="1"/>
            </p:cNvSpPr>
            <p:nvPr/>
          </p:nvSpPr>
          <p:spPr bwMode="auto">
            <a:xfrm>
              <a:off x="3636" y="147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74" name="Line 126"/>
            <p:cNvSpPr>
              <a:spLocks noChangeShapeType="1"/>
            </p:cNvSpPr>
            <p:nvPr/>
          </p:nvSpPr>
          <p:spPr bwMode="auto">
            <a:xfrm>
              <a:off x="3636" y="190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75" name="Line 127"/>
            <p:cNvSpPr>
              <a:spLocks noChangeShapeType="1"/>
            </p:cNvSpPr>
            <p:nvPr/>
          </p:nvSpPr>
          <p:spPr bwMode="auto">
            <a:xfrm>
              <a:off x="3636" y="204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76" name="Line 128"/>
            <p:cNvSpPr>
              <a:spLocks noChangeShapeType="1"/>
            </p:cNvSpPr>
            <p:nvPr/>
          </p:nvSpPr>
          <p:spPr bwMode="auto">
            <a:xfrm>
              <a:off x="3636" y="219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81377" name="Rectangle 129"/>
          <p:cNvSpPr>
            <a:spLocks noChangeArrowheads="1"/>
          </p:cNvSpPr>
          <p:nvPr/>
        </p:nvSpPr>
        <p:spPr bwMode="auto">
          <a:xfrm>
            <a:off x="7105650" y="1477963"/>
            <a:ext cx="108465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predicted</a:t>
            </a:r>
          </a:p>
        </p:txBody>
      </p:sp>
      <p:sp>
        <p:nvSpPr>
          <p:cNvPr id="181378" name="Freeform 130"/>
          <p:cNvSpPr>
            <a:spLocks/>
          </p:cNvSpPr>
          <p:nvPr/>
        </p:nvSpPr>
        <p:spPr bwMode="auto">
          <a:xfrm>
            <a:off x="7653338" y="3824288"/>
            <a:ext cx="1587" cy="1169987"/>
          </a:xfrm>
          <a:custGeom>
            <a:avLst/>
            <a:gdLst>
              <a:gd name="T0" fmla="*/ 0 w 1"/>
              <a:gd name="T1" fmla="*/ 736 h 737"/>
              <a:gd name="T2" fmla="*/ 0 w 1"/>
              <a:gd name="T3" fmla="*/ 0 h 73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81379" name="Rectangle 131"/>
          <p:cNvSpPr>
            <a:spLocks noChangeArrowheads="1"/>
          </p:cNvSpPr>
          <p:nvPr/>
        </p:nvSpPr>
        <p:spPr bwMode="auto">
          <a:xfrm>
            <a:off x="7143750" y="4965700"/>
            <a:ext cx="125094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target#2</a:t>
            </a:r>
          </a:p>
        </p:txBody>
      </p:sp>
      <p:grpSp>
        <p:nvGrpSpPr>
          <p:cNvPr id="181380" name="Group 132"/>
          <p:cNvGrpSpPr>
            <a:grpSpLocks/>
          </p:cNvGrpSpPr>
          <p:nvPr/>
        </p:nvGrpSpPr>
        <p:grpSpPr bwMode="auto">
          <a:xfrm>
            <a:off x="7566025" y="2560638"/>
            <a:ext cx="65088" cy="520700"/>
            <a:chOff x="4121" y="1540"/>
            <a:chExt cx="41" cy="328"/>
          </a:xfrm>
        </p:grpSpPr>
        <p:sp>
          <p:nvSpPr>
            <p:cNvPr id="181381" name="Oval 133"/>
            <p:cNvSpPr>
              <a:spLocks noChangeArrowheads="1"/>
            </p:cNvSpPr>
            <p:nvPr/>
          </p:nvSpPr>
          <p:spPr bwMode="auto">
            <a:xfrm>
              <a:off x="412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82" name="Oval 134"/>
            <p:cNvSpPr>
              <a:spLocks noChangeArrowheads="1"/>
            </p:cNvSpPr>
            <p:nvPr/>
          </p:nvSpPr>
          <p:spPr bwMode="auto">
            <a:xfrm>
              <a:off x="412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83" name="Oval 135"/>
            <p:cNvSpPr>
              <a:spLocks noChangeArrowheads="1"/>
            </p:cNvSpPr>
            <p:nvPr/>
          </p:nvSpPr>
          <p:spPr bwMode="auto">
            <a:xfrm>
              <a:off x="412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384" name="Oval 136"/>
            <p:cNvSpPr>
              <a:spLocks noChangeArrowheads="1"/>
            </p:cNvSpPr>
            <p:nvPr/>
          </p:nvSpPr>
          <p:spPr bwMode="auto">
            <a:xfrm>
              <a:off x="412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81385" name="Rectangle 137"/>
          <p:cNvSpPr>
            <a:spLocks noChangeArrowheads="1"/>
          </p:cNvSpPr>
          <p:nvPr/>
        </p:nvSpPr>
        <p:spPr bwMode="auto">
          <a:xfrm>
            <a:off x="7213600" y="1673225"/>
            <a:ext cx="1036079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Calibri"/>
                <a:cs typeface="Calibri"/>
              </a:rPr>
              <a:t>target #2</a:t>
            </a:r>
          </a:p>
        </p:txBody>
      </p:sp>
      <p:grpSp>
        <p:nvGrpSpPr>
          <p:cNvPr id="181404" name="Group 156"/>
          <p:cNvGrpSpPr>
            <a:grpSpLocks/>
          </p:cNvGrpSpPr>
          <p:nvPr/>
        </p:nvGrpSpPr>
        <p:grpSpPr bwMode="auto">
          <a:xfrm rot="5400000">
            <a:off x="8774906" y="2424907"/>
            <a:ext cx="65087" cy="520700"/>
            <a:chOff x="4121" y="1540"/>
            <a:chExt cx="41" cy="328"/>
          </a:xfrm>
        </p:grpSpPr>
        <p:sp>
          <p:nvSpPr>
            <p:cNvPr id="181405" name="Oval 157"/>
            <p:cNvSpPr>
              <a:spLocks noChangeArrowheads="1"/>
            </p:cNvSpPr>
            <p:nvPr/>
          </p:nvSpPr>
          <p:spPr bwMode="auto">
            <a:xfrm>
              <a:off x="4121" y="154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406" name="Oval 158"/>
            <p:cNvSpPr>
              <a:spLocks noChangeArrowheads="1"/>
            </p:cNvSpPr>
            <p:nvPr/>
          </p:nvSpPr>
          <p:spPr bwMode="auto">
            <a:xfrm>
              <a:off x="4121" y="163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407" name="Oval 159"/>
            <p:cNvSpPr>
              <a:spLocks noChangeArrowheads="1"/>
            </p:cNvSpPr>
            <p:nvPr/>
          </p:nvSpPr>
          <p:spPr bwMode="auto">
            <a:xfrm>
              <a:off x="4121" y="173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81408" name="Oval 160"/>
            <p:cNvSpPr>
              <a:spLocks noChangeArrowheads="1"/>
            </p:cNvSpPr>
            <p:nvPr/>
          </p:nvSpPr>
          <p:spPr bwMode="auto">
            <a:xfrm>
              <a:off x="4121" y="182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81409" name="Text Box 161"/>
          <p:cNvSpPr txBox="1">
            <a:spLocks noChangeArrowheads="1"/>
          </p:cNvSpPr>
          <p:nvPr/>
        </p:nvSpPr>
        <p:spPr bwMode="auto">
          <a:xfrm>
            <a:off x="228600" y="5638800"/>
            <a:ext cx="8713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dirty="0">
                <a:latin typeface="Calibri"/>
                <a:cs typeface="Calibri"/>
              </a:rPr>
              <a:t>Extend BTB to return multiple branch predictions per cycle</a:t>
            </a:r>
          </a:p>
        </p:txBody>
      </p:sp>
    </p:spTree>
    <p:extLst>
      <p:ext uri="{BB962C8B-B14F-4D97-AF65-F5344CB8AC3E}">
        <p14:creationId xmlns:p14="http://schemas.microsoft.com/office/powerpoint/2010/main" val="378495497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25" y="103188"/>
            <a:ext cx="7162800" cy="1143000"/>
          </a:xfrm>
        </p:spPr>
        <p:txBody>
          <a:bodyPr/>
          <a:lstStyle/>
          <a:p>
            <a:r>
              <a:rPr lang="en-US"/>
              <a:t>Fetching Multiple Basic Blocks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312863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/>
              <a:t>Requires either</a:t>
            </a:r>
          </a:p>
          <a:p>
            <a:pPr lvl="1"/>
            <a:r>
              <a:rPr lang="en-US" sz="2400"/>
              <a:t>multiported cache: expensive</a:t>
            </a:r>
          </a:p>
          <a:p>
            <a:pPr lvl="1"/>
            <a:r>
              <a:rPr lang="en-US" sz="2400"/>
              <a:t>interleaving: bank conflicts will occur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Merging multiple blocks to feed to decoders adds latency increasing mispredict penalty and reducing branch throughput</a:t>
            </a:r>
          </a:p>
          <a:p>
            <a:pPr>
              <a:buFontTx/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192952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25513" y="179388"/>
            <a:ext cx="7162800" cy="776287"/>
          </a:xfrm>
        </p:spPr>
        <p:txBody>
          <a:bodyPr/>
          <a:lstStyle/>
          <a:p>
            <a:r>
              <a:rPr lang="en-US"/>
              <a:t>Trace Cache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90600"/>
            <a:ext cx="77724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/>
              <a:t>Key Idea: Pack multiple non-contiguous basic blocks into one contiguous trace cache line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12954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99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BR</a:t>
            </a:r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32004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35052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9" name="Rectangle 13"/>
          <p:cNvSpPr>
            <a:spLocks noChangeArrowheads="1"/>
          </p:cNvSpPr>
          <p:nvPr/>
        </p:nvSpPr>
        <p:spPr bwMode="auto">
          <a:xfrm>
            <a:off x="38100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0" name="Rectangle 14"/>
          <p:cNvSpPr>
            <a:spLocks noChangeArrowheads="1"/>
          </p:cNvSpPr>
          <p:nvPr/>
        </p:nvSpPr>
        <p:spPr bwMode="auto">
          <a:xfrm>
            <a:off x="41148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1" name="Rectangle 15"/>
          <p:cNvSpPr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2" name="Rectangle 16"/>
          <p:cNvSpPr>
            <a:spLocks noChangeArrowheads="1"/>
          </p:cNvSpPr>
          <p:nvPr/>
        </p:nvSpPr>
        <p:spPr bwMode="auto">
          <a:xfrm>
            <a:off x="4724400" y="2209800"/>
            <a:ext cx="3048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BR</a:t>
            </a:r>
          </a:p>
        </p:txBody>
      </p:sp>
      <p:sp>
        <p:nvSpPr>
          <p:cNvPr id="183313" name="Rectangle 17"/>
          <p:cNvSpPr>
            <a:spLocks noChangeArrowheads="1"/>
          </p:cNvSpPr>
          <p:nvPr/>
        </p:nvSpPr>
        <p:spPr bwMode="auto">
          <a:xfrm>
            <a:off x="57912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4" name="Rectangle 18"/>
          <p:cNvSpPr>
            <a:spLocks noChangeArrowheads="1"/>
          </p:cNvSpPr>
          <p:nvPr/>
        </p:nvSpPr>
        <p:spPr bwMode="auto">
          <a:xfrm>
            <a:off x="60960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64008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67056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7010400" y="2209800"/>
            <a:ext cx="304800" cy="3048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BR</a:t>
            </a:r>
          </a:p>
        </p:txBody>
      </p:sp>
      <p:sp>
        <p:nvSpPr>
          <p:cNvPr id="183321" name="Freeform 25"/>
          <p:cNvSpPr>
            <a:spLocks/>
          </p:cNvSpPr>
          <p:nvPr/>
        </p:nvSpPr>
        <p:spPr bwMode="auto">
          <a:xfrm>
            <a:off x="4862513" y="2500313"/>
            <a:ext cx="1004887" cy="376237"/>
          </a:xfrm>
          <a:custGeom>
            <a:avLst/>
            <a:gdLst>
              <a:gd name="T0" fmla="*/ 0 w 585"/>
              <a:gd name="T1" fmla="*/ 0 h 237"/>
              <a:gd name="T2" fmla="*/ 278 w 585"/>
              <a:gd name="T3" fmla="*/ 237 h 237"/>
              <a:gd name="T4" fmla="*/ 522 w 585"/>
              <a:gd name="T5" fmla="*/ 122 h 237"/>
              <a:gd name="T6" fmla="*/ 578 w 585"/>
              <a:gd name="T7" fmla="*/ 27 h 237"/>
              <a:gd name="T8" fmla="*/ 559 w 585"/>
              <a:gd name="T9" fmla="*/ 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5" h="237">
                <a:moveTo>
                  <a:pt x="0" y="0"/>
                </a:moveTo>
                <a:cubicBezTo>
                  <a:pt x="107" y="165"/>
                  <a:pt x="82" y="199"/>
                  <a:pt x="278" y="237"/>
                </a:cubicBezTo>
                <a:cubicBezTo>
                  <a:pt x="408" y="204"/>
                  <a:pt x="463" y="231"/>
                  <a:pt x="522" y="122"/>
                </a:cubicBezTo>
                <a:cubicBezTo>
                  <a:pt x="520" y="90"/>
                  <a:pt x="585" y="58"/>
                  <a:pt x="578" y="27"/>
                </a:cubicBezTo>
                <a:cubicBezTo>
                  <a:pt x="576" y="18"/>
                  <a:pt x="559" y="7"/>
                  <a:pt x="559" y="7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22" name="Freeform 26"/>
          <p:cNvSpPr>
            <a:spLocks/>
          </p:cNvSpPr>
          <p:nvPr/>
        </p:nvSpPr>
        <p:spPr bwMode="auto">
          <a:xfrm>
            <a:off x="2378075" y="2500313"/>
            <a:ext cx="830263" cy="247650"/>
          </a:xfrm>
          <a:custGeom>
            <a:avLst/>
            <a:gdLst>
              <a:gd name="T0" fmla="*/ 0 w 523"/>
              <a:gd name="T1" fmla="*/ 0 h 156"/>
              <a:gd name="T2" fmla="*/ 155 w 523"/>
              <a:gd name="T3" fmla="*/ 115 h 156"/>
              <a:gd name="T4" fmla="*/ 467 w 523"/>
              <a:gd name="T5" fmla="*/ 108 h 156"/>
              <a:gd name="T6" fmla="*/ 501 w 523"/>
              <a:gd name="T7" fmla="*/ 34 h 156"/>
              <a:gd name="T8" fmla="*/ 521 w 523"/>
              <a:gd name="T9" fmla="*/ 7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3" h="156">
                <a:moveTo>
                  <a:pt x="0" y="0"/>
                </a:moveTo>
                <a:cubicBezTo>
                  <a:pt x="52" y="38"/>
                  <a:pt x="94" y="93"/>
                  <a:pt x="155" y="115"/>
                </a:cubicBezTo>
                <a:cubicBezTo>
                  <a:pt x="269" y="156"/>
                  <a:pt x="360" y="129"/>
                  <a:pt x="467" y="108"/>
                </a:cubicBezTo>
                <a:cubicBezTo>
                  <a:pt x="474" y="74"/>
                  <a:pt x="472" y="63"/>
                  <a:pt x="501" y="34"/>
                </a:cubicBezTo>
                <a:cubicBezTo>
                  <a:pt x="523" y="12"/>
                  <a:pt x="521" y="23"/>
                  <a:pt x="521" y="7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46" name="Text Box 50"/>
          <p:cNvSpPr txBox="1">
            <a:spLocks noChangeArrowheads="1"/>
          </p:cNvSpPr>
          <p:nvPr/>
        </p:nvSpPr>
        <p:spPr bwMode="auto">
          <a:xfrm>
            <a:off x="533400" y="4419600"/>
            <a:ext cx="7848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Single fetch brings in multiple basic blocks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Trace cache indexed by start address</a:t>
            </a:r>
            <a:r>
              <a:rPr lang="en-US" sz="2000" i="1" dirty="0">
                <a:latin typeface="Calibri"/>
                <a:cs typeface="Calibri"/>
              </a:rPr>
              <a:t> and </a:t>
            </a:r>
            <a:r>
              <a:rPr lang="en-US" sz="2000" dirty="0">
                <a:latin typeface="Calibri"/>
                <a:cs typeface="Calibri"/>
              </a:rPr>
              <a:t>next </a:t>
            </a:r>
            <a:r>
              <a:rPr lang="en-US" sz="2000" i="1" dirty="0">
                <a:latin typeface="Calibri"/>
                <a:cs typeface="Calibri"/>
              </a:rPr>
              <a:t>n </a:t>
            </a:r>
            <a:r>
              <a:rPr lang="en-US" sz="2000" dirty="0">
                <a:latin typeface="Calibri"/>
                <a:cs typeface="Calibri"/>
              </a:rPr>
              <a:t>branch predictions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Used in Intel Pentium-4 processor to hold decoded </a:t>
            </a:r>
            <a:r>
              <a:rPr lang="en-US" sz="2000" dirty="0" err="1">
                <a:latin typeface="Calibri"/>
                <a:cs typeface="Calibri"/>
              </a:rPr>
              <a:t>uops</a:t>
            </a:r>
            <a:endParaRPr lang="en-US" sz="2000" dirty="0">
              <a:latin typeface="Calibri"/>
              <a:cs typeface="Calibri"/>
            </a:endParaRPr>
          </a:p>
        </p:txBody>
      </p:sp>
      <p:grpSp>
        <p:nvGrpSpPr>
          <p:cNvPr id="183352" name="Group 56"/>
          <p:cNvGrpSpPr>
            <a:grpSpLocks/>
          </p:cNvGrpSpPr>
          <p:nvPr/>
        </p:nvGrpSpPr>
        <p:grpSpPr bwMode="auto">
          <a:xfrm>
            <a:off x="2057400" y="2667000"/>
            <a:ext cx="4724400" cy="1143000"/>
            <a:chOff x="1296" y="1680"/>
            <a:chExt cx="2976" cy="720"/>
          </a:xfrm>
        </p:grpSpPr>
        <p:grpSp>
          <p:nvGrpSpPr>
            <p:cNvPr id="183350" name="Group 54"/>
            <p:cNvGrpSpPr>
              <a:grpSpLocks/>
            </p:cNvGrpSpPr>
            <p:nvPr/>
          </p:nvGrpSpPr>
          <p:grpSpPr bwMode="auto">
            <a:xfrm>
              <a:off x="1392" y="2208"/>
              <a:ext cx="2880" cy="192"/>
              <a:chOff x="1392" y="2208"/>
              <a:chExt cx="2880" cy="192"/>
            </a:xfrm>
          </p:grpSpPr>
          <p:sp>
            <p:nvSpPr>
              <p:cNvPr id="183323" name="Rectangle 27"/>
              <p:cNvSpPr>
                <a:spLocks noChangeArrowheads="1"/>
              </p:cNvSpPr>
              <p:nvPr/>
            </p:nvSpPr>
            <p:spPr bwMode="auto">
              <a:xfrm>
                <a:off x="1392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24" name="Rectangle 28"/>
              <p:cNvSpPr>
                <a:spLocks noChangeArrowheads="1"/>
              </p:cNvSpPr>
              <p:nvPr/>
            </p:nvSpPr>
            <p:spPr bwMode="auto">
              <a:xfrm>
                <a:off x="1584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25" name="Rectangle 29"/>
              <p:cNvSpPr>
                <a:spLocks noChangeArrowheads="1"/>
              </p:cNvSpPr>
              <p:nvPr/>
            </p:nvSpPr>
            <p:spPr bwMode="auto">
              <a:xfrm>
                <a:off x="1776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27" name="Rectangle 31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28" name="Rectangle 32"/>
              <p:cNvSpPr>
                <a:spLocks noChangeArrowheads="1"/>
              </p:cNvSpPr>
              <p:nvPr/>
            </p:nvSpPr>
            <p:spPr bwMode="auto">
              <a:xfrm>
                <a:off x="2352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29" name="Rectangle 33"/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30" name="Rectangle 34"/>
              <p:cNvSpPr>
                <a:spLocks noChangeArrowheads="1"/>
              </p:cNvSpPr>
              <p:nvPr/>
            </p:nvSpPr>
            <p:spPr bwMode="auto">
              <a:xfrm>
                <a:off x="2736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31" name="Rectangle 35"/>
              <p:cNvSpPr>
                <a:spLocks noChangeArrowheads="1"/>
              </p:cNvSpPr>
              <p:nvPr/>
            </p:nvSpPr>
            <p:spPr bwMode="auto">
              <a:xfrm>
                <a:off x="2928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33" name="Rectangle 37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34" name="Rectangle 38"/>
              <p:cNvSpPr>
                <a:spLocks noChangeArrowheads="1"/>
              </p:cNvSpPr>
              <p:nvPr/>
            </p:nvSpPr>
            <p:spPr bwMode="auto">
              <a:xfrm>
                <a:off x="3504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35" name="Rectangle 39"/>
              <p:cNvSpPr>
                <a:spLocks noChangeArrowheads="1"/>
              </p:cNvSpPr>
              <p:nvPr/>
            </p:nvSpPr>
            <p:spPr bwMode="auto">
              <a:xfrm>
                <a:off x="3696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36" name="Rectangle 40"/>
              <p:cNvSpPr>
                <a:spLocks noChangeArrowheads="1"/>
              </p:cNvSpPr>
              <p:nvPr/>
            </p:nvSpPr>
            <p:spPr bwMode="auto">
              <a:xfrm>
                <a:off x="3888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42" name="Rectangle 46"/>
              <p:cNvSpPr>
                <a:spLocks noChangeArrowheads="1"/>
              </p:cNvSpPr>
              <p:nvPr/>
            </p:nvSpPr>
            <p:spPr bwMode="auto">
              <a:xfrm>
                <a:off x="4080" y="2208"/>
                <a:ext cx="192" cy="192"/>
              </a:xfrm>
              <a:prstGeom prst="rect">
                <a:avLst/>
              </a:prstGeom>
              <a:solidFill>
                <a:srgbClr val="CCEC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/>
                  <a:t>BR</a:t>
                </a:r>
              </a:p>
            </p:txBody>
          </p:sp>
          <p:sp>
            <p:nvSpPr>
              <p:cNvPr id="183343" name="Rectangle 47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192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/>
                  <a:t>BR</a:t>
                </a:r>
              </a:p>
            </p:txBody>
          </p:sp>
          <p:sp>
            <p:nvSpPr>
              <p:cNvPr id="183345" name="Rectangle 49"/>
              <p:cNvSpPr>
                <a:spLocks noChangeArrowheads="1"/>
              </p:cNvSpPr>
              <p:nvPr/>
            </p:nvSpPr>
            <p:spPr bwMode="auto">
              <a:xfrm>
                <a:off x="1968" y="2208"/>
                <a:ext cx="192" cy="192"/>
              </a:xfrm>
              <a:prstGeom prst="rect">
                <a:avLst/>
              </a:prstGeom>
              <a:solidFill>
                <a:srgbClr val="FF9999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/>
                  <a:t>BR</a:t>
                </a:r>
              </a:p>
            </p:txBody>
          </p:sp>
        </p:grpSp>
        <p:grpSp>
          <p:nvGrpSpPr>
            <p:cNvPr id="183351" name="Group 55"/>
            <p:cNvGrpSpPr>
              <a:grpSpLocks/>
            </p:cNvGrpSpPr>
            <p:nvPr/>
          </p:nvGrpSpPr>
          <p:grpSpPr bwMode="auto">
            <a:xfrm>
              <a:off x="1296" y="1680"/>
              <a:ext cx="2736" cy="432"/>
              <a:chOff x="1296" y="1680"/>
              <a:chExt cx="2736" cy="432"/>
            </a:xfrm>
          </p:grpSpPr>
          <p:sp>
            <p:nvSpPr>
              <p:cNvPr id="183347" name="Line 51"/>
              <p:cNvSpPr>
                <a:spLocks noChangeShapeType="1"/>
              </p:cNvSpPr>
              <p:nvPr/>
            </p:nvSpPr>
            <p:spPr bwMode="auto">
              <a:xfrm>
                <a:off x="1296" y="1680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48" name="Line 52"/>
              <p:cNvSpPr>
                <a:spLocks noChangeShapeType="1"/>
              </p:cNvSpPr>
              <p:nvPr/>
            </p:nvSpPr>
            <p:spPr bwMode="auto">
              <a:xfrm>
                <a:off x="2640" y="1680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3349" name="Line 53"/>
              <p:cNvSpPr>
                <a:spLocks noChangeShapeType="1"/>
              </p:cNvSpPr>
              <p:nvPr/>
            </p:nvSpPr>
            <p:spPr bwMode="auto">
              <a:xfrm flipH="1">
                <a:off x="3744" y="1680"/>
                <a:ext cx="288" cy="43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221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4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Register Renaming</a:t>
            </a:r>
            <a:endParaRPr lang="en-US" dirty="0"/>
          </a:p>
        </p:txBody>
      </p:sp>
      <p:sp>
        <p:nvSpPr>
          <p:cNvPr id="57" name="Text Box 3"/>
          <p:cNvSpPr txBox="1">
            <a:spLocks noGrp="1" noChangeArrowheads="1"/>
          </p:cNvSpPr>
          <p:nvPr>
            <p:ph idx="1"/>
          </p:nvPr>
        </p:nvSpPr>
        <p:spPr>
          <a:xfrm>
            <a:off x="266700" y="762000"/>
            <a:ext cx="86106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 During decode, instructions allocated new physical destination register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Source operands renamed to physical register with newest value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Execution unit only sees physical register numbers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BC4B2-3E1E-9946-BECD-18B123E481C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938436" name="Rectangle 4"/>
          <p:cNvSpPr>
            <a:spLocks noChangeArrowheads="1"/>
          </p:cNvSpPr>
          <p:nvPr/>
        </p:nvSpPr>
        <p:spPr bwMode="auto">
          <a:xfrm>
            <a:off x="2457450" y="2971800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Rename Table</a:t>
            </a:r>
          </a:p>
        </p:txBody>
      </p:sp>
      <p:grpSp>
        <p:nvGrpSpPr>
          <p:cNvPr id="1938437" name="Group 5"/>
          <p:cNvGrpSpPr>
            <a:grpSpLocks/>
          </p:cNvGrpSpPr>
          <p:nvPr/>
        </p:nvGrpSpPr>
        <p:grpSpPr bwMode="auto">
          <a:xfrm>
            <a:off x="1905000" y="1905000"/>
            <a:ext cx="2514600" cy="288925"/>
            <a:chOff x="1344" y="1450"/>
            <a:chExt cx="2112" cy="230"/>
          </a:xfrm>
        </p:grpSpPr>
        <p:sp>
          <p:nvSpPr>
            <p:cNvPr id="1938438" name="Rectangle 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Op</a:t>
              </a:r>
            </a:p>
          </p:txBody>
        </p:sp>
        <p:sp>
          <p:nvSpPr>
            <p:cNvPr id="1938439" name="Rectangle 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Src1</a:t>
              </a:r>
            </a:p>
          </p:txBody>
        </p:sp>
        <p:sp>
          <p:nvSpPr>
            <p:cNvPr id="1938440" name="Rectangle 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Src2</a:t>
              </a:r>
            </a:p>
          </p:txBody>
        </p:sp>
        <p:sp>
          <p:nvSpPr>
            <p:cNvPr id="1938441" name="Rectangle 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Dest</a:t>
              </a:r>
            </a:p>
          </p:txBody>
        </p:sp>
      </p:grpSp>
      <p:grpSp>
        <p:nvGrpSpPr>
          <p:cNvPr id="1938442" name="Group 10"/>
          <p:cNvGrpSpPr>
            <a:grpSpLocks/>
          </p:cNvGrpSpPr>
          <p:nvPr/>
        </p:nvGrpSpPr>
        <p:grpSpPr bwMode="auto">
          <a:xfrm>
            <a:off x="4800600" y="1905000"/>
            <a:ext cx="2514600" cy="288925"/>
            <a:chOff x="1344" y="1450"/>
            <a:chExt cx="2112" cy="230"/>
          </a:xfrm>
        </p:grpSpPr>
        <p:sp>
          <p:nvSpPr>
            <p:cNvPr id="1938443" name="Rectangle 1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Op</a:t>
              </a:r>
            </a:p>
          </p:txBody>
        </p:sp>
        <p:sp>
          <p:nvSpPr>
            <p:cNvPr id="1938444" name="Rectangle 1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Src1</a:t>
              </a:r>
            </a:p>
          </p:txBody>
        </p:sp>
        <p:sp>
          <p:nvSpPr>
            <p:cNvPr id="1938445" name="Rectangle 1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Src2</a:t>
              </a:r>
            </a:p>
          </p:txBody>
        </p:sp>
        <p:sp>
          <p:nvSpPr>
            <p:cNvPr id="1938446" name="Rectangle 1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Dest</a:t>
              </a:r>
            </a:p>
          </p:txBody>
        </p:sp>
      </p:grpSp>
      <p:sp>
        <p:nvSpPr>
          <p:cNvPr id="1938447" name="Rectangle 15"/>
          <p:cNvSpPr>
            <a:spLocks noChangeArrowheads="1"/>
          </p:cNvSpPr>
          <p:nvPr/>
        </p:nvSpPr>
        <p:spPr bwMode="auto">
          <a:xfrm>
            <a:off x="5715000" y="2971800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Register Free List</a:t>
            </a:r>
          </a:p>
        </p:txBody>
      </p:sp>
      <p:sp>
        <p:nvSpPr>
          <p:cNvPr id="1938448" name="Line 16"/>
          <p:cNvSpPr>
            <a:spLocks noChangeShapeType="1"/>
          </p:cNvSpPr>
          <p:nvPr/>
        </p:nvSpPr>
        <p:spPr bwMode="auto">
          <a:xfrm>
            <a:off x="3429000" y="2209800"/>
            <a:ext cx="1588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49" name="Freeform 17"/>
          <p:cNvSpPr>
            <a:spLocks/>
          </p:cNvSpPr>
          <p:nvPr/>
        </p:nvSpPr>
        <p:spPr bwMode="auto">
          <a:xfrm>
            <a:off x="4419600" y="2209800"/>
            <a:ext cx="1905000" cy="762000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1200" y="240"/>
              </a:cxn>
              <a:cxn ang="0">
                <a:pos x="0" y="240"/>
              </a:cxn>
              <a:cxn ang="0">
                <a:pos x="0" y="528"/>
              </a:cxn>
            </a:cxnLst>
            <a:rect l="0" t="0" r="r" b="b"/>
            <a:pathLst>
              <a:path w="1200" h="528">
                <a:moveTo>
                  <a:pt x="1200" y="0"/>
                </a:moveTo>
                <a:lnTo>
                  <a:pt x="1200" y="240"/>
                </a:lnTo>
                <a:lnTo>
                  <a:pt x="0" y="240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50" name="Freeform 18"/>
          <p:cNvSpPr>
            <a:spLocks/>
          </p:cNvSpPr>
          <p:nvPr/>
        </p:nvSpPr>
        <p:spPr bwMode="auto">
          <a:xfrm>
            <a:off x="4724400" y="2209800"/>
            <a:ext cx="2209800" cy="7620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440" y="336"/>
              </a:cxn>
              <a:cxn ang="0">
                <a:pos x="0" y="336"/>
              </a:cxn>
              <a:cxn ang="0">
                <a:pos x="0" y="528"/>
              </a:cxn>
            </a:cxnLst>
            <a:rect l="0" t="0" r="r" b="b"/>
            <a:pathLst>
              <a:path w="1440" h="528">
                <a:moveTo>
                  <a:pt x="1440" y="0"/>
                </a:moveTo>
                <a:lnTo>
                  <a:pt x="1440" y="336"/>
                </a:lnTo>
                <a:lnTo>
                  <a:pt x="0" y="336"/>
                </a:lnTo>
                <a:lnTo>
                  <a:pt x="0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51" name="Freeform 19"/>
          <p:cNvSpPr>
            <a:spLocks/>
          </p:cNvSpPr>
          <p:nvPr/>
        </p:nvSpPr>
        <p:spPr bwMode="auto">
          <a:xfrm>
            <a:off x="3657600" y="2209800"/>
            <a:ext cx="381000" cy="762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938452" name="Group 20"/>
          <p:cNvGrpSpPr>
            <a:grpSpLocks/>
          </p:cNvGrpSpPr>
          <p:nvPr/>
        </p:nvGrpSpPr>
        <p:grpSpPr bwMode="auto">
          <a:xfrm>
            <a:off x="4724400" y="5257800"/>
            <a:ext cx="2819400" cy="304800"/>
            <a:chOff x="1344" y="1450"/>
            <a:chExt cx="2112" cy="230"/>
          </a:xfrm>
        </p:grpSpPr>
        <p:sp>
          <p:nvSpPr>
            <p:cNvPr id="1938453" name="Rectangle 21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Op</a:t>
              </a:r>
            </a:p>
          </p:txBody>
        </p:sp>
        <p:sp>
          <p:nvSpPr>
            <p:cNvPr id="1938454" name="Rectangle 22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PSrc1</a:t>
              </a:r>
            </a:p>
          </p:txBody>
        </p:sp>
        <p:sp>
          <p:nvSpPr>
            <p:cNvPr id="1938455" name="Rectangle 23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PSrc2</a:t>
              </a:r>
            </a:p>
          </p:txBody>
        </p:sp>
        <p:sp>
          <p:nvSpPr>
            <p:cNvPr id="1938456" name="Rectangle 24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PDest</a:t>
              </a:r>
            </a:p>
          </p:txBody>
        </p:sp>
      </p:grpSp>
      <p:grpSp>
        <p:nvGrpSpPr>
          <p:cNvPr id="1938457" name="Group 25"/>
          <p:cNvGrpSpPr>
            <a:grpSpLocks/>
          </p:cNvGrpSpPr>
          <p:nvPr/>
        </p:nvGrpSpPr>
        <p:grpSpPr bwMode="auto">
          <a:xfrm>
            <a:off x="1752600" y="5257800"/>
            <a:ext cx="2819400" cy="304800"/>
            <a:chOff x="1344" y="1450"/>
            <a:chExt cx="2112" cy="230"/>
          </a:xfrm>
        </p:grpSpPr>
        <p:sp>
          <p:nvSpPr>
            <p:cNvPr id="1938458" name="Rectangle 26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Op</a:t>
              </a:r>
            </a:p>
          </p:txBody>
        </p:sp>
        <p:sp>
          <p:nvSpPr>
            <p:cNvPr id="1938459" name="Rectangle 27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PSrc1</a:t>
              </a:r>
            </a:p>
          </p:txBody>
        </p:sp>
        <p:sp>
          <p:nvSpPr>
            <p:cNvPr id="1938460" name="Rectangle 28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PSrc2</a:t>
              </a:r>
            </a:p>
          </p:txBody>
        </p:sp>
        <p:sp>
          <p:nvSpPr>
            <p:cNvPr id="1938461" name="Rectangle 29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PDest</a:t>
              </a:r>
            </a:p>
          </p:txBody>
        </p:sp>
      </p:grpSp>
      <p:sp>
        <p:nvSpPr>
          <p:cNvPr id="1938462" name="Line 30"/>
          <p:cNvSpPr>
            <a:spLocks noChangeShapeType="1"/>
          </p:cNvSpPr>
          <p:nvPr/>
        </p:nvSpPr>
        <p:spPr bwMode="auto">
          <a:xfrm>
            <a:off x="3429000" y="3886200"/>
            <a:ext cx="1588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63" name="Freeform 31"/>
          <p:cNvSpPr>
            <a:spLocks/>
          </p:cNvSpPr>
          <p:nvPr/>
        </p:nvSpPr>
        <p:spPr bwMode="auto">
          <a:xfrm>
            <a:off x="3657600" y="3886200"/>
            <a:ext cx="533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64" name="Freeform 32"/>
          <p:cNvSpPr>
            <a:spLocks/>
          </p:cNvSpPr>
          <p:nvPr/>
        </p:nvSpPr>
        <p:spPr bwMode="auto">
          <a:xfrm>
            <a:off x="4419600" y="3886200"/>
            <a:ext cx="2057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65" name="Freeform 33"/>
          <p:cNvSpPr>
            <a:spLocks/>
          </p:cNvSpPr>
          <p:nvPr/>
        </p:nvSpPr>
        <p:spPr bwMode="auto">
          <a:xfrm>
            <a:off x="4724400" y="3886200"/>
            <a:ext cx="2514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66" name="Freeform 34"/>
          <p:cNvSpPr>
            <a:spLocks/>
          </p:cNvSpPr>
          <p:nvPr/>
        </p:nvSpPr>
        <p:spPr bwMode="auto">
          <a:xfrm>
            <a:off x="2819400" y="3886200"/>
            <a:ext cx="3352800" cy="1371600"/>
          </a:xfrm>
          <a:custGeom>
            <a:avLst/>
            <a:gdLst/>
            <a:ahLst/>
            <a:cxnLst>
              <a:cxn ang="0">
                <a:pos x="2112" y="0"/>
              </a:cxn>
              <a:cxn ang="0">
                <a:pos x="2112" y="96"/>
              </a:cxn>
              <a:cxn ang="0">
                <a:pos x="0" y="96"/>
              </a:cxn>
              <a:cxn ang="0">
                <a:pos x="0" y="864"/>
              </a:cxn>
            </a:cxnLst>
            <a:rect l="0" t="0" r="r" b="b"/>
            <a:pathLst>
              <a:path w="2112" h="864">
                <a:moveTo>
                  <a:pt x="2112" y="0"/>
                </a:moveTo>
                <a:lnTo>
                  <a:pt x="2112" y="96"/>
                </a:lnTo>
                <a:lnTo>
                  <a:pt x="0" y="96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67" name="Freeform 35"/>
          <p:cNvSpPr>
            <a:spLocks/>
          </p:cNvSpPr>
          <p:nvPr/>
        </p:nvSpPr>
        <p:spPr bwMode="auto">
          <a:xfrm>
            <a:off x="5715000" y="3886200"/>
            <a:ext cx="990600" cy="13716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192"/>
              </a:cxn>
              <a:cxn ang="0">
                <a:pos x="0" y="192"/>
              </a:cxn>
              <a:cxn ang="0">
                <a:pos x="0" y="864"/>
              </a:cxn>
            </a:cxnLst>
            <a:rect l="0" t="0" r="r" b="b"/>
            <a:pathLst>
              <a:path w="624" h="864">
                <a:moveTo>
                  <a:pt x="624" y="0"/>
                </a:moveTo>
                <a:lnTo>
                  <a:pt x="624" y="192"/>
                </a:lnTo>
                <a:lnTo>
                  <a:pt x="0" y="192"/>
                </a:lnTo>
                <a:lnTo>
                  <a:pt x="0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68" name="Freeform 36"/>
          <p:cNvSpPr>
            <a:spLocks/>
          </p:cNvSpPr>
          <p:nvPr/>
        </p:nvSpPr>
        <p:spPr bwMode="auto">
          <a:xfrm>
            <a:off x="2457450" y="3673475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69" name="AutoShape 37"/>
          <p:cNvSpPr>
            <a:spLocks/>
          </p:cNvSpPr>
          <p:nvPr/>
        </p:nvSpPr>
        <p:spPr bwMode="auto">
          <a:xfrm>
            <a:off x="1447800" y="29718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70" name="Text Box 38"/>
          <p:cNvSpPr txBox="1">
            <a:spLocks noChangeArrowheads="1"/>
          </p:cNvSpPr>
          <p:nvPr/>
        </p:nvSpPr>
        <p:spPr bwMode="auto">
          <a:xfrm>
            <a:off x="221544" y="2967038"/>
            <a:ext cx="138412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latin typeface="Calibri"/>
                <a:cs typeface="Calibri"/>
              </a:rPr>
              <a:t>Update</a:t>
            </a:r>
          </a:p>
          <a:p>
            <a:pPr>
              <a:spcBef>
                <a:spcPct val="0"/>
              </a:spcBef>
            </a:pPr>
            <a:r>
              <a:rPr lang="en-US" sz="2400" i="1">
                <a:latin typeface="Calibri"/>
                <a:cs typeface="Calibri"/>
              </a:rPr>
              <a:t>Mapping</a:t>
            </a:r>
          </a:p>
        </p:txBody>
      </p:sp>
      <p:sp>
        <p:nvSpPr>
          <p:cNvPr id="1938471" name="Text Box 39"/>
          <p:cNvSpPr txBox="1">
            <a:spLocks noChangeArrowheads="1"/>
          </p:cNvSpPr>
          <p:nvPr/>
        </p:nvSpPr>
        <p:spPr bwMode="auto">
          <a:xfrm>
            <a:off x="381000" y="5715000"/>
            <a:ext cx="83820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Calibri"/>
                <a:cs typeface="Calibri"/>
              </a:rPr>
              <a:t>Does this work?</a:t>
            </a:r>
          </a:p>
        </p:txBody>
      </p:sp>
      <p:sp>
        <p:nvSpPr>
          <p:cNvPr id="1938472" name="Text Box 40"/>
          <p:cNvSpPr txBox="1">
            <a:spLocks noChangeArrowheads="1"/>
          </p:cNvSpPr>
          <p:nvPr/>
        </p:nvSpPr>
        <p:spPr bwMode="auto">
          <a:xfrm>
            <a:off x="910244" y="18288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latin typeface="Calibri"/>
                <a:cs typeface="Calibri"/>
              </a:rPr>
              <a:t>Inst 1</a:t>
            </a:r>
          </a:p>
        </p:txBody>
      </p:sp>
      <p:sp>
        <p:nvSpPr>
          <p:cNvPr id="1938473" name="Text Box 41"/>
          <p:cNvSpPr txBox="1">
            <a:spLocks noChangeArrowheads="1"/>
          </p:cNvSpPr>
          <p:nvPr/>
        </p:nvSpPr>
        <p:spPr bwMode="auto">
          <a:xfrm>
            <a:off x="7311044" y="18288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latin typeface="Calibri"/>
                <a:cs typeface="Calibri"/>
              </a:rPr>
              <a:t>Inst 2</a:t>
            </a:r>
          </a:p>
        </p:txBody>
      </p:sp>
      <p:sp>
        <p:nvSpPr>
          <p:cNvPr id="1938474" name="Text Box 42"/>
          <p:cNvSpPr txBox="1">
            <a:spLocks noChangeArrowheads="1"/>
          </p:cNvSpPr>
          <p:nvPr/>
        </p:nvSpPr>
        <p:spPr bwMode="auto">
          <a:xfrm>
            <a:off x="3269914" y="2967038"/>
            <a:ext cx="153578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i="1">
                <a:latin typeface="Calibri"/>
                <a:cs typeface="Calibri"/>
              </a:rPr>
              <a:t>Read Addresses</a:t>
            </a:r>
          </a:p>
        </p:txBody>
      </p:sp>
      <p:sp>
        <p:nvSpPr>
          <p:cNvPr id="1938475" name="Text Box 43"/>
          <p:cNvSpPr txBox="1">
            <a:spLocks noChangeArrowheads="1"/>
          </p:cNvSpPr>
          <p:nvPr/>
        </p:nvSpPr>
        <p:spPr bwMode="auto">
          <a:xfrm>
            <a:off x="3276600" y="3581400"/>
            <a:ext cx="152400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Calibri"/>
                <a:cs typeface="Calibri"/>
              </a:rPr>
              <a:t>Read Data</a:t>
            </a:r>
          </a:p>
        </p:txBody>
      </p:sp>
      <p:sp>
        <p:nvSpPr>
          <p:cNvPr id="1938476" name="Text Box 44"/>
          <p:cNvSpPr txBox="1">
            <a:spLocks noChangeArrowheads="1"/>
          </p:cNvSpPr>
          <p:nvPr/>
        </p:nvSpPr>
        <p:spPr bwMode="auto">
          <a:xfrm rot="-5400000">
            <a:off x="2336800" y="3128675"/>
            <a:ext cx="75882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/>
                <a:cs typeface="Calibri"/>
              </a:rPr>
              <a:t>Write Ports</a:t>
            </a:r>
          </a:p>
        </p:txBody>
      </p:sp>
      <p:sp>
        <p:nvSpPr>
          <p:cNvPr id="1938477" name="Freeform 45"/>
          <p:cNvSpPr>
            <a:spLocks/>
          </p:cNvSpPr>
          <p:nvPr/>
        </p:nvSpPr>
        <p:spPr bwMode="auto">
          <a:xfrm>
            <a:off x="1981200" y="2209800"/>
            <a:ext cx="3810000" cy="12192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768"/>
              </a:cxn>
              <a:cxn ang="0">
                <a:pos x="288" y="768"/>
              </a:cxn>
            </a:cxnLst>
            <a:rect l="0" t="0" r="r" b="b"/>
            <a:pathLst>
              <a:path w="2400" h="768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768"/>
                </a:lnTo>
                <a:lnTo>
                  <a:pt x="28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78" name="Freeform 46"/>
          <p:cNvSpPr>
            <a:spLocks/>
          </p:cNvSpPr>
          <p:nvPr/>
        </p:nvSpPr>
        <p:spPr bwMode="auto">
          <a:xfrm>
            <a:off x="1981200" y="3581400"/>
            <a:ext cx="3733800" cy="6096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79" name="Freeform 47"/>
          <p:cNvSpPr>
            <a:spLocks/>
          </p:cNvSpPr>
          <p:nvPr/>
        </p:nvSpPr>
        <p:spPr bwMode="auto">
          <a:xfrm>
            <a:off x="2209800" y="2209800"/>
            <a:ext cx="609600" cy="8382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384" y="240"/>
              </a:cxn>
              <a:cxn ang="0">
                <a:pos x="0" y="240"/>
              </a:cxn>
              <a:cxn ang="0">
                <a:pos x="0" y="528"/>
              </a:cxn>
              <a:cxn ang="0">
                <a:pos x="144" y="528"/>
              </a:cxn>
            </a:cxnLst>
            <a:rect l="0" t="0" r="r" b="b"/>
            <a:pathLst>
              <a:path w="384" h="528">
                <a:moveTo>
                  <a:pt x="384" y="0"/>
                </a:moveTo>
                <a:lnTo>
                  <a:pt x="384" y="240"/>
                </a:lnTo>
                <a:lnTo>
                  <a:pt x="0" y="240"/>
                </a:lnTo>
                <a:lnTo>
                  <a:pt x="0" y="528"/>
                </a:lnTo>
                <a:lnTo>
                  <a:pt x="144" y="52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80" name="Freeform 48"/>
          <p:cNvSpPr>
            <a:spLocks/>
          </p:cNvSpPr>
          <p:nvPr/>
        </p:nvSpPr>
        <p:spPr bwMode="auto">
          <a:xfrm>
            <a:off x="2209800" y="3200400"/>
            <a:ext cx="609600" cy="838200"/>
          </a:xfrm>
          <a:custGeom>
            <a:avLst/>
            <a:gdLst/>
            <a:ahLst/>
            <a:cxnLst>
              <a:cxn ang="0">
                <a:pos x="384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84" h="528">
                <a:moveTo>
                  <a:pt x="384" y="528"/>
                </a:move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38481" name="Freeform 49"/>
          <p:cNvSpPr>
            <a:spLocks/>
          </p:cNvSpPr>
          <p:nvPr/>
        </p:nvSpPr>
        <p:spPr bwMode="auto">
          <a:xfrm>
            <a:off x="5715000" y="3657600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285750" y="4313535"/>
            <a:ext cx="2152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000" kern="0" dirty="0"/>
              <a:t>Issue multiple instructions per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847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Register Renaming</a:t>
            </a:r>
            <a:endParaRPr lang="en-US" sz="1800" i="1"/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5E623-8168-334F-975F-EF0824D1C9CA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0483" name="Line 3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484" name="Line 4"/>
          <p:cNvSpPr>
            <a:spLocks noChangeShapeType="1"/>
          </p:cNvSpPr>
          <p:nvPr/>
        </p:nvSpPr>
        <p:spPr bwMode="auto">
          <a:xfrm>
            <a:off x="6115050" y="1636713"/>
            <a:ext cx="0" cy="9906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485" name="Line 5"/>
          <p:cNvSpPr>
            <a:spLocks noChangeShapeType="1"/>
          </p:cNvSpPr>
          <p:nvPr/>
        </p:nvSpPr>
        <p:spPr bwMode="auto">
          <a:xfrm>
            <a:off x="7105650" y="1789113"/>
            <a:ext cx="0" cy="838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486" name="Line 6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487" name="Line 7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488" name="Freeform 8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489" name="Freeform 9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192" h="1200">
                <a:moveTo>
                  <a:pt x="0" y="0"/>
                </a:move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1016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490" name="Line 10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491" name="Line 11"/>
          <p:cNvSpPr>
            <a:spLocks noChangeShapeType="1"/>
          </p:cNvSpPr>
          <p:nvPr/>
        </p:nvSpPr>
        <p:spPr bwMode="auto">
          <a:xfrm>
            <a:off x="3067050" y="1941513"/>
            <a:ext cx="3810000" cy="0"/>
          </a:xfrm>
          <a:prstGeom prst="line">
            <a:avLst/>
          </a:prstGeom>
          <a:noFill/>
          <a:ln w="1016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492" name="Rectangle 12"/>
          <p:cNvSpPr>
            <a:spLocks noChangeArrowheads="1"/>
          </p:cNvSpPr>
          <p:nvPr/>
        </p:nvSpPr>
        <p:spPr bwMode="auto">
          <a:xfrm>
            <a:off x="2552700" y="2398713"/>
            <a:ext cx="29718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Rename Table</a:t>
            </a:r>
          </a:p>
        </p:txBody>
      </p:sp>
      <p:grpSp>
        <p:nvGrpSpPr>
          <p:cNvPr id="1940493" name="Group 13"/>
          <p:cNvGrpSpPr>
            <a:grpSpLocks/>
          </p:cNvGrpSpPr>
          <p:nvPr/>
        </p:nvGrpSpPr>
        <p:grpSpPr bwMode="auto">
          <a:xfrm>
            <a:off x="2058988" y="950913"/>
            <a:ext cx="2514600" cy="288925"/>
            <a:chOff x="1344" y="1450"/>
            <a:chExt cx="2112" cy="230"/>
          </a:xfrm>
        </p:grpSpPr>
        <p:sp>
          <p:nvSpPr>
            <p:cNvPr id="1940494" name="Rectangle 14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Op</a:t>
              </a:r>
            </a:p>
          </p:txBody>
        </p:sp>
        <p:sp>
          <p:nvSpPr>
            <p:cNvPr id="1940495" name="Rectangle 15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Src1</a:t>
              </a:r>
            </a:p>
          </p:txBody>
        </p:sp>
        <p:sp>
          <p:nvSpPr>
            <p:cNvPr id="1940496" name="Rectangle 16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Src2</a:t>
              </a:r>
            </a:p>
          </p:txBody>
        </p:sp>
        <p:sp>
          <p:nvSpPr>
            <p:cNvPr id="1940497" name="Rectangle 17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Dest</a:t>
              </a:r>
            </a:p>
          </p:txBody>
        </p:sp>
      </p:grpSp>
      <p:grpSp>
        <p:nvGrpSpPr>
          <p:cNvPr id="1940498" name="Group 18"/>
          <p:cNvGrpSpPr>
            <a:grpSpLocks/>
          </p:cNvGrpSpPr>
          <p:nvPr/>
        </p:nvGrpSpPr>
        <p:grpSpPr bwMode="auto">
          <a:xfrm>
            <a:off x="4954588" y="950913"/>
            <a:ext cx="2514600" cy="288925"/>
            <a:chOff x="1344" y="1450"/>
            <a:chExt cx="2112" cy="230"/>
          </a:xfrm>
        </p:grpSpPr>
        <p:sp>
          <p:nvSpPr>
            <p:cNvPr id="1940499" name="Rectangle 19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Op</a:t>
              </a:r>
            </a:p>
          </p:txBody>
        </p:sp>
        <p:sp>
          <p:nvSpPr>
            <p:cNvPr id="1940500" name="Rectangle 20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Src1</a:t>
              </a:r>
            </a:p>
          </p:txBody>
        </p:sp>
        <p:sp>
          <p:nvSpPr>
            <p:cNvPr id="1940501" name="Rectangle 21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Src2</a:t>
              </a:r>
            </a:p>
          </p:txBody>
        </p:sp>
        <p:sp>
          <p:nvSpPr>
            <p:cNvPr id="1940502" name="Rectangle 22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Dest</a:t>
              </a:r>
            </a:p>
          </p:txBody>
        </p:sp>
      </p:grpSp>
      <p:sp>
        <p:nvSpPr>
          <p:cNvPr id="1940503" name="Rectangle 23"/>
          <p:cNvSpPr>
            <a:spLocks noChangeArrowheads="1"/>
          </p:cNvSpPr>
          <p:nvPr/>
        </p:nvSpPr>
        <p:spPr bwMode="auto">
          <a:xfrm>
            <a:off x="7410450" y="2398713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Register Free List</a:t>
            </a:r>
          </a:p>
        </p:txBody>
      </p:sp>
      <p:sp>
        <p:nvSpPr>
          <p:cNvPr id="1940504" name="Line 24"/>
          <p:cNvSpPr>
            <a:spLocks noChangeShapeType="1"/>
          </p:cNvSpPr>
          <p:nvPr/>
        </p:nvSpPr>
        <p:spPr bwMode="auto">
          <a:xfrm>
            <a:off x="3582988" y="1255713"/>
            <a:ext cx="1587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05" name="Freeform 25"/>
          <p:cNvSpPr>
            <a:spLocks/>
          </p:cNvSpPr>
          <p:nvPr/>
        </p:nvSpPr>
        <p:spPr bwMode="auto">
          <a:xfrm>
            <a:off x="3811588" y="1255713"/>
            <a:ext cx="381000" cy="1143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240" y="192"/>
              </a:cxn>
              <a:cxn ang="0">
                <a:pos x="0" y="192"/>
              </a:cxn>
              <a:cxn ang="0">
                <a:pos x="0" y="480"/>
              </a:cxn>
            </a:cxnLst>
            <a:rect l="0" t="0" r="r" b="b"/>
            <a:pathLst>
              <a:path w="240" h="480">
                <a:moveTo>
                  <a:pt x="240" y="0"/>
                </a:moveTo>
                <a:lnTo>
                  <a:pt x="240" y="192"/>
                </a:lnTo>
                <a:lnTo>
                  <a:pt x="0" y="192"/>
                </a:lnTo>
                <a:lnTo>
                  <a:pt x="0" y="48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940506" name="Group 26"/>
          <p:cNvGrpSpPr>
            <a:grpSpLocks/>
          </p:cNvGrpSpPr>
          <p:nvPr/>
        </p:nvGrpSpPr>
        <p:grpSpPr bwMode="auto">
          <a:xfrm>
            <a:off x="4895850" y="5218113"/>
            <a:ext cx="2819400" cy="304800"/>
            <a:chOff x="1344" y="1450"/>
            <a:chExt cx="2112" cy="230"/>
          </a:xfrm>
        </p:grpSpPr>
        <p:sp>
          <p:nvSpPr>
            <p:cNvPr id="1940507" name="Rectangle 27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Op</a:t>
              </a:r>
            </a:p>
          </p:txBody>
        </p:sp>
        <p:sp>
          <p:nvSpPr>
            <p:cNvPr id="1940508" name="Rectangle 28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PSrc1</a:t>
              </a:r>
            </a:p>
          </p:txBody>
        </p:sp>
        <p:sp>
          <p:nvSpPr>
            <p:cNvPr id="1940509" name="Rectangle 29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PSrc2</a:t>
              </a:r>
            </a:p>
          </p:txBody>
        </p:sp>
        <p:sp>
          <p:nvSpPr>
            <p:cNvPr id="1940510" name="Rectangle 30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PDest</a:t>
              </a:r>
            </a:p>
          </p:txBody>
        </p:sp>
      </p:grpSp>
      <p:grpSp>
        <p:nvGrpSpPr>
          <p:cNvPr id="1940511" name="Group 31"/>
          <p:cNvGrpSpPr>
            <a:grpSpLocks/>
          </p:cNvGrpSpPr>
          <p:nvPr/>
        </p:nvGrpSpPr>
        <p:grpSpPr bwMode="auto">
          <a:xfrm>
            <a:off x="1924050" y="5218113"/>
            <a:ext cx="2819400" cy="304800"/>
            <a:chOff x="1344" y="1450"/>
            <a:chExt cx="2112" cy="230"/>
          </a:xfrm>
        </p:grpSpPr>
        <p:sp>
          <p:nvSpPr>
            <p:cNvPr id="1940512" name="Rectangle 32"/>
            <p:cNvSpPr>
              <a:spLocks noChangeArrowheads="1"/>
            </p:cNvSpPr>
            <p:nvPr/>
          </p:nvSpPr>
          <p:spPr bwMode="auto">
            <a:xfrm>
              <a:off x="1344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Op</a:t>
              </a:r>
            </a:p>
          </p:txBody>
        </p:sp>
        <p:sp>
          <p:nvSpPr>
            <p:cNvPr id="1940513" name="Rectangle 33"/>
            <p:cNvSpPr>
              <a:spLocks noChangeArrowheads="1"/>
            </p:cNvSpPr>
            <p:nvPr/>
          </p:nvSpPr>
          <p:spPr bwMode="auto">
            <a:xfrm>
              <a:off x="2400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PSrc1</a:t>
              </a:r>
            </a:p>
          </p:txBody>
        </p:sp>
        <p:sp>
          <p:nvSpPr>
            <p:cNvPr id="1940514" name="Rectangle 34"/>
            <p:cNvSpPr>
              <a:spLocks noChangeArrowheads="1"/>
            </p:cNvSpPr>
            <p:nvPr/>
          </p:nvSpPr>
          <p:spPr bwMode="auto">
            <a:xfrm>
              <a:off x="2928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PSrc2</a:t>
              </a:r>
            </a:p>
          </p:txBody>
        </p:sp>
        <p:sp>
          <p:nvSpPr>
            <p:cNvPr id="1940515" name="Rectangle 35"/>
            <p:cNvSpPr>
              <a:spLocks noChangeArrowheads="1"/>
            </p:cNvSpPr>
            <p:nvPr/>
          </p:nvSpPr>
          <p:spPr bwMode="auto">
            <a:xfrm>
              <a:off x="1872" y="1450"/>
              <a:ext cx="528" cy="230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PDest</a:t>
              </a:r>
            </a:p>
          </p:txBody>
        </p:sp>
      </p:grpSp>
      <p:sp>
        <p:nvSpPr>
          <p:cNvPr id="1940516" name="Line 36"/>
          <p:cNvSpPr>
            <a:spLocks noChangeShapeType="1"/>
          </p:cNvSpPr>
          <p:nvPr/>
        </p:nvSpPr>
        <p:spPr bwMode="auto">
          <a:xfrm>
            <a:off x="3524250" y="3313113"/>
            <a:ext cx="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17" name="Freeform 37"/>
          <p:cNvSpPr>
            <a:spLocks/>
          </p:cNvSpPr>
          <p:nvPr/>
        </p:nvSpPr>
        <p:spPr bwMode="auto">
          <a:xfrm>
            <a:off x="3752850" y="3313113"/>
            <a:ext cx="6096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36" y="480"/>
              </a:cxn>
              <a:cxn ang="0">
                <a:pos x="336" y="720"/>
              </a:cxn>
            </a:cxnLst>
            <a:rect l="0" t="0" r="r" b="b"/>
            <a:pathLst>
              <a:path w="336" h="720">
                <a:moveTo>
                  <a:pt x="0" y="0"/>
                </a:moveTo>
                <a:lnTo>
                  <a:pt x="0" y="480"/>
                </a:lnTo>
                <a:lnTo>
                  <a:pt x="336" y="480"/>
                </a:lnTo>
                <a:lnTo>
                  <a:pt x="33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18" name="Freeform 38"/>
          <p:cNvSpPr>
            <a:spLocks/>
          </p:cNvSpPr>
          <p:nvPr/>
        </p:nvSpPr>
        <p:spPr bwMode="auto">
          <a:xfrm>
            <a:off x="4514850" y="3313113"/>
            <a:ext cx="2209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1296" y="384"/>
              </a:cxn>
              <a:cxn ang="0">
                <a:pos x="1296" y="720"/>
              </a:cxn>
            </a:cxnLst>
            <a:rect l="0" t="0" r="r" b="b"/>
            <a:pathLst>
              <a:path w="1296" h="720">
                <a:moveTo>
                  <a:pt x="0" y="0"/>
                </a:moveTo>
                <a:lnTo>
                  <a:pt x="0" y="384"/>
                </a:lnTo>
                <a:lnTo>
                  <a:pt x="1296" y="384"/>
                </a:lnTo>
                <a:lnTo>
                  <a:pt x="1296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19" name="Freeform 39"/>
          <p:cNvSpPr>
            <a:spLocks/>
          </p:cNvSpPr>
          <p:nvPr/>
        </p:nvSpPr>
        <p:spPr bwMode="auto">
          <a:xfrm>
            <a:off x="4819650" y="3313113"/>
            <a:ext cx="2819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584" y="240"/>
              </a:cxn>
              <a:cxn ang="0">
                <a:pos x="1584" y="720"/>
              </a:cxn>
            </a:cxnLst>
            <a:rect l="0" t="0" r="r" b="b"/>
            <a:pathLst>
              <a:path w="1584" h="720">
                <a:moveTo>
                  <a:pt x="0" y="0"/>
                </a:moveTo>
                <a:lnTo>
                  <a:pt x="0" y="240"/>
                </a:lnTo>
                <a:lnTo>
                  <a:pt x="1584" y="240"/>
                </a:lnTo>
                <a:lnTo>
                  <a:pt x="1584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20" name="Freeform 40"/>
          <p:cNvSpPr>
            <a:spLocks/>
          </p:cNvSpPr>
          <p:nvPr/>
        </p:nvSpPr>
        <p:spPr bwMode="auto">
          <a:xfrm>
            <a:off x="2552700" y="3100388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21" name="AutoShape 41"/>
          <p:cNvSpPr>
            <a:spLocks/>
          </p:cNvSpPr>
          <p:nvPr/>
        </p:nvSpPr>
        <p:spPr bwMode="auto">
          <a:xfrm>
            <a:off x="1543050" y="2398713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22" name="Text Box 42"/>
          <p:cNvSpPr txBox="1">
            <a:spLocks noChangeArrowheads="1"/>
          </p:cNvSpPr>
          <p:nvPr/>
        </p:nvSpPr>
        <p:spPr bwMode="auto">
          <a:xfrm>
            <a:off x="416962" y="2419350"/>
            <a:ext cx="11837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Calibri"/>
                <a:cs typeface="Calibri"/>
              </a:rPr>
              <a:t>Update</a:t>
            </a:r>
          </a:p>
          <a:p>
            <a:pPr>
              <a:spcBef>
                <a:spcPct val="0"/>
              </a:spcBef>
            </a:pPr>
            <a:r>
              <a:rPr lang="en-US" sz="2000" i="1">
                <a:latin typeface="Calibri"/>
                <a:cs typeface="Calibri"/>
              </a:rPr>
              <a:t>Mapping</a:t>
            </a:r>
          </a:p>
        </p:txBody>
      </p:sp>
      <p:sp>
        <p:nvSpPr>
          <p:cNvPr id="1940523" name="Text Box 43"/>
          <p:cNvSpPr txBox="1">
            <a:spLocks noChangeArrowheads="1"/>
          </p:cNvSpPr>
          <p:nvPr/>
        </p:nvSpPr>
        <p:spPr bwMode="auto">
          <a:xfrm>
            <a:off x="1165832" y="838200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latin typeface="Calibri"/>
                <a:cs typeface="Calibri"/>
              </a:rPr>
              <a:t>Inst 1</a:t>
            </a:r>
          </a:p>
        </p:txBody>
      </p:sp>
      <p:sp>
        <p:nvSpPr>
          <p:cNvPr id="1940524" name="Text Box 44"/>
          <p:cNvSpPr txBox="1">
            <a:spLocks noChangeArrowheads="1"/>
          </p:cNvSpPr>
          <p:nvPr/>
        </p:nvSpPr>
        <p:spPr bwMode="auto">
          <a:xfrm>
            <a:off x="7668232" y="854075"/>
            <a:ext cx="94335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latin typeface="Calibri"/>
                <a:cs typeface="Calibri"/>
              </a:rPr>
              <a:t>Inst 2</a:t>
            </a:r>
          </a:p>
        </p:txBody>
      </p:sp>
      <p:sp>
        <p:nvSpPr>
          <p:cNvPr id="1940525" name="Text Box 45"/>
          <p:cNvSpPr txBox="1">
            <a:spLocks noChangeArrowheads="1"/>
          </p:cNvSpPr>
          <p:nvPr/>
        </p:nvSpPr>
        <p:spPr bwMode="auto">
          <a:xfrm>
            <a:off x="3365164" y="2393950"/>
            <a:ext cx="153578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i="1">
                <a:latin typeface="Calibri"/>
                <a:cs typeface="Calibri"/>
              </a:rPr>
              <a:t>Read Addresses</a:t>
            </a:r>
          </a:p>
        </p:txBody>
      </p:sp>
      <p:sp>
        <p:nvSpPr>
          <p:cNvPr id="1940526" name="Text Box 46"/>
          <p:cNvSpPr txBox="1">
            <a:spLocks noChangeArrowheads="1"/>
          </p:cNvSpPr>
          <p:nvPr/>
        </p:nvSpPr>
        <p:spPr bwMode="auto">
          <a:xfrm>
            <a:off x="3371850" y="3008313"/>
            <a:ext cx="1524000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Calibri"/>
                <a:cs typeface="Calibri"/>
              </a:rPr>
              <a:t>Read Data</a:t>
            </a:r>
          </a:p>
        </p:txBody>
      </p:sp>
      <p:sp>
        <p:nvSpPr>
          <p:cNvPr id="1940527" name="Text Box 47"/>
          <p:cNvSpPr txBox="1">
            <a:spLocks noChangeArrowheads="1"/>
          </p:cNvSpPr>
          <p:nvPr/>
        </p:nvSpPr>
        <p:spPr bwMode="auto">
          <a:xfrm rot="-5400000">
            <a:off x="2432050" y="2555588"/>
            <a:ext cx="758825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/>
                <a:cs typeface="Calibri"/>
              </a:rPr>
              <a:t>Write Ports</a:t>
            </a:r>
          </a:p>
        </p:txBody>
      </p:sp>
      <p:sp>
        <p:nvSpPr>
          <p:cNvPr id="1940528" name="Freeform 48"/>
          <p:cNvSpPr>
            <a:spLocks/>
          </p:cNvSpPr>
          <p:nvPr/>
        </p:nvSpPr>
        <p:spPr bwMode="auto">
          <a:xfrm>
            <a:off x="2076450" y="3084513"/>
            <a:ext cx="3733800" cy="533400"/>
          </a:xfrm>
          <a:custGeom>
            <a:avLst/>
            <a:gdLst/>
            <a:ahLst/>
            <a:cxnLst>
              <a:cxn ang="0">
                <a:pos x="2352" y="384"/>
              </a:cxn>
              <a:cxn ang="0">
                <a:pos x="0" y="384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352" h="384">
                <a:moveTo>
                  <a:pt x="2352" y="384"/>
                </a:moveTo>
                <a:lnTo>
                  <a:pt x="0" y="384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29" name="Freeform 49"/>
          <p:cNvSpPr>
            <a:spLocks/>
          </p:cNvSpPr>
          <p:nvPr/>
        </p:nvSpPr>
        <p:spPr bwMode="auto">
          <a:xfrm>
            <a:off x="7410450" y="3084513"/>
            <a:ext cx="762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0" y="96"/>
              </a:cxn>
            </a:cxnLst>
            <a:rect l="0" t="0" r="r" b="b"/>
            <a:pathLst>
              <a:path w="48" h="96">
                <a:moveTo>
                  <a:pt x="0" y="0"/>
                </a:moveTo>
                <a:lnTo>
                  <a:pt x="48" y="48"/>
                </a:lnTo>
                <a:lnTo>
                  <a:pt x="0" y="9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30" name="Freeform 50"/>
          <p:cNvSpPr>
            <a:spLocks/>
          </p:cNvSpPr>
          <p:nvPr/>
        </p:nvSpPr>
        <p:spPr bwMode="auto">
          <a:xfrm>
            <a:off x="6284913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31" name="Freeform 51"/>
          <p:cNvSpPr>
            <a:spLocks/>
          </p:cNvSpPr>
          <p:nvPr/>
        </p:nvSpPr>
        <p:spPr bwMode="auto">
          <a:xfrm>
            <a:off x="7181850" y="4684713"/>
            <a:ext cx="533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0"/>
              </a:cxn>
            </a:cxnLst>
            <a:rect l="0" t="0" r="r" b="b"/>
            <a:pathLst>
              <a:path w="336" h="144">
                <a:moveTo>
                  <a:pt x="0" y="0"/>
                </a:moveTo>
                <a:lnTo>
                  <a:pt x="336" y="0"/>
                </a:lnTo>
                <a:lnTo>
                  <a:pt x="288" y="144"/>
                </a:lnTo>
                <a:lnTo>
                  <a:pt x="48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32" name="Freeform 52"/>
          <p:cNvSpPr>
            <a:spLocks/>
          </p:cNvSpPr>
          <p:nvPr/>
        </p:nvSpPr>
        <p:spPr bwMode="auto">
          <a:xfrm>
            <a:off x="2076450" y="1255713"/>
            <a:ext cx="3810000" cy="1676400"/>
          </a:xfrm>
          <a:custGeom>
            <a:avLst/>
            <a:gdLst/>
            <a:ahLst/>
            <a:cxnLst>
              <a:cxn ang="0">
                <a:pos x="2400" y="0"/>
              </a:cxn>
              <a:cxn ang="0">
                <a:pos x="2400" y="144"/>
              </a:cxn>
              <a:cxn ang="0">
                <a:pos x="0" y="144"/>
              </a:cxn>
              <a:cxn ang="0">
                <a:pos x="0" y="1056"/>
              </a:cxn>
              <a:cxn ang="0">
                <a:pos x="288" y="1056"/>
              </a:cxn>
            </a:cxnLst>
            <a:rect l="0" t="0" r="r" b="b"/>
            <a:pathLst>
              <a:path w="2400" h="1056">
                <a:moveTo>
                  <a:pt x="2400" y="0"/>
                </a:moveTo>
                <a:lnTo>
                  <a:pt x="2400" y="144"/>
                </a:lnTo>
                <a:lnTo>
                  <a:pt x="0" y="144"/>
                </a:lnTo>
                <a:lnTo>
                  <a:pt x="0" y="1056"/>
                </a:lnTo>
                <a:lnTo>
                  <a:pt x="288" y="105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33" name="Freeform 53"/>
          <p:cNvSpPr>
            <a:spLocks/>
          </p:cNvSpPr>
          <p:nvPr/>
        </p:nvSpPr>
        <p:spPr bwMode="auto">
          <a:xfrm>
            <a:off x="4514850" y="1255713"/>
            <a:ext cx="1981200" cy="1143000"/>
          </a:xfrm>
          <a:custGeom>
            <a:avLst/>
            <a:gdLst/>
            <a:ahLst/>
            <a:cxnLst>
              <a:cxn ang="0">
                <a:pos x="1248" y="0"/>
              </a:cxn>
              <a:cxn ang="0">
                <a:pos x="1248" y="240"/>
              </a:cxn>
              <a:cxn ang="0">
                <a:pos x="0" y="240"/>
              </a:cxn>
              <a:cxn ang="0">
                <a:pos x="0" y="720"/>
              </a:cxn>
            </a:cxnLst>
            <a:rect l="0" t="0" r="r" b="b"/>
            <a:pathLst>
              <a:path w="1248" h="720">
                <a:moveTo>
                  <a:pt x="1248" y="0"/>
                </a:moveTo>
                <a:lnTo>
                  <a:pt x="1248" y="240"/>
                </a:lnTo>
                <a:lnTo>
                  <a:pt x="0" y="240"/>
                </a:lnTo>
                <a:lnTo>
                  <a:pt x="0" y="72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34" name="Freeform 54"/>
          <p:cNvSpPr>
            <a:spLocks/>
          </p:cNvSpPr>
          <p:nvPr/>
        </p:nvSpPr>
        <p:spPr bwMode="auto">
          <a:xfrm>
            <a:off x="4818063" y="1255713"/>
            <a:ext cx="2287587" cy="1141412"/>
          </a:xfrm>
          <a:custGeom>
            <a:avLst/>
            <a:gdLst/>
            <a:ahLst/>
            <a:cxnLst>
              <a:cxn ang="0">
                <a:pos x="1441" y="0"/>
              </a:cxn>
              <a:cxn ang="0">
                <a:pos x="1437" y="340"/>
              </a:cxn>
              <a:cxn ang="0">
                <a:pos x="1" y="340"/>
              </a:cxn>
              <a:cxn ang="0">
                <a:pos x="0" y="719"/>
              </a:cxn>
            </a:cxnLst>
            <a:rect l="0" t="0" r="r" b="b"/>
            <a:pathLst>
              <a:path w="1441" h="719">
                <a:moveTo>
                  <a:pt x="1441" y="0"/>
                </a:moveTo>
                <a:lnTo>
                  <a:pt x="1437" y="340"/>
                </a:lnTo>
                <a:lnTo>
                  <a:pt x="1" y="340"/>
                </a:lnTo>
                <a:lnTo>
                  <a:pt x="0" y="71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35" name="Oval 55"/>
          <p:cNvSpPr>
            <a:spLocks noChangeArrowheads="1"/>
          </p:cNvSpPr>
          <p:nvPr/>
        </p:nvSpPr>
        <p:spPr bwMode="auto">
          <a:xfrm>
            <a:off x="67246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=?</a:t>
            </a:r>
          </a:p>
        </p:txBody>
      </p:sp>
      <p:sp>
        <p:nvSpPr>
          <p:cNvPr id="1940536" name="Line 56"/>
          <p:cNvSpPr>
            <a:spLocks noChangeShapeType="1"/>
          </p:cNvSpPr>
          <p:nvPr/>
        </p:nvSpPr>
        <p:spPr bwMode="auto">
          <a:xfrm flipH="1">
            <a:off x="7105650" y="1712913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37" name="Freeform 57"/>
          <p:cNvSpPr>
            <a:spLocks/>
          </p:cNvSpPr>
          <p:nvPr/>
        </p:nvSpPr>
        <p:spPr bwMode="auto">
          <a:xfrm>
            <a:off x="69532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38" name="Freeform 58"/>
          <p:cNvSpPr>
            <a:spLocks/>
          </p:cNvSpPr>
          <p:nvPr/>
        </p:nvSpPr>
        <p:spPr bwMode="auto">
          <a:xfrm>
            <a:off x="5797550" y="3313113"/>
            <a:ext cx="2832100" cy="1903412"/>
          </a:xfrm>
          <a:custGeom>
            <a:avLst/>
            <a:gdLst/>
            <a:ahLst/>
            <a:cxnLst>
              <a:cxn ang="0">
                <a:pos x="1784" y="0"/>
              </a:cxn>
              <a:cxn ang="0">
                <a:pos x="1784" y="192"/>
              </a:cxn>
              <a:cxn ang="0">
                <a:pos x="8" y="192"/>
              </a:cxn>
              <a:cxn ang="0">
                <a:pos x="0" y="1199"/>
              </a:cxn>
            </a:cxnLst>
            <a:rect l="0" t="0" r="r" b="b"/>
            <a:pathLst>
              <a:path w="1784" h="1199">
                <a:moveTo>
                  <a:pt x="1784" y="0"/>
                </a:moveTo>
                <a:lnTo>
                  <a:pt x="1784" y="192"/>
                </a:lnTo>
                <a:lnTo>
                  <a:pt x="8" y="192"/>
                </a:lnTo>
                <a:lnTo>
                  <a:pt x="0" y="1199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39" name="Freeform 59"/>
          <p:cNvSpPr>
            <a:spLocks/>
          </p:cNvSpPr>
          <p:nvPr/>
        </p:nvSpPr>
        <p:spPr bwMode="auto">
          <a:xfrm>
            <a:off x="2305050" y="2627313"/>
            <a:ext cx="5638800" cy="838200"/>
          </a:xfrm>
          <a:custGeom>
            <a:avLst/>
            <a:gdLst/>
            <a:ahLst/>
            <a:cxnLst>
              <a:cxn ang="0">
                <a:pos x="3552" y="432"/>
              </a:cxn>
              <a:cxn ang="0">
                <a:pos x="3552" y="528"/>
              </a:cxn>
              <a:cxn ang="0">
                <a:pos x="0" y="528"/>
              </a:cxn>
              <a:cxn ang="0">
                <a:pos x="0" y="0"/>
              </a:cxn>
              <a:cxn ang="0">
                <a:pos x="144" y="0"/>
              </a:cxn>
            </a:cxnLst>
            <a:rect l="0" t="0" r="r" b="b"/>
            <a:pathLst>
              <a:path w="3552" h="528">
                <a:moveTo>
                  <a:pt x="3552" y="432"/>
                </a:moveTo>
                <a:lnTo>
                  <a:pt x="3552" y="528"/>
                </a:lnTo>
                <a:lnTo>
                  <a:pt x="0" y="528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40" name="Line 60"/>
          <p:cNvSpPr>
            <a:spLocks noChangeShapeType="1"/>
          </p:cNvSpPr>
          <p:nvPr/>
        </p:nvSpPr>
        <p:spPr bwMode="auto">
          <a:xfrm>
            <a:off x="72580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41" name="Line 61"/>
          <p:cNvSpPr>
            <a:spLocks noChangeShapeType="1"/>
          </p:cNvSpPr>
          <p:nvPr/>
        </p:nvSpPr>
        <p:spPr bwMode="auto">
          <a:xfrm>
            <a:off x="6343650" y="3465513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42" name="Line 62"/>
          <p:cNvSpPr>
            <a:spLocks noChangeShapeType="1"/>
          </p:cNvSpPr>
          <p:nvPr/>
        </p:nvSpPr>
        <p:spPr bwMode="auto">
          <a:xfrm>
            <a:off x="65722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43" name="Line 63"/>
          <p:cNvSpPr>
            <a:spLocks noChangeShapeType="1"/>
          </p:cNvSpPr>
          <p:nvPr/>
        </p:nvSpPr>
        <p:spPr bwMode="auto">
          <a:xfrm>
            <a:off x="7486650" y="49133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44" name="Line 64"/>
          <p:cNvSpPr>
            <a:spLocks noChangeShapeType="1"/>
          </p:cNvSpPr>
          <p:nvPr/>
        </p:nvSpPr>
        <p:spPr bwMode="auto">
          <a:xfrm>
            <a:off x="2914650" y="3465513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45" name="Oval 65"/>
          <p:cNvSpPr>
            <a:spLocks noChangeArrowheads="1"/>
          </p:cNvSpPr>
          <p:nvPr/>
        </p:nvSpPr>
        <p:spPr bwMode="auto">
          <a:xfrm>
            <a:off x="5810250" y="2627313"/>
            <a:ext cx="457200" cy="304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=?</a:t>
            </a:r>
          </a:p>
        </p:txBody>
      </p:sp>
      <p:sp>
        <p:nvSpPr>
          <p:cNvPr id="1940546" name="Freeform 66"/>
          <p:cNvSpPr>
            <a:spLocks/>
          </p:cNvSpPr>
          <p:nvPr/>
        </p:nvSpPr>
        <p:spPr bwMode="auto">
          <a:xfrm>
            <a:off x="6038850" y="2932113"/>
            <a:ext cx="3048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  <a:cxn ang="0">
                <a:pos x="192" y="1584"/>
              </a:cxn>
            </a:cxnLst>
            <a:rect l="0" t="0" r="r" b="b"/>
            <a:pathLst>
              <a:path w="192" h="1584">
                <a:moveTo>
                  <a:pt x="0" y="0"/>
                </a:moveTo>
                <a:lnTo>
                  <a:pt x="0" y="1584"/>
                </a:lnTo>
                <a:lnTo>
                  <a:pt x="192" y="158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47" name="Line 67"/>
          <p:cNvSpPr>
            <a:spLocks noChangeShapeType="1"/>
          </p:cNvSpPr>
          <p:nvPr/>
        </p:nvSpPr>
        <p:spPr bwMode="auto">
          <a:xfrm>
            <a:off x="6115050" y="1636713"/>
            <a:ext cx="1588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48" name="Freeform 68"/>
          <p:cNvSpPr>
            <a:spLocks/>
          </p:cNvSpPr>
          <p:nvPr/>
        </p:nvSpPr>
        <p:spPr bwMode="auto">
          <a:xfrm>
            <a:off x="3054350" y="1255713"/>
            <a:ext cx="3830638" cy="1371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28"/>
              </a:cxn>
              <a:cxn ang="0">
                <a:pos x="2413" y="435"/>
              </a:cxn>
              <a:cxn ang="0">
                <a:pos x="2408" y="864"/>
              </a:cxn>
            </a:cxnLst>
            <a:rect l="0" t="0" r="r" b="b"/>
            <a:pathLst>
              <a:path w="2413" h="864">
                <a:moveTo>
                  <a:pt x="8" y="0"/>
                </a:moveTo>
                <a:lnTo>
                  <a:pt x="0" y="428"/>
                </a:lnTo>
                <a:lnTo>
                  <a:pt x="2413" y="435"/>
                </a:lnTo>
                <a:lnTo>
                  <a:pt x="2408" y="864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49" name="Line 69"/>
          <p:cNvSpPr>
            <a:spLocks noChangeShapeType="1"/>
          </p:cNvSpPr>
          <p:nvPr/>
        </p:nvSpPr>
        <p:spPr bwMode="auto">
          <a:xfrm>
            <a:off x="58864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50" name="Freeform 70"/>
          <p:cNvSpPr>
            <a:spLocks/>
          </p:cNvSpPr>
          <p:nvPr/>
        </p:nvSpPr>
        <p:spPr bwMode="auto">
          <a:xfrm>
            <a:off x="2305050" y="1941513"/>
            <a:ext cx="762000" cy="5334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336"/>
              </a:cxn>
              <a:cxn ang="0">
                <a:pos x="144" y="336"/>
              </a:cxn>
            </a:cxnLst>
            <a:rect l="0" t="0" r="r" b="b"/>
            <a:pathLst>
              <a:path w="480" h="336">
                <a:moveTo>
                  <a:pt x="480" y="0"/>
                </a:moveTo>
                <a:lnTo>
                  <a:pt x="0" y="0"/>
                </a:lnTo>
                <a:lnTo>
                  <a:pt x="0" y="336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51" name="Line 71"/>
          <p:cNvSpPr>
            <a:spLocks noChangeShapeType="1"/>
          </p:cNvSpPr>
          <p:nvPr/>
        </p:nvSpPr>
        <p:spPr bwMode="auto">
          <a:xfrm>
            <a:off x="6877050" y="1941513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40552" name="Text Box 72"/>
          <p:cNvSpPr txBox="1">
            <a:spLocks noChangeArrowheads="1"/>
          </p:cNvSpPr>
          <p:nvPr/>
        </p:nvSpPr>
        <p:spPr bwMode="auto">
          <a:xfrm>
            <a:off x="76200" y="3276600"/>
            <a:ext cx="2209800" cy="2554545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Must check for RAW hazards between instructions issuing in same cycle.  Can be done in parallel with rename lookup.</a:t>
            </a:r>
            <a:endParaRPr lang="en-US" sz="2800" i="1" dirty="0">
              <a:latin typeface="Calibri"/>
              <a:cs typeface="Calibri"/>
            </a:endParaRPr>
          </a:p>
        </p:txBody>
      </p:sp>
      <p:sp>
        <p:nvSpPr>
          <p:cNvPr id="1940553" name="Text Box 73"/>
          <p:cNvSpPr txBox="1">
            <a:spLocks noChangeArrowheads="1"/>
          </p:cNvSpPr>
          <p:nvPr/>
        </p:nvSpPr>
        <p:spPr bwMode="auto">
          <a:xfrm>
            <a:off x="3641725" y="5726113"/>
            <a:ext cx="18466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en-US" sz="2400" b="1">
              <a:latin typeface="Calibri"/>
              <a:cs typeface="Calibri"/>
            </a:endParaRPr>
          </a:p>
        </p:txBody>
      </p:sp>
      <p:sp>
        <p:nvSpPr>
          <p:cNvPr id="1940554" name="Text Box 74"/>
          <p:cNvSpPr txBox="1">
            <a:spLocks noChangeArrowheads="1"/>
          </p:cNvSpPr>
          <p:nvPr/>
        </p:nvSpPr>
        <p:spPr bwMode="auto">
          <a:xfrm>
            <a:off x="1219200" y="5791200"/>
            <a:ext cx="7445130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latin typeface="Calibri"/>
                <a:cs typeface="Calibri"/>
              </a:rPr>
              <a:t>MIPS R10K renames 4 serially-RAW-dependent </a:t>
            </a:r>
            <a:r>
              <a:rPr lang="en-US" sz="2400" i="1" dirty="0" err="1">
                <a:latin typeface="Calibri"/>
                <a:cs typeface="Calibri"/>
              </a:rPr>
              <a:t>insts</a:t>
            </a:r>
            <a:r>
              <a:rPr lang="en-US" sz="2400" i="1" dirty="0">
                <a:latin typeface="Calibri"/>
                <a:cs typeface="Calibri"/>
              </a:rPr>
              <a:t>/cycle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794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Speculative Loads / Stores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BECD-9903-8248-964A-1FF10C7057A3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2771" name="Rectangle 3"/>
          <p:cNvSpPr>
            <a:spLocks noChangeArrowheads="1"/>
          </p:cNvSpPr>
          <p:nvPr/>
        </p:nvSpPr>
        <p:spPr bwMode="auto">
          <a:xfrm>
            <a:off x="762000" y="1371600"/>
            <a:ext cx="7961313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Just like register updates, stores should not modify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the memory until after the instruction is committed</a:t>
            </a:r>
            <a:br>
              <a:rPr lang="en-US" sz="2000" dirty="0">
                <a:latin typeface="Verdana" charset="0"/>
              </a:rPr>
            </a:br>
            <a:endParaRPr lang="en-US" sz="20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-</a:t>
            </a:r>
            <a:r>
              <a:rPr lang="en-US" sz="2000" dirty="0">
                <a:latin typeface="Verdana" charset="0"/>
                <a:ea typeface="Arial" charset="0"/>
                <a:cs typeface="Arial" charset="0"/>
              </a:rPr>
              <a:t> A speculative store buffer is a structure introduced to hold speculative store data.</a:t>
            </a:r>
            <a:endParaRPr lang="en-US" sz="2000" dirty="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Speculative Store Buffer</a:t>
            </a:r>
          </a:p>
        </p:txBody>
      </p:sp>
      <p:sp>
        <p:nvSpPr>
          <p:cNvPr id="1954819" name="Rectangle 3"/>
          <p:cNvSpPr>
            <a:spLocks noGrp="1" noChangeArrowheads="1"/>
          </p:cNvSpPr>
          <p:nvPr>
            <p:ph idx="1"/>
          </p:nvPr>
        </p:nvSpPr>
        <p:spPr>
          <a:xfrm>
            <a:off x="4495800" y="914400"/>
            <a:ext cx="4495800" cy="54864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000" dirty="0"/>
              <a:t>Just like register updates, stores should not modify the memory until after the instruction is committed. </a:t>
            </a:r>
            <a:r>
              <a:rPr lang="en-US" sz="2000" dirty="0">
                <a:ea typeface="Arial" charset="0"/>
              </a:rPr>
              <a:t>A speculative store buffer is a structure introduced to hold speculative store data.</a:t>
            </a:r>
            <a:endParaRPr lang="en-US" sz="2000" dirty="0"/>
          </a:p>
          <a:p>
            <a:r>
              <a:rPr lang="en-US" sz="2000" dirty="0"/>
              <a:t>During decode, store buffer slot allocated in program order</a:t>
            </a:r>
          </a:p>
          <a:p>
            <a:r>
              <a:rPr lang="en-US" sz="2000" dirty="0"/>
              <a:t>Stores split into “store address” and “store data” micro-operations</a:t>
            </a:r>
          </a:p>
          <a:p>
            <a:r>
              <a:rPr lang="en-US" sz="2000" dirty="0"/>
              <a:t>“Store address” execute writes tag</a:t>
            </a:r>
          </a:p>
          <a:p>
            <a:r>
              <a:rPr lang="en-US" sz="2000" dirty="0"/>
              <a:t>“Store data” execute writes data</a:t>
            </a:r>
          </a:p>
          <a:p>
            <a:r>
              <a:rPr lang="en-US" sz="2000" dirty="0"/>
              <a:t>Store commits when oldest instruction and both address and data available: </a:t>
            </a:r>
          </a:p>
          <a:p>
            <a:pPr lvl="1"/>
            <a:r>
              <a:rPr lang="en-US" sz="1600" dirty="0"/>
              <a:t>clear speculative bit and eventually move data to cache</a:t>
            </a:r>
          </a:p>
          <a:p>
            <a:r>
              <a:rPr lang="en-US" sz="2000" dirty="0"/>
              <a:t>On store abort:</a:t>
            </a:r>
          </a:p>
          <a:p>
            <a:pPr lvl="1"/>
            <a:r>
              <a:rPr lang="en-US" sz="1600" dirty="0"/>
              <a:t> clear valid bit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E9F2E-1839-0B45-91D6-2CCA0E9C191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954820" name="Rectangle 4"/>
          <p:cNvSpPr>
            <a:spLocks noChangeArrowheads="1"/>
          </p:cNvSpPr>
          <p:nvPr/>
        </p:nvSpPr>
        <p:spPr bwMode="auto">
          <a:xfrm>
            <a:off x="1752600" y="4724400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800">
                <a:latin typeface="Calibri"/>
                <a:cs typeface="Calibri"/>
              </a:rPr>
              <a:t>Data</a:t>
            </a:r>
          </a:p>
        </p:txBody>
      </p:sp>
      <p:sp>
        <p:nvSpPr>
          <p:cNvPr id="1954822" name="Rectangle 6"/>
          <p:cNvSpPr>
            <a:spLocks noChangeArrowheads="1"/>
          </p:cNvSpPr>
          <p:nvPr/>
        </p:nvSpPr>
        <p:spPr bwMode="auto">
          <a:xfrm>
            <a:off x="820738" y="4724400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800" dirty="0">
                <a:latin typeface="Calibri"/>
                <a:cs typeface="Calibri"/>
              </a:rPr>
              <a:t>Tags</a:t>
            </a:r>
          </a:p>
        </p:txBody>
      </p:sp>
      <p:sp>
        <p:nvSpPr>
          <p:cNvPr id="1954826" name="Text Box 10"/>
          <p:cNvSpPr txBox="1">
            <a:spLocks noChangeArrowheads="1"/>
          </p:cNvSpPr>
          <p:nvPr/>
        </p:nvSpPr>
        <p:spPr bwMode="auto">
          <a:xfrm>
            <a:off x="1524000" y="3886200"/>
            <a:ext cx="1598757" cy="6463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/>
                <a:cs typeface="Calibri"/>
              </a:rPr>
              <a:t>Store Commit Path</a:t>
            </a:r>
          </a:p>
        </p:txBody>
      </p:sp>
      <p:sp>
        <p:nvSpPr>
          <p:cNvPr id="1954827" name="Text Box 11"/>
          <p:cNvSpPr txBox="1">
            <a:spLocks noChangeArrowheads="1"/>
          </p:cNvSpPr>
          <p:nvPr/>
        </p:nvSpPr>
        <p:spPr bwMode="auto">
          <a:xfrm>
            <a:off x="0" y="14478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Calibri"/>
                <a:cs typeface="Calibri"/>
              </a:rPr>
              <a:t>Speculative Store Buffer</a:t>
            </a:r>
          </a:p>
        </p:txBody>
      </p:sp>
      <p:sp>
        <p:nvSpPr>
          <p:cNvPr id="1954828" name="Text Box 12"/>
          <p:cNvSpPr txBox="1">
            <a:spLocks noChangeArrowheads="1"/>
          </p:cNvSpPr>
          <p:nvPr/>
        </p:nvSpPr>
        <p:spPr bwMode="auto">
          <a:xfrm>
            <a:off x="1371600" y="5943600"/>
            <a:ext cx="179863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Calibri"/>
                <a:cs typeface="Calibri"/>
              </a:rPr>
              <a:t>L1 Data Cache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286125"/>
            <a:ext cx="2930525" cy="217488"/>
            <a:chOff x="0" y="2640"/>
            <a:chExt cx="2112" cy="192"/>
          </a:xfrm>
        </p:grpSpPr>
        <p:sp>
          <p:nvSpPr>
            <p:cNvPr id="1954833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4834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4835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4836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3068638"/>
            <a:ext cx="2930525" cy="217487"/>
            <a:chOff x="0" y="2640"/>
            <a:chExt cx="2112" cy="192"/>
          </a:xfrm>
        </p:grpSpPr>
        <p:sp>
          <p:nvSpPr>
            <p:cNvPr id="1954838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4839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4840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4841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2851150"/>
            <a:ext cx="2930525" cy="217488"/>
            <a:chOff x="0" y="2640"/>
            <a:chExt cx="2112" cy="192"/>
          </a:xfrm>
        </p:grpSpPr>
        <p:sp>
          <p:nvSpPr>
            <p:cNvPr id="1954843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4844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4845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4846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633663"/>
            <a:ext cx="2930525" cy="217487"/>
            <a:chOff x="0" y="2640"/>
            <a:chExt cx="2112" cy="192"/>
          </a:xfrm>
        </p:grpSpPr>
        <p:sp>
          <p:nvSpPr>
            <p:cNvPr id="1954848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4849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4850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4851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416175"/>
            <a:ext cx="2930525" cy="217488"/>
            <a:chOff x="0" y="2640"/>
            <a:chExt cx="2112" cy="192"/>
          </a:xfrm>
        </p:grpSpPr>
        <p:sp>
          <p:nvSpPr>
            <p:cNvPr id="1954853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4854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4855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4856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198688"/>
            <a:ext cx="2930525" cy="217487"/>
            <a:chOff x="0" y="2640"/>
            <a:chExt cx="2112" cy="192"/>
          </a:xfrm>
        </p:grpSpPr>
        <p:sp>
          <p:nvSpPr>
            <p:cNvPr id="1954858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4859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4860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4861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990600" y="7620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Calibri"/>
                <a:cs typeface="Calibri"/>
              </a:rPr>
              <a:t>Store Address</a:t>
            </a: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2514600" y="838200"/>
            <a:ext cx="990600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latin typeface="Calibri"/>
                <a:cs typeface="Calibri"/>
              </a:rPr>
              <a:t>Store Data</a:t>
            </a:r>
          </a:p>
        </p:txBody>
      </p:sp>
      <p:cxnSp>
        <p:nvCxnSpPr>
          <p:cNvPr id="9" name="Straight Arrow Connector 8"/>
          <p:cNvCxnSpPr>
            <a:stCxn id="1954833" idx="2"/>
            <a:endCxn id="1954822" idx="0"/>
          </p:cNvCxnSpPr>
          <p:nvPr/>
        </p:nvCxnSpPr>
        <p:spPr bwMode="auto">
          <a:xfrm flipH="1">
            <a:off x="1286669" y="3503613"/>
            <a:ext cx="436346" cy="122078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954834" idx="2"/>
            <a:endCxn id="1954820" idx="0"/>
          </p:cNvCxnSpPr>
          <p:nvPr/>
        </p:nvCxnSpPr>
        <p:spPr bwMode="auto">
          <a:xfrm>
            <a:off x="2988470" y="3503613"/>
            <a:ext cx="96043" cy="1220787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49" idx="2"/>
            <a:endCxn id="1954858" idx="0"/>
          </p:cNvCxnSpPr>
          <p:nvPr/>
        </p:nvCxnSpPr>
        <p:spPr bwMode="auto">
          <a:xfrm flipH="1">
            <a:off x="1723015" y="1469886"/>
            <a:ext cx="33554" cy="72880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1" idx="2"/>
            <a:endCxn id="1954859" idx="0"/>
          </p:cNvCxnSpPr>
          <p:nvPr/>
        </p:nvCxnSpPr>
        <p:spPr bwMode="auto">
          <a:xfrm flipH="1">
            <a:off x="2988470" y="1546086"/>
            <a:ext cx="21430" cy="65260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time in Lecture 11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001000" cy="5207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/>
              <a:t>Register renaming removes WAR, WAW hazards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/>
              <a:t>In-order fetch/decode, out-of-order execute, in-order commit gives high performance and precise exceptions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/>
              <a:t>Need to rapidly recover on branch </a:t>
            </a:r>
            <a:r>
              <a:rPr lang="en-US" dirty="0" err="1"/>
              <a:t>mispredictions</a:t>
            </a:r>
            <a:endParaRPr lang="en-US" dirty="0"/>
          </a:p>
          <a:p>
            <a:r>
              <a:rPr lang="en-US" dirty="0"/>
              <a:t>Unified physical register file machines remove data values from ROB</a:t>
            </a:r>
          </a:p>
          <a:p>
            <a:pPr lvl="1"/>
            <a:r>
              <a:rPr lang="en-US" dirty="0"/>
              <a:t>All values only read and written during execution</a:t>
            </a:r>
          </a:p>
          <a:p>
            <a:pPr lvl="1"/>
            <a:r>
              <a:rPr lang="en-US" dirty="0"/>
              <a:t>Only register tags held in ROB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2B2AC-EB48-5042-BAD3-31CBB3970646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bypass from speculative store buffer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EEFB-8B7A-BD4E-95F3-AC54587BE23C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6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4495800"/>
            <a:ext cx="8763000" cy="1905000"/>
          </a:xfrm>
          <a:noFill/>
          <a:ln/>
        </p:spPr>
        <p:txBody>
          <a:bodyPr/>
          <a:lstStyle/>
          <a:p>
            <a:pPr marL="342900" indent="-342900"/>
            <a:r>
              <a:rPr lang="en-US" dirty="0"/>
              <a:t>If data in both store buffer and cache, which should we use?</a:t>
            </a:r>
          </a:p>
          <a:p>
            <a:pPr marL="742950" lvl="1" indent="-285750"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Speculative store buffer</a:t>
            </a:r>
          </a:p>
          <a:p>
            <a:pPr marL="342900" indent="-342900"/>
            <a:r>
              <a:rPr lang="en-US" dirty="0"/>
              <a:t>If same address in store buffer twice, which should we use?</a:t>
            </a:r>
          </a:p>
          <a:p>
            <a:pPr marL="742950" lvl="1" indent="-285750"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Youngest store older than load</a:t>
            </a:r>
          </a:p>
        </p:txBody>
      </p:sp>
      <p:sp>
        <p:nvSpPr>
          <p:cNvPr id="1956868" name="Rectangle 4"/>
          <p:cNvSpPr>
            <a:spLocks noChangeArrowheads="1"/>
          </p:cNvSpPr>
          <p:nvPr/>
        </p:nvSpPr>
        <p:spPr bwMode="auto">
          <a:xfrm>
            <a:off x="5518150" y="2122488"/>
            <a:ext cx="2663825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800">
                <a:latin typeface="Calibri"/>
                <a:cs typeface="Calibri"/>
              </a:rPr>
              <a:t>Data</a:t>
            </a:r>
          </a:p>
        </p:txBody>
      </p:sp>
      <p:sp>
        <p:nvSpPr>
          <p:cNvPr id="1956869" name="Rectangle 5"/>
          <p:cNvSpPr>
            <a:spLocks noChangeArrowheads="1"/>
          </p:cNvSpPr>
          <p:nvPr/>
        </p:nvSpPr>
        <p:spPr bwMode="auto">
          <a:xfrm>
            <a:off x="2122488" y="1143000"/>
            <a:ext cx="2663825" cy="32702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>
                <a:latin typeface="Calibri"/>
                <a:cs typeface="Calibri"/>
              </a:rPr>
              <a:t>Load Address</a:t>
            </a:r>
          </a:p>
        </p:txBody>
      </p:sp>
      <p:sp>
        <p:nvSpPr>
          <p:cNvPr id="1956870" name="Rectangle 6"/>
          <p:cNvSpPr>
            <a:spLocks noChangeArrowheads="1"/>
          </p:cNvSpPr>
          <p:nvPr/>
        </p:nvSpPr>
        <p:spPr bwMode="auto">
          <a:xfrm>
            <a:off x="4586288" y="2122488"/>
            <a:ext cx="931862" cy="1141412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800">
                <a:latin typeface="Calibri"/>
                <a:cs typeface="Calibri"/>
              </a:rPr>
              <a:t>Tags</a:t>
            </a:r>
          </a:p>
        </p:txBody>
      </p:sp>
      <p:sp>
        <p:nvSpPr>
          <p:cNvPr id="1956872" name="Freeform 8"/>
          <p:cNvSpPr>
            <a:spLocks/>
          </p:cNvSpPr>
          <p:nvPr/>
        </p:nvSpPr>
        <p:spPr bwMode="auto">
          <a:xfrm>
            <a:off x="3521075" y="1470025"/>
            <a:ext cx="1465263" cy="652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056" y="144"/>
              </a:cxn>
              <a:cxn ang="0">
                <a:pos x="1056" y="576"/>
              </a:cxn>
            </a:cxnLst>
            <a:rect l="0" t="0" r="r" b="b"/>
            <a:pathLst>
              <a:path w="1056" h="576">
                <a:moveTo>
                  <a:pt x="0" y="0"/>
                </a:moveTo>
                <a:lnTo>
                  <a:pt x="0" y="144"/>
                </a:lnTo>
                <a:lnTo>
                  <a:pt x="1056" y="144"/>
                </a:lnTo>
                <a:lnTo>
                  <a:pt x="1056" y="576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56873" name="Freeform 9"/>
          <p:cNvSpPr>
            <a:spLocks/>
          </p:cNvSpPr>
          <p:nvPr/>
        </p:nvSpPr>
        <p:spPr bwMode="auto">
          <a:xfrm>
            <a:off x="1989138" y="1631950"/>
            <a:ext cx="1531937" cy="4905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1440" h="432">
                <a:moveTo>
                  <a:pt x="1440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56875" name="Text Box 11"/>
          <p:cNvSpPr txBox="1">
            <a:spLocks noChangeArrowheads="1"/>
          </p:cNvSpPr>
          <p:nvPr/>
        </p:nvSpPr>
        <p:spPr bwMode="auto">
          <a:xfrm>
            <a:off x="228600" y="1143000"/>
            <a:ext cx="1531938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>
                <a:latin typeface="Calibri"/>
                <a:cs typeface="Calibri"/>
              </a:rPr>
              <a:t>Speculative Store Buffer</a:t>
            </a:r>
          </a:p>
        </p:txBody>
      </p:sp>
      <p:sp>
        <p:nvSpPr>
          <p:cNvPr id="1956876" name="Text Box 12"/>
          <p:cNvSpPr txBox="1">
            <a:spLocks noChangeArrowheads="1"/>
          </p:cNvSpPr>
          <p:nvPr/>
        </p:nvSpPr>
        <p:spPr bwMode="auto">
          <a:xfrm>
            <a:off x="6629400" y="1295400"/>
            <a:ext cx="1798638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i="1">
                <a:latin typeface="Calibri"/>
                <a:cs typeface="Calibri"/>
              </a:rPr>
              <a:t>L1 Data Cache</a:t>
            </a:r>
          </a:p>
        </p:txBody>
      </p:sp>
      <p:sp>
        <p:nvSpPr>
          <p:cNvPr id="1956877" name="Freeform 13"/>
          <p:cNvSpPr>
            <a:spLocks/>
          </p:cNvSpPr>
          <p:nvPr/>
        </p:nvSpPr>
        <p:spPr bwMode="auto">
          <a:xfrm>
            <a:off x="2743199" y="3429000"/>
            <a:ext cx="5572125" cy="487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4032" y="192"/>
              </a:cxn>
            </a:cxnLst>
            <a:rect l="0" t="0" r="r" b="b"/>
            <a:pathLst>
              <a:path w="4032" h="192">
                <a:moveTo>
                  <a:pt x="0" y="0"/>
                </a:moveTo>
                <a:lnTo>
                  <a:pt x="0" y="192"/>
                </a:lnTo>
                <a:lnTo>
                  <a:pt x="4032" y="192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56878" name="Line 14"/>
          <p:cNvSpPr>
            <a:spLocks noChangeShapeType="1"/>
          </p:cNvSpPr>
          <p:nvPr/>
        </p:nvSpPr>
        <p:spPr bwMode="auto">
          <a:xfrm>
            <a:off x="6516688" y="3263900"/>
            <a:ext cx="0" cy="65246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956879" name="Text Box 15"/>
          <p:cNvSpPr txBox="1">
            <a:spLocks noChangeArrowheads="1"/>
          </p:cNvSpPr>
          <p:nvPr/>
        </p:nvSpPr>
        <p:spPr bwMode="auto">
          <a:xfrm>
            <a:off x="6906009" y="3581400"/>
            <a:ext cx="112794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alibri"/>
                <a:cs typeface="Calibri"/>
              </a:rPr>
              <a:t>Load Data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90575" y="3209925"/>
            <a:ext cx="2930525" cy="217488"/>
            <a:chOff x="0" y="2640"/>
            <a:chExt cx="2112" cy="192"/>
          </a:xfrm>
        </p:grpSpPr>
        <p:sp>
          <p:nvSpPr>
            <p:cNvPr id="1956881" name="Rectangle 1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6882" name="Rectangle 1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6883" name="Rectangle 1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6884" name="Rectangle 2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0575" y="2992438"/>
            <a:ext cx="2930525" cy="217487"/>
            <a:chOff x="0" y="2640"/>
            <a:chExt cx="2112" cy="192"/>
          </a:xfrm>
        </p:grpSpPr>
        <p:sp>
          <p:nvSpPr>
            <p:cNvPr id="1956886" name="Rectangle 2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6887" name="Rectangle 2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6888" name="Rectangle 2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6889" name="Rectangle 2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0575" y="2774950"/>
            <a:ext cx="2930525" cy="217488"/>
            <a:chOff x="0" y="2640"/>
            <a:chExt cx="2112" cy="192"/>
          </a:xfrm>
        </p:grpSpPr>
        <p:sp>
          <p:nvSpPr>
            <p:cNvPr id="1956891" name="Rectangle 2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6892" name="Rectangle 2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6893" name="Rectangle 2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6894" name="Rectangle 3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90575" y="2557463"/>
            <a:ext cx="2930525" cy="217487"/>
            <a:chOff x="0" y="2640"/>
            <a:chExt cx="2112" cy="192"/>
          </a:xfrm>
        </p:grpSpPr>
        <p:sp>
          <p:nvSpPr>
            <p:cNvPr id="1956896" name="Rectangle 3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6897" name="Rectangle 3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6898" name="Rectangle 3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6899" name="Rectangle 3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90575" y="2339975"/>
            <a:ext cx="2930525" cy="217488"/>
            <a:chOff x="0" y="2640"/>
            <a:chExt cx="2112" cy="192"/>
          </a:xfrm>
        </p:grpSpPr>
        <p:sp>
          <p:nvSpPr>
            <p:cNvPr id="1956901" name="Rectangle 37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6902" name="Rectangle 38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6903" name="Rectangle 39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6904" name="Rectangle 40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790575" y="2122488"/>
            <a:ext cx="2930525" cy="217487"/>
            <a:chOff x="0" y="2640"/>
            <a:chExt cx="2112" cy="192"/>
          </a:xfrm>
        </p:grpSpPr>
        <p:sp>
          <p:nvSpPr>
            <p:cNvPr id="1956906" name="Rectangle 42"/>
            <p:cNvSpPr>
              <a:spLocks noChangeArrowheads="1"/>
            </p:cNvSpPr>
            <p:nvPr/>
          </p:nvSpPr>
          <p:spPr bwMode="auto">
            <a:xfrm>
              <a:off x="288" y="2640"/>
              <a:ext cx="768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956907" name="Rectangle 43"/>
            <p:cNvSpPr>
              <a:spLocks noChangeArrowheads="1"/>
            </p:cNvSpPr>
            <p:nvPr/>
          </p:nvSpPr>
          <p:spPr bwMode="auto">
            <a:xfrm>
              <a:off x="1056" y="2640"/>
              <a:ext cx="1056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956908" name="Rectangle 44"/>
            <p:cNvSpPr>
              <a:spLocks noChangeArrowheads="1"/>
            </p:cNvSpPr>
            <p:nvPr/>
          </p:nvSpPr>
          <p:spPr bwMode="auto">
            <a:xfrm>
              <a:off x="144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S</a:t>
              </a:r>
            </a:p>
          </p:txBody>
        </p:sp>
        <p:sp>
          <p:nvSpPr>
            <p:cNvPr id="1956909" name="Rectangle 45"/>
            <p:cNvSpPr>
              <a:spLocks noChangeArrowheads="1"/>
            </p:cNvSpPr>
            <p:nvPr/>
          </p:nvSpPr>
          <p:spPr bwMode="auto">
            <a:xfrm>
              <a:off x="0" y="2640"/>
              <a:ext cx="144" cy="19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alibri"/>
                  <a:cs typeface="Calibri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/>
              <a:t>Memory Dependencies</a:t>
            </a:r>
          </a:p>
        </p:txBody>
      </p:sp>
      <p:sp>
        <p:nvSpPr>
          <p:cNvPr id="1942532" name="Rectangle 4"/>
          <p:cNvSpPr>
            <a:spLocks noGrp="1" noChangeArrowheads="1"/>
          </p:cNvSpPr>
          <p:nvPr>
            <p:ph idx="1"/>
          </p:nvPr>
        </p:nvSpPr>
        <p:spPr>
          <a:xfrm>
            <a:off x="1282700" y="1865313"/>
            <a:ext cx="6489700" cy="4230687"/>
          </a:xfrm>
          <a:noFill/>
          <a:ln/>
        </p:spPr>
        <p:txBody>
          <a:bodyPr/>
          <a:lstStyle/>
          <a:p>
            <a:pPr marL="342900" indent="-342900" algn="ctr">
              <a:buFontTx/>
              <a:buNone/>
            </a:pPr>
            <a:r>
              <a:rPr lang="en-US" sz="3200" b="1" dirty="0" err="1">
                <a:latin typeface="Courier New" charset="0"/>
              </a:rPr>
              <a:t>sd</a:t>
            </a:r>
            <a:r>
              <a:rPr lang="en-US" sz="3200" b="1" dirty="0">
                <a:latin typeface="Courier New" charset="0"/>
              </a:rPr>
              <a:t> x1, (x2)</a:t>
            </a:r>
          </a:p>
          <a:p>
            <a:pPr marL="342900" indent="-342900" algn="ctr">
              <a:buFontTx/>
              <a:buNone/>
            </a:pPr>
            <a:r>
              <a:rPr lang="en-US" sz="3200" b="1" dirty="0">
                <a:latin typeface="Courier New" charset="0"/>
              </a:rPr>
              <a:t>ld x3, (x4)</a:t>
            </a:r>
          </a:p>
          <a:p>
            <a:pPr marL="342900" indent="-342900" algn="ctr">
              <a:buFontTx/>
              <a:buNone/>
            </a:pPr>
            <a:endParaRPr lang="en-US" sz="3200" b="1" dirty="0">
              <a:latin typeface="Courier New" charset="0"/>
            </a:endParaRPr>
          </a:p>
          <a:p>
            <a:pPr marL="342900" indent="-342900" algn="ctr">
              <a:buFontTx/>
              <a:buNone/>
            </a:pPr>
            <a:r>
              <a:rPr lang="en-US" sz="2800" dirty="0"/>
              <a:t>When can we execute the load?</a:t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  <a:p>
            <a:pPr marL="342900" indent="-342900" algn="ctr">
              <a:buFontTx/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342900" indent="-342900">
              <a:buFontTx/>
              <a:buNone/>
            </a:pPr>
            <a:endParaRPr lang="en-US" sz="28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4FCE-080A-5542-9764-1CC6CF51B836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162800" cy="533400"/>
          </a:xfrm>
        </p:spPr>
        <p:txBody>
          <a:bodyPr/>
          <a:lstStyle/>
          <a:p>
            <a:r>
              <a:rPr lang="en-US" dirty="0"/>
              <a:t>In-Order Memory Queue</a:t>
            </a:r>
          </a:p>
        </p:txBody>
      </p:sp>
      <p:sp>
        <p:nvSpPr>
          <p:cNvPr id="194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038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Execute all loads and stores in program order</a:t>
            </a:r>
            <a:br>
              <a:rPr lang="en-US"/>
            </a:br>
            <a:endParaRPr lang="en-US"/>
          </a:p>
          <a:p>
            <a:pPr>
              <a:lnSpc>
                <a:spcPct val="80000"/>
              </a:lnSpc>
              <a:buFontTx/>
              <a:buNone/>
            </a:pPr>
            <a:r>
              <a:rPr lang="en-US"/>
              <a:t>=&gt; Load and store cannot leave ROB for execution until all previous loads and stores have completed execution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Can still execute loads and stores speculatively, and out-of-order with respect to other instructions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Need a structure to handle memory ordering…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75B6-B568-5F4C-A2EA-1CC88F239029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763000" cy="533400"/>
          </a:xfrm>
        </p:spPr>
        <p:txBody>
          <a:bodyPr/>
          <a:lstStyle/>
          <a:p>
            <a:r>
              <a:rPr lang="en-US"/>
              <a:t>Conservative O-o-O Load Execution</a:t>
            </a:r>
          </a:p>
        </p:txBody>
      </p:sp>
      <p:sp>
        <p:nvSpPr>
          <p:cNvPr id="194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530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b="1" dirty="0" err="1">
                <a:latin typeface="Courier New" charset="0"/>
              </a:rPr>
              <a:t>sd</a:t>
            </a:r>
            <a:r>
              <a:rPr lang="en-US" b="1" dirty="0">
                <a:latin typeface="Courier New" charset="0"/>
              </a:rPr>
              <a:t> x1, (x2)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ld x3, (x4)</a:t>
            </a:r>
            <a:r>
              <a:rPr lang="en-US" b="1" dirty="0"/>
              <a:t> </a:t>
            </a:r>
            <a:br>
              <a:rPr lang="en-US" b="1" dirty="0"/>
            </a:br>
            <a:endParaRPr lang="en-US" b="1" dirty="0"/>
          </a:p>
          <a:p>
            <a:pPr>
              <a:lnSpc>
                <a:spcPct val="80000"/>
              </a:lnSpc>
            </a:pPr>
            <a:r>
              <a:rPr lang="en-US" sz="2000" dirty="0"/>
              <a:t>Can execute load before store, if addresses known and x4 != x2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Each load address compared with addresses of all previous uncommitted stores</a:t>
            </a:r>
          </a:p>
          <a:p>
            <a:pPr lvl="1">
              <a:lnSpc>
                <a:spcPct val="80000"/>
              </a:lnSpc>
            </a:pPr>
            <a:r>
              <a:rPr lang="en-US" i="1" dirty="0"/>
              <a:t>can use partial conservative check i.e., bottom 12 bits of address, to save hardware</a:t>
            </a:r>
            <a:br>
              <a:rPr lang="en-US" i="1" dirty="0"/>
            </a:br>
            <a:endParaRPr lang="en-US" i="1" dirty="0"/>
          </a:p>
          <a:p>
            <a:pPr>
              <a:lnSpc>
                <a:spcPct val="80000"/>
              </a:lnSpc>
            </a:pPr>
            <a:r>
              <a:rPr lang="en-US" sz="2000" dirty="0"/>
              <a:t>Don’t execute load if any previous store address not known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i="1" dirty="0"/>
              <a:t>(MIPS R10K, 16-entry address queue)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497E-4FB2-414C-8378-0FEE1DF14B3D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077200" cy="609600"/>
          </a:xfrm>
        </p:spPr>
        <p:txBody>
          <a:bodyPr/>
          <a:lstStyle/>
          <a:p>
            <a:r>
              <a:rPr lang="en-US"/>
              <a:t>Address Speculation</a:t>
            </a:r>
          </a:p>
        </p:txBody>
      </p:sp>
      <p:sp>
        <p:nvSpPr>
          <p:cNvPr id="194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620000" cy="4267200"/>
          </a:xfrm>
          <a:noFill/>
          <a:ln/>
        </p:spPr>
        <p:txBody>
          <a:bodyPr/>
          <a:lstStyle/>
          <a:p>
            <a:pPr marL="342900" indent="-342900"/>
            <a:r>
              <a:rPr lang="en-US" dirty="0"/>
              <a:t>Guess that x4 != x2</a:t>
            </a:r>
            <a:br>
              <a:rPr lang="en-US" dirty="0"/>
            </a:br>
            <a:endParaRPr lang="en-US" dirty="0"/>
          </a:p>
          <a:p>
            <a:pPr marL="342900" indent="-342900"/>
            <a:r>
              <a:rPr lang="en-US" dirty="0"/>
              <a:t>Execute load before store address known</a:t>
            </a:r>
            <a:br>
              <a:rPr lang="en-US" dirty="0"/>
            </a:br>
            <a:endParaRPr lang="en-US" dirty="0"/>
          </a:p>
          <a:p>
            <a:pPr marL="342900" indent="-342900"/>
            <a:r>
              <a:rPr lang="en-US" dirty="0"/>
              <a:t>Need to hold all completed but uncommitted load/store addresses in program order</a:t>
            </a:r>
            <a:br>
              <a:rPr lang="en-US" dirty="0"/>
            </a:br>
            <a:endParaRPr lang="en-US" dirty="0"/>
          </a:p>
          <a:p>
            <a:pPr marL="342900" indent="-342900"/>
            <a:r>
              <a:rPr lang="en-US" dirty="0"/>
              <a:t>If subsequently find x4==x2, squash load and </a:t>
            </a:r>
            <a:r>
              <a:rPr lang="en-US" i="1" dirty="0"/>
              <a:t>all </a:t>
            </a:r>
            <a:r>
              <a:rPr lang="en-US" dirty="0"/>
              <a:t>following instructions</a:t>
            </a:r>
            <a:br>
              <a:rPr lang="en-US" dirty="0"/>
            </a:br>
            <a:endParaRPr lang="en-US" dirty="0"/>
          </a:p>
          <a:p>
            <a:pPr marL="342900" indent="-342900">
              <a:buFontTx/>
              <a:buNone/>
            </a:pPr>
            <a:r>
              <a:rPr lang="en-US" dirty="0"/>
              <a:t>   =&gt; Large penalty for inaccurate address speculation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83C1-5C81-9847-B05E-8F147BE80CA7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8676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err="1">
                <a:latin typeface="Courier New" charset="0"/>
              </a:rPr>
              <a:t>sd</a:t>
            </a:r>
            <a:r>
              <a:rPr lang="en-US" sz="2400" b="1" dirty="0">
                <a:latin typeface="Courier New" charset="0"/>
              </a:rPr>
              <a:t> x1, (x2)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>
                <a:latin typeface="Courier New" charset="0"/>
              </a:rPr>
              <a:t>ld x3, (x4)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/>
              <a:t>Memory Dependence Prediction</a:t>
            </a:r>
            <a:br>
              <a:rPr lang="en-US" dirty="0"/>
            </a:br>
            <a:r>
              <a:rPr lang="en-US" sz="2000" i="1" dirty="0"/>
              <a:t>(Alpha 21264)</a:t>
            </a:r>
          </a:p>
        </p:txBody>
      </p:sp>
      <p:sp>
        <p:nvSpPr>
          <p:cNvPr id="19507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772400" cy="5029200"/>
          </a:xfrm>
          <a:noFill/>
          <a:ln/>
        </p:spPr>
        <p:txBody>
          <a:bodyPr/>
          <a:lstStyle/>
          <a:p>
            <a:pPr marL="284163" indent="-284163" algn="ctr">
              <a:lnSpc>
                <a:spcPct val="80000"/>
              </a:lnSpc>
              <a:buFontTx/>
              <a:buNone/>
            </a:pPr>
            <a:r>
              <a:rPr lang="en-US" sz="2800" b="1" dirty="0" err="1">
                <a:latin typeface="Courier New" charset="0"/>
              </a:rPr>
              <a:t>sd</a:t>
            </a:r>
            <a:r>
              <a:rPr lang="en-US" sz="2800" b="1" dirty="0">
                <a:latin typeface="Courier New" charset="0"/>
              </a:rPr>
              <a:t> x1, (x2)</a:t>
            </a:r>
          </a:p>
          <a:p>
            <a:pPr marL="284163" indent="-284163" algn="ctr"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 charset="0"/>
              </a:rPr>
              <a:t>ld x3, (x4)</a:t>
            </a:r>
            <a:r>
              <a:rPr lang="en-US" sz="2800" b="1" dirty="0"/>
              <a:t> </a:t>
            </a:r>
          </a:p>
          <a:p>
            <a:pPr marL="284163" indent="-284163" algn="ctr">
              <a:lnSpc>
                <a:spcPct val="80000"/>
              </a:lnSpc>
              <a:buFontTx/>
              <a:buNone/>
            </a:pPr>
            <a:endParaRPr lang="en-US" sz="2800" b="1" dirty="0"/>
          </a:p>
          <a:p>
            <a:pPr marL="284163" indent="-284163">
              <a:lnSpc>
                <a:spcPct val="80000"/>
              </a:lnSpc>
            </a:pPr>
            <a:r>
              <a:rPr lang="en-US" dirty="0"/>
              <a:t>Guess that x4 != x2 and execute load before store</a:t>
            </a:r>
            <a:br>
              <a:rPr lang="en-US" dirty="0"/>
            </a:br>
            <a:endParaRPr lang="en-US" dirty="0"/>
          </a:p>
          <a:p>
            <a:pPr marL="284163" indent="-284163">
              <a:lnSpc>
                <a:spcPct val="80000"/>
              </a:lnSpc>
            </a:pPr>
            <a:r>
              <a:rPr lang="en-US" dirty="0"/>
              <a:t>If later find x4==x2, squash load and all following instructions, but mark load instruction as </a:t>
            </a:r>
            <a:r>
              <a:rPr lang="en-US" i="1" dirty="0"/>
              <a:t>store-wait</a:t>
            </a:r>
            <a:br>
              <a:rPr lang="en-US" i="1" dirty="0"/>
            </a:br>
            <a:endParaRPr lang="en-US" i="1" dirty="0"/>
          </a:p>
          <a:p>
            <a:pPr marL="284163" indent="-284163">
              <a:lnSpc>
                <a:spcPct val="80000"/>
              </a:lnSpc>
            </a:pPr>
            <a:r>
              <a:rPr lang="en-US" dirty="0"/>
              <a:t>Subsequent executions of the same load instruction will wait for all previous stores to complete</a:t>
            </a:r>
            <a:br>
              <a:rPr lang="en-US" dirty="0"/>
            </a:br>
            <a:endParaRPr lang="en-US" dirty="0"/>
          </a:p>
          <a:p>
            <a:pPr marL="284163" indent="-284163">
              <a:lnSpc>
                <a:spcPct val="80000"/>
              </a:lnSpc>
            </a:pPr>
            <a:r>
              <a:rPr lang="en-US" dirty="0"/>
              <a:t>Periodically clear </a:t>
            </a:r>
            <a:r>
              <a:rPr lang="en-US" i="1" dirty="0"/>
              <a:t>store-wait </a:t>
            </a:r>
            <a:r>
              <a:rPr lang="en-US" dirty="0"/>
              <a:t>bits</a:t>
            </a:r>
          </a:p>
          <a:p>
            <a:pPr marL="284163" indent="-284163">
              <a:lnSpc>
                <a:spcPct val="80000"/>
              </a:lnSpc>
              <a:buFontTx/>
              <a:buNone/>
            </a:pPr>
            <a:r>
              <a:rPr lang="en-US" dirty="0"/>
              <a:t> </a:t>
            </a:r>
          </a:p>
          <a:p>
            <a:pPr marL="284163" indent="-284163">
              <a:lnSpc>
                <a:spcPct val="8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5C860-1C73-AF49-B13E-37247AA10D42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32E2-606F-7B46-A353-30D2D2B8F51C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8914" name="Rectangle 2"/>
          <p:cNvSpPr>
            <a:spLocks noChangeArrowheads="1"/>
          </p:cNvSpPr>
          <p:nvPr/>
        </p:nvSpPr>
        <p:spPr bwMode="auto">
          <a:xfrm>
            <a:off x="1066800" y="3200400"/>
            <a:ext cx="914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Fetch</a:t>
            </a:r>
          </a:p>
        </p:txBody>
      </p:sp>
      <p:sp>
        <p:nvSpPr>
          <p:cNvPr id="1958915" name="Rectangle 3"/>
          <p:cNvSpPr>
            <a:spLocks noChangeArrowheads="1"/>
          </p:cNvSpPr>
          <p:nvPr/>
        </p:nvSpPr>
        <p:spPr bwMode="auto">
          <a:xfrm>
            <a:off x="2209800" y="3200400"/>
            <a:ext cx="1676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Decode &amp; Rename</a:t>
            </a:r>
          </a:p>
        </p:txBody>
      </p:sp>
      <p:sp>
        <p:nvSpPr>
          <p:cNvPr id="1958916" name="Line 4"/>
          <p:cNvSpPr>
            <a:spLocks noChangeShapeType="1"/>
          </p:cNvSpPr>
          <p:nvPr/>
        </p:nvSpPr>
        <p:spPr bwMode="auto">
          <a:xfrm>
            <a:off x="1981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7" name="Line 5"/>
          <p:cNvSpPr>
            <a:spLocks noChangeShapeType="1"/>
          </p:cNvSpPr>
          <p:nvPr/>
        </p:nvSpPr>
        <p:spPr bwMode="auto">
          <a:xfrm>
            <a:off x="3886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8" name="Rectangle 6"/>
          <p:cNvSpPr>
            <a:spLocks noChangeArrowheads="1"/>
          </p:cNvSpPr>
          <p:nvPr/>
        </p:nvSpPr>
        <p:spPr bwMode="auto">
          <a:xfrm>
            <a:off x="4114800" y="3200400"/>
            <a:ext cx="30480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Reorder Buffer</a:t>
            </a:r>
          </a:p>
        </p:txBody>
      </p:sp>
      <p:sp>
        <p:nvSpPr>
          <p:cNvPr id="1958919" name="Rectangle 7"/>
          <p:cNvSpPr>
            <a:spLocks noChangeArrowheads="1"/>
          </p:cNvSpPr>
          <p:nvPr/>
        </p:nvSpPr>
        <p:spPr bwMode="auto">
          <a:xfrm>
            <a:off x="304800" y="3200400"/>
            <a:ext cx="457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PC</a:t>
            </a:r>
          </a:p>
        </p:txBody>
      </p:sp>
      <p:sp>
        <p:nvSpPr>
          <p:cNvPr id="1958920" name="Line 8"/>
          <p:cNvSpPr>
            <a:spLocks noChangeShapeType="1"/>
          </p:cNvSpPr>
          <p:nvPr/>
        </p:nvSpPr>
        <p:spPr bwMode="auto">
          <a:xfrm>
            <a:off x="7620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1" name="AutoShape 9"/>
          <p:cNvSpPr>
            <a:spLocks noChangeArrowheads="1"/>
          </p:cNvSpPr>
          <p:nvPr/>
        </p:nvSpPr>
        <p:spPr bwMode="auto">
          <a:xfrm>
            <a:off x="1295400" y="1524000"/>
            <a:ext cx="1727200" cy="1447800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000" b="1"/>
              <a:t>Prediction</a:t>
            </a:r>
          </a:p>
        </p:txBody>
      </p:sp>
      <p:sp>
        <p:nvSpPr>
          <p:cNvPr id="1958922" name="Freeform 10"/>
          <p:cNvSpPr>
            <a:spLocks/>
          </p:cNvSpPr>
          <p:nvPr/>
        </p:nvSpPr>
        <p:spPr bwMode="auto">
          <a:xfrm>
            <a:off x="838200" y="2514600"/>
            <a:ext cx="609600" cy="10668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3" name="Freeform 11"/>
          <p:cNvSpPr>
            <a:spLocks/>
          </p:cNvSpPr>
          <p:nvPr/>
        </p:nvSpPr>
        <p:spPr bwMode="auto">
          <a:xfrm>
            <a:off x="2971800" y="2514600"/>
            <a:ext cx="381000" cy="685800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4" name="Freeform 12"/>
          <p:cNvSpPr>
            <a:spLocks/>
          </p:cNvSpPr>
          <p:nvPr/>
        </p:nvSpPr>
        <p:spPr bwMode="auto">
          <a:xfrm>
            <a:off x="76200" y="2057400"/>
            <a:ext cx="1371600" cy="1530350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6" name="Rectangle 14"/>
          <p:cNvSpPr>
            <a:spLocks noChangeArrowheads="1"/>
          </p:cNvSpPr>
          <p:nvPr/>
        </p:nvSpPr>
        <p:spPr bwMode="auto">
          <a:xfrm>
            <a:off x="7391400" y="3200400"/>
            <a:ext cx="1219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Commit</a:t>
            </a:r>
          </a:p>
        </p:txBody>
      </p:sp>
      <p:sp>
        <p:nvSpPr>
          <p:cNvPr id="1958927" name="Line 15"/>
          <p:cNvSpPr>
            <a:spLocks noChangeShapeType="1"/>
          </p:cNvSpPr>
          <p:nvPr/>
        </p:nvSpPr>
        <p:spPr bwMode="auto">
          <a:xfrm>
            <a:off x="71628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8" name="Rectangle 16"/>
          <p:cNvSpPr>
            <a:spLocks noChangeArrowheads="1"/>
          </p:cNvSpPr>
          <p:nvPr/>
        </p:nvSpPr>
        <p:spPr bwMode="auto">
          <a:xfrm>
            <a:off x="1066800" y="762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56127A"/>
                </a:solidFill>
                <a:latin typeface="Verdana" charset="0"/>
              </a:rPr>
              <a:t>Datapath: Branch Prediction</a:t>
            </a:r>
            <a:br>
              <a:rPr lang="en-US" sz="3600">
                <a:solidFill>
                  <a:srgbClr val="56127A"/>
                </a:solidFill>
                <a:latin typeface="Verdana" charset="0"/>
              </a:rPr>
            </a:br>
            <a:r>
              <a:rPr lang="en-US" sz="3600">
                <a:solidFill>
                  <a:srgbClr val="56127A"/>
                </a:solidFill>
                <a:latin typeface="Verdana" charset="0"/>
              </a:rPr>
              <a:t>and Speculative Execution</a:t>
            </a:r>
            <a:endParaRPr lang="en-US" sz="360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58929" name="Rectangle 17"/>
          <p:cNvSpPr>
            <a:spLocks noChangeArrowheads="1"/>
          </p:cNvSpPr>
          <p:nvPr/>
        </p:nvSpPr>
        <p:spPr bwMode="auto">
          <a:xfrm>
            <a:off x="3446463" y="4343400"/>
            <a:ext cx="5562600" cy="23733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267200" y="1524000"/>
            <a:ext cx="1727200" cy="2755900"/>
            <a:chOff x="2688" y="960"/>
            <a:chExt cx="1088" cy="1736"/>
          </a:xfrm>
        </p:grpSpPr>
        <p:sp>
          <p:nvSpPr>
            <p:cNvPr id="1958931" name="AutoShape 19"/>
            <p:cNvSpPr>
              <a:spLocks noChangeArrowheads="1"/>
            </p:cNvSpPr>
            <p:nvPr/>
          </p:nvSpPr>
          <p:spPr bwMode="auto">
            <a:xfrm>
              <a:off x="2688" y="960"/>
              <a:ext cx="1088" cy="848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b="1"/>
                <a:t>Branch</a:t>
              </a:r>
            </a:p>
            <a:p>
              <a:pPr>
                <a:spcBef>
                  <a:spcPct val="0"/>
                </a:spcBef>
              </a:pPr>
              <a:r>
                <a:rPr lang="en-US" sz="2000" b="1"/>
                <a:t>Resolution</a:t>
              </a:r>
            </a:p>
          </p:txBody>
        </p:sp>
        <p:sp>
          <p:nvSpPr>
            <p:cNvPr id="1958932" name="Freeform 20"/>
            <p:cNvSpPr>
              <a:spLocks/>
            </p:cNvSpPr>
            <p:nvPr/>
          </p:nvSpPr>
          <p:spPr bwMode="auto">
            <a:xfrm>
              <a:off x="2891" y="1807"/>
              <a:ext cx="332" cy="889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8933" name="Rectangle 21"/>
          <p:cNvSpPr>
            <a:spLocks noChangeArrowheads="1"/>
          </p:cNvSpPr>
          <p:nvPr/>
        </p:nvSpPr>
        <p:spPr bwMode="auto">
          <a:xfrm>
            <a:off x="3827463" y="5562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400" b="1"/>
              <a:t>Unit</a:t>
            </a:r>
          </a:p>
        </p:txBody>
      </p:sp>
      <p:sp>
        <p:nvSpPr>
          <p:cNvPr id="1958934" name="Rectangle 22"/>
          <p:cNvSpPr>
            <a:spLocks noChangeArrowheads="1"/>
          </p:cNvSpPr>
          <p:nvPr/>
        </p:nvSpPr>
        <p:spPr bwMode="auto">
          <a:xfrm>
            <a:off x="4970463" y="5562600"/>
            <a:ext cx="78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ALU</a:t>
            </a:r>
          </a:p>
        </p:txBody>
      </p:sp>
      <p:sp>
        <p:nvSpPr>
          <p:cNvPr id="1958935" name="Line 23"/>
          <p:cNvSpPr>
            <a:spLocks noChangeShapeType="1"/>
          </p:cNvSpPr>
          <p:nvPr/>
        </p:nvSpPr>
        <p:spPr bwMode="auto">
          <a:xfrm>
            <a:off x="5275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6" name="Rectangle 24"/>
          <p:cNvSpPr>
            <a:spLocks noChangeArrowheads="1"/>
          </p:cNvSpPr>
          <p:nvPr/>
        </p:nvSpPr>
        <p:spPr bwMode="auto">
          <a:xfrm>
            <a:off x="4056063" y="4572000"/>
            <a:ext cx="2971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Reg. File</a:t>
            </a:r>
          </a:p>
        </p:txBody>
      </p:sp>
      <p:sp>
        <p:nvSpPr>
          <p:cNvPr id="1958937" name="Line 25"/>
          <p:cNvSpPr>
            <a:spLocks noChangeShapeType="1"/>
          </p:cNvSpPr>
          <p:nvPr/>
        </p:nvSpPr>
        <p:spPr bwMode="auto">
          <a:xfrm>
            <a:off x="4284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8" name="Line 26"/>
          <p:cNvSpPr>
            <a:spLocks noChangeShapeType="1"/>
          </p:cNvSpPr>
          <p:nvPr/>
        </p:nvSpPr>
        <p:spPr bwMode="auto">
          <a:xfrm flipH="1">
            <a:off x="51228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9" name="Line 27"/>
          <p:cNvSpPr>
            <a:spLocks noChangeShapeType="1"/>
          </p:cNvSpPr>
          <p:nvPr/>
        </p:nvSpPr>
        <p:spPr bwMode="auto">
          <a:xfrm>
            <a:off x="5351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0" name="Line 28"/>
          <p:cNvSpPr>
            <a:spLocks noChangeShapeType="1"/>
          </p:cNvSpPr>
          <p:nvPr/>
        </p:nvSpPr>
        <p:spPr bwMode="auto">
          <a:xfrm flipV="1">
            <a:off x="5580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1" name="Line 29"/>
          <p:cNvSpPr>
            <a:spLocks noChangeShapeType="1"/>
          </p:cNvSpPr>
          <p:nvPr/>
        </p:nvSpPr>
        <p:spPr bwMode="auto">
          <a:xfrm flipH="1" flipV="1">
            <a:off x="4589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2" name="Line 30"/>
          <p:cNvSpPr>
            <a:spLocks noChangeShapeType="1"/>
          </p:cNvSpPr>
          <p:nvPr/>
        </p:nvSpPr>
        <p:spPr bwMode="auto">
          <a:xfrm flipH="1" flipV="1">
            <a:off x="55800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3" name="Line 31"/>
          <p:cNvSpPr>
            <a:spLocks noChangeShapeType="1"/>
          </p:cNvSpPr>
          <p:nvPr/>
        </p:nvSpPr>
        <p:spPr bwMode="auto">
          <a:xfrm flipH="1">
            <a:off x="42846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4" name="Line 32"/>
          <p:cNvSpPr>
            <a:spLocks noChangeShapeType="1"/>
          </p:cNvSpPr>
          <p:nvPr/>
        </p:nvSpPr>
        <p:spPr bwMode="auto">
          <a:xfrm flipV="1">
            <a:off x="45894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5" name="Rectangle 33"/>
          <p:cNvSpPr>
            <a:spLocks noChangeArrowheads="1"/>
          </p:cNvSpPr>
          <p:nvPr/>
        </p:nvSpPr>
        <p:spPr bwMode="auto">
          <a:xfrm>
            <a:off x="5805488" y="5559425"/>
            <a:ext cx="785812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MEM</a:t>
            </a:r>
          </a:p>
        </p:txBody>
      </p:sp>
      <p:sp>
        <p:nvSpPr>
          <p:cNvPr id="1958946" name="Line 34"/>
          <p:cNvSpPr>
            <a:spLocks noChangeShapeType="1"/>
          </p:cNvSpPr>
          <p:nvPr/>
        </p:nvSpPr>
        <p:spPr bwMode="auto">
          <a:xfrm flipH="1">
            <a:off x="5961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7" name="Line 35"/>
          <p:cNvSpPr>
            <a:spLocks noChangeShapeType="1"/>
          </p:cNvSpPr>
          <p:nvPr/>
        </p:nvSpPr>
        <p:spPr bwMode="auto">
          <a:xfrm>
            <a:off x="6189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8" name="Line 36"/>
          <p:cNvSpPr>
            <a:spLocks noChangeShapeType="1"/>
          </p:cNvSpPr>
          <p:nvPr/>
        </p:nvSpPr>
        <p:spPr bwMode="auto">
          <a:xfrm flipV="1">
            <a:off x="64182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9" name="Line 37"/>
          <p:cNvSpPr>
            <a:spLocks noChangeShapeType="1"/>
          </p:cNvSpPr>
          <p:nvPr/>
        </p:nvSpPr>
        <p:spPr bwMode="auto">
          <a:xfrm>
            <a:off x="6037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0" name="Line 38"/>
          <p:cNvSpPr>
            <a:spLocks noChangeShapeType="1"/>
          </p:cNvSpPr>
          <p:nvPr/>
        </p:nvSpPr>
        <p:spPr bwMode="auto">
          <a:xfrm flipH="1" flipV="1">
            <a:off x="64182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1" name="Rectangle 39"/>
          <p:cNvSpPr>
            <a:spLocks noChangeArrowheads="1"/>
          </p:cNvSpPr>
          <p:nvPr/>
        </p:nvSpPr>
        <p:spPr bwMode="auto">
          <a:xfrm>
            <a:off x="6799263" y="5562600"/>
            <a:ext cx="1143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Store Buffer</a:t>
            </a:r>
          </a:p>
        </p:txBody>
      </p:sp>
      <p:sp>
        <p:nvSpPr>
          <p:cNvPr id="1958952" name="Line 40"/>
          <p:cNvSpPr>
            <a:spLocks noChangeShapeType="1"/>
          </p:cNvSpPr>
          <p:nvPr/>
        </p:nvSpPr>
        <p:spPr bwMode="auto">
          <a:xfrm>
            <a:off x="65706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3" name="Line 41"/>
          <p:cNvSpPr>
            <a:spLocks noChangeShapeType="1"/>
          </p:cNvSpPr>
          <p:nvPr/>
        </p:nvSpPr>
        <p:spPr bwMode="auto">
          <a:xfrm flipH="1">
            <a:off x="65706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4" name="Rectangle 42"/>
          <p:cNvSpPr>
            <a:spLocks noChangeArrowheads="1"/>
          </p:cNvSpPr>
          <p:nvPr/>
        </p:nvSpPr>
        <p:spPr bwMode="auto">
          <a:xfrm>
            <a:off x="8170863" y="5562600"/>
            <a:ext cx="762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D$</a:t>
            </a:r>
          </a:p>
        </p:txBody>
      </p:sp>
      <p:sp>
        <p:nvSpPr>
          <p:cNvPr id="1958955" name="Line 43"/>
          <p:cNvSpPr>
            <a:spLocks noChangeShapeType="1"/>
          </p:cNvSpPr>
          <p:nvPr/>
        </p:nvSpPr>
        <p:spPr bwMode="auto">
          <a:xfrm>
            <a:off x="79422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6" name="Line 44"/>
          <p:cNvSpPr>
            <a:spLocks noChangeShapeType="1"/>
          </p:cNvSpPr>
          <p:nvPr/>
        </p:nvSpPr>
        <p:spPr bwMode="auto">
          <a:xfrm flipH="1">
            <a:off x="79422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8" name="Text Box 46"/>
          <p:cNvSpPr txBox="1">
            <a:spLocks noChangeArrowheads="1"/>
          </p:cNvSpPr>
          <p:nvPr/>
        </p:nvSpPr>
        <p:spPr bwMode="auto">
          <a:xfrm>
            <a:off x="3440113" y="6276975"/>
            <a:ext cx="1352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/>
              <a:t>Execute</a:t>
            </a:r>
          </a:p>
        </p:txBody>
      </p:sp>
      <p:sp>
        <p:nvSpPr>
          <p:cNvPr id="1958959" name="Line 47"/>
          <p:cNvSpPr>
            <a:spLocks noChangeShapeType="1"/>
          </p:cNvSpPr>
          <p:nvPr/>
        </p:nvSpPr>
        <p:spPr bwMode="auto">
          <a:xfrm>
            <a:off x="7772400" y="40386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828800" y="1676400"/>
            <a:ext cx="5586413" cy="3878263"/>
            <a:chOff x="1152" y="1056"/>
            <a:chExt cx="3519" cy="2443"/>
          </a:xfrm>
        </p:grpSpPr>
        <p:sp>
          <p:nvSpPr>
            <p:cNvPr id="1958961" name="Line 49"/>
            <p:cNvSpPr>
              <a:spLocks noChangeShapeType="1"/>
            </p:cNvSpPr>
            <p:nvPr/>
          </p:nvSpPr>
          <p:spPr bwMode="auto">
            <a:xfrm flipH="1">
              <a:off x="2304" y="1584"/>
              <a:ext cx="576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2" name="Text Box 50"/>
            <p:cNvSpPr txBox="1">
              <a:spLocks noChangeArrowheads="1"/>
            </p:cNvSpPr>
            <p:nvPr/>
          </p:nvSpPr>
          <p:spPr bwMode="auto">
            <a:xfrm>
              <a:off x="2160" y="1056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3" name="Line 51"/>
            <p:cNvSpPr>
              <a:spLocks noChangeShapeType="1"/>
            </p:cNvSpPr>
            <p:nvPr/>
          </p:nvSpPr>
          <p:spPr bwMode="auto">
            <a:xfrm flipH="1">
              <a:off x="1152" y="1488"/>
              <a:ext cx="1680" cy="52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4" name="Line 52"/>
            <p:cNvSpPr>
              <a:spLocks noChangeShapeType="1"/>
            </p:cNvSpPr>
            <p:nvPr/>
          </p:nvSpPr>
          <p:spPr bwMode="auto">
            <a:xfrm flipH="1">
              <a:off x="1872" y="1296"/>
              <a:ext cx="96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5" name="Text Box 53"/>
            <p:cNvSpPr txBox="1">
              <a:spLocks noChangeArrowheads="1"/>
            </p:cNvSpPr>
            <p:nvPr/>
          </p:nvSpPr>
          <p:spPr bwMode="auto">
            <a:xfrm>
              <a:off x="2160" y="1344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6" name="Text Box 54"/>
            <p:cNvSpPr txBox="1">
              <a:spLocks noChangeArrowheads="1"/>
            </p:cNvSpPr>
            <p:nvPr/>
          </p:nvSpPr>
          <p:spPr bwMode="auto">
            <a:xfrm>
              <a:off x="2688" y="1728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7" name="Line 55"/>
            <p:cNvSpPr>
              <a:spLocks noChangeShapeType="1"/>
            </p:cNvSpPr>
            <p:nvPr/>
          </p:nvSpPr>
          <p:spPr bwMode="auto">
            <a:xfrm flipH="1">
              <a:off x="3024" y="1728"/>
              <a:ext cx="96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8" name="Line 56"/>
            <p:cNvSpPr>
              <a:spLocks noChangeShapeType="1"/>
            </p:cNvSpPr>
            <p:nvPr/>
          </p:nvSpPr>
          <p:spPr bwMode="auto">
            <a:xfrm>
              <a:off x="3605" y="1660"/>
              <a:ext cx="1066" cy="183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9" name="Text Box 57"/>
            <p:cNvSpPr txBox="1">
              <a:spLocks noChangeArrowheads="1"/>
            </p:cNvSpPr>
            <p:nvPr/>
          </p:nvSpPr>
          <p:spPr bwMode="auto">
            <a:xfrm>
              <a:off x="3700" y="1603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Flow in Unified Physical Register File Pipeline</a:t>
            </a:r>
          </a:p>
        </p:txBody>
      </p:sp>
      <p:sp>
        <p:nvSpPr>
          <p:cNvPr id="202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Fetch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Get instruction bits from current guess at PC, place in fetch buffer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Update PC using sequential address or branch predictor (BTB)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Decode/Rename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Take instruction from fetch buffer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Allocate resources to execute instruction: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Destination physical register, if instruction writes a register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Entry in reorder buffer to provide in-order commit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Entry in issue window to wait for execution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Entry in memory buffer, if load or store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Decode will stall if resources not available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Rename source and destination registers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Check source registers for readiness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Insert instruction into issue </a:t>
            </a:r>
            <a:r>
              <a:rPr lang="en-US" sz="2000" dirty="0" err="1"/>
              <a:t>window+reorder</a:t>
            </a:r>
            <a:r>
              <a:rPr lang="en-US" sz="2000" dirty="0"/>
              <a:t> </a:t>
            </a:r>
            <a:r>
              <a:rPr lang="en-US" sz="2000" dirty="0" err="1"/>
              <a:t>buffer+memory</a:t>
            </a:r>
            <a:r>
              <a:rPr lang="en-US" sz="2000" dirty="0"/>
              <a:t> buffer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E23E-93B0-0E45-90CA-3A519F7F304C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Instructions</a:t>
            </a:r>
          </a:p>
        </p:txBody>
      </p:sp>
      <p:sp>
        <p:nvSpPr>
          <p:cNvPr id="20244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305800" cy="5410200"/>
          </a:xfrm>
        </p:spPr>
        <p:txBody>
          <a:bodyPr/>
          <a:lstStyle/>
          <a:p>
            <a:r>
              <a:rPr lang="en-US"/>
              <a:t>Split store instruction into two pieces during decode:</a:t>
            </a:r>
          </a:p>
          <a:p>
            <a:pPr lvl="1"/>
            <a:r>
              <a:rPr lang="en-US"/>
              <a:t>Address calculation, store-address</a:t>
            </a:r>
          </a:p>
          <a:p>
            <a:pPr lvl="1"/>
            <a:r>
              <a:rPr lang="en-US"/>
              <a:t>Data movement, store-data</a:t>
            </a:r>
          </a:p>
          <a:p>
            <a:r>
              <a:rPr lang="en-US"/>
              <a:t>Allocate space in program order in memory buffers during decode</a:t>
            </a:r>
          </a:p>
          <a:p>
            <a:r>
              <a:rPr lang="en-US"/>
              <a:t>Store instructions:	</a:t>
            </a:r>
          </a:p>
          <a:p>
            <a:pPr lvl="1"/>
            <a:r>
              <a:rPr lang="en-US"/>
              <a:t>Store-address calculates address and places in store buffer</a:t>
            </a:r>
          </a:p>
          <a:p>
            <a:pPr lvl="1"/>
            <a:r>
              <a:rPr lang="en-US"/>
              <a:t>Store-data copies store value into store buffer</a:t>
            </a:r>
          </a:p>
          <a:p>
            <a:pPr lvl="1"/>
            <a:r>
              <a:rPr lang="en-US"/>
              <a:t>Store-address and store-data execute independently out of issue window</a:t>
            </a:r>
          </a:p>
          <a:p>
            <a:pPr lvl="1"/>
            <a:r>
              <a:rPr lang="en-US"/>
              <a:t>Stores only commit to data cache at commit point</a:t>
            </a:r>
          </a:p>
          <a:p>
            <a:r>
              <a:rPr lang="en-US"/>
              <a:t>Load instructions:</a:t>
            </a:r>
          </a:p>
          <a:p>
            <a:pPr lvl="1"/>
            <a:r>
              <a:rPr lang="en-US"/>
              <a:t>Load address calculation executes from window</a:t>
            </a:r>
          </a:p>
          <a:p>
            <a:pPr lvl="1"/>
            <a:r>
              <a:rPr lang="en-US"/>
              <a:t>Load with completed effective address searches memory buffer</a:t>
            </a:r>
          </a:p>
          <a:p>
            <a:pPr lvl="1"/>
            <a:r>
              <a:rPr lang="en-US"/>
              <a:t>Load instruction may have to wait in memory buffer for earlier store ops to resolve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94EA8-A027-FC48-BB1C-43E35536D433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 Stage</a:t>
            </a:r>
          </a:p>
        </p:txBody>
      </p:sp>
      <p:sp>
        <p:nvSpPr>
          <p:cNvPr id="20213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Writebacks from completion phase “wakeup” some instructions by causing their source operands to become ready in issue window</a:t>
            </a:r>
          </a:p>
          <a:p>
            <a:pPr lvl="1"/>
            <a:r>
              <a:rPr lang="en-US"/>
              <a:t>In more speculative machines, might wake up waiting loads in memory buffer</a:t>
            </a:r>
          </a:p>
          <a:p>
            <a:pPr lvl="1"/>
            <a:endParaRPr lang="en-US"/>
          </a:p>
          <a:p>
            <a:r>
              <a:rPr lang="en-US"/>
              <a:t>Need to “select” some instructions for issue</a:t>
            </a:r>
          </a:p>
          <a:p>
            <a:pPr lvl="1"/>
            <a:r>
              <a:rPr lang="en-US"/>
              <a:t>Arbiter picks a subset of ready instructions for execution</a:t>
            </a:r>
          </a:p>
          <a:p>
            <a:pPr lvl="1"/>
            <a:r>
              <a:rPr lang="en-US"/>
              <a:t>Example policies: random, lower-first, oldest-first, critical-first</a:t>
            </a:r>
          </a:p>
          <a:p>
            <a:endParaRPr lang="en-US"/>
          </a:p>
          <a:p>
            <a:r>
              <a:rPr lang="en-US"/>
              <a:t>Instructions read out from issue window and sent to execution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F34D-BB06-C841-A2F1-5FEBD141ED4B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of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in-order cores do you think take up the same area as an out-of-order core?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45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Execute Stage</a:t>
            </a:r>
          </a:p>
        </p:txBody>
      </p:sp>
      <p:sp>
        <p:nvSpPr>
          <p:cNvPr id="202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Read operands from physical register file and/or bypass network from other functional units</a:t>
            </a:r>
          </a:p>
          <a:p>
            <a:r>
              <a:rPr lang="en-US"/>
              <a:t>Execute on functional unit</a:t>
            </a:r>
          </a:p>
          <a:p>
            <a:r>
              <a:rPr lang="en-US"/>
              <a:t>Write result value to physical register file (or store buffer if store)</a:t>
            </a:r>
          </a:p>
          <a:p>
            <a:r>
              <a:rPr lang="en-US"/>
              <a:t>Produce exception status, write to reorder buffer</a:t>
            </a:r>
          </a:p>
          <a:p>
            <a:r>
              <a:rPr lang="en-US"/>
              <a:t>Free slot in instruction window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E89D-2608-6A4F-BAFD-61D0B3B054AE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Commit Stage</a:t>
            </a:r>
          </a:p>
        </p:txBody>
      </p:sp>
      <p:sp>
        <p:nvSpPr>
          <p:cNvPr id="202342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835900" cy="5359400"/>
          </a:xfrm>
        </p:spPr>
        <p:txBody>
          <a:bodyPr/>
          <a:lstStyle/>
          <a:p>
            <a:r>
              <a:rPr lang="en-US" sz="2800"/>
              <a:t>Read completed instructions in-order from reorder buffer</a:t>
            </a:r>
          </a:p>
          <a:p>
            <a:pPr lvl="1"/>
            <a:r>
              <a:rPr lang="en-US" sz="2000"/>
              <a:t>(may need to wait for next oldest instruction to complete)</a:t>
            </a:r>
          </a:p>
          <a:p>
            <a:r>
              <a:rPr lang="en-US" sz="2800"/>
              <a:t>If exception raised</a:t>
            </a:r>
          </a:p>
          <a:p>
            <a:pPr lvl="1"/>
            <a:r>
              <a:rPr lang="en-US" sz="2000"/>
              <a:t>flush pipeline, jump to exception handler</a:t>
            </a:r>
          </a:p>
          <a:p>
            <a:r>
              <a:rPr lang="en-US" sz="2800"/>
              <a:t>Otherwise, release resources:</a:t>
            </a:r>
          </a:p>
          <a:p>
            <a:pPr lvl="1"/>
            <a:r>
              <a:rPr lang="en-US" sz="2000"/>
              <a:t>Free physical register used by last writer to same architectural register</a:t>
            </a:r>
          </a:p>
          <a:p>
            <a:pPr lvl="1"/>
            <a:r>
              <a:rPr lang="en-US" sz="2000"/>
              <a:t>Free reorder buffer slot</a:t>
            </a:r>
          </a:p>
          <a:p>
            <a:pPr lvl="1"/>
            <a:r>
              <a:rPr lang="en-US" sz="2000"/>
              <a:t>Free memory reorder buffer slot</a:t>
            </a:r>
          </a:p>
          <a:p>
            <a:pPr lvl="1"/>
            <a:endParaRPr lang="en-US" sz="2000"/>
          </a:p>
          <a:p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AEB8-F479-564B-A165-A4212BE8582A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of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in-order cores do you think take up the same area as an out-of-order core?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54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In-Order In The Same Area?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775" t="20952" r="19381" b="8572"/>
          <a:stretch/>
        </p:blipFill>
        <p:spPr>
          <a:xfrm>
            <a:off x="457200" y="1042182"/>
            <a:ext cx="8229600" cy="527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3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0230" t="17708" r="23816" b="11459"/>
          <a:stretch/>
        </p:blipFill>
        <p:spPr>
          <a:xfrm>
            <a:off x="698500" y="888281"/>
            <a:ext cx="7531100" cy="536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61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DE-8699-F042-9EB3-15C1F99E4BDE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16F6B-CE28-2643-82F2-9FA3D5F07A63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 dirty="0">
                <a:solidFill>
                  <a:srgbClr val="56127A"/>
                </a:solidFill>
                <a:latin typeface="Verdana" charset="0"/>
              </a:rPr>
              <a:t>Reminder</a:t>
            </a:r>
            <a:endParaRPr lang="en-US" sz="3600" dirty="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1346200" y="3074988"/>
            <a:ext cx="820738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15908" name="Rectangle 4"/>
          <p:cNvSpPr>
            <a:spLocks noChangeArrowheads="1"/>
          </p:cNvSpPr>
          <p:nvPr/>
        </p:nvSpPr>
        <p:spPr bwMode="auto">
          <a:xfrm>
            <a:off x="2371725" y="3074988"/>
            <a:ext cx="1504950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 &amp; Rename</a:t>
            </a:r>
          </a:p>
        </p:txBody>
      </p:sp>
      <p:sp>
        <p:nvSpPr>
          <p:cNvPr id="1915909" name="Line 5"/>
          <p:cNvSpPr>
            <a:spLocks noChangeShapeType="1"/>
          </p:cNvSpPr>
          <p:nvPr/>
        </p:nvSpPr>
        <p:spPr bwMode="auto">
          <a:xfrm>
            <a:off x="2166938" y="3419475"/>
            <a:ext cx="2047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0" name="Line 6"/>
          <p:cNvSpPr>
            <a:spLocks noChangeShapeType="1"/>
          </p:cNvSpPr>
          <p:nvPr/>
        </p:nvSpPr>
        <p:spPr bwMode="auto">
          <a:xfrm>
            <a:off x="3876675" y="3419475"/>
            <a:ext cx="20637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1" name="Rectangle 7"/>
          <p:cNvSpPr>
            <a:spLocks noChangeArrowheads="1"/>
          </p:cNvSpPr>
          <p:nvPr/>
        </p:nvSpPr>
        <p:spPr bwMode="auto">
          <a:xfrm>
            <a:off x="4083050" y="3074988"/>
            <a:ext cx="2735263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15912" name="Rectangle 8"/>
          <p:cNvSpPr>
            <a:spLocks noChangeArrowheads="1"/>
          </p:cNvSpPr>
          <p:nvPr/>
        </p:nvSpPr>
        <p:spPr bwMode="auto">
          <a:xfrm>
            <a:off x="661988" y="3074988"/>
            <a:ext cx="411162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15913" name="Line 9"/>
          <p:cNvSpPr>
            <a:spLocks noChangeShapeType="1"/>
          </p:cNvSpPr>
          <p:nvPr/>
        </p:nvSpPr>
        <p:spPr bwMode="auto">
          <a:xfrm>
            <a:off x="1073150" y="3419475"/>
            <a:ext cx="27305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19" name="Rectangle 15"/>
          <p:cNvSpPr>
            <a:spLocks noChangeArrowheads="1"/>
          </p:cNvSpPr>
          <p:nvPr/>
        </p:nvSpPr>
        <p:spPr bwMode="auto">
          <a:xfrm>
            <a:off x="7023100" y="3074988"/>
            <a:ext cx="1095375" cy="758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15920" name="Line 16"/>
          <p:cNvSpPr>
            <a:spLocks noChangeShapeType="1"/>
          </p:cNvSpPr>
          <p:nvPr/>
        </p:nvSpPr>
        <p:spPr bwMode="auto">
          <a:xfrm>
            <a:off x="6818313" y="3419475"/>
            <a:ext cx="2047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1" name="Rectangle 17"/>
          <p:cNvSpPr>
            <a:spLocks noChangeArrowheads="1"/>
          </p:cNvSpPr>
          <p:nvPr/>
        </p:nvSpPr>
        <p:spPr bwMode="auto">
          <a:xfrm>
            <a:off x="3482975" y="4110038"/>
            <a:ext cx="4992688" cy="2149475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5" name="Rectangle 21"/>
          <p:cNvSpPr>
            <a:spLocks noChangeArrowheads="1"/>
          </p:cNvSpPr>
          <p:nvPr/>
        </p:nvSpPr>
        <p:spPr bwMode="auto">
          <a:xfrm>
            <a:off x="3824288" y="5213350"/>
            <a:ext cx="95726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Unit</a:t>
            </a:r>
          </a:p>
        </p:txBody>
      </p:sp>
      <p:sp>
        <p:nvSpPr>
          <p:cNvPr id="1915926" name="Rectangle 22"/>
          <p:cNvSpPr>
            <a:spLocks noChangeArrowheads="1"/>
          </p:cNvSpPr>
          <p:nvPr/>
        </p:nvSpPr>
        <p:spPr bwMode="auto">
          <a:xfrm>
            <a:off x="4849813" y="5213350"/>
            <a:ext cx="708025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ALU</a:t>
            </a:r>
          </a:p>
        </p:txBody>
      </p:sp>
      <p:sp>
        <p:nvSpPr>
          <p:cNvPr id="1915927" name="Line 23"/>
          <p:cNvSpPr>
            <a:spLocks noChangeShapeType="1"/>
          </p:cNvSpPr>
          <p:nvPr/>
        </p:nvSpPr>
        <p:spPr bwMode="auto">
          <a:xfrm>
            <a:off x="5124450" y="3833813"/>
            <a:ext cx="1588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8" name="Line 24"/>
          <p:cNvSpPr>
            <a:spLocks noChangeShapeType="1"/>
          </p:cNvSpPr>
          <p:nvPr/>
        </p:nvSpPr>
        <p:spPr bwMode="auto">
          <a:xfrm>
            <a:off x="423545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29" name="Line 25"/>
          <p:cNvSpPr>
            <a:spLocks noChangeShapeType="1"/>
          </p:cNvSpPr>
          <p:nvPr/>
        </p:nvSpPr>
        <p:spPr bwMode="auto">
          <a:xfrm flipH="1">
            <a:off x="4987925" y="4868863"/>
            <a:ext cx="0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0" name="Line 26"/>
          <p:cNvSpPr>
            <a:spLocks noChangeShapeType="1"/>
          </p:cNvSpPr>
          <p:nvPr/>
        </p:nvSpPr>
        <p:spPr bwMode="auto">
          <a:xfrm>
            <a:off x="5192713" y="4868863"/>
            <a:ext cx="1587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1" name="Line 27"/>
          <p:cNvSpPr>
            <a:spLocks noChangeShapeType="1"/>
          </p:cNvSpPr>
          <p:nvPr/>
        </p:nvSpPr>
        <p:spPr bwMode="auto">
          <a:xfrm flipV="1">
            <a:off x="539750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2" name="Line 28"/>
          <p:cNvSpPr>
            <a:spLocks noChangeShapeType="1"/>
          </p:cNvSpPr>
          <p:nvPr/>
        </p:nvSpPr>
        <p:spPr bwMode="auto">
          <a:xfrm flipH="1" flipV="1">
            <a:off x="4508500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3" name="Line 29"/>
          <p:cNvSpPr>
            <a:spLocks noChangeShapeType="1"/>
          </p:cNvSpPr>
          <p:nvPr/>
        </p:nvSpPr>
        <p:spPr bwMode="auto">
          <a:xfrm flipH="1" flipV="1">
            <a:off x="5397500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4" name="Line 30"/>
          <p:cNvSpPr>
            <a:spLocks noChangeShapeType="1"/>
          </p:cNvSpPr>
          <p:nvPr/>
        </p:nvSpPr>
        <p:spPr bwMode="auto">
          <a:xfrm flipH="1">
            <a:off x="4235450" y="3833813"/>
            <a:ext cx="1588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5" name="Line 31"/>
          <p:cNvSpPr>
            <a:spLocks noChangeShapeType="1"/>
          </p:cNvSpPr>
          <p:nvPr/>
        </p:nvSpPr>
        <p:spPr bwMode="auto">
          <a:xfrm flipV="1">
            <a:off x="4508500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6" name="Rectangle 32"/>
          <p:cNvSpPr>
            <a:spLocks noChangeArrowheads="1"/>
          </p:cNvSpPr>
          <p:nvPr/>
        </p:nvSpPr>
        <p:spPr bwMode="auto">
          <a:xfrm>
            <a:off x="5600700" y="5210175"/>
            <a:ext cx="704850" cy="622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</a:t>
            </a:r>
          </a:p>
        </p:txBody>
      </p:sp>
      <p:sp>
        <p:nvSpPr>
          <p:cNvPr id="1915937" name="Line 33"/>
          <p:cNvSpPr>
            <a:spLocks noChangeShapeType="1"/>
          </p:cNvSpPr>
          <p:nvPr/>
        </p:nvSpPr>
        <p:spPr bwMode="auto">
          <a:xfrm flipH="1">
            <a:off x="5740400" y="4868863"/>
            <a:ext cx="0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8" name="Line 34"/>
          <p:cNvSpPr>
            <a:spLocks noChangeShapeType="1"/>
          </p:cNvSpPr>
          <p:nvPr/>
        </p:nvSpPr>
        <p:spPr bwMode="auto">
          <a:xfrm>
            <a:off x="5945188" y="4868863"/>
            <a:ext cx="1587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39" name="Line 35"/>
          <p:cNvSpPr>
            <a:spLocks noChangeShapeType="1"/>
          </p:cNvSpPr>
          <p:nvPr/>
        </p:nvSpPr>
        <p:spPr bwMode="auto">
          <a:xfrm flipV="1">
            <a:off x="6149975" y="4868863"/>
            <a:ext cx="1588" cy="344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0" name="Line 36"/>
          <p:cNvSpPr>
            <a:spLocks noChangeShapeType="1"/>
          </p:cNvSpPr>
          <p:nvPr/>
        </p:nvSpPr>
        <p:spPr bwMode="auto">
          <a:xfrm>
            <a:off x="5808663" y="3833813"/>
            <a:ext cx="1587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1" name="Line 37"/>
          <p:cNvSpPr>
            <a:spLocks noChangeShapeType="1"/>
          </p:cNvSpPr>
          <p:nvPr/>
        </p:nvSpPr>
        <p:spPr bwMode="auto">
          <a:xfrm flipH="1" flipV="1">
            <a:off x="6149975" y="3833813"/>
            <a:ext cx="1588" cy="103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2" name="Rectangle 38"/>
          <p:cNvSpPr>
            <a:spLocks noChangeArrowheads="1"/>
          </p:cNvSpPr>
          <p:nvPr/>
        </p:nvSpPr>
        <p:spPr bwMode="auto">
          <a:xfrm>
            <a:off x="6491288" y="5213350"/>
            <a:ext cx="102711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Store Buffer</a:t>
            </a:r>
          </a:p>
        </p:txBody>
      </p:sp>
      <p:sp>
        <p:nvSpPr>
          <p:cNvPr id="1915943" name="Line 39"/>
          <p:cNvSpPr>
            <a:spLocks noChangeShapeType="1"/>
          </p:cNvSpPr>
          <p:nvPr/>
        </p:nvSpPr>
        <p:spPr bwMode="auto">
          <a:xfrm>
            <a:off x="6286500" y="5351463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4" name="Line 40"/>
          <p:cNvSpPr>
            <a:spLocks noChangeShapeType="1"/>
          </p:cNvSpPr>
          <p:nvPr/>
        </p:nvSpPr>
        <p:spPr bwMode="auto">
          <a:xfrm flipH="1">
            <a:off x="6286500" y="5627688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5" name="Rectangle 41"/>
          <p:cNvSpPr>
            <a:spLocks noChangeArrowheads="1"/>
          </p:cNvSpPr>
          <p:nvPr/>
        </p:nvSpPr>
        <p:spPr bwMode="auto">
          <a:xfrm>
            <a:off x="7723188" y="5213350"/>
            <a:ext cx="684212" cy="6207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D$</a:t>
            </a:r>
          </a:p>
        </p:txBody>
      </p:sp>
      <p:sp>
        <p:nvSpPr>
          <p:cNvPr id="1915946" name="Line 42"/>
          <p:cNvSpPr>
            <a:spLocks noChangeShapeType="1"/>
          </p:cNvSpPr>
          <p:nvPr/>
        </p:nvSpPr>
        <p:spPr bwMode="auto">
          <a:xfrm>
            <a:off x="7518400" y="5351463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7" name="Line 43"/>
          <p:cNvSpPr>
            <a:spLocks noChangeShapeType="1"/>
          </p:cNvSpPr>
          <p:nvPr/>
        </p:nvSpPr>
        <p:spPr bwMode="auto">
          <a:xfrm flipH="1">
            <a:off x="7518400" y="5627688"/>
            <a:ext cx="20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48" name="Text Box 44"/>
          <p:cNvSpPr txBox="1">
            <a:spLocks noChangeArrowheads="1"/>
          </p:cNvSpPr>
          <p:nvPr/>
        </p:nvSpPr>
        <p:spPr bwMode="auto">
          <a:xfrm>
            <a:off x="3476625" y="5899150"/>
            <a:ext cx="1190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15949" name="Line 45"/>
          <p:cNvSpPr>
            <a:spLocks noChangeShapeType="1"/>
          </p:cNvSpPr>
          <p:nvPr/>
        </p:nvSpPr>
        <p:spPr bwMode="auto">
          <a:xfrm>
            <a:off x="7366000" y="3833813"/>
            <a:ext cx="1588" cy="1379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0" name="AutoShape 46"/>
          <p:cNvSpPr>
            <a:spLocks/>
          </p:cNvSpPr>
          <p:nvPr/>
        </p:nvSpPr>
        <p:spPr bwMode="auto">
          <a:xfrm rot="5400000" flipV="1">
            <a:off x="2131219" y="2432844"/>
            <a:ext cx="207963" cy="3146425"/>
          </a:xfrm>
          <a:prstGeom prst="rightBrace">
            <a:avLst>
              <a:gd name="adj1" fmla="val 12608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1" name="Text Box 47"/>
          <p:cNvSpPr txBox="1">
            <a:spLocks noChangeArrowheads="1"/>
          </p:cNvSpPr>
          <p:nvPr/>
        </p:nvSpPr>
        <p:spPr bwMode="auto">
          <a:xfrm>
            <a:off x="1550988" y="4079875"/>
            <a:ext cx="12938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</a:t>
            </a:r>
          </a:p>
        </p:txBody>
      </p:sp>
      <p:sp>
        <p:nvSpPr>
          <p:cNvPr id="1915952" name="AutoShape 48"/>
          <p:cNvSpPr>
            <a:spLocks/>
          </p:cNvSpPr>
          <p:nvPr/>
        </p:nvSpPr>
        <p:spPr bwMode="auto">
          <a:xfrm rot="-5400000">
            <a:off x="7433469" y="2320132"/>
            <a:ext cx="206375" cy="1163637"/>
          </a:xfrm>
          <a:prstGeom prst="rightBrace">
            <a:avLst>
              <a:gd name="adj1" fmla="val 4698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3" name="Text Box 49"/>
          <p:cNvSpPr txBox="1">
            <a:spLocks noChangeArrowheads="1"/>
          </p:cNvSpPr>
          <p:nvPr/>
        </p:nvSpPr>
        <p:spPr bwMode="auto">
          <a:xfrm>
            <a:off x="6886575" y="2492375"/>
            <a:ext cx="12938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</a:t>
            </a:r>
          </a:p>
        </p:txBody>
      </p:sp>
      <p:sp>
        <p:nvSpPr>
          <p:cNvPr id="1915955" name="AutoShape 51"/>
          <p:cNvSpPr>
            <a:spLocks/>
          </p:cNvSpPr>
          <p:nvPr/>
        </p:nvSpPr>
        <p:spPr bwMode="auto">
          <a:xfrm rot="-5400000">
            <a:off x="5313363" y="1500188"/>
            <a:ext cx="206375" cy="2803525"/>
          </a:xfrm>
          <a:prstGeom prst="rightBrace">
            <a:avLst>
              <a:gd name="adj1" fmla="val 11320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5956" name="Text Box 52"/>
          <p:cNvSpPr txBox="1">
            <a:spLocks noChangeArrowheads="1"/>
          </p:cNvSpPr>
          <p:nvPr/>
        </p:nvSpPr>
        <p:spPr bwMode="auto">
          <a:xfrm>
            <a:off x="4835525" y="2492375"/>
            <a:ext cx="18446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</a:t>
            </a:r>
          </a:p>
        </p:txBody>
      </p:sp>
      <p:sp>
        <p:nvSpPr>
          <p:cNvPr id="1915957" name="Rectangle 53"/>
          <p:cNvSpPr>
            <a:spLocks noChangeArrowheads="1"/>
          </p:cNvSpPr>
          <p:nvPr/>
        </p:nvSpPr>
        <p:spPr bwMode="auto">
          <a:xfrm>
            <a:off x="4029075" y="4316413"/>
            <a:ext cx="2668588" cy="552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Physical Reg. File</a:t>
            </a:r>
          </a:p>
        </p:txBody>
      </p:sp>
    </p:spTree>
    <p:extLst>
      <p:ext uri="{BB962C8B-B14F-4D97-AF65-F5344CB8AC3E}">
        <p14:creationId xmlns:p14="http://schemas.microsoft.com/office/powerpoint/2010/main" val="407228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9236" y="224372"/>
            <a:ext cx="7292975" cy="736600"/>
          </a:xfrm>
        </p:spPr>
        <p:txBody>
          <a:bodyPr/>
          <a:lstStyle/>
          <a:p>
            <a:r>
              <a:rPr lang="en-US" dirty="0"/>
              <a:t>Separate Pending Instruction Window from ROB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 smtClean="0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86440" y="4051292"/>
            <a:ext cx="4032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Reorder buffer used to hold exception information for commit.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75600" y="1174456"/>
            <a:ext cx="43244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The instruction window holds instructions that have been decoded and renamed but not issued into execution.  Has register tags and presence bits, and pointer to ROB entry.</a:t>
            </a:r>
          </a:p>
          <a:p>
            <a:pPr algn="l"/>
            <a:endParaRPr lang="en-US" sz="2400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4343400" y="1828800"/>
            <a:ext cx="4648200" cy="1143000"/>
            <a:chOff x="3276600" y="3124200"/>
            <a:chExt cx="4648200" cy="1143000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038600" y="31242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op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4038600" y="33528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4038600" y="35814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4038600" y="38100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4038600" y="4038600"/>
              <a:ext cx="6858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4724400" y="3124200"/>
              <a:ext cx="381000" cy="1143000"/>
              <a:chOff x="1066800" y="3581400"/>
              <a:chExt cx="381000" cy="1143000"/>
            </a:xfrm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p1</a:t>
                </a: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25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32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39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5105400" y="3124200"/>
              <a:ext cx="609600" cy="1143000"/>
              <a:chOff x="5105400" y="3124200"/>
              <a:chExt cx="838200" cy="1143000"/>
            </a:xfrm>
          </p:grpSpPr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5105400" y="3124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PR1</a:t>
                </a:r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5105400" y="3352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26" name="Rectangle 20"/>
              <p:cNvSpPr>
                <a:spLocks noChangeArrowheads="1"/>
              </p:cNvSpPr>
              <p:nvPr/>
            </p:nvSpPr>
            <p:spPr bwMode="auto">
              <a:xfrm>
                <a:off x="51054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33" name="Rectangle 27"/>
              <p:cNvSpPr>
                <a:spLocks noChangeArrowheads="1"/>
              </p:cNvSpPr>
              <p:nvPr/>
            </p:nvSpPr>
            <p:spPr bwMode="auto">
              <a:xfrm>
                <a:off x="51054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40" name="Rectangle 34"/>
              <p:cNvSpPr>
                <a:spLocks noChangeArrowheads="1"/>
              </p:cNvSpPr>
              <p:nvPr/>
            </p:nvSpPr>
            <p:spPr bwMode="auto">
              <a:xfrm>
                <a:off x="51054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5715000" y="3124200"/>
              <a:ext cx="381000" cy="1143000"/>
              <a:chOff x="5943600" y="3124200"/>
              <a:chExt cx="381000" cy="1143000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5943600" y="3124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p2</a:t>
                </a: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/>
            </p:nvSpPr>
            <p:spPr bwMode="auto">
              <a:xfrm>
                <a:off x="5943600" y="3352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59436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34" name="Rectangle 28"/>
              <p:cNvSpPr>
                <a:spLocks noChangeArrowheads="1"/>
              </p:cNvSpPr>
              <p:nvPr/>
            </p:nvSpPr>
            <p:spPr bwMode="auto">
              <a:xfrm>
                <a:off x="59436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59436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6096000" y="3124200"/>
              <a:ext cx="685800" cy="1143000"/>
              <a:chOff x="6324600" y="3124200"/>
              <a:chExt cx="838200" cy="1143000"/>
            </a:xfrm>
          </p:grpSpPr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6324600" y="3124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PR2</a:t>
                </a:r>
              </a:p>
            </p:txBody>
          </p:sp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6324600" y="3352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63246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35" name="Rectangle 29"/>
              <p:cNvSpPr>
                <a:spLocks noChangeArrowheads="1"/>
              </p:cNvSpPr>
              <p:nvPr/>
            </p:nvSpPr>
            <p:spPr bwMode="auto">
              <a:xfrm>
                <a:off x="63246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42" name="Rectangle 36"/>
              <p:cNvSpPr>
                <a:spLocks noChangeArrowheads="1"/>
              </p:cNvSpPr>
              <p:nvPr/>
            </p:nvSpPr>
            <p:spPr bwMode="auto">
              <a:xfrm>
                <a:off x="63246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781800" y="3124200"/>
              <a:ext cx="609600" cy="1143000"/>
              <a:chOff x="3505200" y="3581400"/>
              <a:chExt cx="838200" cy="1143000"/>
            </a:xfrm>
          </p:grpSpPr>
          <p:sp>
            <p:nvSpPr>
              <p:cNvPr id="111" name="Rectangle 8"/>
              <p:cNvSpPr>
                <a:spLocks noChangeArrowheads="1"/>
              </p:cNvSpPr>
              <p:nvPr/>
            </p:nvSpPr>
            <p:spPr bwMode="auto">
              <a:xfrm>
                <a:off x="35052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 err="1">
                    <a:latin typeface="Verdana" charset="0"/>
                  </a:rPr>
                  <a:t>PRd</a:t>
                </a:r>
                <a:endParaRPr lang="en-US" dirty="0">
                  <a:latin typeface="Verdana" charset="0"/>
                </a:endParaRPr>
              </a:p>
            </p:txBody>
          </p:sp>
          <p:sp>
            <p:nvSpPr>
              <p:cNvPr id="112" name="Rectangle 15"/>
              <p:cNvSpPr>
                <a:spLocks noChangeArrowheads="1"/>
              </p:cNvSpPr>
              <p:nvPr/>
            </p:nvSpPr>
            <p:spPr bwMode="auto">
              <a:xfrm>
                <a:off x="35052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13" name="Rectangle 22"/>
              <p:cNvSpPr>
                <a:spLocks noChangeArrowheads="1"/>
              </p:cNvSpPr>
              <p:nvPr/>
            </p:nvSpPr>
            <p:spPr bwMode="auto">
              <a:xfrm>
                <a:off x="35052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14" name="Rectangle 29"/>
              <p:cNvSpPr>
                <a:spLocks noChangeArrowheads="1"/>
              </p:cNvSpPr>
              <p:nvPr/>
            </p:nvSpPr>
            <p:spPr bwMode="auto">
              <a:xfrm>
                <a:off x="3505200" y="4267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15" name="Rectangle 36"/>
              <p:cNvSpPr>
                <a:spLocks noChangeArrowheads="1"/>
              </p:cNvSpPr>
              <p:nvPr/>
            </p:nvSpPr>
            <p:spPr bwMode="auto">
              <a:xfrm>
                <a:off x="3505200" y="4495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3276600" y="3124200"/>
              <a:ext cx="381000" cy="1143000"/>
              <a:chOff x="1066800" y="3581400"/>
              <a:chExt cx="381000" cy="1143000"/>
            </a:xfrm>
          </p:grpSpPr>
          <p:sp>
            <p:nvSpPr>
              <p:cNvPr id="119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use</a:t>
                </a:r>
              </a:p>
            </p:txBody>
          </p:sp>
          <p:sp>
            <p:nvSpPr>
              <p:cNvPr id="120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1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2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3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3657600" y="3124200"/>
              <a:ext cx="381000" cy="1143000"/>
              <a:chOff x="1066800" y="3581400"/>
              <a:chExt cx="381000" cy="1143000"/>
            </a:xfrm>
          </p:grpSpPr>
          <p:sp>
            <p:nvSpPr>
              <p:cNvPr id="125" name="Rectangle 5"/>
              <p:cNvSpPr>
                <a:spLocks noChangeArrowheads="1"/>
              </p:cNvSpPr>
              <p:nvPr/>
            </p:nvSpPr>
            <p:spPr bwMode="auto">
              <a:xfrm>
                <a:off x="1066800" y="35814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ex</a:t>
                </a:r>
              </a:p>
            </p:txBody>
          </p:sp>
          <p:sp>
            <p:nvSpPr>
              <p:cNvPr id="126" name="Rectangle 12"/>
              <p:cNvSpPr>
                <a:spLocks noChangeArrowheads="1"/>
              </p:cNvSpPr>
              <p:nvPr/>
            </p:nvSpPr>
            <p:spPr bwMode="auto">
              <a:xfrm>
                <a:off x="1066800" y="38100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7" name="Rectangle 19"/>
              <p:cNvSpPr>
                <a:spLocks noChangeArrowheads="1"/>
              </p:cNvSpPr>
              <p:nvPr/>
            </p:nvSpPr>
            <p:spPr bwMode="auto">
              <a:xfrm>
                <a:off x="1066800" y="40386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8" name="Rectangle 26"/>
              <p:cNvSpPr>
                <a:spLocks noChangeArrowheads="1"/>
              </p:cNvSpPr>
              <p:nvPr/>
            </p:nvSpPr>
            <p:spPr bwMode="auto">
              <a:xfrm>
                <a:off x="1066800" y="42672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29" name="Rectangle 33"/>
              <p:cNvSpPr>
                <a:spLocks noChangeArrowheads="1"/>
              </p:cNvSpPr>
              <p:nvPr/>
            </p:nvSpPr>
            <p:spPr bwMode="auto">
              <a:xfrm>
                <a:off x="1066800" y="4495800"/>
                <a:ext cx="3810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7315200" y="3124200"/>
              <a:ext cx="609600" cy="1143000"/>
              <a:chOff x="3505200" y="3581400"/>
              <a:chExt cx="838200" cy="1143000"/>
            </a:xfrm>
          </p:grpSpPr>
          <p:sp>
            <p:nvSpPr>
              <p:cNvPr id="144" name="Rectangle 8"/>
              <p:cNvSpPr>
                <a:spLocks noChangeArrowheads="1"/>
              </p:cNvSpPr>
              <p:nvPr/>
            </p:nvSpPr>
            <p:spPr bwMode="auto">
              <a:xfrm>
                <a:off x="3505200" y="35814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ROB#</a:t>
                </a:r>
              </a:p>
            </p:txBody>
          </p:sp>
          <p:sp>
            <p:nvSpPr>
              <p:cNvPr id="145" name="Rectangle 15"/>
              <p:cNvSpPr>
                <a:spLocks noChangeArrowheads="1"/>
              </p:cNvSpPr>
              <p:nvPr/>
            </p:nvSpPr>
            <p:spPr bwMode="auto">
              <a:xfrm>
                <a:off x="3505200" y="38100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46" name="Rectangle 22"/>
              <p:cNvSpPr>
                <a:spLocks noChangeArrowheads="1"/>
              </p:cNvSpPr>
              <p:nvPr/>
            </p:nvSpPr>
            <p:spPr bwMode="auto">
              <a:xfrm>
                <a:off x="3505200" y="40386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3505200" y="42672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48" name="Rectangle 36"/>
              <p:cNvSpPr>
                <a:spLocks noChangeArrowheads="1"/>
              </p:cNvSpPr>
              <p:nvPr/>
            </p:nvSpPr>
            <p:spPr bwMode="auto">
              <a:xfrm>
                <a:off x="3505200" y="4495800"/>
                <a:ext cx="8382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</p:grpSp>
      <p:sp>
        <p:nvSpPr>
          <p:cNvPr id="150" name="TextBox 149"/>
          <p:cNvSpPr txBox="1"/>
          <p:nvPr/>
        </p:nvSpPr>
        <p:spPr>
          <a:xfrm>
            <a:off x="609600" y="5638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ROB is usually several times larger than instruction window – why? 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3627205" y="3428390"/>
            <a:ext cx="5426075" cy="2217738"/>
            <a:chOff x="3352800" y="3276600"/>
            <a:chExt cx="5426075" cy="2217738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78475" y="3541713"/>
              <a:ext cx="685800" cy="1828800"/>
              <a:chOff x="5578475" y="3541713"/>
              <a:chExt cx="685800" cy="1828800"/>
            </a:xfrm>
          </p:grpSpPr>
          <p:sp>
            <p:nvSpPr>
              <p:cNvPr id="64" name="Rectangle 58"/>
              <p:cNvSpPr>
                <a:spLocks noChangeArrowheads="1"/>
              </p:cNvSpPr>
              <p:nvPr/>
            </p:nvSpPr>
            <p:spPr bwMode="auto">
              <a:xfrm>
                <a:off x="5578475" y="3541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>
                    <a:latin typeface="Verdana" charset="0"/>
                  </a:rPr>
                  <a:t>Rd</a:t>
                </a:r>
              </a:p>
            </p:txBody>
          </p:sp>
          <p:sp>
            <p:nvSpPr>
              <p:cNvPr id="65" name="Rectangle 59"/>
              <p:cNvSpPr>
                <a:spLocks noChangeArrowheads="1"/>
              </p:cNvSpPr>
              <p:nvPr/>
            </p:nvSpPr>
            <p:spPr bwMode="auto">
              <a:xfrm>
                <a:off x="5578475" y="3770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66" name="Rectangle 60"/>
              <p:cNvSpPr>
                <a:spLocks noChangeArrowheads="1"/>
              </p:cNvSpPr>
              <p:nvPr/>
            </p:nvSpPr>
            <p:spPr bwMode="auto">
              <a:xfrm>
                <a:off x="5578475" y="3998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67" name="Rectangle 61"/>
              <p:cNvSpPr>
                <a:spLocks noChangeArrowheads="1"/>
              </p:cNvSpPr>
              <p:nvPr/>
            </p:nvSpPr>
            <p:spPr bwMode="auto">
              <a:xfrm>
                <a:off x="5578475" y="42275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68" name="Rectangle 62"/>
              <p:cNvSpPr>
                <a:spLocks noChangeArrowheads="1"/>
              </p:cNvSpPr>
              <p:nvPr/>
            </p:nvSpPr>
            <p:spPr bwMode="auto">
              <a:xfrm>
                <a:off x="5578475" y="44561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69" name="Rectangle 63"/>
              <p:cNvSpPr>
                <a:spLocks noChangeArrowheads="1"/>
              </p:cNvSpPr>
              <p:nvPr/>
            </p:nvSpPr>
            <p:spPr bwMode="auto">
              <a:xfrm>
                <a:off x="5578475" y="4684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70" name="Rectangle 64"/>
              <p:cNvSpPr>
                <a:spLocks noChangeArrowheads="1"/>
              </p:cNvSpPr>
              <p:nvPr/>
            </p:nvSpPr>
            <p:spPr bwMode="auto">
              <a:xfrm>
                <a:off x="5578475" y="4913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71" name="Rectangle 65"/>
              <p:cNvSpPr>
                <a:spLocks noChangeArrowheads="1"/>
              </p:cNvSpPr>
              <p:nvPr/>
            </p:nvSpPr>
            <p:spPr bwMode="auto">
              <a:xfrm>
                <a:off x="5578475" y="5141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  <p:sp>
          <p:nvSpPr>
            <p:cNvPr id="82" name="Rectangle 76"/>
            <p:cNvSpPr>
              <a:spLocks noChangeArrowheads="1"/>
            </p:cNvSpPr>
            <p:nvPr/>
          </p:nvSpPr>
          <p:spPr bwMode="auto">
            <a:xfrm>
              <a:off x="62642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latin typeface="Verdana" charset="0"/>
                </a:rPr>
                <a:t>LPRd</a:t>
              </a: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62642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62642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62642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6" name="Rectangle 80"/>
            <p:cNvSpPr>
              <a:spLocks noChangeArrowheads="1"/>
            </p:cNvSpPr>
            <p:nvPr/>
          </p:nvSpPr>
          <p:spPr bwMode="auto">
            <a:xfrm>
              <a:off x="62642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62642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62642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62642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2" name="Rectangle 68"/>
            <p:cNvSpPr>
              <a:spLocks noChangeArrowheads="1"/>
            </p:cNvSpPr>
            <p:nvPr/>
          </p:nvSpPr>
          <p:spPr bwMode="auto">
            <a:xfrm>
              <a:off x="71024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>
                  <a:latin typeface="Verdana" charset="0"/>
                </a:rPr>
                <a:t>PC</a:t>
              </a:r>
            </a:p>
          </p:txBody>
        </p:sp>
        <p:sp>
          <p:nvSpPr>
            <p:cNvPr id="93" name="Rectangle 69"/>
            <p:cNvSpPr>
              <a:spLocks noChangeArrowheads="1"/>
            </p:cNvSpPr>
            <p:nvPr/>
          </p:nvSpPr>
          <p:spPr bwMode="auto">
            <a:xfrm>
              <a:off x="71024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4" name="Rectangle 70"/>
            <p:cNvSpPr>
              <a:spLocks noChangeArrowheads="1"/>
            </p:cNvSpPr>
            <p:nvPr/>
          </p:nvSpPr>
          <p:spPr bwMode="auto">
            <a:xfrm>
              <a:off x="71024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5" name="Rectangle 71"/>
            <p:cNvSpPr>
              <a:spLocks noChangeArrowheads="1"/>
            </p:cNvSpPr>
            <p:nvPr/>
          </p:nvSpPr>
          <p:spPr bwMode="auto">
            <a:xfrm>
              <a:off x="71024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6" name="Rectangle 72"/>
            <p:cNvSpPr>
              <a:spLocks noChangeArrowheads="1"/>
            </p:cNvSpPr>
            <p:nvPr/>
          </p:nvSpPr>
          <p:spPr bwMode="auto">
            <a:xfrm>
              <a:off x="71024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7" name="Rectangle 73"/>
            <p:cNvSpPr>
              <a:spLocks noChangeArrowheads="1"/>
            </p:cNvSpPr>
            <p:nvPr/>
          </p:nvSpPr>
          <p:spPr bwMode="auto">
            <a:xfrm>
              <a:off x="71024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8" name="Rectangle 74"/>
            <p:cNvSpPr>
              <a:spLocks noChangeArrowheads="1"/>
            </p:cNvSpPr>
            <p:nvPr/>
          </p:nvSpPr>
          <p:spPr bwMode="auto">
            <a:xfrm>
              <a:off x="71024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99" name="Rectangle 75"/>
            <p:cNvSpPr>
              <a:spLocks noChangeArrowheads="1"/>
            </p:cNvSpPr>
            <p:nvPr/>
          </p:nvSpPr>
          <p:spPr bwMode="auto">
            <a:xfrm>
              <a:off x="71024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1" name="Rectangle 68"/>
            <p:cNvSpPr>
              <a:spLocks noChangeArrowheads="1"/>
            </p:cNvSpPr>
            <p:nvPr/>
          </p:nvSpPr>
          <p:spPr bwMode="auto">
            <a:xfrm>
              <a:off x="7940675" y="3541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>
                  <a:latin typeface="Verdana" charset="0"/>
                </a:rPr>
                <a:t>Except?</a:t>
              </a:r>
            </a:p>
          </p:txBody>
        </p:sp>
        <p:sp>
          <p:nvSpPr>
            <p:cNvPr id="102" name="Rectangle 69"/>
            <p:cNvSpPr>
              <a:spLocks noChangeArrowheads="1"/>
            </p:cNvSpPr>
            <p:nvPr/>
          </p:nvSpPr>
          <p:spPr bwMode="auto">
            <a:xfrm>
              <a:off x="7940675" y="3770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3" name="Rectangle 70"/>
            <p:cNvSpPr>
              <a:spLocks noChangeArrowheads="1"/>
            </p:cNvSpPr>
            <p:nvPr/>
          </p:nvSpPr>
          <p:spPr bwMode="auto">
            <a:xfrm>
              <a:off x="7940675" y="3998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4" name="Rectangle 71"/>
            <p:cNvSpPr>
              <a:spLocks noChangeArrowheads="1"/>
            </p:cNvSpPr>
            <p:nvPr/>
          </p:nvSpPr>
          <p:spPr bwMode="auto">
            <a:xfrm>
              <a:off x="7940675" y="42275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5" name="Rectangle 72"/>
            <p:cNvSpPr>
              <a:spLocks noChangeArrowheads="1"/>
            </p:cNvSpPr>
            <p:nvPr/>
          </p:nvSpPr>
          <p:spPr bwMode="auto">
            <a:xfrm>
              <a:off x="7940675" y="44561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6" name="Rectangle 73"/>
            <p:cNvSpPr>
              <a:spLocks noChangeArrowheads="1"/>
            </p:cNvSpPr>
            <p:nvPr/>
          </p:nvSpPr>
          <p:spPr bwMode="auto">
            <a:xfrm>
              <a:off x="7940675" y="46847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7" name="Rectangle 74"/>
            <p:cNvSpPr>
              <a:spLocks noChangeArrowheads="1"/>
            </p:cNvSpPr>
            <p:nvPr/>
          </p:nvSpPr>
          <p:spPr bwMode="auto">
            <a:xfrm>
              <a:off x="7940675" y="49133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08" name="Rectangle 75"/>
            <p:cNvSpPr>
              <a:spLocks noChangeArrowheads="1"/>
            </p:cNvSpPr>
            <p:nvPr/>
          </p:nvSpPr>
          <p:spPr bwMode="auto">
            <a:xfrm>
              <a:off x="7940675" y="5141913"/>
              <a:ext cx="8382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Verdana" charset="0"/>
              </a:endParaRPr>
            </a:p>
          </p:txBody>
        </p:sp>
        <p:sp>
          <p:nvSpPr>
            <p:cNvPr id="131" name="Text Box 108"/>
            <p:cNvSpPr txBox="1">
              <a:spLocks noChangeArrowheads="1"/>
            </p:cNvSpPr>
            <p:nvPr/>
          </p:nvSpPr>
          <p:spPr bwMode="auto">
            <a:xfrm>
              <a:off x="3352800" y="3276600"/>
              <a:ext cx="16764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/>
                <a:t>Ptr</a:t>
              </a:r>
              <a:r>
                <a:rPr lang="en-US" baseline="-25000"/>
                <a:t>2</a:t>
              </a:r>
              <a:r>
                <a:rPr lang="en-US"/>
                <a:t> </a:t>
              </a:r>
              <a:br>
                <a:rPr lang="en-US"/>
              </a:br>
              <a:r>
                <a:rPr lang="en-US"/>
                <a:t>next to commit</a:t>
              </a:r>
            </a:p>
          </p:txBody>
        </p:sp>
        <p:sp>
          <p:nvSpPr>
            <p:cNvPr id="132" name="Line 109"/>
            <p:cNvSpPr>
              <a:spLocks noChangeShapeType="1"/>
            </p:cNvSpPr>
            <p:nvPr/>
          </p:nvSpPr>
          <p:spPr bwMode="auto">
            <a:xfrm>
              <a:off x="4359275" y="3846513"/>
              <a:ext cx="533400" cy="3127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Text Box 116"/>
            <p:cNvSpPr txBox="1">
              <a:spLocks noChangeArrowheads="1"/>
            </p:cNvSpPr>
            <p:nvPr/>
          </p:nvSpPr>
          <p:spPr bwMode="auto">
            <a:xfrm>
              <a:off x="3444875" y="4913313"/>
              <a:ext cx="14478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/>
                <a:t>Ptr</a:t>
              </a:r>
              <a:r>
                <a:rPr lang="en-US" baseline="-25000"/>
                <a:t>1</a:t>
              </a:r>
              <a:r>
                <a:rPr lang="en-US"/>
                <a:t> </a:t>
              </a:r>
              <a:br>
                <a:rPr lang="en-US"/>
              </a:br>
              <a:r>
                <a:rPr lang="en-US"/>
                <a:t>next available</a:t>
              </a:r>
            </a:p>
          </p:txBody>
        </p:sp>
        <p:sp>
          <p:nvSpPr>
            <p:cNvPr id="135" name="Line 117"/>
            <p:cNvSpPr>
              <a:spLocks noChangeShapeType="1"/>
            </p:cNvSpPr>
            <p:nvPr/>
          </p:nvSpPr>
          <p:spPr bwMode="auto">
            <a:xfrm flipV="1">
              <a:off x="4316413" y="5022851"/>
              <a:ext cx="611187" cy="666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4893734" y="3539067"/>
              <a:ext cx="685800" cy="1828800"/>
              <a:chOff x="5578475" y="3541713"/>
              <a:chExt cx="685800" cy="1828800"/>
            </a:xfrm>
          </p:grpSpPr>
          <p:sp>
            <p:nvSpPr>
              <p:cNvPr id="165" name="Rectangle 58"/>
              <p:cNvSpPr>
                <a:spLocks noChangeArrowheads="1"/>
              </p:cNvSpPr>
              <p:nvPr/>
            </p:nvSpPr>
            <p:spPr bwMode="auto">
              <a:xfrm>
                <a:off x="5578475" y="3541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dirty="0">
                    <a:latin typeface="Verdana" charset="0"/>
                  </a:rPr>
                  <a:t>Done?</a:t>
                </a:r>
              </a:p>
            </p:txBody>
          </p:sp>
          <p:sp>
            <p:nvSpPr>
              <p:cNvPr id="166" name="Rectangle 59"/>
              <p:cNvSpPr>
                <a:spLocks noChangeArrowheads="1"/>
              </p:cNvSpPr>
              <p:nvPr/>
            </p:nvSpPr>
            <p:spPr bwMode="auto">
              <a:xfrm>
                <a:off x="5578475" y="3770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67" name="Rectangle 60"/>
              <p:cNvSpPr>
                <a:spLocks noChangeArrowheads="1"/>
              </p:cNvSpPr>
              <p:nvPr/>
            </p:nvSpPr>
            <p:spPr bwMode="auto">
              <a:xfrm>
                <a:off x="5578475" y="3998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68" name="Rectangle 61"/>
              <p:cNvSpPr>
                <a:spLocks noChangeArrowheads="1"/>
              </p:cNvSpPr>
              <p:nvPr/>
            </p:nvSpPr>
            <p:spPr bwMode="auto">
              <a:xfrm>
                <a:off x="5578475" y="42275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69" name="Rectangle 62"/>
              <p:cNvSpPr>
                <a:spLocks noChangeArrowheads="1"/>
              </p:cNvSpPr>
              <p:nvPr/>
            </p:nvSpPr>
            <p:spPr bwMode="auto">
              <a:xfrm>
                <a:off x="5578475" y="44561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70" name="Rectangle 63"/>
              <p:cNvSpPr>
                <a:spLocks noChangeArrowheads="1"/>
              </p:cNvSpPr>
              <p:nvPr/>
            </p:nvSpPr>
            <p:spPr bwMode="auto">
              <a:xfrm>
                <a:off x="5578475" y="46847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71" name="Rectangle 64"/>
              <p:cNvSpPr>
                <a:spLocks noChangeArrowheads="1"/>
              </p:cNvSpPr>
              <p:nvPr/>
            </p:nvSpPr>
            <p:spPr bwMode="auto">
              <a:xfrm>
                <a:off x="5578475" y="49133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  <p:sp>
            <p:nvSpPr>
              <p:cNvPr id="172" name="Rectangle 65"/>
              <p:cNvSpPr>
                <a:spLocks noChangeArrowheads="1"/>
              </p:cNvSpPr>
              <p:nvPr/>
            </p:nvSpPr>
            <p:spPr bwMode="auto">
              <a:xfrm>
                <a:off x="5578475" y="5141913"/>
                <a:ext cx="685800" cy="22860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Verdana" charset="0"/>
                </a:endParaRPr>
              </a:p>
            </p:txBody>
          </p:sp>
        </p:grpSp>
      </p:grpSp>
      <p:sp>
        <p:nvSpPr>
          <p:cNvPr id="109" name="TextBox 108"/>
          <p:cNvSpPr txBox="1"/>
          <p:nvPr/>
        </p:nvSpPr>
        <p:spPr>
          <a:xfrm>
            <a:off x="5105400" y="606360"/>
            <a:ext cx="4032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Instructions that committed are not in the instruction window any more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Rectangle 2"/>
          <p:cNvSpPr>
            <a:spLocks noChangeArrowheads="1"/>
          </p:cNvSpPr>
          <p:nvPr/>
        </p:nvSpPr>
        <p:spPr bwMode="auto">
          <a:xfrm>
            <a:off x="685800" y="1790700"/>
            <a:ext cx="2895600" cy="24384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153400" cy="533400"/>
          </a:xfrm>
        </p:spPr>
        <p:txBody>
          <a:bodyPr/>
          <a:lstStyle/>
          <a:p>
            <a:r>
              <a:rPr lang="en-US" dirty="0"/>
              <a:t>Reorder Buffer Holds Active Instructions</a:t>
            </a:r>
            <a:br>
              <a:rPr lang="en-US" dirty="0"/>
            </a:br>
            <a:r>
              <a:rPr lang="en-US" sz="2800" dirty="0"/>
              <a:t>(Decoded but not Committed)</a:t>
            </a:r>
            <a:endParaRPr lang="en-US" dirty="0"/>
          </a:p>
        </p:txBody>
      </p:sp>
      <p:sp>
        <p:nvSpPr>
          <p:cNvPr id="1936388" name="Rectangle 4"/>
          <p:cNvSpPr>
            <a:spLocks noGrp="1" noChangeArrowheads="1"/>
          </p:cNvSpPr>
          <p:nvPr>
            <p:ph idx="1"/>
          </p:nvPr>
        </p:nvSpPr>
        <p:spPr>
          <a:xfrm>
            <a:off x="762000" y="1409700"/>
            <a:ext cx="28956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ld x1, (x3)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add x3, x1, x2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sub x6, x7, x9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add x3, x3, x6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ld x6, (x1)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add x6, x6, x3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err="1">
                <a:latin typeface="Courier New" charset="0"/>
              </a:rPr>
              <a:t>sd</a:t>
            </a:r>
            <a:r>
              <a:rPr lang="en-US" b="1" dirty="0">
                <a:latin typeface="Courier New" charset="0"/>
              </a:rPr>
              <a:t> x6, (x1)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ld x6, (x1)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latin typeface="Courier New" charset="0"/>
              </a:rPr>
              <a:t>…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EA47-290D-9D41-BDED-B8FF7E7B476D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1044575" y="1409700"/>
            <a:ext cx="25415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 dirty="0"/>
              <a:t>(Older instructions)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1044575" y="4991100"/>
            <a:ext cx="26400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 dirty="0"/>
              <a:t>(Newer instructions)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1452563" y="5792788"/>
            <a:ext cx="11842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Cycle </a:t>
            </a:r>
            <a:r>
              <a:rPr lang="en-US" sz="2400" b="1" i="1"/>
              <a:t>t</a:t>
            </a:r>
          </a:p>
        </p:txBody>
      </p:sp>
      <p:grpSp>
        <p:nvGrpSpPr>
          <p:cNvPr id="1936392" name="Group 8"/>
          <p:cNvGrpSpPr>
            <a:grpSpLocks/>
          </p:cNvGrpSpPr>
          <p:nvPr/>
        </p:nvGrpSpPr>
        <p:grpSpPr bwMode="auto">
          <a:xfrm>
            <a:off x="3810000" y="1409700"/>
            <a:ext cx="4800600" cy="4840288"/>
            <a:chOff x="2400" y="1008"/>
            <a:chExt cx="3024" cy="3049"/>
          </a:xfrm>
        </p:grpSpPr>
        <p:sp>
          <p:nvSpPr>
            <p:cNvPr id="1936393" name="Rectangle 9"/>
            <p:cNvSpPr>
              <a:spLocks noChangeArrowheads="1"/>
            </p:cNvSpPr>
            <p:nvPr/>
          </p:nvSpPr>
          <p:spPr bwMode="auto">
            <a:xfrm>
              <a:off x="3552" y="1488"/>
              <a:ext cx="1824" cy="1776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4" name="Rectangle 10"/>
            <p:cNvSpPr>
              <a:spLocks noChangeArrowheads="1"/>
            </p:cNvSpPr>
            <p:nvPr/>
          </p:nvSpPr>
          <p:spPr bwMode="auto">
            <a:xfrm>
              <a:off x="3600" y="1008"/>
              <a:ext cx="1824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…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ld x1, (x3)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add x3, x1, x2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sub x6, x7, x9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add x3, x3, x6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ld x6, (x1)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add x6, x6, x3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 err="1">
                  <a:latin typeface="Courier New" charset="0"/>
                </a:rPr>
                <a:t>sd</a:t>
              </a:r>
              <a:r>
                <a:rPr lang="en-US" sz="2400" b="1" dirty="0">
                  <a:latin typeface="Courier New" charset="0"/>
                </a:rPr>
                <a:t> x6, (x1)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ld x6, (x1)</a:t>
              </a:r>
            </a:p>
            <a:p>
              <a:pPr marL="285750" indent="-285750" algn="l"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sz="2400" b="1" dirty="0">
                  <a:latin typeface="Courier New" charset="0"/>
                </a:rPr>
                <a:t>…</a:t>
              </a:r>
            </a:p>
          </p:txBody>
        </p:sp>
        <p:sp>
          <p:nvSpPr>
            <p:cNvPr id="1936395" name="AutoShape 11"/>
            <p:cNvSpPr>
              <a:spLocks/>
            </p:cNvSpPr>
            <p:nvPr/>
          </p:nvSpPr>
          <p:spPr bwMode="auto">
            <a:xfrm>
              <a:off x="2400" y="1248"/>
              <a:ext cx="144" cy="240"/>
            </a:xfrm>
            <a:prstGeom prst="rightBrace">
              <a:avLst>
                <a:gd name="adj1" fmla="val 13889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6" name="Line 12"/>
            <p:cNvSpPr>
              <a:spLocks noChangeShapeType="1"/>
            </p:cNvSpPr>
            <p:nvPr/>
          </p:nvSpPr>
          <p:spPr bwMode="auto">
            <a:xfrm>
              <a:off x="2544" y="1368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7" name="Text Box 13"/>
            <p:cNvSpPr txBox="1">
              <a:spLocks noChangeArrowheads="1"/>
            </p:cNvSpPr>
            <p:nvPr/>
          </p:nvSpPr>
          <p:spPr bwMode="auto">
            <a:xfrm>
              <a:off x="2544" y="1104"/>
              <a:ext cx="831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i="1"/>
                <a:t>Commit</a:t>
              </a:r>
            </a:p>
          </p:txBody>
        </p:sp>
        <p:sp>
          <p:nvSpPr>
            <p:cNvPr id="1936398" name="AutoShape 14"/>
            <p:cNvSpPr>
              <a:spLocks/>
            </p:cNvSpPr>
            <p:nvPr/>
          </p:nvSpPr>
          <p:spPr bwMode="auto">
            <a:xfrm>
              <a:off x="2400" y="2784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399" name="Line 15"/>
            <p:cNvSpPr>
              <a:spLocks noChangeShapeType="1"/>
            </p:cNvSpPr>
            <p:nvPr/>
          </p:nvSpPr>
          <p:spPr bwMode="auto">
            <a:xfrm>
              <a:off x="2544" y="3024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400" name="Text Box 16"/>
            <p:cNvSpPr txBox="1">
              <a:spLocks noChangeArrowheads="1"/>
            </p:cNvSpPr>
            <p:nvPr/>
          </p:nvSpPr>
          <p:spPr bwMode="auto">
            <a:xfrm>
              <a:off x="2646" y="2784"/>
              <a:ext cx="628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i="1"/>
                <a:t>Fetch</a:t>
              </a:r>
            </a:p>
          </p:txBody>
        </p:sp>
        <p:sp>
          <p:nvSpPr>
            <p:cNvPr id="1936401" name="Text Box 17"/>
            <p:cNvSpPr txBox="1">
              <a:spLocks noChangeArrowheads="1"/>
            </p:cNvSpPr>
            <p:nvPr/>
          </p:nvSpPr>
          <p:spPr bwMode="auto">
            <a:xfrm>
              <a:off x="3884" y="3769"/>
              <a:ext cx="1071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/>
                <a:t>Cycle </a:t>
              </a:r>
              <a:r>
                <a:rPr lang="en-US" sz="2400" b="1" i="1"/>
                <a:t>t + 1</a:t>
              </a:r>
            </a:p>
          </p:txBody>
        </p:sp>
        <p:sp>
          <p:nvSpPr>
            <p:cNvPr id="1936402" name="AutoShape 18"/>
            <p:cNvSpPr>
              <a:spLocks/>
            </p:cNvSpPr>
            <p:nvPr/>
          </p:nvSpPr>
          <p:spPr bwMode="auto">
            <a:xfrm>
              <a:off x="2400" y="1580"/>
              <a:ext cx="144" cy="1126"/>
            </a:xfrm>
            <a:prstGeom prst="rightBrace">
              <a:avLst>
                <a:gd name="adj1" fmla="val 65162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403" name="Line 19"/>
            <p:cNvSpPr>
              <a:spLocks noChangeShapeType="1"/>
            </p:cNvSpPr>
            <p:nvPr/>
          </p:nvSpPr>
          <p:spPr bwMode="auto">
            <a:xfrm flipV="1">
              <a:off x="2544" y="2146"/>
              <a:ext cx="8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6404" name="Text Box 20"/>
            <p:cNvSpPr txBox="1">
              <a:spLocks noChangeArrowheads="1"/>
            </p:cNvSpPr>
            <p:nvPr/>
          </p:nvSpPr>
          <p:spPr bwMode="auto">
            <a:xfrm>
              <a:off x="2537" y="1814"/>
              <a:ext cx="85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b="1" i="1"/>
                <a:t>Execute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Timing</a:t>
            </a:r>
          </a:p>
        </p:txBody>
      </p:sp>
      <p:graphicFrame>
        <p:nvGraphicFramePr>
          <p:cNvPr id="1934339" name="Group 3"/>
          <p:cNvGraphicFramePr>
            <a:graphicFrameLocks noGrp="1"/>
          </p:cNvGraphicFramePr>
          <p:nvPr/>
        </p:nvGraphicFramePr>
        <p:xfrm>
          <a:off x="533400" y="1371600"/>
          <a:ext cx="8001000" cy="1295400"/>
        </p:xfrm>
        <a:graphic>
          <a:graphicData uri="http://schemas.openxmlformats.org/drawingml/2006/table">
            <a:tbl>
              <a:tblPr/>
              <a:tblGrid>
                <a:gridCol w="54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i1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Add R1,R1,#1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Issue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Execute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i2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Sub R1,R1,#1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Issue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Execute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3436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533400" y="2895600"/>
            <a:ext cx="80772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/>
              <a:t>How can we issue earlier?</a:t>
            </a:r>
          </a:p>
          <a:p>
            <a:pPr>
              <a:buFontTx/>
              <a:buNone/>
            </a:pPr>
            <a:r>
              <a:rPr lang="en-US" sz="2000"/>
              <a:t>			</a:t>
            </a:r>
            <a:r>
              <a:rPr lang="en-US" sz="2000">
                <a:solidFill>
                  <a:srgbClr val="FF0000"/>
                </a:solidFill>
              </a:rPr>
              <a:t>Using knowledge of execution latency (bypass)</a:t>
            </a:r>
          </a:p>
        </p:txBody>
      </p:sp>
      <p:sp>
        <p:nvSpPr>
          <p:cNvPr id="1934363" name="Rectangle 27"/>
          <p:cNvSpPr>
            <a:spLocks noChangeArrowheads="1"/>
          </p:cNvSpPr>
          <p:nvPr/>
        </p:nvSpPr>
        <p:spPr bwMode="auto">
          <a:xfrm>
            <a:off x="533400" y="56388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>
                <a:latin typeface="Verdana" charset="0"/>
              </a:rPr>
              <a:t>What makes this schedule fail?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>
                <a:latin typeface="Verdana" charset="0"/>
              </a:rPr>
              <a:t>			</a:t>
            </a:r>
            <a:r>
              <a:rPr lang="en-US">
                <a:solidFill>
                  <a:srgbClr val="FF0000"/>
                </a:solidFill>
                <a:latin typeface="Verdana" charset="0"/>
              </a:rPr>
              <a:t>If execution latency wasn</a:t>
            </a:r>
            <a:r>
              <a:rPr lang="ja-JP" altLang="en-US">
                <a:solidFill>
                  <a:srgbClr val="FF0000"/>
                </a:solidFill>
                <a:latin typeface="Arial"/>
              </a:rPr>
              <a:t>’</a:t>
            </a:r>
            <a:r>
              <a:rPr lang="en-US">
                <a:solidFill>
                  <a:srgbClr val="FF0000"/>
                </a:solidFill>
                <a:latin typeface="Verdana" charset="0"/>
              </a:rPr>
              <a:t>t as expected</a:t>
            </a:r>
          </a:p>
        </p:txBody>
      </p:sp>
      <p:graphicFrame>
        <p:nvGraphicFramePr>
          <p:cNvPr id="1934364" name="Group 28"/>
          <p:cNvGraphicFramePr>
            <a:graphicFrameLocks noGrp="1"/>
          </p:cNvGraphicFramePr>
          <p:nvPr/>
        </p:nvGraphicFramePr>
        <p:xfrm>
          <a:off x="533400" y="4038600"/>
          <a:ext cx="8001000" cy="1295400"/>
        </p:xfrm>
        <a:graphic>
          <a:graphicData uri="http://schemas.openxmlformats.org/drawingml/2006/table">
            <a:tbl>
              <a:tblPr/>
              <a:tblGrid>
                <a:gridCol w="54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i1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Add R1,R1,#1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Issue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Execute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i2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Sub R1,R1,#1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Issue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Execute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55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4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4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4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4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4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4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4362" grpId="0" uiExpand="1" build="p"/>
      <p:bldP spid="193436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41313"/>
            <a:ext cx="8562975" cy="831850"/>
          </a:xfrm>
        </p:spPr>
        <p:txBody>
          <a:bodyPr/>
          <a:lstStyle/>
          <a:p>
            <a:r>
              <a:rPr lang="en-US"/>
              <a:t>Issue Queue with latency prediction</a:t>
            </a:r>
          </a:p>
        </p:txBody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334000"/>
            <a:ext cx="7443788" cy="1066800"/>
          </a:xfrm>
          <a:solidFill>
            <a:srgbClr val="FFCC66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Fixed latency: latency included in queue entry (</a:t>
            </a:r>
            <a:r>
              <a:rPr lang="ja-JP" altLang="en-US" sz="2000">
                <a:latin typeface="Arial"/>
              </a:rPr>
              <a:t>‘</a:t>
            </a:r>
            <a:r>
              <a:rPr lang="en-US" sz="2000"/>
              <a:t>bypassed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)</a:t>
            </a:r>
          </a:p>
          <a:p>
            <a:pPr>
              <a:lnSpc>
                <a:spcPct val="80000"/>
              </a:lnSpc>
            </a:pPr>
            <a:r>
              <a:rPr lang="en-US" sz="2000"/>
              <a:t>Predicted latency: latency included in queue entry (speculated)</a:t>
            </a:r>
          </a:p>
          <a:p>
            <a:pPr>
              <a:lnSpc>
                <a:spcPct val="80000"/>
              </a:lnSpc>
            </a:pPr>
            <a:r>
              <a:rPr lang="en-US" sz="2000"/>
              <a:t>Variable latency: wait for completion signal (stall)</a:t>
            </a:r>
          </a:p>
        </p:txBody>
      </p:sp>
      <p:sp>
        <p:nvSpPr>
          <p:cNvPr id="1935364" name="Rectangle 4"/>
          <p:cNvSpPr>
            <a:spLocks noChangeArrowheads="1"/>
          </p:cNvSpPr>
          <p:nvPr/>
        </p:nvSpPr>
        <p:spPr bwMode="auto">
          <a:xfrm>
            <a:off x="2514600" y="4572000"/>
            <a:ext cx="47132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2400" i="1">
                <a:latin typeface="Verdana" charset="0"/>
              </a:rPr>
              <a:t>Issue Queue (Reorder buffer)</a:t>
            </a:r>
          </a:p>
        </p:txBody>
      </p:sp>
      <p:sp>
        <p:nvSpPr>
          <p:cNvPr id="1935365" name="Line 5"/>
          <p:cNvSpPr>
            <a:spLocks noChangeShapeType="1"/>
          </p:cNvSpPr>
          <p:nvPr/>
        </p:nvSpPr>
        <p:spPr bwMode="auto">
          <a:xfrm>
            <a:off x="1689100" y="22098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66" name="Line 6"/>
          <p:cNvSpPr>
            <a:spLocks noChangeShapeType="1"/>
          </p:cNvSpPr>
          <p:nvPr/>
        </p:nvSpPr>
        <p:spPr bwMode="auto">
          <a:xfrm>
            <a:off x="1689100" y="35052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67" name="Rectangle 7"/>
          <p:cNvSpPr>
            <a:spLocks noChangeArrowheads="1"/>
          </p:cNvSpPr>
          <p:nvPr/>
        </p:nvSpPr>
        <p:spPr bwMode="auto">
          <a:xfrm>
            <a:off x="0" y="2890838"/>
            <a:ext cx="235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68" name="Rectangle 8"/>
          <p:cNvSpPr>
            <a:spLocks noChangeArrowheads="1"/>
          </p:cNvSpPr>
          <p:nvPr/>
        </p:nvSpPr>
        <p:spPr bwMode="auto">
          <a:xfrm>
            <a:off x="534988" y="1574800"/>
            <a:ext cx="1131887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>
                <a:latin typeface="Verdana" charset="0"/>
              </a:rPr>
              <a:t>ptr</a:t>
            </a:r>
            <a:r>
              <a:rPr lang="en-US" baseline="-25000">
                <a:latin typeface="Verdana" charset="0"/>
              </a:rPr>
              <a:t>2</a:t>
            </a:r>
            <a:endParaRPr lang="en-US">
              <a:latin typeface="Verdana" charset="0"/>
            </a:endParaRPr>
          </a:p>
          <a:p>
            <a:pPr algn="r" eaLnBrk="0" hangingPunct="0"/>
            <a:r>
              <a:rPr lang="en-US">
                <a:latin typeface="Verdana" charset="0"/>
              </a:rPr>
              <a:t>next to</a:t>
            </a:r>
          </a:p>
          <a:p>
            <a:pPr algn="r" eaLnBrk="0" hangingPunct="0"/>
            <a:r>
              <a:rPr lang="en-US">
                <a:latin typeface="Verdana" charset="0"/>
              </a:rPr>
              <a:t>commit</a:t>
            </a:r>
          </a:p>
        </p:txBody>
      </p:sp>
      <p:sp>
        <p:nvSpPr>
          <p:cNvPr id="1935369" name="Rectangle 9"/>
          <p:cNvSpPr>
            <a:spLocks noChangeArrowheads="1"/>
          </p:cNvSpPr>
          <p:nvPr/>
        </p:nvSpPr>
        <p:spPr bwMode="auto">
          <a:xfrm>
            <a:off x="528638" y="3375025"/>
            <a:ext cx="13081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>
                <a:latin typeface="Verdana" charset="0"/>
              </a:rPr>
              <a:t>ptr</a:t>
            </a:r>
            <a:r>
              <a:rPr lang="en-US" baseline="-25000">
                <a:latin typeface="Verdana" charset="0"/>
              </a:rPr>
              <a:t>1</a:t>
            </a:r>
            <a:endParaRPr lang="en-US">
              <a:latin typeface="Verdana" charset="0"/>
            </a:endParaRPr>
          </a:p>
          <a:p>
            <a:pPr algn="r" eaLnBrk="0" hangingPunct="0"/>
            <a:r>
              <a:rPr lang="en-US">
                <a:latin typeface="Verdana" charset="0"/>
              </a:rPr>
              <a:t>next</a:t>
            </a:r>
          </a:p>
          <a:p>
            <a:pPr algn="r" eaLnBrk="0" hangingPunct="0"/>
            <a:r>
              <a:rPr lang="en-US">
                <a:latin typeface="Verdana" charset="0"/>
              </a:rPr>
              <a:t>available</a:t>
            </a:r>
          </a:p>
        </p:txBody>
      </p:sp>
      <p:sp>
        <p:nvSpPr>
          <p:cNvPr id="1935370" name="Rectangle 10"/>
          <p:cNvSpPr>
            <a:spLocks noChangeArrowheads="1"/>
          </p:cNvSpPr>
          <p:nvPr/>
        </p:nvSpPr>
        <p:spPr bwMode="auto">
          <a:xfrm>
            <a:off x="2057400" y="1295400"/>
            <a:ext cx="5610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rgbClr val="56127A"/>
                </a:solidFill>
                <a:latin typeface="Verdana" charset="0"/>
              </a:rPr>
              <a:t>Inst#  use  exec   op    p1 lat1 src1 p2 lat2 src2 dest</a:t>
            </a:r>
          </a:p>
        </p:txBody>
      </p:sp>
      <p:sp>
        <p:nvSpPr>
          <p:cNvPr id="1935371" name="Rectangle 11"/>
          <p:cNvSpPr>
            <a:spLocks noChangeArrowheads="1"/>
          </p:cNvSpPr>
          <p:nvPr/>
        </p:nvSpPr>
        <p:spPr bwMode="auto">
          <a:xfrm>
            <a:off x="2146300" y="16002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72" name="Rectangle 12"/>
          <p:cNvSpPr>
            <a:spLocks noChangeArrowheads="1"/>
          </p:cNvSpPr>
          <p:nvPr/>
        </p:nvSpPr>
        <p:spPr bwMode="auto">
          <a:xfrm>
            <a:off x="2832100" y="1600200"/>
            <a:ext cx="4572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73" name="Rectangle 13"/>
          <p:cNvSpPr>
            <a:spLocks noChangeArrowheads="1"/>
          </p:cNvSpPr>
          <p:nvPr/>
        </p:nvSpPr>
        <p:spPr bwMode="auto">
          <a:xfrm>
            <a:off x="3289300" y="16002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74" name="Rectangle 14"/>
          <p:cNvSpPr>
            <a:spLocks noChangeArrowheads="1"/>
          </p:cNvSpPr>
          <p:nvPr/>
        </p:nvSpPr>
        <p:spPr bwMode="auto">
          <a:xfrm>
            <a:off x="3822700" y="16002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75" name="Rectangle 15"/>
          <p:cNvSpPr>
            <a:spLocks noChangeArrowheads="1"/>
          </p:cNvSpPr>
          <p:nvPr/>
        </p:nvSpPr>
        <p:spPr bwMode="auto">
          <a:xfrm>
            <a:off x="4508500" y="16002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76" name="Rectangle 16"/>
          <p:cNvSpPr>
            <a:spLocks noChangeArrowheads="1"/>
          </p:cNvSpPr>
          <p:nvPr/>
        </p:nvSpPr>
        <p:spPr bwMode="auto">
          <a:xfrm>
            <a:off x="5334000" y="1600200"/>
            <a:ext cx="431800" cy="215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77" name="Rectangle 17"/>
          <p:cNvSpPr>
            <a:spLocks noChangeArrowheads="1"/>
          </p:cNvSpPr>
          <p:nvPr/>
        </p:nvSpPr>
        <p:spPr bwMode="auto">
          <a:xfrm>
            <a:off x="5765800" y="16002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78" name="Rectangle 18"/>
          <p:cNvSpPr>
            <a:spLocks noChangeArrowheads="1"/>
          </p:cNvSpPr>
          <p:nvPr/>
        </p:nvSpPr>
        <p:spPr bwMode="auto">
          <a:xfrm>
            <a:off x="6070600" y="16002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79" name="Rectangle 19" descr="Wide upward diagonal"/>
          <p:cNvSpPr>
            <a:spLocks noChangeArrowheads="1"/>
          </p:cNvSpPr>
          <p:nvPr/>
        </p:nvSpPr>
        <p:spPr bwMode="auto">
          <a:xfrm>
            <a:off x="6604000" y="1600200"/>
            <a:ext cx="482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80" name="Rectangle 20"/>
          <p:cNvSpPr>
            <a:spLocks noChangeArrowheads="1"/>
          </p:cNvSpPr>
          <p:nvPr/>
        </p:nvSpPr>
        <p:spPr bwMode="auto">
          <a:xfrm>
            <a:off x="2146300" y="18288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81" name="Rectangle 21"/>
          <p:cNvSpPr>
            <a:spLocks noChangeArrowheads="1"/>
          </p:cNvSpPr>
          <p:nvPr/>
        </p:nvSpPr>
        <p:spPr bwMode="auto">
          <a:xfrm>
            <a:off x="2832100" y="1828800"/>
            <a:ext cx="4572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82" name="Rectangle 22"/>
          <p:cNvSpPr>
            <a:spLocks noChangeArrowheads="1"/>
          </p:cNvSpPr>
          <p:nvPr/>
        </p:nvSpPr>
        <p:spPr bwMode="auto">
          <a:xfrm>
            <a:off x="3289300" y="18288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83" name="Rectangle 23"/>
          <p:cNvSpPr>
            <a:spLocks noChangeArrowheads="1"/>
          </p:cNvSpPr>
          <p:nvPr/>
        </p:nvSpPr>
        <p:spPr bwMode="auto">
          <a:xfrm>
            <a:off x="3822700" y="18288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84" name="Rectangle 24"/>
          <p:cNvSpPr>
            <a:spLocks noChangeArrowheads="1"/>
          </p:cNvSpPr>
          <p:nvPr/>
        </p:nvSpPr>
        <p:spPr bwMode="auto">
          <a:xfrm>
            <a:off x="4508500" y="18288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85" name="Rectangle 25"/>
          <p:cNvSpPr>
            <a:spLocks noChangeArrowheads="1"/>
          </p:cNvSpPr>
          <p:nvPr/>
        </p:nvSpPr>
        <p:spPr bwMode="auto">
          <a:xfrm>
            <a:off x="5334000" y="1828800"/>
            <a:ext cx="431800" cy="215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86" name="Rectangle 26"/>
          <p:cNvSpPr>
            <a:spLocks noChangeArrowheads="1"/>
          </p:cNvSpPr>
          <p:nvPr/>
        </p:nvSpPr>
        <p:spPr bwMode="auto">
          <a:xfrm>
            <a:off x="5765800" y="18288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87" name="Rectangle 27"/>
          <p:cNvSpPr>
            <a:spLocks noChangeArrowheads="1"/>
          </p:cNvSpPr>
          <p:nvPr/>
        </p:nvSpPr>
        <p:spPr bwMode="auto">
          <a:xfrm>
            <a:off x="6070600" y="18288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88" name="Rectangle 28" descr="Wide upward diagonal"/>
          <p:cNvSpPr>
            <a:spLocks noChangeArrowheads="1"/>
          </p:cNvSpPr>
          <p:nvPr/>
        </p:nvSpPr>
        <p:spPr bwMode="auto">
          <a:xfrm>
            <a:off x="6604000" y="1828800"/>
            <a:ext cx="482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89" name="Rectangle 29"/>
          <p:cNvSpPr>
            <a:spLocks noChangeArrowheads="1"/>
          </p:cNvSpPr>
          <p:nvPr/>
        </p:nvSpPr>
        <p:spPr bwMode="auto">
          <a:xfrm>
            <a:off x="2146300" y="2057400"/>
            <a:ext cx="685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90" name="Rectangle 30"/>
          <p:cNvSpPr>
            <a:spLocks noChangeArrowheads="1"/>
          </p:cNvSpPr>
          <p:nvPr/>
        </p:nvSpPr>
        <p:spPr bwMode="auto">
          <a:xfrm>
            <a:off x="2832100" y="2057400"/>
            <a:ext cx="4572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91" name="Rectangle 31"/>
          <p:cNvSpPr>
            <a:spLocks noChangeArrowheads="1"/>
          </p:cNvSpPr>
          <p:nvPr/>
        </p:nvSpPr>
        <p:spPr bwMode="auto">
          <a:xfrm>
            <a:off x="3289300" y="2057400"/>
            <a:ext cx="5334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92" name="Rectangle 32"/>
          <p:cNvSpPr>
            <a:spLocks noChangeArrowheads="1"/>
          </p:cNvSpPr>
          <p:nvPr/>
        </p:nvSpPr>
        <p:spPr bwMode="auto">
          <a:xfrm>
            <a:off x="3822700" y="2057400"/>
            <a:ext cx="685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93" name="Rectangle 33"/>
          <p:cNvSpPr>
            <a:spLocks noChangeArrowheads="1"/>
          </p:cNvSpPr>
          <p:nvPr/>
        </p:nvSpPr>
        <p:spPr bwMode="auto">
          <a:xfrm>
            <a:off x="4508500" y="2057400"/>
            <a:ext cx="304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94" name="Rectangle 34"/>
          <p:cNvSpPr>
            <a:spLocks noChangeArrowheads="1"/>
          </p:cNvSpPr>
          <p:nvPr/>
        </p:nvSpPr>
        <p:spPr bwMode="auto">
          <a:xfrm>
            <a:off x="5334000" y="2057400"/>
            <a:ext cx="431800" cy="215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95" name="Rectangle 35"/>
          <p:cNvSpPr>
            <a:spLocks noChangeArrowheads="1"/>
          </p:cNvSpPr>
          <p:nvPr/>
        </p:nvSpPr>
        <p:spPr bwMode="auto">
          <a:xfrm>
            <a:off x="5765800" y="2057400"/>
            <a:ext cx="304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96" name="Rectangle 36"/>
          <p:cNvSpPr>
            <a:spLocks noChangeArrowheads="1"/>
          </p:cNvSpPr>
          <p:nvPr/>
        </p:nvSpPr>
        <p:spPr bwMode="auto">
          <a:xfrm>
            <a:off x="6070600" y="20574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97" name="Rectangle 37"/>
          <p:cNvSpPr>
            <a:spLocks noChangeArrowheads="1"/>
          </p:cNvSpPr>
          <p:nvPr/>
        </p:nvSpPr>
        <p:spPr bwMode="auto">
          <a:xfrm>
            <a:off x="6604000" y="2057400"/>
            <a:ext cx="482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98" name="Rectangle 38"/>
          <p:cNvSpPr>
            <a:spLocks noChangeArrowheads="1"/>
          </p:cNvSpPr>
          <p:nvPr/>
        </p:nvSpPr>
        <p:spPr bwMode="auto">
          <a:xfrm>
            <a:off x="2146300" y="2286000"/>
            <a:ext cx="685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399" name="Rectangle 39"/>
          <p:cNvSpPr>
            <a:spLocks noChangeArrowheads="1"/>
          </p:cNvSpPr>
          <p:nvPr/>
        </p:nvSpPr>
        <p:spPr bwMode="auto">
          <a:xfrm>
            <a:off x="2832100" y="2286000"/>
            <a:ext cx="4572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00" name="Rectangle 40"/>
          <p:cNvSpPr>
            <a:spLocks noChangeArrowheads="1"/>
          </p:cNvSpPr>
          <p:nvPr/>
        </p:nvSpPr>
        <p:spPr bwMode="auto">
          <a:xfrm>
            <a:off x="3289300" y="2286000"/>
            <a:ext cx="5334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01" name="Rectangle 41"/>
          <p:cNvSpPr>
            <a:spLocks noChangeArrowheads="1"/>
          </p:cNvSpPr>
          <p:nvPr/>
        </p:nvSpPr>
        <p:spPr bwMode="auto">
          <a:xfrm>
            <a:off x="3822700" y="2286000"/>
            <a:ext cx="685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02" name="Rectangle 42"/>
          <p:cNvSpPr>
            <a:spLocks noChangeArrowheads="1"/>
          </p:cNvSpPr>
          <p:nvPr/>
        </p:nvSpPr>
        <p:spPr bwMode="auto">
          <a:xfrm>
            <a:off x="4508500" y="2286000"/>
            <a:ext cx="304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03" name="Rectangle 43"/>
          <p:cNvSpPr>
            <a:spLocks noChangeArrowheads="1"/>
          </p:cNvSpPr>
          <p:nvPr/>
        </p:nvSpPr>
        <p:spPr bwMode="auto">
          <a:xfrm>
            <a:off x="5334000" y="2286000"/>
            <a:ext cx="431800" cy="215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04" name="Rectangle 44"/>
          <p:cNvSpPr>
            <a:spLocks noChangeArrowheads="1"/>
          </p:cNvSpPr>
          <p:nvPr/>
        </p:nvSpPr>
        <p:spPr bwMode="auto">
          <a:xfrm>
            <a:off x="5765800" y="2286000"/>
            <a:ext cx="304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05" name="Rectangle 45"/>
          <p:cNvSpPr>
            <a:spLocks noChangeArrowheads="1"/>
          </p:cNvSpPr>
          <p:nvPr/>
        </p:nvSpPr>
        <p:spPr bwMode="auto">
          <a:xfrm>
            <a:off x="6070600" y="22860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06" name="Rectangle 46"/>
          <p:cNvSpPr>
            <a:spLocks noChangeArrowheads="1"/>
          </p:cNvSpPr>
          <p:nvPr/>
        </p:nvSpPr>
        <p:spPr bwMode="auto">
          <a:xfrm>
            <a:off x="6604000" y="2286000"/>
            <a:ext cx="482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07" name="Rectangle 47"/>
          <p:cNvSpPr>
            <a:spLocks noChangeArrowheads="1"/>
          </p:cNvSpPr>
          <p:nvPr/>
        </p:nvSpPr>
        <p:spPr bwMode="auto">
          <a:xfrm>
            <a:off x="2146300" y="2514600"/>
            <a:ext cx="685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08" name="Rectangle 48"/>
          <p:cNvSpPr>
            <a:spLocks noChangeArrowheads="1"/>
          </p:cNvSpPr>
          <p:nvPr/>
        </p:nvSpPr>
        <p:spPr bwMode="auto">
          <a:xfrm>
            <a:off x="2832100" y="2514600"/>
            <a:ext cx="4572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09" name="Rectangle 49"/>
          <p:cNvSpPr>
            <a:spLocks noChangeArrowheads="1"/>
          </p:cNvSpPr>
          <p:nvPr/>
        </p:nvSpPr>
        <p:spPr bwMode="auto">
          <a:xfrm>
            <a:off x="3289300" y="2514600"/>
            <a:ext cx="5334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0" name="Rectangle 50"/>
          <p:cNvSpPr>
            <a:spLocks noChangeArrowheads="1"/>
          </p:cNvSpPr>
          <p:nvPr/>
        </p:nvSpPr>
        <p:spPr bwMode="auto">
          <a:xfrm>
            <a:off x="3822700" y="2514600"/>
            <a:ext cx="685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1" name="Rectangle 51"/>
          <p:cNvSpPr>
            <a:spLocks noChangeArrowheads="1"/>
          </p:cNvSpPr>
          <p:nvPr/>
        </p:nvSpPr>
        <p:spPr bwMode="auto">
          <a:xfrm>
            <a:off x="4508500" y="2514600"/>
            <a:ext cx="304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2" name="Rectangle 52"/>
          <p:cNvSpPr>
            <a:spLocks noChangeArrowheads="1"/>
          </p:cNvSpPr>
          <p:nvPr/>
        </p:nvSpPr>
        <p:spPr bwMode="auto">
          <a:xfrm>
            <a:off x="5334000" y="2514600"/>
            <a:ext cx="431800" cy="215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3" name="Rectangle 53"/>
          <p:cNvSpPr>
            <a:spLocks noChangeArrowheads="1"/>
          </p:cNvSpPr>
          <p:nvPr/>
        </p:nvSpPr>
        <p:spPr bwMode="auto">
          <a:xfrm>
            <a:off x="5765800" y="2514600"/>
            <a:ext cx="3048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4" name="Rectangle 54"/>
          <p:cNvSpPr>
            <a:spLocks noChangeArrowheads="1"/>
          </p:cNvSpPr>
          <p:nvPr/>
        </p:nvSpPr>
        <p:spPr bwMode="auto">
          <a:xfrm>
            <a:off x="6070600" y="25146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5" name="Rectangle 55"/>
          <p:cNvSpPr>
            <a:spLocks noChangeArrowheads="1"/>
          </p:cNvSpPr>
          <p:nvPr/>
        </p:nvSpPr>
        <p:spPr bwMode="auto">
          <a:xfrm>
            <a:off x="6604000" y="2514600"/>
            <a:ext cx="482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6" name="Rectangle 56" descr="Dark upward diagonal"/>
          <p:cNvSpPr>
            <a:spLocks noChangeArrowheads="1"/>
          </p:cNvSpPr>
          <p:nvPr/>
        </p:nvSpPr>
        <p:spPr bwMode="auto">
          <a:xfrm>
            <a:off x="2146300" y="2743200"/>
            <a:ext cx="685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7" name="Rectangle 57" descr="Dark upward diagonal"/>
          <p:cNvSpPr>
            <a:spLocks noChangeArrowheads="1"/>
          </p:cNvSpPr>
          <p:nvPr/>
        </p:nvSpPr>
        <p:spPr bwMode="auto">
          <a:xfrm>
            <a:off x="2832100" y="2743200"/>
            <a:ext cx="4572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8" name="Rectangle 58" descr="Dark upward diagonal"/>
          <p:cNvSpPr>
            <a:spLocks noChangeArrowheads="1"/>
          </p:cNvSpPr>
          <p:nvPr/>
        </p:nvSpPr>
        <p:spPr bwMode="auto">
          <a:xfrm>
            <a:off x="3289300" y="2743200"/>
            <a:ext cx="5334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19" name="Rectangle 59" descr="Dark upward diagonal"/>
          <p:cNvSpPr>
            <a:spLocks noChangeArrowheads="1"/>
          </p:cNvSpPr>
          <p:nvPr/>
        </p:nvSpPr>
        <p:spPr bwMode="auto">
          <a:xfrm>
            <a:off x="3822700" y="2743200"/>
            <a:ext cx="685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20" name="Rectangle 60" descr="Dark upward diagonal"/>
          <p:cNvSpPr>
            <a:spLocks noChangeArrowheads="1"/>
          </p:cNvSpPr>
          <p:nvPr/>
        </p:nvSpPr>
        <p:spPr bwMode="auto">
          <a:xfrm>
            <a:off x="4508500" y="2743200"/>
            <a:ext cx="304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21" name="Rectangle 61" descr="Dark upward diagonal"/>
          <p:cNvSpPr>
            <a:spLocks noChangeArrowheads="1"/>
          </p:cNvSpPr>
          <p:nvPr/>
        </p:nvSpPr>
        <p:spPr bwMode="auto">
          <a:xfrm>
            <a:off x="5334000" y="2743200"/>
            <a:ext cx="431800" cy="215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22" name="Rectangle 62" descr="Dark upward diagonal"/>
          <p:cNvSpPr>
            <a:spLocks noChangeArrowheads="1"/>
          </p:cNvSpPr>
          <p:nvPr/>
        </p:nvSpPr>
        <p:spPr bwMode="auto">
          <a:xfrm>
            <a:off x="5765800" y="2743200"/>
            <a:ext cx="304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23" name="Rectangle 63"/>
          <p:cNvSpPr>
            <a:spLocks noChangeArrowheads="1"/>
          </p:cNvSpPr>
          <p:nvPr/>
        </p:nvSpPr>
        <p:spPr bwMode="auto">
          <a:xfrm>
            <a:off x="6070600" y="27432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24" name="Rectangle 64" descr="Dark upward diagonal"/>
          <p:cNvSpPr>
            <a:spLocks noChangeArrowheads="1"/>
          </p:cNvSpPr>
          <p:nvPr/>
        </p:nvSpPr>
        <p:spPr bwMode="auto">
          <a:xfrm>
            <a:off x="6604000" y="2743200"/>
            <a:ext cx="4826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25" name="Rectangle 65" descr="Dark upward diagonal"/>
          <p:cNvSpPr>
            <a:spLocks noChangeArrowheads="1"/>
          </p:cNvSpPr>
          <p:nvPr/>
        </p:nvSpPr>
        <p:spPr bwMode="auto">
          <a:xfrm>
            <a:off x="2146300" y="2971800"/>
            <a:ext cx="685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26" name="Rectangle 66" descr="Dark upward diagonal"/>
          <p:cNvSpPr>
            <a:spLocks noChangeArrowheads="1"/>
          </p:cNvSpPr>
          <p:nvPr/>
        </p:nvSpPr>
        <p:spPr bwMode="auto">
          <a:xfrm>
            <a:off x="2832100" y="2971800"/>
            <a:ext cx="4572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27" name="Rectangle 67" descr="Dark upward diagonal"/>
          <p:cNvSpPr>
            <a:spLocks noChangeArrowheads="1"/>
          </p:cNvSpPr>
          <p:nvPr/>
        </p:nvSpPr>
        <p:spPr bwMode="auto">
          <a:xfrm>
            <a:off x="3289300" y="2971800"/>
            <a:ext cx="5334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28" name="Rectangle 68" descr="Dark upward diagonal"/>
          <p:cNvSpPr>
            <a:spLocks noChangeArrowheads="1"/>
          </p:cNvSpPr>
          <p:nvPr/>
        </p:nvSpPr>
        <p:spPr bwMode="auto">
          <a:xfrm>
            <a:off x="3822700" y="2971800"/>
            <a:ext cx="685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29" name="Rectangle 69" descr="Dark upward diagonal"/>
          <p:cNvSpPr>
            <a:spLocks noChangeArrowheads="1"/>
          </p:cNvSpPr>
          <p:nvPr/>
        </p:nvSpPr>
        <p:spPr bwMode="auto">
          <a:xfrm>
            <a:off x="4508500" y="2971800"/>
            <a:ext cx="304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30" name="Rectangle 70" descr="Dark upward diagonal"/>
          <p:cNvSpPr>
            <a:spLocks noChangeArrowheads="1"/>
          </p:cNvSpPr>
          <p:nvPr/>
        </p:nvSpPr>
        <p:spPr bwMode="auto">
          <a:xfrm>
            <a:off x="5334000" y="2971800"/>
            <a:ext cx="431800" cy="215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31" name="Rectangle 71" descr="Dark upward diagonal"/>
          <p:cNvSpPr>
            <a:spLocks noChangeArrowheads="1"/>
          </p:cNvSpPr>
          <p:nvPr/>
        </p:nvSpPr>
        <p:spPr bwMode="auto">
          <a:xfrm>
            <a:off x="5765800" y="2971800"/>
            <a:ext cx="304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32" name="Rectangle 72"/>
          <p:cNvSpPr>
            <a:spLocks noChangeArrowheads="1"/>
          </p:cNvSpPr>
          <p:nvPr/>
        </p:nvSpPr>
        <p:spPr bwMode="auto">
          <a:xfrm>
            <a:off x="6070600" y="29718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33" name="Rectangle 73" descr="Dark upward diagonal"/>
          <p:cNvSpPr>
            <a:spLocks noChangeArrowheads="1"/>
          </p:cNvSpPr>
          <p:nvPr/>
        </p:nvSpPr>
        <p:spPr bwMode="auto">
          <a:xfrm>
            <a:off x="6604000" y="2971800"/>
            <a:ext cx="4826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34" name="Rectangle 74" descr="Dark upward diagonal"/>
          <p:cNvSpPr>
            <a:spLocks noChangeArrowheads="1"/>
          </p:cNvSpPr>
          <p:nvPr/>
        </p:nvSpPr>
        <p:spPr bwMode="auto">
          <a:xfrm>
            <a:off x="2146300" y="3200400"/>
            <a:ext cx="685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35" name="Rectangle 75" descr="Dark upward diagonal"/>
          <p:cNvSpPr>
            <a:spLocks noChangeArrowheads="1"/>
          </p:cNvSpPr>
          <p:nvPr/>
        </p:nvSpPr>
        <p:spPr bwMode="auto">
          <a:xfrm>
            <a:off x="2832100" y="3200400"/>
            <a:ext cx="4572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36" name="Rectangle 76" descr="Dark upward diagonal"/>
          <p:cNvSpPr>
            <a:spLocks noChangeArrowheads="1"/>
          </p:cNvSpPr>
          <p:nvPr/>
        </p:nvSpPr>
        <p:spPr bwMode="auto">
          <a:xfrm>
            <a:off x="3289300" y="3200400"/>
            <a:ext cx="5334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37" name="Rectangle 77" descr="Dark upward diagonal"/>
          <p:cNvSpPr>
            <a:spLocks noChangeArrowheads="1"/>
          </p:cNvSpPr>
          <p:nvPr/>
        </p:nvSpPr>
        <p:spPr bwMode="auto">
          <a:xfrm>
            <a:off x="3822700" y="3200400"/>
            <a:ext cx="685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38" name="Rectangle 78" descr="Dark upward diagonal"/>
          <p:cNvSpPr>
            <a:spLocks noChangeArrowheads="1"/>
          </p:cNvSpPr>
          <p:nvPr/>
        </p:nvSpPr>
        <p:spPr bwMode="auto">
          <a:xfrm>
            <a:off x="4508500" y="3200400"/>
            <a:ext cx="304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39" name="Rectangle 79" descr="Dark upward diagonal"/>
          <p:cNvSpPr>
            <a:spLocks noChangeArrowheads="1"/>
          </p:cNvSpPr>
          <p:nvPr/>
        </p:nvSpPr>
        <p:spPr bwMode="auto">
          <a:xfrm>
            <a:off x="5334000" y="3200400"/>
            <a:ext cx="431800" cy="215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40" name="Rectangle 80" descr="Dark upward diagonal"/>
          <p:cNvSpPr>
            <a:spLocks noChangeArrowheads="1"/>
          </p:cNvSpPr>
          <p:nvPr/>
        </p:nvSpPr>
        <p:spPr bwMode="auto">
          <a:xfrm>
            <a:off x="5765800" y="3200400"/>
            <a:ext cx="3048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41" name="Rectangle 81"/>
          <p:cNvSpPr>
            <a:spLocks noChangeArrowheads="1"/>
          </p:cNvSpPr>
          <p:nvPr/>
        </p:nvSpPr>
        <p:spPr bwMode="auto">
          <a:xfrm>
            <a:off x="6070600" y="32004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42" name="Rectangle 82" descr="Dark upward diagonal"/>
          <p:cNvSpPr>
            <a:spLocks noChangeArrowheads="1"/>
          </p:cNvSpPr>
          <p:nvPr/>
        </p:nvSpPr>
        <p:spPr bwMode="auto">
          <a:xfrm>
            <a:off x="6604000" y="3200400"/>
            <a:ext cx="4826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43" name="Rectangle 83"/>
          <p:cNvSpPr>
            <a:spLocks noChangeArrowheads="1"/>
          </p:cNvSpPr>
          <p:nvPr/>
        </p:nvSpPr>
        <p:spPr bwMode="auto">
          <a:xfrm>
            <a:off x="2146300" y="34290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44" name="Rectangle 84"/>
          <p:cNvSpPr>
            <a:spLocks noChangeArrowheads="1"/>
          </p:cNvSpPr>
          <p:nvPr/>
        </p:nvSpPr>
        <p:spPr bwMode="auto">
          <a:xfrm>
            <a:off x="2832100" y="3429000"/>
            <a:ext cx="4572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45" name="Rectangle 85"/>
          <p:cNvSpPr>
            <a:spLocks noChangeArrowheads="1"/>
          </p:cNvSpPr>
          <p:nvPr/>
        </p:nvSpPr>
        <p:spPr bwMode="auto">
          <a:xfrm>
            <a:off x="3289300" y="34290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46" name="Rectangle 86"/>
          <p:cNvSpPr>
            <a:spLocks noChangeArrowheads="1"/>
          </p:cNvSpPr>
          <p:nvPr/>
        </p:nvSpPr>
        <p:spPr bwMode="auto">
          <a:xfrm>
            <a:off x="3822700" y="34290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47" name="Rectangle 87"/>
          <p:cNvSpPr>
            <a:spLocks noChangeArrowheads="1"/>
          </p:cNvSpPr>
          <p:nvPr/>
        </p:nvSpPr>
        <p:spPr bwMode="auto">
          <a:xfrm>
            <a:off x="4508500" y="34290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48" name="Rectangle 88"/>
          <p:cNvSpPr>
            <a:spLocks noChangeArrowheads="1"/>
          </p:cNvSpPr>
          <p:nvPr/>
        </p:nvSpPr>
        <p:spPr bwMode="auto">
          <a:xfrm>
            <a:off x="5334000" y="3429000"/>
            <a:ext cx="431800" cy="215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49" name="Rectangle 89"/>
          <p:cNvSpPr>
            <a:spLocks noChangeArrowheads="1"/>
          </p:cNvSpPr>
          <p:nvPr/>
        </p:nvSpPr>
        <p:spPr bwMode="auto">
          <a:xfrm>
            <a:off x="5765800" y="34290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50" name="Rectangle 90"/>
          <p:cNvSpPr>
            <a:spLocks noChangeArrowheads="1"/>
          </p:cNvSpPr>
          <p:nvPr/>
        </p:nvSpPr>
        <p:spPr bwMode="auto">
          <a:xfrm>
            <a:off x="6070600" y="34290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51" name="Rectangle 91" descr="Wide upward diagonal"/>
          <p:cNvSpPr>
            <a:spLocks noChangeArrowheads="1"/>
          </p:cNvSpPr>
          <p:nvPr/>
        </p:nvSpPr>
        <p:spPr bwMode="auto">
          <a:xfrm>
            <a:off x="6604000" y="3429000"/>
            <a:ext cx="482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52" name="Rectangle 92"/>
          <p:cNvSpPr>
            <a:spLocks noChangeArrowheads="1"/>
          </p:cNvSpPr>
          <p:nvPr/>
        </p:nvSpPr>
        <p:spPr bwMode="auto">
          <a:xfrm>
            <a:off x="2146300" y="36576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53" name="Rectangle 93"/>
          <p:cNvSpPr>
            <a:spLocks noChangeArrowheads="1"/>
          </p:cNvSpPr>
          <p:nvPr/>
        </p:nvSpPr>
        <p:spPr bwMode="auto">
          <a:xfrm>
            <a:off x="2832100" y="3657600"/>
            <a:ext cx="4572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54" name="Rectangle 94"/>
          <p:cNvSpPr>
            <a:spLocks noChangeArrowheads="1"/>
          </p:cNvSpPr>
          <p:nvPr/>
        </p:nvSpPr>
        <p:spPr bwMode="auto">
          <a:xfrm>
            <a:off x="3289300" y="36576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55" name="Rectangle 95"/>
          <p:cNvSpPr>
            <a:spLocks noChangeArrowheads="1"/>
          </p:cNvSpPr>
          <p:nvPr/>
        </p:nvSpPr>
        <p:spPr bwMode="auto">
          <a:xfrm>
            <a:off x="3822700" y="36576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56" name="Rectangle 96"/>
          <p:cNvSpPr>
            <a:spLocks noChangeArrowheads="1"/>
          </p:cNvSpPr>
          <p:nvPr/>
        </p:nvSpPr>
        <p:spPr bwMode="auto">
          <a:xfrm>
            <a:off x="4508500" y="36576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57" name="Rectangle 97"/>
          <p:cNvSpPr>
            <a:spLocks noChangeArrowheads="1"/>
          </p:cNvSpPr>
          <p:nvPr/>
        </p:nvSpPr>
        <p:spPr bwMode="auto">
          <a:xfrm>
            <a:off x="5334000" y="3657600"/>
            <a:ext cx="431800" cy="215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58" name="Rectangle 98"/>
          <p:cNvSpPr>
            <a:spLocks noChangeArrowheads="1"/>
          </p:cNvSpPr>
          <p:nvPr/>
        </p:nvSpPr>
        <p:spPr bwMode="auto">
          <a:xfrm>
            <a:off x="5765800" y="36576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59" name="Rectangle 99"/>
          <p:cNvSpPr>
            <a:spLocks noChangeArrowheads="1"/>
          </p:cNvSpPr>
          <p:nvPr/>
        </p:nvSpPr>
        <p:spPr bwMode="auto">
          <a:xfrm>
            <a:off x="6070600" y="36576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0" name="Rectangle 100" descr="Wide upward diagonal"/>
          <p:cNvSpPr>
            <a:spLocks noChangeArrowheads="1"/>
          </p:cNvSpPr>
          <p:nvPr/>
        </p:nvSpPr>
        <p:spPr bwMode="auto">
          <a:xfrm>
            <a:off x="6604000" y="3657600"/>
            <a:ext cx="482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1" name="Rectangle 101"/>
          <p:cNvSpPr>
            <a:spLocks noChangeArrowheads="1"/>
          </p:cNvSpPr>
          <p:nvPr/>
        </p:nvSpPr>
        <p:spPr bwMode="auto">
          <a:xfrm>
            <a:off x="2146300" y="38862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2" name="Rectangle 102"/>
          <p:cNvSpPr>
            <a:spLocks noChangeArrowheads="1"/>
          </p:cNvSpPr>
          <p:nvPr/>
        </p:nvSpPr>
        <p:spPr bwMode="auto">
          <a:xfrm>
            <a:off x="2832100" y="3886200"/>
            <a:ext cx="4572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3" name="Rectangle 103"/>
          <p:cNvSpPr>
            <a:spLocks noChangeArrowheads="1"/>
          </p:cNvSpPr>
          <p:nvPr/>
        </p:nvSpPr>
        <p:spPr bwMode="auto">
          <a:xfrm>
            <a:off x="3289300" y="38862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4" name="Rectangle 104"/>
          <p:cNvSpPr>
            <a:spLocks noChangeArrowheads="1"/>
          </p:cNvSpPr>
          <p:nvPr/>
        </p:nvSpPr>
        <p:spPr bwMode="auto">
          <a:xfrm>
            <a:off x="3822700" y="38862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5" name="Rectangle 105"/>
          <p:cNvSpPr>
            <a:spLocks noChangeArrowheads="1"/>
          </p:cNvSpPr>
          <p:nvPr/>
        </p:nvSpPr>
        <p:spPr bwMode="auto">
          <a:xfrm>
            <a:off x="4508500" y="38862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6" name="Rectangle 106"/>
          <p:cNvSpPr>
            <a:spLocks noChangeArrowheads="1"/>
          </p:cNvSpPr>
          <p:nvPr/>
        </p:nvSpPr>
        <p:spPr bwMode="auto">
          <a:xfrm>
            <a:off x="5334000" y="3886200"/>
            <a:ext cx="431800" cy="215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7" name="Rectangle 107"/>
          <p:cNvSpPr>
            <a:spLocks noChangeArrowheads="1"/>
          </p:cNvSpPr>
          <p:nvPr/>
        </p:nvSpPr>
        <p:spPr bwMode="auto">
          <a:xfrm>
            <a:off x="5765800" y="38862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8" name="Rectangle 108"/>
          <p:cNvSpPr>
            <a:spLocks noChangeArrowheads="1"/>
          </p:cNvSpPr>
          <p:nvPr/>
        </p:nvSpPr>
        <p:spPr bwMode="auto">
          <a:xfrm>
            <a:off x="6070600" y="38862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69" name="Rectangle 109" descr="Wide upward diagonal"/>
          <p:cNvSpPr>
            <a:spLocks noChangeArrowheads="1"/>
          </p:cNvSpPr>
          <p:nvPr/>
        </p:nvSpPr>
        <p:spPr bwMode="auto">
          <a:xfrm>
            <a:off x="6604000" y="3886200"/>
            <a:ext cx="482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0" name="Rectangle 110"/>
          <p:cNvSpPr>
            <a:spLocks noChangeArrowheads="1"/>
          </p:cNvSpPr>
          <p:nvPr/>
        </p:nvSpPr>
        <p:spPr bwMode="auto">
          <a:xfrm>
            <a:off x="2146300" y="41148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1" name="Rectangle 111"/>
          <p:cNvSpPr>
            <a:spLocks noChangeArrowheads="1"/>
          </p:cNvSpPr>
          <p:nvPr/>
        </p:nvSpPr>
        <p:spPr bwMode="auto">
          <a:xfrm>
            <a:off x="2832100" y="4114800"/>
            <a:ext cx="4572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2" name="Rectangle 112"/>
          <p:cNvSpPr>
            <a:spLocks noChangeArrowheads="1"/>
          </p:cNvSpPr>
          <p:nvPr/>
        </p:nvSpPr>
        <p:spPr bwMode="auto">
          <a:xfrm>
            <a:off x="3289300" y="41148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3" name="Rectangle 113"/>
          <p:cNvSpPr>
            <a:spLocks noChangeArrowheads="1"/>
          </p:cNvSpPr>
          <p:nvPr/>
        </p:nvSpPr>
        <p:spPr bwMode="auto">
          <a:xfrm>
            <a:off x="3822700" y="4114800"/>
            <a:ext cx="685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4" name="Rectangle 114"/>
          <p:cNvSpPr>
            <a:spLocks noChangeArrowheads="1"/>
          </p:cNvSpPr>
          <p:nvPr/>
        </p:nvSpPr>
        <p:spPr bwMode="auto">
          <a:xfrm>
            <a:off x="4508500" y="41148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5" name="Rectangle 115"/>
          <p:cNvSpPr>
            <a:spLocks noChangeArrowheads="1"/>
          </p:cNvSpPr>
          <p:nvPr/>
        </p:nvSpPr>
        <p:spPr bwMode="auto">
          <a:xfrm>
            <a:off x="5334000" y="4114800"/>
            <a:ext cx="431800" cy="215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6" name="Rectangle 116"/>
          <p:cNvSpPr>
            <a:spLocks noChangeArrowheads="1"/>
          </p:cNvSpPr>
          <p:nvPr/>
        </p:nvSpPr>
        <p:spPr bwMode="auto">
          <a:xfrm>
            <a:off x="5765800" y="4114800"/>
            <a:ext cx="3048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7" name="Rectangle 117"/>
          <p:cNvSpPr>
            <a:spLocks noChangeArrowheads="1"/>
          </p:cNvSpPr>
          <p:nvPr/>
        </p:nvSpPr>
        <p:spPr bwMode="auto">
          <a:xfrm>
            <a:off x="6070600" y="41148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8" name="Rectangle 118" descr="Wide upward diagonal"/>
          <p:cNvSpPr>
            <a:spLocks noChangeArrowheads="1"/>
          </p:cNvSpPr>
          <p:nvPr/>
        </p:nvSpPr>
        <p:spPr bwMode="auto">
          <a:xfrm>
            <a:off x="6604000" y="4114800"/>
            <a:ext cx="482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79" name="Text Box 119"/>
          <p:cNvSpPr txBox="1">
            <a:spLocks noChangeArrowheads="1"/>
          </p:cNvSpPr>
          <p:nvPr/>
        </p:nvSpPr>
        <p:spPr bwMode="auto">
          <a:xfrm>
            <a:off x="3794125" y="245745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BEQZ</a:t>
            </a:r>
          </a:p>
        </p:txBody>
      </p:sp>
      <p:sp>
        <p:nvSpPr>
          <p:cNvPr id="1935480" name="Rectangle 120"/>
          <p:cNvSpPr>
            <a:spLocks noChangeArrowheads="1"/>
          </p:cNvSpPr>
          <p:nvPr/>
        </p:nvSpPr>
        <p:spPr bwMode="auto">
          <a:xfrm>
            <a:off x="4800600" y="16002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81" name="Rectangle 121"/>
          <p:cNvSpPr>
            <a:spLocks noChangeArrowheads="1"/>
          </p:cNvSpPr>
          <p:nvPr/>
        </p:nvSpPr>
        <p:spPr bwMode="auto">
          <a:xfrm>
            <a:off x="4800600" y="18288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82" name="Rectangle 122"/>
          <p:cNvSpPr>
            <a:spLocks noChangeArrowheads="1"/>
          </p:cNvSpPr>
          <p:nvPr/>
        </p:nvSpPr>
        <p:spPr bwMode="auto">
          <a:xfrm>
            <a:off x="4800600" y="20574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83" name="Rectangle 123"/>
          <p:cNvSpPr>
            <a:spLocks noChangeArrowheads="1"/>
          </p:cNvSpPr>
          <p:nvPr/>
        </p:nvSpPr>
        <p:spPr bwMode="auto">
          <a:xfrm>
            <a:off x="4800600" y="22860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84" name="Rectangle 124"/>
          <p:cNvSpPr>
            <a:spLocks noChangeArrowheads="1"/>
          </p:cNvSpPr>
          <p:nvPr/>
        </p:nvSpPr>
        <p:spPr bwMode="auto">
          <a:xfrm>
            <a:off x="4800600" y="25146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85" name="Rectangle 125"/>
          <p:cNvSpPr>
            <a:spLocks noChangeArrowheads="1"/>
          </p:cNvSpPr>
          <p:nvPr/>
        </p:nvSpPr>
        <p:spPr bwMode="auto">
          <a:xfrm>
            <a:off x="4800600" y="27432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86" name="Rectangle 126"/>
          <p:cNvSpPr>
            <a:spLocks noChangeArrowheads="1"/>
          </p:cNvSpPr>
          <p:nvPr/>
        </p:nvSpPr>
        <p:spPr bwMode="auto">
          <a:xfrm>
            <a:off x="4800600" y="29718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87" name="Rectangle 127"/>
          <p:cNvSpPr>
            <a:spLocks noChangeArrowheads="1"/>
          </p:cNvSpPr>
          <p:nvPr/>
        </p:nvSpPr>
        <p:spPr bwMode="auto">
          <a:xfrm>
            <a:off x="4800600" y="32004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88" name="Rectangle 128"/>
          <p:cNvSpPr>
            <a:spLocks noChangeArrowheads="1"/>
          </p:cNvSpPr>
          <p:nvPr/>
        </p:nvSpPr>
        <p:spPr bwMode="auto">
          <a:xfrm>
            <a:off x="4800600" y="34290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89" name="Rectangle 129"/>
          <p:cNvSpPr>
            <a:spLocks noChangeArrowheads="1"/>
          </p:cNvSpPr>
          <p:nvPr/>
        </p:nvSpPr>
        <p:spPr bwMode="auto">
          <a:xfrm>
            <a:off x="4800600" y="36576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90" name="Rectangle 130"/>
          <p:cNvSpPr>
            <a:spLocks noChangeArrowheads="1"/>
          </p:cNvSpPr>
          <p:nvPr/>
        </p:nvSpPr>
        <p:spPr bwMode="auto">
          <a:xfrm>
            <a:off x="4800600" y="38862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91" name="Rectangle 131"/>
          <p:cNvSpPr>
            <a:spLocks noChangeArrowheads="1"/>
          </p:cNvSpPr>
          <p:nvPr/>
        </p:nvSpPr>
        <p:spPr bwMode="auto">
          <a:xfrm>
            <a:off x="4800600" y="4114800"/>
            <a:ext cx="5334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92" name="Rectangle 132" descr="Wide upward diagonal"/>
          <p:cNvSpPr>
            <a:spLocks noChangeArrowheads="1"/>
          </p:cNvSpPr>
          <p:nvPr/>
        </p:nvSpPr>
        <p:spPr bwMode="auto">
          <a:xfrm>
            <a:off x="7086600" y="16002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93" name="Rectangle 133" descr="Wide upward diagonal"/>
          <p:cNvSpPr>
            <a:spLocks noChangeArrowheads="1"/>
          </p:cNvSpPr>
          <p:nvPr/>
        </p:nvSpPr>
        <p:spPr bwMode="auto">
          <a:xfrm>
            <a:off x="7086600" y="18288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94" name="Rectangle 134"/>
          <p:cNvSpPr>
            <a:spLocks noChangeArrowheads="1"/>
          </p:cNvSpPr>
          <p:nvPr/>
        </p:nvSpPr>
        <p:spPr bwMode="auto">
          <a:xfrm>
            <a:off x="7086600" y="2057400"/>
            <a:ext cx="5334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95" name="Rectangle 135"/>
          <p:cNvSpPr>
            <a:spLocks noChangeArrowheads="1"/>
          </p:cNvSpPr>
          <p:nvPr/>
        </p:nvSpPr>
        <p:spPr bwMode="auto">
          <a:xfrm>
            <a:off x="7086600" y="2286000"/>
            <a:ext cx="5334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96" name="Rectangle 136"/>
          <p:cNvSpPr>
            <a:spLocks noChangeArrowheads="1"/>
          </p:cNvSpPr>
          <p:nvPr/>
        </p:nvSpPr>
        <p:spPr bwMode="auto">
          <a:xfrm>
            <a:off x="7086600" y="2514600"/>
            <a:ext cx="5334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97" name="Rectangle 137" descr="Dark upward diagonal"/>
          <p:cNvSpPr>
            <a:spLocks noChangeArrowheads="1"/>
          </p:cNvSpPr>
          <p:nvPr/>
        </p:nvSpPr>
        <p:spPr bwMode="auto">
          <a:xfrm>
            <a:off x="7086600" y="2743200"/>
            <a:ext cx="5334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98" name="Rectangle 138" descr="Dark upward diagonal"/>
          <p:cNvSpPr>
            <a:spLocks noChangeArrowheads="1"/>
          </p:cNvSpPr>
          <p:nvPr/>
        </p:nvSpPr>
        <p:spPr bwMode="auto">
          <a:xfrm>
            <a:off x="7086600" y="2971800"/>
            <a:ext cx="5334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499" name="Rectangle 139" descr="Dark upward diagonal"/>
          <p:cNvSpPr>
            <a:spLocks noChangeArrowheads="1"/>
          </p:cNvSpPr>
          <p:nvPr/>
        </p:nvSpPr>
        <p:spPr bwMode="auto">
          <a:xfrm>
            <a:off x="7086600" y="3200400"/>
            <a:ext cx="533400" cy="2286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00" name="Rectangle 140" descr="Wide upward diagonal"/>
          <p:cNvSpPr>
            <a:spLocks noChangeArrowheads="1"/>
          </p:cNvSpPr>
          <p:nvPr/>
        </p:nvSpPr>
        <p:spPr bwMode="auto">
          <a:xfrm>
            <a:off x="7086600" y="34290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01" name="Rectangle 141" descr="Wide upward diagonal"/>
          <p:cNvSpPr>
            <a:spLocks noChangeArrowheads="1"/>
          </p:cNvSpPr>
          <p:nvPr/>
        </p:nvSpPr>
        <p:spPr bwMode="auto">
          <a:xfrm>
            <a:off x="7086600" y="36576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02" name="Rectangle 142" descr="Wide upward diagonal"/>
          <p:cNvSpPr>
            <a:spLocks noChangeArrowheads="1"/>
          </p:cNvSpPr>
          <p:nvPr/>
        </p:nvSpPr>
        <p:spPr bwMode="auto">
          <a:xfrm>
            <a:off x="7086600" y="38862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03" name="Rectangle 143" descr="Wide upward diagonal"/>
          <p:cNvSpPr>
            <a:spLocks noChangeArrowheads="1"/>
          </p:cNvSpPr>
          <p:nvPr/>
        </p:nvSpPr>
        <p:spPr bwMode="auto">
          <a:xfrm>
            <a:off x="7086600" y="4114800"/>
            <a:ext cx="533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pattFill prst="wdUpDiag">
                  <a:fgClr>
                    <a:srgbClr val="000000"/>
                  </a:fgClr>
                  <a:bgClr>
                    <a:schemeClr val="bg1"/>
                  </a:bgClr>
                </a:patt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04" name="Text Box 144"/>
          <p:cNvSpPr txBox="1">
            <a:spLocks noChangeArrowheads="1"/>
          </p:cNvSpPr>
          <p:nvPr/>
        </p:nvSpPr>
        <p:spPr bwMode="auto">
          <a:xfrm>
            <a:off x="2730500" y="2908300"/>
            <a:ext cx="3255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  <a:latin typeface="Verdana" charset="0"/>
              </a:rPr>
              <a:t>Speculative Instructions</a:t>
            </a:r>
          </a:p>
        </p:txBody>
      </p:sp>
    </p:spTree>
    <p:extLst>
      <p:ext uri="{BB962C8B-B14F-4D97-AF65-F5344CB8AC3E}">
        <p14:creationId xmlns:p14="http://schemas.microsoft.com/office/powerpoint/2010/main" val="278215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2800" cy="838200"/>
          </a:xfrm>
        </p:spPr>
        <p:txBody>
          <a:bodyPr/>
          <a:lstStyle/>
          <a:p>
            <a:r>
              <a:rPr lang="en-US"/>
              <a:t>Improving Instruction Fetch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800"/>
              <a:t>Performance of speculative out-of-order machines often limited by instruction fetch bandwidth</a:t>
            </a:r>
          </a:p>
          <a:p>
            <a:pPr lvl="1"/>
            <a:r>
              <a:rPr lang="en-US" sz="2400"/>
              <a:t>speculative execution can fetch 2-3x more instructions than are committed</a:t>
            </a:r>
          </a:p>
          <a:p>
            <a:pPr lvl="1"/>
            <a:r>
              <a:rPr lang="en-US" sz="2400"/>
              <a:t>mispredict penalties dominated by time to refill instruction window</a:t>
            </a:r>
          </a:p>
          <a:p>
            <a:pPr lvl="1"/>
            <a:r>
              <a:rPr lang="en-US" sz="2400" i="1">
                <a:solidFill>
                  <a:schemeClr val="hlink"/>
                </a:solidFill>
              </a:rPr>
              <a:t>taken branches</a:t>
            </a:r>
            <a:r>
              <a:rPr lang="en-US" sz="2400"/>
              <a:t> are particularly troublesome</a:t>
            </a:r>
          </a:p>
          <a:p>
            <a:pPr lvl="1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73107838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7187</TotalTime>
  <Pages>12</Pages>
  <Words>1743</Words>
  <Application>Microsoft Office PowerPoint</Application>
  <PresentationFormat>Letter Paper (8.5x11 in)</PresentationFormat>
  <Paragraphs>524</Paragraphs>
  <Slides>35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Arial</vt:lpstr>
      <vt:lpstr>Calibri</vt:lpstr>
      <vt:lpstr>Courier</vt:lpstr>
      <vt:lpstr>Courier New</vt:lpstr>
      <vt:lpstr>Times New Roman</vt:lpstr>
      <vt:lpstr>Verdana</vt:lpstr>
      <vt:lpstr>Wingdings</vt:lpstr>
      <vt:lpstr>1_CS252-template</vt:lpstr>
      <vt:lpstr>CS 152 Computer Architecture and Engineering   Lecture 12 - Advanced Out-of-Order Superscalars</vt:lpstr>
      <vt:lpstr>Last time in Lecture 11</vt:lpstr>
      <vt:lpstr>Question of the Day</vt:lpstr>
      <vt:lpstr>PowerPoint Presentation</vt:lpstr>
      <vt:lpstr>Separate Pending Instruction Window from ROB</vt:lpstr>
      <vt:lpstr>Reorder Buffer Holds Active Instructions (Decoded but not Committed)</vt:lpstr>
      <vt:lpstr>Issue Timing</vt:lpstr>
      <vt:lpstr>Issue Queue with latency prediction</vt:lpstr>
      <vt:lpstr>Improving Instruction Fetch</vt:lpstr>
      <vt:lpstr>Increasing Taken Branch Bandwidth (Alpha 21264 I-Cache)</vt:lpstr>
      <vt:lpstr>Tournament Branch Predictor (Alpha 21264)</vt:lpstr>
      <vt:lpstr>Taken Branch Limit</vt:lpstr>
      <vt:lpstr>Branch Address Cache (Yeh, Marr, Patt)</vt:lpstr>
      <vt:lpstr>Fetching Multiple Basic Blocks</vt:lpstr>
      <vt:lpstr>Trace Cache</vt:lpstr>
      <vt:lpstr>Superscalar Register Renaming</vt:lpstr>
      <vt:lpstr>Superscalar Register Renaming</vt:lpstr>
      <vt:lpstr>Speculative Loads / Stores</vt:lpstr>
      <vt:lpstr>Speculative Store Buffer</vt:lpstr>
      <vt:lpstr>Load bypass from speculative store buffer</vt:lpstr>
      <vt:lpstr>Memory Dependencies</vt:lpstr>
      <vt:lpstr>In-Order Memory Queue</vt:lpstr>
      <vt:lpstr>Conservative O-o-O Load Execution</vt:lpstr>
      <vt:lpstr>Address Speculation</vt:lpstr>
      <vt:lpstr>Memory Dependence Prediction (Alpha 21264)</vt:lpstr>
      <vt:lpstr>PowerPoint Presentation</vt:lpstr>
      <vt:lpstr>Instruction Flow in Unified Physical Register File Pipeline</vt:lpstr>
      <vt:lpstr>Memory Instructions</vt:lpstr>
      <vt:lpstr>Issue Stage</vt:lpstr>
      <vt:lpstr>Execute Stage</vt:lpstr>
      <vt:lpstr>Commit Stage</vt:lpstr>
      <vt:lpstr>Question of the Day</vt:lpstr>
      <vt:lpstr>How Many In-Order In The Same Area?</vt:lpstr>
      <vt:lpstr>Performance?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subject/>
  <dc:creator> </dc:creator>
  <cp:keywords/>
  <dc:description/>
  <cp:lastModifiedBy>mihelog</cp:lastModifiedBy>
  <cp:revision>403</cp:revision>
  <cp:lastPrinted>2012-03-01T06:08:00Z</cp:lastPrinted>
  <dcterms:created xsi:type="dcterms:W3CDTF">2012-03-01T06:36:43Z</dcterms:created>
  <dcterms:modified xsi:type="dcterms:W3CDTF">2016-03-07T17:21:58Z</dcterms:modified>
  <cp:category/>
</cp:coreProperties>
</file>