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49"/>
  </p:notesMasterIdLst>
  <p:handoutMasterIdLst>
    <p:handoutMasterId r:id="rId50"/>
  </p:handoutMasterIdLst>
  <p:sldIdLst>
    <p:sldId id="322" r:id="rId2"/>
    <p:sldId id="570" r:id="rId3"/>
    <p:sldId id="613" r:id="rId4"/>
    <p:sldId id="614" r:id="rId5"/>
    <p:sldId id="621" r:id="rId6"/>
    <p:sldId id="634" r:id="rId7"/>
    <p:sldId id="615" r:id="rId8"/>
    <p:sldId id="652" r:id="rId9"/>
    <p:sldId id="617" r:id="rId10"/>
    <p:sldId id="571" r:id="rId11"/>
    <p:sldId id="572" r:id="rId12"/>
    <p:sldId id="574" r:id="rId13"/>
    <p:sldId id="576" r:id="rId14"/>
    <p:sldId id="577" r:id="rId15"/>
    <p:sldId id="578" r:id="rId16"/>
    <p:sldId id="620" r:id="rId17"/>
    <p:sldId id="579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88" r:id="rId27"/>
    <p:sldId id="589" r:id="rId28"/>
    <p:sldId id="530" r:id="rId29"/>
    <p:sldId id="590" r:id="rId30"/>
    <p:sldId id="591" r:id="rId31"/>
    <p:sldId id="592" r:id="rId32"/>
    <p:sldId id="593" r:id="rId33"/>
    <p:sldId id="594" r:id="rId34"/>
    <p:sldId id="595" r:id="rId35"/>
    <p:sldId id="649" r:id="rId36"/>
    <p:sldId id="596" r:id="rId37"/>
    <p:sldId id="650" r:id="rId38"/>
    <p:sldId id="637" r:id="rId39"/>
    <p:sldId id="638" r:id="rId40"/>
    <p:sldId id="639" r:id="rId41"/>
    <p:sldId id="640" r:id="rId42"/>
    <p:sldId id="641" r:id="rId43"/>
    <p:sldId id="642" r:id="rId44"/>
    <p:sldId id="643" r:id="rId45"/>
    <p:sldId id="644" r:id="rId46"/>
    <p:sldId id="647" r:id="rId47"/>
    <p:sldId id="531" r:id="rId4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BEC8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>
      <p:cViewPr varScale="1">
        <p:scale>
          <a:sx n="158" d="100"/>
          <a:sy n="158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4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4.xml"/><Relationship Id="rId3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54B7F97E-B5C8-D048-92C0-4A81B80A7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8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33CA194-BB21-EB48-A0B1-47F42DFD89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42FBE21-A61C-944C-BEA6-772897CB125C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4403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BAC6D-1B0E-554C-8519-9B79063477A7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73E82-11B8-DA4F-8030-6C18037FD3F9}" type="slidenum">
              <a:rPr lang="en-US"/>
              <a:pPr/>
              <a:t>11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0808E-E218-1848-B76C-C8EC01E204AC}" type="slidenum">
              <a:rPr lang="en-US"/>
              <a:pPr/>
              <a:t>12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2E20-D4B9-3F46-89E0-73A8A691D12C}" type="slidenum">
              <a:rPr lang="en-US"/>
              <a:pPr/>
              <a:t>13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3AD18-7604-7D41-B279-08D281EB8D46}" type="slidenum">
              <a:rPr lang="en-US"/>
              <a:pPr/>
              <a:t>14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/>
              <a:pPr/>
              <a:t>15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9F930-08D7-514F-A1EB-B2ED2D1B4F9A}" type="slidenum">
              <a:rPr lang="en-US"/>
              <a:pPr/>
              <a:t>17</a:t>
            </a:fld>
            <a:endParaRPr lang="en-US"/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A72A4-8A12-5843-A808-CF57F505AF3D}" type="slidenum">
              <a:rPr lang="en-US"/>
              <a:pPr/>
              <a:t>18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AFBF6-1A0D-934B-9B96-654A68BFB29F}" type="slidenum">
              <a:rPr lang="en-US"/>
              <a:pPr/>
              <a:t>19</a:t>
            </a:fld>
            <a:endParaRPr lang="en-US"/>
          </a:p>
        </p:txBody>
      </p:sp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Real designs will seldom provide full feedback nor will they be able to stop on a dime.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8D495-7CBC-914A-AB54-1C6252D8D71D}" type="slidenum">
              <a:rPr lang="en-US"/>
              <a:pPr/>
              <a:t>20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A16BA-0742-654D-A77C-D86C5B80D8AA}" type="slidenum">
              <a:rPr lang="en-US"/>
              <a:pPr/>
              <a:t>21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5BC06-F14D-3F41-9012-E5F6ABF97470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4234E-768B-AC4C-99ED-B37B9E59D730}" type="slidenum">
              <a:rPr lang="en-US"/>
              <a:pPr/>
              <a:t>22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E78A4-2222-C748-8FED-25B3DB3AEDD9}" type="slidenum">
              <a:rPr lang="en-US"/>
              <a:pPr/>
              <a:t>23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7702B-E6C2-5548-9C31-A58D03700B7B}" type="slidenum">
              <a:rPr lang="en-US"/>
              <a:pPr/>
              <a:t>24</a:t>
            </a:fld>
            <a:endParaRPr lang="en-US"/>
          </a:p>
        </p:txBody>
      </p:sp>
      <p:sp>
        <p:nvSpPr>
          <p:cNvPr id="134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B5AD3-AA08-5B49-BCEE-180932C9302A}" type="slidenum">
              <a:rPr lang="en-US"/>
              <a:pPr/>
              <a:t>25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C431-8340-8E4E-A82D-C1A5BF97F10E}" type="slidenum">
              <a:rPr lang="en-US"/>
              <a:pPr/>
              <a:t>26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950BE-EF3A-674E-8665-47D9B4AA6598}" type="slidenum">
              <a:rPr lang="en-US"/>
              <a:pPr/>
              <a:t>27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F289C-6433-B04F-917A-1A435CA037BE}" type="slidenum">
              <a:rPr lang="en-US"/>
              <a:pPr/>
              <a:t>28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82A85-EED7-A74E-801E-121177BAA77E}" type="slidenum">
              <a:rPr lang="en-US"/>
              <a:pPr/>
              <a:t>29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84E2-56A8-B446-9528-D8747023A2AA}" type="slidenum">
              <a:rPr lang="en-US"/>
              <a:pPr/>
              <a:t>30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529B2-DD51-E44E-AFD4-50DB7D789DAE}" type="slidenum">
              <a:rPr lang="en-US"/>
              <a:pPr/>
              <a:t>31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E6158-00C0-214B-B3E4-48DD243E06A0}" type="slidenum">
              <a:rPr lang="en-US"/>
              <a:pPr/>
              <a:t>3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9448F-23DC-1E41-95BF-376FF150FDD2}" type="slidenum">
              <a:rPr lang="en-US"/>
              <a:pPr/>
              <a:t>32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We can’t bypass on memory or JAL* instructions.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F8660-A612-7A46-A6F9-D086DB22BF2D}" type="slidenum">
              <a:rPr lang="en-US"/>
              <a:pPr/>
              <a:t>33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34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3CC61-96F8-0549-A6F1-ECFB64546412}" type="slidenum">
              <a:rPr lang="en-US"/>
              <a:pPr/>
              <a:t>36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37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38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1B699-27FD-2346-8EAC-22E82046F279}" type="slidenum">
              <a:rPr lang="en-US"/>
              <a:pPr/>
              <a:t>39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0A5D1-E7E8-644E-8BBB-D944EF35B67B}" type="slidenum">
              <a:rPr lang="en-US"/>
              <a:pPr/>
              <a:t>40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62F35-F142-A84D-9EA0-B256EB463752}" type="slidenum">
              <a:rPr lang="en-US"/>
              <a:pPr/>
              <a:t>41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Kill takes precedence over stall.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24BC4-8B9C-0748-A4DA-EE70CA48FD9A}" type="slidenum">
              <a:rPr lang="en-US"/>
              <a:pPr/>
              <a:t>42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685A-1F5E-5D47-ADAF-934656078634}" type="slidenum">
              <a:rPr lang="en-US"/>
              <a:pPr/>
              <a:t>4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C3E24-4F8D-A34F-8F01-4E1B83B25DA5}" type="slidenum">
              <a:rPr lang="en-US"/>
              <a:pPr/>
              <a:t>43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B2699-1491-444C-BB1B-A618F7F3A48E}" type="slidenum">
              <a:rPr lang="en-US"/>
              <a:pPr/>
              <a:t>44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8CDD-8219-674E-897C-ADB28CB6F6BF}" type="slidenum">
              <a:rPr lang="en-US"/>
              <a:pPr/>
              <a:t>45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5274C-357D-A946-89CE-F4F6B325341E}" type="slidenum">
              <a:rPr lang="en-US"/>
              <a:pPr/>
              <a:t>46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C1078-979C-C642-AB54-350B3773415B}" type="slidenum">
              <a:rPr lang="en-US"/>
              <a:pPr/>
              <a:t>47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5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3197E-AB1B-D644-9995-449023876E9C}" type="slidenum">
              <a:rPr lang="en-US"/>
              <a:pPr/>
              <a:t>6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2A83A-6CA3-D141-B0FF-A3B03786A649}" type="slidenum">
              <a:rPr lang="en-US"/>
              <a:pPr/>
              <a:t>7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CS252 S05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CA194-BB21-EB48-A0B1-47F42DFD89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9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25FEC-EEA1-1441-BEE2-11E74F91C3BD}" type="slidenum">
              <a:rPr lang="en-US"/>
              <a:pPr/>
              <a:t>10</a:t>
            </a:fld>
            <a:endParaRPr lang="en-US"/>
          </a:p>
        </p:txBody>
      </p:sp>
      <p:sp>
        <p:nvSpPr>
          <p:cNvPr id="133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9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6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2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9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9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7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716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1/31/2013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366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 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4 - Pipelining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endParaRPr lang="en-US" dirty="0"/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www.eecs.berkeley.edu/~krste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mtClean="0"/>
              <a:t>Technology Assumptions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952-5E21-BE44-9A8E-8D765734A7F8}" type="slidenum">
              <a:rPr lang="en-US" smtClean="0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0003" name="Rectangle 3"/>
          <p:cNvSpPr>
            <a:spLocks noChangeArrowheads="1"/>
          </p:cNvSpPr>
          <p:nvPr/>
        </p:nvSpPr>
        <p:spPr bwMode="auto">
          <a:xfrm>
            <a:off x="533400" y="3199450"/>
            <a:ext cx="66693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Thus, the following timing assumption is reasonable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80004" name="Rectangle 4"/>
          <p:cNvSpPr>
            <a:spLocks noChangeArrowheads="1"/>
          </p:cNvSpPr>
          <p:nvPr/>
        </p:nvSpPr>
        <p:spPr bwMode="auto">
          <a:xfrm>
            <a:off x="1346200" y="1066800"/>
            <a:ext cx="6451600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A small amount of very fast memory (caches)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backed up by a large, slower memory 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Fast ALU (at least for integers) 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Multiported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Register files (slower!)</a:t>
            </a:r>
          </a:p>
        </p:txBody>
      </p:sp>
      <p:sp>
        <p:nvSpPr>
          <p:cNvPr id="1280005" name="Rectangle 5"/>
          <p:cNvSpPr>
            <a:spLocks noChangeArrowheads="1"/>
          </p:cNvSpPr>
          <p:nvPr/>
        </p:nvSpPr>
        <p:spPr bwMode="auto">
          <a:xfrm>
            <a:off x="2514600" y="3733800"/>
            <a:ext cx="3852337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800" baseline="-25000">
                <a:solidFill>
                  <a:srgbClr val="56127A"/>
                </a:solidFill>
                <a:latin typeface="Calibri"/>
                <a:cs typeface="Calibri"/>
              </a:rPr>
              <a:t>IM</a:t>
            </a: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 t</a:t>
            </a:r>
            <a:r>
              <a:rPr lang="en-US" sz="2800" baseline="-25000">
                <a:solidFill>
                  <a:srgbClr val="56127A"/>
                </a:solidFill>
                <a:latin typeface="Calibri"/>
                <a:cs typeface="Calibri"/>
              </a:rPr>
              <a:t>RF</a:t>
            </a: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 t</a:t>
            </a:r>
            <a:r>
              <a:rPr lang="en-US" sz="2800" baseline="-250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 t</a:t>
            </a:r>
            <a:r>
              <a:rPr lang="en-US" sz="2800" baseline="-25000">
                <a:solidFill>
                  <a:srgbClr val="56127A"/>
                </a:solidFill>
                <a:latin typeface="Calibri"/>
                <a:cs typeface="Calibri"/>
              </a:rPr>
              <a:t>DM</a:t>
            </a: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  t</a:t>
            </a:r>
            <a:r>
              <a:rPr lang="en-US" sz="2800" baseline="-25000">
                <a:solidFill>
                  <a:srgbClr val="56127A"/>
                </a:solidFill>
                <a:latin typeface="Calibri"/>
                <a:cs typeface="Calibri"/>
              </a:rPr>
              <a:t>RW</a:t>
            </a:r>
          </a:p>
        </p:txBody>
      </p:sp>
      <p:sp>
        <p:nvSpPr>
          <p:cNvPr id="1280006" name="Rectangle 6"/>
          <p:cNvSpPr>
            <a:spLocks noChangeArrowheads="1"/>
          </p:cNvSpPr>
          <p:nvPr/>
        </p:nvSpPr>
        <p:spPr bwMode="auto">
          <a:xfrm>
            <a:off x="685800" y="46482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A 5-stage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pipeline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will be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 focus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of our detailed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design</a:t>
            </a:r>
          </a:p>
          <a:p>
            <a:pPr algn="r">
              <a:spcBef>
                <a:spcPct val="0"/>
              </a:spcBef>
            </a:pP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	- some commercial designs have over 30 pipeline stages to do an integer add!</a:t>
            </a:r>
            <a:endParaRPr lang="en-US" sz="28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3" grpId="0" autoUpdateAnimBg="0"/>
      <p:bldP spid="1280005" grpId="0" animBg="1" autoUpdateAnimBg="0"/>
      <p:bldP spid="12800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5-Stage Pipelined Execution</a:t>
            </a:r>
            <a:endParaRPr lang="en-US" dirty="0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87C0-D968-AC4D-8C57-706203FA5EB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81027" name="Rectangle 3"/>
          <p:cNvSpPr>
            <a:spLocks noChangeArrowheads="1"/>
          </p:cNvSpPr>
          <p:nvPr/>
        </p:nvSpPr>
        <p:spPr bwMode="auto">
          <a:xfrm>
            <a:off x="1189038" y="4333874"/>
            <a:ext cx="7149950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time 		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instruction1	IF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	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	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instruction2 		IF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	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	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instruction3			IF</a:t>
            </a:r>
            <a:r>
              <a:rPr lang="en-US" sz="2000" baseline="-25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ID</a:t>
            </a:r>
            <a:r>
              <a:rPr lang="en-US" sz="2000" baseline="-25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EX</a:t>
            </a:r>
            <a:r>
              <a:rPr lang="en-US" sz="2000" baseline="-25000" dirty="0">
                <a:latin typeface="Calibri"/>
                <a:cs typeface="Calibri"/>
              </a:rPr>
              <a:t>3	</a:t>
            </a:r>
            <a:r>
              <a:rPr lang="en-US" sz="2000" dirty="0">
                <a:latin typeface="Calibri"/>
                <a:cs typeface="Calibri"/>
              </a:rPr>
              <a:t>MA</a:t>
            </a:r>
            <a:r>
              <a:rPr lang="en-US" sz="2000" baseline="-25000" dirty="0">
                <a:latin typeface="Calibri"/>
                <a:cs typeface="Calibri"/>
              </a:rPr>
              <a:t>3	</a:t>
            </a:r>
            <a:r>
              <a:rPr lang="en-US" sz="2000" dirty="0">
                <a:latin typeface="Calibri"/>
                <a:cs typeface="Calibri"/>
              </a:rPr>
              <a:t>WB</a:t>
            </a:r>
            <a:r>
              <a:rPr lang="en-US" sz="2000" baseline="-25000" dirty="0">
                <a:latin typeface="Calibri"/>
                <a:cs typeface="Calibri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instruction4 				IF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instruction5 					IF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	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	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281028" name="Rectangle 4"/>
          <p:cNvSpPr>
            <a:spLocks noChangeArrowheads="1"/>
          </p:cNvSpPr>
          <p:nvPr/>
        </p:nvSpPr>
        <p:spPr bwMode="auto">
          <a:xfrm>
            <a:off x="5194300" y="4318000"/>
            <a:ext cx="596900" cy="1930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1029" name="Group 5"/>
          <p:cNvGrpSpPr>
            <a:grpSpLocks/>
          </p:cNvGrpSpPr>
          <p:nvPr/>
        </p:nvGrpSpPr>
        <p:grpSpPr bwMode="auto">
          <a:xfrm>
            <a:off x="285750" y="914400"/>
            <a:ext cx="8620125" cy="3419475"/>
            <a:chOff x="285" y="808"/>
            <a:chExt cx="5430" cy="2154"/>
          </a:xfrm>
        </p:grpSpPr>
        <p:sp>
          <p:nvSpPr>
            <p:cNvPr id="1281030" name="Freeform 6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1031" name="Group 7"/>
            <p:cNvGrpSpPr>
              <a:grpSpLocks/>
            </p:cNvGrpSpPr>
            <p:nvPr/>
          </p:nvGrpSpPr>
          <p:grpSpPr bwMode="auto">
            <a:xfrm>
              <a:off x="633" y="2104"/>
              <a:ext cx="5082" cy="858"/>
              <a:chOff x="633" y="2104"/>
              <a:chExt cx="5082" cy="858"/>
            </a:xfrm>
          </p:grpSpPr>
          <p:sp>
            <p:nvSpPr>
              <p:cNvPr id="1281032" name="Rectangle 8"/>
              <p:cNvSpPr>
                <a:spLocks noChangeArrowheads="1"/>
              </p:cNvSpPr>
              <p:nvPr/>
            </p:nvSpPr>
            <p:spPr bwMode="auto">
              <a:xfrm>
                <a:off x="5145" y="2104"/>
                <a:ext cx="57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-Back (WB)</a:t>
                </a:r>
              </a:p>
            </p:txBody>
          </p:sp>
          <p:sp>
            <p:nvSpPr>
              <p:cNvPr id="1281033" name="Rectangle 9"/>
              <p:cNvSpPr>
                <a:spLocks noChangeArrowheads="1"/>
              </p:cNvSpPr>
              <p:nvPr/>
            </p:nvSpPr>
            <p:spPr bwMode="auto">
              <a:xfrm>
                <a:off x="633" y="2392"/>
                <a:ext cx="69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I-Fetch (IF)</a:t>
                </a:r>
              </a:p>
            </p:txBody>
          </p:sp>
          <p:sp>
            <p:nvSpPr>
              <p:cNvPr id="1281034" name="Rectangle 10"/>
              <p:cNvSpPr>
                <a:spLocks noChangeArrowheads="1"/>
              </p:cNvSpPr>
              <p:nvPr/>
            </p:nvSpPr>
            <p:spPr bwMode="auto">
              <a:xfrm>
                <a:off x="3081" y="2392"/>
                <a:ext cx="75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Execute (EX)</a:t>
                </a:r>
              </a:p>
            </p:txBody>
          </p:sp>
          <p:sp>
            <p:nvSpPr>
              <p:cNvPr id="1281035" name="Rectangle 11"/>
              <p:cNvSpPr>
                <a:spLocks noChangeArrowheads="1"/>
              </p:cNvSpPr>
              <p:nvPr/>
            </p:nvSpPr>
            <p:spPr bwMode="auto">
              <a:xfrm>
                <a:off x="1353" y="2440"/>
                <a:ext cx="177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Decode, Reg. Fetch (ID)</a:t>
                </a:r>
              </a:p>
            </p:txBody>
          </p:sp>
          <p:sp>
            <p:nvSpPr>
              <p:cNvPr id="1281036" name="Rectangle 12"/>
              <p:cNvSpPr>
                <a:spLocks noChangeArrowheads="1"/>
              </p:cNvSpPr>
              <p:nvPr/>
            </p:nvSpPr>
            <p:spPr bwMode="auto">
              <a:xfrm>
                <a:off x="3993" y="2392"/>
                <a:ext cx="819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Memory (MA)</a:t>
                </a:r>
              </a:p>
            </p:txBody>
          </p:sp>
        </p:grpSp>
        <p:sp>
          <p:nvSpPr>
            <p:cNvPr id="1281037" name="Freeform 13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38" name="Line 14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39" name="Freeform 15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0" name="Freeform 16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1" name="Freeform 17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2" name="Rectangle 18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3" name="Rectangle 19"/>
            <p:cNvSpPr>
              <a:spLocks noChangeArrowheads="1"/>
            </p:cNvSpPr>
            <p:nvPr/>
          </p:nvSpPr>
          <p:spPr bwMode="auto">
            <a:xfrm>
              <a:off x="4096" y="1523"/>
              <a:ext cx="328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1044" name="Rectangle 20"/>
            <p:cNvSpPr>
              <a:spLocks noChangeArrowheads="1"/>
            </p:cNvSpPr>
            <p:nvPr/>
          </p:nvSpPr>
          <p:spPr bwMode="auto">
            <a:xfrm>
              <a:off x="4104" y="1999"/>
              <a:ext cx="40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1045" name="Rectangle 21"/>
            <p:cNvSpPr>
              <a:spLocks noChangeArrowheads="1"/>
            </p:cNvSpPr>
            <p:nvPr/>
          </p:nvSpPr>
          <p:spPr bwMode="auto">
            <a:xfrm>
              <a:off x="4273" y="1665"/>
              <a:ext cx="36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1046" name="Rectangle 22"/>
            <p:cNvSpPr>
              <a:spLocks noChangeArrowheads="1"/>
            </p:cNvSpPr>
            <p:nvPr/>
          </p:nvSpPr>
          <p:spPr bwMode="auto">
            <a:xfrm>
              <a:off x="4103" y="1752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1047" name="Rectangle 23"/>
            <p:cNvSpPr>
              <a:spLocks noChangeArrowheads="1"/>
            </p:cNvSpPr>
            <p:nvPr/>
          </p:nvSpPr>
          <p:spPr bwMode="auto">
            <a:xfrm>
              <a:off x="4223" y="1435"/>
              <a:ext cx="25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1048" name="Line 24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9" name="Line 25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1" name="Freeform 27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2" name="Freeform 28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3" name="Freeform 29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5" name="Freeform 31"/>
            <p:cNvSpPr>
              <a:spLocks/>
            </p:cNvSpPr>
            <p:nvPr/>
          </p:nvSpPr>
          <p:spPr bwMode="auto">
            <a:xfrm>
              <a:off x="1557" y="1400"/>
              <a:ext cx="576" cy="6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7" name="Freeform 33"/>
            <p:cNvSpPr>
              <a:spLocks/>
            </p:cNvSpPr>
            <p:nvPr/>
          </p:nvSpPr>
          <p:spPr bwMode="auto">
            <a:xfrm>
              <a:off x="1561" y="1606"/>
              <a:ext cx="56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8" name="Freeform 34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9" name="Freeform 35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0" name="Rectangle 36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1" name="Oval 37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2" name="Freeform 38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3" name="Rectangle 39"/>
            <p:cNvSpPr>
              <a:spLocks noChangeArrowheads="1"/>
            </p:cNvSpPr>
            <p:nvPr/>
          </p:nvSpPr>
          <p:spPr bwMode="auto">
            <a:xfrm>
              <a:off x="3275" y="1562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281064" name="Freeform 40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5" name="Line 41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6" name="Rectangle 42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7" name="Rectangle 43"/>
            <p:cNvSpPr>
              <a:spLocks noChangeArrowheads="1"/>
            </p:cNvSpPr>
            <p:nvPr/>
          </p:nvSpPr>
          <p:spPr bwMode="auto">
            <a:xfrm>
              <a:off x="2114" y="1919"/>
              <a:ext cx="39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 dirty="0" err="1">
                  <a:solidFill>
                    <a:srgbClr val="56127A"/>
                  </a:solidFill>
                  <a:latin typeface="Calibri"/>
                  <a:cs typeface="Calibri"/>
                </a:rPr>
                <a:t>Imm</a:t>
              </a:r>
              <a:endParaRPr lang="en-US" sz="14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400" dirty="0" smtClean="0">
                  <a:solidFill>
                    <a:srgbClr val="56127A"/>
                  </a:solidFill>
                  <a:latin typeface="Calibri"/>
                  <a:cs typeface="Calibri"/>
                </a:rPr>
                <a:t>Select</a:t>
              </a:r>
              <a:endParaRPr lang="en-US" sz="14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281068" name="Line 44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9" name="Rectangle 45"/>
            <p:cNvSpPr>
              <a:spLocks noChangeArrowheads="1"/>
            </p:cNvSpPr>
            <p:nvPr/>
          </p:nvSpPr>
          <p:spPr bwMode="auto">
            <a:xfrm>
              <a:off x="530" y="893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281070" name="Freeform 46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1" name="Line 47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2" name="Rectangle 48"/>
            <p:cNvSpPr>
              <a:spLocks noChangeArrowheads="1"/>
            </p:cNvSpPr>
            <p:nvPr/>
          </p:nvSpPr>
          <p:spPr bwMode="auto">
            <a:xfrm>
              <a:off x="798" y="1036"/>
              <a:ext cx="29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Add</a:t>
              </a:r>
            </a:p>
          </p:txBody>
        </p:sp>
        <p:sp>
          <p:nvSpPr>
            <p:cNvPr id="1281073" name="Rectangle 49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4" name="Rectangle 50"/>
            <p:cNvSpPr>
              <a:spLocks noChangeArrowheads="1"/>
            </p:cNvSpPr>
            <p:nvPr/>
          </p:nvSpPr>
          <p:spPr bwMode="auto">
            <a:xfrm>
              <a:off x="749" y="1448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1075" name="Rectangle 51"/>
            <p:cNvSpPr>
              <a:spLocks noChangeArrowheads="1"/>
            </p:cNvSpPr>
            <p:nvPr/>
          </p:nvSpPr>
          <p:spPr bwMode="auto">
            <a:xfrm>
              <a:off x="925" y="1535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1076" name="Rectangle 52"/>
            <p:cNvSpPr>
              <a:spLocks noChangeArrowheads="1"/>
            </p:cNvSpPr>
            <p:nvPr/>
          </p:nvSpPr>
          <p:spPr bwMode="auto">
            <a:xfrm>
              <a:off x="744" y="1788"/>
              <a:ext cx="565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1077" name="Rectangle 53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8" name="Rectangle 54"/>
            <p:cNvSpPr>
              <a:spLocks noChangeArrowheads="1"/>
            </p:cNvSpPr>
            <p:nvPr/>
          </p:nvSpPr>
          <p:spPr bwMode="auto">
            <a:xfrm>
              <a:off x="2249" y="1413"/>
              <a:ext cx="28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rd1</a:t>
              </a:r>
            </a:p>
          </p:txBody>
        </p:sp>
        <p:sp>
          <p:nvSpPr>
            <p:cNvPr id="1281079" name="Rectangle 55"/>
            <p:cNvSpPr>
              <a:spLocks noChangeArrowheads="1"/>
            </p:cNvSpPr>
            <p:nvPr/>
          </p:nvSpPr>
          <p:spPr bwMode="auto">
            <a:xfrm>
              <a:off x="2133" y="170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1281080" name="Rectangle 56"/>
            <p:cNvSpPr>
              <a:spLocks noChangeArrowheads="1"/>
            </p:cNvSpPr>
            <p:nvPr/>
          </p:nvSpPr>
          <p:spPr bwMode="auto">
            <a:xfrm>
              <a:off x="2091" y="124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rs1</a:t>
              </a:r>
            </a:p>
          </p:txBody>
        </p:sp>
        <p:sp>
          <p:nvSpPr>
            <p:cNvPr id="1281081" name="Rectangle 57"/>
            <p:cNvSpPr>
              <a:spLocks noChangeArrowheads="1"/>
            </p:cNvSpPr>
            <p:nvPr/>
          </p:nvSpPr>
          <p:spPr bwMode="auto">
            <a:xfrm>
              <a:off x="2092" y="133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rs2</a:t>
              </a:r>
            </a:p>
          </p:txBody>
        </p:sp>
        <p:sp>
          <p:nvSpPr>
            <p:cNvPr id="1281082" name="Rectangle 58"/>
            <p:cNvSpPr>
              <a:spLocks noChangeArrowheads="1"/>
            </p:cNvSpPr>
            <p:nvPr/>
          </p:nvSpPr>
          <p:spPr bwMode="auto">
            <a:xfrm>
              <a:off x="2096" y="1500"/>
              <a:ext cx="25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1083" name="Rectangle 59"/>
            <p:cNvSpPr>
              <a:spLocks noChangeArrowheads="1"/>
            </p:cNvSpPr>
            <p:nvPr/>
          </p:nvSpPr>
          <p:spPr bwMode="auto">
            <a:xfrm>
              <a:off x="2096" y="1590"/>
              <a:ext cx="2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</a:t>
              </a:r>
            </a:p>
          </p:txBody>
        </p:sp>
        <p:sp>
          <p:nvSpPr>
            <p:cNvPr id="1281084" name="Rectangle 60"/>
            <p:cNvSpPr>
              <a:spLocks noChangeArrowheads="1"/>
            </p:cNvSpPr>
            <p:nvPr/>
          </p:nvSpPr>
          <p:spPr bwMode="auto">
            <a:xfrm>
              <a:off x="2246" y="1603"/>
              <a:ext cx="2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rd2</a:t>
              </a:r>
            </a:p>
          </p:txBody>
        </p:sp>
        <p:sp>
          <p:nvSpPr>
            <p:cNvPr id="1281085" name="Rectangle 61"/>
            <p:cNvSpPr>
              <a:spLocks noChangeArrowheads="1"/>
            </p:cNvSpPr>
            <p:nvPr/>
          </p:nvSpPr>
          <p:spPr bwMode="auto">
            <a:xfrm>
              <a:off x="2221" y="1145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1086" name="Freeform 62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87" name="Freeform 63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88" name="Freeform 64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89" name="Freeform 65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1090" name="Group 66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1091" name="Group 67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1092" name="Line 68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3" name="Line 69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4" name="Line 70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5" name="Line 71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6" name="Line 72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097" name="Group 73"/>
              <p:cNvGrpSpPr>
                <a:grpSpLocks/>
              </p:cNvGrpSpPr>
              <p:nvPr/>
            </p:nvGrpSpPr>
            <p:grpSpPr bwMode="auto">
              <a:xfrm>
                <a:off x="1206" y="1463"/>
                <a:ext cx="220" cy="369"/>
                <a:chOff x="1206" y="1463"/>
                <a:chExt cx="220" cy="369"/>
              </a:xfrm>
            </p:grpSpPr>
            <p:sp>
              <p:nvSpPr>
                <p:cNvPr id="1281098" name="Rectangle 74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9" name="Rectangle 75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0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  <p:sp>
              <p:nvSpPr>
                <p:cNvPr id="1281100" name="Freeform 76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01" name="Group 77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1102" name="Rectangle 7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03" name="Freeform 7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04" name="Group 80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1105" name="Rectangle 8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06" name="Freeform 8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07" name="Group 83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1108" name="Rectangle 8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09" name="Freeform 8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0" name="Group 86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1111" name="Rectangle 87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12" name="Freeform 88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3" name="Group 89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1114" name="Rectangle 90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15" name="Freeform 91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6" name="Group 92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1117" name="Rectangle 93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18" name="Freeform 94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9" name="Group 95"/>
              <p:cNvGrpSpPr>
                <a:grpSpLocks/>
              </p:cNvGrpSpPr>
              <p:nvPr/>
            </p:nvGrpSpPr>
            <p:grpSpPr bwMode="auto">
              <a:xfrm>
                <a:off x="294" y="1399"/>
                <a:ext cx="251" cy="369"/>
                <a:chOff x="294" y="1399"/>
                <a:chExt cx="251" cy="369"/>
              </a:xfrm>
            </p:grpSpPr>
            <p:sp>
              <p:nvSpPr>
                <p:cNvPr id="128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21" name="Freeform 97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2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1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27" grpId="0" build="p" autoUpdateAnimBg="0"/>
      <p:bldP spid="12810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5-Stage Pipelined Execution</a:t>
            </a:r>
            <a:br>
              <a:rPr lang="en-US"/>
            </a:br>
            <a:r>
              <a:rPr lang="en-US" sz="2000" i="1"/>
              <a:t>Resource Usage Diagram</a:t>
            </a:r>
          </a:p>
        </p:txBody>
      </p:sp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31CA-5F73-F247-8805-F8BA63E54A32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4924424" y="4286959"/>
            <a:ext cx="638175" cy="22097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1600200" y="4191000"/>
            <a:ext cx="6498750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time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ID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EX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         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MA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 		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WB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			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283077" name="Rectangle 5"/>
          <p:cNvSpPr>
            <a:spLocks noChangeArrowheads="1"/>
          </p:cNvSpPr>
          <p:nvPr/>
        </p:nvSpPr>
        <p:spPr bwMode="auto">
          <a:xfrm rot="16200000">
            <a:off x="618781" y="5115978"/>
            <a:ext cx="15075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Resources</a:t>
            </a:r>
          </a:p>
        </p:txBody>
      </p:sp>
      <p:grpSp>
        <p:nvGrpSpPr>
          <p:cNvPr id="1283078" name="Group 6"/>
          <p:cNvGrpSpPr>
            <a:grpSpLocks/>
          </p:cNvGrpSpPr>
          <p:nvPr/>
        </p:nvGrpSpPr>
        <p:grpSpPr bwMode="auto">
          <a:xfrm>
            <a:off x="285750" y="685800"/>
            <a:ext cx="8696326" cy="3419475"/>
            <a:chOff x="285" y="808"/>
            <a:chExt cx="5478" cy="2154"/>
          </a:xfrm>
        </p:grpSpPr>
        <p:sp>
          <p:nvSpPr>
            <p:cNvPr id="1283079" name="Freeform 7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3080" name="Group 8"/>
            <p:cNvGrpSpPr>
              <a:grpSpLocks/>
            </p:cNvGrpSpPr>
            <p:nvPr/>
          </p:nvGrpSpPr>
          <p:grpSpPr bwMode="auto">
            <a:xfrm>
              <a:off x="633" y="2015"/>
              <a:ext cx="5130" cy="947"/>
              <a:chOff x="633" y="2015"/>
              <a:chExt cx="5130" cy="947"/>
            </a:xfrm>
          </p:grpSpPr>
          <p:sp>
            <p:nvSpPr>
              <p:cNvPr id="1283081" name="Rectangle 9"/>
              <p:cNvSpPr>
                <a:spLocks noChangeArrowheads="1"/>
              </p:cNvSpPr>
              <p:nvPr/>
            </p:nvSpPr>
            <p:spPr bwMode="auto">
              <a:xfrm>
                <a:off x="5193" y="2015"/>
                <a:ext cx="57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-Back (WB)</a:t>
                </a:r>
              </a:p>
            </p:txBody>
          </p:sp>
          <p:sp>
            <p:nvSpPr>
              <p:cNvPr id="1283082" name="Rectangle 10"/>
              <p:cNvSpPr>
                <a:spLocks noChangeArrowheads="1"/>
              </p:cNvSpPr>
              <p:nvPr/>
            </p:nvSpPr>
            <p:spPr bwMode="auto">
              <a:xfrm>
                <a:off x="633" y="2344"/>
                <a:ext cx="69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I-Fetch (IF)</a:t>
                </a:r>
              </a:p>
            </p:txBody>
          </p:sp>
          <p:sp>
            <p:nvSpPr>
              <p:cNvPr id="1283083" name="Rectangle 11"/>
              <p:cNvSpPr>
                <a:spLocks noChangeArrowheads="1"/>
              </p:cNvSpPr>
              <p:nvPr/>
            </p:nvSpPr>
            <p:spPr bwMode="auto">
              <a:xfrm>
                <a:off x="3081" y="2440"/>
                <a:ext cx="75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Execute (EX)</a:t>
                </a:r>
              </a:p>
            </p:txBody>
          </p:sp>
          <p:sp>
            <p:nvSpPr>
              <p:cNvPr id="1283084" name="Rectangle 12"/>
              <p:cNvSpPr>
                <a:spLocks noChangeArrowheads="1"/>
              </p:cNvSpPr>
              <p:nvPr/>
            </p:nvSpPr>
            <p:spPr bwMode="auto">
              <a:xfrm>
                <a:off x="1353" y="2440"/>
                <a:ext cx="177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Decode, Reg. Fetch (ID)</a:t>
                </a:r>
              </a:p>
            </p:txBody>
          </p:sp>
          <p:sp>
            <p:nvSpPr>
              <p:cNvPr id="1283085" name="Rectangle 13"/>
              <p:cNvSpPr>
                <a:spLocks noChangeArrowheads="1"/>
              </p:cNvSpPr>
              <p:nvPr/>
            </p:nvSpPr>
            <p:spPr bwMode="auto">
              <a:xfrm>
                <a:off x="3993" y="2440"/>
                <a:ext cx="819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Memory (MA)</a:t>
                </a:r>
              </a:p>
            </p:txBody>
          </p:sp>
        </p:grpSp>
        <p:sp>
          <p:nvSpPr>
            <p:cNvPr id="1283086" name="Freeform 14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87" name="Line 15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88" name="Freeform 16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89" name="Freeform 17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0" name="Freeform 18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1" name="Rectangle 19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2" name="Rectangle 20"/>
            <p:cNvSpPr>
              <a:spLocks noChangeArrowheads="1"/>
            </p:cNvSpPr>
            <p:nvPr/>
          </p:nvSpPr>
          <p:spPr bwMode="auto">
            <a:xfrm>
              <a:off x="4096" y="1523"/>
              <a:ext cx="328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3093" name="Rectangle 21"/>
            <p:cNvSpPr>
              <a:spLocks noChangeArrowheads="1"/>
            </p:cNvSpPr>
            <p:nvPr/>
          </p:nvSpPr>
          <p:spPr bwMode="auto">
            <a:xfrm>
              <a:off x="4104" y="1999"/>
              <a:ext cx="40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3094" name="Rectangle 22"/>
            <p:cNvSpPr>
              <a:spLocks noChangeArrowheads="1"/>
            </p:cNvSpPr>
            <p:nvPr/>
          </p:nvSpPr>
          <p:spPr bwMode="auto">
            <a:xfrm>
              <a:off x="4273" y="1665"/>
              <a:ext cx="36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3095" name="Rectangle 23"/>
            <p:cNvSpPr>
              <a:spLocks noChangeArrowheads="1"/>
            </p:cNvSpPr>
            <p:nvPr/>
          </p:nvSpPr>
          <p:spPr bwMode="auto">
            <a:xfrm>
              <a:off x="4103" y="1752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3096" name="Rectangle 24"/>
            <p:cNvSpPr>
              <a:spLocks noChangeArrowheads="1"/>
            </p:cNvSpPr>
            <p:nvPr/>
          </p:nvSpPr>
          <p:spPr bwMode="auto">
            <a:xfrm>
              <a:off x="4223" y="1435"/>
              <a:ext cx="25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3097" name="Line 25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8" name="Line 26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0" name="Freeform 28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1" name="Freeform 29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2" name="Freeform 30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4" name="Freeform 32"/>
            <p:cNvSpPr>
              <a:spLocks/>
            </p:cNvSpPr>
            <p:nvPr/>
          </p:nvSpPr>
          <p:spPr bwMode="auto">
            <a:xfrm>
              <a:off x="1557" y="1448"/>
              <a:ext cx="576" cy="5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7" name="Freeform 35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8" name="Freeform 36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9" name="Rectangle 37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0" name="Oval 38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1" name="Freeform 39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2" name="Rectangle 40"/>
            <p:cNvSpPr>
              <a:spLocks noChangeArrowheads="1"/>
            </p:cNvSpPr>
            <p:nvPr/>
          </p:nvSpPr>
          <p:spPr bwMode="auto">
            <a:xfrm>
              <a:off x="3275" y="1562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283113" name="Freeform 41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4" name="Line 42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5" name="Rectangle 43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7" name="Line 45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8" name="Rectangle 46"/>
            <p:cNvSpPr>
              <a:spLocks noChangeArrowheads="1"/>
            </p:cNvSpPr>
            <p:nvPr/>
          </p:nvSpPr>
          <p:spPr bwMode="auto">
            <a:xfrm>
              <a:off x="530" y="893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283119" name="Freeform 47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0" name="Line 48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1" name="Rectangle 49"/>
            <p:cNvSpPr>
              <a:spLocks noChangeArrowheads="1"/>
            </p:cNvSpPr>
            <p:nvPr/>
          </p:nvSpPr>
          <p:spPr bwMode="auto">
            <a:xfrm>
              <a:off x="798" y="1036"/>
              <a:ext cx="29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Add</a:t>
              </a:r>
            </a:p>
          </p:txBody>
        </p:sp>
        <p:sp>
          <p:nvSpPr>
            <p:cNvPr id="1283122" name="Rectangle 50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3" name="Rectangle 51"/>
            <p:cNvSpPr>
              <a:spLocks noChangeArrowheads="1"/>
            </p:cNvSpPr>
            <p:nvPr/>
          </p:nvSpPr>
          <p:spPr bwMode="auto">
            <a:xfrm>
              <a:off x="749" y="1448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3124" name="Rectangle 52"/>
            <p:cNvSpPr>
              <a:spLocks noChangeArrowheads="1"/>
            </p:cNvSpPr>
            <p:nvPr/>
          </p:nvSpPr>
          <p:spPr bwMode="auto">
            <a:xfrm>
              <a:off x="925" y="1535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3125" name="Rectangle 53"/>
            <p:cNvSpPr>
              <a:spLocks noChangeArrowheads="1"/>
            </p:cNvSpPr>
            <p:nvPr/>
          </p:nvSpPr>
          <p:spPr bwMode="auto">
            <a:xfrm>
              <a:off x="744" y="1788"/>
              <a:ext cx="565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3126" name="Rectangle 54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7" name="Rectangle 55"/>
            <p:cNvSpPr>
              <a:spLocks noChangeArrowheads="1"/>
            </p:cNvSpPr>
            <p:nvPr/>
          </p:nvSpPr>
          <p:spPr bwMode="auto">
            <a:xfrm>
              <a:off x="2249" y="1413"/>
              <a:ext cx="28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rd1</a:t>
              </a:r>
            </a:p>
          </p:txBody>
        </p:sp>
        <p:sp>
          <p:nvSpPr>
            <p:cNvPr id="1283128" name="Rectangle 56"/>
            <p:cNvSpPr>
              <a:spLocks noChangeArrowheads="1"/>
            </p:cNvSpPr>
            <p:nvPr/>
          </p:nvSpPr>
          <p:spPr bwMode="auto">
            <a:xfrm>
              <a:off x="2133" y="170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1283129" name="Rectangle 57"/>
            <p:cNvSpPr>
              <a:spLocks noChangeArrowheads="1"/>
            </p:cNvSpPr>
            <p:nvPr/>
          </p:nvSpPr>
          <p:spPr bwMode="auto">
            <a:xfrm>
              <a:off x="2091" y="124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rs1</a:t>
              </a:r>
            </a:p>
          </p:txBody>
        </p:sp>
        <p:sp>
          <p:nvSpPr>
            <p:cNvPr id="1283130" name="Rectangle 58"/>
            <p:cNvSpPr>
              <a:spLocks noChangeArrowheads="1"/>
            </p:cNvSpPr>
            <p:nvPr/>
          </p:nvSpPr>
          <p:spPr bwMode="auto">
            <a:xfrm>
              <a:off x="2092" y="133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rs2</a:t>
              </a:r>
            </a:p>
          </p:txBody>
        </p:sp>
        <p:sp>
          <p:nvSpPr>
            <p:cNvPr id="1283131" name="Rectangle 59"/>
            <p:cNvSpPr>
              <a:spLocks noChangeArrowheads="1"/>
            </p:cNvSpPr>
            <p:nvPr/>
          </p:nvSpPr>
          <p:spPr bwMode="auto">
            <a:xfrm>
              <a:off x="2096" y="1500"/>
              <a:ext cx="24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ws</a:t>
              </a:r>
            </a:p>
          </p:txBody>
        </p:sp>
        <p:sp>
          <p:nvSpPr>
            <p:cNvPr id="1283132" name="Rectangle 60"/>
            <p:cNvSpPr>
              <a:spLocks noChangeArrowheads="1"/>
            </p:cNvSpPr>
            <p:nvPr/>
          </p:nvSpPr>
          <p:spPr bwMode="auto">
            <a:xfrm>
              <a:off x="2096" y="1590"/>
              <a:ext cx="2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</a:t>
              </a:r>
            </a:p>
          </p:txBody>
        </p:sp>
        <p:sp>
          <p:nvSpPr>
            <p:cNvPr id="1283133" name="Rectangle 61"/>
            <p:cNvSpPr>
              <a:spLocks noChangeArrowheads="1"/>
            </p:cNvSpPr>
            <p:nvPr/>
          </p:nvSpPr>
          <p:spPr bwMode="auto">
            <a:xfrm>
              <a:off x="2246" y="1603"/>
              <a:ext cx="2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rd2</a:t>
              </a:r>
            </a:p>
          </p:txBody>
        </p:sp>
        <p:sp>
          <p:nvSpPr>
            <p:cNvPr id="1283134" name="Rectangle 62"/>
            <p:cNvSpPr>
              <a:spLocks noChangeArrowheads="1"/>
            </p:cNvSpPr>
            <p:nvPr/>
          </p:nvSpPr>
          <p:spPr bwMode="auto">
            <a:xfrm>
              <a:off x="2221" y="1145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3135" name="Freeform 63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36" name="Freeform 64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37" name="Freeform 65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38" name="Freeform 66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3139" name="Group 67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3140" name="Group 68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3141" name="Line 69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2" name="Line 70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3" name="Line 71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4" name="Line 72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5" name="Line 73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46" name="Group 74"/>
              <p:cNvGrpSpPr>
                <a:grpSpLocks/>
              </p:cNvGrpSpPr>
              <p:nvPr/>
            </p:nvGrpSpPr>
            <p:grpSpPr bwMode="auto">
              <a:xfrm>
                <a:off x="1206" y="1463"/>
                <a:ext cx="220" cy="369"/>
                <a:chOff x="1206" y="1463"/>
                <a:chExt cx="220" cy="369"/>
              </a:xfrm>
            </p:grpSpPr>
            <p:sp>
              <p:nvSpPr>
                <p:cNvPr id="1283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0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  <p:sp>
              <p:nvSpPr>
                <p:cNvPr id="1283149" name="Freeform 77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0" name="Group 78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3151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52" name="Freeform 8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3" name="Group 81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3154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55" name="Freeform 8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6" name="Group 84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315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58" name="Freeform 8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9" name="Group 87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3160" name="Rectangle 8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61" name="Freeform 8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62" name="Group 90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3163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64" name="Freeform 9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65" name="Group 93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3166" name="Rectangle 9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67" name="Freeform 9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68" name="Group 96"/>
              <p:cNvGrpSpPr>
                <a:grpSpLocks/>
              </p:cNvGrpSpPr>
              <p:nvPr/>
            </p:nvGrpSpPr>
            <p:grpSpPr bwMode="auto">
              <a:xfrm>
                <a:off x="294" y="1399"/>
                <a:ext cx="251" cy="369"/>
                <a:chOff x="294" y="1399"/>
                <a:chExt cx="251" cy="369"/>
              </a:xfrm>
            </p:grpSpPr>
            <p:sp>
              <p:nvSpPr>
                <p:cNvPr id="1283169" name="Rectangle 97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70" name="Freeform 98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71" name="Rectangle 99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1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</p:grpSp>
        </p:grpSp>
      </p:grp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3189861" y="2449513"/>
            <a:ext cx="62115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 err="1">
                <a:solidFill>
                  <a:srgbClr val="56127A"/>
                </a:solidFill>
                <a:latin typeface="Calibri"/>
                <a:cs typeface="Calibri"/>
              </a:rPr>
              <a:t>Imm</a:t>
            </a:r>
            <a:endParaRPr lang="en-US" sz="14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56127A"/>
                </a:solidFill>
                <a:latin typeface="Calibri"/>
                <a:cs typeface="Calibri"/>
              </a:rPr>
              <a:t>Select</a:t>
            </a:r>
            <a:endParaRPr lang="en-US" sz="1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03" name="Freeform 33"/>
          <p:cNvSpPr>
            <a:spLocks/>
          </p:cNvSpPr>
          <p:nvPr/>
        </p:nvSpPr>
        <p:spPr bwMode="auto">
          <a:xfrm>
            <a:off x="2311400" y="1952625"/>
            <a:ext cx="896938" cy="46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animBg="1"/>
      <p:bldP spid="128307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Pipelined Execution:</a:t>
            </a:r>
            <a:br>
              <a:rPr lang="en-US"/>
            </a:br>
            <a:r>
              <a:rPr lang="en-US" sz="2000"/>
              <a:t>ALU Instructions</a:t>
            </a:r>
          </a:p>
        </p:txBody>
      </p:sp>
      <p:sp>
        <p:nvSpPr>
          <p:cNvPr id="1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FDE0-4540-5A4B-B7DC-3079767FADCF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5123" name="Freeform 3"/>
          <p:cNvSpPr>
            <a:spLocks/>
          </p:cNvSpPr>
          <p:nvPr/>
        </p:nvSpPr>
        <p:spPr bwMode="auto">
          <a:xfrm>
            <a:off x="2916238" y="1611313"/>
            <a:ext cx="6067425" cy="1428750"/>
          </a:xfrm>
          <a:custGeom>
            <a:avLst/>
            <a:gdLst/>
            <a:ahLst/>
            <a:cxnLst>
              <a:cxn ang="0">
                <a:pos x="3750" y="0"/>
              </a:cxn>
              <a:cxn ang="0">
                <a:pos x="3822" y="0"/>
              </a:cxn>
              <a:cxn ang="0">
                <a:pos x="3817" y="192"/>
              </a:cxn>
              <a:cxn ang="0">
                <a:pos x="0" y="192"/>
              </a:cxn>
              <a:cxn ang="0">
                <a:pos x="0" y="895"/>
              </a:cxn>
              <a:cxn ang="0">
                <a:pos x="429" y="900"/>
              </a:cxn>
            </a:cxnLst>
            <a:rect l="0" t="0" r="r" b="b"/>
            <a:pathLst>
              <a:path w="3822" h="900">
                <a:moveTo>
                  <a:pt x="3750" y="0"/>
                </a:moveTo>
                <a:lnTo>
                  <a:pt x="3822" y="0"/>
                </a:lnTo>
                <a:lnTo>
                  <a:pt x="3817" y="192"/>
                </a:lnTo>
                <a:lnTo>
                  <a:pt x="0" y="192"/>
                </a:lnTo>
                <a:lnTo>
                  <a:pt x="0" y="895"/>
                </a:lnTo>
                <a:lnTo>
                  <a:pt x="429" y="900"/>
                </a:lnTo>
              </a:path>
            </a:pathLst>
          </a:custGeom>
          <a:noFill/>
          <a:ln w="127000" cap="rnd" cmpd="sng">
            <a:solidFill>
              <a:srgbClr val="B69CA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5124" name="Group 4"/>
          <p:cNvGrpSpPr>
            <a:grpSpLocks/>
          </p:cNvGrpSpPr>
          <p:nvPr/>
        </p:nvGrpSpPr>
        <p:grpSpPr bwMode="auto">
          <a:xfrm>
            <a:off x="2282825" y="1346200"/>
            <a:ext cx="6661151" cy="2452688"/>
            <a:chOff x="1438" y="1144"/>
            <a:chExt cx="4196" cy="1545"/>
          </a:xfrm>
        </p:grpSpPr>
        <p:grpSp>
          <p:nvGrpSpPr>
            <p:cNvPr id="1285125" name="Group 5"/>
            <p:cNvGrpSpPr>
              <a:grpSpLocks/>
            </p:cNvGrpSpPr>
            <p:nvPr/>
          </p:nvGrpSpPr>
          <p:grpSpPr bwMode="auto">
            <a:xfrm>
              <a:off x="3909" y="1144"/>
              <a:ext cx="205" cy="304"/>
              <a:chOff x="3909" y="1144"/>
              <a:chExt cx="205" cy="304"/>
            </a:xfrm>
          </p:grpSpPr>
          <p:sp>
            <p:nvSpPr>
              <p:cNvPr id="1285126" name="Rectangle 6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27" name="Freeform 7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28" name="Rectangle 8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285129" name="Freeform 9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30" name="Line 10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31" name="Line 11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32" name="Group 12"/>
            <p:cNvGrpSpPr>
              <a:grpSpLocks/>
            </p:cNvGrpSpPr>
            <p:nvPr/>
          </p:nvGrpSpPr>
          <p:grpSpPr bwMode="auto">
            <a:xfrm>
              <a:off x="3293" y="1144"/>
              <a:ext cx="205" cy="304"/>
              <a:chOff x="3293" y="1144"/>
              <a:chExt cx="205" cy="304"/>
            </a:xfrm>
          </p:grpSpPr>
          <p:sp>
            <p:nvSpPr>
              <p:cNvPr id="1285133" name="Rectangle 13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4" name="Freeform 14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5" name="Rectangle 15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grpSp>
          <p:nvGrpSpPr>
            <p:cNvPr id="1285136" name="Group 16"/>
            <p:cNvGrpSpPr>
              <a:grpSpLocks/>
            </p:cNvGrpSpPr>
            <p:nvPr/>
          </p:nvGrpSpPr>
          <p:grpSpPr bwMode="auto">
            <a:xfrm>
              <a:off x="5429" y="1144"/>
              <a:ext cx="205" cy="304"/>
              <a:chOff x="5429" y="1144"/>
              <a:chExt cx="205" cy="304"/>
            </a:xfrm>
          </p:grpSpPr>
          <p:sp>
            <p:nvSpPr>
              <p:cNvPr id="1285137" name="Rectangle 17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8" name="Freeform 18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9" name="Rectangle 19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</p:grpSp>
      <p:grpSp>
        <p:nvGrpSpPr>
          <p:cNvPr id="1285140" name="Group 20"/>
          <p:cNvGrpSpPr>
            <a:grpSpLocks/>
          </p:cNvGrpSpPr>
          <p:nvPr/>
        </p:nvGrpSpPr>
        <p:grpSpPr bwMode="auto">
          <a:xfrm>
            <a:off x="2917825" y="1600200"/>
            <a:ext cx="6073776" cy="1436688"/>
            <a:chOff x="1838" y="1304"/>
            <a:chExt cx="3826" cy="905"/>
          </a:xfrm>
        </p:grpSpPr>
        <p:sp>
          <p:nvSpPr>
            <p:cNvPr id="1285141" name="Freeform 21"/>
            <p:cNvSpPr>
              <a:spLocks/>
            </p:cNvSpPr>
            <p:nvPr/>
          </p:nvSpPr>
          <p:spPr bwMode="auto">
            <a:xfrm>
              <a:off x="1838" y="1496"/>
              <a:ext cx="2977" cy="713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42" name="Group 22"/>
            <p:cNvGrpSpPr>
              <a:grpSpLocks/>
            </p:cNvGrpSpPr>
            <p:nvPr/>
          </p:nvGrpSpPr>
          <p:grpSpPr bwMode="auto">
            <a:xfrm>
              <a:off x="4812" y="1304"/>
              <a:ext cx="852" cy="436"/>
              <a:chOff x="4812" y="1304"/>
              <a:chExt cx="852" cy="436"/>
            </a:xfrm>
          </p:grpSpPr>
          <p:sp>
            <p:nvSpPr>
              <p:cNvPr id="1285143" name="Freeform 23"/>
              <p:cNvSpPr>
                <a:spLocks/>
              </p:cNvSpPr>
              <p:nvPr/>
            </p:nvSpPr>
            <p:spPr bwMode="auto">
              <a:xfrm>
                <a:off x="4958" y="1304"/>
                <a:ext cx="705" cy="184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44" name="Line 24"/>
              <p:cNvSpPr>
                <a:spLocks noChangeShapeType="1"/>
              </p:cNvSpPr>
              <p:nvPr/>
            </p:nvSpPr>
            <p:spPr bwMode="auto">
              <a:xfrm flipH="1">
                <a:off x="4952" y="1488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85145" name="Group 25"/>
              <p:cNvGrpSpPr>
                <a:grpSpLocks/>
              </p:cNvGrpSpPr>
              <p:nvPr/>
            </p:nvGrpSpPr>
            <p:grpSpPr bwMode="auto">
              <a:xfrm>
                <a:off x="4812" y="1360"/>
                <a:ext cx="601" cy="380"/>
                <a:chOff x="4812" y="1360"/>
                <a:chExt cx="601" cy="380"/>
              </a:xfrm>
            </p:grpSpPr>
            <p:sp>
              <p:nvSpPr>
                <p:cNvPr id="1285146" name="Rectangle 26"/>
                <p:cNvSpPr>
                  <a:spLocks noChangeArrowheads="1"/>
                </p:cNvSpPr>
                <p:nvPr/>
              </p:nvSpPr>
              <p:spPr bwMode="auto">
                <a:xfrm>
                  <a:off x="5232" y="1528"/>
                  <a:ext cx="181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1</a:t>
                  </a:r>
                  <a:endParaRPr lang="en-US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285147" name="Freeform 27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5148" name="Line 28"/>
                <p:cNvSpPr>
                  <a:spLocks noChangeShapeType="1"/>
                </p:cNvSpPr>
                <p:nvPr/>
              </p:nvSpPr>
              <p:spPr bwMode="auto">
                <a:xfrm>
                  <a:off x="4878" y="1636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</p:grpSp>
      <p:grpSp>
        <p:nvGrpSpPr>
          <p:cNvPr id="1285149" name="Group 29"/>
          <p:cNvGrpSpPr>
            <a:grpSpLocks/>
          </p:cNvGrpSpPr>
          <p:nvPr/>
        </p:nvGrpSpPr>
        <p:grpSpPr bwMode="auto">
          <a:xfrm>
            <a:off x="381000" y="990600"/>
            <a:ext cx="8561388" cy="3481388"/>
            <a:chOff x="240" y="912"/>
            <a:chExt cx="5393" cy="2193"/>
          </a:xfrm>
        </p:grpSpPr>
        <p:sp>
          <p:nvSpPr>
            <p:cNvPr id="1285150" name="Freeform 30"/>
            <p:cNvSpPr>
              <a:spLocks/>
            </p:cNvSpPr>
            <p:nvPr/>
          </p:nvSpPr>
          <p:spPr bwMode="auto">
            <a:xfrm>
              <a:off x="2916" y="2317"/>
              <a:ext cx="1520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1" name="Line 31"/>
            <p:cNvSpPr>
              <a:spLocks noChangeShapeType="1"/>
            </p:cNvSpPr>
            <p:nvPr/>
          </p:nvSpPr>
          <p:spPr bwMode="auto">
            <a:xfrm>
              <a:off x="3280" y="238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2" name="Line 32"/>
            <p:cNvSpPr>
              <a:spLocks noChangeShapeType="1"/>
            </p:cNvSpPr>
            <p:nvPr/>
          </p:nvSpPr>
          <p:spPr bwMode="auto">
            <a:xfrm>
              <a:off x="3808" y="222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3" name="Freeform 33"/>
            <p:cNvSpPr>
              <a:spLocks/>
            </p:cNvSpPr>
            <p:nvPr/>
          </p:nvSpPr>
          <p:spPr bwMode="auto">
            <a:xfrm>
              <a:off x="240" y="91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4" name="Freeform 34"/>
            <p:cNvSpPr>
              <a:spLocks/>
            </p:cNvSpPr>
            <p:nvPr/>
          </p:nvSpPr>
          <p:spPr bwMode="auto">
            <a:xfrm>
              <a:off x="600" y="148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5" name="Freeform 35"/>
            <p:cNvSpPr>
              <a:spLocks/>
            </p:cNvSpPr>
            <p:nvPr/>
          </p:nvSpPr>
          <p:spPr bwMode="auto">
            <a:xfrm>
              <a:off x="576" y="211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6" name="Freeform 36"/>
            <p:cNvSpPr>
              <a:spLocks/>
            </p:cNvSpPr>
            <p:nvPr/>
          </p:nvSpPr>
          <p:spPr bwMode="auto">
            <a:xfrm>
              <a:off x="704" y="91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7" name="Freeform 37"/>
            <p:cNvSpPr>
              <a:spLocks/>
            </p:cNvSpPr>
            <p:nvPr/>
          </p:nvSpPr>
          <p:spPr bwMode="auto">
            <a:xfrm>
              <a:off x="1440" y="1920"/>
              <a:ext cx="817" cy="193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8" name="Freeform 38"/>
            <p:cNvSpPr>
              <a:spLocks/>
            </p:cNvSpPr>
            <p:nvPr/>
          </p:nvSpPr>
          <p:spPr bwMode="auto">
            <a:xfrm>
              <a:off x="1440" y="2016"/>
              <a:ext cx="8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9" name="Freeform 39"/>
            <p:cNvSpPr>
              <a:spLocks/>
            </p:cNvSpPr>
            <p:nvPr/>
          </p:nvSpPr>
          <p:spPr bwMode="auto">
            <a:xfrm>
              <a:off x="1440" y="2112"/>
              <a:ext cx="817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0" name="Freeform 40"/>
            <p:cNvSpPr>
              <a:spLocks/>
            </p:cNvSpPr>
            <p:nvPr/>
          </p:nvSpPr>
          <p:spPr bwMode="auto">
            <a:xfrm>
              <a:off x="2646" y="2482"/>
              <a:ext cx="469" cy="24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123" y="246"/>
                </a:cxn>
                <a:cxn ang="0">
                  <a:pos x="123" y="0"/>
                </a:cxn>
                <a:cxn ang="0">
                  <a:pos x="468" y="0"/>
                </a:cxn>
              </a:cxnLst>
              <a:rect l="0" t="0" r="r" b="b"/>
              <a:pathLst>
                <a:path w="469" h="247">
                  <a:moveTo>
                    <a:pt x="0" y="246"/>
                  </a:moveTo>
                  <a:lnTo>
                    <a:pt x="123" y="246"/>
                  </a:lnTo>
                  <a:lnTo>
                    <a:pt x="123" y="0"/>
                  </a:lnTo>
                  <a:lnTo>
                    <a:pt x="4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1" name="Freeform 41"/>
            <p:cNvSpPr>
              <a:spLocks/>
            </p:cNvSpPr>
            <p:nvPr/>
          </p:nvSpPr>
          <p:spPr bwMode="auto">
            <a:xfrm>
              <a:off x="2642" y="2112"/>
              <a:ext cx="9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0" y="0"/>
                </a:cxn>
              </a:cxnLst>
              <a:rect l="0" t="0" r="r" b="b"/>
              <a:pathLst>
                <a:path w="991" h="1">
                  <a:moveTo>
                    <a:pt x="0" y="0"/>
                  </a:moveTo>
                  <a:lnTo>
                    <a:pt x="99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2" name="Freeform 42"/>
            <p:cNvSpPr>
              <a:spLocks/>
            </p:cNvSpPr>
            <p:nvPr/>
          </p:nvSpPr>
          <p:spPr bwMode="auto">
            <a:xfrm flipV="1">
              <a:off x="4929" y="239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3" name="Freeform 43"/>
            <p:cNvSpPr>
              <a:spLocks/>
            </p:cNvSpPr>
            <p:nvPr/>
          </p:nvSpPr>
          <p:spPr bwMode="auto">
            <a:xfrm>
              <a:off x="4186" y="223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4" name="Freeform 44"/>
            <p:cNvSpPr>
              <a:spLocks/>
            </p:cNvSpPr>
            <p:nvPr/>
          </p:nvSpPr>
          <p:spPr bwMode="auto">
            <a:xfrm>
              <a:off x="2016" y="2304"/>
              <a:ext cx="36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5" name="Oval 45"/>
            <p:cNvSpPr>
              <a:spLocks noChangeArrowheads="1"/>
            </p:cNvSpPr>
            <p:nvPr/>
          </p:nvSpPr>
          <p:spPr bwMode="auto">
            <a:xfrm>
              <a:off x="2900" y="227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6" name="Oval 46"/>
            <p:cNvSpPr>
              <a:spLocks noChangeArrowheads="1"/>
            </p:cNvSpPr>
            <p:nvPr/>
          </p:nvSpPr>
          <p:spPr bwMode="auto">
            <a:xfrm>
              <a:off x="4162" y="220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7" name="Freeform 47"/>
            <p:cNvSpPr>
              <a:spLocks/>
            </p:cNvSpPr>
            <p:nvPr/>
          </p:nvSpPr>
          <p:spPr bwMode="auto">
            <a:xfrm>
              <a:off x="3118" y="224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68" name="Group 48"/>
            <p:cNvGrpSpPr>
              <a:grpSpLocks/>
            </p:cNvGrpSpPr>
            <p:nvPr/>
          </p:nvGrpSpPr>
          <p:grpSpPr bwMode="auto">
            <a:xfrm>
              <a:off x="391" y="1928"/>
              <a:ext cx="234" cy="369"/>
              <a:chOff x="391" y="2136"/>
              <a:chExt cx="234" cy="369"/>
            </a:xfrm>
          </p:grpSpPr>
          <p:sp>
            <p:nvSpPr>
              <p:cNvPr id="1285169" name="Rectangle 4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0" name="Line 5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1" name="Rectangle 5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285172" name="Line 5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3" name="Freeform 5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285174" name="Line 54"/>
            <p:cNvSpPr>
              <a:spLocks noChangeShapeType="1"/>
            </p:cNvSpPr>
            <p:nvPr/>
          </p:nvSpPr>
          <p:spPr bwMode="auto">
            <a:xfrm>
              <a:off x="2640" y="2296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75" name="Group 55"/>
            <p:cNvGrpSpPr>
              <a:grpSpLocks/>
            </p:cNvGrpSpPr>
            <p:nvPr/>
          </p:nvGrpSpPr>
          <p:grpSpPr bwMode="auto">
            <a:xfrm>
              <a:off x="3311" y="1912"/>
              <a:ext cx="181" cy="306"/>
              <a:chOff x="3311" y="2120"/>
              <a:chExt cx="181" cy="306"/>
            </a:xfrm>
          </p:grpSpPr>
          <p:sp>
            <p:nvSpPr>
              <p:cNvPr id="1285176" name="Rectangle 5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7" name="Freeform 5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8" name="Rectangle 5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grpSp>
          <p:nvGrpSpPr>
            <p:cNvPr id="1285179" name="Group 59"/>
            <p:cNvGrpSpPr>
              <a:grpSpLocks/>
            </p:cNvGrpSpPr>
            <p:nvPr/>
          </p:nvGrpSpPr>
          <p:grpSpPr bwMode="auto">
            <a:xfrm>
              <a:off x="3311" y="2248"/>
              <a:ext cx="177" cy="306"/>
              <a:chOff x="3311" y="2456"/>
              <a:chExt cx="177" cy="306"/>
            </a:xfrm>
          </p:grpSpPr>
          <p:sp>
            <p:nvSpPr>
              <p:cNvPr id="1285180" name="Rectangle 6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1" name="Freeform 6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2" name="Rectangle 6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B</a:t>
                </a:r>
              </a:p>
            </p:txBody>
          </p:sp>
        </p:grpSp>
        <p:grpSp>
          <p:nvGrpSpPr>
            <p:cNvPr id="1285183" name="Group 63"/>
            <p:cNvGrpSpPr>
              <a:grpSpLocks/>
            </p:cNvGrpSpPr>
            <p:nvPr/>
          </p:nvGrpSpPr>
          <p:grpSpPr bwMode="auto">
            <a:xfrm>
              <a:off x="3335" y="2584"/>
              <a:ext cx="109" cy="304"/>
              <a:chOff x="3335" y="2792"/>
              <a:chExt cx="109" cy="304"/>
            </a:xfrm>
          </p:grpSpPr>
          <p:sp>
            <p:nvSpPr>
              <p:cNvPr id="1285184" name="Rectangle 6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5" name="Freeform 6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186" name="Group 66"/>
            <p:cNvGrpSpPr>
              <a:grpSpLocks/>
            </p:cNvGrpSpPr>
            <p:nvPr/>
          </p:nvGrpSpPr>
          <p:grpSpPr bwMode="auto">
            <a:xfrm>
              <a:off x="3935" y="2080"/>
              <a:ext cx="172" cy="306"/>
              <a:chOff x="3935" y="2288"/>
              <a:chExt cx="172" cy="306"/>
            </a:xfrm>
          </p:grpSpPr>
          <p:sp>
            <p:nvSpPr>
              <p:cNvPr id="1285187" name="Rectangle 6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8" name="Freeform 6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9" name="Rectangle 6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Y</a:t>
                </a:r>
              </a:p>
            </p:txBody>
          </p:sp>
        </p:grpSp>
        <p:grpSp>
          <p:nvGrpSpPr>
            <p:cNvPr id="1285190" name="Group 70"/>
            <p:cNvGrpSpPr>
              <a:grpSpLocks/>
            </p:cNvGrpSpPr>
            <p:nvPr/>
          </p:nvGrpSpPr>
          <p:grpSpPr bwMode="auto">
            <a:xfrm>
              <a:off x="3951" y="2584"/>
              <a:ext cx="109" cy="304"/>
              <a:chOff x="3951" y="2792"/>
              <a:chExt cx="109" cy="304"/>
            </a:xfrm>
          </p:grpSpPr>
          <p:sp>
            <p:nvSpPr>
              <p:cNvPr id="1285191" name="Rectangle 7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2" name="Freeform 7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193" name="Group 73"/>
            <p:cNvGrpSpPr>
              <a:grpSpLocks/>
            </p:cNvGrpSpPr>
            <p:nvPr/>
          </p:nvGrpSpPr>
          <p:grpSpPr bwMode="auto">
            <a:xfrm>
              <a:off x="5420" y="2448"/>
              <a:ext cx="188" cy="306"/>
              <a:chOff x="5420" y="2656"/>
              <a:chExt cx="188" cy="306"/>
            </a:xfrm>
          </p:grpSpPr>
          <p:sp>
            <p:nvSpPr>
              <p:cNvPr id="1285194" name="Line 7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5" name="Rectangle 7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6" name="Freeform 7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7" name="Rectangle 7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</a:t>
                </a:r>
              </a:p>
            </p:txBody>
          </p:sp>
        </p:grpSp>
        <p:sp>
          <p:nvSpPr>
            <p:cNvPr id="1285198" name="Rectangle 78"/>
            <p:cNvSpPr>
              <a:spLocks noChangeArrowheads="1"/>
            </p:cNvSpPr>
            <p:nvPr/>
          </p:nvSpPr>
          <p:spPr bwMode="auto">
            <a:xfrm>
              <a:off x="3247" y="2867"/>
              <a:ext cx="33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MD1</a:t>
              </a:r>
            </a:p>
          </p:txBody>
        </p:sp>
        <p:sp>
          <p:nvSpPr>
            <p:cNvPr id="1285199" name="Rectangle 79"/>
            <p:cNvSpPr>
              <a:spLocks noChangeArrowheads="1"/>
            </p:cNvSpPr>
            <p:nvPr/>
          </p:nvSpPr>
          <p:spPr bwMode="auto">
            <a:xfrm>
              <a:off x="3863" y="2875"/>
              <a:ext cx="34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MD2</a:t>
              </a:r>
            </a:p>
          </p:txBody>
        </p:sp>
        <p:sp>
          <p:nvSpPr>
            <p:cNvPr id="1285200" name="Line 80"/>
            <p:cNvSpPr>
              <a:spLocks noChangeShapeType="1"/>
            </p:cNvSpPr>
            <p:nvPr/>
          </p:nvSpPr>
          <p:spPr bwMode="auto">
            <a:xfrm>
              <a:off x="3192" y="250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01" name="Line 81"/>
            <p:cNvSpPr>
              <a:spLocks noChangeShapeType="1"/>
            </p:cNvSpPr>
            <p:nvPr/>
          </p:nvSpPr>
          <p:spPr bwMode="auto">
            <a:xfrm>
              <a:off x="3768" y="2399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202" name="Group 82"/>
            <p:cNvGrpSpPr>
              <a:grpSpLocks/>
            </p:cNvGrpSpPr>
            <p:nvPr/>
          </p:nvGrpSpPr>
          <p:grpSpPr bwMode="auto">
            <a:xfrm>
              <a:off x="733" y="2013"/>
              <a:ext cx="565" cy="639"/>
              <a:chOff x="733" y="2221"/>
              <a:chExt cx="565" cy="639"/>
            </a:xfrm>
          </p:grpSpPr>
          <p:sp>
            <p:nvSpPr>
              <p:cNvPr id="1285203" name="Rectangle 83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04" name="Rectangle 84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285205" name="Rectangle 85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</p:txBody>
          </p:sp>
          <p:sp>
            <p:nvSpPr>
              <p:cNvPr id="1285206" name="Rectangle 86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5" cy="3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</p:grpSp>
        <p:grpSp>
          <p:nvGrpSpPr>
            <p:cNvPr id="1285207" name="Group 87"/>
            <p:cNvGrpSpPr>
              <a:grpSpLocks/>
            </p:cNvGrpSpPr>
            <p:nvPr/>
          </p:nvGrpSpPr>
          <p:grpSpPr bwMode="auto">
            <a:xfrm>
              <a:off x="526" y="1117"/>
              <a:ext cx="601" cy="411"/>
              <a:chOff x="526" y="1325"/>
              <a:chExt cx="601" cy="411"/>
            </a:xfrm>
          </p:grpSpPr>
          <p:sp>
            <p:nvSpPr>
              <p:cNvPr id="1285208" name="Rectangle 88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7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0x4</a:t>
                </a:r>
              </a:p>
            </p:txBody>
          </p:sp>
          <p:sp>
            <p:nvSpPr>
              <p:cNvPr id="1285209" name="Freeform 89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0" name="Line 90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1" name="Rectangle 91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53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  <p:sp>
            <p:nvSpPr>
              <p:cNvPr id="1285212" name="Line 92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213" name="Group 93"/>
            <p:cNvGrpSpPr>
              <a:grpSpLocks/>
            </p:cNvGrpSpPr>
            <p:nvPr/>
          </p:nvGrpSpPr>
          <p:grpSpPr bwMode="auto">
            <a:xfrm>
              <a:off x="1238" y="2055"/>
              <a:ext cx="205" cy="304"/>
              <a:chOff x="1238" y="2263"/>
              <a:chExt cx="205" cy="304"/>
            </a:xfrm>
          </p:grpSpPr>
          <p:sp>
            <p:nvSpPr>
              <p:cNvPr id="1285214" name="Line 94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5" name="Rectangle 95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6" name="Freeform 96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7" name="Rectangle 97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285218" name="Rectangle 98"/>
            <p:cNvSpPr>
              <a:spLocks noChangeArrowheads="1"/>
            </p:cNvSpPr>
            <p:nvPr/>
          </p:nvSpPr>
          <p:spPr bwMode="auto">
            <a:xfrm>
              <a:off x="2265" y="2595"/>
              <a:ext cx="369" cy="21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19" name="Rectangle 99"/>
            <p:cNvSpPr>
              <a:spLocks noChangeArrowheads="1"/>
            </p:cNvSpPr>
            <p:nvPr/>
          </p:nvSpPr>
          <p:spPr bwMode="auto">
            <a:xfrm>
              <a:off x="2270" y="2561"/>
              <a:ext cx="35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err="1">
                  <a:solidFill>
                    <a:schemeClr val="tx1"/>
                  </a:solidFill>
                  <a:latin typeface="Calibri"/>
                  <a:cs typeface="Calibri"/>
                </a:rPr>
                <a:t>Imm</a:t>
              </a:r>
              <a:endParaRPr lang="en-US" sz="1200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Select</a:t>
              </a:r>
              <a:endParaRPr lang="en-US" sz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5220" name="Freeform 100"/>
            <p:cNvSpPr>
              <a:spLocks/>
            </p:cNvSpPr>
            <p:nvPr/>
          </p:nvSpPr>
          <p:spPr bwMode="auto">
            <a:xfrm>
              <a:off x="3619" y="205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21" name="Rectangle 101"/>
            <p:cNvSpPr>
              <a:spLocks noChangeArrowheads="1"/>
            </p:cNvSpPr>
            <p:nvPr/>
          </p:nvSpPr>
          <p:spPr bwMode="auto">
            <a:xfrm>
              <a:off x="3627" y="2165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285222" name="Freeform 102"/>
            <p:cNvSpPr>
              <a:spLocks/>
            </p:cNvSpPr>
            <p:nvPr/>
          </p:nvSpPr>
          <p:spPr bwMode="auto">
            <a:xfrm>
              <a:off x="5280" y="238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23" name="Line 103"/>
            <p:cNvSpPr>
              <a:spLocks noChangeShapeType="1"/>
            </p:cNvSpPr>
            <p:nvPr/>
          </p:nvSpPr>
          <p:spPr bwMode="auto">
            <a:xfrm>
              <a:off x="5347" y="2703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224" name="Group 104"/>
            <p:cNvGrpSpPr>
              <a:grpSpLocks/>
            </p:cNvGrpSpPr>
            <p:nvPr/>
          </p:nvGrpSpPr>
          <p:grpSpPr bwMode="auto">
            <a:xfrm>
              <a:off x="2224" y="1660"/>
              <a:ext cx="439" cy="839"/>
              <a:chOff x="2224" y="1868"/>
              <a:chExt cx="439" cy="839"/>
            </a:xfrm>
          </p:grpSpPr>
          <p:sp>
            <p:nvSpPr>
              <p:cNvPr id="1285225" name="Line 105"/>
              <p:cNvSpPr>
                <a:spLocks noChangeShapeType="1"/>
              </p:cNvSpPr>
              <p:nvPr/>
            </p:nvSpPr>
            <p:spPr bwMode="auto">
              <a:xfrm>
                <a:off x="2456" y="186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26" name="Rectangle 106"/>
              <p:cNvSpPr>
                <a:spLocks noChangeArrowheads="1"/>
              </p:cNvSpPr>
              <p:nvPr/>
            </p:nvSpPr>
            <p:spPr bwMode="auto">
              <a:xfrm>
                <a:off x="2265" y="19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27" name="Rectangle 107"/>
              <p:cNvSpPr>
                <a:spLocks noChangeArrowheads="1"/>
              </p:cNvSpPr>
              <p:nvPr/>
            </p:nvSpPr>
            <p:spPr bwMode="auto">
              <a:xfrm>
                <a:off x="2392" y="2237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rd1</a:t>
                </a:r>
              </a:p>
            </p:txBody>
          </p:sp>
          <p:sp>
            <p:nvSpPr>
              <p:cNvPr id="1285228" name="Rectangle 108"/>
              <p:cNvSpPr>
                <a:spLocks noChangeArrowheads="1"/>
              </p:cNvSpPr>
              <p:nvPr/>
            </p:nvSpPr>
            <p:spPr bwMode="auto">
              <a:xfrm>
                <a:off x="2249" y="2495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GPRs</a:t>
                </a:r>
              </a:p>
            </p:txBody>
          </p:sp>
          <p:sp>
            <p:nvSpPr>
              <p:cNvPr id="1285229" name="Rectangle 109"/>
              <p:cNvSpPr>
                <a:spLocks noChangeArrowheads="1"/>
              </p:cNvSpPr>
              <p:nvPr/>
            </p:nvSpPr>
            <p:spPr bwMode="auto">
              <a:xfrm>
                <a:off x="2224" y="2041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</a:p>
            </p:txBody>
          </p:sp>
          <p:sp>
            <p:nvSpPr>
              <p:cNvPr id="1285230" name="Rectangle 110"/>
              <p:cNvSpPr>
                <a:spLocks noChangeArrowheads="1"/>
              </p:cNvSpPr>
              <p:nvPr/>
            </p:nvSpPr>
            <p:spPr bwMode="auto">
              <a:xfrm>
                <a:off x="2224" y="2137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</a:p>
            </p:txBody>
          </p:sp>
          <p:sp>
            <p:nvSpPr>
              <p:cNvPr id="1285231" name="Rectangle 111"/>
              <p:cNvSpPr>
                <a:spLocks noChangeArrowheads="1"/>
              </p:cNvSpPr>
              <p:nvPr/>
            </p:nvSpPr>
            <p:spPr bwMode="auto">
              <a:xfrm>
                <a:off x="2224" y="2321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85232" name="Rectangle 112"/>
              <p:cNvSpPr>
                <a:spLocks noChangeArrowheads="1"/>
              </p:cNvSpPr>
              <p:nvPr/>
            </p:nvSpPr>
            <p:spPr bwMode="auto">
              <a:xfrm>
                <a:off x="2224" y="2415"/>
                <a:ext cx="25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</a:t>
                </a:r>
              </a:p>
            </p:txBody>
          </p:sp>
          <p:sp>
            <p:nvSpPr>
              <p:cNvPr id="1285233" name="Rectangle 113"/>
              <p:cNvSpPr>
                <a:spLocks noChangeArrowheads="1"/>
              </p:cNvSpPr>
              <p:nvPr/>
            </p:nvSpPr>
            <p:spPr bwMode="auto">
              <a:xfrm>
                <a:off x="2387" y="2416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rd2</a:t>
                </a:r>
              </a:p>
            </p:txBody>
          </p:sp>
          <p:sp>
            <p:nvSpPr>
              <p:cNvPr id="1285234" name="Rectangle 114"/>
              <p:cNvSpPr>
                <a:spLocks noChangeArrowheads="1"/>
              </p:cNvSpPr>
              <p:nvPr/>
            </p:nvSpPr>
            <p:spPr bwMode="auto">
              <a:xfrm>
                <a:off x="2360" y="1937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285235" name="Freeform 115"/>
              <p:cNvSpPr>
                <a:spLocks/>
              </p:cNvSpPr>
              <p:nvPr/>
            </p:nvSpPr>
            <p:spPr bwMode="auto">
              <a:xfrm flipV="1">
                <a:off x="2295" y="19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236" name="Group 116"/>
            <p:cNvGrpSpPr>
              <a:grpSpLocks/>
            </p:cNvGrpSpPr>
            <p:nvPr/>
          </p:nvGrpSpPr>
          <p:grpSpPr bwMode="auto">
            <a:xfrm>
              <a:off x="4391" y="1980"/>
              <a:ext cx="585" cy="883"/>
              <a:chOff x="4391" y="2188"/>
              <a:chExt cx="585" cy="883"/>
            </a:xfrm>
          </p:grpSpPr>
          <p:sp>
            <p:nvSpPr>
              <p:cNvPr id="1285237" name="Rectangle 117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20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285238" name="Line 118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39" name="Rectangle 119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40" name="Rectangle 120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285241" name="Rectangle 121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285242" name="Rectangle 122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rdata</a:t>
                </a:r>
              </a:p>
            </p:txBody>
          </p:sp>
          <p:sp>
            <p:nvSpPr>
              <p:cNvPr id="1285243" name="Rectangle 123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5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  <p:sp>
            <p:nvSpPr>
              <p:cNvPr id="1285244" name="Rectangle 124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285245" name="Freeform 125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285246" name="Rectangle 126"/>
          <p:cNvSpPr>
            <a:spLocks noChangeArrowheads="1"/>
          </p:cNvSpPr>
          <p:nvPr/>
        </p:nvSpPr>
        <p:spPr bwMode="auto">
          <a:xfrm>
            <a:off x="887413" y="4876800"/>
            <a:ext cx="7017659" cy="95154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56127A"/>
                </a:solidFill>
                <a:latin typeface="Calibri"/>
                <a:cs typeface="Calibri"/>
              </a:rPr>
              <a:t>Not quite correct</a:t>
            </a:r>
            <a:r>
              <a:rPr lang="en-US" sz="2800" i="1" dirty="0" smtClean="0">
                <a:solidFill>
                  <a:srgbClr val="56127A"/>
                </a:solidFill>
                <a:latin typeface="Calibri"/>
                <a:cs typeface="Calibri"/>
              </a:rPr>
              <a:t>!</a:t>
            </a:r>
            <a:endParaRPr lang="en-US" sz="28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56127A"/>
                </a:solidFill>
                <a:latin typeface="Calibri"/>
                <a:cs typeface="Calibri"/>
              </a:rPr>
              <a:t>We need an Instruction </a:t>
            </a:r>
            <a:r>
              <a:rPr lang="en-US" sz="2800" i="1" dirty="0" err="1">
                <a:solidFill>
                  <a:srgbClr val="56127A"/>
                </a:solidFill>
                <a:latin typeface="Calibri"/>
                <a:cs typeface="Calibri"/>
              </a:rPr>
              <a:t>Reg</a:t>
            </a:r>
            <a:r>
              <a:rPr lang="en-US" sz="2800" i="1" dirty="0">
                <a:solidFill>
                  <a:srgbClr val="56127A"/>
                </a:solidFill>
                <a:latin typeface="Calibri"/>
                <a:cs typeface="Calibri"/>
              </a:rPr>
              <a:t> (IR) for each stage</a:t>
            </a:r>
          </a:p>
        </p:txBody>
      </p:sp>
      <p:sp>
        <p:nvSpPr>
          <p:cNvPr id="128" name="Line 31"/>
          <p:cNvSpPr>
            <a:spLocks noChangeShapeType="1"/>
          </p:cNvSpPr>
          <p:nvPr/>
        </p:nvSpPr>
        <p:spPr bwMode="auto">
          <a:xfrm flipH="1">
            <a:off x="7874520" y="2066300"/>
            <a:ext cx="45720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8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28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28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3" grpId="0" animBg="1"/>
      <p:bldP spid="128524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Pipelined </a:t>
            </a:r>
            <a:r>
              <a:rPr lang="en-US" dirty="0" smtClean="0"/>
              <a:t>RISC-V </a:t>
            </a:r>
            <a:r>
              <a:rPr lang="en-US" dirty="0" err="1" smtClean="0"/>
              <a:t>Datapath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without jumps</a:t>
            </a:r>
          </a:p>
        </p:txBody>
      </p:sp>
      <p:sp>
        <p:nvSpPr>
          <p:cNvPr id="1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6322-2C69-0B48-957A-F1A3F343277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86147" name="Group 3"/>
          <p:cNvGrpSpPr>
            <a:grpSpLocks/>
          </p:cNvGrpSpPr>
          <p:nvPr/>
        </p:nvGrpSpPr>
        <p:grpSpPr bwMode="auto">
          <a:xfrm>
            <a:off x="2282825" y="1149350"/>
            <a:ext cx="6661151" cy="2452688"/>
            <a:chOff x="1438" y="1144"/>
            <a:chExt cx="4196" cy="1545"/>
          </a:xfrm>
        </p:grpSpPr>
        <p:grpSp>
          <p:nvGrpSpPr>
            <p:cNvPr id="1286148" name="Group 4"/>
            <p:cNvGrpSpPr>
              <a:grpSpLocks/>
            </p:cNvGrpSpPr>
            <p:nvPr/>
          </p:nvGrpSpPr>
          <p:grpSpPr bwMode="auto">
            <a:xfrm>
              <a:off x="3909" y="1144"/>
              <a:ext cx="205" cy="304"/>
              <a:chOff x="3909" y="1144"/>
              <a:chExt cx="205" cy="304"/>
            </a:xfrm>
          </p:grpSpPr>
          <p:sp>
            <p:nvSpPr>
              <p:cNvPr id="1286149" name="Rectangle 5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0" name="Freeform 6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1" name="Rectangle 7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286152" name="Freeform 8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53" name="Line 9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54" name="Line 10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6155" name="Group 11"/>
            <p:cNvGrpSpPr>
              <a:grpSpLocks/>
            </p:cNvGrpSpPr>
            <p:nvPr/>
          </p:nvGrpSpPr>
          <p:grpSpPr bwMode="auto">
            <a:xfrm>
              <a:off x="3293" y="1144"/>
              <a:ext cx="205" cy="304"/>
              <a:chOff x="3293" y="1144"/>
              <a:chExt cx="205" cy="304"/>
            </a:xfrm>
          </p:grpSpPr>
          <p:sp>
            <p:nvSpPr>
              <p:cNvPr id="1286156" name="Rectangle 12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7" name="Freeform 13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8" name="Rectangle 14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grpSp>
          <p:nvGrpSpPr>
            <p:cNvPr id="1286159" name="Group 15"/>
            <p:cNvGrpSpPr>
              <a:grpSpLocks/>
            </p:cNvGrpSpPr>
            <p:nvPr/>
          </p:nvGrpSpPr>
          <p:grpSpPr bwMode="auto">
            <a:xfrm>
              <a:off x="5429" y="1144"/>
              <a:ext cx="205" cy="304"/>
              <a:chOff x="5429" y="1144"/>
              <a:chExt cx="205" cy="304"/>
            </a:xfrm>
          </p:grpSpPr>
          <p:sp>
            <p:nvSpPr>
              <p:cNvPr id="1286160" name="Rectangle 16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61" name="Freeform 17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62" name="Rectangle 18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</p:grpSp>
      <p:grpSp>
        <p:nvGrpSpPr>
          <p:cNvPr id="1286163" name="Group 19"/>
          <p:cNvGrpSpPr>
            <a:grpSpLocks/>
          </p:cNvGrpSpPr>
          <p:nvPr/>
        </p:nvGrpSpPr>
        <p:grpSpPr bwMode="auto">
          <a:xfrm>
            <a:off x="2895600" y="1403351"/>
            <a:ext cx="6081713" cy="2057401"/>
            <a:chOff x="1824" y="1104"/>
            <a:chExt cx="3831" cy="1296"/>
          </a:xfrm>
        </p:grpSpPr>
        <p:sp>
          <p:nvSpPr>
            <p:cNvPr id="1286164" name="Freeform 20"/>
            <p:cNvSpPr>
              <a:spLocks/>
            </p:cNvSpPr>
            <p:nvPr/>
          </p:nvSpPr>
          <p:spPr bwMode="auto">
            <a:xfrm>
              <a:off x="1824" y="1392"/>
              <a:ext cx="2991" cy="1008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6165" name="Group 21"/>
            <p:cNvGrpSpPr>
              <a:grpSpLocks/>
            </p:cNvGrpSpPr>
            <p:nvPr/>
          </p:nvGrpSpPr>
          <p:grpSpPr bwMode="auto">
            <a:xfrm>
              <a:off x="4800" y="1104"/>
              <a:ext cx="855" cy="488"/>
              <a:chOff x="4812" y="1304"/>
              <a:chExt cx="851" cy="345"/>
            </a:xfrm>
          </p:grpSpPr>
          <p:sp>
            <p:nvSpPr>
              <p:cNvPr id="1286166" name="Freeform 22"/>
              <p:cNvSpPr>
                <a:spLocks/>
              </p:cNvSpPr>
              <p:nvPr/>
            </p:nvSpPr>
            <p:spPr bwMode="auto">
              <a:xfrm>
                <a:off x="4958" y="1304"/>
                <a:ext cx="705" cy="238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86168" name="Group 24"/>
              <p:cNvGrpSpPr>
                <a:grpSpLocks/>
              </p:cNvGrpSpPr>
              <p:nvPr/>
            </p:nvGrpSpPr>
            <p:grpSpPr bwMode="auto">
              <a:xfrm>
                <a:off x="4812" y="1360"/>
                <a:ext cx="444" cy="289"/>
                <a:chOff x="4812" y="1360"/>
                <a:chExt cx="444" cy="289"/>
              </a:xfrm>
            </p:grpSpPr>
            <p:sp>
              <p:nvSpPr>
                <p:cNvPr id="1286169" name="Rectangle 25"/>
                <p:cNvSpPr>
                  <a:spLocks noChangeArrowheads="1"/>
                </p:cNvSpPr>
                <p:nvPr/>
              </p:nvSpPr>
              <p:spPr bwMode="auto">
                <a:xfrm>
                  <a:off x="5099" y="1365"/>
                  <a:ext cx="157" cy="1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50" dirty="0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1</a:t>
                  </a:r>
                  <a:endParaRPr lang="en-US" sz="105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286170" name="Freeform 26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</p:grpSp>
      <p:sp>
        <p:nvSpPr>
          <p:cNvPr id="1286171" name="Freeform 27"/>
          <p:cNvSpPr>
            <a:spLocks/>
          </p:cNvSpPr>
          <p:nvPr/>
        </p:nvSpPr>
        <p:spPr bwMode="auto">
          <a:xfrm>
            <a:off x="4629150" y="3633788"/>
            <a:ext cx="2413000" cy="67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2" name="Line 28"/>
          <p:cNvSpPr>
            <a:spLocks noChangeShapeType="1"/>
          </p:cNvSpPr>
          <p:nvPr/>
        </p:nvSpPr>
        <p:spPr bwMode="auto">
          <a:xfrm>
            <a:off x="5207000" y="374015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3" name="Line 29"/>
          <p:cNvSpPr>
            <a:spLocks noChangeShapeType="1"/>
          </p:cNvSpPr>
          <p:nvPr/>
        </p:nvSpPr>
        <p:spPr bwMode="auto">
          <a:xfrm>
            <a:off x="6045200" y="3486150"/>
            <a:ext cx="968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4" name="Freeform 30"/>
          <p:cNvSpPr>
            <a:spLocks/>
          </p:cNvSpPr>
          <p:nvPr/>
        </p:nvSpPr>
        <p:spPr bwMode="auto">
          <a:xfrm>
            <a:off x="381000" y="1403350"/>
            <a:ext cx="763588" cy="1906588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481" h="1201">
                <a:moveTo>
                  <a:pt x="480" y="0"/>
                </a:moveTo>
                <a:lnTo>
                  <a:pt x="0" y="0"/>
                </a:ln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5" name="Freeform 31"/>
          <p:cNvSpPr>
            <a:spLocks/>
          </p:cNvSpPr>
          <p:nvPr/>
        </p:nvSpPr>
        <p:spPr bwMode="auto">
          <a:xfrm>
            <a:off x="952500" y="23050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6" name="Freeform 32"/>
          <p:cNvSpPr>
            <a:spLocks/>
          </p:cNvSpPr>
          <p:nvPr/>
        </p:nvSpPr>
        <p:spPr bwMode="auto">
          <a:xfrm>
            <a:off x="914400" y="33083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7" name="Freeform 33"/>
          <p:cNvSpPr>
            <a:spLocks/>
          </p:cNvSpPr>
          <p:nvPr/>
        </p:nvSpPr>
        <p:spPr bwMode="auto">
          <a:xfrm>
            <a:off x="1117600" y="1403350"/>
            <a:ext cx="687388" cy="674688"/>
          </a:xfrm>
          <a:custGeom>
            <a:avLst/>
            <a:gdLst/>
            <a:ahLst/>
            <a:cxnLst>
              <a:cxn ang="0">
                <a:pos x="432" y="424"/>
              </a:cxn>
              <a:cxn ang="0">
                <a:pos x="432" y="0"/>
              </a:cxn>
              <a:cxn ang="0">
                <a:pos x="0" y="0"/>
              </a:cxn>
            </a:cxnLst>
            <a:rect l="0" t="0" r="r" b="b"/>
            <a:pathLst>
              <a:path w="433" h="425">
                <a:moveTo>
                  <a:pt x="432" y="42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8" name="Freeform 34"/>
          <p:cNvSpPr>
            <a:spLocks/>
          </p:cNvSpPr>
          <p:nvPr/>
        </p:nvSpPr>
        <p:spPr bwMode="auto">
          <a:xfrm>
            <a:off x="2286000" y="3003550"/>
            <a:ext cx="1296988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9" name="Freeform 35"/>
          <p:cNvSpPr>
            <a:spLocks/>
          </p:cNvSpPr>
          <p:nvPr/>
        </p:nvSpPr>
        <p:spPr bwMode="auto">
          <a:xfrm>
            <a:off x="2286000" y="3155950"/>
            <a:ext cx="12969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0" name="Freeform 36"/>
          <p:cNvSpPr>
            <a:spLocks/>
          </p:cNvSpPr>
          <p:nvPr/>
        </p:nvSpPr>
        <p:spPr bwMode="auto">
          <a:xfrm>
            <a:off x="2286000" y="3308350"/>
            <a:ext cx="1296988" cy="915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1" name="Freeform 37"/>
          <p:cNvSpPr>
            <a:spLocks/>
          </p:cNvSpPr>
          <p:nvPr/>
        </p:nvSpPr>
        <p:spPr bwMode="auto">
          <a:xfrm>
            <a:off x="4200525" y="3895725"/>
            <a:ext cx="744538" cy="392113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123" y="246"/>
              </a:cxn>
              <a:cxn ang="0">
                <a:pos x="123" y="0"/>
              </a:cxn>
              <a:cxn ang="0">
                <a:pos x="468" y="0"/>
              </a:cxn>
            </a:cxnLst>
            <a:rect l="0" t="0" r="r" b="b"/>
            <a:pathLst>
              <a:path w="469" h="247">
                <a:moveTo>
                  <a:pt x="0" y="246"/>
                </a:moveTo>
                <a:lnTo>
                  <a:pt x="123" y="246"/>
                </a:lnTo>
                <a:lnTo>
                  <a:pt x="123" y="0"/>
                </a:lnTo>
                <a:lnTo>
                  <a:pt x="4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2" name="Freeform 38"/>
          <p:cNvSpPr>
            <a:spLocks/>
          </p:cNvSpPr>
          <p:nvPr/>
        </p:nvSpPr>
        <p:spPr bwMode="auto">
          <a:xfrm>
            <a:off x="4194175" y="3308350"/>
            <a:ext cx="15732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0" y="0"/>
              </a:cxn>
            </a:cxnLst>
            <a:rect l="0" t="0" r="r" b="b"/>
            <a:pathLst>
              <a:path w="991" h="1">
                <a:moveTo>
                  <a:pt x="0" y="0"/>
                </a:moveTo>
                <a:lnTo>
                  <a:pt x="99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3" name="Freeform 39"/>
          <p:cNvSpPr>
            <a:spLocks/>
          </p:cNvSpPr>
          <p:nvPr/>
        </p:nvSpPr>
        <p:spPr bwMode="auto">
          <a:xfrm flipV="1">
            <a:off x="7824788" y="3752850"/>
            <a:ext cx="568325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4" name="Freeform 40"/>
          <p:cNvSpPr>
            <a:spLocks/>
          </p:cNvSpPr>
          <p:nvPr/>
        </p:nvSpPr>
        <p:spPr bwMode="auto">
          <a:xfrm>
            <a:off x="6645275" y="3500438"/>
            <a:ext cx="1746250" cy="115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8"/>
              </a:cxn>
              <a:cxn ang="0">
                <a:pos x="843" y="728"/>
              </a:cxn>
              <a:cxn ang="0">
                <a:pos x="841" y="399"/>
              </a:cxn>
              <a:cxn ang="0">
                <a:pos x="1100" y="399"/>
              </a:cxn>
            </a:cxnLst>
            <a:rect l="0" t="0" r="r" b="b"/>
            <a:pathLst>
              <a:path w="1100" h="728">
                <a:moveTo>
                  <a:pt x="0" y="0"/>
                </a:moveTo>
                <a:lnTo>
                  <a:pt x="0" y="728"/>
                </a:lnTo>
                <a:lnTo>
                  <a:pt x="843" y="728"/>
                </a:lnTo>
                <a:lnTo>
                  <a:pt x="841" y="399"/>
                </a:lnTo>
                <a:lnTo>
                  <a:pt x="1100" y="39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5" name="Freeform 41"/>
          <p:cNvSpPr>
            <a:spLocks/>
          </p:cNvSpPr>
          <p:nvPr/>
        </p:nvSpPr>
        <p:spPr bwMode="auto">
          <a:xfrm>
            <a:off x="3200400" y="3613150"/>
            <a:ext cx="5741988" cy="1271588"/>
          </a:xfrm>
          <a:custGeom>
            <a:avLst/>
            <a:gdLst/>
            <a:ahLst/>
            <a:cxnLst>
              <a:cxn ang="0">
                <a:pos x="3408" y="288"/>
              </a:cxn>
              <a:cxn ang="0">
                <a:pos x="3616" y="288"/>
              </a:cxn>
              <a:cxn ang="0">
                <a:pos x="3616" y="800"/>
              </a:cxn>
              <a:cxn ang="0">
                <a:pos x="0" y="800"/>
              </a:cxn>
              <a:cxn ang="0">
                <a:pos x="0" y="0"/>
              </a:cxn>
              <a:cxn ang="0">
                <a:pos x="240" y="0"/>
              </a:cxn>
            </a:cxnLst>
            <a:rect l="0" t="0" r="r" b="b"/>
            <a:pathLst>
              <a:path w="3617" h="801">
                <a:moveTo>
                  <a:pt x="3408" y="288"/>
                </a:moveTo>
                <a:lnTo>
                  <a:pt x="3616" y="288"/>
                </a:lnTo>
                <a:lnTo>
                  <a:pt x="3616" y="800"/>
                </a:lnTo>
                <a:lnTo>
                  <a:pt x="0" y="800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6" name="Oval 42"/>
          <p:cNvSpPr>
            <a:spLocks noChangeArrowheads="1"/>
          </p:cNvSpPr>
          <p:nvPr/>
        </p:nvSpPr>
        <p:spPr bwMode="auto">
          <a:xfrm>
            <a:off x="4603750" y="356870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7" name="Oval 43"/>
          <p:cNvSpPr>
            <a:spLocks noChangeArrowheads="1"/>
          </p:cNvSpPr>
          <p:nvPr/>
        </p:nvSpPr>
        <p:spPr bwMode="auto">
          <a:xfrm>
            <a:off x="6607175" y="34607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8" name="Freeform 44"/>
          <p:cNvSpPr>
            <a:spLocks/>
          </p:cNvSpPr>
          <p:nvPr/>
        </p:nvSpPr>
        <p:spPr bwMode="auto">
          <a:xfrm>
            <a:off x="4949825" y="3511550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6189" name="Group 45"/>
          <p:cNvGrpSpPr>
            <a:grpSpLocks/>
          </p:cNvGrpSpPr>
          <p:nvPr/>
        </p:nvGrpSpPr>
        <p:grpSpPr bwMode="auto">
          <a:xfrm>
            <a:off x="620712" y="3016250"/>
            <a:ext cx="371474" cy="585788"/>
            <a:chOff x="391" y="2136"/>
            <a:chExt cx="234" cy="369"/>
          </a:xfrm>
        </p:grpSpPr>
        <p:sp>
          <p:nvSpPr>
            <p:cNvPr id="1286190" name="Rectangle 46"/>
            <p:cNvSpPr>
              <a:spLocks noChangeArrowheads="1"/>
            </p:cNvSpPr>
            <p:nvPr/>
          </p:nvSpPr>
          <p:spPr bwMode="auto">
            <a:xfrm>
              <a:off x="440" y="2136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1" name="Line 47"/>
            <p:cNvSpPr>
              <a:spLocks noChangeShapeType="1"/>
            </p:cNvSpPr>
            <p:nvPr/>
          </p:nvSpPr>
          <p:spPr bwMode="auto">
            <a:xfrm>
              <a:off x="584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2" name="Rectangle 48"/>
            <p:cNvSpPr>
              <a:spLocks noChangeArrowheads="1"/>
            </p:cNvSpPr>
            <p:nvPr/>
          </p:nvSpPr>
          <p:spPr bwMode="auto">
            <a:xfrm>
              <a:off x="391" y="2260"/>
              <a:ext cx="234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286193" name="Line 49"/>
            <p:cNvSpPr>
              <a:spLocks noChangeShapeType="1"/>
            </p:cNvSpPr>
            <p:nvPr/>
          </p:nvSpPr>
          <p:spPr bwMode="auto">
            <a:xfrm>
              <a:off x="392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4" name="Freeform 50"/>
            <p:cNvSpPr>
              <a:spLocks/>
            </p:cNvSpPr>
            <p:nvPr/>
          </p:nvSpPr>
          <p:spPr bwMode="auto">
            <a:xfrm>
              <a:off x="480" y="245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286195" name="Line 51"/>
          <p:cNvSpPr>
            <a:spLocks noChangeShapeType="1"/>
          </p:cNvSpPr>
          <p:nvPr/>
        </p:nvSpPr>
        <p:spPr bwMode="auto">
          <a:xfrm>
            <a:off x="4191000" y="3600450"/>
            <a:ext cx="749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6196" name="Group 52"/>
          <p:cNvGrpSpPr>
            <a:grpSpLocks/>
          </p:cNvGrpSpPr>
          <p:nvPr/>
        </p:nvGrpSpPr>
        <p:grpSpPr bwMode="auto">
          <a:xfrm>
            <a:off x="5256222" y="2990850"/>
            <a:ext cx="287338" cy="485775"/>
            <a:chOff x="3311" y="2120"/>
            <a:chExt cx="181" cy="306"/>
          </a:xfrm>
        </p:grpSpPr>
        <p:sp>
          <p:nvSpPr>
            <p:cNvPr id="1286197" name="Rectangle 53"/>
            <p:cNvSpPr>
              <a:spLocks noChangeArrowheads="1"/>
            </p:cNvSpPr>
            <p:nvPr/>
          </p:nvSpPr>
          <p:spPr bwMode="auto">
            <a:xfrm>
              <a:off x="3335" y="212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8" name="Freeform 54"/>
            <p:cNvSpPr>
              <a:spLocks/>
            </p:cNvSpPr>
            <p:nvPr/>
          </p:nvSpPr>
          <p:spPr bwMode="auto">
            <a:xfrm>
              <a:off x="3368" y="2382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9" name="Rectangle 55"/>
            <p:cNvSpPr>
              <a:spLocks noChangeArrowheads="1"/>
            </p:cNvSpPr>
            <p:nvPr/>
          </p:nvSpPr>
          <p:spPr bwMode="auto">
            <a:xfrm>
              <a:off x="3311" y="219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</p:grpSp>
      <p:grpSp>
        <p:nvGrpSpPr>
          <p:cNvPr id="1286200" name="Group 56"/>
          <p:cNvGrpSpPr>
            <a:grpSpLocks/>
          </p:cNvGrpSpPr>
          <p:nvPr/>
        </p:nvGrpSpPr>
        <p:grpSpPr bwMode="auto">
          <a:xfrm>
            <a:off x="5256222" y="3524250"/>
            <a:ext cx="280988" cy="485775"/>
            <a:chOff x="3311" y="2456"/>
            <a:chExt cx="177" cy="306"/>
          </a:xfrm>
        </p:grpSpPr>
        <p:sp>
          <p:nvSpPr>
            <p:cNvPr id="1286201" name="Rectangle 57"/>
            <p:cNvSpPr>
              <a:spLocks noChangeArrowheads="1"/>
            </p:cNvSpPr>
            <p:nvPr/>
          </p:nvSpPr>
          <p:spPr bwMode="auto">
            <a:xfrm>
              <a:off x="3335" y="24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2" name="Freeform 58"/>
            <p:cNvSpPr>
              <a:spLocks/>
            </p:cNvSpPr>
            <p:nvPr/>
          </p:nvSpPr>
          <p:spPr bwMode="auto">
            <a:xfrm>
              <a:off x="3368" y="27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3" name="Rectangle 59"/>
            <p:cNvSpPr>
              <a:spLocks noChangeArrowheads="1"/>
            </p:cNvSpPr>
            <p:nvPr/>
          </p:nvSpPr>
          <p:spPr bwMode="auto">
            <a:xfrm>
              <a:off x="3311" y="2539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B</a:t>
              </a:r>
            </a:p>
          </p:txBody>
        </p:sp>
      </p:grpSp>
      <p:grpSp>
        <p:nvGrpSpPr>
          <p:cNvPr id="1286204" name="Group 60"/>
          <p:cNvGrpSpPr>
            <a:grpSpLocks/>
          </p:cNvGrpSpPr>
          <p:nvPr/>
        </p:nvGrpSpPr>
        <p:grpSpPr bwMode="auto">
          <a:xfrm>
            <a:off x="5294313" y="4057650"/>
            <a:ext cx="173037" cy="482600"/>
            <a:chOff x="3335" y="2792"/>
            <a:chExt cx="109" cy="304"/>
          </a:xfrm>
        </p:grpSpPr>
        <p:sp>
          <p:nvSpPr>
            <p:cNvPr id="1286205" name="Rectangle 61"/>
            <p:cNvSpPr>
              <a:spLocks noChangeArrowheads="1"/>
            </p:cNvSpPr>
            <p:nvPr/>
          </p:nvSpPr>
          <p:spPr bwMode="auto">
            <a:xfrm>
              <a:off x="3335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6" name="Freeform 62"/>
            <p:cNvSpPr>
              <a:spLocks/>
            </p:cNvSpPr>
            <p:nvPr/>
          </p:nvSpPr>
          <p:spPr bwMode="auto">
            <a:xfrm>
              <a:off x="3368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86207" name="Group 63"/>
          <p:cNvGrpSpPr>
            <a:grpSpLocks/>
          </p:cNvGrpSpPr>
          <p:nvPr/>
        </p:nvGrpSpPr>
        <p:grpSpPr bwMode="auto">
          <a:xfrm>
            <a:off x="6246824" y="3257550"/>
            <a:ext cx="273050" cy="485775"/>
            <a:chOff x="3935" y="2288"/>
            <a:chExt cx="172" cy="306"/>
          </a:xfrm>
        </p:grpSpPr>
        <p:sp>
          <p:nvSpPr>
            <p:cNvPr id="1286208" name="Rectangle 64"/>
            <p:cNvSpPr>
              <a:spLocks noChangeArrowheads="1"/>
            </p:cNvSpPr>
            <p:nvPr/>
          </p:nvSpPr>
          <p:spPr bwMode="auto">
            <a:xfrm>
              <a:off x="3959" y="2288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9" name="Freeform 65"/>
            <p:cNvSpPr>
              <a:spLocks/>
            </p:cNvSpPr>
            <p:nvPr/>
          </p:nvSpPr>
          <p:spPr bwMode="auto">
            <a:xfrm>
              <a:off x="3992" y="255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0" name="Rectangle 66"/>
            <p:cNvSpPr>
              <a:spLocks noChangeArrowheads="1"/>
            </p:cNvSpPr>
            <p:nvPr/>
          </p:nvSpPr>
          <p:spPr bwMode="auto">
            <a:xfrm>
              <a:off x="3935" y="2363"/>
              <a:ext cx="17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</p:grpSp>
      <p:grpSp>
        <p:nvGrpSpPr>
          <p:cNvPr id="1286211" name="Group 67"/>
          <p:cNvGrpSpPr>
            <a:grpSpLocks/>
          </p:cNvGrpSpPr>
          <p:nvPr/>
        </p:nvGrpSpPr>
        <p:grpSpPr bwMode="auto">
          <a:xfrm>
            <a:off x="6272213" y="4057650"/>
            <a:ext cx="173037" cy="482600"/>
            <a:chOff x="3951" y="2792"/>
            <a:chExt cx="109" cy="304"/>
          </a:xfrm>
        </p:grpSpPr>
        <p:sp>
          <p:nvSpPr>
            <p:cNvPr id="1286212" name="Rectangle 68"/>
            <p:cNvSpPr>
              <a:spLocks noChangeArrowheads="1"/>
            </p:cNvSpPr>
            <p:nvPr/>
          </p:nvSpPr>
          <p:spPr bwMode="auto">
            <a:xfrm>
              <a:off x="3951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3" name="Freeform 69"/>
            <p:cNvSpPr>
              <a:spLocks/>
            </p:cNvSpPr>
            <p:nvPr/>
          </p:nvSpPr>
          <p:spPr bwMode="auto">
            <a:xfrm>
              <a:off x="3984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86214" name="Group 70"/>
          <p:cNvGrpSpPr>
            <a:grpSpLocks/>
          </p:cNvGrpSpPr>
          <p:nvPr/>
        </p:nvGrpSpPr>
        <p:grpSpPr bwMode="auto">
          <a:xfrm>
            <a:off x="8604279" y="3841750"/>
            <a:ext cx="298451" cy="485775"/>
            <a:chOff x="5420" y="2656"/>
            <a:chExt cx="188" cy="306"/>
          </a:xfrm>
        </p:grpSpPr>
        <p:sp>
          <p:nvSpPr>
            <p:cNvPr id="1286215" name="Line 71"/>
            <p:cNvSpPr>
              <a:spLocks noChangeShapeType="1"/>
            </p:cNvSpPr>
            <p:nvPr/>
          </p:nvSpPr>
          <p:spPr bwMode="auto">
            <a:xfrm flipH="1">
              <a:off x="5420" y="2800"/>
              <a:ext cx="5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6" name="Rectangle 72"/>
            <p:cNvSpPr>
              <a:spLocks noChangeArrowheads="1"/>
            </p:cNvSpPr>
            <p:nvPr/>
          </p:nvSpPr>
          <p:spPr bwMode="auto">
            <a:xfrm>
              <a:off x="5471" y="26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7" name="Freeform 73"/>
            <p:cNvSpPr>
              <a:spLocks/>
            </p:cNvSpPr>
            <p:nvPr/>
          </p:nvSpPr>
          <p:spPr bwMode="auto">
            <a:xfrm>
              <a:off x="5504" y="29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8" name="Rectangle 74"/>
            <p:cNvSpPr>
              <a:spLocks noChangeArrowheads="1"/>
            </p:cNvSpPr>
            <p:nvPr/>
          </p:nvSpPr>
          <p:spPr bwMode="auto">
            <a:xfrm>
              <a:off x="5431" y="2723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</a:t>
              </a:r>
            </a:p>
          </p:txBody>
        </p:sp>
      </p:grpSp>
      <p:sp>
        <p:nvSpPr>
          <p:cNvPr id="1286219" name="Rectangle 75"/>
          <p:cNvSpPr>
            <a:spLocks noChangeArrowheads="1"/>
          </p:cNvSpPr>
          <p:nvPr/>
        </p:nvSpPr>
        <p:spPr bwMode="auto">
          <a:xfrm>
            <a:off x="5154613" y="4506913"/>
            <a:ext cx="53769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MD1</a:t>
            </a:r>
          </a:p>
        </p:txBody>
      </p:sp>
      <p:sp>
        <p:nvSpPr>
          <p:cNvPr id="1286220" name="Rectangle 76"/>
          <p:cNvSpPr>
            <a:spLocks noChangeArrowheads="1"/>
          </p:cNvSpPr>
          <p:nvPr/>
        </p:nvSpPr>
        <p:spPr bwMode="auto">
          <a:xfrm>
            <a:off x="6132513" y="4519613"/>
            <a:ext cx="54181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MD2</a:t>
            </a:r>
          </a:p>
        </p:txBody>
      </p:sp>
      <p:grpSp>
        <p:nvGrpSpPr>
          <p:cNvPr id="1286221" name="Group 77"/>
          <p:cNvGrpSpPr>
            <a:grpSpLocks/>
          </p:cNvGrpSpPr>
          <p:nvPr/>
        </p:nvGrpSpPr>
        <p:grpSpPr bwMode="auto">
          <a:xfrm>
            <a:off x="1163639" y="3151190"/>
            <a:ext cx="896938" cy="1014413"/>
            <a:chOff x="733" y="2221"/>
            <a:chExt cx="565" cy="639"/>
          </a:xfrm>
        </p:grpSpPr>
        <p:sp>
          <p:nvSpPr>
            <p:cNvPr id="1286222" name="Rectangle 78"/>
            <p:cNvSpPr>
              <a:spLocks noChangeArrowheads="1"/>
            </p:cNvSpPr>
            <p:nvPr/>
          </p:nvSpPr>
          <p:spPr bwMode="auto">
            <a:xfrm>
              <a:off x="775" y="2223"/>
              <a:ext cx="472" cy="5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23" name="Rectangle 79"/>
            <p:cNvSpPr>
              <a:spLocks noChangeArrowheads="1"/>
            </p:cNvSpPr>
            <p:nvPr/>
          </p:nvSpPr>
          <p:spPr bwMode="auto">
            <a:xfrm>
              <a:off x="734" y="2221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6224" name="Rectangle 80"/>
            <p:cNvSpPr>
              <a:spLocks noChangeArrowheads="1"/>
            </p:cNvSpPr>
            <p:nvPr/>
          </p:nvSpPr>
          <p:spPr bwMode="auto">
            <a:xfrm>
              <a:off x="992" y="2335"/>
              <a:ext cx="2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</p:txBody>
        </p:sp>
        <p:sp>
          <p:nvSpPr>
            <p:cNvPr id="1286225" name="Rectangle 81"/>
            <p:cNvSpPr>
              <a:spLocks noChangeArrowheads="1"/>
            </p:cNvSpPr>
            <p:nvPr/>
          </p:nvSpPr>
          <p:spPr bwMode="auto">
            <a:xfrm>
              <a:off x="733" y="2493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</p:grpSp>
      <p:grpSp>
        <p:nvGrpSpPr>
          <p:cNvPr id="1286226" name="Group 82"/>
          <p:cNvGrpSpPr>
            <a:grpSpLocks/>
          </p:cNvGrpSpPr>
          <p:nvPr/>
        </p:nvGrpSpPr>
        <p:grpSpPr bwMode="auto">
          <a:xfrm>
            <a:off x="835025" y="1728788"/>
            <a:ext cx="954088" cy="652462"/>
            <a:chOff x="526" y="1325"/>
            <a:chExt cx="601" cy="411"/>
          </a:xfrm>
        </p:grpSpPr>
        <p:sp>
          <p:nvSpPr>
            <p:cNvPr id="1286227" name="Rectangle 83"/>
            <p:cNvSpPr>
              <a:spLocks noChangeArrowheads="1"/>
            </p:cNvSpPr>
            <p:nvPr/>
          </p:nvSpPr>
          <p:spPr bwMode="auto">
            <a:xfrm>
              <a:off x="526" y="1325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286228" name="Freeform 84"/>
            <p:cNvSpPr>
              <a:spLocks/>
            </p:cNvSpPr>
            <p:nvPr/>
          </p:nvSpPr>
          <p:spPr bwMode="auto">
            <a:xfrm>
              <a:off x="823" y="135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29" name="Line 85"/>
            <p:cNvSpPr>
              <a:spLocks noChangeShapeType="1"/>
            </p:cNvSpPr>
            <p:nvPr/>
          </p:nvSpPr>
          <p:spPr bwMode="auto">
            <a:xfrm>
              <a:off x="779" y="1399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0" name="Rectangle 86"/>
            <p:cNvSpPr>
              <a:spLocks noChangeArrowheads="1"/>
            </p:cNvSpPr>
            <p:nvPr/>
          </p:nvSpPr>
          <p:spPr bwMode="auto">
            <a:xfrm>
              <a:off x="829" y="1469"/>
              <a:ext cx="25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Add</a:t>
              </a:r>
            </a:p>
          </p:txBody>
        </p:sp>
        <p:sp>
          <p:nvSpPr>
            <p:cNvPr id="1286231" name="Line 87"/>
            <p:cNvSpPr>
              <a:spLocks noChangeShapeType="1"/>
            </p:cNvSpPr>
            <p:nvPr/>
          </p:nvSpPr>
          <p:spPr bwMode="auto">
            <a:xfrm>
              <a:off x="1071" y="1551"/>
              <a:ext cx="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86232" name="Group 88"/>
          <p:cNvGrpSpPr>
            <a:grpSpLocks/>
          </p:cNvGrpSpPr>
          <p:nvPr/>
        </p:nvGrpSpPr>
        <p:grpSpPr bwMode="auto">
          <a:xfrm>
            <a:off x="1965325" y="3217863"/>
            <a:ext cx="325438" cy="482600"/>
            <a:chOff x="1238" y="2263"/>
            <a:chExt cx="205" cy="304"/>
          </a:xfrm>
        </p:grpSpPr>
        <p:sp>
          <p:nvSpPr>
            <p:cNvPr id="1286233" name="Line 89"/>
            <p:cNvSpPr>
              <a:spLocks noChangeShapeType="1"/>
            </p:cNvSpPr>
            <p:nvPr/>
          </p:nvSpPr>
          <p:spPr bwMode="auto">
            <a:xfrm>
              <a:off x="1256" y="2424"/>
              <a:ext cx="18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4" name="Rectangle 90"/>
            <p:cNvSpPr>
              <a:spLocks noChangeArrowheads="1"/>
            </p:cNvSpPr>
            <p:nvPr/>
          </p:nvSpPr>
          <p:spPr bwMode="auto">
            <a:xfrm>
              <a:off x="1293" y="226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5" name="Freeform 91"/>
            <p:cNvSpPr>
              <a:spLocks/>
            </p:cNvSpPr>
            <p:nvPr/>
          </p:nvSpPr>
          <p:spPr bwMode="auto">
            <a:xfrm>
              <a:off x="1326" y="251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6" name="Rectangle 92"/>
            <p:cNvSpPr>
              <a:spLocks noChangeArrowheads="1"/>
            </p:cNvSpPr>
            <p:nvPr/>
          </p:nvSpPr>
          <p:spPr bwMode="auto">
            <a:xfrm>
              <a:off x="1238" y="2330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</p:grpSp>
      <p:sp>
        <p:nvSpPr>
          <p:cNvPr id="1286237" name="Rectangle 93"/>
          <p:cNvSpPr>
            <a:spLocks noChangeArrowheads="1"/>
          </p:cNvSpPr>
          <p:nvPr/>
        </p:nvSpPr>
        <p:spPr bwMode="auto">
          <a:xfrm>
            <a:off x="3595688" y="4075113"/>
            <a:ext cx="585787" cy="3413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238" name="Rectangle 94"/>
          <p:cNvSpPr>
            <a:spLocks noChangeArrowheads="1"/>
          </p:cNvSpPr>
          <p:nvPr/>
        </p:nvSpPr>
        <p:spPr bwMode="auto">
          <a:xfrm>
            <a:off x="3621198" y="4021138"/>
            <a:ext cx="55852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endParaRPr lang="en-US" sz="1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Calibri"/>
                <a:cs typeface="Calibri"/>
              </a:rPr>
              <a:t>Select</a:t>
            </a:r>
            <a:endParaRPr lang="en-US" sz="1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86239" name="Freeform 95"/>
          <p:cNvSpPr>
            <a:spLocks/>
          </p:cNvSpPr>
          <p:nvPr/>
        </p:nvSpPr>
        <p:spPr bwMode="auto">
          <a:xfrm>
            <a:off x="5745163" y="3217863"/>
            <a:ext cx="396875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0" y="192"/>
              </a:cxn>
              <a:cxn ang="0">
                <a:pos x="0" y="224"/>
              </a:cxn>
              <a:cxn ang="0">
                <a:pos x="0" y="384"/>
              </a:cxn>
              <a:cxn ang="0">
                <a:pos x="249" y="288"/>
              </a:cxn>
              <a:cxn ang="0">
                <a:pos x="249" y="96"/>
              </a:cxn>
              <a:cxn ang="0">
                <a:pos x="0" y="0"/>
              </a:cxn>
            </a:cxnLst>
            <a:rect l="0" t="0" r="r" b="b"/>
            <a:pathLst>
              <a:path w="250" h="385">
                <a:moveTo>
                  <a:pt x="0" y="0"/>
                </a:moveTo>
                <a:lnTo>
                  <a:pt x="0" y="160"/>
                </a:lnTo>
                <a:lnTo>
                  <a:pt x="50" y="192"/>
                </a:lnTo>
                <a:lnTo>
                  <a:pt x="0" y="224"/>
                </a:lnTo>
                <a:lnTo>
                  <a:pt x="0" y="384"/>
                </a:lnTo>
                <a:lnTo>
                  <a:pt x="249" y="288"/>
                </a:lnTo>
                <a:lnTo>
                  <a:pt x="249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240" name="Rectangle 96"/>
          <p:cNvSpPr>
            <a:spLocks noChangeArrowheads="1"/>
          </p:cNvSpPr>
          <p:nvPr/>
        </p:nvSpPr>
        <p:spPr bwMode="auto">
          <a:xfrm>
            <a:off x="5757863" y="3392488"/>
            <a:ext cx="403657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1286241" name="Freeform 97"/>
          <p:cNvSpPr>
            <a:spLocks/>
          </p:cNvSpPr>
          <p:nvPr/>
        </p:nvSpPr>
        <p:spPr bwMode="auto">
          <a:xfrm>
            <a:off x="8382000" y="3741738"/>
            <a:ext cx="230188" cy="517525"/>
          </a:xfrm>
          <a:custGeom>
            <a:avLst/>
            <a:gdLst/>
            <a:ahLst/>
            <a:cxnLst>
              <a:cxn ang="0">
                <a:pos x="144" y="41"/>
              </a:cxn>
              <a:cxn ang="0">
                <a:pos x="144" y="284"/>
              </a:cxn>
              <a:cxn ang="0">
                <a:pos x="0" y="325"/>
              </a:cxn>
              <a:cxn ang="0">
                <a:pos x="0" y="0"/>
              </a:cxn>
              <a:cxn ang="0">
                <a:pos x="144" y="41"/>
              </a:cxn>
            </a:cxnLst>
            <a:rect l="0" t="0" r="r" b="b"/>
            <a:pathLst>
              <a:path w="145" h="326">
                <a:moveTo>
                  <a:pt x="144" y="41"/>
                </a:moveTo>
                <a:lnTo>
                  <a:pt x="144" y="284"/>
                </a:lnTo>
                <a:lnTo>
                  <a:pt x="0" y="325"/>
                </a:lnTo>
                <a:lnTo>
                  <a:pt x="0" y="0"/>
                </a:lnTo>
                <a:lnTo>
                  <a:pt x="144" y="41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6242" name="Group 98"/>
          <p:cNvGrpSpPr>
            <a:grpSpLocks/>
          </p:cNvGrpSpPr>
          <p:nvPr/>
        </p:nvGrpSpPr>
        <p:grpSpPr bwMode="auto">
          <a:xfrm>
            <a:off x="3530603" y="2700338"/>
            <a:ext cx="696913" cy="1222375"/>
            <a:chOff x="2224" y="1737"/>
            <a:chExt cx="439" cy="770"/>
          </a:xfrm>
        </p:grpSpPr>
        <p:sp>
          <p:nvSpPr>
            <p:cNvPr id="1286243" name="Rectangle 99"/>
            <p:cNvSpPr>
              <a:spLocks noChangeArrowheads="1"/>
            </p:cNvSpPr>
            <p:nvPr/>
          </p:nvSpPr>
          <p:spPr bwMode="auto">
            <a:xfrm>
              <a:off x="2265" y="1787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44" name="Rectangle 100"/>
            <p:cNvSpPr>
              <a:spLocks noChangeArrowheads="1"/>
            </p:cNvSpPr>
            <p:nvPr/>
          </p:nvSpPr>
          <p:spPr bwMode="auto">
            <a:xfrm>
              <a:off x="2392" y="2037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>
                  <a:solidFill>
                    <a:schemeClr val="tx1"/>
                  </a:solidFill>
                  <a:latin typeface="Calibri"/>
                  <a:cs typeface="Calibri"/>
                </a:rPr>
                <a:t>rd1</a:t>
              </a:r>
            </a:p>
          </p:txBody>
        </p:sp>
        <p:sp>
          <p:nvSpPr>
            <p:cNvPr id="1286245" name="Rectangle 101"/>
            <p:cNvSpPr>
              <a:spLocks noChangeArrowheads="1"/>
            </p:cNvSpPr>
            <p:nvPr/>
          </p:nvSpPr>
          <p:spPr bwMode="auto">
            <a:xfrm>
              <a:off x="2249" y="2295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1286246" name="Rectangle 102"/>
            <p:cNvSpPr>
              <a:spLocks noChangeArrowheads="1"/>
            </p:cNvSpPr>
            <p:nvPr/>
          </p:nvSpPr>
          <p:spPr bwMode="auto">
            <a:xfrm>
              <a:off x="2224" y="184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rs1</a:t>
              </a:r>
            </a:p>
          </p:txBody>
        </p:sp>
        <p:sp>
          <p:nvSpPr>
            <p:cNvPr id="1286247" name="Rectangle 103"/>
            <p:cNvSpPr>
              <a:spLocks noChangeArrowheads="1"/>
            </p:cNvSpPr>
            <p:nvPr/>
          </p:nvSpPr>
          <p:spPr bwMode="auto">
            <a:xfrm>
              <a:off x="2224" y="1937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rs2</a:t>
              </a:r>
            </a:p>
          </p:txBody>
        </p:sp>
        <p:sp>
          <p:nvSpPr>
            <p:cNvPr id="1286248" name="Rectangle 104"/>
            <p:cNvSpPr>
              <a:spLocks noChangeArrowheads="1"/>
            </p:cNvSpPr>
            <p:nvPr/>
          </p:nvSpPr>
          <p:spPr bwMode="auto">
            <a:xfrm>
              <a:off x="2224" y="2121"/>
              <a:ext cx="25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6249" name="Rectangle 105"/>
            <p:cNvSpPr>
              <a:spLocks noChangeArrowheads="1"/>
            </p:cNvSpPr>
            <p:nvPr/>
          </p:nvSpPr>
          <p:spPr bwMode="auto">
            <a:xfrm>
              <a:off x="2224" y="2215"/>
              <a:ext cx="2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>
                  <a:solidFill>
                    <a:schemeClr val="tx1"/>
                  </a:solidFill>
                  <a:latin typeface="Calibri"/>
                  <a:cs typeface="Calibri"/>
                </a:rPr>
                <a:t>wd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6250" name="Rectangle 106"/>
            <p:cNvSpPr>
              <a:spLocks noChangeArrowheads="1"/>
            </p:cNvSpPr>
            <p:nvPr/>
          </p:nvSpPr>
          <p:spPr bwMode="auto">
            <a:xfrm>
              <a:off x="2387" y="2216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rd2</a:t>
              </a:r>
            </a:p>
          </p:txBody>
        </p:sp>
        <p:sp>
          <p:nvSpPr>
            <p:cNvPr id="1286251" name="Rectangle 107"/>
            <p:cNvSpPr>
              <a:spLocks noChangeArrowheads="1"/>
            </p:cNvSpPr>
            <p:nvPr/>
          </p:nvSpPr>
          <p:spPr bwMode="auto">
            <a:xfrm>
              <a:off x="2360" y="1737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6252" name="Freeform 108"/>
            <p:cNvSpPr>
              <a:spLocks/>
            </p:cNvSpPr>
            <p:nvPr/>
          </p:nvSpPr>
          <p:spPr bwMode="auto">
            <a:xfrm flipV="1">
              <a:off x="2295" y="1789"/>
              <a:ext cx="54" cy="4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286253" name="Rectangle 109"/>
          <p:cNvSpPr>
            <a:spLocks noChangeArrowheads="1"/>
          </p:cNvSpPr>
          <p:nvPr/>
        </p:nvSpPr>
        <p:spPr bwMode="auto">
          <a:xfrm>
            <a:off x="7002463" y="3829050"/>
            <a:ext cx="896781" cy="5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Data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grpSp>
        <p:nvGrpSpPr>
          <p:cNvPr id="1286254" name="Group 110"/>
          <p:cNvGrpSpPr>
            <a:grpSpLocks/>
          </p:cNvGrpSpPr>
          <p:nvPr/>
        </p:nvGrpSpPr>
        <p:grpSpPr bwMode="auto">
          <a:xfrm>
            <a:off x="6934200" y="3155951"/>
            <a:ext cx="881063" cy="1296988"/>
            <a:chOff x="4391" y="2238"/>
            <a:chExt cx="555" cy="817"/>
          </a:xfrm>
        </p:grpSpPr>
        <p:sp>
          <p:nvSpPr>
            <p:cNvPr id="1286255" name="Rectangle 111"/>
            <p:cNvSpPr>
              <a:spLocks noChangeArrowheads="1"/>
            </p:cNvSpPr>
            <p:nvPr/>
          </p:nvSpPr>
          <p:spPr bwMode="auto">
            <a:xfrm>
              <a:off x="4391" y="2849"/>
              <a:ext cx="320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6256" name="Rectangle 112"/>
            <p:cNvSpPr>
              <a:spLocks noChangeArrowheads="1"/>
            </p:cNvSpPr>
            <p:nvPr/>
          </p:nvSpPr>
          <p:spPr bwMode="auto">
            <a:xfrm>
              <a:off x="4432" y="2288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57" name="Rectangle 113"/>
            <p:cNvSpPr>
              <a:spLocks noChangeArrowheads="1"/>
            </p:cNvSpPr>
            <p:nvPr/>
          </p:nvSpPr>
          <p:spPr bwMode="auto">
            <a:xfrm>
              <a:off x="4399" y="2334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6258" name="Rectangle 114"/>
            <p:cNvSpPr>
              <a:spLocks noChangeArrowheads="1"/>
            </p:cNvSpPr>
            <p:nvPr/>
          </p:nvSpPr>
          <p:spPr bwMode="auto">
            <a:xfrm>
              <a:off x="4391" y="2863"/>
              <a:ext cx="40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6259" name="Rectangle 115"/>
            <p:cNvSpPr>
              <a:spLocks noChangeArrowheads="1"/>
            </p:cNvSpPr>
            <p:nvPr/>
          </p:nvSpPr>
          <p:spPr bwMode="auto">
            <a:xfrm>
              <a:off x="4586" y="2532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6260" name="Rectangle 116"/>
            <p:cNvSpPr>
              <a:spLocks noChangeArrowheads="1"/>
            </p:cNvSpPr>
            <p:nvPr/>
          </p:nvSpPr>
          <p:spPr bwMode="auto">
            <a:xfrm>
              <a:off x="4527" y="2238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6261" name="Freeform 117"/>
            <p:cNvSpPr>
              <a:spLocks/>
            </p:cNvSpPr>
            <p:nvPr/>
          </p:nvSpPr>
          <p:spPr bwMode="auto">
            <a:xfrm flipV="1">
              <a:off x="4468" y="229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86262" name="Group 118"/>
          <p:cNvGrpSpPr>
            <a:grpSpLocks/>
          </p:cNvGrpSpPr>
          <p:nvPr/>
        </p:nvGrpSpPr>
        <p:grpSpPr bwMode="auto">
          <a:xfrm>
            <a:off x="5562612" y="1416050"/>
            <a:ext cx="742952" cy="1866900"/>
            <a:chOff x="3504" y="1112"/>
            <a:chExt cx="468" cy="1176"/>
          </a:xfrm>
        </p:grpSpPr>
        <p:sp>
          <p:nvSpPr>
            <p:cNvPr id="1286263" name="Line 119"/>
            <p:cNvSpPr>
              <a:spLocks noChangeShapeType="1"/>
            </p:cNvSpPr>
            <p:nvPr/>
          </p:nvSpPr>
          <p:spPr bwMode="auto">
            <a:xfrm>
              <a:off x="3736" y="1112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6264" name="Group 120"/>
            <p:cNvGrpSpPr>
              <a:grpSpLocks/>
            </p:cNvGrpSpPr>
            <p:nvPr/>
          </p:nvGrpSpPr>
          <p:grpSpPr bwMode="auto">
            <a:xfrm>
              <a:off x="3504" y="1926"/>
              <a:ext cx="468" cy="201"/>
              <a:chOff x="3504" y="1926"/>
              <a:chExt cx="468" cy="201"/>
            </a:xfrm>
          </p:grpSpPr>
          <p:sp>
            <p:nvSpPr>
              <p:cNvPr id="1286265" name="Oval 121"/>
              <p:cNvSpPr>
                <a:spLocks noChangeArrowheads="1"/>
              </p:cNvSpPr>
              <p:nvPr/>
            </p:nvSpPr>
            <p:spPr bwMode="auto">
              <a:xfrm>
                <a:off x="3571" y="1926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66" name="Rectangle 122"/>
              <p:cNvSpPr>
                <a:spLocks noChangeArrowheads="1"/>
              </p:cNvSpPr>
              <p:nvPr/>
            </p:nvSpPr>
            <p:spPr bwMode="auto">
              <a:xfrm>
                <a:off x="3504" y="1935"/>
                <a:ext cx="468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FuncSel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286267" name="Group 123"/>
          <p:cNvGrpSpPr>
            <a:grpSpLocks/>
          </p:cNvGrpSpPr>
          <p:nvPr/>
        </p:nvGrpSpPr>
        <p:grpSpPr bwMode="auto">
          <a:xfrm>
            <a:off x="2286000" y="3908425"/>
            <a:ext cx="3138488" cy="1585913"/>
            <a:chOff x="1440" y="2682"/>
            <a:chExt cx="1977" cy="999"/>
          </a:xfrm>
        </p:grpSpPr>
        <p:grpSp>
          <p:nvGrpSpPr>
            <p:cNvPr id="1286268" name="Group 124"/>
            <p:cNvGrpSpPr>
              <a:grpSpLocks/>
            </p:cNvGrpSpPr>
            <p:nvPr/>
          </p:nvGrpSpPr>
          <p:grpSpPr bwMode="auto">
            <a:xfrm>
              <a:off x="1440" y="2682"/>
              <a:ext cx="1762" cy="999"/>
              <a:chOff x="1440" y="2682"/>
              <a:chExt cx="1762" cy="999"/>
            </a:xfrm>
          </p:grpSpPr>
          <p:sp>
            <p:nvSpPr>
              <p:cNvPr id="1286269" name="Line 125"/>
              <p:cNvSpPr>
                <a:spLocks noChangeShapeType="1"/>
              </p:cNvSpPr>
              <p:nvPr/>
            </p:nvSpPr>
            <p:spPr bwMode="auto">
              <a:xfrm flipV="1">
                <a:off x="2464" y="300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70" name="Freeform 126"/>
              <p:cNvSpPr>
                <a:spLocks/>
              </p:cNvSpPr>
              <p:nvPr/>
            </p:nvSpPr>
            <p:spPr bwMode="auto">
              <a:xfrm>
                <a:off x="1440" y="2682"/>
                <a:ext cx="1762" cy="999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2" y="999"/>
                  </a:cxn>
                  <a:cxn ang="0">
                    <a:pos x="1762" y="999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999">
                    <a:moveTo>
                      <a:pt x="0" y="206"/>
                    </a:moveTo>
                    <a:lnTo>
                      <a:pt x="2" y="999"/>
                    </a:lnTo>
                    <a:lnTo>
                      <a:pt x="1762" y="999"/>
                    </a:lnTo>
                    <a:lnTo>
                      <a:pt x="176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6271" name="Group 127"/>
            <p:cNvGrpSpPr>
              <a:grpSpLocks/>
            </p:cNvGrpSpPr>
            <p:nvPr/>
          </p:nvGrpSpPr>
          <p:grpSpPr bwMode="auto">
            <a:xfrm>
              <a:off x="2222" y="3352"/>
              <a:ext cx="458" cy="201"/>
              <a:chOff x="2142" y="3352"/>
              <a:chExt cx="458" cy="201"/>
            </a:xfrm>
          </p:grpSpPr>
          <p:sp>
            <p:nvSpPr>
              <p:cNvPr id="1286272" name="Oval 128"/>
              <p:cNvSpPr>
                <a:spLocks noChangeArrowheads="1"/>
              </p:cNvSpPr>
              <p:nvPr/>
            </p:nvSpPr>
            <p:spPr bwMode="auto">
              <a:xfrm>
                <a:off x="2201" y="3352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73" name="Rectangle 129"/>
              <p:cNvSpPr>
                <a:spLocks noChangeArrowheads="1"/>
              </p:cNvSpPr>
              <p:nvPr/>
            </p:nvSpPr>
            <p:spPr bwMode="auto">
              <a:xfrm>
                <a:off x="2142" y="3361"/>
                <a:ext cx="458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ImmSel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286274" name="Group 130"/>
            <p:cNvGrpSpPr>
              <a:grpSpLocks/>
            </p:cNvGrpSpPr>
            <p:nvPr/>
          </p:nvGrpSpPr>
          <p:grpSpPr bwMode="auto">
            <a:xfrm>
              <a:off x="2976" y="3352"/>
              <a:ext cx="441" cy="201"/>
              <a:chOff x="2976" y="3352"/>
              <a:chExt cx="441" cy="201"/>
            </a:xfrm>
          </p:grpSpPr>
          <p:sp>
            <p:nvSpPr>
              <p:cNvPr id="1286275" name="Oval 131"/>
              <p:cNvSpPr>
                <a:spLocks noChangeArrowheads="1"/>
              </p:cNvSpPr>
              <p:nvPr/>
            </p:nvSpPr>
            <p:spPr bwMode="auto">
              <a:xfrm>
                <a:off x="2999" y="3352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76" name="Rectangle 132"/>
              <p:cNvSpPr>
                <a:spLocks noChangeArrowheads="1"/>
              </p:cNvSpPr>
              <p:nvPr/>
            </p:nvSpPr>
            <p:spPr bwMode="auto">
              <a:xfrm>
                <a:off x="2976" y="3361"/>
                <a:ext cx="44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Op2Sel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286277" name="Group 133"/>
          <p:cNvGrpSpPr>
            <a:grpSpLocks/>
          </p:cNvGrpSpPr>
          <p:nvPr/>
        </p:nvGrpSpPr>
        <p:grpSpPr bwMode="auto">
          <a:xfrm>
            <a:off x="6858000" y="1382568"/>
            <a:ext cx="1936750" cy="2294082"/>
            <a:chOff x="4340" y="1104"/>
            <a:chExt cx="1220" cy="1480"/>
          </a:xfrm>
        </p:grpSpPr>
        <p:sp>
          <p:nvSpPr>
            <p:cNvPr id="1286278" name="Line 134"/>
            <p:cNvSpPr>
              <a:spLocks noChangeShapeType="1"/>
            </p:cNvSpPr>
            <p:nvPr/>
          </p:nvSpPr>
          <p:spPr bwMode="auto">
            <a:xfrm>
              <a:off x="4608" y="1104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79" name="Freeform 135"/>
            <p:cNvSpPr>
              <a:spLocks/>
            </p:cNvSpPr>
            <p:nvPr/>
          </p:nvSpPr>
          <p:spPr bwMode="auto">
            <a:xfrm>
              <a:off x="4605" y="1938"/>
              <a:ext cx="763" cy="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6280" name="Group 136"/>
            <p:cNvGrpSpPr>
              <a:grpSpLocks/>
            </p:cNvGrpSpPr>
            <p:nvPr/>
          </p:nvGrpSpPr>
          <p:grpSpPr bwMode="auto">
            <a:xfrm>
              <a:off x="5125" y="2067"/>
              <a:ext cx="435" cy="206"/>
              <a:chOff x="5125" y="2067"/>
              <a:chExt cx="435" cy="206"/>
            </a:xfrm>
          </p:grpSpPr>
          <p:sp>
            <p:nvSpPr>
              <p:cNvPr id="1286281" name="Oval 137"/>
              <p:cNvSpPr>
                <a:spLocks noChangeArrowheads="1"/>
              </p:cNvSpPr>
              <p:nvPr/>
            </p:nvSpPr>
            <p:spPr bwMode="auto">
              <a:xfrm>
                <a:off x="5152" y="2067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82" name="Rectangle 138"/>
              <p:cNvSpPr>
                <a:spLocks noChangeArrowheads="1"/>
              </p:cNvSpPr>
              <p:nvPr/>
            </p:nvSpPr>
            <p:spPr bwMode="auto">
              <a:xfrm>
                <a:off x="5125" y="2076"/>
                <a:ext cx="411" cy="19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WBSel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286283" name="Group 139"/>
            <p:cNvGrpSpPr>
              <a:grpSpLocks/>
            </p:cNvGrpSpPr>
            <p:nvPr/>
          </p:nvGrpSpPr>
          <p:grpSpPr bwMode="auto">
            <a:xfrm>
              <a:off x="4340" y="2007"/>
              <a:ext cx="619" cy="206"/>
              <a:chOff x="4340" y="1959"/>
              <a:chExt cx="619" cy="206"/>
            </a:xfrm>
          </p:grpSpPr>
          <p:sp>
            <p:nvSpPr>
              <p:cNvPr id="1286284" name="Oval 140"/>
              <p:cNvSpPr>
                <a:spLocks noChangeArrowheads="1"/>
              </p:cNvSpPr>
              <p:nvPr/>
            </p:nvSpPr>
            <p:spPr bwMode="auto">
              <a:xfrm>
                <a:off x="4350" y="1959"/>
                <a:ext cx="539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85" name="Rectangle 141"/>
              <p:cNvSpPr>
                <a:spLocks noChangeArrowheads="1"/>
              </p:cNvSpPr>
              <p:nvPr/>
            </p:nvSpPr>
            <p:spPr bwMode="auto">
              <a:xfrm>
                <a:off x="4340" y="1968"/>
                <a:ext cx="619" cy="19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MemWrite</a:t>
                </a:r>
              </a:p>
            </p:txBody>
          </p:sp>
        </p:grpSp>
      </p:grpSp>
      <p:grpSp>
        <p:nvGrpSpPr>
          <p:cNvPr id="1286286" name="Group 142"/>
          <p:cNvGrpSpPr>
            <a:grpSpLocks/>
          </p:cNvGrpSpPr>
          <p:nvPr/>
        </p:nvGrpSpPr>
        <p:grpSpPr bwMode="auto">
          <a:xfrm>
            <a:off x="3886200" y="2051050"/>
            <a:ext cx="5081874" cy="736600"/>
            <a:chOff x="2448" y="1512"/>
            <a:chExt cx="3216" cy="464"/>
          </a:xfrm>
        </p:grpSpPr>
        <p:grpSp>
          <p:nvGrpSpPr>
            <p:cNvPr id="1286287" name="Group 143"/>
            <p:cNvGrpSpPr>
              <a:grpSpLocks/>
            </p:cNvGrpSpPr>
            <p:nvPr/>
          </p:nvGrpSpPr>
          <p:grpSpPr bwMode="auto">
            <a:xfrm>
              <a:off x="4658" y="1520"/>
              <a:ext cx="1006" cy="285"/>
              <a:chOff x="4658" y="1520"/>
              <a:chExt cx="1006" cy="285"/>
            </a:xfrm>
          </p:grpSpPr>
          <p:sp>
            <p:nvSpPr>
              <p:cNvPr id="1286288" name="Freeform 144"/>
              <p:cNvSpPr>
                <a:spLocks/>
              </p:cNvSpPr>
              <p:nvPr/>
            </p:nvSpPr>
            <p:spPr bwMode="auto">
              <a:xfrm>
                <a:off x="4888" y="1520"/>
                <a:ext cx="776" cy="152"/>
              </a:xfrm>
              <a:custGeom>
                <a:avLst/>
                <a:gdLst/>
                <a:ahLst/>
                <a:cxnLst>
                  <a:cxn ang="0">
                    <a:pos x="776" y="152"/>
                  </a:cxn>
                  <a:cxn ang="0">
                    <a:pos x="0" y="152"/>
                  </a:cxn>
                  <a:cxn ang="0">
                    <a:pos x="0" y="0"/>
                  </a:cxn>
                </a:cxnLst>
                <a:rect l="0" t="0" r="r" b="b"/>
                <a:pathLst>
                  <a:path w="776" h="152">
                    <a:moveTo>
                      <a:pt x="776" y="152"/>
                    </a:moveTo>
                    <a:lnTo>
                      <a:pt x="0" y="152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86289" name="Group 145"/>
              <p:cNvGrpSpPr>
                <a:grpSpLocks/>
              </p:cNvGrpSpPr>
              <p:nvPr/>
            </p:nvGrpSpPr>
            <p:grpSpPr bwMode="auto">
              <a:xfrm>
                <a:off x="4658" y="1604"/>
                <a:ext cx="435" cy="201"/>
                <a:chOff x="4658" y="1524"/>
                <a:chExt cx="435" cy="201"/>
              </a:xfrm>
            </p:grpSpPr>
            <p:sp>
              <p:nvSpPr>
                <p:cNvPr id="1286290" name="Oval 146"/>
                <p:cNvSpPr>
                  <a:spLocks noChangeArrowheads="1"/>
                </p:cNvSpPr>
                <p:nvPr/>
              </p:nvSpPr>
              <p:spPr bwMode="auto">
                <a:xfrm>
                  <a:off x="4685" y="1524"/>
                  <a:ext cx="408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6291" name="Rectangle 147"/>
                <p:cNvSpPr>
                  <a:spLocks noChangeArrowheads="1"/>
                </p:cNvSpPr>
                <p:nvPr/>
              </p:nvSpPr>
              <p:spPr bwMode="auto">
                <a:xfrm>
                  <a:off x="4658" y="1533"/>
                  <a:ext cx="417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WASel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</p:grpSp>
        </p:grpSp>
        <p:grpSp>
          <p:nvGrpSpPr>
            <p:cNvPr id="1286292" name="Group 148"/>
            <p:cNvGrpSpPr>
              <a:grpSpLocks/>
            </p:cNvGrpSpPr>
            <p:nvPr/>
          </p:nvGrpSpPr>
          <p:grpSpPr bwMode="auto">
            <a:xfrm>
              <a:off x="2448" y="1512"/>
              <a:ext cx="3216" cy="464"/>
              <a:chOff x="2448" y="1512"/>
              <a:chExt cx="3216" cy="464"/>
            </a:xfrm>
          </p:grpSpPr>
          <p:sp>
            <p:nvSpPr>
              <p:cNvPr id="1286293" name="Freeform 149"/>
              <p:cNvSpPr>
                <a:spLocks/>
              </p:cNvSpPr>
              <p:nvPr/>
            </p:nvSpPr>
            <p:spPr bwMode="auto">
              <a:xfrm>
                <a:off x="2448" y="1512"/>
                <a:ext cx="3216" cy="464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216" y="296"/>
                  </a:cxn>
                  <a:cxn ang="0">
                    <a:pos x="0" y="296"/>
                  </a:cxn>
                  <a:cxn ang="0">
                    <a:pos x="0" y="464"/>
                  </a:cxn>
                </a:cxnLst>
                <a:rect l="0" t="0" r="r" b="b"/>
                <a:pathLst>
                  <a:path w="3216" h="464">
                    <a:moveTo>
                      <a:pt x="3216" y="0"/>
                    </a:moveTo>
                    <a:lnTo>
                      <a:pt x="3216" y="296"/>
                    </a:lnTo>
                    <a:lnTo>
                      <a:pt x="0" y="296"/>
                    </a:lnTo>
                    <a:lnTo>
                      <a:pt x="0" y="464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86294" name="Group 150"/>
              <p:cNvGrpSpPr>
                <a:grpSpLocks/>
              </p:cNvGrpSpPr>
              <p:nvPr/>
            </p:nvGrpSpPr>
            <p:grpSpPr bwMode="auto">
              <a:xfrm>
                <a:off x="2661" y="1730"/>
                <a:ext cx="664" cy="193"/>
                <a:chOff x="2709" y="1690"/>
                <a:chExt cx="664" cy="193"/>
              </a:xfrm>
            </p:grpSpPr>
            <p:sp>
              <p:nvSpPr>
                <p:cNvPr id="1286295" name="Oval 151"/>
                <p:cNvSpPr>
                  <a:spLocks noChangeArrowheads="1"/>
                </p:cNvSpPr>
                <p:nvPr/>
              </p:nvSpPr>
              <p:spPr bwMode="auto">
                <a:xfrm>
                  <a:off x="2793" y="1690"/>
                  <a:ext cx="539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6296" name="Rectangle 152"/>
                <p:cNvSpPr>
                  <a:spLocks noChangeArrowheads="1"/>
                </p:cNvSpPr>
                <p:nvPr/>
              </p:nvSpPr>
              <p:spPr bwMode="auto">
                <a:xfrm>
                  <a:off x="2709" y="1691"/>
                  <a:ext cx="664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RegWriteEn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</p:grpSp>
        </p:grpSp>
      </p:grpSp>
      <p:grpSp>
        <p:nvGrpSpPr>
          <p:cNvPr id="1286297" name="Group 153"/>
          <p:cNvGrpSpPr>
            <a:grpSpLocks/>
          </p:cNvGrpSpPr>
          <p:nvPr/>
        </p:nvGrpSpPr>
        <p:grpSpPr bwMode="auto">
          <a:xfrm>
            <a:off x="746125" y="838201"/>
            <a:ext cx="8272463" cy="400051"/>
            <a:chOff x="470" y="748"/>
            <a:chExt cx="5211" cy="252"/>
          </a:xfrm>
        </p:grpSpPr>
        <p:sp>
          <p:nvSpPr>
            <p:cNvPr id="1286298" name="Text Box 154"/>
            <p:cNvSpPr txBox="1">
              <a:spLocks noChangeArrowheads="1"/>
            </p:cNvSpPr>
            <p:nvPr/>
          </p:nvSpPr>
          <p:spPr bwMode="auto">
            <a:xfrm>
              <a:off x="470" y="748"/>
              <a:ext cx="2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F</a:t>
              </a:r>
            </a:p>
          </p:txBody>
        </p:sp>
        <p:sp>
          <p:nvSpPr>
            <p:cNvPr id="1286299" name="Text Box 155"/>
            <p:cNvSpPr txBox="1">
              <a:spLocks noChangeArrowheads="1"/>
            </p:cNvSpPr>
            <p:nvPr/>
          </p:nvSpPr>
          <p:spPr bwMode="auto">
            <a:xfrm>
              <a:off x="1190" y="74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286300" name="Text Box 156"/>
            <p:cNvSpPr txBox="1">
              <a:spLocks noChangeArrowheads="1"/>
            </p:cNvSpPr>
            <p:nvPr/>
          </p:nvSpPr>
          <p:spPr bwMode="auto">
            <a:xfrm>
              <a:off x="3262" y="74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286301" name="Text Box 157"/>
            <p:cNvSpPr txBox="1">
              <a:spLocks noChangeArrowheads="1"/>
            </p:cNvSpPr>
            <p:nvPr/>
          </p:nvSpPr>
          <p:spPr bwMode="auto">
            <a:xfrm>
              <a:off x="3934" y="74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286302" name="Text Box 158"/>
            <p:cNvSpPr txBox="1">
              <a:spLocks noChangeArrowheads="1"/>
            </p:cNvSpPr>
            <p:nvPr/>
          </p:nvSpPr>
          <p:spPr bwMode="auto">
            <a:xfrm>
              <a:off x="5382" y="74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W</a:t>
              </a:r>
            </a:p>
          </p:txBody>
        </p:sp>
      </p:grpSp>
      <p:sp>
        <p:nvSpPr>
          <p:cNvPr id="1286303" name="Text Box 159"/>
          <p:cNvSpPr txBox="1">
            <a:spLocks noChangeArrowheads="1"/>
          </p:cNvSpPr>
          <p:nvPr/>
        </p:nvSpPr>
        <p:spPr bwMode="auto">
          <a:xfrm>
            <a:off x="5791200" y="5213350"/>
            <a:ext cx="304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Control Points Need to Be Connected</a:t>
            </a:r>
          </a:p>
        </p:txBody>
      </p:sp>
      <p:sp>
        <p:nvSpPr>
          <p:cNvPr id="161" name="Line 31"/>
          <p:cNvSpPr>
            <a:spLocks noChangeShapeType="1"/>
          </p:cNvSpPr>
          <p:nvPr/>
        </p:nvSpPr>
        <p:spPr bwMode="auto">
          <a:xfrm flipH="1">
            <a:off x="7874520" y="170815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8973035" y="1914466"/>
            <a:ext cx="0" cy="6096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28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8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14313"/>
            <a:ext cx="8486775" cy="958850"/>
          </a:xfrm>
        </p:spPr>
        <p:txBody>
          <a:bodyPr/>
          <a:lstStyle/>
          <a:p>
            <a:r>
              <a:rPr lang="en-US" dirty="0" smtClean="0"/>
              <a:t>Instructions interact </a:t>
            </a:r>
            <a:r>
              <a:rPr lang="en-US" dirty="0"/>
              <a:t>with each other in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4678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in the pipeline may need a resource being used by another instruction in the pipeline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 smtClean="0">
                <a:solidFill>
                  <a:srgbClr val="FF5050"/>
                </a:solidFill>
              </a:rPr>
              <a:t>structural </a:t>
            </a:r>
            <a:r>
              <a:rPr lang="en-US" sz="2800" i="1" dirty="0">
                <a:solidFill>
                  <a:srgbClr val="FF5050"/>
                </a:solidFill>
              </a:rPr>
              <a:t>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a data value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data hazard</a:t>
            </a:r>
            <a:endParaRPr lang="en-US" sz="2400" i="1" dirty="0">
              <a:solidFill>
                <a:srgbClr val="FF505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the next instruction’s address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control hazard (branches, exceptions)</a:t>
            </a:r>
            <a:endParaRPr lang="en-US" sz="2400" i="1" dirty="0">
              <a:solidFill>
                <a:srgbClr val="FF5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411A-011E-F442-923C-DB12FA94DC59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hazard occurs when two instructions need same hardware resource at same time</a:t>
            </a:r>
          </a:p>
          <a:p>
            <a:pPr lvl="1"/>
            <a:r>
              <a:rPr lang="en-US" dirty="0" smtClean="0"/>
              <a:t>Can resolve in hardware by stalling newer instruction till older instruction finished with resource</a:t>
            </a:r>
          </a:p>
          <a:p>
            <a:r>
              <a:rPr lang="en-US" dirty="0" smtClean="0"/>
              <a:t>A structural hazard can always be avoided by adding more hardware to design</a:t>
            </a:r>
          </a:p>
          <a:p>
            <a:pPr lvl="1"/>
            <a:r>
              <a:rPr lang="en-US" dirty="0" smtClean="0"/>
              <a:t>E.g., if two instructions both need a port to memory at same time, could avoid hazard by adding second port to memory</a:t>
            </a:r>
          </a:p>
          <a:p>
            <a:r>
              <a:rPr lang="en-US" dirty="0" smtClean="0"/>
              <a:t>Our 5-stage pipeline has no structural hazards by design</a:t>
            </a:r>
          </a:p>
          <a:p>
            <a:pPr lvl="1"/>
            <a:r>
              <a:rPr lang="en-US" dirty="0" smtClean="0"/>
              <a:t>Thanks to RISC-V ISA, which was designed for pipelining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596900"/>
            <a:ext cx="78359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 Hazards</a:t>
            </a:r>
          </a:p>
        </p:txBody>
      </p:sp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0C1A-2723-C346-AEA8-EC3F9D6DA41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8195" name="Rectangle 3"/>
          <p:cNvSpPr>
            <a:spLocks noChangeArrowheads="1"/>
          </p:cNvSpPr>
          <p:nvPr/>
        </p:nvSpPr>
        <p:spPr bwMode="auto">
          <a:xfrm>
            <a:off x="508000" y="5105400"/>
            <a:ext cx="193615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x0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+ 10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+ 17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88196" name="Rectangle 4"/>
          <p:cNvSpPr>
            <a:spLocks noChangeArrowheads="1"/>
          </p:cNvSpPr>
          <p:nvPr/>
        </p:nvSpPr>
        <p:spPr bwMode="auto">
          <a:xfrm>
            <a:off x="5613400" y="5664200"/>
            <a:ext cx="296431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x1 </a:t>
            </a:r>
            <a:r>
              <a:rPr lang="en-US" sz="2400" i="1" dirty="0">
                <a:solidFill>
                  <a:srgbClr val="FF0000"/>
                </a:solidFill>
                <a:latin typeface="Verdana" charset="0"/>
              </a:rPr>
              <a:t>is stale. Oops!</a:t>
            </a:r>
          </a:p>
        </p:txBody>
      </p:sp>
      <p:sp>
        <p:nvSpPr>
          <p:cNvPr id="1288197" name="Text Box 5"/>
          <p:cNvSpPr txBox="1">
            <a:spLocks noChangeArrowheads="1"/>
          </p:cNvSpPr>
          <p:nvPr/>
        </p:nvSpPr>
        <p:spPr bwMode="auto">
          <a:xfrm>
            <a:off x="5343138" y="1357313"/>
            <a:ext cx="11167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x1 </a:t>
            </a:r>
            <a:r>
              <a:rPr lang="en-US" sz="2000" dirty="0" err="1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sp>
        <p:nvSpPr>
          <p:cNvPr id="1288198" name="Text Box 6"/>
          <p:cNvSpPr txBox="1">
            <a:spLocks noChangeArrowheads="1"/>
          </p:cNvSpPr>
          <p:nvPr/>
        </p:nvSpPr>
        <p:spPr bwMode="auto">
          <a:xfrm>
            <a:off x="2116461" y="1382713"/>
            <a:ext cx="155986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x4 </a:t>
            </a:r>
            <a:r>
              <a:rPr lang="en-US" sz="2000" dirty="0" err="1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x1</a:t>
            </a:r>
            <a:r>
              <a:rPr lang="en-US" sz="2000" dirty="0" smtClean="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grpSp>
        <p:nvGrpSpPr>
          <p:cNvPr id="1288199" name="Group 7"/>
          <p:cNvGrpSpPr>
            <a:grpSpLocks/>
          </p:cNvGrpSpPr>
          <p:nvPr/>
        </p:nvGrpSpPr>
        <p:grpSpPr bwMode="auto">
          <a:xfrm>
            <a:off x="381000" y="1460500"/>
            <a:ext cx="8675688" cy="3481388"/>
            <a:chOff x="240" y="920"/>
            <a:chExt cx="5465" cy="2193"/>
          </a:xfrm>
        </p:grpSpPr>
        <p:grpSp>
          <p:nvGrpSpPr>
            <p:cNvPr id="1288200" name="Group 8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88201" name="Group 9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88202" name="Group 10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8820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4" name="Freeform 12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06" name="Freeform 14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7" name="Line 15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8" name="Line 16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09" name="Group 17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882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1" name="Freeform 19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88213" name="Group 21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8821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5" name="Freeform 23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88217" name="Group 25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88218" name="Freeform 26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19" name="Group 27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88220" name="Freeform 28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80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8822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812" y="1338"/>
                    <a:ext cx="468" cy="311"/>
                    <a:chOff x="4812" y="1338"/>
                    <a:chExt cx="468" cy="311"/>
                  </a:xfrm>
                </p:grpSpPr>
                <p:sp>
                  <p:nvSpPr>
                    <p:cNvPr id="128822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4" y="1338"/>
                      <a:ext cx="166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88224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88225" name="Group 33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88226" name="Freeform 34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7" name="Line 35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8" name="Line 36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9" name="Freeform 37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0" name="Freeform 38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1" name="Freeform 39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2" name="Freeform 40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3" name="Freeform 41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4" name="Freeform 42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5" name="Freeform 43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6" name="Freeform 44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7" name="Freeform 45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8" name="Freeform 46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9" name="Freeform 47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0" name="Freeform 48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1" name="Oval 49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2" name="Oval 50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3" name="Freeform 51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44" name="Group 52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88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8824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9" name="Freeform 57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88250" name="Line 58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51" name="Group 59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8825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3" name="Freeform 61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88255" name="Group 63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8825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7" name="Freeform 65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88259" name="Group 67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8826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1" name="Freeform 69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2" name="Group 70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8826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4" name="Freeform 72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88266" name="Group 74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88267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8" name="Freeform 76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9" name="Group 77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88270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1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2" name="Freeform 80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88274" name="Rectangle 82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88275" name="Rectangle 83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88276" name="Line 84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77" name="Group 85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88278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28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8828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88282" name="Group 90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8828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88284" name="Freeform 92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88287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88" name="Group 96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88289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1" name="Freeform 99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9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61" y="2569"/>
                  <a:ext cx="387" cy="27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1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1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1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1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88295" name="Freeform 103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6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88297" name="Freeform 105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98" name="Group 106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8829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0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88301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88302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8830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8830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8830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8830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8830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08" name="Freeform 116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309" name="Group 117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8831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1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314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88316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88317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18" name="Freeform 126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8319" name="Freeform 127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0" name="Freeform 128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1" name="Freeform 129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2" name="Freeform 130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3" name="Freeform 131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4" name="Freeform 132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4" name="Line 31"/>
          <p:cNvSpPr>
            <a:spLocks noChangeShapeType="1"/>
          </p:cNvSpPr>
          <p:nvPr/>
        </p:nvSpPr>
        <p:spPr bwMode="auto">
          <a:xfrm flipH="1">
            <a:off x="7874520" y="2251365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8196" grpId="0" autoUpdateAnimBg="0"/>
      <p:bldP spid="1288197" grpId="0" autoUpdateAnimBg="0"/>
      <p:bldP spid="128819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49C9-63E0-F541-8AD3-707952F3CD93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9219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1: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Wait for the result to be available by freezing earlier pipeline stages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 interlocks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to Resolve Hazards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idx="1"/>
          </p:nvPr>
        </p:nvSpPr>
        <p:spPr>
          <a:xfrm>
            <a:off x="1230313" y="4108450"/>
            <a:ext cx="7326312" cy="1008063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dirty="0"/>
              <a:t>Later stages provide dependence information to earlier stages which can </a:t>
            </a:r>
            <a:r>
              <a:rPr lang="en-US" i="1" dirty="0"/>
              <a:t>stall (or kill) instructions</a:t>
            </a:r>
            <a:r>
              <a:rPr lang="en-US" dirty="0"/>
              <a:t> 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B79-A92D-4142-85A9-834D882E5EF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0244" name="Freeform 4"/>
          <p:cNvSpPr>
            <a:spLocks/>
          </p:cNvSpPr>
          <p:nvPr/>
        </p:nvSpPr>
        <p:spPr bwMode="auto">
          <a:xfrm>
            <a:off x="1893888" y="1811338"/>
            <a:ext cx="2046287" cy="446087"/>
          </a:xfrm>
          <a:custGeom>
            <a:avLst/>
            <a:gdLst/>
            <a:ahLst/>
            <a:cxnLst>
              <a:cxn ang="0">
                <a:pos x="1288" y="280"/>
              </a:cxn>
              <a:cxn ang="0">
                <a:pos x="1288" y="0"/>
              </a:cxn>
              <a:cxn ang="0">
                <a:pos x="0" y="0"/>
              </a:cxn>
              <a:cxn ang="0">
                <a:pos x="0" y="192"/>
              </a:cxn>
            </a:cxnLst>
            <a:rect l="0" t="0" r="r" b="b"/>
            <a:pathLst>
              <a:path w="1289" h="281">
                <a:moveTo>
                  <a:pt x="1288" y="280"/>
                </a:moveTo>
                <a:lnTo>
                  <a:pt x="128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0245" name="Group 5"/>
          <p:cNvGrpSpPr>
            <a:grpSpLocks/>
          </p:cNvGrpSpPr>
          <p:nvPr/>
        </p:nvGrpSpPr>
        <p:grpSpPr bwMode="auto">
          <a:xfrm>
            <a:off x="1728788" y="1633538"/>
            <a:ext cx="3836987" cy="611187"/>
            <a:chOff x="1089" y="1029"/>
            <a:chExt cx="2417" cy="385"/>
          </a:xfrm>
        </p:grpSpPr>
        <p:sp>
          <p:nvSpPr>
            <p:cNvPr id="1290246" name="Freeform 6"/>
            <p:cNvSpPr>
              <a:spLocks/>
            </p:cNvSpPr>
            <p:nvPr/>
          </p:nvSpPr>
          <p:spPr bwMode="auto">
            <a:xfrm>
              <a:off x="2225" y="1029"/>
              <a:ext cx="1281" cy="385"/>
            </a:xfrm>
            <a:custGeom>
              <a:avLst/>
              <a:gdLst/>
              <a:ahLst/>
              <a:cxnLst>
                <a:cxn ang="0">
                  <a:pos x="1280" y="384"/>
                </a:cxn>
                <a:cxn ang="0">
                  <a:pos x="1280" y="0"/>
                </a:cxn>
                <a:cxn ang="0">
                  <a:pos x="0" y="0"/>
                </a:cxn>
                <a:cxn ang="0">
                  <a:pos x="0" y="304"/>
                </a:cxn>
              </a:cxnLst>
              <a:rect l="0" t="0" r="r" b="b"/>
              <a:pathLst>
                <a:path w="1281" h="385">
                  <a:moveTo>
                    <a:pt x="1280" y="384"/>
                  </a:moveTo>
                  <a:lnTo>
                    <a:pt x="1280" y="0"/>
                  </a:lnTo>
                  <a:lnTo>
                    <a:pt x="0" y="0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47" name="Freeform 7"/>
            <p:cNvSpPr>
              <a:spLocks/>
            </p:cNvSpPr>
            <p:nvPr/>
          </p:nvSpPr>
          <p:spPr bwMode="auto">
            <a:xfrm>
              <a:off x="1089" y="1029"/>
              <a:ext cx="1137" cy="273"/>
            </a:xfrm>
            <a:custGeom>
              <a:avLst/>
              <a:gdLst/>
              <a:ahLst/>
              <a:cxnLst>
                <a:cxn ang="0">
                  <a:pos x="1136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1137" h="273">
                  <a:moveTo>
                    <a:pt x="1136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48" name="Group 8"/>
          <p:cNvGrpSpPr>
            <a:grpSpLocks/>
          </p:cNvGrpSpPr>
          <p:nvPr/>
        </p:nvGrpSpPr>
        <p:grpSpPr bwMode="auto">
          <a:xfrm>
            <a:off x="1576388" y="1443038"/>
            <a:ext cx="5602287" cy="801687"/>
            <a:chOff x="993" y="909"/>
            <a:chExt cx="3529" cy="505"/>
          </a:xfrm>
        </p:grpSpPr>
        <p:sp>
          <p:nvSpPr>
            <p:cNvPr id="1290249" name="Freeform 9"/>
            <p:cNvSpPr>
              <a:spLocks/>
            </p:cNvSpPr>
            <p:nvPr/>
          </p:nvSpPr>
          <p:spPr bwMode="auto">
            <a:xfrm>
              <a:off x="993" y="909"/>
              <a:ext cx="3529" cy="505"/>
            </a:xfrm>
            <a:custGeom>
              <a:avLst/>
              <a:gdLst/>
              <a:ahLst/>
              <a:cxnLst>
                <a:cxn ang="0">
                  <a:pos x="3528" y="504"/>
                </a:cxn>
                <a:cxn ang="0">
                  <a:pos x="3528" y="0"/>
                </a:cxn>
                <a:cxn ang="0">
                  <a:pos x="0" y="0"/>
                </a:cxn>
                <a:cxn ang="0">
                  <a:pos x="0" y="408"/>
                </a:cxn>
              </a:cxnLst>
              <a:rect l="0" t="0" r="r" b="b"/>
              <a:pathLst>
                <a:path w="3529" h="505">
                  <a:moveTo>
                    <a:pt x="3528" y="504"/>
                  </a:moveTo>
                  <a:lnTo>
                    <a:pt x="3528" y="0"/>
                  </a:lnTo>
                  <a:lnTo>
                    <a:pt x="0" y="0"/>
                  </a:lnTo>
                  <a:lnTo>
                    <a:pt x="0" y="40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0" name="Freeform 10"/>
            <p:cNvSpPr>
              <a:spLocks/>
            </p:cNvSpPr>
            <p:nvPr/>
          </p:nvSpPr>
          <p:spPr bwMode="auto">
            <a:xfrm>
              <a:off x="2113" y="917"/>
              <a:ext cx="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</a:cxnLst>
              <a:rect l="0" t="0" r="r" b="b"/>
              <a:pathLst>
                <a:path w="1" h="385">
                  <a:moveTo>
                    <a:pt x="0" y="0"/>
                  </a:moveTo>
                  <a:lnTo>
                    <a:pt x="0" y="3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1" name="Freeform 11"/>
            <p:cNvSpPr>
              <a:spLocks/>
            </p:cNvSpPr>
            <p:nvPr/>
          </p:nvSpPr>
          <p:spPr bwMode="auto">
            <a:xfrm flipH="1">
              <a:off x="3118" y="917"/>
              <a:ext cx="27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6"/>
                </a:cxn>
              </a:cxnLst>
              <a:rect l="0" t="0" r="r" b="b"/>
              <a:pathLst>
                <a:path w="1" h="417">
                  <a:moveTo>
                    <a:pt x="0" y="0"/>
                  </a:moveTo>
                  <a:lnTo>
                    <a:pt x="0" y="41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52" name="Group 12"/>
          <p:cNvGrpSpPr>
            <a:grpSpLocks/>
          </p:cNvGrpSpPr>
          <p:nvPr/>
        </p:nvGrpSpPr>
        <p:grpSpPr bwMode="auto">
          <a:xfrm>
            <a:off x="1457325" y="2082800"/>
            <a:ext cx="844550" cy="682625"/>
            <a:chOff x="918" y="1312"/>
            <a:chExt cx="532" cy="430"/>
          </a:xfrm>
        </p:grpSpPr>
        <p:sp>
          <p:nvSpPr>
            <p:cNvPr id="1290253" name="Freeform 13"/>
            <p:cNvSpPr>
              <a:spLocks/>
            </p:cNvSpPr>
            <p:nvPr/>
          </p:nvSpPr>
          <p:spPr bwMode="auto">
            <a:xfrm>
              <a:off x="1265" y="1421"/>
              <a:ext cx="185" cy="289"/>
            </a:xfrm>
            <a:custGeom>
              <a:avLst/>
              <a:gdLst/>
              <a:ahLst/>
              <a:cxnLst>
                <a:cxn ang="0">
                  <a:pos x="184" y="288"/>
                </a:cxn>
                <a:cxn ang="0">
                  <a:pos x="184" y="0"/>
                </a:cxn>
                <a:cxn ang="0">
                  <a:pos x="0" y="0"/>
                </a:cxn>
              </a:cxnLst>
              <a:rect l="0" t="0" r="r" b="b"/>
              <a:pathLst>
                <a:path w="185" h="289">
                  <a:moveTo>
                    <a:pt x="184" y="288"/>
                  </a:moveTo>
                  <a:lnTo>
                    <a:pt x="18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4" name="Freeform 14"/>
            <p:cNvSpPr>
              <a:spLocks/>
            </p:cNvSpPr>
            <p:nvPr/>
          </p:nvSpPr>
          <p:spPr bwMode="auto">
            <a:xfrm>
              <a:off x="1089" y="1549"/>
              <a:ext cx="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</a:cxnLst>
              <a:rect l="0" t="0" r="r" b="b"/>
              <a:pathLst>
                <a:path w="1" h="193">
                  <a:moveTo>
                    <a:pt x="0" y="0"/>
                  </a:moveTo>
                  <a:lnTo>
                    <a:pt x="0" y="19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55" name="Group 15"/>
            <p:cNvGrpSpPr>
              <a:grpSpLocks/>
            </p:cNvGrpSpPr>
            <p:nvPr/>
          </p:nvGrpSpPr>
          <p:grpSpPr bwMode="auto">
            <a:xfrm>
              <a:off x="918" y="1312"/>
              <a:ext cx="357" cy="229"/>
              <a:chOff x="502" y="1656"/>
              <a:chExt cx="357" cy="229"/>
            </a:xfrm>
          </p:grpSpPr>
          <p:sp>
            <p:nvSpPr>
              <p:cNvPr id="1290256" name="Oval 16"/>
              <p:cNvSpPr>
                <a:spLocks noChangeArrowheads="1"/>
              </p:cNvSpPr>
              <p:nvPr/>
            </p:nvSpPr>
            <p:spPr bwMode="auto">
              <a:xfrm>
                <a:off x="505" y="1661"/>
                <a:ext cx="336" cy="224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57" name="Rectangle 17"/>
              <p:cNvSpPr>
                <a:spLocks noChangeArrowheads="1"/>
              </p:cNvSpPr>
              <p:nvPr/>
            </p:nvSpPr>
            <p:spPr bwMode="auto">
              <a:xfrm>
                <a:off x="502" y="1656"/>
                <a:ext cx="35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FB</a:t>
                </a:r>
                <a:r>
                  <a:rPr lang="en-US" sz="1800" baseline="-25000">
                    <a:solidFill>
                      <a:schemeClr val="tx1"/>
                    </a:solidFill>
                    <a:latin typeface="Verdana" charset="0"/>
                  </a:rPr>
                  <a:t>1</a:t>
                </a:r>
              </a:p>
            </p:txBody>
          </p:sp>
        </p:grpSp>
      </p:grpSp>
      <p:grpSp>
        <p:nvGrpSpPr>
          <p:cNvPr id="1290258" name="Group 18"/>
          <p:cNvGrpSpPr>
            <a:grpSpLocks/>
          </p:cNvGrpSpPr>
          <p:nvPr/>
        </p:nvGrpSpPr>
        <p:grpSpPr bwMode="auto">
          <a:xfrm>
            <a:off x="1338263" y="2714625"/>
            <a:ext cx="6851650" cy="898525"/>
            <a:chOff x="843" y="1710"/>
            <a:chExt cx="4316" cy="566"/>
          </a:xfrm>
        </p:grpSpPr>
        <p:sp>
          <p:nvSpPr>
            <p:cNvPr id="1290259" name="Rectangle 19"/>
            <p:cNvSpPr>
              <a:spLocks noChangeArrowheads="1"/>
            </p:cNvSpPr>
            <p:nvPr/>
          </p:nvSpPr>
          <p:spPr bwMode="auto">
            <a:xfrm>
              <a:off x="1386" y="1716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0" name="Rectangle 20"/>
            <p:cNvSpPr>
              <a:spLocks noChangeArrowheads="1"/>
            </p:cNvSpPr>
            <p:nvPr/>
          </p:nvSpPr>
          <p:spPr bwMode="auto">
            <a:xfrm>
              <a:off x="2032" y="1755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1" name="Line 21"/>
            <p:cNvSpPr>
              <a:spLocks noChangeShapeType="1"/>
            </p:cNvSpPr>
            <p:nvPr/>
          </p:nvSpPr>
          <p:spPr bwMode="auto">
            <a:xfrm>
              <a:off x="1885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2" name="Rectangle 22"/>
            <p:cNvSpPr>
              <a:spLocks noChangeArrowheads="1"/>
            </p:cNvSpPr>
            <p:nvPr/>
          </p:nvSpPr>
          <p:spPr bwMode="auto">
            <a:xfrm>
              <a:off x="2410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3" name="Rectangle 23"/>
            <p:cNvSpPr>
              <a:spLocks noChangeArrowheads="1"/>
            </p:cNvSpPr>
            <p:nvPr/>
          </p:nvSpPr>
          <p:spPr bwMode="auto">
            <a:xfrm>
              <a:off x="3057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4" name="Line 24"/>
            <p:cNvSpPr>
              <a:spLocks noChangeShapeType="1"/>
            </p:cNvSpPr>
            <p:nvPr/>
          </p:nvSpPr>
          <p:spPr bwMode="auto">
            <a:xfrm>
              <a:off x="2909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5" name="Rectangle 25"/>
            <p:cNvSpPr>
              <a:spLocks noChangeArrowheads="1"/>
            </p:cNvSpPr>
            <p:nvPr/>
          </p:nvSpPr>
          <p:spPr bwMode="auto">
            <a:xfrm>
              <a:off x="3434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6" name="Rectangle 26"/>
            <p:cNvSpPr>
              <a:spLocks noChangeArrowheads="1"/>
            </p:cNvSpPr>
            <p:nvPr/>
          </p:nvSpPr>
          <p:spPr bwMode="auto">
            <a:xfrm>
              <a:off x="4081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7" name="Line 27"/>
            <p:cNvSpPr>
              <a:spLocks noChangeShapeType="1"/>
            </p:cNvSpPr>
            <p:nvPr/>
          </p:nvSpPr>
          <p:spPr bwMode="auto">
            <a:xfrm>
              <a:off x="3910" y="1996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8" name="Rectangle 28"/>
            <p:cNvSpPr>
              <a:spLocks noChangeArrowheads="1"/>
            </p:cNvSpPr>
            <p:nvPr/>
          </p:nvSpPr>
          <p:spPr bwMode="auto">
            <a:xfrm>
              <a:off x="4458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9" name="Line 29"/>
            <p:cNvSpPr>
              <a:spLocks noChangeShapeType="1"/>
            </p:cNvSpPr>
            <p:nvPr/>
          </p:nvSpPr>
          <p:spPr bwMode="auto">
            <a:xfrm>
              <a:off x="4957" y="199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0" name="Rectangle 30"/>
            <p:cNvSpPr>
              <a:spLocks noChangeArrowheads="1"/>
            </p:cNvSpPr>
            <p:nvPr/>
          </p:nvSpPr>
          <p:spPr bwMode="auto">
            <a:xfrm>
              <a:off x="1021" y="1752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1" name="Rectangle 31"/>
            <p:cNvSpPr>
              <a:spLocks noChangeArrowheads="1"/>
            </p:cNvSpPr>
            <p:nvPr/>
          </p:nvSpPr>
          <p:spPr bwMode="auto">
            <a:xfrm>
              <a:off x="1381" y="1797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290272" name="Rectangle 32"/>
            <p:cNvSpPr>
              <a:spLocks noChangeArrowheads="1"/>
            </p:cNvSpPr>
            <p:nvPr/>
          </p:nvSpPr>
          <p:spPr bwMode="auto">
            <a:xfrm>
              <a:off x="2411" y="179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290273" name="Rectangle 33"/>
            <p:cNvSpPr>
              <a:spLocks noChangeArrowheads="1"/>
            </p:cNvSpPr>
            <p:nvPr/>
          </p:nvSpPr>
          <p:spPr bwMode="auto">
            <a:xfrm>
              <a:off x="3435" y="177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290274" name="Rectangle 34"/>
            <p:cNvSpPr>
              <a:spLocks noChangeArrowheads="1"/>
            </p:cNvSpPr>
            <p:nvPr/>
          </p:nvSpPr>
          <p:spPr bwMode="auto">
            <a:xfrm>
              <a:off x="4466" y="1778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290275" name="Line 35"/>
            <p:cNvSpPr>
              <a:spLocks noChangeShapeType="1"/>
            </p:cNvSpPr>
            <p:nvPr/>
          </p:nvSpPr>
          <p:spPr bwMode="auto">
            <a:xfrm flipV="1">
              <a:off x="1178" y="1994"/>
              <a:ext cx="22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6" name="Line 36"/>
            <p:cNvSpPr>
              <a:spLocks noChangeShapeType="1"/>
            </p:cNvSpPr>
            <p:nvPr/>
          </p:nvSpPr>
          <p:spPr bwMode="auto">
            <a:xfrm flipV="1">
              <a:off x="4241" y="1994"/>
              <a:ext cx="219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7" name="Line 37"/>
            <p:cNvSpPr>
              <a:spLocks noChangeShapeType="1"/>
            </p:cNvSpPr>
            <p:nvPr/>
          </p:nvSpPr>
          <p:spPr bwMode="auto">
            <a:xfrm flipV="1">
              <a:off x="3218" y="1994"/>
              <a:ext cx="208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8" name="Line 38"/>
            <p:cNvSpPr>
              <a:spLocks noChangeShapeType="1"/>
            </p:cNvSpPr>
            <p:nvPr/>
          </p:nvSpPr>
          <p:spPr bwMode="auto">
            <a:xfrm flipV="1">
              <a:off x="2186" y="1994"/>
              <a:ext cx="224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9" name="Line 39"/>
            <p:cNvSpPr>
              <a:spLocks noChangeShapeType="1"/>
            </p:cNvSpPr>
            <p:nvPr/>
          </p:nvSpPr>
          <p:spPr bwMode="auto">
            <a:xfrm>
              <a:off x="843" y="1996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80" name="Group 40"/>
          <p:cNvGrpSpPr>
            <a:grpSpLocks/>
          </p:cNvGrpSpPr>
          <p:nvPr/>
        </p:nvGrpSpPr>
        <p:grpSpPr bwMode="auto">
          <a:xfrm>
            <a:off x="2909888" y="2082800"/>
            <a:ext cx="1030287" cy="695325"/>
            <a:chOff x="1833" y="1312"/>
            <a:chExt cx="649" cy="438"/>
          </a:xfrm>
        </p:grpSpPr>
        <p:sp>
          <p:nvSpPr>
            <p:cNvPr id="1290281" name="Freeform 41"/>
            <p:cNvSpPr>
              <a:spLocks/>
            </p:cNvSpPr>
            <p:nvPr/>
          </p:nvSpPr>
          <p:spPr bwMode="auto">
            <a:xfrm>
              <a:off x="183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82" name="Group 42"/>
            <p:cNvGrpSpPr>
              <a:grpSpLocks/>
            </p:cNvGrpSpPr>
            <p:nvPr/>
          </p:nvGrpSpPr>
          <p:grpSpPr bwMode="auto">
            <a:xfrm>
              <a:off x="1966" y="1312"/>
              <a:ext cx="516" cy="438"/>
              <a:chOff x="1966" y="1312"/>
              <a:chExt cx="516" cy="438"/>
            </a:xfrm>
          </p:grpSpPr>
          <p:sp>
            <p:nvSpPr>
              <p:cNvPr id="1290283" name="Freeform 43"/>
              <p:cNvSpPr>
                <a:spLocks/>
              </p:cNvSpPr>
              <p:nvPr/>
            </p:nvSpPr>
            <p:spPr bwMode="auto">
              <a:xfrm>
                <a:off x="229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84" name="Freeform 44"/>
              <p:cNvSpPr>
                <a:spLocks/>
              </p:cNvSpPr>
              <p:nvPr/>
            </p:nvSpPr>
            <p:spPr bwMode="auto">
              <a:xfrm>
                <a:off x="2113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85" name="Group 45"/>
              <p:cNvGrpSpPr>
                <a:grpSpLocks/>
              </p:cNvGrpSpPr>
              <p:nvPr/>
            </p:nvGrpSpPr>
            <p:grpSpPr bwMode="auto">
              <a:xfrm>
                <a:off x="1966" y="1312"/>
                <a:ext cx="357" cy="229"/>
                <a:chOff x="502" y="1656"/>
                <a:chExt cx="357" cy="229"/>
              </a:xfrm>
            </p:grpSpPr>
            <p:sp>
              <p:nvSpPr>
                <p:cNvPr id="1290286" name="Oval 46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1290288" name="Group 48"/>
          <p:cNvGrpSpPr>
            <a:grpSpLocks/>
          </p:cNvGrpSpPr>
          <p:nvPr/>
        </p:nvGrpSpPr>
        <p:grpSpPr bwMode="auto">
          <a:xfrm>
            <a:off x="4535488" y="2082800"/>
            <a:ext cx="1030287" cy="695325"/>
            <a:chOff x="2857" y="1312"/>
            <a:chExt cx="649" cy="438"/>
          </a:xfrm>
        </p:grpSpPr>
        <p:sp>
          <p:nvSpPr>
            <p:cNvPr id="1290289" name="Freeform 49"/>
            <p:cNvSpPr>
              <a:spLocks/>
            </p:cNvSpPr>
            <p:nvPr/>
          </p:nvSpPr>
          <p:spPr bwMode="auto">
            <a:xfrm>
              <a:off x="2857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0" name="Group 50"/>
            <p:cNvGrpSpPr>
              <a:grpSpLocks/>
            </p:cNvGrpSpPr>
            <p:nvPr/>
          </p:nvGrpSpPr>
          <p:grpSpPr bwMode="auto">
            <a:xfrm>
              <a:off x="2998" y="1312"/>
              <a:ext cx="508" cy="438"/>
              <a:chOff x="2998" y="1312"/>
              <a:chExt cx="508" cy="438"/>
            </a:xfrm>
          </p:grpSpPr>
          <p:sp>
            <p:nvSpPr>
              <p:cNvPr id="1290291" name="Freeform 51"/>
              <p:cNvSpPr>
                <a:spLocks/>
              </p:cNvSpPr>
              <p:nvPr/>
            </p:nvSpPr>
            <p:spPr bwMode="auto">
              <a:xfrm>
                <a:off x="3321" y="1413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92" name="Freeform 52"/>
              <p:cNvSpPr>
                <a:spLocks/>
              </p:cNvSpPr>
              <p:nvPr/>
            </p:nvSpPr>
            <p:spPr bwMode="auto">
              <a:xfrm>
                <a:off x="3137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93" name="Group 53"/>
              <p:cNvGrpSpPr>
                <a:grpSpLocks/>
              </p:cNvGrpSpPr>
              <p:nvPr/>
            </p:nvGrpSpPr>
            <p:grpSpPr bwMode="auto">
              <a:xfrm>
                <a:off x="2998" y="1312"/>
                <a:ext cx="357" cy="229"/>
                <a:chOff x="502" y="1656"/>
                <a:chExt cx="357" cy="229"/>
              </a:xfrm>
            </p:grpSpPr>
            <p:sp>
              <p:nvSpPr>
                <p:cNvPr id="1290294" name="Oval 54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95" name="Rectangle 55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1290296" name="Group 56"/>
          <p:cNvGrpSpPr>
            <a:grpSpLocks/>
          </p:cNvGrpSpPr>
          <p:nvPr/>
        </p:nvGrpSpPr>
        <p:grpSpPr bwMode="auto">
          <a:xfrm>
            <a:off x="6148388" y="2082800"/>
            <a:ext cx="1030287" cy="682625"/>
            <a:chOff x="3873" y="1312"/>
            <a:chExt cx="649" cy="430"/>
          </a:xfrm>
        </p:grpSpPr>
        <p:sp>
          <p:nvSpPr>
            <p:cNvPr id="1290297" name="Freeform 57"/>
            <p:cNvSpPr>
              <a:spLocks/>
            </p:cNvSpPr>
            <p:nvPr/>
          </p:nvSpPr>
          <p:spPr bwMode="auto">
            <a:xfrm>
              <a:off x="387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8" name="Group 58"/>
            <p:cNvGrpSpPr>
              <a:grpSpLocks/>
            </p:cNvGrpSpPr>
            <p:nvPr/>
          </p:nvGrpSpPr>
          <p:grpSpPr bwMode="auto">
            <a:xfrm>
              <a:off x="3998" y="1312"/>
              <a:ext cx="524" cy="430"/>
              <a:chOff x="3998" y="1312"/>
              <a:chExt cx="524" cy="430"/>
            </a:xfrm>
          </p:grpSpPr>
          <p:sp>
            <p:nvSpPr>
              <p:cNvPr id="1290299" name="Freeform 59"/>
              <p:cNvSpPr>
                <a:spLocks/>
              </p:cNvSpPr>
              <p:nvPr/>
            </p:nvSpPr>
            <p:spPr bwMode="auto">
              <a:xfrm>
                <a:off x="433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300" name="Freeform 60"/>
              <p:cNvSpPr>
                <a:spLocks/>
              </p:cNvSpPr>
              <p:nvPr/>
            </p:nvSpPr>
            <p:spPr bwMode="auto">
              <a:xfrm>
                <a:off x="4161" y="1541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301" name="Group 61"/>
              <p:cNvGrpSpPr>
                <a:grpSpLocks/>
              </p:cNvGrpSpPr>
              <p:nvPr/>
            </p:nvGrpSpPr>
            <p:grpSpPr bwMode="auto">
              <a:xfrm>
                <a:off x="3998" y="1312"/>
                <a:ext cx="357" cy="229"/>
                <a:chOff x="502" y="1656"/>
                <a:chExt cx="357" cy="229"/>
              </a:xfrm>
            </p:grpSpPr>
            <p:sp>
              <p:nvSpPr>
                <p:cNvPr id="1290302" name="Oval 62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303" name="Rectangle 63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1290304" name="Rectangle 64"/>
          <p:cNvSpPr>
            <a:spLocks noChangeArrowheads="1"/>
          </p:cNvSpPr>
          <p:nvPr/>
        </p:nvSpPr>
        <p:spPr bwMode="auto">
          <a:xfrm>
            <a:off x="1230313" y="4999038"/>
            <a:ext cx="732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Controlling a pipeline in this manner works provided 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the instruction at stage i+1 can complete without any interference from instructions in stages 1 to i</a:t>
            </a:r>
          </a:p>
          <a:p>
            <a:pPr marL="742950" lvl="1" indent="-285750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			(otherwise deadlocks may occur)</a:t>
            </a:r>
            <a:endParaRPr lang="en-US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9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9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9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9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9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9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44" grpId="0" animBg="1"/>
      <p:bldP spid="12903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in Lecture 3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Microcoding</a:t>
            </a:r>
            <a:r>
              <a:rPr lang="en-US" dirty="0"/>
              <a:t> became less attractive as gap between RAM and ROM speeds reduced</a:t>
            </a:r>
          </a:p>
          <a:p>
            <a:r>
              <a:rPr lang="en-US" dirty="0"/>
              <a:t>Complex instruction sets difficult to pipeline, so difficult to increase performance as gate count grew</a:t>
            </a:r>
            <a:endParaRPr lang="en-US" dirty="0" smtClean="0"/>
          </a:p>
          <a:p>
            <a:r>
              <a:rPr lang="en-US" dirty="0" smtClean="0"/>
              <a:t>Load</a:t>
            </a:r>
            <a:r>
              <a:rPr lang="en-US" dirty="0"/>
              <a:t>-Store RISC </a:t>
            </a:r>
            <a:r>
              <a:rPr lang="en-US" dirty="0" err="1"/>
              <a:t>ISAs</a:t>
            </a:r>
            <a:r>
              <a:rPr lang="en-US" dirty="0"/>
              <a:t> designed for efficient pipelined implementations</a:t>
            </a:r>
          </a:p>
          <a:p>
            <a:pPr lvl="1"/>
            <a:r>
              <a:rPr lang="en-US" dirty="0"/>
              <a:t>Very similar to vertical microcode</a:t>
            </a:r>
            <a:endParaRPr lang="en-US" dirty="0" smtClean="0"/>
          </a:p>
          <a:p>
            <a:pPr lvl="1"/>
            <a:r>
              <a:rPr lang="en-US" dirty="0" smtClean="0"/>
              <a:t>Inspired by earlier Cray machines (more on these later)</a:t>
            </a:r>
          </a:p>
          <a:p>
            <a:r>
              <a:rPr lang="en-US" dirty="0" smtClean="0"/>
              <a:t>Iron Law explains architecture design space</a:t>
            </a:r>
          </a:p>
          <a:p>
            <a:pPr lvl="1"/>
            <a:r>
              <a:rPr lang="en-US" dirty="0" smtClean="0"/>
              <a:t>Trade instructions/program, cycles/instruction, and time/cycle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2048-EAB1-5C42-B096-D70180C6010A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421" name="Rectangle 133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85471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Interlocks to resolve Data Hazards</a:t>
            </a:r>
          </a:p>
        </p:txBody>
      </p:sp>
      <p:sp>
        <p:nvSpPr>
          <p:cNvPr id="1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A8D-47F1-FD40-B847-967BD2337DC7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2290" name="Oval 2"/>
          <p:cNvSpPr>
            <a:spLocks noChangeArrowheads="1"/>
          </p:cNvSpPr>
          <p:nvPr/>
        </p:nvSpPr>
        <p:spPr bwMode="auto">
          <a:xfrm>
            <a:off x="4337050" y="2152650"/>
            <a:ext cx="690563" cy="944563"/>
          </a:xfrm>
          <a:prstGeom prst="ellipse">
            <a:avLst/>
          </a:prstGeom>
          <a:solidFill>
            <a:srgbClr val="CFBDC8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2291" name="Group 3"/>
          <p:cNvGrpSpPr>
            <a:grpSpLocks/>
          </p:cNvGrpSpPr>
          <p:nvPr/>
        </p:nvGrpSpPr>
        <p:grpSpPr bwMode="auto">
          <a:xfrm>
            <a:off x="303213" y="1993900"/>
            <a:ext cx="8675687" cy="3481388"/>
            <a:chOff x="240" y="920"/>
            <a:chExt cx="5465" cy="2193"/>
          </a:xfrm>
        </p:grpSpPr>
        <p:grpSp>
          <p:nvGrpSpPr>
            <p:cNvPr id="1292292" name="Group 4"/>
            <p:cNvGrpSpPr>
              <a:grpSpLocks/>
            </p:cNvGrpSpPr>
            <p:nvPr/>
          </p:nvGrpSpPr>
          <p:grpSpPr bwMode="auto">
            <a:xfrm>
              <a:off x="240" y="920"/>
              <a:ext cx="5423" cy="2193"/>
              <a:chOff x="240" y="920"/>
              <a:chExt cx="5423" cy="2193"/>
            </a:xfrm>
          </p:grpSpPr>
          <p:grpSp>
            <p:nvGrpSpPr>
              <p:cNvPr id="1292293" name="Group 5"/>
              <p:cNvGrpSpPr>
                <a:grpSpLocks/>
              </p:cNvGrpSpPr>
              <p:nvPr/>
            </p:nvGrpSpPr>
            <p:grpSpPr bwMode="auto">
              <a:xfrm>
                <a:off x="1438" y="1144"/>
                <a:ext cx="4212" cy="1545"/>
                <a:chOff x="1438" y="1144"/>
                <a:chExt cx="4212" cy="1545"/>
              </a:xfrm>
            </p:grpSpPr>
            <p:grpSp>
              <p:nvGrpSpPr>
                <p:cNvPr id="1292294" name="Group 6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29229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6" name="Freeform 8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298" name="Freeform 10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299" name="Line 11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00" name="Line 12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01" name="Group 13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29230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3" name="Freeform 15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2305" name="Group 17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29230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7" name="Freeform 19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2309" name="Group 21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2310" name="Freeform 22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11" name="Group 23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2312" name="Freeform 24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80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2314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445" cy="301"/>
                    <a:chOff x="4812" y="1348"/>
                    <a:chExt cx="445" cy="301"/>
                  </a:xfrm>
                </p:grpSpPr>
                <p:sp>
                  <p:nvSpPr>
                    <p:cNvPr id="129231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1" y="1348"/>
                      <a:ext cx="166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92316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92317" name="Group 29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2318" name="Freeform 30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19" name="Line 31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0" name="Line 32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1" name="Freeform 33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2" name="Freeform 34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3" name="Freeform 35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4" name="Freeform 36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5" name="Freeform 37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6" name="Freeform 38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7" name="Freeform 39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8" name="Freeform 40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9" name="Freeform 41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0" name="Freeform 42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1" name="Freeform 43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2" name="Freeform 44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3" name="Oval 45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4" name="Oval 46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5" name="Freeform 47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36" name="Group 48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233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234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1" name="Freeform 53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2342" name="Line 54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43" name="Group 55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234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5" name="Freeform 57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2347" name="Group 59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23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9" name="Freeform 61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2351" name="Group 63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235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3" name="Freeform 65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54" name="Group 66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235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6" name="Freeform 68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2358" name="Group 70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235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0" name="Freeform 72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61" name="Group 73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2362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4" name="Freeform 76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2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2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2368" name="Line 80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69" name="Group 81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237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37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237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2374" name="Group 86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237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2376" name="Freeform 88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237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80" name="Group 92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2381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2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3" name="Freeform 95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4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242" y="2569"/>
                  <a:ext cx="414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92387" name="Freeform 99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2389" name="Freeform 101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90" name="Group 102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239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92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2393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2394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2395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2396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239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23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2399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00" name="Freeform 112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401" name="Group 113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240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406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7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240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240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10" name="Freeform 122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2411" name="Freeform 123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2" name="Freeform 124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3" name="Freeform 125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4" name="Freeform 126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5" name="Freeform 127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6" name="Freeform 128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417" name="Group 129"/>
          <p:cNvGrpSpPr>
            <a:grpSpLocks/>
          </p:cNvGrpSpPr>
          <p:nvPr/>
        </p:nvGrpSpPr>
        <p:grpSpPr bwMode="auto">
          <a:xfrm>
            <a:off x="3638549" y="2276475"/>
            <a:ext cx="1147763" cy="587375"/>
            <a:chOff x="2804" y="1202"/>
            <a:chExt cx="723" cy="370"/>
          </a:xfrm>
        </p:grpSpPr>
        <p:sp>
          <p:nvSpPr>
            <p:cNvPr id="1292418" name="Freeform 130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9" name="Rectangle 131"/>
            <p:cNvSpPr>
              <a:spLocks noChangeArrowheads="1"/>
            </p:cNvSpPr>
            <p:nvPr/>
          </p:nvSpPr>
          <p:spPr bwMode="auto">
            <a:xfrm>
              <a:off x="2804" y="1202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2420" name="Line 132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2422" name="Rectangle 134"/>
          <p:cNvSpPr>
            <a:spLocks noChangeArrowheads="1"/>
          </p:cNvSpPr>
          <p:nvPr/>
        </p:nvSpPr>
        <p:spPr bwMode="auto">
          <a:xfrm>
            <a:off x="292100" y="4838700"/>
            <a:ext cx="193615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x0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+ 10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+ 17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1292423" name="Group 135"/>
          <p:cNvGrpSpPr>
            <a:grpSpLocks/>
          </p:cNvGrpSpPr>
          <p:nvPr/>
        </p:nvGrpSpPr>
        <p:grpSpPr bwMode="auto">
          <a:xfrm>
            <a:off x="723900" y="1004888"/>
            <a:ext cx="3963988" cy="2824162"/>
            <a:chOff x="496" y="801"/>
            <a:chExt cx="2545" cy="1779"/>
          </a:xfrm>
        </p:grpSpPr>
        <p:grpSp>
          <p:nvGrpSpPr>
            <p:cNvPr id="1292424" name="Group 136"/>
            <p:cNvGrpSpPr>
              <a:grpSpLocks/>
            </p:cNvGrpSpPr>
            <p:nvPr/>
          </p:nvGrpSpPr>
          <p:grpSpPr bwMode="auto">
            <a:xfrm>
              <a:off x="496" y="995"/>
              <a:ext cx="857" cy="1585"/>
              <a:chOff x="448" y="763"/>
              <a:chExt cx="857" cy="1585"/>
            </a:xfrm>
          </p:grpSpPr>
          <p:sp>
            <p:nvSpPr>
              <p:cNvPr id="1292425" name="Freeform 137"/>
              <p:cNvSpPr>
                <a:spLocks/>
              </p:cNvSpPr>
              <p:nvPr/>
            </p:nvSpPr>
            <p:spPr bwMode="auto">
              <a:xfrm>
                <a:off x="1304" y="763"/>
                <a:ext cx="1" cy="15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84"/>
                  </a:cxn>
                </a:cxnLst>
                <a:rect l="0" t="0" r="r" b="b"/>
                <a:pathLst>
                  <a:path w="1" h="1585">
                    <a:moveTo>
                      <a:pt x="0" y="0"/>
                    </a:moveTo>
                    <a:lnTo>
                      <a:pt x="0" y="158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26" name="Freeform 138"/>
              <p:cNvSpPr>
                <a:spLocks/>
              </p:cNvSpPr>
              <p:nvPr/>
            </p:nvSpPr>
            <p:spPr bwMode="auto">
              <a:xfrm>
                <a:off x="448" y="915"/>
                <a:ext cx="857" cy="1297"/>
              </a:xfrm>
              <a:custGeom>
                <a:avLst/>
                <a:gdLst/>
                <a:ahLst/>
                <a:cxnLst>
                  <a:cxn ang="0">
                    <a:pos x="856" y="0"/>
                  </a:cxn>
                  <a:cxn ang="0">
                    <a:pos x="0" y="0"/>
                  </a:cxn>
                  <a:cxn ang="0">
                    <a:pos x="0" y="1296"/>
                  </a:cxn>
                </a:cxnLst>
                <a:rect l="0" t="0" r="r" b="b"/>
                <a:pathLst>
                  <a:path w="857" h="1297">
                    <a:moveTo>
                      <a:pt x="856" y="0"/>
                    </a:moveTo>
                    <a:lnTo>
                      <a:pt x="0" y="0"/>
                    </a:lnTo>
                    <a:lnTo>
                      <a:pt x="0" y="1296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2427" name="Freeform 139"/>
            <p:cNvSpPr>
              <a:spLocks/>
            </p:cNvSpPr>
            <p:nvPr/>
          </p:nvSpPr>
          <p:spPr bwMode="auto">
            <a:xfrm>
              <a:off x="1352" y="1147"/>
              <a:ext cx="1689" cy="5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28" name="Rectangle 140"/>
            <p:cNvSpPr>
              <a:spLocks noChangeArrowheads="1"/>
            </p:cNvSpPr>
            <p:nvPr/>
          </p:nvSpPr>
          <p:spPr bwMode="auto">
            <a:xfrm>
              <a:off x="664" y="801"/>
              <a:ext cx="1311" cy="248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Stall Condition</a:t>
              </a:r>
            </a:p>
          </p:txBody>
        </p:sp>
      </p:grpSp>
      <p:sp>
        <p:nvSpPr>
          <p:cNvPr id="144" name="Line 31"/>
          <p:cNvSpPr>
            <a:spLocks noChangeShapeType="1"/>
          </p:cNvSpPr>
          <p:nvPr/>
        </p:nvSpPr>
        <p:spPr bwMode="auto">
          <a:xfrm flipH="1">
            <a:off x="7783348" y="2802978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Stalled Stages and Pipeline Bubbles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601E-711F-6E43-BBAD-DF33F9F2732D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3314" name="Group 2"/>
          <p:cNvGrpSpPr>
            <a:grpSpLocks/>
          </p:cNvGrpSpPr>
          <p:nvPr/>
        </p:nvGrpSpPr>
        <p:grpSpPr bwMode="auto">
          <a:xfrm>
            <a:off x="3363913" y="2071688"/>
            <a:ext cx="1768475" cy="957262"/>
            <a:chOff x="2119" y="1481"/>
            <a:chExt cx="1114" cy="603"/>
          </a:xfrm>
        </p:grpSpPr>
        <p:sp>
          <p:nvSpPr>
            <p:cNvPr id="1293315" name="Rectangle 3"/>
            <p:cNvSpPr>
              <a:spLocks noChangeArrowheads="1"/>
            </p:cNvSpPr>
            <p:nvPr/>
          </p:nvSpPr>
          <p:spPr bwMode="auto">
            <a:xfrm>
              <a:off x="2119" y="1481"/>
              <a:ext cx="1108" cy="368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16" name="Rectangle 4"/>
            <p:cNvSpPr>
              <a:spLocks noChangeArrowheads="1"/>
            </p:cNvSpPr>
            <p:nvPr/>
          </p:nvSpPr>
          <p:spPr bwMode="auto">
            <a:xfrm>
              <a:off x="2125" y="1853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FF0000"/>
                  </a:solidFill>
                  <a:latin typeface="Verdana" charset="0"/>
                </a:rPr>
                <a:t>stalled stages</a:t>
              </a:r>
            </a:p>
          </p:txBody>
        </p:sp>
      </p:grpSp>
      <p:sp>
        <p:nvSpPr>
          <p:cNvPr id="1293317" name="Rectangle 5"/>
          <p:cNvSpPr>
            <a:spLocks noChangeArrowheads="1"/>
          </p:cNvSpPr>
          <p:nvPr/>
        </p:nvSpPr>
        <p:spPr bwMode="auto">
          <a:xfrm>
            <a:off x="3378200" y="4343400"/>
            <a:ext cx="1676400" cy="495300"/>
          </a:xfrm>
          <a:prstGeom prst="rect">
            <a:avLst/>
          </a:prstGeom>
          <a:solidFill>
            <a:srgbClr val="CFBDC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712913" y="3719513"/>
            <a:ext cx="7338219" cy="20287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i="1" dirty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293320" name="Rectangle 8"/>
          <p:cNvSpPr>
            <a:spLocks noChangeArrowheads="1"/>
          </p:cNvSpPr>
          <p:nvPr/>
        </p:nvSpPr>
        <p:spPr bwMode="auto">
          <a:xfrm>
            <a:off x="-11113" y="935038"/>
            <a:ext cx="9323279" cy="23057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 x1 </a:t>
            </a:r>
            <a:r>
              <a:rPr lang="en-US" sz="1800" dirty="0">
                <a:solidFill>
                  <a:schemeClr val="accent1"/>
                </a:solidFill>
                <a:latin typeface="Symbol" charset="2"/>
              </a:rPr>
              <a:t>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(x0)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+ 10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x4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(x1)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+ 17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	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)		          	           						IF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grpSp>
        <p:nvGrpSpPr>
          <p:cNvPr id="1293321" name="Group 9"/>
          <p:cNvGrpSpPr>
            <a:grpSpLocks/>
          </p:cNvGrpSpPr>
          <p:nvPr/>
        </p:nvGrpSpPr>
        <p:grpSpPr bwMode="auto">
          <a:xfrm>
            <a:off x="3657600" y="1928813"/>
            <a:ext cx="1755775" cy="209550"/>
            <a:chOff x="2304" y="1391"/>
            <a:chExt cx="1106" cy="132"/>
          </a:xfrm>
        </p:grpSpPr>
        <p:sp>
          <p:nvSpPr>
            <p:cNvPr id="1293322" name="Arc 10"/>
            <p:cNvSpPr>
              <a:spLocks/>
            </p:cNvSpPr>
            <p:nvPr/>
          </p:nvSpPr>
          <p:spPr bwMode="auto">
            <a:xfrm>
              <a:off x="2304" y="1391"/>
              <a:ext cx="596" cy="1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23" name="Arc 11"/>
            <p:cNvSpPr>
              <a:spLocks/>
            </p:cNvSpPr>
            <p:nvPr/>
          </p:nvSpPr>
          <p:spPr bwMode="auto">
            <a:xfrm>
              <a:off x="3181" y="1391"/>
              <a:ext cx="229" cy="108"/>
            </a:xfrm>
            <a:custGeom>
              <a:avLst/>
              <a:gdLst>
                <a:gd name="G0" fmla="+- 95 0 0"/>
                <a:gd name="G1" fmla="+- 21600 0 0"/>
                <a:gd name="G2" fmla="+- 21600 0 0"/>
                <a:gd name="T0" fmla="*/ 0 w 21695"/>
                <a:gd name="T1" fmla="*/ 0 h 21600"/>
                <a:gd name="T2" fmla="*/ 21695 w 21695"/>
                <a:gd name="T3" fmla="*/ 21600 h 21600"/>
                <a:gd name="T4" fmla="*/ 95 w 2169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5" h="21600" fill="none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</a:path>
                <a:path w="21695" h="21600" stroke="0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  <a:lnTo>
                    <a:pt x="95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3324" name="Rectangle 12"/>
          <p:cNvSpPr>
            <a:spLocks noChangeArrowheads="1"/>
          </p:cNvSpPr>
          <p:nvPr/>
        </p:nvSpPr>
        <p:spPr bwMode="auto">
          <a:xfrm>
            <a:off x="873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293325" name="Rectangle 13"/>
          <p:cNvSpPr>
            <a:spLocks noChangeArrowheads="1"/>
          </p:cNvSpPr>
          <p:nvPr/>
        </p:nvSpPr>
        <p:spPr bwMode="auto">
          <a:xfrm>
            <a:off x="52832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7" grpId="0" animBg="1"/>
      <p:bldP spid="1293318" grpId="0" build="p" autoUpdateAnimBg="0"/>
      <p:bldP spid="1293320" grpId="0" build="p" autoUpdateAnimBg="0"/>
      <p:bldP spid="1293324" grpId="0" autoUpdateAnimBg="0"/>
      <p:bldP spid="129332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468" name="Rectangle 13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</a:p>
        </p:txBody>
      </p:sp>
      <p:sp>
        <p:nvSpPr>
          <p:cNvPr id="1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CFC6-5507-EC41-844A-F64ECECDE5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4338" name="Group 2"/>
          <p:cNvGrpSpPr>
            <a:grpSpLocks/>
          </p:cNvGrpSpPr>
          <p:nvPr/>
        </p:nvGrpSpPr>
        <p:grpSpPr bwMode="auto">
          <a:xfrm>
            <a:off x="290513" y="1866900"/>
            <a:ext cx="8675687" cy="3481388"/>
            <a:chOff x="240" y="920"/>
            <a:chExt cx="5465" cy="2193"/>
          </a:xfrm>
        </p:grpSpPr>
        <p:grpSp>
          <p:nvGrpSpPr>
            <p:cNvPr id="1294339" name="Group 3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94340" name="Group 4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94341" name="Group 5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943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3" name="Freeform 7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345" name="Freeform 9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6" name="Line 10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7" name="Line 11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48" name="Group 12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943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0" name="Freeform 14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4352" name="Group 16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9435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4" name="Freeform 18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4356" name="Group 20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4357" name="Freeform 21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58" name="Group 22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4359" name="Freeform 23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64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436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451" cy="301"/>
                    <a:chOff x="4812" y="1348"/>
                    <a:chExt cx="451" cy="301"/>
                  </a:xfrm>
                </p:grpSpPr>
                <p:sp>
                  <p:nvSpPr>
                    <p:cNvPr id="129436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7" y="1348"/>
                      <a:ext cx="166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94363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94364" name="Group 28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4365" name="Freeform 29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6" name="Line 30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7" name="Line 31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8" name="Freeform 32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9" name="Freeform 33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0" name="Freeform 34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1" name="Freeform 35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2" name="Freeform 36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3" name="Freeform 37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4" name="Freeform 38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5" name="Freeform 39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6" name="Freeform 40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7" name="Freeform 41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8" name="Freeform 42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9" name="Freeform 43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0" name="Oval 44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1" name="Oval 45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2" name="Freeform 46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83" name="Group 47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438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438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8" name="Freeform 52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4389" name="Line 53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90" name="Group 54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439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2" name="Freeform 56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4394" name="Group 58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439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6" name="Freeform 60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4398" name="Group 62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439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0" name="Freeform 64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1" name="Group 65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440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3" name="Freeform 67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4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4405" name="Group 69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440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7" name="Freeform 71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8" name="Group 72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4409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0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1" name="Freeform 75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441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4414" name="Rectangle 78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4415" name="Line 79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16" name="Group 80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441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1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442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4421" name="Group 85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442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4423" name="Freeform 87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442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27" name="Group 91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442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0" name="Freeform 94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432" name="Rectangle 96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43" y="2569"/>
                  <a:ext cx="414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94434" name="Freeform 98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4436" name="Freeform 100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37" name="Group 101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4438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444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444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444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4443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4444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444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4446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47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48" name="Group 112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444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2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5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4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445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4456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57" name="Freeform 121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4458" name="Freeform 122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59" name="Freeform 123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0" name="Freeform 124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1" name="Freeform 125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2" name="Freeform 126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3" name="Freeform 127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64" name="Group 128"/>
          <p:cNvGrpSpPr>
            <a:grpSpLocks/>
          </p:cNvGrpSpPr>
          <p:nvPr/>
        </p:nvGrpSpPr>
        <p:grpSpPr bwMode="auto">
          <a:xfrm>
            <a:off x="3676649" y="2187575"/>
            <a:ext cx="1096963" cy="549275"/>
            <a:chOff x="2836" y="1226"/>
            <a:chExt cx="691" cy="346"/>
          </a:xfrm>
        </p:grpSpPr>
        <p:sp>
          <p:nvSpPr>
            <p:cNvPr id="1294465" name="Freeform 129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6" name="Rectangle 130"/>
            <p:cNvSpPr>
              <a:spLocks noChangeArrowheads="1"/>
            </p:cNvSpPr>
            <p:nvPr/>
          </p:nvSpPr>
          <p:spPr bwMode="auto">
            <a:xfrm>
              <a:off x="2836" y="1226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67" name="Line 131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4469" name="Rectangle 133"/>
          <p:cNvSpPr>
            <a:spLocks noChangeArrowheads="1"/>
          </p:cNvSpPr>
          <p:nvPr/>
        </p:nvSpPr>
        <p:spPr bwMode="auto">
          <a:xfrm>
            <a:off x="552450" y="5308600"/>
            <a:ext cx="82105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source registers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instruction in the decode stage with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destination register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uncommitted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instructions.</a:t>
            </a:r>
          </a:p>
        </p:txBody>
      </p:sp>
      <p:sp>
        <p:nvSpPr>
          <p:cNvPr id="1294470" name="Freeform 134"/>
          <p:cNvSpPr>
            <a:spLocks/>
          </p:cNvSpPr>
          <p:nvPr/>
        </p:nvSpPr>
        <p:spPr bwMode="auto">
          <a:xfrm>
            <a:off x="3497263" y="990600"/>
            <a:ext cx="3910012" cy="1778000"/>
          </a:xfrm>
          <a:custGeom>
            <a:avLst/>
            <a:gdLst/>
            <a:ahLst/>
            <a:cxnLst>
              <a:cxn ang="0">
                <a:pos x="2495" y="1063"/>
              </a:cxn>
              <a:cxn ang="0">
                <a:pos x="2495" y="0"/>
              </a:cxn>
              <a:cxn ang="0">
                <a:pos x="0" y="0"/>
              </a:cxn>
            </a:cxnLst>
            <a:rect l="0" t="0" r="r" b="b"/>
            <a:pathLst>
              <a:path w="2496" h="1064">
                <a:moveTo>
                  <a:pt x="2495" y="1063"/>
                </a:moveTo>
                <a:lnTo>
                  <a:pt x="249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4471" name="Group 135"/>
          <p:cNvGrpSpPr>
            <a:grpSpLocks/>
          </p:cNvGrpSpPr>
          <p:nvPr/>
        </p:nvGrpSpPr>
        <p:grpSpPr bwMode="auto">
          <a:xfrm>
            <a:off x="2327275" y="1524000"/>
            <a:ext cx="649288" cy="2084388"/>
            <a:chOff x="1578" y="1208"/>
            <a:chExt cx="409" cy="1313"/>
          </a:xfrm>
        </p:grpSpPr>
        <p:sp>
          <p:nvSpPr>
            <p:cNvPr id="1294472" name="Freeform 136"/>
            <p:cNvSpPr>
              <a:spLocks/>
            </p:cNvSpPr>
            <p:nvPr/>
          </p:nvSpPr>
          <p:spPr bwMode="auto">
            <a:xfrm>
              <a:off x="1578" y="1208"/>
              <a:ext cx="345" cy="1217"/>
            </a:xfrm>
            <a:custGeom>
              <a:avLst/>
              <a:gdLst/>
              <a:ahLst/>
              <a:cxnLst>
                <a:cxn ang="0">
                  <a:pos x="0" y="1216"/>
                </a:cxn>
                <a:cxn ang="0">
                  <a:pos x="0" y="154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</a:cxnLst>
              <a:rect l="0" t="0" r="r" b="b"/>
              <a:pathLst>
                <a:path w="345" h="1217">
                  <a:moveTo>
                    <a:pt x="0" y="1216"/>
                  </a:moveTo>
                  <a:lnTo>
                    <a:pt x="0" y="154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3" name="Freeform 137"/>
            <p:cNvSpPr>
              <a:spLocks/>
            </p:cNvSpPr>
            <p:nvPr/>
          </p:nvSpPr>
          <p:spPr bwMode="auto">
            <a:xfrm>
              <a:off x="1674" y="1352"/>
              <a:ext cx="313" cy="1169"/>
            </a:xfrm>
            <a:custGeom>
              <a:avLst/>
              <a:gdLst/>
              <a:ahLst/>
              <a:cxnLst>
                <a:cxn ang="0">
                  <a:pos x="0" y="1168"/>
                </a:cxn>
                <a:cxn ang="0">
                  <a:pos x="0" y="140"/>
                </a:cxn>
                <a:cxn ang="0">
                  <a:pos x="312" y="0"/>
                </a:cxn>
                <a:cxn ang="0">
                  <a:pos x="312" y="0"/>
                </a:cxn>
                <a:cxn ang="0">
                  <a:pos x="312" y="0"/>
                </a:cxn>
              </a:cxnLst>
              <a:rect l="0" t="0" r="r" b="b"/>
              <a:pathLst>
                <a:path w="313" h="1169">
                  <a:moveTo>
                    <a:pt x="0" y="1168"/>
                  </a:moveTo>
                  <a:lnTo>
                    <a:pt x="0" y="14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74" name="Group 138"/>
          <p:cNvGrpSpPr>
            <a:grpSpLocks/>
          </p:cNvGrpSpPr>
          <p:nvPr/>
        </p:nvGrpSpPr>
        <p:grpSpPr bwMode="auto">
          <a:xfrm>
            <a:off x="693738" y="968375"/>
            <a:ext cx="3976687" cy="2701925"/>
            <a:chOff x="549" y="858"/>
            <a:chExt cx="2505" cy="1702"/>
          </a:xfrm>
        </p:grpSpPr>
        <p:sp>
          <p:nvSpPr>
            <p:cNvPr id="1294475" name="Freeform 139"/>
            <p:cNvSpPr>
              <a:spLocks/>
            </p:cNvSpPr>
            <p:nvPr/>
          </p:nvSpPr>
          <p:spPr bwMode="auto">
            <a:xfrm>
              <a:off x="549" y="1532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6" name="Freeform 140"/>
            <p:cNvSpPr>
              <a:spLocks/>
            </p:cNvSpPr>
            <p:nvPr/>
          </p:nvSpPr>
          <p:spPr bwMode="auto">
            <a:xfrm>
              <a:off x="1397" y="1532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7" name="Freeform 141"/>
            <p:cNvSpPr>
              <a:spLocks/>
            </p:cNvSpPr>
            <p:nvPr/>
          </p:nvSpPr>
          <p:spPr bwMode="auto">
            <a:xfrm>
              <a:off x="1416" y="1026"/>
              <a:ext cx="482" cy="1534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3" y="0"/>
                </a:cxn>
                <a:cxn ang="0">
                  <a:pos x="0" y="1534"/>
                </a:cxn>
              </a:cxnLst>
              <a:rect l="0" t="0" r="r" b="b"/>
              <a:pathLst>
                <a:path w="482" h="1534">
                  <a:moveTo>
                    <a:pt x="482" y="0"/>
                  </a:moveTo>
                  <a:lnTo>
                    <a:pt x="3" y="0"/>
                  </a:lnTo>
                  <a:lnTo>
                    <a:pt x="0" y="153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8" name="Oval 142"/>
            <p:cNvSpPr>
              <a:spLocks noChangeArrowheads="1"/>
            </p:cNvSpPr>
            <p:nvPr/>
          </p:nvSpPr>
          <p:spPr bwMode="auto">
            <a:xfrm>
              <a:off x="1399" y="1518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9" name="Rectangle 143"/>
            <p:cNvSpPr>
              <a:spLocks noChangeArrowheads="1"/>
            </p:cNvSpPr>
            <p:nvPr/>
          </p:nvSpPr>
          <p:spPr bwMode="auto">
            <a:xfrm>
              <a:off x="1567" y="858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</p:grpSp>
      <p:grpSp>
        <p:nvGrpSpPr>
          <p:cNvPr id="1294480" name="Group 144"/>
          <p:cNvGrpSpPr>
            <a:grpSpLocks/>
          </p:cNvGrpSpPr>
          <p:nvPr/>
        </p:nvGrpSpPr>
        <p:grpSpPr bwMode="auto">
          <a:xfrm>
            <a:off x="2773363" y="904875"/>
            <a:ext cx="887412" cy="949325"/>
            <a:chOff x="1859" y="818"/>
            <a:chExt cx="559" cy="598"/>
          </a:xfrm>
        </p:grpSpPr>
        <p:sp>
          <p:nvSpPr>
            <p:cNvPr id="1294481" name="Oval 145"/>
            <p:cNvSpPr>
              <a:spLocks noChangeArrowheads="1"/>
            </p:cNvSpPr>
            <p:nvPr/>
          </p:nvSpPr>
          <p:spPr bwMode="auto">
            <a:xfrm>
              <a:off x="1906" y="824"/>
              <a:ext cx="512" cy="592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82" name="Rectangle 146"/>
            <p:cNvSpPr>
              <a:spLocks noChangeArrowheads="1"/>
            </p:cNvSpPr>
            <p:nvPr/>
          </p:nvSpPr>
          <p:spPr bwMode="auto">
            <a:xfrm>
              <a:off x="1889" y="966"/>
              <a:ext cx="3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294483" name="Rectangle 147"/>
            <p:cNvSpPr>
              <a:spLocks noChangeArrowheads="1"/>
            </p:cNvSpPr>
            <p:nvPr/>
          </p:nvSpPr>
          <p:spPr bwMode="auto">
            <a:xfrm>
              <a:off x="2115" y="818"/>
              <a:ext cx="25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chemeClr val="tx1"/>
                  </a:solidFill>
                  <a:latin typeface="Verdana" charset="0"/>
                </a:rPr>
                <a:t>wa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4" name="Rectangle 148"/>
            <p:cNvSpPr>
              <a:spLocks noChangeArrowheads="1"/>
            </p:cNvSpPr>
            <p:nvPr/>
          </p:nvSpPr>
          <p:spPr bwMode="auto">
            <a:xfrm>
              <a:off x="1859" y="1114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Verdana" charset="0"/>
                </a:rPr>
                <a:t>rs2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5" name="Rectangle 149"/>
            <p:cNvSpPr>
              <a:spLocks noChangeArrowheads="1"/>
            </p:cNvSpPr>
            <p:nvPr/>
          </p:nvSpPr>
          <p:spPr bwMode="auto">
            <a:xfrm>
              <a:off x="1939" y="1202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Verdana" charset="0"/>
                </a:rPr>
                <a:t>rs1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6" name="Rectangle 150"/>
            <p:cNvSpPr>
              <a:spLocks noChangeArrowheads="1"/>
            </p:cNvSpPr>
            <p:nvPr/>
          </p:nvSpPr>
          <p:spPr bwMode="auto">
            <a:xfrm>
              <a:off x="2121" y="1150"/>
              <a:ext cx="1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?</a:t>
              </a:r>
            </a:p>
          </p:txBody>
        </p:sp>
      </p:grpSp>
      <p:sp>
        <p:nvSpPr>
          <p:cNvPr id="154" name="Line 31"/>
          <p:cNvSpPr>
            <a:spLocks noChangeShapeType="1"/>
          </p:cNvSpPr>
          <p:nvPr/>
        </p:nvSpPr>
        <p:spPr bwMode="auto">
          <a:xfrm flipH="1">
            <a:off x="7783348" y="269136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4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  <a:br>
              <a:rPr lang="en-US"/>
            </a:br>
            <a:r>
              <a:rPr lang="en-US" sz="2000" i="1"/>
              <a:t>ignoring jumps &amp; branches</a:t>
            </a:r>
          </a:p>
        </p:txBody>
      </p:sp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6833-73A8-FF4D-88C9-85DB734D80EA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5362" name="Group 2"/>
          <p:cNvGrpSpPr>
            <a:grpSpLocks/>
          </p:cNvGrpSpPr>
          <p:nvPr/>
        </p:nvGrpSpPr>
        <p:grpSpPr bwMode="auto">
          <a:xfrm>
            <a:off x="7696203" y="2524125"/>
            <a:ext cx="1176338" cy="846138"/>
            <a:chOff x="4848" y="1798"/>
            <a:chExt cx="741" cy="533"/>
          </a:xfrm>
        </p:grpSpPr>
        <p:sp>
          <p:nvSpPr>
            <p:cNvPr id="1295363" name="Oval 3"/>
            <p:cNvSpPr>
              <a:spLocks noChangeArrowheads="1"/>
            </p:cNvSpPr>
            <p:nvPr/>
          </p:nvSpPr>
          <p:spPr bwMode="auto">
            <a:xfrm>
              <a:off x="4848" y="1798"/>
              <a:ext cx="466" cy="53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95364" name="Rectangle 4"/>
            <p:cNvSpPr>
              <a:spLocks noChangeArrowheads="1"/>
            </p:cNvSpPr>
            <p:nvPr/>
          </p:nvSpPr>
          <p:spPr bwMode="auto">
            <a:xfrm>
              <a:off x="5280" y="2078"/>
              <a:ext cx="30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dest</a:t>
              </a:r>
            </a:p>
          </p:txBody>
        </p:sp>
      </p:grpSp>
      <p:sp>
        <p:nvSpPr>
          <p:cNvPr id="1295366" name="Rectangle 6"/>
          <p:cNvSpPr>
            <a:spLocks noChangeArrowheads="1"/>
          </p:cNvSpPr>
          <p:nvPr/>
        </p:nvSpPr>
        <p:spPr bwMode="auto">
          <a:xfrm>
            <a:off x="544513" y="5353050"/>
            <a:ext cx="687327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Should we always stall if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an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rs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field matches some rd?</a:t>
            </a:r>
          </a:p>
        </p:txBody>
      </p:sp>
      <p:grpSp>
        <p:nvGrpSpPr>
          <p:cNvPr id="1295367" name="Group 7"/>
          <p:cNvGrpSpPr>
            <a:grpSpLocks/>
          </p:cNvGrpSpPr>
          <p:nvPr/>
        </p:nvGrpSpPr>
        <p:grpSpPr bwMode="auto">
          <a:xfrm>
            <a:off x="290513" y="904875"/>
            <a:ext cx="8675687" cy="4443413"/>
            <a:chOff x="183" y="778"/>
            <a:chExt cx="5465" cy="2799"/>
          </a:xfrm>
        </p:grpSpPr>
        <p:grpSp>
          <p:nvGrpSpPr>
            <p:cNvPr id="1295368" name="Group 8"/>
            <p:cNvGrpSpPr>
              <a:grpSpLocks/>
            </p:cNvGrpSpPr>
            <p:nvPr/>
          </p:nvGrpSpPr>
          <p:grpSpPr bwMode="auto">
            <a:xfrm>
              <a:off x="1381" y="1608"/>
              <a:ext cx="4196" cy="1545"/>
              <a:chOff x="1438" y="1144"/>
              <a:chExt cx="4196" cy="1545"/>
            </a:xfrm>
          </p:grpSpPr>
          <p:grpSp>
            <p:nvGrpSpPr>
              <p:cNvPr id="1295369" name="Group 9"/>
              <p:cNvGrpSpPr>
                <a:grpSpLocks/>
              </p:cNvGrpSpPr>
              <p:nvPr/>
            </p:nvGrpSpPr>
            <p:grpSpPr bwMode="auto">
              <a:xfrm>
                <a:off x="3909" y="1144"/>
                <a:ext cx="205" cy="304"/>
                <a:chOff x="3909" y="1144"/>
                <a:chExt cx="205" cy="304"/>
              </a:xfrm>
            </p:grpSpPr>
            <p:sp>
              <p:nvSpPr>
                <p:cNvPr id="1295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1" name="Freeform 11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295373" name="Freeform 13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74" name="Line 14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75" name="Line 15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376" name="Group 16"/>
              <p:cNvGrpSpPr>
                <a:grpSpLocks/>
              </p:cNvGrpSpPr>
              <p:nvPr/>
            </p:nvGrpSpPr>
            <p:grpSpPr bwMode="auto">
              <a:xfrm>
                <a:off x="3293" y="1144"/>
                <a:ext cx="205" cy="304"/>
                <a:chOff x="3293" y="1144"/>
                <a:chExt cx="205" cy="304"/>
              </a:xfrm>
            </p:grpSpPr>
            <p:sp>
              <p:nvSpPr>
                <p:cNvPr id="1295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8" name="Freeform 18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grpSp>
            <p:nvGrpSpPr>
              <p:cNvPr id="1295380" name="Group 20"/>
              <p:cNvGrpSpPr>
                <a:grpSpLocks/>
              </p:cNvGrpSpPr>
              <p:nvPr/>
            </p:nvGrpSpPr>
            <p:grpSpPr bwMode="auto">
              <a:xfrm>
                <a:off x="5429" y="1144"/>
                <a:ext cx="205" cy="304"/>
                <a:chOff x="5429" y="1144"/>
                <a:chExt cx="205" cy="304"/>
              </a:xfrm>
            </p:grpSpPr>
            <p:sp>
              <p:nvSpPr>
                <p:cNvPr id="1295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82" name="Freeform 22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83" name="Rectangle 23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</p:grpSp>
        <p:sp>
          <p:nvSpPr>
            <p:cNvPr id="1295384" name="Freeform 24"/>
            <p:cNvSpPr>
              <a:spLocks/>
            </p:cNvSpPr>
            <p:nvPr/>
          </p:nvSpPr>
          <p:spPr bwMode="auto">
            <a:xfrm>
              <a:off x="1765" y="1960"/>
              <a:ext cx="31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95385" name="Group 25"/>
            <p:cNvGrpSpPr>
              <a:grpSpLocks/>
            </p:cNvGrpSpPr>
            <p:nvPr/>
          </p:nvGrpSpPr>
          <p:grpSpPr bwMode="auto">
            <a:xfrm>
              <a:off x="183" y="1384"/>
              <a:ext cx="5393" cy="2193"/>
              <a:chOff x="240" y="920"/>
              <a:chExt cx="5393" cy="2193"/>
            </a:xfrm>
          </p:grpSpPr>
          <p:sp>
            <p:nvSpPr>
              <p:cNvPr id="1295386" name="Freeform 26"/>
              <p:cNvSpPr>
                <a:spLocks/>
              </p:cNvSpPr>
              <p:nvPr/>
            </p:nvSpPr>
            <p:spPr bwMode="auto">
              <a:xfrm>
                <a:off x="2916" y="2325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87" name="Line 27"/>
              <p:cNvSpPr>
                <a:spLocks noChangeShapeType="1"/>
              </p:cNvSpPr>
              <p:nvPr/>
            </p:nvSpPr>
            <p:spPr bwMode="auto">
              <a:xfrm>
                <a:off x="3280" y="239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88" name="Line 28"/>
              <p:cNvSpPr>
                <a:spLocks noChangeShapeType="1"/>
              </p:cNvSpPr>
              <p:nvPr/>
            </p:nvSpPr>
            <p:spPr bwMode="auto">
              <a:xfrm>
                <a:off x="3808" y="2232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89" name="Freeform 29"/>
              <p:cNvSpPr>
                <a:spLocks/>
              </p:cNvSpPr>
              <p:nvPr/>
            </p:nvSpPr>
            <p:spPr bwMode="auto">
              <a:xfrm>
                <a:off x="240" y="920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0" name="Freeform 30"/>
              <p:cNvSpPr>
                <a:spLocks/>
              </p:cNvSpPr>
              <p:nvPr/>
            </p:nvSpPr>
            <p:spPr bwMode="auto">
              <a:xfrm>
                <a:off x="600" y="1488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1" name="Freeform 31"/>
              <p:cNvSpPr>
                <a:spLocks/>
              </p:cNvSpPr>
              <p:nvPr/>
            </p:nvSpPr>
            <p:spPr bwMode="auto">
              <a:xfrm>
                <a:off x="576" y="2120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2" name="Freeform 32"/>
              <p:cNvSpPr>
                <a:spLocks/>
              </p:cNvSpPr>
              <p:nvPr/>
            </p:nvSpPr>
            <p:spPr bwMode="auto">
              <a:xfrm>
                <a:off x="704" y="920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3" name="Freeform 33"/>
              <p:cNvSpPr>
                <a:spLocks/>
              </p:cNvSpPr>
              <p:nvPr/>
            </p:nvSpPr>
            <p:spPr bwMode="auto">
              <a:xfrm>
                <a:off x="1440" y="1928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4" name="Freeform 34"/>
              <p:cNvSpPr>
                <a:spLocks/>
              </p:cNvSpPr>
              <p:nvPr/>
            </p:nvSpPr>
            <p:spPr bwMode="auto">
              <a:xfrm>
                <a:off x="1440" y="2024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5" name="Freeform 35"/>
              <p:cNvSpPr>
                <a:spLocks/>
              </p:cNvSpPr>
              <p:nvPr/>
            </p:nvSpPr>
            <p:spPr bwMode="auto">
              <a:xfrm>
                <a:off x="1440" y="2120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6" name="Freeform 36"/>
              <p:cNvSpPr>
                <a:spLocks/>
              </p:cNvSpPr>
              <p:nvPr/>
            </p:nvSpPr>
            <p:spPr bwMode="auto">
              <a:xfrm>
                <a:off x="2646" y="2490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7" name="Freeform 37"/>
              <p:cNvSpPr>
                <a:spLocks/>
              </p:cNvSpPr>
              <p:nvPr/>
            </p:nvSpPr>
            <p:spPr bwMode="auto">
              <a:xfrm>
                <a:off x="2642" y="2120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8" name="Freeform 38"/>
              <p:cNvSpPr>
                <a:spLocks/>
              </p:cNvSpPr>
              <p:nvPr/>
            </p:nvSpPr>
            <p:spPr bwMode="auto">
              <a:xfrm flipV="1">
                <a:off x="4929" y="2400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9" name="Freeform 39"/>
              <p:cNvSpPr>
                <a:spLocks/>
              </p:cNvSpPr>
              <p:nvPr/>
            </p:nvSpPr>
            <p:spPr bwMode="auto">
              <a:xfrm>
                <a:off x="4186" y="2241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0" name="Freeform 40"/>
              <p:cNvSpPr>
                <a:spLocks/>
              </p:cNvSpPr>
              <p:nvPr/>
            </p:nvSpPr>
            <p:spPr bwMode="auto">
              <a:xfrm>
                <a:off x="2016" y="2312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1" name="Oval 41"/>
              <p:cNvSpPr>
                <a:spLocks noChangeArrowheads="1"/>
              </p:cNvSpPr>
              <p:nvPr/>
            </p:nvSpPr>
            <p:spPr bwMode="auto">
              <a:xfrm>
                <a:off x="2900" y="22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2" name="Oval 42"/>
              <p:cNvSpPr>
                <a:spLocks noChangeArrowheads="1"/>
              </p:cNvSpPr>
              <p:nvPr/>
            </p:nvSpPr>
            <p:spPr bwMode="auto">
              <a:xfrm>
                <a:off x="4162" y="221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3" name="Freeform 43"/>
              <p:cNvSpPr>
                <a:spLocks/>
              </p:cNvSpPr>
              <p:nvPr/>
            </p:nvSpPr>
            <p:spPr bwMode="auto">
              <a:xfrm>
                <a:off x="3118" y="2248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04" name="Group 44"/>
              <p:cNvGrpSpPr>
                <a:grpSpLocks/>
              </p:cNvGrpSpPr>
              <p:nvPr/>
            </p:nvGrpSpPr>
            <p:grpSpPr bwMode="auto">
              <a:xfrm>
                <a:off x="391" y="1936"/>
                <a:ext cx="234" cy="369"/>
                <a:chOff x="391" y="2136"/>
                <a:chExt cx="234" cy="369"/>
              </a:xfrm>
            </p:grpSpPr>
            <p:sp>
              <p:nvSpPr>
                <p:cNvPr id="1295405" name="Rectangle 45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06" name="Line 46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07" name="Rectangle 47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4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  <p:sp>
              <p:nvSpPr>
                <p:cNvPr id="1295408" name="Line 48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09" name="Freeform 49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295410" name="Line 50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11" name="Group 51"/>
              <p:cNvGrpSpPr>
                <a:grpSpLocks/>
              </p:cNvGrpSpPr>
              <p:nvPr/>
            </p:nvGrpSpPr>
            <p:grpSpPr bwMode="auto">
              <a:xfrm>
                <a:off x="3311" y="1920"/>
                <a:ext cx="181" cy="306"/>
                <a:chOff x="3311" y="2120"/>
                <a:chExt cx="181" cy="306"/>
              </a:xfrm>
            </p:grpSpPr>
            <p:sp>
              <p:nvSpPr>
                <p:cNvPr id="1295412" name="Rectangle 52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3" name="Freeform 53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4" name="Rectangle 54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</a:t>
                  </a:r>
                </a:p>
              </p:txBody>
            </p:sp>
          </p:grpSp>
          <p:grpSp>
            <p:nvGrpSpPr>
              <p:cNvPr id="1295415" name="Group 55"/>
              <p:cNvGrpSpPr>
                <a:grpSpLocks/>
              </p:cNvGrpSpPr>
              <p:nvPr/>
            </p:nvGrpSpPr>
            <p:grpSpPr bwMode="auto">
              <a:xfrm>
                <a:off x="3311" y="2256"/>
                <a:ext cx="177" cy="306"/>
                <a:chOff x="3311" y="2456"/>
                <a:chExt cx="177" cy="306"/>
              </a:xfrm>
            </p:grpSpPr>
            <p:sp>
              <p:nvSpPr>
                <p:cNvPr id="1295416" name="Rectangle 56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7" name="Freeform 57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8" name="Rectangle 58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B</a:t>
                  </a:r>
                </a:p>
              </p:txBody>
            </p:sp>
          </p:grpSp>
          <p:grpSp>
            <p:nvGrpSpPr>
              <p:cNvPr id="1295419" name="Group 59"/>
              <p:cNvGrpSpPr>
                <a:grpSpLocks/>
              </p:cNvGrpSpPr>
              <p:nvPr/>
            </p:nvGrpSpPr>
            <p:grpSpPr bwMode="auto">
              <a:xfrm>
                <a:off x="3335" y="2592"/>
                <a:ext cx="109" cy="304"/>
                <a:chOff x="3335" y="2792"/>
                <a:chExt cx="109" cy="304"/>
              </a:xfrm>
            </p:grpSpPr>
            <p:sp>
              <p:nvSpPr>
                <p:cNvPr id="1295420" name="Rectangle 60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1" name="Freeform 61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22" name="Group 62"/>
              <p:cNvGrpSpPr>
                <a:grpSpLocks/>
              </p:cNvGrpSpPr>
              <p:nvPr/>
            </p:nvGrpSpPr>
            <p:grpSpPr bwMode="auto">
              <a:xfrm>
                <a:off x="3935" y="2088"/>
                <a:ext cx="172" cy="306"/>
                <a:chOff x="3935" y="2288"/>
                <a:chExt cx="172" cy="306"/>
              </a:xfrm>
            </p:grpSpPr>
            <p:sp>
              <p:nvSpPr>
                <p:cNvPr id="1295423" name="Rectangle 63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4" name="Freeform 64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5" name="Rectangle 65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2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Y</a:t>
                  </a:r>
                </a:p>
              </p:txBody>
            </p:sp>
          </p:grpSp>
          <p:grpSp>
            <p:nvGrpSpPr>
              <p:cNvPr id="1295426" name="Group 66"/>
              <p:cNvGrpSpPr>
                <a:grpSpLocks/>
              </p:cNvGrpSpPr>
              <p:nvPr/>
            </p:nvGrpSpPr>
            <p:grpSpPr bwMode="auto">
              <a:xfrm>
                <a:off x="3951" y="2592"/>
                <a:ext cx="109" cy="304"/>
                <a:chOff x="3951" y="2792"/>
                <a:chExt cx="109" cy="304"/>
              </a:xfrm>
            </p:grpSpPr>
            <p:sp>
              <p:nvSpPr>
                <p:cNvPr id="1295427" name="Rectangle 67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8" name="Freeform 68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29" name="Group 69"/>
              <p:cNvGrpSpPr>
                <a:grpSpLocks/>
              </p:cNvGrpSpPr>
              <p:nvPr/>
            </p:nvGrpSpPr>
            <p:grpSpPr bwMode="auto">
              <a:xfrm>
                <a:off x="5420" y="2456"/>
                <a:ext cx="188" cy="306"/>
                <a:chOff x="5420" y="2656"/>
                <a:chExt cx="188" cy="306"/>
              </a:xfrm>
            </p:grpSpPr>
            <p:sp>
              <p:nvSpPr>
                <p:cNvPr id="129543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1" name="Rectangle 71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2" name="Freeform 72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3" name="Rectangle 73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</a:t>
                  </a:r>
                </a:p>
              </p:txBody>
            </p:sp>
          </p:grpSp>
          <p:sp>
            <p:nvSpPr>
              <p:cNvPr id="1295434" name="Rectangle 74"/>
              <p:cNvSpPr>
                <a:spLocks noChangeArrowheads="1"/>
              </p:cNvSpPr>
              <p:nvPr/>
            </p:nvSpPr>
            <p:spPr bwMode="auto">
              <a:xfrm>
                <a:off x="3247" y="2875"/>
                <a:ext cx="339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MD1</a:t>
                </a:r>
              </a:p>
            </p:txBody>
          </p:sp>
          <p:sp>
            <p:nvSpPr>
              <p:cNvPr id="1295435" name="Rectangle 75"/>
              <p:cNvSpPr>
                <a:spLocks noChangeArrowheads="1"/>
              </p:cNvSpPr>
              <p:nvPr/>
            </p:nvSpPr>
            <p:spPr bwMode="auto">
              <a:xfrm>
                <a:off x="3863" y="2883"/>
                <a:ext cx="34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MD2</a:t>
                </a:r>
              </a:p>
            </p:txBody>
          </p:sp>
          <p:sp>
            <p:nvSpPr>
              <p:cNvPr id="1295436" name="Line 76"/>
              <p:cNvSpPr>
                <a:spLocks noChangeShapeType="1"/>
              </p:cNvSpPr>
              <p:nvPr/>
            </p:nvSpPr>
            <p:spPr bwMode="auto">
              <a:xfrm>
                <a:off x="3192" y="251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37" name="Group 77"/>
              <p:cNvGrpSpPr>
                <a:grpSpLocks/>
              </p:cNvGrpSpPr>
              <p:nvPr/>
            </p:nvGrpSpPr>
            <p:grpSpPr bwMode="auto">
              <a:xfrm>
                <a:off x="733" y="2021"/>
                <a:ext cx="565" cy="639"/>
                <a:chOff x="733" y="2221"/>
                <a:chExt cx="565" cy="639"/>
              </a:xfrm>
            </p:grpSpPr>
            <p:sp>
              <p:nvSpPr>
                <p:cNvPr id="1295438" name="Rectangle 78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9" name="Rectangle 79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295440" name="Rectangle 80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</a:p>
              </p:txBody>
            </p:sp>
            <p:sp>
              <p:nvSpPr>
                <p:cNvPr id="1295441" name="Rectangle 81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5" cy="36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err="1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  <a:endParaRPr lang="en-US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  <a:p>
                  <a:pPr>
                    <a:spcBef>
                      <a:spcPct val="0"/>
                    </a:spcBef>
                  </a:pPr>
                  <a:r>
                    <a:rPr lang="en-US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</p:grpSp>
          <p:grpSp>
            <p:nvGrpSpPr>
              <p:cNvPr id="1295442" name="Group 82"/>
              <p:cNvGrpSpPr>
                <a:grpSpLocks/>
              </p:cNvGrpSpPr>
              <p:nvPr/>
            </p:nvGrpSpPr>
            <p:grpSpPr bwMode="auto">
              <a:xfrm>
                <a:off x="526" y="1125"/>
                <a:ext cx="601" cy="411"/>
                <a:chOff x="526" y="1325"/>
                <a:chExt cx="601" cy="411"/>
              </a:xfrm>
            </p:grpSpPr>
            <p:sp>
              <p:nvSpPr>
                <p:cNvPr id="1295443" name="Rectangle 83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7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0x4</a:t>
                  </a:r>
                </a:p>
              </p:txBody>
            </p:sp>
            <p:sp>
              <p:nvSpPr>
                <p:cNvPr id="1295444" name="Freeform 84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45" name="Line 85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46" name="Rectangle 86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53" cy="15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5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</a:t>
                  </a:r>
                </a:p>
              </p:txBody>
            </p:sp>
            <p:sp>
              <p:nvSpPr>
                <p:cNvPr id="1295447" name="Line 87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48" name="Group 88"/>
              <p:cNvGrpSpPr>
                <a:grpSpLocks/>
              </p:cNvGrpSpPr>
              <p:nvPr/>
            </p:nvGrpSpPr>
            <p:grpSpPr bwMode="auto">
              <a:xfrm>
                <a:off x="1238" y="2063"/>
                <a:ext cx="205" cy="304"/>
                <a:chOff x="1238" y="2263"/>
                <a:chExt cx="205" cy="304"/>
              </a:xfrm>
            </p:grpSpPr>
            <p:sp>
              <p:nvSpPr>
                <p:cNvPr id="1295449" name="Line 89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5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51" name="Freeform 91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52" name="Rectangle 92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295453" name="Rectangle 93"/>
              <p:cNvSpPr>
                <a:spLocks noChangeArrowheads="1"/>
              </p:cNvSpPr>
              <p:nvPr/>
            </p:nvSpPr>
            <p:spPr bwMode="auto">
              <a:xfrm>
                <a:off x="2265" y="2603"/>
                <a:ext cx="384" cy="2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55" name="Freeform 95"/>
              <p:cNvSpPr>
                <a:spLocks/>
              </p:cNvSpPr>
              <p:nvPr/>
            </p:nvSpPr>
            <p:spPr bwMode="auto">
              <a:xfrm>
                <a:off x="3619" y="2063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56" name="Rectangle 96"/>
              <p:cNvSpPr>
                <a:spLocks noChangeArrowheads="1"/>
              </p:cNvSpPr>
              <p:nvPr/>
            </p:nvSpPr>
            <p:spPr bwMode="auto">
              <a:xfrm>
                <a:off x="3627" y="2173"/>
                <a:ext cx="254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ALU</a:t>
                </a:r>
              </a:p>
            </p:txBody>
          </p:sp>
          <p:sp>
            <p:nvSpPr>
              <p:cNvPr id="1295457" name="Freeform 97"/>
              <p:cNvSpPr>
                <a:spLocks/>
              </p:cNvSpPr>
              <p:nvPr/>
            </p:nvSpPr>
            <p:spPr bwMode="auto">
              <a:xfrm>
                <a:off x="5280" y="2393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58" name="Group 98"/>
              <p:cNvGrpSpPr>
                <a:grpSpLocks/>
              </p:cNvGrpSpPr>
              <p:nvPr/>
            </p:nvGrpSpPr>
            <p:grpSpPr bwMode="auto">
              <a:xfrm>
                <a:off x="2224" y="1737"/>
                <a:ext cx="439" cy="770"/>
                <a:chOff x="2224" y="1737"/>
                <a:chExt cx="439" cy="770"/>
              </a:xfrm>
            </p:grpSpPr>
            <p:sp>
              <p:nvSpPr>
                <p:cNvPr id="1295459" name="Rectangle 99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60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rd1</a:t>
                  </a:r>
                </a:p>
              </p:txBody>
            </p:sp>
            <p:sp>
              <p:nvSpPr>
                <p:cNvPr id="1295461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384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GPRs</a:t>
                  </a:r>
                </a:p>
              </p:txBody>
            </p:sp>
            <p:sp>
              <p:nvSpPr>
                <p:cNvPr id="129546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rs1</a:t>
                  </a:r>
                </a:p>
              </p:txBody>
            </p:sp>
            <p:sp>
              <p:nvSpPr>
                <p:cNvPr id="129546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rs2</a:t>
                  </a:r>
                </a:p>
              </p:txBody>
            </p:sp>
            <p:sp>
              <p:nvSpPr>
                <p:cNvPr id="129546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5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wa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5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</a:t>
                  </a:r>
                </a:p>
              </p:txBody>
            </p:sp>
            <p:sp>
              <p:nvSpPr>
                <p:cNvPr id="12954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rd2</a:t>
                  </a:r>
                </a:p>
              </p:txBody>
            </p:sp>
            <p:sp>
              <p:nvSpPr>
                <p:cNvPr id="12954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295468" name="Freeform 108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69" name="Group 109"/>
              <p:cNvGrpSpPr>
                <a:grpSpLocks/>
              </p:cNvGrpSpPr>
              <p:nvPr/>
            </p:nvGrpSpPr>
            <p:grpSpPr bwMode="auto">
              <a:xfrm>
                <a:off x="4391" y="1988"/>
                <a:ext cx="585" cy="883"/>
                <a:chOff x="4391" y="2188"/>
                <a:chExt cx="585" cy="883"/>
              </a:xfrm>
            </p:grpSpPr>
            <p:sp>
              <p:nvSpPr>
                <p:cNvPr id="129547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20" cy="1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295471" name="Line 111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73" name="Rectangle 113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29547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295475" name="Rectangle 115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rdata</a:t>
                  </a:r>
                </a:p>
              </p:txBody>
            </p:sp>
            <p:sp>
              <p:nvSpPr>
                <p:cNvPr id="1295476" name="Rectangle 116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5" cy="3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  <p:sp>
              <p:nvSpPr>
                <p:cNvPr id="1295477" name="Rectangle 117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295478" name="Freeform 118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  <p:sp>
          <p:nvSpPr>
            <p:cNvPr id="1295479" name="Freeform 119"/>
            <p:cNvSpPr>
              <a:spLocks/>
            </p:cNvSpPr>
            <p:nvPr/>
          </p:nvSpPr>
          <p:spPr bwMode="auto">
            <a:xfrm>
              <a:off x="1377" y="2978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480" name="Freeform 120"/>
            <p:cNvSpPr>
              <a:spLocks/>
            </p:cNvSpPr>
            <p:nvPr/>
          </p:nvSpPr>
          <p:spPr bwMode="auto">
            <a:xfrm>
              <a:off x="3384" y="1848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95481" name="Group 121"/>
            <p:cNvGrpSpPr>
              <a:grpSpLocks/>
            </p:cNvGrpSpPr>
            <p:nvPr/>
          </p:nvGrpSpPr>
          <p:grpSpPr bwMode="auto">
            <a:xfrm>
              <a:off x="4979" y="1768"/>
              <a:ext cx="669" cy="514"/>
              <a:chOff x="4755" y="1768"/>
              <a:chExt cx="893" cy="514"/>
            </a:xfrm>
          </p:grpSpPr>
          <p:grpSp>
            <p:nvGrpSpPr>
              <p:cNvPr id="1295482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295483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264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1295485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549" cy="301"/>
                  <a:chOff x="4812" y="1348"/>
                  <a:chExt cx="549" cy="301"/>
                </a:xfrm>
              </p:grpSpPr>
              <p:sp>
                <p:nvSpPr>
                  <p:cNvPr id="129548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5150" y="1348"/>
                    <a:ext cx="211" cy="15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5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1</a:t>
                    </a:r>
                    <a:endParaRPr lang="en-US" sz="1050" dirty="0">
                      <a:solidFill>
                        <a:schemeClr val="tx1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5487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</p:grpSp>
          </p:grpSp>
          <p:sp>
            <p:nvSpPr>
              <p:cNvPr id="1295488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295489" name="Freeform 129"/>
            <p:cNvSpPr>
              <a:spLocks/>
            </p:cNvSpPr>
            <p:nvPr/>
          </p:nvSpPr>
          <p:spPr bwMode="auto">
            <a:xfrm>
              <a:off x="2403" y="2010"/>
              <a:ext cx="2625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490" name="Freeform 130"/>
            <p:cNvSpPr>
              <a:spLocks/>
            </p:cNvSpPr>
            <p:nvPr/>
          </p:nvSpPr>
          <p:spPr bwMode="auto">
            <a:xfrm>
              <a:off x="4032" y="1882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491" name="Freeform 131"/>
            <p:cNvSpPr>
              <a:spLocks/>
            </p:cNvSpPr>
            <p:nvPr/>
          </p:nvSpPr>
          <p:spPr bwMode="auto">
            <a:xfrm>
              <a:off x="4548" y="2402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95492" name="Group 132"/>
            <p:cNvGrpSpPr>
              <a:grpSpLocks/>
            </p:cNvGrpSpPr>
            <p:nvPr/>
          </p:nvGrpSpPr>
          <p:grpSpPr bwMode="auto">
            <a:xfrm>
              <a:off x="2348" y="1594"/>
              <a:ext cx="659" cy="338"/>
              <a:chOff x="2868" y="1234"/>
              <a:chExt cx="659" cy="338"/>
            </a:xfrm>
          </p:grpSpPr>
          <p:sp>
            <p:nvSpPr>
              <p:cNvPr id="1295493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94" name="Rectangle 134"/>
              <p:cNvSpPr>
                <a:spLocks noChangeArrowheads="1"/>
              </p:cNvSpPr>
              <p:nvPr/>
            </p:nvSpPr>
            <p:spPr bwMode="auto">
              <a:xfrm>
                <a:off x="2868" y="1234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495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5496" name="Group 136"/>
            <p:cNvGrpSpPr>
              <a:grpSpLocks/>
            </p:cNvGrpSpPr>
            <p:nvPr/>
          </p:nvGrpSpPr>
          <p:grpSpPr bwMode="auto">
            <a:xfrm>
              <a:off x="1466" y="1168"/>
              <a:ext cx="409" cy="1313"/>
              <a:chOff x="1578" y="1208"/>
              <a:chExt cx="409" cy="1313"/>
            </a:xfrm>
          </p:grpSpPr>
          <p:sp>
            <p:nvSpPr>
              <p:cNvPr id="1295497" name="Freeform 137"/>
              <p:cNvSpPr>
                <a:spLocks/>
              </p:cNvSpPr>
              <p:nvPr/>
            </p:nvSpPr>
            <p:spPr bwMode="auto">
              <a:xfrm>
                <a:off x="1578" y="1208"/>
                <a:ext cx="345" cy="1217"/>
              </a:xfrm>
              <a:custGeom>
                <a:avLst/>
                <a:gdLst/>
                <a:ahLst/>
                <a:cxnLst>
                  <a:cxn ang="0">
                    <a:pos x="0" y="1216"/>
                  </a:cxn>
                  <a:cxn ang="0">
                    <a:pos x="0" y="154"/>
                  </a:cxn>
                  <a:cxn ang="0">
                    <a:pos x="344" y="0"/>
                  </a:cxn>
                  <a:cxn ang="0">
                    <a:pos x="344" y="0"/>
                  </a:cxn>
                  <a:cxn ang="0">
                    <a:pos x="344" y="0"/>
                  </a:cxn>
                </a:cxnLst>
                <a:rect l="0" t="0" r="r" b="b"/>
                <a:pathLst>
                  <a:path w="345" h="1217">
                    <a:moveTo>
                      <a:pt x="0" y="1216"/>
                    </a:moveTo>
                    <a:lnTo>
                      <a:pt x="0" y="154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44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98" name="Freeform 138"/>
              <p:cNvSpPr>
                <a:spLocks/>
              </p:cNvSpPr>
              <p:nvPr/>
            </p:nvSpPr>
            <p:spPr bwMode="auto">
              <a:xfrm>
                <a:off x="1674" y="1352"/>
                <a:ext cx="313" cy="1169"/>
              </a:xfrm>
              <a:custGeom>
                <a:avLst/>
                <a:gdLst/>
                <a:ahLst/>
                <a:cxnLst>
                  <a:cxn ang="0">
                    <a:pos x="0" y="1168"/>
                  </a:cxn>
                  <a:cxn ang="0">
                    <a:pos x="0" y="140"/>
                  </a:cxn>
                  <a:cxn ang="0">
                    <a:pos x="312" y="0"/>
                  </a:cxn>
                  <a:cxn ang="0">
                    <a:pos x="312" y="0"/>
                  </a:cxn>
                  <a:cxn ang="0">
                    <a:pos x="312" y="0"/>
                  </a:cxn>
                </a:cxnLst>
                <a:rect l="0" t="0" r="r" b="b"/>
                <a:pathLst>
                  <a:path w="313" h="1169">
                    <a:moveTo>
                      <a:pt x="0" y="1168"/>
                    </a:moveTo>
                    <a:lnTo>
                      <a:pt x="0" y="14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5499" name="Group 139"/>
            <p:cNvGrpSpPr>
              <a:grpSpLocks/>
            </p:cNvGrpSpPr>
            <p:nvPr/>
          </p:nvGrpSpPr>
          <p:grpSpPr bwMode="auto">
            <a:xfrm>
              <a:off x="437" y="818"/>
              <a:ext cx="2505" cy="1702"/>
              <a:chOff x="549" y="858"/>
              <a:chExt cx="2505" cy="1702"/>
            </a:xfrm>
          </p:grpSpPr>
          <p:sp>
            <p:nvSpPr>
              <p:cNvPr id="1295500" name="Freeform 140"/>
              <p:cNvSpPr>
                <a:spLocks/>
              </p:cNvSpPr>
              <p:nvPr/>
            </p:nvSpPr>
            <p:spPr bwMode="auto">
              <a:xfrm>
                <a:off x="549" y="1532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1" name="Freeform 141"/>
              <p:cNvSpPr>
                <a:spLocks/>
              </p:cNvSpPr>
              <p:nvPr/>
            </p:nvSpPr>
            <p:spPr bwMode="auto">
              <a:xfrm>
                <a:off x="1397" y="1532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2" name="Freeform 142"/>
              <p:cNvSpPr>
                <a:spLocks/>
              </p:cNvSpPr>
              <p:nvPr/>
            </p:nvSpPr>
            <p:spPr bwMode="auto">
              <a:xfrm>
                <a:off x="1416" y="1026"/>
                <a:ext cx="482" cy="1534"/>
              </a:xfrm>
              <a:custGeom>
                <a:avLst/>
                <a:gdLst/>
                <a:ahLst/>
                <a:cxnLst>
                  <a:cxn ang="0">
                    <a:pos x="482" y="0"/>
                  </a:cxn>
                  <a:cxn ang="0">
                    <a:pos x="3" y="0"/>
                  </a:cxn>
                  <a:cxn ang="0">
                    <a:pos x="0" y="1534"/>
                  </a:cxn>
                </a:cxnLst>
                <a:rect l="0" t="0" r="r" b="b"/>
                <a:pathLst>
                  <a:path w="482" h="1534">
                    <a:moveTo>
                      <a:pt x="482" y="0"/>
                    </a:moveTo>
                    <a:lnTo>
                      <a:pt x="3" y="0"/>
                    </a:lnTo>
                    <a:lnTo>
                      <a:pt x="0" y="153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3" name="Oval 143"/>
              <p:cNvSpPr>
                <a:spLocks noChangeArrowheads="1"/>
              </p:cNvSpPr>
              <p:nvPr/>
            </p:nvSpPr>
            <p:spPr bwMode="auto">
              <a:xfrm>
                <a:off x="1399" y="1518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4" name="Rectangle 144"/>
              <p:cNvSpPr>
                <a:spLocks noChangeArrowheads="1"/>
              </p:cNvSpPr>
              <p:nvPr/>
            </p:nvSpPr>
            <p:spPr bwMode="auto">
              <a:xfrm>
                <a:off x="1567" y="858"/>
                <a:ext cx="30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stall</a:t>
                </a:r>
              </a:p>
            </p:txBody>
          </p:sp>
        </p:grpSp>
        <p:grpSp>
          <p:nvGrpSpPr>
            <p:cNvPr id="1295505" name="Group 145"/>
            <p:cNvGrpSpPr>
              <a:grpSpLocks/>
            </p:cNvGrpSpPr>
            <p:nvPr/>
          </p:nvGrpSpPr>
          <p:grpSpPr bwMode="auto">
            <a:xfrm>
              <a:off x="1747" y="778"/>
              <a:ext cx="559" cy="598"/>
              <a:chOff x="1859" y="818"/>
              <a:chExt cx="559" cy="598"/>
            </a:xfrm>
          </p:grpSpPr>
          <p:sp>
            <p:nvSpPr>
              <p:cNvPr id="1295506" name="Oval 146"/>
              <p:cNvSpPr>
                <a:spLocks noChangeArrowheads="1"/>
              </p:cNvSpPr>
              <p:nvPr/>
            </p:nvSpPr>
            <p:spPr bwMode="auto">
              <a:xfrm>
                <a:off x="1906" y="824"/>
                <a:ext cx="512" cy="592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7" name="Rectangle 147"/>
              <p:cNvSpPr>
                <a:spLocks noChangeArrowheads="1"/>
              </p:cNvSpPr>
              <p:nvPr/>
            </p:nvSpPr>
            <p:spPr bwMode="auto">
              <a:xfrm>
                <a:off x="1889" y="966"/>
                <a:ext cx="30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C</a:t>
                </a:r>
                <a:r>
                  <a:rPr lang="en-US" sz="1400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stall</a:t>
                </a:r>
              </a:p>
            </p:txBody>
          </p:sp>
          <p:sp>
            <p:nvSpPr>
              <p:cNvPr id="1295508" name="Rectangle 148"/>
              <p:cNvSpPr>
                <a:spLocks noChangeArrowheads="1"/>
              </p:cNvSpPr>
              <p:nvPr/>
            </p:nvSpPr>
            <p:spPr bwMode="auto">
              <a:xfrm>
                <a:off x="2115" y="818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509" name="Rectangle 149"/>
              <p:cNvSpPr>
                <a:spLocks noChangeArrowheads="1"/>
              </p:cNvSpPr>
              <p:nvPr/>
            </p:nvSpPr>
            <p:spPr bwMode="auto">
              <a:xfrm>
                <a:off x="1859" y="1114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510" name="Rectangle 150"/>
              <p:cNvSpPr>
                <a:spLocks noChangeArrowheads="1"/>
              </p:cNvSpPr>
              <p:nvPr/>
            </p:nvSpPr>
            <p:spPr bwMode="auto">
              <a:xfrm>
                <a:off x="1939" y="1202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511" name="Rectangle 151"/>
              <p:cNvSpPr>
                <a:spLocks noChangeArrowheads="1"/>
              </p:cNvSpPr>
              <p:nvPr/>
            </p:nvSpPr>
            <p:spPr bwMode="auto">
              <a:xfrm>
                <a:off x="2121" y="1150"/>
                <a:ext cx="16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?</a:t>
                </a:r>
              </a:p>
            </p:txBody>
          </p:sp>
        </p:grpSp>
        <p:sp>
          <p:nvSpPr>
            <p:cNvPr id="1295512" name="Freeform 152"/>
            <p:cNvSpPr>
              <a:spLocks/>
            </p:cNvSpPr>
            <p:nvPr/>
          </p:nvSpPr>
          <p:spPr bwMode="auto">
            <a:xfrm>
              <a:off x="2203" y="832"/>
              <a:ext cx="2639" cy="1120"/>
            </a:xfrm>
            <a:custGeom>
              <a:avLst/>
              <a:gdLst/>
              <a:ahLst/>
              <a:cxnLst>
                <a:cxn ang="0">
                  <a:pos x="2495" y="1063"/>
                </a:cxn>
                <a:cxn ang="0">
                  <a:pos x="2495" y="0"/>
                </a:cxn>
                <a:cxn ang="0">
                  <a:pos x="0" y="0"/>
                </a:cxn>
              </a:cxnLst>
              <a:rect l="0" t="0" r="r" b="b"/>
              <a:pathLst>
                <a:path w="2496" h="1064">
                  <a:moveTo>
                    <a:pt x="2495" y="1063"/>
                  </a:moveTo>
                  <a:lnTo>
                    <a:pt x="249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95513" name="Group 153"/>
          <p:cNvGrpSpPr>
            <a:grpSpLocks/>
          </p:cNvGrpSpPr>
          <p:nvPr/>
        </p:nvGrpSpPr>
        <p:grpSpPr bwMode="auto">
          <a:xfrm>
            <a:off x="3286125" y="1035050"/>
            <a:ext cx="4187825" cy="2247900"/>
            <a:chOff x="2038" y="836"/>
            <a:chExt cx="2742" cy="1440"/>
          </a:xfrm>
        </p:grpSpPr>
        <p:sp>
          <p:nvSpPr>
            <p:cNvPr id="1295514" name="Freeform 154"/>
            <p:cNvSpPr>
              <a:spLocks/>
            </p:cNvSpPr>
            <p:nvPr/>
          </p:nvSpPr>
          <p:spPr bwMode="auto">
            <a:xfrm>
              <a:off x="2228" y="878"/>
              <a:ext cx="2552" cy="1398"/>
            </a:xfrm>
            <a:custGeom>
              <a:avLst/>
              <a:gdLst/>
              <a:ahLst/>
              <a:cxnLst>
                <a:cxn ang="0">
                  <a:pos x="2361" y="1333"/>
                </a:cxn>
                <a:cxn ang="0">
                  <a:pos x="2361" y="0"/>
                </a:cxn>
                <a:cxn ang="0">
                  <a:pos x="0" y="0"/>
                </a:cxn>
              </a:cxnLst>
              <a:rect l="0" t="0" r="r" b="b"/>
              <a:pathLst>
                <a:path w="2362" h="1334">
                  <a:moveTo>
                    <a:pt x="2361" y="1333"/>
                  </a:moveTo>
                  <a:lnTo>
                    <a:pt x="23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15" name="Text Box 155"/>
            <p:cNvSpPr txBox="1">
              <a:spLocks noChangeArrowheads="1"/>
            </p:cNvSpPr>
            <p:nvPr/>
          </p:nvSpPr>
          <p:spPr bwMode="auto">
            <a:xfrm>
              <a:off x="2038" y="836"/>
              <a:ext cx="2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</p:grpSp>
      <p:grpSp>
        <p:nvGrpSpPr>
          <p:cNvPr id="1295516" name="Group 156"/>
          <p:cNvGrpSpPr>
            <a:grpSpLocks/>
          </p:cNvGrpSpPr>
          <p:nvPr/>
        </p:nvGrpSpPr>
        <p:grpSpPr bwMode="auto">
          <a:xfrm>
            <a:off x="2717802" y="1774825"/>
            <a:ext cx="1095376" cy="720725"/>
            <a:chOff x="1712" y="1326"/>
            <a:chExt cx="690" cy="454"/>
          </a:xfrm>
        </p:grpSpPr>
        <p:sp>
          <p:nvSpPr>
            <p:cNvPr id="1295517" name="Line 157"/>
            <p:cNvSpPr>
              <a:spLocks noChangeShapeType="1"/>
            </p:cNvSpPr>
            <p:nvPr/>
          </p:nvSpPr>
          <p:spPr bwMode="auto">
            <a:xfrm flipV="1">
              <a:off x="2151" y="1326"/>
              <a:ext cx="0" cy="2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18" name="Oval 158"/>
            <p:cNvSpPr>
              <a:spLocks noChangeArrowheads="1"/>
            </p:cNvSpPr>
            <p:nvPr/>
          </p:nvSpPr>
          <p:spPr bwMode="auto">
            <a:xfrm>
              <a:off x="1871" y="1532"/>
              <a:ext cx="384" cy="14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19" name="Line 159"/>
            <p:cNvSpPr>
              <a:spLocks noChangeShapeType="1"/>
            </p:cNvSpPr>
            <p:nvPr/>
          </p:nvSpPr>
          <p:spPr bwMode="auto">
            <a:xfrm flipV="1">
              <a:off x="2054" y="1677"/>
              <a:ext cx="0" cy="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20" name="Line 160"/>
            <p:cNvSpPr>
              <a:spLocks noChangeShapeType="1"/>
            </p:cNvSpPr>
            <p:nvPr/>
          </p:nvSpPr>
          <p:spPr bwMode="auto">
            <a:xfrm flipH="1" flipV="1">
              <a:off x="1951" y="1336"/>
              <a:ext cx="5" cy="2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21" name="Rectangle 161"/>
            <p:cNvSpPr>
              <a:spLocks noChangeArrowheads="1"/>
            </p:cNvSpPr>
            <p:nvPr/>
          </p:nvSpPr>
          <p:spPr bwMode="auto">
            <a:xfrm>
              <a:off x="1712" y="1329"/>
              <a:ext cx="2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re1</a:t>
              </a:r>
            </a:p>
          </p:txBody>
        </p:sp>
        <p:sp>
          <p:nvSpPr>
            <p:cNvPr id="1295522" name="Rectangle 162"/>
            <p:cNvSpPr>
              <a:spLocks noChangeArrowheads="1"/>
            </p:cNvSpPr>
            <p:nvPr/>
          </p:nvSpPr>
          <p:spPr bwMode="auto">
            <a:xfrm>
              <a:off x="2133" y="1329"/>
              <a:ext cx="26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re2</a:t>
              </a:r>
            </a:p>
          </p:txBody>
        </p:sp>
        <p:sp>
          <p:nvSpPr>
            <p:cNvPr id="1295523" name="Rectangle 163"/>
            <p:cNvSpPr>
              <a:spLocks noChangeArrowheads="1"/>
            </p:cNvSpPr>
            <p:nvPr/>
          </p:nvSpPr>
          <p:spPr bwMode="auto">
            <a:xfrm>
              <a:off x="1940" y="1501"/>
              <a:ext cx="23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re</a:t>
              </a:r>
            </a:p>
          </p:txBody>
        </p:sp>
      </p:grpSp>
      <p:grpSp>
        <p:nvGrpSpPr>
          <p:cNvPr id="1295524" name="Group 164"/>
          <p:cNvGrpSpPr>
            <a:grpSpLocks/>
          </p:cNvGrpSpPr>
          <p:nvPr/>
        </p:nvGrpSpPr>
        <p:grpSpPr bwMode="auto">
          <a:xfrm>
            <a:off x="3571875" y="1241425"/>
            <a:ext cx="3732213" cy="1235075"/>
            <a:chOff x="2234" y="854"/>
            <a:chExt cx="2351" cy="746"/>
          </a:xfrm>
        </p:grpSpPr>
        <p:sp>
          <p:nvSpPr>
            <p:cNvPr id="1295525" name="Oval 165"/>
            <p:cNvSpPr>
              <a:spLocks noChangeArrowheads="1"/>
            </p:cNvSpPr>
            <p:nvPr/>
          </p:nvSpPr>
          <p:spPr bwMode="auto">
            <a:xfrm>
              <a:off x="3482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26" name="Rectangle 166"/>
            <p:cNvSpPr>
              <a:spLocks noChangeArrowheads="1"/>
            </p:cNvSpPr>
            <p:nvPr/>
          </p:nvSpPr>
          <p:spPr bwMode="auto">
            <a:xfrm>
              <a:off x="3719" y="1056"/>
              <a:ext cx="250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95527" name="Rectangle 167"/>
            <p:cNvSpPr>
              <a:spLocks noChangeArrowheads="1"/>
            </p:cNvSpPr>
            <p:nvPr/>
          </p:nvSpPr>
          <p:spPr bwMode="auto">
            <a:xfrm>
              <a:off x="3943" y="1056"/>
              <a:ext cx="252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95528" name="Rectangle 168"/>
            <p:cNvSpPr>
              <a:spLocks noChangeArrowheads="1"/>
            </p:cNvSpPr>
            <p:nvPr/>
          </p:nvSpPr>
          <p:spPr bwMode="auto">
            <a:xfrm>
              <a:off x="4335" y="1048"/>
              <a:ext cx="250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95529" name="Oval 169"/>
            <p:cNvSpPr>
              <a:spLocks noChangeArrowheads="1"/>
            </p:cNvSpPr>
            <p:nvPr/>
          </p:nvSpPr>
          <p:spPr bwMode="auto">
            <a:xfrm>
              <a:off x="4098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0" name="Line 170"/>
            <p:cNvSpPr>
              <a:spLocks noChangeShapeType="1"/>
            </p:cNvSpPr>
            <p:nvPr/>
          </p:nvSpPr>
          <p:spPr bwMode="auto">
            <a:xfrm flipV="1">
              <a:off x="3646" y="1366"/>
              <a:ext cx="0" cy="2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1" name="Line 171"/>
            <p:cNvSpPr>
              <a:spLocks noChangeShapeType="1"/>
            </p:cNvSpPr>
            <p:nvPr/>
          </p:nvSpPr>
          <p:spPr bwMode="auto">
            <a:xfrm flipV="1">
              <a:off x="4270" y="1366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2" name="Freeform 172"/>
            <p:cNvSpPr>
              <a:spLocks/>
            </p:cNvSpPr>
            <p:nvPr/>
          </p:nvSpPr>
          <p:spPr bwMode="auto">
            <a:xfrm>
              <a:off x="2234" y="1094"/>
              <a:ext cx="1333" cy="65"/>
            </a:xfrm>
            <a:custGeom>
              <a:avLst/>
              <a:gdLst/>
              <a:ahLst/>
              <a:cxnLst>
                <a:cxn ang="0">
                  <a:pos x="1368" y="64"/>
                </a:cxn>
                <a:cxn ang="0">
                  <a:pos x="1368" y="0"/>
                </a:cxn>
                <a:cxn ang="0">
                  <a:pos x="0" y="0"/>
                </a:cxn>
              </a:cxnLst>
              <a:rect l="0" t="0" r="r" b="b"/>
              <a:pathLst>
                <a:path w="1369" h="65">
                  <a:moveTo>
                    <a:pt x="1368" y="64"/>
                  </a:moveTo>
                  <a:lnTo>
                    <a:pt x="13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3" name="Freeform 173"/>
            <p:cNvSpPr>
              <a:spLocks/>
            </p:cNvSpPr>
            <p:nvPr/>
          </p:nvSpPr>
          <p:spPr bwMode="auto">
            <a:xfrm>
              <a:off x="2254" y="1022"/>
              <a:ext cx="1489" cy="121"/>
            </a:xfrm>
            <a:custGeom>
              <a:avLst/>
              <a:gdLst/>
              <a:ahLst/>
              <a:cxnLst>
                <a:cxn ang="0">
                  <a:pos x="1488" y="120"/>
                </a:cxn>
                <a:cxn ang="0">
                  <a:pos x="1488" y="0"/>
                </a:cxn>
                <a:cxn ang="0">
                  <a:pos x="0" y="0"/>
                </a:cxn>
              </a:cxnLst>
              <a:rect l="0" t="0" r="r" b="b"/>
              <a:pathLst>
                <a:path w="1489" h="121">
                  <a:moveTo>
                    <a:pt x="1488" y="120"/>
                  </a:moveTo>
                  <a:lnTo>
                    <a:pt x="14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4" name="Freeform 174"/>
            <p:cNvSpPr>
              <a:spLocks/>
            </p:cNvSpPr>
            <p:nvPr/>
          </p:nvSpPr>
          <p:spPr bwMode="auto">
            <a:xfrm>
              <a:off x="2278" y="942"/>
              <a:ext cx="1913" cy="217"/>
            </a:xfrm>
            <a:custGeom>
              <a:avLst/>
              <a:gdLst/>
              <a:ahLst/>
              <a:cxnLst>
                <a:cxn ang="0">
                  <a:pos x="1912" y="216"/>
                </a:cxn>
                <a:cxn ang="0">
                  <a:pos x="1912" y="0"/>
                </a:cxn>
                <a:cxn ang="0">
                  <a:pos x="0" y="0"/>
                </a:cxn>
              </a:cxnLst>
              <a:rect l="0" t="0" r="r" b="b"/>
              <a:pathLst>
                <a:path w="1913" h="217">
                  <a:moveTo>
                    <a:pt x="1912" y="216"/>
                  </a:moveTo>
                  <a:lnTo>
                    <a:pt x="191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5" name="Freeform 175"/>
            <p:cNvSpPr>
              <a:spLocks/>
            </p:cNvSpPr>
            <p:nvPr/>
          </p:nvSpPr>
          <p:spPr bwMode="auto">
            <a:xfrm>
              <a:off x="2278" y="854"/>
              <a:ext cx="2089" cy="289"/>
            </a:xfrm>
            <a:custGeom>
              <a:avLst/>
              <a:gdLst/>
              <a:ahLst/>
              <a:cxnLst>
                <a:cxn ang="0">
                  <a:pos x="2088" y="288"/>
                </a:cxn>
                <a:cxn ang="0">
                  <a:pos x="2088" y="0"/>
                </a:cxn>
                <a:cxn ang="0">
                  <a:pos x="0" y="0"/>
                </a:cxn>
              </a:cxnLst>
              <a:rect l="0" t="0" r="r" b="b"/>
              <a:pathLst>
                <a:path w="2089" h="289">
                  <a:moveTo>
                    <a:pt x="2088" y="288"/>
                  </a:moveTo>
                  <a:lnTo>
                    <a:pt x="20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6" name="Rectangle 176"/>
            <p:cNvSpPr>
              <a:spLocks noChangeArrowheads="1"/>
            </p:cNvSpPr>
            <p:nvPr/>
          </p:nvSpPr>
          <p:spPr bwMode="auto">
            <a:xfrm>
              <a:off x="3469" y="1180"/>
              <a:ext cx="309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dest</a:t>
              </a:r>
            </a:p>
          </p:txBody>
        </p:sp>
        <p:sp>
          <p:nvSpPr>
            <p:cNvPr id="1295537" name="Rectangle 177"/>
            <p:cNvSpPr>
              <a:spLocks noChangeArrowheads="1"/>
            </p:cNvSpPr>
            <p:nvPr/>
          </p:nvSpPr>
          <p:spPr bwMode="auto">
            <a:xfrm>
              <a:off x="4109" y="1172"/>
              <a:ext cx="309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dest</a:t>
              </a:r>
            </a:p>
          </p:txBody>
        </p:sp>
        <p:sp>
          <p:nvSpPr>
            <p:cNvPr id="1295538" name="Rectangle 178"/>
            <p:cNvSpPr>
              <a:spLocks noChangeArrowheads="1"/>
            </p:cNvSpPr>
            <p:nvPr/>
          </p:nvSpPr>
          <p:spPr bwMode="auto">
            <a:xfrm>
              <a:off x="3311" y="1064"/>
              <a:ext cx="252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</p:grpSp>
      <p:sp>
        <p:nvSpPr>
          <p:cNvPr id="1295539" name="Rectangle 179"/>
          <p:cNvSpPr>
            <a:spLocks noChangeArrowheads="1"/>
          </p:cNvSpPr>
          <p:nvPr/>
        </p:nvSpPr>
        <p:spPr bwMode="auto">
          <a:xfrm>
            <a:off x="1181100" y="5648325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not every instruction writes a register we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	not every instruction reads a register  re</a:t>
            </a:r>
          </a:p>
        </p:txBody>
      </p:sp>
      <p:sp>
        <p:nvSpPr>
          <p:cNvPr id="181" name="Rectangle 97"/>
          <p:cNvSpPr>
            <a:spLocks noChangeArrowheads="1"/>
          </p:cNvSpPr>
          <p:nvPr/>
        </p:nvSpPr>
        <p:spPr bwMode="auto">
          <a:xfrm>
            <a:off x="3488312" y="4484688"/>
            <a:ext cx="62115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endParaRPr lang="en-US" sz="14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chemeClr val="tx1"/>
                </a:solidFill>
                <a:latin typeface="Calibri"/>
                <a:cs typeface="Calibri"/>
              </a:rPr>
              <a:t>Select</a:t>
            </a:r>
            <a:endParaRPr lang="en-US" sz="1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3" name="Line 31"/>
          <p:cNvSpPr>
            <a:spLocks noChangeShapeType="1"/>
          </p:cNvSpPr>
          <p:nvPr/>
        </p:nvSpPr>
        <p:spPr bwMode="auto">
          <a:xfrm flipH="1">
            <a:off x="8077200" y="267592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29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9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29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5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&amp; Destination Registers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75EF-3F5E-1E4A-9EE1-2D92BFB150F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96387" name="Rectangle 3"/>
          <p:cNvSpPr>
            <a:spLocks noChangeArrowheads="1"/>
          </p:cNvSpPr>
          <p:nvPr/>
        </p:nvSpPr>
        <p:spPr bwMode="auto">
          <a:xfrm>
            <a:off x="533400" y="2514600"/>
            <a:ext cx="8265422" cy="4152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			       </a:t>
            </a:r>
            <a:r>
              <a:rPr lang="en-US" sz="2400" i="1" dirty="0" err="1">
                <a:solidFill>
                  <a:schemeClr val="tx1"/>
                </a:solidFill>
                <a:latin typeface="Calibri"/>
                <a:cs typeface="Calibri"/>
              </a:rPr>
              <a:t>source(s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)	  destination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ALU	rd 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rs1 func10 rs2	          	          rs1, rs2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ALUI	rd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rs1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rs1	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LW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rd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M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[rs1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]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	 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rs1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SW	M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[rs1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] 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rs2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 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rs1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rs2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-</a:t>
            </a:r>
          </a:p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US" sz="2400" i="1" dirty="0" err="1" smtClean="0">
                <a:solidFill>
                  <a:schemeClr val="tx1"/>
                </a:solidFill>
                <a:latin typeface="Calibri"/>
                <a:cs typeface="Calibri"/>
              </a:rPr>
              <a:t>cond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 rs1,rs2	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rs1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rs2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-</a:t>
            </a:r>
          </a:p>
          <a:p>
            <a:pPr>
              <a:spcBef>
                <a:spcPct val="0"/>
              </a:spcBef>
            </a:pP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	true: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PC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PC +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false: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PC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PC + 4		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PC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PC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	-		-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JAL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x1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PC,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PC 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PC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 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-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x1  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JALR	rd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PC,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PC 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rs1 +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 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rs1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rd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1295400"/>
            <a:ext cx="198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ALUI/LW/JALR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09600" y="1295400"/>
            <a:ext cx="6305446" cy="838200"/>
            <a:chOff x="1085954" y="2209800"/>
            <a:chExt cx="6305446" cy="8382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172200" y="2209800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opcode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181600" y="2209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func3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3048000" y="2209800"/>
              <a:ext cx="2190646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Imm[11:0]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085954" y="2209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rd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057400" y="2209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rs1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5200754" y="26670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func3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09600" y="838200"/>
            <a:ext cx="6305446" cy="381000"/>
            <a:chOff x="914400" y="685800"/>
            <a:chExt cx="6305446" cy="3810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6000646" y="685800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opcode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810000" y="685800"/>
              <a:ext cx="2190646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func10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14400" y="685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rd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85846" y="685800"/>
              <a:ext cx="1009754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rs1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895600" y="685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rs2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7010400" y="838200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695846" y="1752600"/>
            <a:ext cx="12192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opcode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505200" y="1752600"/>
            <a:ext cx="12192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Imm[6:0]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09600" y="1752600"/>
            <a:ext cx="9906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solidFill>
                  <a:srgbClr val="000000"/>
                </a:solidFill>
                <a:latin typeface="Calibri"/>
                <a:cs typeface="Calibri"/>
              </a:rPr>
              <a:t>Imm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[11:7]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1581046" y="1752600"/>
            <a:ext cx="1009754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rs1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2590800" y="1752600"/>
            <a:ext cx="9906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rs2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936140" y="1752600"/>
            <a:ext cx="150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SW/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Bcond</a:t>
            </a: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9600" y="2209800"/>
            <a:ext cx="6305446" cy="381000"/>
            <a:chOff x="914400" y="685800"/>
            <a:chExt cx="6305446" cy="381000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000646" y="685800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opcode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914400" y="685800"/>
              <a:ext cx="5086246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Jump offset[24:0]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Deriving the Stall Signal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8580-7AA2-6C42-9139-5D87ADFC1B6A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7411" name="Rectangle 3"/>
          <p:cNvSpPr>
            <a:spLocks noChangeArrowheads="1"/>
          </p:cNvSpPr>
          <p:nvPr/>
        </p:nvSpPr>
        <p:spPr bwMode="auto">
          <a:xfrm>
            <a:off x="457200" y="914400"/>
            <a:ext cx="4264740" cy="285975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000" baseline="-25000" dirty="0" err="1">
                <a:solidFill>
                  <a:srgbClr val="56127A"/>
                </a:solidFill>
                <a:latin typeface="Calibri"/>
                <a:cs typeface="Calibri"/>
              </a:rPr>
              <a:t>dest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20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JAL		X1</a:t>
            </a:r>
          </a:p>
          <a:p>
            <a:pPr lvl="2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else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rd</a:t>
            </a:r>
            <a:endParaRPr lang="en-US" sz="20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endParaRPr lang="en-US" sz="20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we =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ALU,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LW,JALR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(ws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 0) 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JAL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on</a:t>
            </a: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...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err="1" smtClean="0">
                <a:solidFill>
                  <a:srgbClr val="56127A"/>
                </a:solidFill>
                <a:latin typeface="Calibri"/>
                <a:cs typeface="Calibri"/>
              </a:rPr>
              <a:t>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off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97412" name="Rectangle 4"/>
          <p:cNvSpPr>
            <a:spLocks noChangeArrowheads="1"/>
          </p:cNvSpPr>
          <p:nvPr/>
        </p:nvSpPr>
        <p:spPr bwMode="auto">
          <a:xfrm>
            <a:off x="5029200" y="838200"/>
            <a:ext cx="3557384" cy="31700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000" baseline="-25000" dirty="0" err="1">
                <a:solidFill>
                  <a:srgbClr val="56127A"/>
                </a:solidFill>
                <a:latin typeface="Calibri"/>
                <a:cs typeface="Calibri"/>
              </a:rPr>
              <a:t>re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re1 =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ALU,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 	</a:t>
            </a: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on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off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re2 =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on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off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97413" name="Rectangle 5"/>
          <p:cNvSpPr>
            <a:spLocks noChangeArrowheads="1"/>
          </p:cNvSpPr>
          <p:nvPr/>
        </p:nvSpPr>
        <p:spPr bwMode="auto">
          <a:xfrm>
            <a:off x="6024563" y="1871663"/>
            <a:ext cx="18273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B69CAC"/>
                </a:solidFill>
                <a:latin typeface="Calibri"/>
                <a:cs typeface="Calibri"/>
              </a:rPr>
              <a:t>LW, SW, </a:t>
            </a:r>
            <a:r>
              <a:rPr lang="en-US" sz="2000" dirty="0" err="1" smtClean="0">
                <a:solidFill>
                  <a:srgbClr val="B69CAC"/>
                </a:solidFill>
                <a:latin typeface="Calibri"/>
                <a:cs typeface="Calibri"/>
              </a:rPr>
              <a:t>Bcond</a:t>
            </a:r>
            <a:r>
              <a:rPr lang="en-US" sz="2000" dirty="0" smtClean="0">
                <a:solidFill>
                  <a:srgbClr val="B69CAC"/>
                </a:solidFill>
                <a:latin typeface="Calibri"/>
                <a:cs typeface="Calibri"/>
              </a:rPr>
              <a:t>, 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srgbClr val="B69CAC"/>
                </a:solidFill>
                <a:latin typeface="Calibri"/>
                <a:cs typeface="Calibri"/>
              </a:rPr>
              <a:t>JALR</a:t>
            </a:r>
            <a:endParaRPr lang="en-US" sz="2000" dirty="0">
              <a:solidFill>
                <a:srgbClr val="B69CAC"/>
              </a:solidFill>
              <a:latin typeface="Calibri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B69CAC"/>
                </a:solidFill>
                <a:latin typeface="Calibri"/>
                <a:cs typeface="Calibri"/>
              </a:rPr>
              <a:t>J, JAL</a:t>
            </a:r>
          </a:p>
        </p:txBody>
      </p:sp>
      <p:sp>
        <p:nvSpPr>
          <p:cNvPr id="1297414" name="Rectangle 6"/>
          <p:cNvSpPr>
            <a:spLocks noChangeArrowheads="1"/>
          </p:cNvSpPr>
          <p:nvPr/>
        </p:nvSpPr>
        <p:spPr bwMode="auto">
          <a:xfrm>
            <a:off x="6024563" y="3281363"/>
            <a:ext cx="17901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B69CAC"/>
                </a:solidFill>
                <a:latin typeface="Calibri"/>
                <a:cs typeface="Calibri"/>
              </a:rPr>
              <a:t>ALU, </a:t>
            </a:r>
            <a:r>
              <a:rPr lang="en-US" sz="2000" dirty="0" err="1" smtClean="0">
                <a:solidFill>
                  <a:srgbClr val="B69CAC"/>
                </a:solidFill>
                <a:latin typeface="Calibri"/>
                <a:cs typeface="Calibri"/>
              </a:rPr>
              <a:t>SW,Bcond</a:t>
            </a:r>
            <a:endParaRPr lang="en-US" sz="2000" dirty="0" smtClean="0">
              <a:solidFill>
                <a:srgbClr val="B69CAC"/>
              </a:solidFill>
              <a:latin typeface="Calibri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B69CAC"/>
                </a:solidFill>
                <a:latin typeface="Calibri"/>
                <a:cs typeface="Calibri"/>
              </a:rPr>
              <a:t>...</a:t>
            </a:r>
          </a:p>
        </p:txBody>
      </p:sp>
      <p:sp>
        <p:nvSpPr>
          <p:cNvPr id="1297415" name="Rectangle 7"/>
          <p:cNvSpPr>
            <a:spLocks noChangeArrowheads="1"/>
          </p:cNvSpPr>
          <p:nvPr/>
        </p:nvSpPr>
        <p:spPr bwMode="auto">
          <a:xfrm>
            <a:off x="1600200" y="4092476"/>
            <a:ext cx="5416868" cy="23083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4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stall = ((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 . 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+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((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 . re2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297416" name="Text Box 8"/>
          <p:cNvSpPr txBox="1">
            <a:spLocks noChangeArrowheads="1"/>
          </p:cNvSpPr>
          <p:nvPr/>
        </p:nvSpPr>
        <p:spPr bwMode="auto">
          <a:xfrm rot="-2511499">
            <a:off x="6998675" y="4626760"/>
            <a:ext cx="2298338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This is not </a:t>
            </a: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the full story 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7412" grpId="0" animBg="1" autoUpdateAnimBg="0"/>
      <p:bldP spid="1297413" grpId="0" build="p" autoUpdateAnimBg="0"/>
      <p:bldP spid="1297414" grpId="0" build="p" autoUpdateAnimBg="0"/>
      <p:bldP spid="1297415" grpId="0" build="p" animBg="1" autoUpdateAnimBg="0"/>
      <p:bldP spid="129741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-76200"/>
            <a:ext cx="78359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Hazards due to Loads &amp; Stores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6F70-720F-C74E-AAB5-0148AE6259E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8435" name="Rectangle 3"/>
          <p:cNvSpPr>
            <a:spLocks noChangeArrowheads="1"/>
          </p:cNvSpPr>
          <p:nvPr/>
        </p:nvSpPr>
        <p:spPr bwMode="auto">
          <a:xfrm>
            <a:off x="444500" y="5168900"/>
            <a:ext cx="1668276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[x1+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7]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 x2 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x4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M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[x3+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5]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</p:txBody>
      </p:sp>
      <p:grpSp>
        <p:nvGrpSpPr>
          <p:cNvPr id="1298436" name="Group 4"/>
          <p:cNvGrpSpPr>
            <a:grpSpLocks/>
          </p:cNvGrpSpPr>
          <p:nvPr/>
        </p:nvGrpSpPr>
        <p:grpSpPr bwMode="auto">
          <a:xfrm>
            <a:off x="303213" y="928688"/>
            <a:ext cx="8675687" cy="4470400"/>
            <a:chOff x="191" y="801"/>
            <a:chExt cx="5465" cy="2816"/>
          </a:xfrm>
        </p:grpSpPr>
        <p:grpSp>
          <p:nvGrpSpPr>
            <p:cNvPr id="1298437" name="Group 5"/>
            <p:cNvGrpSpPr>
              <a:grpSpLocks/>
            </p:cNvGrpSpPr>
            <p:nvPr/>
          </p:nvGrpSpPr>
          <p:grpSpPr bwMode="auto">
            <a:xfrm>
              <a:off x="191" y="1424"/>
              <a:ext cx="5465" cy="2193"/>
              <a:chOff x="240" y="920"/>
              <a:chExt cx="5465" cy="2193"/>
            </a:xfrm>
          </p:grpSpPr>
          <p:grpSp>
            <p:nvGrpSpPr>
              <p:cNvPr id="1298438" name="Group 6"/>
              <p:cNvGrpSpPr>
                <a:grpSpLocks/>
              </p:cNvGrpSpPr>
              <p:nvPr/>
            </p:nvGrpSpPr>
            <p:grpSpPr bwMode="auto">
              <a:xfrm>
                <a:off x="240" y="920"/>
                <a:ext cx="5423" cy="2193"/>
                <a:chOff x="240" y="920"/>
                <a:chExt cx="5423" cy="2193"/>
              </a:xfrm>
            </p:grpSpPr>
            <p:grpSp>
              <p:nvGrpSpPr>
                <p:cNvPr id="1298439" name="Group 7"/>
                <p:cNvGrpSpPr>
                  <a:grpSpLocks/>
                </p:cNvGrpSpPr>
                <p:nvPr/>
              </p:nvGrpSpPr>
              <p:grpSpPr bwMode="auto">
                <a:xfrm>
                  <a:off x="1438" y="1144"/>
                  <a:ext cx="4196" cy="1545"/>
                  <a:chOff x="1438" y="1144"/>
                  <a:chExt cx="4196" cy="1545"/>
                </a:xfrm>
              </p:grpSpPr>
              <p:grpSp>
                <p:nvGrpSpPr>
                  <p:cNvPr id="129844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909" y="1144"/>
                    <a:ext cx="205" cy="304"/>
                    <a:chOff x="3909" y="1144"/>
                    <a:chExt cx="205" cy="304"/>
                  </a:xfrm>
                </p:grpSpPr>
                <p:sp>
                  <p:nvSpPr>
                    <p:cNvPr id="12984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5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3998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4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9" y="1207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444" name="Freeform 12"/>
                  <p:cNvSpPr>
                    <a:spLocks/>
                  </p:cNvSpPr>
                  <p:nvPr/>
                </p:nvSpPr>
                <p:spPr bwMode="auto">
                  <a:xfrm>
                    <a:off x="1438" y="1312"/>
                    <a:ext cx="1905" cy="1377"/>
                  </a:xfrm>
                  <a:custGeom>
                    <a:avLst/>
                    <a:gdLst/>
                    <a:ahLst/>
                    <a:cxnLst>
                      <a:cxn ang="0">
                        <a:pos x="0" y="1376"/>
                      </a:cxn>
                      <a:cxn ang="0">
                        <a:pos x="0" y="0"/>
                      </a:cxn>
                      <a:cxn ang="0">
                        <a:pos x="520" y="0"/>
                      </a:cxn>
                      <a:cxn ang="0">
                        <a:pos x="1904" y="0"/>
                      </a:cxn>
                    </a:cxnLst>
                    <a:rect l="0" t="0" r="r" b="b"/>
                    <a:pathLst>
                      <a:path w="1905" h="1377">
                        <a:moveTo>
                          <a:pt x="0" y="1376"/>
                        </a:moveTo>
                        <a:lnTo>
                          <a:pt x="0" y="0"/>
                        </a:lnTo>
                        <a:lnTo>
                          <a:pt x="520" y="0"/>
                        </a:lnTo>
                        <a:lnTo>
                          <a:pt x="1904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4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470" y="1312"/>
                    <a:ext cx="48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94" y="1304"/>
                    <a:ext cx="136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44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293" y="1144"/>
                    <a:ext cx="205" cy="304"/>
                    <a:chOff x="3293" y="1144"/>
                    <a:chExt cx="205" cy="304"/>
                  </a:xfrm>
                </p:grpSpPr>
                <p:sp>
                  <p:nvSpPr>
                    <p:cNvPr id="12984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1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4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3374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93" y="1207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  <p:grpSp>
                <p:nvGrpSpPr>
                  <p:cNvPr id="1298451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429" y="1144"/>
                    <a:ext cx="205" cy="304"/>
                    <a:chOff x="5429" y="1144"/>
                    <a:chExt cx="205" cy="304"/>
                  </a:xfrm>
                </p:grpSpPr>
                <p:sp>
                  <p:nvSpPr>
                    <p:cNvPr id="12984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7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5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510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5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9" y="1191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</p:grpSp>
            <p:grpSp>
              <p:nvGrpSpPr>
                <p:cNvPr id="1298455" name="Group 23"/>
                <p:cNvGrpSpPr>
                  <a:grpSpLocks/>
                </p:cNvGrpSpPr>
                <p:nvPr/>
              </p:nvGrpSpPr>
              <p:grpSpPr bwMode="auto">
                <a:xfrm>
                  <a:off x="1838" y="1304"/>
                  <a:ext cx="3825" cy="905"/>
                  <a:chOff x="1838" y="1304"/>
                  <a:chExt cx="3825" cy="905"/>
                </a:xfrm>
              </p:grpSpPr>
              <p:sp>
                <p:nvSpPr>
                  <p:cNvPr id="1298456" name="Freeform 24"/>
                  <p:cNvSpPr>
                    <a:spLocks/>
                  </p:cNvSpPr>
                  <p:nvPr/>
                </p:nvSpPr>
                <p:spPr bwMode="auto">
                  <a:xfrm>
                    <a:off x="1838" y="1496"/>
                    <a:ext cx="2977" cy="713"/>
                  </a:xfrm>
                  <a:custGeom>
                    <a:avLst/>
                    <a:gdLst/>
                    <a:ahLst/>
                    <a:cxnLst>
                      <a:cxn ang="0">
                        <a:pos x="2976" y="0"/>
                      </a:cxn>
                      <a:cxn ang="0">
                        <a:pos x="0" y="0"/>
                      </a:cxn>
                      <a:cxn ang="0">
                        <a:pos x="0" y="712"/>
                      </a:cxn>
                      <a:cxn ang="0">
                        <a:pos x="432" y="712"/>
                      </a:cxn>
                    </a:cxnLst>
                    <a:rect l="0" t="0" r="r" b="b"/>
                    <a:pathLst>
                      <a:path w="2977" h="713">
                        <a:moveTo>
                          <a:pt x="2976" y="0"/>
                        </a:moveTo>
                        <a:lnTo>
                          <a:pt x="0" y="0"/>
                        </a:lnTo>
                        <a:lnTo>
                          <a:pt x="0" y="712"/>
                        </a:lnTo>
                        <a:lnTo>
                          <a:pt x="432" y="7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45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04"/>
                    <a:ext cx="851" cy="345"/>
                    <a:chOff x="4812" y="1304"/>
                    <a:chExt cx="851" cy="345"/>
                  </a:xfrm>
                </p:grpSpPr>
                <p:sp>
                  <p:nvSpPr>
                    <p:cNvPr id="129845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958" y="1304"/>
                      <a:ext cx="705" cy="280"/>
                    </a:xfrm>
                    <a:custGeom>
                      <a:avLst/>
                      <a:gdLst/>
                      <a:ahLst/>
                      <a:cxnLst>
                        <a:cxn ang="0">
                          <a:pos x="640" y="0"/>
                        </a:cxn>
                        <a:cxn ang="0">
                          <a:pos x="704" y="0"/>
                        </a:cxn>
                        <a:cxn ang="0">
                          <a:pos x="704" y="312"/>
                        </a:cxn>
                        <a:cxn ang="0">
                          <a:pos x="0" y="312"/>
                        </a:cxn>
                      </a:cxnLst>
                      <a:rect l="0" t="0" r="r" b="b"/>
                      <a:pathLst>
                        <a:path w="705" h="313">
                          <a:moveTo>
                            <a:pt x="640" y="0"/>
                          </a:moveTo>
                          <a:lnTo>
                            <a:pt x="704" y="0"/>
                          </a:lnTo>
                          <a:lnTo>
                            <a:pt x="704" y="312"/>
                          </a:lnTo>
                          <a:lnTo>
                            <a:pt x="0" y="31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grpSp>
                  <p:nvGrpSpPr>
                    <p:cNvPr id="1298460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12" y="1348"/>
                      <a:ext cx="461" cy="301"/>
                      <a:chOff x="4812" y="1348"/>
                      <a:chExt cx="461" cy="301"/>
                    </a:xfrm>
                  </p:grpSpPr>
                  <p:sp>
                    <p:nvSpPr>
                      <p:cNvPr id="1298461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15" y="1348"/>
                        <a:ext cx="158" cy="15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lIns="90488" tIns="44450" rIns="90488" bIns="44450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Calibri"/>
                            <a:cs typeface="Calibri"/>
                          </a:rPr>
                          <a:t>1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endParaRPr>
                      </a:p>
                    </p:txBody>
                  </p:sp>
                  <p:sp>
                    <p:nvSpPr>
                      <p:cNvPr id="1298462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12" y="1360"/>
                        <a:ext cx="145" cy="2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40"/>
                          </a:cxn>
                          <a:cxn ang="0">
                            <a:pos x="0" y="48"/>
                          </a:cxn>
                          <a:cxn ang="0">
                            <a:pos x="144" y="0"/>
                          </a:cxn>
                          <a:cxn ang="0">
                            <a:pos x="144" y="288"/>
                          </a:cxn>
                          <a:cxn ang="0">
                            <a:pos x="0" y="240"/>
                          </a:cxn>
                        </a:cxnLst>
                        <a:rect l="0" t="0" r="r" b="b"/>
                        <a:pathLst>
                          <a:path w="145" h="289">
                            <a:moveTo>
                              <a:pt x="0" y="240"/>
                            </a:moveTo>
                            <a:lnTo>
                              <a:pt x="0" y="48"/>
                            </a:lnTo>
                            <a:lnTo>
                              <a:pt x="144" y="0"/>
                            </a:lnTo>
                            <a:lnTo>
                              <a:pt x="144" y="288"/>
                            </a:lnTo>
                            <a:lnTo>
                              <a:pt x="0" y="24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254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sz="1800">
                          <a:latin typeface="Calibri"/>
                          <a:cs typeface="Calibri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298463" name="Group 31"/>
                <p:cNvGrpSpPr>
                  <a:grpSpLocks/>
                </p:cNvGrpSpPr>
                <p:nvPr/>
              </p:nvGrpSpPr>
              <p:grpSpPr bwMode="auto">
                <a:xfrm>
                  <a:off x="240" y="920"/>
                  <a:ext cx="5393" cy="2193"/>
                  <a:chOff x="240" y="920"/>
                  <a:chExt cx="5393" cy="2193"/>
                </a:xfrm>
              </p:grpSpPr>
              <p:sp>
                <p:nvSpPr>
                  <p:cNvPr id="1298464" name="Freeform 32"/>
                  <p:cNvSpPr>
                    <a:spLocks/>
                  </p:cNvSpPr>
                  <p:nvPr/>
                </p:nvSpPr>
                <p:spPr bwMode="auto">
                  <a:xfrm>
                    <a:off x="2916" y="2325"/>
                    <a:ext cx="1520" cy="42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392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808" y="2232"/>
                    <a:ext cx="61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7" name="Freeform 35"/>
                  <p:cNvSpPr>
                    <a:spLocks/>
                  </p:cNvSpPr>
                  <p:nvPr/>
                </p:nvSpPr>
                <p:spPr bwMode="auto">
                  <a:xfrm>
                    <a:off x="240" y="920"/>
                    <a:ext cx="481" cy="1201"/>
                  </a:xfrm>
                  <a:custGeom>
                    <a:avLst/>
                    <a:gdLst/>
                    <a:ahLst/>
                    <a:cxnLst>
                      <a:cxn ang="0">
                        <a:pos x="480" y="0"/>
                      </a:cxn>
                      <a:cxn ang="0">
                        <a:pos x="0" y="0"/>
                      </a:cxn>
                      <a:cxn ang="0">
                        <a:pos x="0" y="1200"/>
                      </a:cxn>
                      <a:cxn ang="0">
                        <a:pos x="192" y="1200"/>
                      </a:cxn>
                    </a:cxnLst>
                    <a:rect l="0" t="0" r="r" b="b"/>
                    <a:pathLst>
                      <a:path w="481" h="1201">
                        <a:moveTo>
                          <a:pt x="480" y="0"/>
                        </a:moveTo>
                        <a:lnTo>
                          <a:pt x="0" y="0"/>
                        </a:lnTo>
                        <a:lnTo>
                          <a:pt x="0" y="1200"/>
                        </a:lnTo>
                        <a:lnTo>
                          <a:pt x="192" y="120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8" name="Freeform 36"/>
                  <p:cNvSpPr>
                    <a:spLocks/>
                  </p:cNvSpPr>
                  <p:nvPr/>
                </p:nvSpPr>
                <p:spPr bwMode="auto">
                  <a:xfrm>
                    <a:off x="600" y="1488"/>
                    <a:ext cx="217" cy="633"/>
                  </a:xfrm>
                  <a:custGeom>
                    <a:avLst/>
                    <a:gdLst/>
                    <a:ahLst/>
                    <a:cxnLst>
                      <a:cxn ang="0">
                        <a:pos x="0" y="632"/>
                      </a:cxn>
                      <a:cxn ang="0">
                        <a:pos x="0" y="56"/>
                      </a:cxn>
                      <a:cxn ang="0">
                        <a:pos x="0" y="0"/>
                      </a:cxn>
                      <a:cxn ang="0">
                        <a:pos x="216" y="0"/>
                      </a:cxn>
                    </a:cxnLst>
                    <a:rect l="0" t="0" r="r" b="b"/>
                    <a:pathLst>
                      <a:path w="217" h="633">
                        <a:moveTo>
                          <a:pt x="0" y="632"/>
                        </a:moveTo>
                        <a:lnTo>
                          <a:pt x="0" y="56"/>
                        </a:lnTo>
                        <a:lnTo>
                          <a:pt x="0" y="0"/>
                        </a:lnTo>
                        <a:lnTo>
                          <a:pt x="21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9" name="Freeform 37"/>
                  <p:cNvSpPr>
                    <a:spLocks/>
                  </p:cNvSpPr>
                  <p:nvPr/>
                </p:nvSpPr>
                <p:spPr bwMode="auto">
                  <a:xfrm>
                    <a:off x="576" y="2120"/>
                    <a:ext cx="19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44" y="0"/>
                      </a:cxn>
                      <a:cxn ang="0">
                        <a:pos x="192" y="0"/>
                      </a:cxn>
                    </a:cxnLst>
                    <a:rect l="0" t="0" r="r" b="b"/>
                    <a:pathLst>
                      <a:path w="193" h="1">
                        <a:moveTo>
                          <a:pt x="0" y="0"/>
                        </a:moveTo>
                        <a:lnTo>
                          <a:pt x="144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0" name="Freeform 38"/>
                  <p:cNvSpPr>
                    <a:spLocks/>
                  </p:cNvSpPr>
                  <p:nvPr/>
                </p:nvSpPr>
                <p:spPr bwMode="auto">
                  <a:xfrm>
                    <a:off x="704" y="920"/>
                    <a:ext cx="433" cy="425"/>
                  </a:xfrm>
                  <a:custGeom>
                    <a:avLst/>
                    <a:gdLst/>
                    <a:ahLst/>
                    <a:cxnLst>
                      <a:cxn ang="0">
                        <a:pos x="432" y="424"/>
                      </a:cxn>
                      <a:cxn ang="0">
                        <a:pos x="43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33" h="425">
                        <a:moveTo>
                          <a:pt x="432" y="424"/>
                        </a:moveTo>
                        <a:lnTo>
                          <a:pt x="432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1" name="Freeform 39"/>
                  <p:cNvSpPr>
                    <a:spLocks/>
                  </p:cNvSpPr>
                  <p:nvPr/>
                </p:nvSpPr>
                <p:spPr bwMode="auto">
                  <a:xfrm>
                    <a:off x="1440" y="1928"/>
                    <a:ext cx="817" cy="193"/>
                  </a:xfrm>
                  <a:custGeom>
                    <a:avLst/>
                    <a:gdLst/>
                    <a:ahLst/>
                    <a:cxnLst>
                      <a:cxn ang="0">
                        <a:pos x="0" y="192"/>
                      </a:cxn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93">
                        <a:moveTo>
                          <a:pt x="0" y="192"/>
                        </a:moveTo>
                        <a:lnTo>
                          <a:pt x="0" y="0"/>
                        </a:ln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2" name="Freeform 40"/>
                  <p:cNvSpPr>
                    <a:spLocks/>
                  </p:cNvSpPr>
                  <p:nvPr/>
                </p:nvSpPr>
                <p:spPr bwMode="auto">
                  <a:xfrm>
                    <a:off x="1440" y="2024"/>
                    <a:ext cx="8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3" name="Freeform 41"/>
                  <p:cNvSpPr>
                    <a:spLocks/>
                  </p:cNvSpPr>
                  <p:nvPr/>
                </p:nvSpPr>
                <p:spPr bwMode="auto">
                  <a:xfrm>
                    <a:off x="1440" y="2120"/>
                    <a:ext cx="817" cy="5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4" name="Freeform 42"/>
                  <p:cNvSpPr>
                    <a:spLocks/>
                  </p:cNvSpPr>
                  <p:nvPr/>
                </p:nvSpPr>
                <p:spPr bwMode="auto">
                  <a:xfrm>
                    <a:off x="2646" y="2490"/>
                    <a:ext cx="469" cy="247"/>
                  </a:xfrm>
                  <a:custGeom>
                    <a:avLst/>
                    <a:gdLst/>
                    <a:ahLst/>
                    <a:cxnLst>
                      <a:cxn ang="0">
                        <a:pos x="0" y="246"/>
                      </a:cxn>
                      <a:cxn ang="0">
                        <a:pos x="123" y="246"/>
                      </a:cxn>
                      <a:cxn ang="0">
                        <a:pos x="123" y="0"/>
                      </a:cxn>
                      <a:cxn ang="0">
                        <a:pos x="468" y="0"/>
                      </a:cxn>
                    </a:cxnLst>
                    <a:rect l="0" t="0" r="r" b="b"/>
                    <a:pathLst>
                      <a:path w="469" h="247">
                        <a:moveTo>
                          <a:pt x="0" y="246"/>
                        </a:moveTo>
                        <a:lnTo>
                          <a:pt x="123" y="246"/>
                        </a:lnTo>
                        <a:lnTo>
                          <a:pt x="123" y="0"/>
                        </a:lnTo>
                        <a:lnTo>
                          <a:pt x="46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5" name="Freeform 43"/>
                  <p:cNvSpPr>
                    <a:spLocks/>
                  </p:cNvSpPr>
                  <p:nvPr/>
                </p:nvSpPr>
                <p:spPr bwMode="auto">
                  <a:xfrm>
                    <a:off x="2642" y="2120"/>
                    <a:ext cx="9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90" y="0"/>
                      </a:cxn>
                    </a:cxnLst>
                    <a:rect l="0" t="0" r="r" b="b"/>
                    <a:pathLst>
                      <a:path w="991" h="1">
                        <a:moveTo>
                          <a:pt x="0" y="0"/>
                        </a:moveTo>
                        <a:lnTo>
                          <a:pt x="99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6" name="Freeform 44"/>
                  <p:cNvSpPr>
                    <a:spLocks/>
                  </p:cNvSpPr>
                  <p:nvPr/>
                </p:nvSpPr>
                <p:spPr bwMode="auto">
                  <a:xfrm flipV="1">
                    <a:off x="4929" y="2400"/>
                    <a:ext cx="358" cy="4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6" y="0"/>
                      </a:cxn>
                    </a:cxnLst>
                    <a:rect l="0" t="0" r="r" b="b"/>
                    <a:pathLst>
                      <a:path w="337" h="1">
                        <a:moveTo>
                          <a:pt x="0" y="0"/>
                        </a:moveTo>
                        <a:lnTo>
                          <a:pt x="33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7" name="Freeform 45"/>
                  <p:cNvSpPr>
                    <a:spLocks/>
                  </p:cNvSpPr>
                  <p:nvPr/>
                </p:nvSpPr>
                <p:spPr bwMode="auto">
                  <a:xfrm>
                    <a:off x="4186" y="2241"/>
                    <a:ext cx="1100" cy="72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28"/>
                      </a:cxn>
                      <a:cxn ang="0">
                        <a:pos x="843" y="728"/>
                      </a:cxn>
                      <a:cxn ang="0">
                        <a:pos x="841" y="399"/>
                      </a:cxn>
                      <a:cxn ang="0">
                        <a:pos x="1100" y="399"/>
                      </a:cxn>
                    </a:cxnLst>
                    <a:rect l="0" t="0" r="r" b="b"/>
                    <a:pathLst>
                      <a:path w="1100" h="728">
                        <a:moveTo>
                          <a:pt x="0" y="0"/>
                        </a:moveTo>
                        <a:lnTo>
                          <a:pt x="0" y="728"/>
                        </a:lnTo>
                        <a:lnTo>
                          <a:pt x="843" y="728"/>
                        </a:lnTo>
                        <a:lnTo>
                          <a:pt x="841" y="399"/>
                        </a:lnTo>
                        <a:lnTo>
                          <a:pt x="1100" y="399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8" name="Freeform 46"/>
                  <p:cNvSpPr>
                    <a:spLocks/>
                  </p:cNvSpPr>
                  <p:nvPr/>
                </p:nvSpPr>
                <p:spPr bwMode="auto">
                  <a:xfrm>
                    <a:off x="2016" y="2312"/>
                    <a:ext cx="3617" cy="801"/>
                  </a:xfrm>
                  <a:custGeom>
                    <a:avLst/>
                    <a:gdLst/>
                    <a:ahLst/>
                    <a:cxnLst>
                      <a:cxn ang="0">
                        <a:pos x="3408" y="288"/>
                      </a:cxn>
                      <a:cxn ang="0">
                        <a:pos x="3616" y="288"/>
                      </a:cxn>
                      <a:cxn ang="0">
                        <a:pos x="3616" y="800"/>
                      </a:cxn>
                      <a:cxn ang="0">
                        <a:pos x="0" y="800"/>
                      </a:cxn>
                      <a:cxn ang="0">
                        <a:pos x="0" y="0"/>
                      </a:cxn>
                      <a:cxn ang="0">
                        <a:pos x="240" y="0"/>
                      </a:cxn>
                    </a:cxnLst>
                    <a:rect l="0" t="0" r="r" b="b"/>
                    <a:pathLst>
                      <a:path w="3617" h="801">
                        <a:moveTo>
                          <a:pt x="3408" y="288"/>
                        </a:moveTo>
                        <a:lnTo>
                          <a:pt x="3616" y="288"/>
                        </a:lnTo>
                        <a:lnTo>
                          <a:pt x="3616" y="800"/>
                        </a:lnTo>
                        <a:lnTo>
                          <a:pt x="0" y="800"/>
                        </a:lnTo>
                        <a:lnTo>
                          <a:pt x="0" y="0"/>
                        </a:lnTo>
                        <a:lnTo>
                          <a:pt x="24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2900" y="2284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8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162" y="2216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81" name="Freeform 49"/>
                  <p:cNvSpPr>
                    <a:spLocks/>
                  </p:cNvSpPr>
                  <p:nvPr/>
                </p:nvSpPr>
                <p:spPr bwMode="auto">
                  <a:xfrm>
                    <a:off x="3118" y="2248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144" y="48"/>
                      </a:cxn>
                      <a:cxn ang="0">
                        <a:pos x="144" y="240"/>
                      </a:cxn>
                      <a:cxn ang="0">
                        <a:pos x="0" y="288"/>
                      </a:cxn>
                      <a:cxn ang="0">
                        <a:pos x="0" y="0"/>
                      </a:cxn>
                      <a:cxn ang="0">
                        <a:pos x="144" y="48"/>
                      </a:cxn>
                    </a:cxnLst>
                    <a:rect l="0" t="0" r="r" b="b"/>
                    <a:pathLst>
                      <a:path w="145" h="289">
                        <a:moveTo>
                          <a:pt x="144" y="48"/>
                        </a:moveTo>
                        <a:lnTo>
                          <a:pt x="144" y="240"/>
                        </a:lnTo>
                        <a:lnTo>
                          <a:pt x="0" y="288"/>
                        </a:lnTo>
                        <a:lnTo>
                          <a:pt x="0" y="0"/>
                        </a:lnTo>
                        <a:lnTo>
                          <a:pt x="144" y="48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4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391" y="1936"/>
                    <a:ext cx="234" cy="369"/>
                    <a:chOff x="391" y="2136"/>
                    <a:chExt cx="234" cy="369"/>
                  </a:xfrm>
                </p:grpSpPr>
                <p:sp>
                  <p:nvSpPr>
                    <p:cNvPr id="129848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" y="2136"/>
                      <a:ext cx="128" cy="36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8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4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8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" y="2260"/>
                      <a:ext cx="234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PC</a:t>
                      </a:r>
                    </a:p>
                  </p:txBody>
                </p:sp>
                <p:sp>
                  <p:nvSpPr>
                    <p:cNvPr id="1298486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8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80" y="2456"/>
                      <a:ext cx="49" cy="4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8"/>
                        </a:cxn>
                        <a:cxn ang="0">
                          <a:pos x="24" y="0"/>
                        </a:cxn>
                        <a:cxn ang="0">
                          <a:pos x="48" y="48"/>
                        </a:cxn>
                      </a:cxnLst>
                      <a:rect l="0" t="0" r="r" b="b"/>
                      <a:pathLst>
                        <a:path w="49" h="49">
                          <a:moveTo>
                            <a:pt x="0" y="48"/>
                          </a:moveTo>
                          <a:lnTo>
                            <a:pt x="24" y="0"/>
                          </a:lnTo>
                          <a:lnTo>
                            <a:pt x="48" y="48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sp>
                <p:nvSpPr>
                  <p:cNvPr id="129848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304"/>
                    <a:ext cx="47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48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311" y="1920"/>
                    <a:ext cx="181" cy="306"/>
                    <a:chOff x="3311" y="2120"/>
                    <a:chExt cx="181" cy="306"/>
                  </a:xfrm>
                </p:grpSpPr>
                <p:sp>
                  <p:nvSpPr>
                    <p:cNvPr id="129849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120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1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3368" y="2382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195"/>
                      <a:ext cx="181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</a:p>
                  </p:txBody>
                </p:sp>
              </p:grpSp>
              <p:grpSp>
                <p:nvGrpSpPr>
                  <p:cNvPr id="129849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311" y="2256"/>
                    <a:ext cx="177" cy="306"/>
                    <a:chOff x="3311" y="2456"/>
                    <a:chExt cx="177" cy="306"/>
                  </a:xfrm>
                </p:grpSpPr>
                <p:sp>
                  <p:nvSpPr>
                    <p:cNvPr id="129849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4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5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3368" y="27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539"/>
                      <a:ext cx="177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1298497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335" y="2592"/>
                    <a:ext cx="109" cy="304"/>
                    <a:chOff x="3335" y="2792"/>
                    <a:chExt cx="109" cy="304"/>
                  </a:xfrm>
                </p:grpSpPr>
                <p:sp>
                  <p:nvSpPr>
                    <p:cNvPr id="129849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3368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0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935" y="2088"/>
                    <a:ext cx="172" cy="306"/>
                    <a:chOff x="3935" y="2288"/>
                    <a:chExt cx="172" cy="306"/>
                  </a:xfrm>
                </p:grpSpPr>
                <p:sp>
                  <p:nvSpPr>
                    <p:cNvPr id="129850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9" y="2288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3992" y="2550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35" y="2363"/>
                      <a:ext cx="172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Y</a:t>
                      </a:r>
                    </a:p>
                  </p:txBody>
                </p:sp>
              </p:grpSp>
              <p:grpSp>
                <p:nvGrpSpPr>
                  <p:cNvPr id="129850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951" y="2592"/>
                    <a:ext cx="109" cy="304"/>
                    <a:chOff x="3951" y="2792"/>
                    <a:chExt cx="109" cy="304"/>
                  </a:xfrm>
                </p:grpSpPr>
                <p:sp>
                  <p:nvSpPr>
                    <p:cNvPr id="129850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3984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0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5420" y="2456"/>
                    <a:ext cx="188" cy="306"/>
                    <a:chOff x="5420" y="2656"/>
                    <a:chExt cx="188" cy="306"/>
                  </a:xfrm>
                </p:grpSpPr>
                <p:sp>
                  <p:nvSpPr>
                    <p:cNvPr id="1298508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20" y="2800"/>
                      <a:ext cx="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1" y="26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10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5504" y="29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1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31" y="2723"/>
                      <a:ext cx="177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p:txBody>
                </p:sp>
              </p:grpSp>
              <p:sp>
                <p:nvSpPr>
                  <p:cNvPr id="129851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247" y="2875"/>
                    <a:ext cx="339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MD1</a:t>
                    </a:r>
                  </a:p>
                </p:txBody>
              </p:sp>
              <p:sp>
                <p:nvSpPr>
                  <p:cNvPr id="129851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863" y="2883"/>
                    <a:ext cx="341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MD2</a:t>
                    </a:r>
                  </a:p>
                </p:txBody>
              </p:sp>
              <p:sp>
                <p:nvSpPr>
                  <p:cNvPr id="129851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192" y="251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51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33" y="2021"/>
                    <a:ext cx="565" cy="639"/>
                    <a:chOff x="733" y="2221"/>
                    <a:chExt cx="565" cy="639"/>
                  </a:xfrm>
                </p:grpSpPr>
                <p:sp>
                  <p:nvSpPr>
                    <p:cNvPr id="129851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5" y="2223"/>
                      <a:ext cx="472" cy="584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1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" y="2221"/>
                      <a:ext cx="328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addr</a:t>
                      </a:r>
                    </a:p>
                  </p:txBody>
                </p:sp>
                <p:sp>
                  <p:nvSpPr>
                    <p:cNvPr id="129851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2" y="2335"/>
                      <a:ext cx="283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inst</a:t>
                      </a:r>
                    </a:p>
                  </p:txBody>
                </p:sp>
                <p:sp>
                  <p:nvSpPr>
                    <p:cNvPr id="129851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3" y="2493"/>
                      <a:ext cx="565" cy="367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Inst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Memory</a:t>
                      </a:r>
                    </a:p>
                  </p:txBody>
                </p:sp>
              </p:grpSp>
              <p:grpSp>
                <p:nvGrpSpPr>
                  <p:cNvPr id="1298520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526" y="1125"/>
                    <a:ext cx="601" cy="411"/>
                    <a:chOff x="526" y="1325"/>
                    <a:chExt cx="601" cy="411"/>
                  </a:xfrm>
                </p:grpSpPr>
                <p:sp>
                  <p:nvSpPr>
                    <p:cNvPr id="129852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6" y="1325"/>
                      <a:ext cx="279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0x4</a:t>
                      </a:r>
                    </a:p>
                  </p:txBody>
                </p:sp>
                <p:sp>
                  <p:nvSpPr>
                    <p:cNvPr id="1298522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823" y="1351"/>
                      <a:ext cx="241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60"/>
                        </a:cxn>
                        <a:cxn ang="0">
                          <a:pos x="48" y="192"/>
                        </a:cxn>
                        <a:cxn ang="0">
                          <a:pos x="0" y="224"/>
                        </a:cxn>
                        <a:cxn ang="0">
                          <a:pos x="0" y="384"/>
                        </a:cxn>
                        <a:cxn ang="0">
                          <a:pos x="240" y="288"/>
                        </a:cxn>
                        <a:cxn ang="0">
                          <a:pos x="240" y="9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41" h="385">
                          <a:moveTo>
                            <a:pt x="0" y="0"/>
                          </a:moveTo>
                          <a:lnTo>
                            <a:pt x="0" y="160"/>
                          </a:lnTo>
                          <a:lnTo>
                            <a:pt x="48" y="192"/>
                          </a:lnTo>
                          <a:lnTo>
                            <a:pt x="0" y="224"/>
                          </a:lnTo>
                          <a:lnTo>
                            <a:pt x="0" y="384"/>
                          </a:lnTo>
                          <a:lnTo>
                            <a:pt x="240" y="288"/>
                          </a:lnTo>
                          <a:lnTo>
                            <a:pt x="240" y="9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3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9" y="1399"/>
                      <a:ext cx="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9" y="1469"/>
                      <a:ext cx="253" cy="158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5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Add</a:t>
                      </a:r>
                    </a:p>
                  </p:txBody>
                </p:sp>
                <p:sp>
                  <p:nvSpPr>
                    <p:cNvPr id="1298525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1" y="1551"/>
                      <a:ext cx="56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2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238" y="2063"/>
                    <a:ext cx="205" cy="304"/>
                    <a:chOff x="1238" y="2263"/>
                    <a:chExt cx="205" cy="304"/>
                  </a:xfrm>
                </p:grpSpPr>
                <p:sp>
                  <p:nvSpPr>
                    <p:cNvPr id="1298527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6" y="2424"/>
                      <a:ext cx="182" cy="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3" y="2263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9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326" y="2517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3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8" y="2330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531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2603"/>
                    <a:ext cx="369" cy="277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53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252" y="2569"/>
                    <a:ext cx="391" cy="3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1400" dirty="0" err="1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Imm</a:t>
                    </a:r>
                    <a:endPara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endParaRPr>
                  </a:p>
                  <a:p>
                    <a:pPr algn="ctr">
                      <a:spcBef>
                        <a:spcPct val="0"/>
                      </a:spcBef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Select</a:t>
                    </a:r>
                    <a:endPara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533" name="Freeform 101"/>
                  <p:cNvSpPr>
                    <a:spLocks/>
                  </p:cNvSpPr>
                  <p:nvPr/>
                </p:nvSpPr>
                <p:spPr bwMode="auto">
                  <a:xfrm>
                    <a:off x="3619" y="2063"/>
                    <a:ext cx="250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50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9" y="288"/>
                      </a:cxn>
                      <a:cxn ang="0">
                        <a:pos x="249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50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50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9" y="288"/>
                        </a:lnTo>
                        <a:lnTo>
                          <a:pt x="249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53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27" y="2173"/>
                    <a:ext cx="254" cy="15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5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ALU</a:t>
                    </a:r>
                  </a:p>
                </p:txBody>
              </p:sp>
              <p:sp>
                <p:nvSpPr>
                  <p:cNvPr id="1298535" name="Freeform 103"/>
                  <p:cNvSpPr>
                    <a:spLocks/>
                  </p:cNvSpPr>
                  <p:nvPr/>
                </p:nvSpPr>
                <p:spPr bwMode="auto">
                  <a:xfrm>
                    <a:off x="5280" y="2393"/>
                    <a:ext cx="145" cy="326"/>
                  </a:xfrm>
                  <a:custGeom>
                    <a:avLst/>
                    <a:gdLst/>
                    <a:ahLst/>
                    <a:cxnLst>
                      <a:cxn ang="0">
                        <a:pos x="144" y="41"/>
                      </a:cxn>
                      <a:cxn ang="0">
                        <a:pos x="144" y="284"/>
                      </a:cxn>
                      <a:cxn ang="0">
                        <a:pos x="0" y="325"/>
                      </a:cxn>
                      <a:cxn ang="0">
                        <a:pos x="0" y="0"/>
                      </a:cxn>
                      <a:cxn ang="0">
                        <a:pos x="144" y="41"/>
                      </a:cxn>
                    </a:cxnLst>
                    <a:rect l="0" t="0" r="r" b="b"/>
                    <a:pathLst>
                      <a:path w="145" h="326">
                        <a:moveTo>
                          <a:pt x="144" y="41"/>
                        </a:moveTo>
                        <a:lnTo>
                          <a:pt x="144" y="284"/>
                        </a:lnTo>
                        <a:lnTo>
                          <a:pt x="0" y="325"/>
                        </a:lnTo>
                        <a:lnTo>
                          <a:pt x="0" y="0"/>
                        </a:lnTo>
                        <a:lnTo>
                          <a:pt x="144" y="41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53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224" y="1737"/>
                    <a:ext cx="439" cy="770"/>
                    <a:chOff x="2224" y="1737"/>
                    <a:chExt cx="439" cy="770"/>
                  </a:xfrm>
                </p:grpSpPr>
                <p:sp>
                  <p:nvSpPr>
                    <p:cNvPr id="129853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1787"/>
                      <a:ext cx="368" cy="6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3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2" y="2037"/>
                      <a:ext cx="271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rd1</a:t>
                      </a:r>
                    </a:p>
                  </p:txBody>
                </p:sp>
                <p:sp>
                  <p:nvSpPr>
                    <p:cNvPr id="129853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2295"/>
                      <a:ext cx="384" cy="21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GPRs</a:t>
                      </a:r>
                      <a:endParaRPr lang="en-US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40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841"/>
                      <a:ext cx="256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rs1</a:t>
                      </a:r>
                    </a:p>
                  </p:txBody>
                </p:sp>
                <p:sp>
                  <p:nvSpPr>
                    <p:cNvPr id="1298541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937"/>
                      <a:ext cx="256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rs2</a:t>
                      </a:r>
                    </a:p>
                  </p:txBody>
                </p:sp>
                <p:sp>
                  <p:nvSpPr>
                    <p:cNvPr id="129854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121"/>
                      <a:ext cx="250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wa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4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215"/>
                      <a:ext cx="255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wd</a:t>
                      </a:r>
                    </a:p>
                  </p:txBody>
                </p:sp>
                <p:sp>
                  <p:nvSpPr>
                    <p:cNvPr id="129854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7" y="2216"/>
                      <a:ext cx="271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rd2</a:t>
                      </a:r>
                    </a:p>
                  </p:txBody>
                </p:sp>
                <p:sp>
                  <p:nvSpPr>
                    <p:cNvPr id="129854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0" y="1737"/>
                      <a:ext cx="252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</a:t>
                      </a:r>
                    </a:p>
                  </p:txBody>
                </p:sp>
                <p:sp>
                  <p:nvSpPr>
                    <p:cNvPr id="1298546" name="Freeform 114"/>
                    <p:cNvSpPr>
                      <a:spLocks/>
                    </p:cNvSpPr>
                    <p:nvPr/>
                  </p:nvSpPr>
                  <p:spPr bwMode="auto">
                    <a:xfrm flipV="1">
                      <a:off x="2295" y="1789"/>
                      <a:ext cx="54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47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4391" y="1988"/>
                    <a:ext cx="585" cy="883"/>
                    <a:chOff x="4391" y="2188"/>
                    <a:chExt cx="585" cy="883"/>
                  </a:xfrm>
                </p:grpSpPr>
                <p:sp>
                  <p:nvSpPr>
                    <p:cNvPr id="129854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65"/>
                      <a:ext cx="320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wdata</a:t>
                      </a:r>
                    </a:p>
                  </p:txBody>
                </p:sp>
                <p:sp>
                  <p:nvSpPr>
                    <p:cNvPr id="1298549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2188"/>
                      <a:ext cx="0" cy="1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5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2" y="2304"/>
                      <a:ext cx="488" cy="75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5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2350"/>
                      <a:ext cx="328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addr</a:t>
                      </a:r>
                    </a:p>
                  </p:txBody>
                </p:sp>
                <p:sp>
                  <p:nvSpPr>
                    <p:cNvPr id="129855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79"/>
                      <a:ext cx="402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wdata</a:t>
                      </a:r>
                    </a:p>
                  </p:txBody>
                </p:sp>
                <p:sp>
                  <p:nvSpPr>
                    <p:cNvPr id="129855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6" y="2548"/>
                      <a:ext cx="360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rdata</a:t>
                      </a:r>
                    </a:p>
                  </p:txBody>
                </p:sp>
                <p:sp>
                  <p:nvSpPr>
                    <p:cNvPr id="129855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1" y="2648"/>
                      <a:ext cx="565" cy="32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Data </a:t>
                      </a:r>
                    </a:p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Memory</a:t>
                      </a:r>
                    </a:p>
                  </p:txBody>
                </p:sp>
                <p:sp>
                  <p:nvSpPr>
                    <p:cNvPr id="129855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7" y="2254"/>
                      <a:ext cx="252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</a:t>
                      </a:r>
                    </a:p>
                  </p:txBody>
                </p:sp>
                <p:sp>
                  <p:nvSpPr>
                    <p:cNvPr id="1298556" name="Freeform 124"/>
                    <p:cNvSpPr>
                      <a:spLocks/>
                    </p:cNvSpPr>
                    <p:nvPr/>
                  </p:nvSpPr>
                  <p:spPr bwMode="auto">
                    <a:xfrm flipV="1">
                      <a:off x="4468" y="2313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</p:grpSp>
          </p:grpSp>
          <p:sp>
            <p:nvSpPr>
              <p:cNvPr id="1298557" name="Freeform 125"/>
              <p:cNvSpPr>
                <a:spLocks/>
              </p:cNvSpPr>
              <p:nvPr/>
            </p:nvSpPr>
            <p:spPr bwMode="auto">
              <a:xfrm>
                <a:off x="1434" y="2514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58" name="Freeform 126"/>
              <p:cNvSpPr>
                <a:spLocks/>
              </p:cNvSpPr>
              <p:nvPr/>
            </p:nvSpPr>
            <p:spPr bwMode="auto">
              <a:xfrm>
                <a:off x="3441" y="1384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59" name="Freeform 127"/>
              <p:cNvSpPr>
                <a:spLocks/>
              </p:cNvSpPr>
              <p:nvPr/>
            </p:nvSpPr>
            <p:spPr bwMode="auto">
              <a:xfrm>
                <a:off x="4856" y="1418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0" name="Freeform 128"/>
              <p:cNvSpPr>
                <a:spLocks/>
              </p:cNvSpPr>
              <p:nvPr/>
            </p:nvSpPr>
            <p:spPr bwMode="auto">
              <a:xfrm>
                <a:off x="2460" y="1546"/>
                <a:ext cx="2457" cy="273"/>
              </a:xfrm>
              <a:custGeom>
                <a:avLst/>
                <a:gdLst/>
                <a:ahLst/>
                <a:cxnLst>
                  <a:cxn ang="0">
                    <a:pos x="2456" y="272"/>
                  </a:cxn>
                  <a:cxn ang="0">
                    <a:pos x="360" y="272"/>
                  </a:cxn>
                  <a:cxn ang="0">
                    <a:pos x="360" y="0"/>
                  </a:cxn>
                  <a:cxn ang="0">
                    <a:pos x="0" y="0"/>
                  </a:cxn>
                  <a:cxn ang="0">
                    <a:pos x="0" y="240"/>
                  </a:cxn>
                </a:cxnLst>
                <a:rect l="0" t="0" r="r" b="b"/>
                <a:pathLst>
                  <a:path w="2457" h="273">
                    <a:moveTo>
                      <a:pt x="2456" y="272"/>
                    </a:moveTo>
                    <a:lnTo>
                      <a:pt x="360" y="272"/>
                    </a:lnTo>
                    <a:lnTo>
                      <a:pt x="360" y="0"/>
                    </a:ln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1" name="Freeform 129"/>
              <p:cNvSpPr>
                <a:spLocks/>
              </p:cNvSpPr>
              <p:nvPr/>
            </p:nvSpPr>
            <p:spPr bwMode="auto">
              <a:xfrm>
                <a:off x="4089" y="1418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2" name="Freeform 130"/>
              <p:cNvSpPr>
                <a:spLocks/>
              </p:cNvSpPr>
              <p:nvPr/>
            </p:nvSpPr>
            <p:spPr bwMode="auto">
              <a:xfrm>
                <a:off x="4605" y="1938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8563" name="Group 131"/>
            <p:cNvGrpSpPr>
              <a:grpSpLocks/>
            </p:cNvGrpSpPr>
            <p:nvPr/>
          </p:nvGrpSpPr>
          <p:grpSpPr bwMode="auto">
            <a:xfrm>
              <a:off x="2316" y="1642"/>
              <a:ext cx="699" cy="330"/>
              <a:chOff x="2828" y="1242"/>
              <a:chExt cx="699" cy="330"/>
            </a:xfrm>
          </p:grpSpPr>
          <p:sp>
            <p:nvSpPr>
              <p:cNvPr id="1298564" name="Freeform 132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5" name="Rectangle 133"/>
              <p:cNvSpPr>
                <a:spLocks noChangeArrowheads="1"/>
              </p:cNvSpPr>
              <p:nvPr/>
            </p:nvSpPr>
            <p:spPr bwMode="auto">
              <a:xfrm>
                <a:off x="2828" y="1242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8566" name="Line 134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8567" name="Group 135"/>
            <p:cNvGrpSpPr>
              <a:grpSpLocks/>
            </p:cNvGrpSpPr>
            <p:nvPr/>
          </p:nvGrpSpPr>
          <p:grpSpPr bwMode="auto">
            <a:xfrm>
              <a:off x="456" y="801"/>
              <a:ext cx="2497" cy="1779"/>
              <a:chOff x="496" y="801"/>
              <a:chExt cx="2545" cy="1779"/>
            </a:xfrm>
          </p:grpSpPr>
          <p:grpSp>
            <p:nvGrpSpPr>
              <p:cNvPr id="1298568" name="Group 136"/>
              <p:cNvGrpSpPr>
                <a:grpSpLocks/>
              </p:cNvGrpSpPr>
              <p:nvPr/>
            </p:nvGrpSpPr>
            <p:grpSpPr bwMode="auto">
              <a:xfrm>
                <a:off x="496" y="995"/>
                <a:ext cx="857" cy="1585"/>
                <a:chOff x="448" y="763"/>
                <a:chExt cx="857" cy="1585"/>
              </a:xfrm>
            </p:grpSpPr>
            <p:sp>
              <p:nvSpPr>
                <p:cNvPr id="1298569" name="Freeform 137"/>
                <p:cNvSpPr>
                  <a:spLocks/>
                </p:cNvSpPr>
                <p:nvPr/>
              </p:nvSpPr>
              <p:spPr bwMode="auto">
                <a:xfrm>
                  <a:off x="1304" y="763"/>
                  <a:ext cx="1" cy="15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584"/>
                    </a:cxn>
                  </a:cxnLst>
                  <a:rect l="0" t="0" r="r" b="b"/>
                  <a:pathLst>
                    <a:path w="1" h="1585">
                      <a:moveTo>
                        <a:pt x="0" y="0"/>
                      </a:moveTo>
                      <a:lnTo>
                        <a:pt x="0" y="1584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8570" name="Freeform 138"/>
                <p:cNvSpPr>
                  <a:spLocks/>
                </p:cNvSpPr>
                <p:nvPr/>
              </p:nvSpPr>
              <p:spPr bwMode="auto">
                <a:xfrm>
                  <a:off x="448" y="915"/>
                  <a:ext cx="857" cy="1297"/>
                </a:xfrm>
                <a:custGeom>
                  <a:avLst/>
                  <a:gdLst/>
                  <a:ahLst/>
                  <a:cxnLst>
                    <a:cxn ang="0">
                      <a:pos x="856" y="0"/>
                    </a:cxn>
                    <a:cxn ang="0">
                      <a:pos x="0" y="0"/>
                    </a:cxn>
                    <a:cxn ang="0">
                      <a:pos x="0" y="1296"/>
                    </a:cxn>
                  </a:cxnLst>
                  <a:rect l="0" t="0" r="r" b="b"/>
                  <a:pathLst>
                    <a:path w="857" h="1297">
                      <a:moveTo>
                        <a:pt x="856" y="0"/>
                      </a:moveTo>
                      <a:lnTo>
                        <a:pt x="0" y="0"/>
                      </a:lnTo>
                      <a:lnTo>
                        <a:pt x="0" y="1296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298571" name="Freeform 139"/>
              <p:cNvSpPr>
                <a:spLocks/>
              </p:cNvSpPr>
              <p:nvPr/>
            </p:nvSpPr>
            <p:spPr bwMode="auto">
              <a:xfrm>
                <a:off x="1352" y="1147"/>
                <a:ext cx="1689" cy="5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72" name="Rectangle 140"/>
              <p:cNvSpPr>
                <a:spLocks noChangeArrowheads="1"/>
              </p:cNvSpPr>
              <p:nvPr/>
            </p:nvSpPr>
            <p:spPr bwMode="auto">
              <a:xfrm>
                <a:off x="664" y="801"/>
                <a:ext cx="1324" cy="289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chemeClr val="tx1"/>
                    </a:solidFill>
                    <a:latin typeface="Calibri"/>
                    <a:cs typeface="Calibri"/>
                  </a:rPr>
                  <a:t>Stall Condition</a:t>
                </a:r>
              </a:p>
            </p:txBody>
          </p:sp>
        </p:grpSp>
      </p:grpSp>
      <p:sp>
        <p:nvSpPr>
          <p:cNvPr id="1298573" name="Rectangle 141"/>
          <p:cNvSpPr>
            <a:spLocks noChangeArrowheads="1"/>
          </p:cNvSpPr>
          <p:nvPr/>
        </p:nvSpPr>
        <p:spPr bwMode="auto">
          <a:xfrm>
            <a:off x="3400425" y="5400675"/>
            <a:ext cx="430183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Is there any possible data hazard</a:t>
            </a:r>
            <a:endParaRPr lang="en-US" sz="24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in this instruction sequence?</a:t>
            </a:r>
            <a:endParaRPr lang="en-US" sz="2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98574" name="Rectangle 142"/>
          <p:cNvSpPr>
            <a:spLocks noChangeArrowheads="1"/>
          </p:cNvSpPr>
          <p:nvPr/>
        </p:nvSpPr>
        <p:spPr bwMode="auto">
          <a:xfrm>
            <a:off x="6274292" y="1101725"/>
            <a:ext cx="1651601" cy="707886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What if</a:t>
            </a:r>
            <a:endParaRPr lang="en-US" sz="20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x1+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7 =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 x3+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5 ?</a:t>
            </a:r>
            <a:endParaRPr lang="en-US" sz="2000" i="1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44" name="Line 31"/>
          <p:cNvSpPr>
            <a:spLocks noChangeShapeType="1"/>
          </p:cNvSpPr>
          <p:nvPr/>
        </p:nvSpPr>
        <p:spPr bwMode="auto">
          <a:xfrm flipH="1">
            <a:off x="7798320" y="274320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573" grpId="0" autoUpdateAnimBg="0"/>
      <p:bldP spid="129857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Load &amp; Store Hazards</a:t>
            </a:r>
            <a:endParaRPr lang="en-US" sz="2000" i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43B0-D0FD-EB41-AFFA-C11AC29E09CF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9459" name="Rectangle 3"/>
          <p:cNvSpPr>
            <a:spLocks noChangeArrowheads="1"/>
          </p:cNvSpPr>
          <p:nvPr/>
        </p:nvSpPr>
        <p:spPr bwMode="auto">
          <a:xfrm>
            <a:off x="763588" y="2933700"/>
            <a:ext cx="7931150" cy="3105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However, the hazard is avoided because </a:t>
            </a: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our memory system completes writes in one cycle !</a:t>
            </a: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Load/Store hazards are sometimes resolved in the pipeline and sometimes in the memory system itself.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More on this later in the course.</a:t>
            </a:r>
          </a:p>
        </p:txBody>
      </p:sp>
      <p:sp>
        <p:nvSpPr>
          <p:cNvPr id="1299460" name="Rectangle 4"/>
          <p:cNvSpPr>
            <a:spLocks noChangeArrowheads="1"/>
          </p:cNvSpPr>
          <p:nvPr/>
        </p:nvSpPr>
        <p:spPr bwMode="auto">
          <a:xfrm>
            <a:off x="685800" y="1143000"/>
            <a:ext cx="1965383" cy="15670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[x1+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7]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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x2 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x4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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M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[x3+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5]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</p:txBody>
      </p:sp>
      <p:sp>
        <p:nvSpPr>
          <p:cNvPr id="1299461" name="Rectangle 5"/>
          <p:cNvSpPr>
            <a:spLocks noChangeArrowheads="1"/>
          </p:cNvSpPr>
          <p:nvPr/>
        </p:nvSpPr>
        <p:spPr bwMode="auto">
          <a:xfrm>
            <a:off x="4511482" y="1420813"/>
            <a:ext cx="3753238" cy="461665"/>
          </a:xfrm>
          <a:prstGeom prst="rect">
            <a:avLst/>
          </a:prstGeom>
          <a:solidFill>
            <a:srgbClr val="CFBDC8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x1+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7 =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x3+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5 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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data hazard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Quiz 1 on Feb </a:t>
            </a:r>
            <a:r>
              <a:rPr lang="en-US" dirty="0" smtClean="0"/>
              <a:t>19 </a:t>
            </a:r>
            <a:r>
              <a:rPr lang="en-US" dirty="0" smtClean="0"/>
              <a:t>will cover PS1, Lab1, lectures 1-5, and associated readings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9983-9F63-2F49-B33E-95A5446CAEE3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C02E-E71F-344C-A7E4-352336525F93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0483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Calibri"/>
                <a:cs typeface="Calibri"/>
              </a:rPr>
              <a:t>Strategy 2:</a:t>
            </a:r>
            <a:br>
              <a:rPr lang="en-US" sz="2800">
                <a:solidFill>
                  <a:schemeClr val="tx1"/>
                </a:solidFill>
                <a:latin typeface="Calibri"/>
                <a:cs typeface="Calibri"/>
              </a:rPr>
            </a:br>
            <a:endParaRPr lang="en-US" sz="28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Calibri"/>
                <a:cs typeface="Calibri"/>
              </a:rPr>
              <a:t>Route data as soon as possible after it is calculated to the earlier pipeline stage </a:t>
            </a:r>
            <a:r>
              <a:rPr lang="en-US" sz="280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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i="1">
                <a:solidFill>
                  <a:srgbClr val="FF0000"/>
                </a:solidFill>
                <a:latin typeface="Calibri"/>
                <a:cs typeface="Calibri"/>
              </a:rPr>
              <a:t>bypass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Ideal Pipeline 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30250" y="2819400"/>
            <a:ext cx="7683500" cy="2438400"/>
          </a:xfrm>
        </p:spPr>
        <p:txBody>
          <a:bodyPr/>
          <a:lstStyle/>
          <a:p>
            <a:r>
              <a:rPr lang="en-US" dirty="0" smtClean="0"/>
              <a:t> All objects go through the same stages</a:t>
            </a:r>
          </a:p>
          <a:p>
            <a:r>
              <a:rPr lang="en-US" dirty="0" smtClean="0"/>
              <a:t> No sharing of resources between any two stages</a:t>
            </a:r>
          </a:p>
          <a:p>
            <a:r>
              <a:rPr lang="en-US" dirty="0" smtClean="0"/>
              <a:t> Propagation delay through all pipeline stages is equal</a:t>
            </a:r>
          </a:p>
          <a:p>
            <a:r>
              <a:rPr lang="en-US" dirty="0" smtClean="0"/>
              <a:t> The scheduling of an object entering the pipeline is not affected by the objects in other stages</a:t>
            </a:r>
          </a:p>
          <a:p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C545-974E-6948-AA96-780454980F6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326084" name="Group 4"/>
          <p:cNvGrpSpPr>
            <a:grpSpLocks/>
          </p:cNvGrpSpPr>
          <p:nvPr/>
        </p:nvGrpSpPr>
        <p:grpSpPr bwMode="auto">
          <a:xfrm>
            <a:off x="509588" y="1430338"/>
            <a:ext cx="8366125" cy="1130300"/>
            <a:chOff x="321" y="837"/>
            <a:chExt cx="5270" cy="712"/>
          </a:xfrm>
        </p:grpSpPr>
        <p:sp>
          <p:nvSpPr>
            <p:cNvPr id="1326085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6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7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8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9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0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1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2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3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4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5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6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7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8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326099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26100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326101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326102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3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4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5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6106" name="Text Box 26"/>
          <p:cNvSpPr txBox="1">
            <a:spLocks noChangeArrowheads="1"/>
          </p:cNvSpPr>
          <p:nvPr/>
        </p:nvSpPr>
        <p:spPr bwMode="auto">
          <a:xfrm>
            <a:off x="762000" y="5410200"/>
            <a:ext cx="80470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These conditions generally hold for industrial assembly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lines, but instructions depend on each other!</a:t>
            </a:r>
            <a:endParaRPr lang="en-US" sz="2800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61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Bypassing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08-68F0-3C4D-827E-E288242D8190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542925" y="2690812"/>
            <a:ext cx="6539802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Each </a:t>
            </a: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stall or kill 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introduces a bubble in the pipeline</a:t>
            </a:r>
          </a:p>
          <a:p>
            <a:pPr lvl="4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		</a:t>
            </a: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CPI  &gt;  1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endParaRPr lang="en-US" sz="90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301508" name="Group 4"/>
          <p:cNvGrpSpPr>
            <a:grpSpLocks/>
          </p:cNvGrpSpPr>
          <p:nvPr/>
        </p:nvGrpSpPr>
        <p:grpSpPr bwMode="auto">
          <a:xfrm>
            <a:off x="542925" y="854075"/>
            <a:ext cx="8185150" cy="1736725"/>
            <a:chOff x="342" y="795"/>
            <a:chExt cx="5156" cy="1094"/>
          </a:xfrm>
        </p:grpSpPr>
        <p:sp>
          <p:nvSpPr>
            <p:cNvPr id="1301509" name="Rectangle 5"/>
            <p:cNvSpPr>
              <a:spLocks noChangeArrowheads="1"/>
            </p:cNvSpPr>
            <p:nvPr/>
          </p:nvSpPr>
          <p:spPr bwMode="auto">
            <a:xfrm>
              <a:off x="2872" y="1170"/>
              <a:ext cx="1111" cy="364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0" name="Arc 6"/>
            <p:cNvSpPr>
              <a:spLocks/>
            </p:cNvSpPr>
            <p:nvPr/>
          </p:nvSpPr>
          <p:spPr bwMode="auto">
            <a:xfrm>
              <a:off x="3058" y="1056"/>
              <a:ext cx="606" cy="13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2400" i="1">
                <a:latin typeface="Verdana" charset="0"/>
              </a:endParaRPr>
            </a:p>
          </p:txBody>
        </p:sp>
        <p:sp>
          <p:nvSpPr>
            <p:cNvPr id="1301511" name="Arc 7"/>
            <p:cNvSpPr>
              <a:spLocks/>
            </p:cNvSpPr>
            <p:nvPr/>
          </p:nvSpPr>
          <p:spPr bwMode="auto">
            <a:xfrm>
              <a:off x="3898" y="1064"/>
              <a:ext cx="230" cy="107"/>
            </a:xfrm>
            <a:custGeom>
              <a:avLst/>
              <a:gdLst>
                <a:gd name="G0" fmla="+- 94 0 0"/>
                <a:gd name="G1" fmla="+- 21600 0 0"/>
                <a:gd name="G2" fmla="+- 21600 0 0"/>
                <a:gd name="T0" fmla="*/ 0 w 21694"/>
                <a:gd name="T1" fmla="*/ 0 h 21600"/>
                <a:gd name="T2" fmla="*/ 21694 w 21694"/>
                <a:gd name="T3" fmla="*/ 21600 h 21600"/>
                <a:gd name="T4" fmla="*/ 94 w 2169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4" h="21600" fill="none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</a:path>
                <a:path w="21694" h="21600" stroke="0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  <a:lnTo>
                    <a:pt x="94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2" name="Rectangle 8"/>
            <p:cNvSpPr>
              <a:spLocks noChangeArrowheads="1"/>
            </p:cNvSpPr>
            <p:nvPr/>
          </p:nvSpPr>
          <p:spPr bwMode="auto">
            <a:xfrm>
              <a:off x="342" y="795"/>
              <a:ext cx="515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571500" lvl="1" defTabSz="571500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time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 			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chemeClr val="tx1"/>
                  </a:solidFill>
                  <a:latin typeface="Verdana" charset="0"/>
                </a:rPr>
                <a:t> 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x1 </a:t>
              </a:r>
              <a:r>
                <a:rPr lang="en-US" sz="1800" dirty="0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chemeClr val="accent1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x0 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+ 10		IF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x4 </a:t>
              </a:r>
              <a:r>
                <a:rPr lang="en-US" sz="1800" dirty="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rgbClr val="56127A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x1 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+ 17			IF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			</a:t>
              </a: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stalled stages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     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</a:t>
              </a:r>
            </a:p>
          </p:txBody>
        </p:sp>
      </p:grpSp>
      <p:grpSp>
        <p:nvGrpSpPr>
          <p:cNvPr id="1301513" name="Group 9"/>
          <p:cNvGrpSpPr>
            <a:grpSpLocks/>
          </p:cNvGrpSpPr>
          <p:nvPr/>
        </p:nvGrpSpPr>
        <p:grpSpPr bwMode="auto">
          <a:xfrm>
            <a:off x="685800" y="4511676"/>
            <a:ext cx="8180388" cy="1751013"/>
            <a:chOff x="432" y="3099"/>
            <a:chExt cx="5153" cy="1103"/>
          </a:xfrm>
        </p:grpSpPr>
        <p:grpSp>
          <p:nvGrpSpPr>
            <p:cNvPr id="1301514" name="Group 10"/>
            <p:cNvGrpSpPr>
              <a:grpSpLocks/>
            </p:cNvGrpSpPr>
            <p:nvPr/>
          </p:nvGrpSpPr>
          <p:grpSpPr bwMode="auto">
            <a:xfrm>
              <a:off x="2950" y="3220"/>
              <a:ext cx="772" cy="513"/>
              <a:chOff x="2558" y="3220"/>
              <a:chExt cx="772" cy="513"/>
            </a:xfrm>
          </p:grpSpPr>
          <p:sp>
            <p:nvSpPr>
              <p:cNvPr id="1301515" name="Oval 11"/>
              <p:cNvSpPr>
                <a:spLocks noChangeArrowheads="1"/>
              </p:cNvSpPr>
              <p:nvPr/>
            </p:nvSpPr>
            <p:spPr bwMode="auto">
              <a:xfrm>
                <a:off x="2921" y="3422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6" name="Oval 12"/>
              <p:cNvSpPr>
                <a:spLocks noChangeArrowheads="1"/>
              </p:cNvSpPr>
              <p:nvPr/>
            </p:nvSpPr>
            <p:spPr bwMode="auto">
              <a:xfrm>
                <a:off x="2558" y="3220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7" name="Arc 13"/>
              <p:cNvSpPr>
                <a:spLocks/>
              </p:cNvSpPr>
              <p:nvPr/>
            </p:nvSpPr>
            <p:spPr bwMode="auto">
              <a:xfrm>
                <a:off x="2845" y="3402"/>
                <a:ext cx="229" cy="108"/>
              </a:xfrm>
              <a:custGeom>
                <a:avLst/>
                <a:gdLst>
                  <a:gd name="G0" fmla="+- 95 0 0"/>
                  <a:gd name="G1" fmla="+- 21600 0 0"/>
                  <a:gd name="G2" fmla="+- 21600 0 0"/>
                  <a:gd name="T0" fmla="*/ 0 w 21695"/>
                  <a:gd name="T1" fmla="*/ 0 h 21600"/>
                  <a:gd name="T2" fmla="*/ 21695 w 21695"/>
                  <a:gd name="T3" fmla="*/ 21600 h 21600"/>
                  <a:gd name="T4" fmla="*/ 95 w 216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95" h="21600" fill="none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</a:path>
                  <a:path w="21695" h="21600" stroke="0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  <a:lnTo>
                      <a:pt x="95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1518" name="Rectangle 14"/>
            <p:cNvSpPr>
              <a:spLocks noChangeArrowheads="1"/>
            </p:cNvSpPr>
            <p:nvPr/>
          </p:nvSpPr>
          <p:spPr bwMode="auto">
            <a:xfrm>
              <a:off x="432" y="3099"/>
              <a:ext cx="5153" cy="11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571500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	time	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 x1 </a:t>
              </a:r>
              <a:r>
                <a:rPr lang="en-US" sz="1800" dirty="0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chemeClr val="accent1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x0 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+ 10		IF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x4 </a:t>
              </a:r>
              <a:r>
                <a:rPr lang="en-US" sz="1800" dirty="0" err="1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x1 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+ 17			IF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		</a:t>
              </a: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     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</a:p>
          </p:txBody>
        </p:sp>
      </p:grpSp>
      <p:sp>
        <p:nvSpPr>
          <p:cNvPr id="1301519" name="Rectangle 15"/>
          <p:cNvSpPr>
            <a:spLocks noChangeArrowheads="1"/>
          </p:cNvSpPr>
          <p:nvPr/>
        </p:nvSpPr>
        <p:spPr bwMode="auto">
          <a:xfrm>
            <a:off x="542925" y="3554412"/>
            <a:ext cx="6772138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A new datapath, i.e., </a:t>
            </a: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a bypass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, can get the data from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the output of the ALU to its input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507" grpId="0" autoUpdateAnimBg="0"/>
      <p:bldP spid="130151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Adding a Bypass</a:t>
            </a:r>
          </a:p>
        </p:txBody>
      </p:sp>
      <p:sp>
        <p:nvSpPr>
          <p:cNvPr id="1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CF15-FA30-BA4C-A3DF-CCBC46F43B25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02531" name="Group 3"/>
          <p:cNvGrpSpPr>
            <a:grpSpLocks/>
          </p:cNvGrpSpPr>
          <p:nvPr/>
        </p:nvGrpSpPr>
        <p:grpSpPr bwMode="auto">
          <a:xfrm>
            <a:off x="4432301" y="2419350"/>
            <a:ext cx="2135188" cy="1123950"/>
            <a:chOff x="2792" y="1812"/>
            <a:chExt cx="1345" cy="708"/>
          </a:xfrm>
        </p:grpSpPr>
        <p:sp>
          <p:nvSpPr>
            <p:cNvPr id="1302532" name="Freeform 4"/>
            <p:cNvSpPr>
              <a:spLocks/>
            </p:cNvSpPr>
            <p:nvPr/>
          </p:nvSpPr>
          <p:spPr bwMode="auto">
            <a:xfrm>
              <a:off x="3053" y="220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2533" name="Group 5"/>
            <p:cNvGrpSpPr>
              <a:grpSpLocks/>
            </p:cNvGrpSpPr>
            <p:nvPr/>
          </p:nvGrpSpPr>
          <p:grpSpPr bwMode="auto">
            <a:xfrm>
              <a:off x="2792" y="2072"/>
              <a:ext cx="1345" cy="448"/>
              <a:chOff x="2792" y="2360"/>
              <a:chExt cx="1345" cy="448"/>
            </a:xfrm>
          </p:grpSpPr>
          <p:sp>
            <p:nvSpPr>
              <p:cNvPr id="1302534" name="Freeform 6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76200" cap="flat" cmpd="sng">
                <a:solidFill>
                  <a:srgbClr val="CFBDC8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35" name="Oval 7"/>
              <p:cNvSpPr>
                <a:spLocks noChangeArrowheads="1"/>
              </p:cNvSpPr>
              <p:nvPr/>
            </p:nvSpPr>
            <p:spPr bwMode="auto">
              <a:xfrm>
                <a:off x="4105" y="277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36" name="Freeform 8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2537" name="Line 9"/>
            <p:cNvSpPr>
              <a:spLocks noChangeShapeType="1"/>
            </p:cNvSpPr>
            <p:nvPr/>
          </p:nvSpPr>
          <p:spPr bwMode="auto">
            <a:xfrm flipH="1">
              <a:off x="3144" y="1993"/>
              <a:ext cx="4" cy="2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2538" name="Text Box 10"/>
            <p:cNvSpPr txBox="1">
              <a:spLocks noChangeArrowheads="1"/>
            </p:cNvSpPr>
            <p:nvPr/>
          </p:nvSpPr>
          <p:spPr bwMode="auto">
            <a:xfrm>
              <a:off x="2915" y="1812"/>
              <a:ext cx="3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ASrc</a:t>
              </a:r>
              <a:endParaRPr lang="en-US" sz="1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302539" name="Group 11"/>
          <p:cNvGrpSpPr>
            <a:grpSpLocks/>
          </p:cNvGrpSpPr>
          <p:nvPr/>
        </p:nvGrpSpPr>
        <p:grpSpPr bwMode="auto">
          <a:xfrm>
            <a:off x="0" y="1255713"/>
            <a:ext cx="6380163" cy="5037137"/>
            <a:chOff x="0" y="1079"/>
            <a:chExt cx="4019" cy="3173"/>
          </a:xfrm>
        </p:grpSpPr>
        <p:sp>
          <p:nvSpPr>
            <p:cNvPr id="1302540" name="Rectangle 12"/>
            <p:cNvSpPr>
              <a:spLocks noChangeArrowheads="1"/>
            </p:cNvSpPr>
            <p:nvPr/>
          </p:nvSpPr>
          <p:spPr bwMode="auto">
            <a:xfrm>
              <a:off x="0" y="3498"/>
              <a:ext cx="1726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Calibri"/>
                  <a:cs typeface="Calibri"/>
                </a:rPr>
                <a:t>	...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(I</a:t>
              </a:r>
              <a:r>
                <a:rPr lang="en-US" sz="2400" baseline="-25000" dirty="0">
                  <a:solidFill>
                    <a:schemeClr val="accent1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)</a:t>
              </a: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	x1 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</a:t>
              </a: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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x</a:t>
              </a: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0 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+ 10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(I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)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	x4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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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x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1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+ 17</a:t>
              </a:r>
              <a:endParaRPr lang="en-US" sz="2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02541" name="Text Box 13"/>
            <p:cNvSpPr txBox="1">
              <a:spLocks noChangeArrowheads="1"/>
            </p:cNvSpPr>
            <p:nvPr/>
          </p:nvSpPr>
          <p:spPr bwMode="auto">
            <a:xfrm>
              <a:off x="1681" y="1079"/>
              <a:ext cx="907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x4 </a:t>
              </a:r>
              <a:r>
                <a:rPr lang="en-US" sz="2400" dirty="0" err="1">
                  <a:solidFill>
                    <a:srgbClr val="56127A"/>
                  </a:solidFill>
                  <a:latin typeface="Calibri"/>
                  <a:cs typeface="Calibri"/>
                </a:rPr>
                <a:t>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 x1.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..</a:t>
              </a:r>
              <a:r>
                <a:rPr lang="en-US" sz="2400" dirty="0" err="1">
                  <a:solidFill>
                    <a:srgbClr val="56127A"/>
                  </a:solidFill>
                  <a:latin typeface="Calibri"/>
                  <a:cs typeface="Calibri"/>
                </a:rPr>
                <a:t></a:t>
              </a:r>
              <a:endParaRPr lang="en-US" sz="24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302542" name="Text Box 14"/>
            <p:cNvSpPr txBox="1">
              <a:spLocks noChangeArrowheads="1"/>
            </p:cNvSpPr>
            <p:nvPr/>
          </p:nvSpPr>
          <p:spPr bwMode="auto">
            <a:xfrm>
              <a:off x="3338" y="1079"/>
              <a:ext cx="68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x1 </a:t>
              </a:r>
              <a:r>
                <a:rPr lang="en-US" sz="2400" dirty="0" err="1">
                  <a:solidFill>
                    <a:schemeClr val="accent1"/>
                  </a:solidFill>
                  <a:latin typeface="Calibri"/>
                  <a:cs typeface="Calibri"/>
                </a:rPr>
                <a:t>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...</a:t>
              </a:r>
              <a:r>
                <a:rPr lang="en-US" sz="2400" dirty="0" err="1">
                  <a:solidFill>
                    <a:schemeClr val="accent1"/>
                  </a:solidFill>
                  <a:latin typeface="Calibri"/>
                  <a:cs typeface="Calibri"/>
                </a:rPr>
                <a:t></a:t>
              </a:r>
              <a:endParaRPr lang="en-US" sz="2400" dirty="0">
                <a:solidFill>
                  <a:schemeClr val="accent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302543" name="Group 15"/>
          <p:cNvGrpSpPr>
            <a:grpSpLocks/>
          </p:cNvGrpSpPr>
          <p:nvPr/>
        </p:nvGrpSpPr>
        <p:grpSpPr bwMode="auto">
          <a:xfrm>
            <a:off x="290513" y="752475"/>
            <a:ext cx="8901112" cy="4164013"/>
            <a:chOff x="183" y="762"/>
            <a:chExt cx="5607" cy="2623"/>
          </a:xfrm>
        </p:grpSpPr>
        <p:grpSp>
          <p:nvGrpSpPr>
            <p:cNvPr id="1302544" name="Group 16"/>
            <p:cNvGrpSpPr>
              <a:grpSpLocks/>
            </p:cNvGrpSpPr>
            <p:nvPr/>
          </p:nvGrpSpPr>
          <p:grpSpPr bwMode="auto">
            <a:xfrm>
              <a:off x="183" y="762"/>
              <a:ext cx="5465" cy="2623"/>
              <a:chOff x="183" y="762"/>
              <a:chExt cx="5465" cy="2623"/>
            </a:xfrm>
          </p:grpSpPr>
          <p:grpSp>
            <p:nvGrpSpPr>
              <p:cNvPr id="1302545" name="Group 17"/>
              <p:cNvGrpSpPr>
                <a:grpSpLocks/>
              </p:cNvGrpSpPr>
              <p:nvPr/>
            </p:nvGrpSpPr>
            <p:grpSpPr bwMode="auto">
              <a:xfrm>
                <a:off x="1381" y="1416"/>
                <a:ext cx="4196" cy="1545"/>
                <a:chOff x="1438" y="1144"/>
                <a:chExt cx="4196" cy="1545"/>
              </a:xfrm>
            </p:grpSpPr>
            <p:grpSp>
              <p:nvGrpSpPr>
                <p:cNvPr id="1302546" name="Group 18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05" cy="304"/>
                  <a:chOff x="3909" y="1144"/>
                  <a:chExt cx="205" cy="304"/>
                </a:xfrm>
              </p:grpSpPr>
              <p:sp>
                <p:nvSpPr>
                  <p:cNvPr id="130254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48" name="Freeform 20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4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05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IR</a:t>
                    </a:r>
                  </a:p>
                </p:txBody>
              </p:sp>
            </p:grpSp>
            <p:sp>
              <p:nvSpPr>
                <p:cNvPr id="1302550" name="Freeform 22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51" name="Line 23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52" name="Line 24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1302553" name="Group 25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05" cy="304"/>
                  <a:chOff x="3293" y="1144"/>
                  <a:chExt cx="205" cy="304"/>
                </a:xfrm>
              </p:grpSpPr>
              <p:sp>
                <p:nvSpPr>
                  <p:cNvPr id="13025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55" name="Freeform 27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5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05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IR</a:t>
                    </a:r>
                  </a:p>
                </p:txBody>
              </p:sp>
            </p:grpSp>
            <p:grpSp>
              <p:nvGrpSpPr>
                <p:cNvPr id="1302557" name="Group 29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05" cy="304"/>
                  <a:chOff x="5429" y="1144"/>
                  <a:chExt cx="205" cy="304"/>
                </a:xfrm>
              </p:grpSpPr>
              <p:sp>
                <p:nvSpPr>
                  <p:cNvPr id="130255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59" name="Freeform 31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6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05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IR</a:t>
                    </a:r>
                  </a:p>
                </p:txBody>
              </p:sp>
            </p:grpSp>
          </p:grpSp>
          <p:sp>
            <p:nvSpPr>
              <p:cNvPr id="1302561" name="Freeform 33"/>
              <p:cNvSpPr>
                <a:spLocks/>
              </p:cNvSpPr>
              <p:nvPr/>
            </p:nvSpPr>
            <p:spPr bwMode="auto">
              <a:xfrm>
                <a:off x="1765" y="1768"/>
                <a:ext cx="3192" cy="712"/>
              </a:xfrm>
              <a:custGeom>
                <a:avLst/>
                <a:gdLst/>
                <a:ahLst/>
                <a:cxnLst>
                  <a:cxn ang="0">
                    <a:pos x="3192" y="0"/>
                  </a:cxn>
                  <a:cxn ang="0">
                    <a:pos x="0" y="0"/>
                  </a:cxn>
                  <a:cxn ang="0">
                    <a:pos x="0" y="712"/>
                  </a:cxn>
                  <a:cxn ang="0">
                    <a:pos x="427" y="712"/>
                  </a:cxn>
                </a:cxnLst>
                <a:rect l="0" t="0" r="r" b="b"/>
                <a:pathLst>
                  <a:path w="3192" h="712">
                    <a:moveTo>
                      <a:pt x="3192" y="0"/>
                    </a:moveTo>
                    <a:lnTo>
                      <a:pt x="0" y="0"/>
                    </a:lnTo>
                    <a:lnTo>
                      <a:pt x="0" y="712"/>
                    </a:lnTo>
                    <a:lnTo>
                      <a:pt x="427" y="7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2" name="Freeform 34"/>
              <p:cNvSpPr>
                <a:spLocks/>
              </p:cNvSpPr>
              <p:nvPr/>
            </p:nvSpPr>
            <p:spPr bwMode="auto">
              <a:xfrm>
                <a:off x="2859" y="2597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3" name="Line 35"/>
              <p:cNvSpPr>
                <a:spLocks noChangeShapeType="1"/>
              </p:cNvSpPr>
              <p:nvPr/>
            </p:nvSpPr>
            <p:spPr bwMode="auto">
              <a:xfrm>
                <a:off x="3223" y="2664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4" name="Line 36"/>
              <p:cNvSpPr>
                <a:spLocks noChangeShapeType="1"/>
              </p:cNvSpPr>
              <p:nvPr/>
            </p:nvSpPr>
            <p:spPr bwMode="auto">
              <a:xfrm>
                <a:off x="3751" y="2504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5" name="Freeform 37"/>
              <p:cNvSpPr>
                <a:spLocks/>
              </p:cNvSpPr>
              <p:nvPr/>
            </p:nvSpPr>
            <p:spPr bwMode="auto">
              <a:xfrm>
                <a:off x="183" y="1192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6" name="Freeform 38"/>
              <p:cNvSpPr>
                <a:spLocks/>
              </p:cNvSpPr>
              <p:nvPr/>
            </p:nvSpPr>
            <p:spPr bwMode="auto">
              <a:xfrm>
                <a:off x="543" y="1760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7" name="Freeform 39"/>
              <p:cNvSpPr>
                <a:spLocks/>
              </p:cNvSpPr>
              <p:nvPr/>
            </p:nvSpPr>
            <p:spPr bwMode="auto">
              <a:xfrm>
                <a:off x="519" y="2392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8" name="Freeform 40"/>
              <p:cNvSpPr>
                <a:spLocks/>
              </p:cNvSpPr>
              <p:nvPr/>
            </p:nvSpPr>
            <p:spPr bwMode="auto">
              <a:xfrm>
                <a:off x="647" y="1192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9" name="Freeform 41"/>
              <p:cNvSpPr>
                <a:spLocks/>
              </p:cNvSpPr>
              <p:nvPr/>
            </p:nvSpPr>
            <p:spPr bwMode="auto">
              <a:xfrm>
                <a:off x="1383" y="2200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0" name="Freeform 42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1" name="Freeform 43"/>
              <p:cNvSpPr>
                <a:spLocks/>
              </p:cNvSpPr>
              <p:nvPr/>
            </p:nvSpPr>
            <p:spPr bwMode="auto">
              <a:xfrm>
                <a:off x="1383" y="2392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2" name="Freeform 44"/>
              <p:cNvSpPr>
                <a:spLocks/>
              </p:cNvSpPr>
              <p:nvPr/>
            </p:nvSpPr>
            <p:spPr bwMode="auto">
              <a:xfrm>
                <a:off x="2589" y="2762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3" name="Freeform 45"/>
              <p:cNvSpPr>
                <a:spLocks/>
              </p:cNvSpPr>
              <p:nvPr/>
            </p:nvSpPr>
            <p:spPr bwMode="auto">
              <a:xfrm>
                <a:off x="2585" y="2392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4" name="Freeform 46"/>
              <p:cNvSpPr>
                <a:spLocks/>
              </p:cNvSpPr>
              <p:nvPr/>
            </p:nvSpPr>
            <p:spPr bwMode="auto">
              <a:xfrm flipV="1">
                <a:off x="4872" y="2672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5" name="Freeform 47"/>
              <p:cNvSpPr>
                <a:spLocks/>
              </p:cNvSpPr>
              <p:nvPr/>
            </p:nvSpPr>
            <p:spPr bwMode="auto">
              <a:xfrm>
                <a:off x="4129" y="2513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6" name="Freeform 48"/>
              <p:cNvSpPr>
                <a:spLocks/>
              </p:cNvSpPr>
              <p:nvPr/>
            </p:nvSpPr>
            <p:spPr bwMode="auto">
              <a:xfrm>
                <a:off x="1959" y="2584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7" name="Oval 49"/>
              <p:cNvSpPr>
                <a:spLocks noChangeArrowheads="1"/>
              </p:cNvSpPr>
              <p:nvPr/>
            </p:nvSpPr>
            <p:spPr bwMode="auto">
              <a:xfrm>
                <a:off x="2843" y="255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8" name="Freeform 50"/>
              <p:cNvSpPr>
                <a:spLocks/>
              </p:cNvSpPr>
              <p:nvPr/>
            </p:nvSpPr>
            <p:spPr bwMode="auto">
              <a:xfrm>
                <a:off x="3061" y="2520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579" name="Group 51"/>
              <p:cNvGrpSpPr>
                <a:grpSpLocks/>
              </p:cNvGrpSpPr>
              <p:nvPr/>
            </p:nvGrpSpPr>
            <p:grpSpPr bwMode="auto">
              <a:xfrm>
                <a:off x="334" y="2208"/>
                <a:ext cx="234" cy="369"/>
                <a:chOff x="391" y="2136"/>
                <a:chExt cx="234" cy="369"/>
              </a:xfrm>
            </p:grpSpPr>
            <p:sp>
              <p:nvSpPr>
                <p:cNvPr id="1302580" name="Rectangle 52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1" name="Line 53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2" name="Rectangle 54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4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  <p:sp>
              <p:nvSpPr>
                <p:cNvPr id="1302583" name="Line 55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4" name="Freeform 56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585" name="Line 57"/>
              <p:cNvSpPr>
                <a:spLocks noChangeShapeType="1"/>
              </p:cNvSpPr>
              <p:nvPr/>
            </p:nvSpPr>
            <p:spPr bwMode="auto">
              <a:xfrm>
                <a:off x="2583" y="2576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586" name="Group 58"/>
              <p:cNvGrpSpPr>
                <a:grpSpLocks/>
              </p:cNvGrpSpPr>
              <p:nvPr/>
            </p:nvGrpSpPr>
            <p:grpSpPr bwMode="auto">
              <a:xfrm>
                <a:off x="3254" y="2192"/>
                <a:ext cx="181" cy="306"/>
                <a:chOff x="3311" y="2120"/>
                <a:chExt cx="181" cy="306"/>
              </a:xfrm>
            </p:grpSpPr>
            <p:sp>
              <p:nvSpPr>
                <p:cNvPr id="1302587" name="Rectangle 59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8" name="Freeform 60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</a:t>
                  </a:r>
                </a:p>
              </p:txBody>
            </p:sp>
          </p:grpSp>
          <p:grpSp>
            <p:nvGrpSpPr>
              <p:cNvPr id="1302590" name="Group 62"/>
              <p:cNvGrpSpPr>
                <a:grpSpLocks/>
              </p:cNvGrpSpPr>
              <p:nvPr/>
            </p:nvGrpSpPr>
            <p:grpSpPr bwMode="auto">
              <a:xfrm>
                <a:off x="3254" y="2528"/>
                <a:ext cx="177" cy="306"/>
                <a:chOff x="3311" y="2456"/>
                <a:chExt cx="177" cy="306"/>
              </a:xfrm>
            </p:grpSpPr>
            <p:sp>
              <p:nvSpPr>
                <p:cNvPr id="1302591" name="Rectangle 63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2" name="Freeform 64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B</a:t>
                  </a:r>
                </a:p>
              </p:txBody>
            </p:sp>
          </p:grpSp>
          <p:grpSp>
            <p:nvGrpSpPr>
              <p:cNvPr id="1302594" name="Group 66"/>
              <p:cNvGrpSpPr>
                <a:grpSpLocks/>
              </p:cNvGrpSpPr>
              <p:nvPr/>
            </p:nvGrpSpPr>
            <p:grpSpPr bwMode="auto">
              <a:xfrm>
                <a:off x="3278" y="2864"/>
                <a:ext cx="109" cy="304"/>
                <a:chOff x="3335" y="2792"/>
                <a:chExt cx="109" cy="304"/>
              </a:xfrm>
            </p:grpSpPr>
            <p:sp>
              <p:nvSpPr>
                <p:cNvPr id="1302595" name="Rectangle 67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6" name="Freeform 68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597" name="Group 69"/>
              <p:cNvGrpSpPr>
                <a:grpSpLocks/>
              </p:cNvGrpSpPr>
              <p:nvPr/>
            </p:nvGrpSpPr>
            <p:grpSpPr bwMode="auto">
              <a:xfrm>
                <a:off x="3878" y="2360"/>
                <a:ext cx="172" cy="306"/>
                <a:chOff x="3935" y="2288"/>
                <a:chExt cx="172" cy="306"/>
              </a:xfrm>
            </p:grpSpPr>
            <p:sp>
              <p:nvSpPr>
                <p:cNvPr id="1302598" name="Rectangle 70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9" name="Freeform 71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0" name="Rectangle 72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2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Y</a:t>
                  </a:r>
                </a:p>
              </p:txBody>
            </p:sp>
          </p:grpSp>
          <p:grpSp>
            <p:nvGrpSpPr>
              <p:cNvPr id="1302601" name="Group 73"/>
              <p:cNvGrpSpPr>
                <a:grpSpLocks/>
              </p:cNvGrpSpPr>
              <p:nvPr/>
            </p:nvGrpSpPr>
            <p:grpSpPr bwMode="auto">
              <a:xfrm>
                <a:off x="3894" y="2864"/>
                <a:ext cx="109" cy="304"/>
                <a:chOff x="3951" y="2792"/>
                <a:chExt cx="109" cy="304"/>
              </a:xfrm>
            </p:grpSpPr>
            <p:sp>
              <p:nvSpPr>
                <p:cNvPr id="1302602" name="Rectangle 74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3" name="Freeform 75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604" name="Group 76"/>
              <p:cNvGrpSpPr>
                <a:grpSpLocks/>
              </p:cNvGrpSpPr>
              <p:nvPr/>
            </p:nvGrpSpPr>
            <p:grpSpPr bwMode="auto">
              <a:xfrm>
                <a:off x="5363" y="2728"/>
                <a:ext cx="188" cy="306"/>
                <a:chOff x="5420" y="2656"/>
                <a:chExt cx="188" cy="306"/>
              </a:xfrm>
            </p:grpSpPr>
            <p:sp>
              <p:nvSpPr>
                <p:cNvPr id="1302605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6" name="Rectangle 78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7" name="Freeform 79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8" name="Rectangle 80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</a:t>
                  </a:r>
                </a:p>
              </p:txBody>
            </p:sp>
          </p:grpSp>
          <p:sp>
            <p:nvSpPr>
              <p:cNvPr id="1302609" name="Rectangle 81"/>
              <p:cNvSpPr>
                <a:spLocks noChangeArrowheads="1"/>
              </p:cNvSpPr>
              <p:nvPr/>
            </p:nvSpPr>
            <p:spPr bwMode="auto">
              <a:xfrm>
                <a:off x="3190" y="3147"/>
                <a:ext cx="339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MD1</a:t>
                </a:r>
              </a:p>
            </p:txBody>
          </p:sp>
          <p:sp>
            <p:nvSpPr>
              <p:cNvPr id="1302610" name="Rectangle 82"/>
              <p:cNvSpPr>
                <a:spLocks noChangeArrowheads="1"/>
              </p:cNvSpPr>
              <p:nvPr/>
            </p:nvSpPr>
            <p:spPr bwMode="auto">
              <a:xfrm>
                <a:off x="3806" y="3155"/>
                <a:ext cx="34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MD2</a:t>
                </a:r>
              </a:p>
            </p:txBody>
          </p:sp>
          <p:sp>
            <p:nvSpPr>
              <p:cNvPr id="1302611" name="Line 83"/>
              <p:cNvSpPr>
                <a:spLocks noChangeShapeType="1"/>
              </p:cNvSpPr>
              <p:nvPr/>
            </p:nvSpPr>
            <p:spPr bwMode="auto">
              <a:xfrm>
                <a:off x="3135" y="2788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12" name="Group 84"/>
              <p:cNvGrpSpPr>
                <a:grpSpLocks/>
              </p:cNvGrpSpPr>
              <p:nvPr/>
            </p:nvGrpSpPr>
            <p:grpSpPr bwMode="auto">
              <a:xfrm>
                <a:off x="676" y="2293"/>
                <a:ext cx="565" cy="639"/>
                <a:chOff x="733" y="2221"/>
                <a:chExt cx="565" cy="639"/>
              </a:xfrm>
            </p:grpSpPr>
            <p:sp>
              <p:nvSpPr>
                <p:cNvPr id="1302613" name="Rectangle 85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14" name="Rectangle 86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302615" name="Rectangle 87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</a:p>
              </p:txBody>
            </p:sp>
            <p:sp>
              <p:nvSpPr>
                <p:cNvPr id="1302616" name="Rectangle 88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5" cy="36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</p:grpSp>
          <p:grpSp>
            <p:nvGrpSpPr>
              <p:cNvPr id="1302617" name="Group 89"/>
              <p:cNvGrpSpPr>
                <a:grpSpLocks/>
              </p:cNvGrpSpPr>
              <p:nvPr/>
            </p:nvGrpSpPr>
            <p:grpSpPr bwMode="auto">
              <a:xfrm>
                <a:off x="469" y="1397"/>
                <a:ext cx="601" cy="411"/>
                <a:chOff x="526" y="1325"/>
                <a:chExt cx="601" cy="411"/>
              </a:xfrm>
            </p:grpSpPr>
            <p:sp>
              <p:nvSpPr>
                <p:cNvPr id="1302618" name="Rectangle 90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7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0x4</a:t>
                  </a:r>
                </a:p>
              </p:txBody>
            </p:sp>
            <p:sp>
              <p:nvSpPr>
                <p:cNvPr id="1302619" name="Freeform 91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0" name="Line 92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1" name="Rectangle 93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53" cy="15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5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</a:t>
                  </a:r>
                </a:p>
              </p:txBody>
            </p:sp>
            <p:sp>
              <p:nvSpPr>
                <p:cNvPr id="1302622" name="Line 94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623" name="Group 95"/>
              <p:cNvGrpSpPr>
                <a:grpSpLocks/>
              </p:cNvGrpSpPr>
              <p:nvPr/>
            </p:nvGrpSpPr>
            <p:grpSpPr bwMode="auto">
              <a:xfrm>
                <a:off x="1181" y="2335"/>
                <a:ext cx="205" cy="304"/>
                <a:chOff x="1238" y="2263"/>
                <a:chExt cx="205" cy="304"/>
              </a:xfrm>
            </p:grpSpPr>
            <p:sp>
              <p:nvSpPr>
                <p:cNvPr id="1302624" name="Line 96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5" name="Rectangle 97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6" name="Freeform 98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7" name="Rectangle 99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302628" name="Rectangle 100"/>
              <p:cNvSpPr>
                <a:spLocks noChangeArrowheads="1"/>
              </p:cNvSpPr>
              <p:nvPr/>
            </p:nvSpPr>
            <p:spPr bwMode="auto">
              <a:xfrm>
                <a:off x="2208" y="2875"/>
                <a:ext cx="369" cy="24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29" name="Rectangle 101"/>
              <p:cNvSpPr>
                <a:spLocks noChangeArrowheads="1"/>
              </p:cNvSpPr>
              <p:nvPr/>
            </p:nvSpPr>
            <p:spPr bwMode="auto">
              <a:xfrm>
                <a:off x="2199" y="2841"/>
                <a:ext cx="39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Imm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Select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2630" name="Freeform 102"/>
              <p:cNvSpPr>
                <a:spLocks/>
              </p:cNvSpPr>
              <p:nvPr/>
            </p:nvSpPr>
            <p:spPr bwMode="auto">
              <a:xfrm>
                <a:off x="3562" y="2335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31" name="Rectangle 103"/>
              <p:cNvSpPr>
                <a:spLocks noChangeArrowheads="1"/>
              </p:cNvSpPr>
              <p:nvPr/>
            </p:nvSpPr>
            <p:spPr bwMode="auto">
              <a:xfrm>
                <a:off x="3570" y="2445"/>
                <a:ext cx="254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ALU</a:t>
                </a:r>
              </a:p>
            </p:txBody>
          </p:sp>
          <p:sp>
            <p:nvSpPr>
              <p:cNvPr id="1302632" name="Freeform 104"/>
              <p:cNvSpPr>
                <a:spLocks/>
              </p:cNvSpPr>
              <p:nvPr/>
            </p:nvSpPr>
            <p:spPr bwMode="auto">
              <a:xfrm>
                <a:off x="5223" y="2665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33" name="Group 105"/>
              <p:cNvGrpSpPr>
                <a:grpSpLocks/>
              </p:cNvGrpSpPr>
              <p:nvPr/>
            </p:nvGrpSpPr>
            <p:grpSpPr bwMode="auto">
              <a:xfrm>
                <a:off x="2167" y="2009"/>
                <a:ext cx="439" cy="770"/>
                <a:chOff x="2224" y="1737"/>
                <a:chExt cx="439" cy="770"/>
              </a:xfrm>
            </p:grpSpPr>
            <p:sp>
              <p:nvSpPr>
                <p:cNvPr id="130263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3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rd1</a:t>
                  </a:r>
                </a:p>
              </p:txBody>
            </p:sp>
            <p:sp>
              <p:nvSpPr>
                <p:cNvPr id="130263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384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err="1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GPRs</a:t>
                  </a:r>
                  <a:endParaRPr lang="en-US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3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rs1</a:t>
                  </a:r>
                </a:p>
              </p:txBody>
            </p:sp>
            <p:sp>
              <p:nvSpPr>
                <p:cNvPr id="130263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rs2</a:t>
                  </a:r>
                </a:p>
              </p:txBody>
            </p:sp>
            <p:sp>
              <p:nvSpPr>
                <p:cNvPr id="130263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5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wa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5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1" name="Rectangle 113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rd2</a:t>
                  </a:r>
                </a:p>
              </p:txBody>
            </p:sp>
            <p:sp>
              <p:nvSpPr>
                <p:cNvPr id="1302642" name="Rectangle 114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302643" name="Freeform 115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644" name="Group 116"/>
              <p:cNvGrpSpPr>
                <a:grpSpLocks/>
              </p:cNvGrpSpPr>
              <p:nvPr/>
            </p:nvGrpSpPr>
            <p:grpSpPr bwMode="auto">
              <a:xfrm>
                <a:off x="4334" y="2260"/>
                <a:ext cx="585" cy="883"/>
                <a:chOff x="4391" y="2188"/>
                <a:chExt cx="585" cy="883"/>
              </a:xfrm>
            </p:grpSpPr>
            <p:sp>
              <p:nvSpPr>
                <p:cNvPr id="1302645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20" cy="1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302646" name="Line 118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7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3026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3026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rdata</a:t>
                  </a:r>
                </a:p>
              </p:txBody>
            </p:sp>
            <p:sp>
              <p:nvSpPr>
                <p:cNvPr id="13026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5" cy="3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  <p:sp>
              <p:nvSpPr>
                <p:cNvPr id="1302652" name="Rectangle 124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302653" name="Freeform 125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654" name="Freeform 126"/>
              <p:cNvSpPr>
                <a:spLocks/>
              </p:cNvSpPr>
              <p:nvPr/>
            </p:nvSpPr>
            <p:spPr bwMode="auto">
              <a:xfrm>
                <a:off x="1377" y="2786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55" name="Freeform 127"/>
              <p:cNvSpPr>
                <a:spLocks/>
              </p:cNvSpPr>
              <p:nvPr/>
            </p:nvSpPr>
            <p:spPr bwMode="auto">
              <a:xfrm>
                <a:off x="3384" y="1656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56" name="Group 128"/>
              <p:cNvGrpSpPr>
                <a:grpSpLocks/>
              </p:cNvGrpSpPr>
              <p:nvPr/>
            </p:nvGrpSpPr>
            <p:grpSpPr bwMode="auto">
              <a:xfrm>
                <a:off x="4979" y="1576"/>
                <a:ext cx="669" cy="514"/>
                <a:chOff x="4755" y="1768"/>
                <a:chExt cx="893" cy="514"/>
              </a:xfrm>
            </p:grpSpPr>
            <p:grpSp>
              <p:nvGrpSpPr>
                <p:cNvPr id="1302657" name="Group 129"/>
                <p:cNvGrpSpPr>
                  <a:grpSpLocks/>
                </p:cNvGrpSpPr>
                <p:nvPr/>
              </p:nvGrpSpPr>
              <p:grpSpPr bwMode="auto">
                <a:xfrm>
                  <a:off x="4755" y="1768"/>
                  <a:ext cx="851" cy="345"/>
                  <a:chOff x="4812" y="1304"/>
                  <a:chExt cx="851" cy="345"/>
                </a:xfrm>
              </p:grpSpPr>
              <p:sp>
                <p:nvSpPr>
                  <p:cNvPr id="1302658" name="Freeform 130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68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30266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519" cy="301"/>
                    <a:chOff x="4812" y="1348"/>
                    <a:chExt cx="519" cy="301"/>
                  </a:xfrm>
                </p:grpSpPr>
                <p:sp>
                  <p:nvSpPr>
                    <p:cNvPr id="130266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20" y="1348"/>
                      <a:ext cx="211" cy="158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lang="en-US" sz="105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302662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</p:grpSp>
            <p:sp>
              <p:nvSpPr>
                <p:cNvPr id="1302663" name="Freeform 135"/>
                <p:cNvSpPr>
                  <a:spLocks/>
                </p:cNvSpPr>
                <p:nvPr/>
              </p:nvSpPr>
              <p:spPr bwMode="auto">
                <a:xfrm>
                  <a:off x="4799" y="1882"/>
                  <a:ext cx="849" cy="400"/>
                </a:xfrm>
                <a:custGeom>
                  <a:avLst/>
                  <a:gdLst/>
                  <a:ahLst/>
                  <a:cxnLst>
                    <a:cxn ang="0">
                      <a:pos x="729" y="0"/>
                    </a:cxn>
                    <a:cxn ang="0">
                      <a:pos x="849" y="0"/>
                    </a:cxn>
                    <a:cxn ang="0">
                      <a:pos x="849" y="400"/>
                    </a:cxn>
                    <a:cxn ang="0">
                      <a:pos x="9" y="400"/>
                    </a:cxn>
                    <a:cxn ang="0">
                      <a:pos x="0" y="202"/>
                    </a:cxn>
                  </a:cxnLst>
                  <a:rect l="0" t="0" r="r" b="b"/>
                  <a:pathLst>
                    <a:path w="849" h="400">
                      <a:moveTo>
                        <a:pt x="729" y="0"/>
                      </a:moveTo>
                      <a:lnTo>
                        <a:pt x="849" y="0"/>
                      </a:lnTo>
                      <a:lnTo>
                        <a:pt x="849" y="400"/>
                      </a:lnTo>
                      <a:lnTo>
                        <a:pt x="9" y="400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664" name="Freeform 136"/>
              <p:cNvSpPr>
                <a:spLocks/>
              </p:cNvSpPr>
              <p:nvPr/>
            </p:nvSpPr>
            <p:spPr bwMode="auto">
              <a:xfrm>
                <a:off x="2403" y="1816"/>
                <a:ext cx="2624" cy="274"/>
              </a:xfrm>
              <a:custGeom>
                <a:avLst/>
                <a:gdLst/>
                <a:ahLst/>
                <a:cxnLst>
                  <a:cxn ang="0">
                    <a:pos x="2624" y="274"/>
                  </a:cxn>
                  <a:cxn ang="0">
                    <a:pos x="2365" y="272"/>
                  </a:cxn>
                  <a:cxn ang="0">
                    <a:pos x="2365" y="0"/>
                  </a:cxn>
                  <a:cxn ang="0">
                    <a:pos x="0" y="2"/>
                  </a:cxn>
                  <a:cxn ang="0">
                    <a:pos x="0" y="242"/>
                  </a:cxn>
                </a:cxnLst>
                <a:rect l="0" t="0" r="r" b="b"/>
                <a:pathLst>
                  <a:path w="2624" h="274">
                    <a:moveTo>
                      <a:pt x="2624" y="274"/>
                    </a:moveTo>
                    <a:lnTo>
                      <a:pt x="2365" y="272"/>
                    </a:lnTo>
                    <a:lnTo>
                      <a:pt x="2365" y="0"/>
                    </a:lnTo>
                    <a:lnTo>
                      <a:pt x="0" y="2"/>
                    </a:lnTo>
                    <a:lnTo>
                      <a:pt x="0" y="24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65" name="Freeform 137"/>
              <p:cNvSpPr>
                <a:spLocks/>
              </p:cNvSpPr>
              <p:nvPr/>
            </p:nvSpPr>
            <p:spPr bwMode="auto">
              <a:xfrm>
                <a:off x="4032" y="1690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66" name="Freeform 138"/>
              <p:cNvSpPr>
                <a:spLocks/>
              </p:cNvSpPr>
              <p:nvPr/>
            </p:nvSpPr>
            <p:spPr bwMode="auto">
              <a:xfrm>
                <a:off x="4548" y="2210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67" name="Group 139"/>
              <p:cNvGrpSpPr>
                <a:grpSpLocks/>
              </p:cNvGrpSpPr>
              <p:nvPr/>
            </p:nvGrpSpPr>
            <p:grpSpPr bwMode="auto">
              <a:xfrm>
                <a:off x="2340" y="1402"/>
                <a:ext cx="667" cy="338"/>
                <a:chOff x="2860" y="1234"/>
                <a:chExt cx="667" cy="338"/>
              </a:xfrm>
            </p:grpSpPr>
            <p:sp>
              <p:nvSpPr>
                <p:cNvPr id="1302668" name="Freeform 140"/>
                <p:cNvSpPr>
                  <a:spLocks/>
                </p:cNvSpPr>
                <p:nvPr/>
              </p:nvSpPr>
              <p:spPr bwMode="auto">
                <a:xfrm>
                  <a:off x="3382" y="1283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860" y="1234"/>
                  <a:ext cx="48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bubble</a:t>
                  </a:r>
                  <a:endParaRPr lang="en-US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70" name="Line 142"/>
                <p:cNvSpPr>
                  <a:spLocks noChangeShapeType="1"/>
                </p:cNvSpPr>
                <p:nvPr/>
              </p:nvSpPr>
              <p:spPr bwMode="auto">
                <a:xfrm>
                  <a:off x="3304" y="1347"/>
                  <a:ext cx="6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671" name="Freeform 143"/>
              <p:cNvSpPr>
                <a:spLocks/>
              </p:cNvSpPr>
              <p:nvPr/>
            </p:nvSpPr>
            <p:spPr bwMode="auto">
              <a:xfrm>
                <a:off x="437" y="1300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72" name="Freeform 144"/>
              <p:cNvSpPr>
                <a:spLocks/>
              </p:cNvSpPr>
              <p:nvPr/>
            </p:nvSpPr>
            <p:spPr bwMode="auto">
              <a:xfrm>
                <a:off x="1285" y="1300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73" name="Oval 145"/>
              <p:cNvSpPr>
                <a:spLocks noChangeArrowheads="1"/>
              </p:cNvSpPr>
              <p:nvPr/>
            </p:nvSpPr>
            <p:spPr bwMode="auto">
              <a:xfrm>
                <a:off x="1287" y="1286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74" name="Rectangle 146"/>
              <p:cNvSpPr>
                <a:spLocks noChangeArrowheads="1"/>
              </p:cNvSpPr>
              <p:nvPr/>
            </p:nvSpPr>
            <p:spPr bwMode="auto">
              <a:xfrm>
                <a:off x="1015" y="762"/>
                <a:ext cx="30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stall</a:t>
                </a:r>
              </a:p>
            </p:txBody>
          </p:sp>
          <p:sp>
            <p:nvSpPr>
              <p:cNvPr id="1302675" name="Line 147"/>
              <p:cNvSpPr>
                <a:spLocks noChangeShapeType="1"/>
              </p:cNvSpPr>
              <p:nvPr/>
            </p:nvSpPr>
            <p:spPr bwMode="auto">
              <a:xfrm>
                <a:off x="1304" y="912"/>
                <a:ext cx="0" cy="1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2676" name="Text Box 148"/>
            <p:cNvSpPr txBox="1">
              <a:spLocks noChangeArrowheads="1"/>
            </p:cNvSpPr>
            <p:nvPr/>
          </p:nvSpPr>
          <p:spPr bwMode="auto">
            <a:xfrm>
              <a:off x="1342" y="226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02677" name="Text Box 149"/>
            <p:cNvSpPr txBox="1">
              <a:spLocks noChangeArrowheads="1"/>
            </p:cNvSpPr>
            <p:nvPr/>
          </p:nvSpPr>
          <p:spPr bwMode="auto">
            <a:xfrm>
              <a:off x="3390" y="130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02678" name="Text Box 150"/>
            <p:cNvSpPr txBox="1">
              <a:spLocks noChangeArrowheads="1"/>
            </p:cNvSpPr>
            <p:nvPr/>
          </p:nvSpPr>
          <p:spPr bwMode="auto">
            <a:xfrm>
              <a:off x="4046" y="130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02679" name="Text Box 151"/>
            <p:cNvSpPr txBox="1">
              <a:spLocks noChangeArrowheads="1"/>
            </p:cNvSpPr>
            <p:nvPr/>
          </p:nvSpPr>
          <p:spPr bwMode="auto">
            <a:xfrm>
              <a:off x="5491" y="130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</p:grpSp>
      <p:sp>
        <p:nvSpPr>
          <p:cNvPr id="1302680" name="Rectangle 152"/>
          <p:cNvSpPr>
            <a:spLocks noChangeArrowheads="1"/>
          </p:cNvSpPr>
          <p:nvPr/>
        </p:nvSpPr>
        <p:spPr bwMode="auto">
          <a:xfrm>
            <a:off x="2733675" y="4968875"/>
            <a:ext cx="38363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When does </a:t>
            </a:r>
            <a:r>
              <a:rPr lang="en-US" sz="2400" i="1" u="sng">
                <a:solidFill>
                  <a:schemeClr val="tx1"/>
                </a:solidFill>
                <a:latin typeface="Calibri"/>
                <a:cs typeface="Calibri"/>
              </a:rPr>
              <a:t>this</a:t>
            </a: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 bypass help?</a:t>
            </a:r>
          </a:p>
        </p:txBody>
      </p:sp>
      <p:grpSp>
        <p:nvGrpSpPr>
          <p:cNvPr id="1302681" name="Group 153"/>
          <p:cNvGrpSpPr>
            <a:grpSpLocks/>
          </p:cNvGrpSpPr>
          <p:nvPr/>
        </p:nvGrpSpPr>
        <p:grpSpPr bwMode="auto">
          <a:xfrm>
            <a:off x="3111502" y="5359403"/>
            <a:ext cx="2657476" cy="906463"/>
            <a:chOff x="1960" y="3664"/>
            <a:chExt cx="1674" cy="571"/>
          </a:xfrm>
        </p:grpSpPr>
        <p:sp>
          <p:nvSpPr>
            <p:cNvPr id="1302682" name="Rectangle 154"/>
            <p:cNvSpPr>
              <a:spLocks noChangeArrowheads="1"/>
            </p:cNvSpPr>
            <p:nvPr/>
          </p:nvSpPr>
          <p:spPr bwMode="auto">
            <a:xfrm>
              <a:off x="2205" y="3713"/>
              <a:ext cx="1429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x1 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M</a:t>
              </a: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[x0 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+ 10]</a:t>
              </a:r>
              <a:endParaRPr lang="en-US" sz="2400" dirty="0" smtClean="0">
                <a:solidFill>
                  <a:schemeClr val="accent1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x4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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x1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+ 17</a:t>
              </a:r>
            </a:p>
          </p:txBody>
        </p:sp>
        <p:sp>
          <p:nvSpPr>
            <p:cNvPr id="1302683" name="Line 155"/>
            <p:cNvSpPr>
              <a:spLocks noChangeShapeType="1"/>
            </p:cNvSpPr>
            <p:nvPr/>
          </p:nvSpPr>
          <p:spPr bwMode="auto">
            <a:xfrm>
              <a:off x="1960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302684" name="Group 156"/>
          <p:cNvGrpSpPr>
            <a:grpSpLocks/>
          </p:cNvGrpSpPr>
          <p:nvPr/>
        </p:nvGrpSpPr>
        <p:grpSpPr bwMode="auto">
          <a:xfrm>
            <a:off x="6248401" y="5359403"/>
            <a:ext cx="2141538" cy="906463"/>
            <a:chOff x="3936" y="3664"/>
            <a:chExt cx="1349" cy="571"/>
          </a:xfrm>
        </p:grpSpPr>
        <p:sp>
          <p:nvSpPr>
            <p:cNvPr id="1302685" name="Rectangle 157"/>
            <p:cNvSpPr>
              <a:spLocks noChangeArrowheads="1"/>
            </p:cNvSpPr>
            <p:nvPr/>
          </p:nvSpPr>
          <p:spPr bwMode="auto">
            <a:xfrm>
              <a:off x="4141" y="3713"/>
              <a:ext cx="1144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JAL  500</a:t>
              </a:r>
              <a:endParaRPr lang="en-US" sz="2400" dirty="0" smtClean="0">
                <a:solidFill>
                  <a:schemeClr val="accent1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x4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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x1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+ 17</a:t>
              </a:r>
            </a:p>
          </p:txBody>
        </p:sp>
        <p:sp>
          <p:nvSpPr>
            <p:cNvPr id="1302686" name="Line 158"/>
            <p:cNvSpPr>
              <a:spLocks noChangeShapeType="1"/>
            </p:cNvSpPr>
            <p:nvPr/>
          </p:nvSpPr>
          <p:spPr bwMode="auto">
            <a:xfrm>
              <a:off x="3936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02687" name="Text Box 159"/>
          <p:cNvSpPr txBox="1">
            <a:spLocks noChangeArrowheads="1"/>
          </p:cNvSpPr>
          <p:nvPr/>
        </p:nvSpPr>
        <p:spPr bwMode="auto">
          <a:xfrm>
            <a:off x="2143125" y="6003925"/>
            <a:ext cx="663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302688" name="Text Box 160"/>
          <p:cNvSpPr txBox="1">
            <a:spLocks noChangeArrowheads="1"/>
          </p:cNvSpPr>
          <p:nvPr/>
        </p:nvSpPr>
        <p:spPr bwMode="auto">
          <a:xfrm>
            <a:off x="5724525" y="6003925"/>
            <a:ext cx="57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302689" name="Text Box 161"/>
          <p:cNvSpPr txBox="1">
            <a:spLocks noChangeArrowheads="1"/>
          </p:cNvSpPr>
          <p:nvPr/>
        </p:nvSpPr>
        <p:spPr bwMode="auto">
          <a:xfrm>
            <a:off x="8061325" y="6003925"/>
            <a:ext cx="57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63" name="Line 31"/>
          <p:cNvSpPr>
            <a:spLocks noChangeShapeType="1"/>
          </p:cNvSpPr>
          <p:nvPr/>
        </p:nvSpPr>
        <p:spPr bwMode="auto">
          <a:xfrm flipH="1">
            <a:off x="8081160" y="226770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680" grpId="0" autoUpdateAnimBg="0"/>
      <p:bldP spid="1302687" grpId="0" autoUpdateAnimBg="0"/>
      <p:bldP spid="1302688" grpId="0" autoUpdateAnimBg="0"/>
      <p:bldP spid="130268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/>
              <a:t>The Bypass Signal</a:t>
            </a:r>
            <a:r>
              <a:rPr lang="en-US" i="1"/>
              <a:t/>
            </a:r>
            <a:br>
              <a:rPr lang="en-US" i="1"/>
            </a:br>
            <a:r>
              <a:rPr lang="en-US" sz="2000" i="1"/>
              <a:t>Deriving it from the Stall Signal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8E8-BC41-C543-9A3D-5F35E9F604D6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3555" name="Rectangle 3"/>
          <p:cNvSpPr>
            <a:spLocks noChangeArrowheads="1"/>
          </p:cNvSpPr>
          <p:nvPr/>
        </p:nvSpPr>
        <p:spPr bwMode="auto">
          <a:xfrm>
            <a:off x="685800" y="3657600"/>
            <a:ext cx="2944001" cy="40011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ASrc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= (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=ws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.re1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303556" name="Rectangle 4"/>
          <p:cNvSpPr>
            <a:spLocks noChangeArrowheads="1"/>
          </p:cNvSpPr>
          <p:nvPr/>
        </p:nvSpPr>
        <p:spPr bwMode="auto">
          <a:xfrm>
            <a:off x="4790421" y="2438400"/>
            <a:ext cx="3591579" cy="11977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we = </a:t>
            </a:r>
            <a:r>
              <a:rPr lang="en-US" sz="18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ALU, 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LW, JALR  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(ws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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    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JAL	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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on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     </a:t>
            </a: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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off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03557" name="Text Box 5"/>
          <p:cNvSpPr txBox="1">
            <a:spLocks noChangeArrowheads="1"/>
          </p:cNvSpPr>
          <p:nvPr/>
        </p:nvSpPr>
        <p:spPr bwMode="auto">
          <a:xfrm>
            <a:off x="593725" y="4235450"/>
            <a:ext cx="7481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No because only ALU and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ALUi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instructions can benefit from this bypass</a:t>
            </a:r>
          </a:p>
        </p:txBody>
      </p:sp>
      <p:sp>
        <p:nvSpPr>
          <p:cNvPr id="1303558" name="Text Box 6"/>
          <p:cNvSpPr txBox="1">
            <a:spLocks noChangeArrowheads="1"/>
          </p:cNvSpPr>
          <p:nvPr/>
        </p:nvSpPr>
        <p:spPr bwMode="auto">
          <a:xfrm>
            <a:off x="5419725" y="3694113"/>
            <a:ext cx="1710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Is this correct?</a:t>
            </a:r>
            <a:endParaRPr lang="en-US" sz="2000" b="1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03559" name="Text Box 7"/>
          <p:cNvSpPr txBox="1">
            <a:spLocks noChangeArrowheads="1"/>
          </p:cNvSpPr>
          <p:nvPr/>
        </p:nvSpPr>
        <p:spPr bwMode="auto">
          <a:xfrm>
            <a:off x="631825" y="4989513"/>
            <a:ext cx="55519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Split we</a:t>
            </a:r>
            <a:r>
              <a:rPr lang="en-US" sz="2000" baseline="-25000">
                <a:solidFill>
                  <a:schemeClr val="tx1"/>
                </a:solidFill>
                <a:latin typeface="Calibri"/>
                <a:cs typeface="Calibri"/>
              </a:rPr>
              <a:t>E</a:t>
            </a:r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 into two components: we-bypass, we-stall</a:t>
            </a:r>
            <a:endParaRPr lang="en-US" sz="2000" b="1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03560" name="Rectangle 8"/>
          <p:cNvSpPr>
            <a:spLocks noChangeArrowheads="1"/>
          </p:cNvSpPr>
          <p:nvPr/>
        </p:nvSpPr>
        <p:spPr bwMode="auto">
          <a:xfrm>
            <a:off x="228600" y="1357313"/>
            <a:ext cx="8763000" cy="7848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stall = ( ((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=ws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).re1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</a:p>
          <a:p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          +((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=ws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).re2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1303561" name="Rectangle 9"/>
          <p:cNvSpPr>
            <a:spLocks noChangeArrowheads="1"/>
          </p:cNvSpPr>
          <p:nvPr/>
        </p:nvSpPr>
        <p:spPr bwMode="auto">
          <a:xfrm>
            <a:off x="762000" y="2459836"/>
            <a:ext cx="3733800" cy="9207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18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JAL X1</a:t>
            </a:r>
          </a:p>
          <a:p>
            <a:pPr lvl="1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else </a:t>
            </a: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03562" name="Line 10"/>
          <p:cNvSpPr>
            <a:spLocks noChangeShapeType="1"/>
          </p:cNvSpPr>
          <p:nvPr/>
        </p:nvSpPr>
        <p:spPr bwMode="auto">
          <a:xfrm>
            <a:off x="1143000" y="1562100"/>
            <a:ext cx="1371600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55" grpId="0" animBg="1" autoUpdateAnimBg="0"/>
      <p:bldP spid="1303557" grpId="0" autoUpdateAnimBg="0"/>
      <p:bldP spid="1303558" grpId="0" autoUpdateAnimBg="0"/>
      <p:bldP spid="1303559" grpId="0" autoUpdateAnimBg="0"/>
      <p:bldP spid="13035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Bypass and Stall Signals</a:t>
            </a:r>
            <a:endParaRPr lang="en-US" sz="2000" i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0138-387E-1A48-AD53-F7CB922C9F6B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5603" name="Rectangle 3"/>
          <p:cNvSpPr>
            <a:spLocks noChangeArrowheads="1"/>
          </p:cNvSpPr>
          <p:nvPr/>
        </p:nvSpPr>
        <p:spPr bwMode="auto">
          <a:xfrm>
            <a:off x="608013" y="1662112"/>
            <a:ext cx="3580508" cy="15670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we-bypass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2400" i="1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endParaRPr lang="en-US" sz="240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ALU, ALUi	 (ws  0)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      ... 		off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05604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4923343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ASrc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=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we-bypass</a:t>
            </a:r>
            <a:r>
              <a:rPr lang="en-US" sz="2400" baseline="-25000" dirty="0" err="1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. 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305605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7698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Split </a:t>
            </a:r>
            <a:r>
              <a:rPr lang="en-US" sz="2800" dirty="0" err="1">
                <a:solidFill>
                  <a:schemeClr val="tx1"/>
                </a:solidFill>
                <a:latin typeface="Calibri"/>
                <a:cs typeface="Calibri"/>
              </a:rPr>
              <a:t>we</a:t>
            </a:r>
            <a:r>
              <a:rPr lang="en-US" sz="2800" baseline="-25000" dirty="0" err="1">
                <a:solidFill>
                  <a:schemeClr val="tx1"/>
                </a:solidFill>
                <a:latin typeface="Calibri"/>
                <a:cs typeface="Calibri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 into two components: we-bypass, we-stall</a:t>
            </a:r>
            <a:endParaRPr lang="en-US" sz="28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05606" name="Rectangle 6"/>
          <p:cNvSpPr>
            <a:spLocks noChangeArrowheads="1"/>
          </p:cNvSpPr>
          <p:nvPr/>
        </p:nvSpPr>
        <p:spPr bwMode="auto">
          <a:xfrm>
            <a:off x="198437" y="3962400"/>
            <a:ext cx="8747125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stall =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we-stall</a:t>
            </a:r>
            <a:r>
              <a:rPr lang="en-US" sz="2400" baseline="-25000" dirty="0" err="1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+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      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re2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                 </a:t>
            </a:r>
          </a:p>
        </p:txBody>
      </p:sp>
      <p:sp>
        <p:nvSpPr>
          <p:cNvPr id="1305607" name="Rectangle 7"/>
          <p:cNvSpPr>
            <a:spLocks noChangeArrowheads="1"/>
          </p:cNvSpPr>
          <p:nvPr/>
        </p:nvSpPr>
        <p:spPr bwMode="auto">
          <a:xfrm>
            <a:off x="4811713" y="1674812"/>
            <a:ext cx="3393809" cy="15670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we-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LW, JALR	</a:t>
            </a: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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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  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JAL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on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 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off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Fully Bypassed Datapath</a:t>
            </a:r>
          </a:p>
        </p:txBody>
      </p:sp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06627" name="Group 3"/>
          <p:cNvGrpSpPr>
            <a:grpSpLocks/>
          </p:cNvGrpSpPr>
          <p:nvPr/>
        </p:nvGrpSpPr>
        <p:grpSpPr bwMode="auto">
          <a:xfrm>
            <a:off x="200025" y="933450"/>
            <a:ext cx="8901112" cy="4121150"/>
            <a:chOff x="183" y="892"/>
            <a:chExt cx="560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ASrc</a:t>
              </a:r>
            </a:p>
          </p:txBody>
        </p:sp>
        <p:grpSp>
          <p:nvGrpSpPr>
            <p:cNvPr id="1306631" name="Group 7"/>
            <p:cNvGrpSpPr>
              <a:grpSpLocks/>
            </p:cNvGrpSpPr>
            <p:nvPr/>
          </p:nvGrpSpPr>
          <p:grpSpPr bwMode="auto">
            <a:xfrm>
              <a:off x="1381" y="1416"/>
              <a:ext cx="4196" cy="1545"/>
              <a:chOff x="1438" y="1144"/>
              <a:chExt cx="4196" cy="1545"/>
            </a:xfrm>
          </p:grpSpPr>
          <p:grpSp>
            <p:nvGrpSpPr>
              <p:cNvPr id="1306632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05" cy="304"/>
                <a:chOff x="3909" y="1144"/>
                <a:chExt cx="205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6639" name="Group 15"/>
              <p:cNvGrpSpPr>
                <a:grpSpLocks/>
              </p:cNvGrpSpPr>
              <p:nvPr/>
            </p:nvGrpSpPr>
            <p:grpSpPr bwMode="auto">
              <a:xfrm>
                <a:off x="3286" y="1144"/>
                <a:ext cx="205" cy="304"/>
                <a:chOff x="3286" y="1144"/>
                <a:chExt cx="205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34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86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grpSp>
            <p:nvGrpSpPr>
              <p:cNvPr id="1306643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05" cy="304"/>
                <a:chOff x="5429" y="1144"/>
                <a:chExt cx="205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662" name="Group 38"/>
            <p:cNvGrpSpPr>
              <a:grpSpLocks/>
            </p:cNvGrpSpPr>
            <p:nvPr/>
          </p:nvGrpSpPr>
          <p:grpSpPr bwMode="auto">
            <a:xfrm>
              <a:off x="334" y="2208"/>
              <a:ext cx="234" cy="369"/>
              <a:chOff x="391" y="2136"/>
              <a:chExt cx="234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669" name="Group 45"/>
            <p:cNvGrpSpPr>
              <a:grpSpLocks/>
            </p:cNvGrpSpPr>
            <p:nvPr/>
          </p:nvGrpSpPr>
          <p:grpSpPr bwMode="auto">
            <a:xfrm>
              <a:off x="3247" y="2192"/>
              <a:ext cx="181" cy="306"/>
              <a:chOff x="3304" y="2120"/>
              <a:chExt cx="181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28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04" y="2195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grpSp>
          <p:nvGrpSpPr>
            <p:cNvPr id="1306673" name="Group 49"/>
            <p:cNvGrpSpPr>
              <a:grpSpLocks/>
            </p:cNvGrpSpPr>
            <p:nvPr/>
          </p:nvGrpSpPr>
          <p:grpSpPr bwMode="auto">
            <a:xfrm>
              <a:off x="3247" y="2528"/>
              <a:ext cx="177" cy="306"/>
              <a:chOff x="3304" y="2456"/>
              <a:chExt cx="177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28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04" y="2539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B</a:t>
                </a:r>
              </a:p>
            </p:txBody>
          </p:sp>
        </p:grpSp>
        <p:grpSp>
          <p:nvGrpSpPr>
            <p:cNvPr id="1306677" name="Group 53"/>
            <p:cNvGrpSpPr>
              <a:grpSpLocks/>
            </p:cNvGrpSpPr>
            <p:nvPr/>
          </p:nvGrpSpPr>
          <p:grpSpPr bwMode="auto">
            <a:xfrm>
              <a:off x="3271" y="2864"/>
              <a:ext cx="109" cy="304"/>
              <a:chOff x="3328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28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680" name="Group 56"/>
            <p:cNvGrpSpPr>
              <a:grpSpLocks/>
            </p:cNvGrpSpPr>
            <p:nvPr/>
          </p:nvGrpSpPr>
          <p:grpSpPr bwMode="auto">
            <a:xfrm>
              <a:off x="3878" y="2360"/>
              <a:ext cx="172" cy="306"/>
              <a:chOff x="3935" y="2288"/>
              <a:chExt cx="172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Y</a:t>
                </a:r>
              </a:p>
            </p:txBody>
          </p:sp>
        </p:grpSp>
        <p:grpSp>
          <p:nvGrpSpPr>
            <p:cNvPr id="1306684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687" name="Group 63"/>
            <p:cNvGrpSpPr>
              <a:grpSpLocks/>
            </p:cNvGrpSpPr>
            <p:nvPr/>
          </p:nvGrpSpPr>
          <p:grpSpPr bwMode="auto">
            <a:xfrm>
              <a:off x="5363" y="2728"/>
              <a:ext cx="188" cy="306"/>
              <a:chOff x="5420" y="2656"/>
              <a:chExt cx="188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83" y="3147"/>
              <a:ext cx="33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4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695" name="Group 71"/>
            <p:cNvGrpSpPr>
              <a:grpSpLocks/>
            </p:cNvGrpSpPr>
            <p:nvPr/>
          </p:nvGrpSpPr>
          <p:grpSpPr bwMode="auto">
            <a:xfrm>
              <a:off x="676" y="2293"/>
              <a:ext cx="565" cy="639"/>
              <a:chOff x="733" y="2221"/>
              <a:chExt cx="565" cy="639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5" cy="3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</p:grpSp>
        <p:grpSp>
          <p:nvGrpSpPr>
            <p:cNvPr id="1306700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7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53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706" name="Group 82"/>
            <p:cNvGrpSpPr>
              <a:grpSpLocks/>
            </p:cNvGrpSpPr>
            <p:nvPr/>
          </p:nvGrpSpPr>
          <p:grpSpPr bwMode="auto">
            <a:xfrm>
              <a:off x="1181" y="2335"/>
              <a:ext cx="205" cy="304"/>
              <a:chOff x="1238" y="2263"/>
              <a:chExt cx="205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14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6716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  <p:grpSp>
          <p:nvGrpSpPr>
            <p:cNvPr id="1306719" name="Group 95"/>
            <p:cNvGrpSpPr>
              <a:grpSpLocks/>
            </p:cNvGrpSpPr>
            <p:nvPr/>
          </p:nvGrpSpPr>
          <p:grpSpPr bwMode="auto">
            <a:xfrm>
              <a:off x="1810" y="2841"/>
              <a:ext cx="391" cy="328"/>
              <a:chOff x="1810" y="2841"/>
              <a:chExt cx="391" cy="328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810" y="2841"/>
                <a:ext cx="39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Imm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Select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722" name="Group 98"/>
            <p:cNvGrpSpPr>
              <a:grpSpLocks/>
            </p:cNvGrpSpPr>
            <p:nvPr/>
          </p:nvGrpSpPr>
          <p:grpSpPr bwMode="auto">
            <a:xfrm>
              <a:off x="1791" y="2009"/>
              <a:ext cx="439" cy="770"/>
              <a:chOff x="2224" y="1737"/>
              <a:chExt cx="439" cy="770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GPRs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wd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733" name="Group 109"/>
            <p:cNvGrpSpPr>
              <a:grpSpLocks/>
            </p:cNvGrpSpPr>
            <p:nvPr/>
          </p:nvGrpSpPr>
          <p:grpSpPr bwMode="auto">
            <a:xfrm>
              <a:off x="4334" y="2260"/>
              <a:ext cx="585" cy="883"/>
              <a:chOff x="4391" y="2188"/>
              <a:chExt cx="585" cy="883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20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5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45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1306746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30674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264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1306749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595" cy="301"/>
                  <a:chOff x="4812" y="1348"/>
                  <a:chExt cx="595" cy="301"/>
                </a:xfrm>
              </p:grpSpPr>
              <p:sp>
                <p:nvSpPr>
                  <p:cNvPr id="130675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5196" y="1348"/>
                    <a:ext cx="211" cy="15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5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1</a:t>
                    </a:r>
                    <a:endParaRPr lang="en-US" sz="1050" dirty="0">
                      <a:solidFill>
                        <a:schemeClr val="tx1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675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</p:grpSp>
          </p:grp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56" name="Group 132"/>
            <p:cNvGrpSpPr>
              <a:grpSpLocks/>
            </p:cNvGrpSpPr>
            <p:nvPr/>
          </p:nvGrpSpPr>
          <p:grpSpPr bwMode="auto">
            <a:xfrm>
              <a:off x="2361" y="1408"/>
              <a:ext cx="646" cy="332"/>
              <a:chOff x="2881" y="1240"/>
              <a:chExt cx="646" cy="332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881" y="1240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0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71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79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BSrc</a:t>
              </a:r>
            </a:p>
          </p:txBody>
        </p:sp>
      </p:grpSp>
      <p:sp>
        <p:nvSpPr>
          <p:cNvPr id="1306789" name="Rectangle 165"/>
          <p:cNvSpPr>
            <a:spLocks noChangeArrowheads="1"/>
          </p:cNvSpPr>
          <p:nvPr/>
        </p:nvSpPr>
        <p:spPr bwMode="auto">
          <a:xfrm>
            <a:off x="76200" y="4767263"/>
            <a:ext cx="2020887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Is there still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a need for the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stall signal ?</a:t>
            </a:r>
          </a:p>
        </p:txBody>
      </p:sp>
      <p:sp>
        <p:nvSpPr>
          <p:cNvPr id="1306790" name="Rectangle 166"/>
          <p:cNvSpPr>
            <a:spLocks noChangeArrowheads="1"/>
          </p:cNvSpPr>
          <p:nvPr/>
        </p:nvSpPr>
        <p:spPr bwMode="auto">
          <a:xfrm>
            <a:off x="2295525" y="5432425"/>
            <a:ext cx="6119984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stall =  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(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=LW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).(ws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0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)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      +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(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=LW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).(ws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0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)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.re2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68" name="Line 31"/>
          <p:cNvSpPr>
            <a:spLocks noChangeShapeType="1"/>
          </p:cNvSpPr>
          <p:nvPr/>
        </p:nvSpPr>
        <p:spPr bwMode="auto">
          <a:xfrm flipH="1">
            <a:off x="7977090" y="2232548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789" grpId="0"/>
      <p:bldP spid="130679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77"/>
          <p:cNvGrpSpPr/>
          <p:nvPr/>
        </p:nvGrpSpPr>
        <p:grpSpPr>
          <a:xfrm>
            <a:off x="1752600" y="3994736"/>
            <a:ext cx="3048000" cy="338554"/>
            <a:chOff x="1295400" y="5393323"/>
            <a:chExt cx="3048000" cy="338554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9906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066800" y="12954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838200" y="1474787"/>
            <a:ext cx="7391400" cy="1223665"/>
            <a:chOff x="990600" y="5105400"/>
            <a:chExt cx="7391400" cy="1223665"/>
          </a:xfrm>
        </p:grpSpPr>
        <p:grpSp>
          <p:nvGrpSpPr>
            <p:cNvPr id="53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724400" y="5383213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 finish in 3 cycles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CPI = 3/3 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118" name="Group 64"/>
          <p:cNvGrpSpPr/>
          <p:nvPr/>
        </p:nvGrpSpPr>
        <p:grpSpPr>
          <a:xfrm>
            <a:off x="838200" y="2878723"/>
            <a:ext cx="3048000" cy="338554"/>
            <a:chOff x="1295400" y="5393323"/>
            <a:chExt cx="3048000" cy="338554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9" name="Group 65"/>
          <p:cNvGrpSpPr/>
          <p:nvPr/>
        </p:nvGrpSpPr>
        <p:grpSpPr>
          <a:xfrm>
            <a:off x="1143000" y="3259723"/>
            <a:ext cx="3048000" cy="338554"/>
            <a:chOff x="1295400" y="5393323"/>
            <a:chExt cx="3048000" cy="338554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20" name="Group 77"/>
          <p:cNvGrpSpPr/>
          <p:nvPr/>
        </p:nvGrpSpPr>
        <p:grpSpPr>
          <a:xfrm>
            <a:off x="1447800" y="3613736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125" name="Rectangle 124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31242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4 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4/3 = 1.33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752600" y="2819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133600" y="3200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895600" y="3935413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43200" y="3554413"/>
            <a:ext cx="1060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</a:t>
            </a:r>
          </a:p>
        </p:txBody>
      </p:sp>
      <p:grpSp>
        <p:nvGrpSpPr>
          <p:cNvPr id="219" name="Group 77"/>
          <p:cNvGrpSpPr/>
          <p:nvPr/>
        </p:nvGrpSpPr>
        <p:grpSpPr>
          <a:xfrm>
            <a:off x="2057400" y="6002923"/>
            <a:ext cx="3048000" cy="338554"/>
            <a:chOff x="1295400" y="5393323"/>
            <a:chExt cx="3048000" cy="338554"/>
          </a:xfrm>
        </p:grpSpPr>
        <p:sp>
          <p:nvSpPr>
            <p:cNvPr id="220" name="Rectangle 219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231" name="Group 64"/>
          <p:cNvGrpSpPr/>
          <p:nvPr/>
        </p:nvGrpSpPr>
        <p:grpSpPr>
          <a:xfrm>
            <a:off x="838200" y="4505910"/>
            <a:ext cx="3048000" cy="338554"/>
            <a:chOff x="1295400" y="5393323"/>
            <a:chExt cx="3048000" cy="338554"/>
          </a:xfrm>
        </p:grpSpPr>
        <p:sp>
          <p:nvSpPr>
            <p:cNvPr id="232" name="Rectangle 23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1752600" y="4446587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447800" y="5181600"/>
            <a:ext cx="3048000" cy="461665"/>
            <a:chOff x="1143000" y="4827587"/>
            <a:chExt cx="3048000" cy="461665"/>
          </a:xfrm>
        </p:grpSpPr>
        <p:grpSp>
          <p:nvGrpSpPr>
            <p:cNvPr id="243" name="Group 65"/>
            <p:cNvGrpSpPr/>
            <p:nvPr/>
          </p:nvGrpSpPr>
          <p:grpSpPr>
            <a:xfrm>
              <a:off x="1143000" y="4886910"/>
              <a:ext cx="3048000" cy="338554"/>
              <a:chOff x="1295400" y="5393323"/>
              <a:chExt cx="3048000" cy="338554"/>
            </a:xfrm>
          </p:grpSpPr>
          <p:sp>
            <p:nvSpPr>
              <p:cNvPr id="244" name="Rectangle 24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68" name="TextBox 267"/>
            <p:cNvSpPr txBox="1"/>
            <p:nvPr/>
          </p:nvSpPr>
          <p:spPr>
            <a:xfrm>
              <a:off x="2133600" y="4827587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2895600" y="5562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grpSp>
        <p:nvGrpSpPr>
          <p:cNvPr id="287" name="Group 286"/>
          <p:cNvGrpSpPr/>
          <p:nvPr/>
        </p:nvGrpSpPr>
        <p:grpSpPr>
          <a:xfrm>
            <a:off x="1143000" y="4800600"/>
            <a:ext cx="3048000" cy="461665"/>
            <a:chOff x="1447800" y="5181600"/>
            <a:chExt cx="3048000" cy="461665"/>
          </a:xfrm>
        </p:grpSpPr>
        <p:grpSp>
          <p:nvGrpSpPr>
            <p:cNvPr id="255" name="Group 77"/>
            <p:cNvGrpSpPr/>
            <p:nvPr/>
          </p:nvGrpSpPr>
          <p:grpSpPr>
            <a:xfrm>
              <a:off x="1447800" y="5240923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256" name="Rectangle 255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70" name="TextBox 269"/>
            <p:cNvSpPr txBox="1"/>
            <p:nvPr/>
          </p:nvSpPr>
          <p:spPr>
            <a:xfrm>
              <a:off x="2743200" y="5181600"/>
              <a:ext cx="1286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Bubble 1</a:t>
              </a:r>
            </a:p>
          </p:txBody>
        </p:sp>
      </p:grpSp>
      <p:grpSp>
        <p:nvGrpSpPr>
          <p:cNvPr id="271" name="Group 77"/>
          <p:cNvGrpSpPr/>
          <p:nvPr/>
        </p:nvGrpSpPr>
        <p:grpSpPr>
          <a:xfrm>
            <a:off x="1752600" y="5621923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272" name="Rectangle 27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3048000" y="5562600"/>
            <a:ext cx="128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 2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038600" y="762000"/>
            <a:ext cx="495300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Measure from when first instruction finishes to when last instruction in sequence finishes.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8768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5cycles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5/3 = 1.67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276600" y="5943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28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C0D5-A6EA-A94B-9DCE-3D957E33E768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7651" name="Rectangle 3"/>
          <p:cNvSpPr>
            <a:spLocks noChangeArrowheads="1"/>
          </p:cNvSpPr>
          <p:nvPr/>
        </p:nvSpPr>
        <p:spPr bwMode="auto">
          <a:xfrm>
            <a:off x="760412" y="1143000"/>
            <a:ext cx="7623175" cy="4398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Strategy 3</a:t>
            </a: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: Speculate </a:t>
            </a: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on the </a:t>
            </a: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dependence!</a:t>
            </a:r>
          </a:p>
          <a:p>
            <a:pPr>
              <a:spcBef>
                <a:spcPct val="0"/>
              </a:spcBef>
            </a:pPr>
            <a:endParaRPr lang="en-US" sz="28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Two </a:t>
            </a: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cases:</a:t>
            </a:r>
          </a:p>
          <a:p>
            <a:pPr>
              <a:spcBef>
                <a:spcPct val="0"/>
              </a:spcBef>
            </a:pPr>
            <a:endParaRPr lang="en-US" sz="28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	Guessed correctly</a:t>
            </a: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Wingdings"/>
                <a:cs typeface="Calibri"/>
                <a:sym typeface="Wingdings" charset="2"/>
              </a:rPr>
              <a:t>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do nothing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	Guessed incorrectly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Wingdings"/>
                <a:cs typeface="Calibri"/>
                <a:sym typeface="Wingdings" charset="2"/>
              </a:rPr>
              <a:t>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kill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restart</a:t>
            </a:r>
          </a:p>
          <a:p>
            <a:pPr>
              <a:spcBef>
                <a:spcPct val="0"/>
              </a:spcBef>
            </a:pPr>
            <a:endParaRPr lang="en-US" sz="2800" dirty="0" smtClean="0">
              <a:solidFill>
                <a:schemeClr val="tx1"/>
              </a:solidFill>
              <a:latin typeface="Calibri"/>
              <a:cs typeface="Calibri"/>
              <a:sym typeface="Wingdings" charset="2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…. We’ll later see examples of this approach in more complex processors.</a:t>
            </a:r>
            <a:endParaRPr lang="en-US" sz="2800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Speculation that load value=zero</a:t>
            </a:r>
            <a:endParaRPr lang="en-US" dirty="0"/>
          </a:p>
        </p:txBody>
      </p:sp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0025" y="933450"/>
            <a:ext cx="8901112" cy="4121150"/>
            <a:chOff x="183" y="892"/>
            <a:chExt cx="560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ASrc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196" cy="1545"/>
              <a:chOff x="1438" y="1144"/>
              <a:chExt cx="4196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05" cy="304"/>
                <a:chOff x="3909" y="1144"/>
                <a:chExt cx="205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86" y="1144"/>
                <a:ext cx="205" cy="304"/>
                <a:chOff x="3286" y="1144"/>
                <a:chExt cx="205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34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86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05" cy="304"/>
                <a:chOff x="5429" y="1144"/>
                <a:chExt cx="205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4" cy="369"/>
              <a:chOff x="391" y="2136"/>
              <a:chExt cx="234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47" y="2192"/>
              <a:ext cx="181" cy="306"/>
              <a:chOff x="3304" y="2120"/>
              <a:chExt cx="181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28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04" y="2195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47" y="2528"/>
              <a:ext cx="177" cy="306"/>
              <a:chOff x="3304" y="2456"/>
              <a:chExt cx="177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28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04" y="2539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1" y="2864"/>
              <a:ext cx="109" cy="304"/>
              <a:chOff x="3328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28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2" cy="306"/>
              <a:chOff x="3935" y="2288"/>
              <a:chExt cx="172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88" cy="306"/>
              <a:chOff x="5420" y="2656"/>
              <a:chExt cx="188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83" y="3147"/>
              <a:ext cx="33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4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5" cy="639"/>
              <a:chOff x="733" y="2221"/>
              <a:chExt cx="565" cy="639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5" cy="3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7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53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05" cy="304"/>
              <a:chOff x="1238" y="2263"/>
              <a:chExt cx="205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0" y="2841"/>
              <a:ext cx="391" cy="328"/>
              <a:chOff x="1810" y="2841"/>
              <a:chExt cx="391" cy="328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810" y="2841"/>
                <a:ext cx="39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Imm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Select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39" cy="770"/>
              <a:chOff x="2224" y="1737"/>
              <a:chExt cx="439" cy="770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GPRs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wd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5" cy="883"/>
              <a:chOff x="4391" y="2188"/>
              <a:chExt cx="585" cy="883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20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5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30674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264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595" cy="301"/>
                  <a:chOff x="4812" y="1348"/>
                  <a:chExt cx="595" cy="301"/>
                </a:xfrm>
              </p:grpSpPr>
              <p:sp>
                <p:nvSpPr>
                  <p:cNvPr id="130675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5196" y="1348"/>
                    <a:ext cx="211" cy="15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5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1</a:t>
                    </a:r>
                    <a:endParaRPr lang="en-US" sz="1050" dirty="0">
                      <a:solidFill>
                        <a:schemeClr val="tx1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675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</p:grpSp>
          </p:grp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361" y="1408"/>
              <a:ext cx="646" cy="332"/>
              <a:chOff x="2881" y="1240"/>
              <a:chExt cx="646" cy="332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881" y="1240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0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79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BSrc</a:t>
              </a:r>
            </a:p>
          </p:txBody>
        </p:sp>
        <p:sp>
          <p:nvSpPr>
            <p:cNvPr id="174" name="Freeform 37"/>
            <p:cNvSpPr>
              <a:spLocks/>
            </p:cNvSpPr>
            <p:nvPr/>
          </p:nvSpPr>
          <p:spPr bwMode="auto">
            <a:xfrm>
              <a:off x="3033" y="212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75" name="Line 5"/>
            <p:cNvSpPr>
              <a:spLocks noChangeShapeType="1"/>
            </p:cNvSpPr>
            <p:nvPr/>
          </p:nvSpPr>
          <p:spPr bwMode="auto">
            <a:xfrm>
              <a:off x="3081" y="2016"/>
              <a:ext cx="0" cy="1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76" name="Freeform 32"/>
            <p:cNvSpPr>
              <a:spLocks/>
            </p:cNvSpPr>
            <p:nvPr/>
          </p:nvSpPr>
          <p:spPr bwMode="auto">
            <a:xfrm flipV="1">
              <a:off x="2937" y="2128"/>
              <a:ext cx="96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78" name="Text Box 6"/>
            <p:cNvSpPr txBox="1">
              <a:spLocks noChangeArrowheads="1"/>
            </p:cNvSpPr>
            <p:nvPr/>
          </p:nvSpPr>
          <p:spPr bwMode="auto">
            <a:xfrm>
              <a:off x="2745" y="1840"/>
              <a:ext cx="8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Guess_zero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06790" name="Rectangle 166"/>
          <p:cNvSpPr>
            <a:spLocks noChangeArrowheads="1"/>
          </p:cNvSpPr>
          <p:nvPr/>
        </p:nvSpPr>
        <p:spPr bwMode="auto">
          <a:xfrm>
            <a:off x="914400" y="5105400"/>
            <a:ext cx="6985606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Guess_zero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  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(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=LW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).(ws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0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)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re1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" name="Line 31"/>
          <p:cNvSpPr>
            <a:spLocks noChangeShapeType="1"/>
          </p:cNvSpPr>
          <p:nvPr/>
        </p:nvSpPr>
        <p:spPr bwMode="auto">
          <a:xfrm flipH="1">
            <a:off x="7977090" y="2232548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267200" y="274320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04800" y="5486400"/>
            <a:ext cx="8686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Also need to add circuitry to remember that this was a guess and flush pipeline if load not zero!</a:t>
            </a:r>
          </a:p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Not worth doing in practice – why?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Hazards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we need to calculate next PC?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Jumps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Opcode</a:t>
            </a:r>
            <a:r>
              <a:rPr lang="en-US" sz="2000" dirty="0" smtClean="0"/>
              <a:t>, PC and offset</a:t>
            </a:r>
          </a:p>
          <a:p>
            <a:r>
              <a:rPr lang="en-US" dirty="0" smtClean="0"/>
              <a:t>For Jump Register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value, and PC</a:t>
            </a:r>
          </a:p>
          <a:p>
            <a:r>
              <a:rPr lang="en-US" dirty="0" smtClean="0"/>
              <a:t>For Conditional Branches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(for condition), PC and offset</a:t>
            </a:r>
          </a:p>
          <a:p>
            <a:r>
              <a:rPr lang="en-US" dirty="0" smtClean="0"/>
              <a:t>For all other instructions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 and PC ( and have to know it’s not one of above 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0BF-9A85-3349-91B9-AD7774474F6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70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PC Calculation </a:t>
            </a:r>
            <a:r>
              <a:rPr lang="en-US" dirty="0" smtClean="0"/>
              <a:t>Bubbles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194-1C14-2A48-A5BE-7E4BE6878023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62338" y="2181225"/>
            <a:ext cx="2717800" cy="925513"/>
            <a:chOff x="2181" y="1502"/>
            <a:chExt cx="1712" cy="583"/>
          </a:xfrm>
        </p:grpSpPr>
        <p:sp>
          <p:nvSpPr>
            <p:cNvPr id="1309699" name="Rectangle 3"/>
            <p:cNvSpPr>
              <a:spLocks noChangeArrowheads="1"/>
            </p:cNvSpPr>
            <p:nvPr/>
          </p:nvSpPr>
          <p:spPr bwMode="auto">
            <a:xfrm>
              <a:off x="2181" y="1502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0" name="Rectangle 4"/>
            <p:cNvSpPr>
              <a:spLocks noChangeArrowheads="1"/>
            </p:cNvSpPr>
            <p:nvPr/>
          </p:nvSpPr>
          <p:spPr bwMode="auto">
            <a:xfrm>
              <a:off x="2894" y="1687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1" name="Rectangle 5"/>
            <p:cNvSpPr>
              <a:spLocks noChangeArrowheads="1"/>
            </p:cNvSpPr>
            <p:nvPr/>
          </p:nvSpPr>
          <p:spPr bwMode="auto">
            <a:xfrm>
              <a:off x="3621" y="1845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9702" name="Rectangle 6"/>
          <p:cNvSpPr>
            <a:spLocks noChangeArrowheads="1"/>
          </p:cNvSpPr>
          <p:nvPr/>
        </p:nvSpPr>
        <p:spPr bwMode="auto">
          <a:xfrm>
            <a:off x="-11113" y="1011238"/>
            <a:ext cx="8749191" cy="2274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 x1 </a:t>
            </a:r>
            <a:r>
              <a:rPr lang="en-US" sz="1800" dirty="0">
                <a:solidFill>
                  <a:schemeClr val="accent1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chemeClr val="accent1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x0 +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10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x3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x2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+ 17		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		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</p:txBody>
      </p:sp>
      <p:sp>
        <p:nvSpPr>
          <p:cNvPr id="1309703" name="Rectangle 7"/>
          <p:cNvSpPr>
            <a:spLocks noChangeArrowheads="1"/>
          </p:cNvSpPr>
          <p:nvPr/>
        </p:nvSpPr>
        <p:spPr bwMode="auto">
          <a:xfrm>
            <a:off x="1712913" y="3795713"/>
            <a:ext cx="6735819" cy="20903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09705" name="Rectangle 9"/>
          <p:cNvSpPr>
            <a:spLocks noChangeArrowheads="1"/>
          </p:cNvSpPr>
          <p:nvPr/>
        </p:nvSpPr>
        <p:spPr bwMode="auto">
          <a:xfrm>
            <a:off x="87313" y="47783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09706" name="Rectangle 10"/>
          <p:cNvSpPr>
            <a:spLocks noChangeArrowheads="1"/>
          </p:cNvSpPr>
          <p:nvPr/>
        </p:nvSpPr>
        <p:spPr bwMode="auto">
          <a:xfrm>
            <a:off x="5283200" y="60277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702" grpId="0" build="p" autoUpdateAnimBg="0"/>
      <p:bldP spid="1309703" grpId="0" build="p" autoUpdateAnimBg="0"/>
      <p:bldP spid="1309705" grpId="0" autoUpdateAnimBg="0"/>
      <p:bldP spid="13097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RISC-V</a:t>
            </a:r>
            <a:endParaRPr lang="en-US" dirty="0"/>
          </a:p>
        </p:txBody>
      </p:sp>
      <p:sp>
        <p:nvSpPr>
          <p:cNvPr id="132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pipeline RISC-V:</a:t>
            </a:r>
          </a:p>
          <a:p>
            <a:endParaRPr lang="en-US" dirty="0" smtClean="0"/>
          </a:p>
          <a:p>
            <a:r>
              <a:rPr lang="en-US" dirty="0" smtClean="0"/>
              <a:t>First build RISC-V without pipelining with CPI=1 </a:t>
            </a:r>
          </a:p>
          <a:p>
            <a:endParaRPr lang="en-US" dirty="0" smtClean="0"/>
          </a:p>
          <a:p>
            <a:r>
              <a:rPr lang="en-US" dirty="0" smtClean="0"/>
              <a:t>Next, add pipeline registers to reduce cycle time while maintaining CPI=1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37A1-7863-304C-B24D-C49CD8F9FF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1524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Speculate next address is PC+4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191-0B81-C446-BE50-8C7E9444BCF5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0723" name="Rectangle 3"/>
          <p:cNvSpPr>
            <a:spLocks noChangeArrowheads="1"/>
          </p:cNvSpPr>
          <p:nvPr/>
        </p:nvSpPr>
        <p:spPr bwMode="auto">
          <a:xfrm>
            <a:off x="431800" y="4997450"/>
            <a:ext cx="2630488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8263" y="5513388"/>
            <a:ext cx="2527300" cy="454025"/>
            <a:chOff x="843" y="3727"/>
            <a:chExt cx="1592" cy="286"/>
          </a:xfrm>
        </p:grpSpPr>
        <p:sp>
          <p:nvSpPr>
            <p:cNvPr id="1310725" name="Line 5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26" name="Rectangle 6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sp>
        <p:nvSpPr>
          <p:cNvPr id="1310727" name="Text Box 7"/>
          <p:cNvSpPr txBox="1">
            <a:spLocks noChangeArrowheads="1"/>
          </p:cNvSpPr>
          <p:nvPr/>
        </p:nvSpPr>
        <p:spPr bwMode="auto">
          <a:xfrm>
            <a:off x="4348163" y="5046663"/>
            <a:ext cx="46005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A jump instruction kills (not stalls)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the following instruction</a:t>
            </a:r>
            <a:endParaRPr lang="en-US" sz="2000" i="1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0728" name="Rectangle 8"/>
          <p:cNvSpPr>
            <a:spLocks noChangeArrowheads="1"/>
          </p:cNvSpPr>
          <p:nvPr/>
        </p:nvSpPr>
        <p:spPr bwMode="auto">
          <a:xfrm>
            <a:off x="3702050" y="8128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0729" name="Rectangle 9"/>
          <p:cNvSpPr>
            <a:spLocks noChangeArrowheads="1"/>
          </p:cNvSpPr>
          <p:nvPr/>
        </p:nvSpPr>
        <p:spPr bwMode="auto">
          <a:xfrm>
            <a:off x="7412038" y="578643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How?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806450"/>
            <a:ext cx="7388225" cy="3862388"/>
            <a:chOff x="424" y="762"/>
            <a:chExt cx="4654" cy="2433"/>
          </a:xfrm>
        </p:grpSpPr>
        <p:sp>
          <p:nvSpPr>
            <p:cNvPr id="1310731" name="Text Box 11"/>
            <p:cNvSpPr txBox="1">
              <a:spLocks noChangeArrowheads="1"/>
            </p:cNvSpPr>
            <p:nvPr/>
          </p:nvSpPr>
          <p:spPr bwMode="auto">
            <a:xfrm>
              <a:off x="2252" y="2998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0732" name="Text Box 12"/>
            <p:cNvSpPr txBox="1">
              <a:spLocks noChangeArrowheads="1"/>
            </p:cNvSpPr>
            <p:nvPr/>
          </p:nvSpPr>
          <p:spPr bwMode="auto">
            <a:xfrm>
              <a:off x="4001" y="2049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0733" name="Text Box 13"/>
            <p:cNvSpPr txBox="1">
              <a:spLocks noChangeArrowheads="1"/>
            </p:cNvSpPr>
            <p:nvPr/>
          </p:nvSpPr>
          <p:spPr bwMode="auto">
            <a:xfrm>
              <a:off x="579" y="2908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  <p:sp>
          <p:nvSpPr>
            <p:cNvPr id="1310734" name="Freeform 14"/>
            <p:cNvSpPr>
              <a:spLocks/>
            </p:cNvSpPr>
            <p:nvPr/>
          </p:nvSpPr>
          <p:spPr bwMode="auto">
            <a:xfrm>
              <a:off x="1107" y="1512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5" name="AutoShape 15"/>
            <p:cNvSpPr>
              <a:spLocks noChangeArrowheads="1"/>
            </p:cNvSpPr>
            <p:nvPr/>
          </p:nvSpPr>
          <p:spPr bwMode="auto">
            <a:xfrm>
              <a:off x="2763" y="2596"/>
              <a:ext cx="1863" cy="595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6" name="Freeform 16"/>
            <p:cNvSpPr>
              <a:spLocks/>
            </p:cNvSpPr>
            <p:nvPr/>
          </p:nvSpPr>
          <p:spPr bwMode="auto">
            <a:xfrm flipH="1">
              <a:off x="2311" y="970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7" name="Freeform 17"/>
            <p:cNvSpPr>
              <a:spLocks/>
            </p:cNvSpPr>
            <p:nvPr/>
          </p:nvSpPr>
          <p:spPr bwMode="auto">
            <a:xfrm>
              <a:off x="716" y="1023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8" name="Freeform 18"/>
            <p:cNvSpPr>
              <a:spLocks/>
            </p:cNvSpPr>
            <p:nvPr/>
          </p:nvSpPr>
          <p:spPr bwMode="auto">
            <a:xfrm>
              <a:off x="2342" y="1024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9" name="Rectangle 19"/>
            <p:cNvSpPr>
              <a:spLocks noChangeArrowheads="1"/>
            </p:cNvSpPr>
            <p:nvPr/>
          </p:nvSpPr>
          <p:spPr bwMode="auto">
            <a:xfrm>
              <a:off x="4033" y="1715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0" name="Freeform 20"/>
            <p:cNvSpPr>
              <a:spLocks/>
            </p:cNvSpPr>
            <p:nvPr/>
          </p:nvSpPr>
          <p:spPr bwMode="auto">
            <a:xfrm>
              <a:off x="4066" y="1969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1" name="Rectangle 21"/>
            <p:cNvSpPr>
              <a:spLocks noChangeArrowheads="1"/>
            </p:cNvSpPr>
            <p:nvPr/>
          </p:nvSpPr>
          <p:spPr bwMode="auto">
            <a:xfrm>
              <a:off x="4895" y="171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2" name="Freeform 22"/>
            <p:cNvSpPr>
              <a:spLocks/>
            </p:cNvSpPr>
            <p:nvPr/>
          </p:nvSpPr>
          <p:spPr bwMode="auto">
            <a:xfrm>
              <a:off x="4928" y="196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3" name="Freeform 23"/>
            <p:cNvSpPr>
              <a:spLocks/>
            </p:cNvSpPr>
            <p:nvPr/>
          </p:nvSpPr>
          <p:spPr bwMode="auto">
            <a:xfrm>
              <a:off x="2654" y="1934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4" name="Line 24"/>
            <p:cNvSpPr>
              <a:spLocks noChangeShapeType="1"/>
            </p:cNvSpPr>
            <p:nvPr/>
          </p:nvSpPr>
          <p:spPr bwMode="auto">
            <a:xfrm>
              <a:off x="4162" y="1883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5" name="Rectangle 25"/>
            <p:cNvSpPr>
              <a:spLocks noChangeArrowheads="1"/>
            </p:cNvSpPr>
            <p:nvPr/>
          </p:nvSpPr>
          <p:spPr bwMode="auto">
            <a:xfrm>
              <a:off x="3985" y="1778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6" name="Rectangle 26"/>
            <p:cNvSpPr>
              <a:spLocks noChangeArrowheads="1"/>
            </p:cNvSpPr>
            <p:nvPr/>
          </p:nvSpPr>
          <p:spPr bwMode="auto">
            <a:xfrm>
              <a:off x="4839" y="1773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7" name="Freeform 27"/>
            <p:cNvSpPr>
              <a:spLocks/>
            </p:cNvSpPr>
            <p:nvPr/>
          </p:nvSpPr>
          <p:spPr bwMode="auto">
            <a:xfrm>
              <a:off x="822" y="2066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8" name="Freeform 28"/>
            <p:cNvSpPr>
              <a:spLocks/>
            </p:cNvSpPr>
            <p:nvPr/>
          </p:nvSpPr>
          <p:spPr bwMode="auto">
            <a:xfrm>
              <a:off x="798" y="2698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9" name="Rectangle 29"/>
            <p:cNvSpPr>
              <a:spLocks noChangeArrowheads="1"/>
            </p:cNvSpPr>
            <p:nvPr/>
          </p:nvSpPr>
          <p:spPr bwMode="auto">
            <a:xfrm>
              <a:off x="662" y="2514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0" name="Line 30"/>
            <p:cNvSpPr>
              <a:spLocks noChangeShapeType="1"/>
            </p:cNvSpPr>
            <p:nvPr/>
          </p:nvSpPr>
          <p:spPr bwMode="auto">
            <a:xfrm>
              <a:off x="806" y="269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1" name="Rectangle 31"/>
            <p:cNvSpPr>
              <a:spLocks noChangeArrowheads="1"/>
            </p:cNvSpPr>
            <p:nvPr/>
          </p:nvSpPr>
          <p:spPr bwMode="auto">
            <a:xfrm>
              <a:off x="613" y="2638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10752" name="Freeform 32"/>
            <p:cNvSpPr>
              <a:spLocks/>
            </p:cNvSpPr>
            <p:nvPr/>
          </p:nvSpPr>
          <p:spPr bwMode="auto">
            <a:xfrm>
              <a:off x="702" y="282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3" name="Rectangle 33"/>
            <p:cNvSpPr>
              <a:spLocks noChangeArrowheads="1"/>
            </p:cNvSpPr>
            <p:nvPr/>
          </p:nvSpPr>
          <p:spPr bwMode="auto">
            <a:xfrm>
              <a:off x="997" y="2601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4" name="Rectangle 34"/>
            <p:cNvSpPr>
              <a:spLocks noChangeArrowheads="1"/>
            </p:cNvSpPr>
            <p:nvPr/>
          </p:nvSpPr>
          <p:spPr bwMode="auto">
            <a:xfrm>
              <a:off x="964" y="2599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310755" name="Rectangle 35"/>
            <p:cNvSpPr>
              <a:spLocks noChangeArrowheads="1"/>
            </p:cNvSpPr>
            <p:nvPr/>
          </p:nvSpPr>
          <p:spPr bwMode="auto">
            <a:xfrm>
              <a:off x="1198" y="2713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310756" name="Rectangle 36"/>
            <p:cNvSpPr>
              <a:spLocks noChangeArrowheads="1"/>
            </p:cNvSpPr>
            <p:nvPr/>
          </p:nvSpPr>
          <p:spPr bwMode="auto">
            <a:xfrm>
              <a:off x="955" y="2871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310757" name="Rectangle 37"/>
            <p:cNvSpPr>
              <a:spLocks noChangeArrowheads="1"/>
            </p:cNvSpPr>
            <p:nvPr/>
          </p:nvSpPr>
          <p:spPr bwMode="auto">
            <a:xfrm>
              <a:off x="732" y="170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310758" name="Line 38"/>
            <p:cNvSpPr>
              <a:spLocks noChangeShapeType="1"/>
            </p:cNvSpPr>
            <p:nvPr/>
          </p:nvSpPr>
          <p:spPr bwMode="auto">
            <a:xfrm>
              <a:off x="1001" y="1777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9" name="Freeform 39"/>
            <p:cNvSpPr>
              <a:spLocks/>
            </p:cNvSpPr>
            <p:nvPr/>
          </p:nvSpPr>
          <p:spPr bwMode="auto">
            <a:xfrm>
              <a:off x="1045" y="1729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0" name="Rectangle 40"/>
            <p:cNvSpPr>
              <a:spLocks noChangeArrowheads="1"/>
            </p:cNvSpPr>
            <p:nvPr/>
          </p:nvSpPr>
          <p:spPr bwMode="auto">
            <a:xfrm>
              <a:off x="1059" y="1847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3120" y="1694"/>
              <a:ext cx="904" cy="327"/>
              <a:chOff x="2376" y="1413"/>
              <a:chExt cx="904" cy="327"/>
            </a:xfrm>
          </p:grpSpPr>
          <p:sp>
            <p:nvSpPr>
              <p:cNvPr id="1310762" name="Freeform 42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3" name="Rectangle 43"/>
              <p:cNvSpPr>
                <a:spLocks noChangeArrowheads="1"/>
              </p:cNvSpPr>
              <p:nvPr/>
            </p:nvSpPr>
            <p:spPr bwMode="auto">
              <a:xfrm>
                <a:off x="2376" y="1413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0764" name="Line 44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5" name="Line 45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0766" name="Rectangle 46"/>
            <p:cNvSpPr>
              <a:spLocks noChangeArrowheads="1"/>
            </p:cNvSpPr>
            <p:nvPr/>
          </p:nvSpPr>
          <p:spPr bwMode="auto">
            <a:xfrm>
              <a:off x="2296" y="264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7" name="Freeform 47"/>
            <p:cNvSpPr>
              <a:spLocks/>
            </p:cNvSpPr>
            <p:nvPr/>
          </p:nvSpPr>
          <p:spPr bwMode="auto">
            <a:xfrm>
              <a:off x="2329" y="2901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8" name="Rectangle 48"/>
            <p:cNvSpPr>
              <a:spLocks noChangeArrowheads="1"/>
            </p:cNvSpPr>
            <p:nvPr/>
          </p:nvSpPr>
          <p:spPr bwMode="auto">
            <a:xfrm>
              <a:off x="2257" y="2714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69" name="Text Box 49"/>
            <p:cNvSpPr txBox="1">
              <a:spLocks noChangeArrowheads="1"/>
            </p:cNvSpPr>
            <p:nvPr/>
          </p:nvSpPr>
          <p:spPr bwMode="auto">
            <a:xfrm>
              <a:off x="4004" y="1522"/>
              <a:ext cx="17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10770" name="Text Box 50"/>
            <p:cNvSpPr txBox="1">
              <a:spLocks noChangeArrowheads="1"/>
            </p:cNvSpPr>
            <p:nvPr/>
          </p:nvSpPr>
          <p:spPr bwMode="auto">
            <a:xfrm>
              <a:off x="4860" y="1517"/>
              <a:ext cx="19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10771" name="Line 51"/>
            <p:cNvSpPr>
              <a:spLocks noChangeShapeType="1"/>
            </p:cNvSpPr>
            <p:nvPr/>
          </p:nvSpPr>
          <p:spPr bwMode="auto">
            <a:xfrm flipV="1">
              <a:off x="2411" y="2810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2" name="Line 52"/>
            <p:cNvSpPr>
              <a:spLocks noChangeShapeType="1"/>
            </p:cNvSpPr>
            <p:nvPr/>
          </p:nvSpPr>
          <p:spPr bwMode="auto">
            <a:xfrm>
              <a:off x="1470" y="2812"/>
              <a:ext cx="8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3" name="Freeform 53"/>
            <p:cNvSpPr>
              <a:spLocks/>
            </p:cNvSpPr>
            <p:nvPr/>
          </p:nvSpPr>
          <p:spPr bwMode="auto">
            <a:xfrm>
              <a:off x="934" y="1106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4" name="Freeform 54"/>
            <p:cNvSpPr>
              <a:spLocks/>
            </p:cNvSpPr>
            <p:nvPr/>
          </p:nvSpPr>
          <p:spPr bwMode="auto">
            <a:xfrm>
              <a:off x="424" y="1359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2375" y="1389"/>
              <a:ext cx="385" cy="241"/>
              <a:chOff x="2375" y="1063"/>
              <a:chExt cx="385" cy="241"/>
            </a:xfrm>
          </p:grpSpPr>
          <p:sp>
            <p:nvSpPr>
              <p:cNvPr id="1310776" name="Freeform 56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77" name="Rectangle 57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0778" name="Freeform 58"/>
            <p:cNvSpPr>
              <a:spLocks/>
            </p:cNvSpPr>
            <p:nvPr/>
          </p:nvSpPr>
          <p:spPr bwMode="auto">
            <a:xfrm>
              <a:off x="1088" y="1193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9" name="Freeform 59"/>
            <p:cNvSpPr>
              <a:spLocks/>
            </p:cNvSpPr>
            <p:nvPr/>
          </p:nvSpPr>
          <p:spPr bwMode="auto">
            <a:xfrm>
              <a:off x="823" y="1625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0" name="AutoShape 60"/>
            <p:cNvSpPr>
              <a:spLocks noChangeArrowheads="1"/>
            </p:cNvSpPr>
            <p:nvPr/>
          </p:nvSpPr>
          <p:spPr bwMode="auto">
            <a:xfrm>
              <a:off x="2832" y="2009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Jump?</a:t>
              </a:r>
            </a:p>
          </p:txBody>
        </p:sp>
        <p:sp>
          <p:nvSpPr>
            <p:cNvPr id="1310781" name="Line 61"/>
            <p:cNvSpPr>
              <a:spLocks noChangeShapeType="1"/>
            </p:cNvSpPr>
            <p:nvPr/>
          </p:nvSpPr>
          <p:spPr bwMode="auto">
            <a:xfrm>
              <a:off x="2663" y="2144"/>
              <a:ext cx="2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2" name="Line 62"/>
            <p:cNvSpPr>
              <a:spLocks noChangeShapeType="1"/>
            </p:cNvSpPr>
            <p:nvPr/>
          </p:nvSpPr>
          <p:spPr bwMode="auto">
            <a:xfrm rot="-5400000">
              <a:off x="2510" y="1775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3" name="Freeform 63"/>
            <p:cNvSpPr>
              <a:spLocks/>
            </p:cNvSpPr>
            <p:nvPr/>
          </p:nvSpPr>
          <p:spPr bwMode="auto">
            <a:xfrm>
              <a:off x="1112" y="1296"/>
              <a:ext cx="2032" cy="1388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4" name="Rectangle 64"/>
            <p:cNvSpPr>
              <a:spLocks noChangeArrowheads="1"/>
            </p:cNvSpPr>
            <p:nvPr/>
          </p:nvSpPr>
          <p:spPr bwMode="auto">
            <a:xfrm>
              <a:off x="714" y="762"/>
              <a:ext cx="155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PCSrc</a:t>
              </a:r>
              <a:r>
                <a:rPr lang="en-US" sz="1200">
                  <a:solidFill>
                    <a:schemeClr val="bg2"/>
                  </a:solidFill>
                  <a:latin typeface="Verdana" charset="0"/>
                </a:rPr>
                <a:t> (pc+4 / jabs / rind/ br)</a:t>
              </a:r>
            </a:p>
          </p:txBody>
        </p:sp>
        <p:sp>
          <p:nvSpPr>
            <p:cNvPr id="1310785" name="Line 65"/>
            <p:cNvSpPr>
              <a:spLocks noChangeShapeType="1"/>
            </p:cNvSpPr>
            <p:nvPr/>
          </p:nvSpPr>
          <p:spPr bwMode="auto">
            <a:xfrm>
              <a:off x="1016" y="896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6" name="Oval 66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7" name="Line 67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8" name="Freeform 68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9" name="Freeform 69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Oval 72"/>
          <p:cNvSpPr/>
          <p:nvPr/>
        </p:nvSpPr>
        <p:spPr bwMode="auto">
          <a:xfrm>
            <a:off x="3705225" y="11842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27" grpId="0" autoUpdateAnimBg="0"/>
      <p:bldP spid="131072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Jumps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3DDF-9BA6-3343-B209-AC306CBD29A2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1746" name="Oval 2"/>
          <p:cNvSpPr>
            <a:spLocks noChangeArrowheads="1"/>
          </p:cNvSpPr>
          <p:nvPr/>
        </p:nvSpPr>
        <p:spPr bwMode="auto">
          <a:xfrm>
            <a:off x="2908300" y="3800475"/>
            <a:ext cx="508000" cy="711200"/>
          </a:xfrm>
          <a:prstGeom prst="ellipse">
            <a:avLst/>
          </a:prstGeom>
          <a:solidFill>
            <a:srgbClr val="CFBDC8"/>
          </a:solidFill>
          <a:ln w="9525">
            <a:solidFill>
              <a:srgbClr val="B69CA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1800" y="5149850"/>
            <a:ext cx="3433763" cy="1187450"/>
            <a:chOff x="272" y="3402"/>
            <a:chExt cx="2163" cy="748"/>
          </a:xfrm>
        </p:grpSpPr>
        <p:sp>
          <p:nvSpPr>
            <p:cNvPr id="1311749" name="Rectangle 5"/>
            <p:cNvSpPr>
              <a:spLocks noChangeArrowheads="1"/>
            </p:cNvSpPr>
            <p:nvPr/>
          </p:nvSpPr>
          <p:spPr bwMode="auto">
            <a:xfrm>
              <a:off x="272" y="3402"/>
              <a:ext cx="1657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096	ADD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chemeClr val="accent2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	100	J 304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104	ADD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304	ADD</a:t>
              </a:r>
            </a:p>
          </p:txBody>
        </p:sp>
        <p:sp>
          <p:nvSpPr>
            <p:cNvPr id="1311750" name="Line 6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51" name="Rectangle 7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9163" y="2963863"/>
            <a:ext cx="5745162" cy="1781175"/>
            <a:chOff x="579" y="2025"/>
            <a:chExt cx="3619" cy="1122"/>
          </a:xfrm>
        </p:grpSpPr>
        <p:sp>
          <p:nvSpPr>
            <p:cNvPr id="1311753" name="Text Box 9"/>
            <p:cNvSpPr txBox="1">
              <a:spLocks noChangeArrowheads="1"/>
            </p:cNvSpPr>
            <p:nvPr/>
          </p:nvSpPr>
          <p:spPr bwMode="auto">
            <a:xfrm>
              <a:off x="2252" y="297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754" name="Text Box 10"/>
            <p:cNvSpPr txBox="1">
              <a:spLocks noChangeArrowheads="1"/>
            </p:cNvSpPr>
            <p:nvPr/>
          </p:nvSpPr>
          <p:spPr bwMode="auto">
            <a:xfrm>
              <a:off x="4001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55" name="Text Box 11"/>
            <p:cNvSpPr txBox="1">
              <a:spLocks noChangeArrowheads="1"/>
            </p:cNvSpPr>
            <p:nvPr/>
          </p:nvSpPr>
          <p:spPr bwMode="auto">
            <a:xfrm>
              <a:off x="579" y="2884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</p:grpSp>
      <p:sp>
        <p:nvSpPr>
          <p:cNvPr id="1311756" name="Freeform 12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7" name="AutoShape 13"/>
          <p:cNvSpPr>
            <a:spLocks noChangeArrowheads="1"/>
          </p:cNvSpPr>
          <p:nvPr/>
        </p:nvSpPr>
        <p:spPr bwMode="auto">
          <a:xfrm>
            <a:off x="4386263" y="3832225"/>
            <a:ext cx="2957512" cy="9445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8" name="Freeform 14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9" name="Freeform 15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0" name="Freeform 16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1" name="Rectangle 17"/>
          <p:cNvSpPr>
            <a:spLocks noChangeArrowheads="1"/>
          </p:cNvSpPr>
          <p:nvPr/>
        </p:nvSpPr>
        <p:spPr bwMode="auto">
          <a:xfrm>
            <a:off x="3702050" y="9271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1762" name="Rectangle 18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3" name="Freeform 19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4" name="Rectangle 20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5" name="Freeform 21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6" name="Freeform 22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7" name="Line 23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8" name="Rectangle 24"/>
          <p:cNvSpPr>
            <a:spLocks noChangeArrowheads="1"/>
          </p:cNvSpPr>
          <p:nvPr/>
        </p:nvSpPr>
        <p:spPr bwMode="auto">
          <a:xfrm>
            <a:off x="6326188" y="2533650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69" name="Rectangle 25"/>
          <p:cNvSpPr>
            <a:spLocks noChangeArrowheads="1"/>
          </p:cNvSpPr>
          <p:nvPr/>
        </p:nvSpPr>
        <p:spPr bwMode="auto">
          <a:xfrm>
            <a:off x="7681913" y="2525713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70" name="Freeform 26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1" name="Freeform 27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2" name="Rectangle 28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3" name="Line 29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4" name="Rectangle 30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1775" name="Freeform 31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6" name="Rectangle 32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7" name="Rectangle 33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1778" name="Rectangle 34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1779" name="Rectangle 35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1780" name="Rectangle 36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1781" name="Line 37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2" name="Freeform 38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3" name="Rectangle 39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876800" y="2362203"/>
            <a:ext cx="1511300" cy="557213"/>
            <a:chOff x="2328" y="1389"/>
            <a:chExt cx="952" cy="351"/>
          </a:xfrm>
        </p:grpSpPr>
        <p:sp>
          <p:nvSpPr>
            <p:cNvPr id="1311785" name="Freeform 41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6" name="Rectangle 42"/>
            <p:cNvSpPr>
              <a:spLocks noChangeArrowheads="1"/>
            </p:cNvSpPr>
            <p:nvPr/>
          </p:nvSpPr>
          <p:spPr bwMode="auto">
            <a:xfrm>
              <a:off x="2328" y="1389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87" name="Line 43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8" name="Line 44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789" name="Rectangle 45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0" name="Freeform 46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1" name="Rectangle 47"/>
          <p:cNvSpPr>
            <a:spLocks noChangeArrowheads="1"/>
          </p:cNvSpPr>
          <p:nvPr/>
        </p:nvSpPr>
        <p:spPr bwMode="auto">
          <a:xfrm>
            <a:off x="3582988" y="40195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92" name="Text Box 48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1793" name="Text Box 49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1794" name="Line 50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5" name="Line 51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6" name="Freeform 52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7" name="Freeform 53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1799" name="Freeform 55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00" name="Rectangle 56"/>
            <p:cNvSpPr>
              <a:spLocks noChangeArrowheads="1"/>
            </p:cNvSpPr>
            <p:nvPr/>
          </p:nvSpPr>
          <p:spPr bwMode="auto">
            <a:xfrm>
              <a:off x="2421" y="1103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</p:grpSp>
      <p:sp>
        <p:nvSpPr>
          <p:cNvPr id="1311801" name="Freeform 57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2" name="Freeform 58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3" name="AutoShape 59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Jump?</a:t>
            </a:r>
          </a:p>
        </p:txBody>
      </p:sp>
      <p:sp>
        <p:nvSpPr>
          <p:cNvPr id="1311804" name="Line 60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5" name="Line 61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6" name="Freeform 62"/>
          <p:cNvSpPr>
            <a:spLocks/>
          </p:cNvSpPr>
          <p:nvPr/>
        </p:nvSpPr>
        <p:spPr bwMode="auto">
          <a:xfrm>
            <a:off x="1765300" y="1806575"/>
            <a:ext cx="3225800" cy="21653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7" name="Rectangle 63"/>
          <p:cNvSpPr>
            <a:spLocks noChangeArrowheads="1"/>
          </p:cNvSpPr>
          <p:nvPr/>
        </p:nvSpPr>
        <p:spPr bwMode="auto">
          <a:xfrm>
            <a:off x="1135063" y="920750"/>
            <a:ext cx="246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 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(pc+4 / jabs / rind/ br)</a:t>
            </a:r>
          </a:p>
        </p:txBody>
      </p:sp>
      <p:sp>
        <p:nvSpPr>
          <p:cNvPr id="1311808" name="Line 64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9" name="Rectangle 65"/>
          <p:cNvSpPr>
            <a:spLocks noChangeArrowheads="1"/>
          </p:cNvSpPr>
          <p:nvPr/>
        </p:nvSpPr>
        <p:spPr bwMode="auto">
          <a:xfrm>
            <a:off x="4816475" y="5027613"/>
            <a:ext cx="3095206" cy="92333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J, JAL 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err="1" smtClean="0">
                <a:solidFill>
                  <a:srgbClr val="56127A"/>
                </a:solidFill>
                <a:latin typeface="Verdana" charset="0"/>
              </a:rPr>
              <a:t>bubble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	 	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IM</a:t>
            </a:r>
          </a:p>
        </p:txBody>
      </p:sp>
      <p:sp>
        <p:nvSpPr>
          <p:cNvPr id="1311810" name="Text Box 66"/>
          <p:cNvSpPr txBox="1">
            <a:spLocks noChangeArrowheads="1"/>
          </p:cNvSpPr>
          <p:nvPr/>
        </p:nvSpPr>
        <p:spPr bwMode="auto">
          <a:xfrm>
            <a:off x="6134100" y="1049338"/>
            <a:ext cx="2819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To kill a fetched instruction --  Insert a mux before IR</a:t>
            </a:r>
          </a:p>
        </p:txBody>
      </p:sp>
      <p:sp>
        <p:nvSpPr>
          <p:cNvPr id="1311811" name="Text Box 67"/>
          <p:cNvSpPr txBox="1">
            <a:spLocks noChangeArrowheads="1"/>
          </p:cNvSpPr>
          <p:nvPr/>
        </p:nvSpPr>
        <p:spPr bwMode="auto">
          <a:xfrm>
            <a:off x="7388225" y="3340100"/>
            <a:ext cx="1565275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chemeClr val="bg2"/>
                </a:solidFill>
                <a:latin typeface="Verdana" charset="0"/>
              </a:rPr>
              <a:t>Any interaction between stall and jump?</a:t>
            </a: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1813" name="Freeform 69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4" name="Rectangle 70"/>
            <p:cNvSpPr>
              <a:spLocks noChangeArrowheads="1"/>
            </p:cNvSpPr>
            <p:nvPr/>
          </p:nvSpPr>
          <p:spPr bwMode="auto">
            <a:xfrm>
              <a:off x="1440" y="2614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15" name="Line 71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6" name="Line 72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7" name="Text Box 73"/>
            <p:cNvSpPr txBox="1">
              <a:spLocks noChangeArrowheads="1"/>
            </p:cNvSpPr>
            <p:nvPr/>
          </p:nvSpPr>
          <p:spPr bwMode="auto">
            <a:xfrm>
              <a:off x="1623" y="2406"/>
              <a:ext cx="429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IRSrc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D</a:t>
              </a:r>
              <a:endParaRPr lang="en-US" sz="12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311818" name="Line 74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906463" y="2959101"/>
            <a:ext cx="7129462" cy="1771651"/>
            <a:chOff x="571" y="2022"/>
            <a:chExt cx="4491" cy="1116"/>
          </a:xfrm>
        </p:grpSpPr>
        <p:sp>
          <p:nvSpPr>
            <p:cNvPr id="1311820" name="Text Box 76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821" name="Text Box 77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22" name="Text Box 78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304</a:t>
              </a:r>
            </a:p>
          </p:txBody>
        </p:sp>
        <p:sp>
          <p:nvSpPr>
            <p:cNvPr id="1311823" name="Text Box 79"/>
            <p:cNvSpPr txBox="1">
              <a:spLocks noChangeArrowheads="1"/>
            </p:cNvSpPr>
            <p:nvPr/>
          </p:nvSpPr>
          <p:spPr bwMode="auto">
            <a:xfrm>
              <a:off x="2203" y="2964"/>
              <a:ext cx="4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200" i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1825" name="Oval 81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6" name="Line 82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7" name="Freeform 83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8" name="Freeform 84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Oval 87"/>
          <p:cNvSpPr/>
          <p:nvPr/>
        </p:nvSpPr>
        <p:spPr bwMode="auto">
          <a:xfrm>
            <a:off x="3705225" y="12731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809" grpId="0" animBg="1" autoUpdateAnimBg="0"/>
      <p:bldP spid="1311810" grpId="0" autoUpdateAnimBg="0"/>
      <p:bldP spid="131181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Jump Pipeline Diagrams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5232-93A9-374E-9AC6-FEE2ED4F8CAF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941513" y="33893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228600" y="609600"/>
            <a:ext cx="7613650" cy="2011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J 304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315913" y="43719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5511800" y="56213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4114800" y="19812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4" grpId="0" autoUpdateAnimBg="0"/>
      <p:bldP spid="1313796" grpId="0" build="p" autoUpdateAnimBg="0"/>
      <p:bldP spid="1313797" grpId="0" autoUpdateAnimBg="0"/>
      <p:bldP spid="1313798" grpId="0" autoUpdateAnimBg="0"/>
      <p:bldP spid="131379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399-ECEB-354D-A3B5-C3F2F17CB52C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4819" name="Rectangle 3"/>
          <p:cNvSpPr>
            <a:spLocks noChangeArrowheads="1"/>
          </p:cNvSpPr>
          <p:nvPr/>
        </p:nvSpPr>
        <p:spPr bwMode="auto">
          <a:xfrm>
            <a:off x="0" y="5111750"/>
            <a:ext cx="36465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100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304	ADD</a:t>
            </a:r>
          </a:p>
        </p:txBody>
      </p:sp>
      <p:sp>
        <p:nvSpPr>
          <p:cNvPr id="1314820" name="AutoShape 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 dirty="0" smtClean="0">
                <a:solidFill>
                  <a:schemeClr val="tx1"/>
                </a:solidFill>
                <a:latin typeface="Calibri"/>
                <a:cs typeface="Calibri"/>
              </a:rPr>
              <a:t>BEQ?</a:t>
            </a:r>
            <a:endParaRPr lang="en-US" sz="14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4821" name="Line 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3100" y="920750"/>
            <a:ext cx="7585075" cy="3930651"/>
            <a:chOff x="424" y="738"/>
            <a:chExt cx="4778" cy="247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9" y="2025"/>
              <a:ext cx="3630" cy="1143"/>
              <a:chOff x="579" y="2025"/>
              <a:chExt cx="3630" cy="1143"/>
            </a:xfrm>
          </p:grpSpPr>
          <p:sp>
            <p:nvSpPr>
              <p:cNvPr id="1314824" name="Text Box 8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204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I</a:t>
                </a:r>
                <a:r>
                  <a:rPr lang="en-US" sz="1400" i="1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  <p:sp>
            <p:nvSpPr>
              <p:cNvPr id="1314825" name="Text Box 9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208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I</a:t>
                </a:r>
                <a:r>
                  <a:rPr lang="en-US" sz="1400" i="1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1</a:t>
                </a:r>
                <a:endParaRPr lang="en-US" sz="1400" i="1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26" name="Text Box 10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316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104</a:t>
                </a:r>
              </a:p>
            </p:txBody>
          </p:sp>
        </p:grpSp>
        <p:sp>
          <p:nvSpPr>
            <p:cNvPr id="1314827" name="Freeform 11"/>
            <p:cNvSpPr>
              <a:spLocks/>
            </p:cNvSpPr>
            <p:nvPr/>
          </p:nvSpPr>
          <p:spPr bwMode="auto">
            <a:xfrm>
              <a:off x="1107" y="1488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28" name="AutoShape 12"/>
            <p:cNvSpPr>
              <a:spLocks noChangeArrowheads="1"/>
            </p:cNvSpPr>
            <p:nvPr/>
          </p:nvSpPr>
          <p:spPr bwMode="auto">
            <a:xfrm>
              <a:off x="2763" y="2444"/>
              <a:ext cx="2439" cy="72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29" name="Freeform 13"/>
            <p:cNvSpPr>
              <a:spLocks/>
            </p:cNvSpPr>
            <p:nvPr/>
          </p:nvSpPr>
          <p:spPr bwMode="auto">
            <a:xfrm flipH="1">
              <a:off x="2311" y="946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0" name="Freeform 14"/>
            <p:cNvSpPr>
              <a:spLocks/>
            </p:cNvSpPr>
            <p:nvPr/>
          </p:nvSpPr>
          <p:spPr bwMode="auto">
            <a:xfrm>
              <a:off x="716" y="999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1" name="Freeform 15"/>
            <p:cNvSpPr>
              <a:spLocks/>
            </p:cNvSpPr>
            <p:nvPr/>
          </p:nvSpPr>
          <p:spPr bwMode="auto">
            <a:xfrm>
              <a:off x="2342" y="1000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2" name="Rectangle 16"/>
            <p:cNvSpPr>
              <a:spLocks noChangeArrowheads="1"/>
            </p:cNvSpPr>
            <p:nvPr/>
          </p:nvSpPr>
          <p:spPr bwMode="auto">
            <a:xfrm>
              <a:off x="2332" y="742"/>
              <a:ext cx="42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stall</a:t>
              </a:r>
            </a:p>
          </p:txBody>
        </p:sp>
        <p:sp>
          <p:nvSpPr>
            <p:cNvPr id="1314833" name="Rectangle 17"/>
            <p:cNvSpPr>
              <a:spLocks noChangeArrowheads="1"/>
            </p:cNvSpPr>
            <p:nvPr/>
          </p:nvSpPr>
          <p:spPr bwMode="auto">
            <a:xfrm>
              <a:off x="4033" y="1691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4" name="Freeform 18"/>
            <p:cNvSpPr>
              <a:spLocks/>
            </p:cNvSpPr>
            <p:nvPr/>
          </p:nvSpPr>
          <p:spPr bwMode="auto">
            <a:xfrm>
              <a:off x="4066" y="1945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5" name="Rectangle 19"/>
            <p:cNvSpPr>
              <a:spLocks noChangeArrowheads="1"/>
            </p:cNvSpPr>
            <p:nvPr/>
          </p:nvSpPr>
          <p:spPr bwMode="auto">
            <a:xfrm>
              <a:off x="4895" y="168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6" name="Freeform 20"/>
            <p:cNvSpPr>
              <a:spLocks/>
            </p:cNvSpPr>
            <p:nvPr/>
          </p:nvSpPr>
          <p:spPr bwMode="auto">
            <a:xfrm>
              <a:off x="4928" y="194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7" name="Freeform 21"/>
            <p:cNvSpPr>
              <a:spLocks/>
            </p:cNvSpPr>
            <p:nvPr/>
          </p:nvSpPr>
          <p:spPr bwMode="auto">
            <a:xfrm>
              <a:off x="2654" y="1910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8" name="Line 22"/>
            <p:cNvSpPr>
              <a:spLocks noChangeShapeType="1"/>
            </p:cNvSpPr>
            <p:nvPr/>
          </p:nvSpPr>
          <p:spPr bwMode="auto">
            <a:xfrm>
              <a:off x="4162" y="1859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9" name="Rectangle 23"/>
            <p:cNvSpPr>
              <a:spLocks noChangeArrowheads="1"/>
            </p:cNvSpPr>
            <p:nvPr/>
          </p:nvSpPr>
          <p:spPr bwMode="auto">
            <a:xfrm>
              <a:off x="3985" y="1754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40" name="Rectangle 24"/>
            <p:cNvSpPr>
              <a:spLocks noChangeArrowheads="1"/>
            </p:cNvSpPr>
            <p:nvPr/>
          </p:nvSpPr>
          <p:spPr bwMode="auto">
            <a:xfrm>
              <a:off x="4839" y="1749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41" name="Freeform 25"/>
            <p:cNvSpPr>
              <a:spLocks/>
            </p:cNvSpPr>
            <p:nvPr/>
          </p:nvSpPr>
          <p:spPr bwMode="auto">
            <a:xfrm>
              <a:off x="822" y="2042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2" name="Freeform 26"/>
            <p:cNvSpPr>
              <a:spLocks/>
            </p:cNvSpPr>
            <p:nvPr/>
          </p:nvSpPr>
          <p:spPr bwMode="auto">
            <a:xfrm>
              <a:off x="798" y="2674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3" name="Rectangle 27"/>
            <p:cNvSpPr>
              <a:spLocks noChangeArrowheads="1"/>
            </p:cNvSpPr>
            <p:nvPr/>
          </p:nvSpPr>
          <p:spPr bwMode="auto">
            <a:xfrm>
              <a:off x="662" y="2490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4" name="Line 28"/>
            <p:cNvSpPr>
              <a:spLocks noChangeShapeType="1"/>
            </p:cNvSpPr>
            <p:nvPr/>
          </p:nvSpPr>
          <p:spPr bwMode="auto">
            <a:xfrm>
              <a:off x="806" y="2674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5" name="Rectangle 29"/>
            <p:cNvSpPr>
              <a:spLocks noChangeArrowheads="1"/>
            </p:cNvSpPr>
            <p:nvPr/>
          </p:nvSpPr>
          <p:spPr bwMode="auto">
            <a:xfrm>
              <a:off x="613" y="2614"/>
              <a:ext cx="234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314846" name="Freeform 30"/>
            <p:cNvSpPr>
              <a:spLocks/>
            </p:cNvSpPr>
            <p:nvPr/>
          </p:nvSpPr>
          <p:spPr bwMode="auto">
            <a:xfrm>
              <a:off x="702" y="2802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7" name="Rectangle 31"/>
            <p:cNvSpPr>
              <a:spLocks noChangeArrowheads="1"/>
            </p:cNvSpPr>
            <p:nvPr/>
          </p:nvSpPr>
          <p:spPr bwMode="auto">
            <a:xfrm>
              <a:off x="997" y="2577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8" name="Rectangle 32"/>
            <p:cNvSpPr>
              <a:spLocks noChangeArrowheads="1"/>
            </p:cNvSpPr>
            <p:nvPr/>
          </p:nvSpPr>
          <p:spPr bwMode="auto">
            <a:xfrm>
              <a:off x="964" y="2575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314849" name="Rectangle 33"/>
            <p:cNvSpPr>
              <a:spLocks noChangeArrowheads="1"/>
            </p:cNvSpPr>
            <p:nvPr/>
          </p:nvSpPr>
          <p:spPr bwMode="auto">
            <a:xfrm>
              <a:off x="1198" y="2689"/>
              <a:ext cx="2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</p:txBody>
        </p:sp>
        <p:sp>
          <p:nvSpPr>
            <p:cNvPr id="1314850" name="Rectangle 34"/>
            <p:cNvSpPr>
              <a:spLocks noChangeArrowheads="1"/>
            </p:cNvSpPr>
            <p:nvPr/>
          </p:nvSpPr>
          <p:spPr bwMode="auto">
            <a:xfrm>
              <a:off x="955" y="2847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314851" name="Rectangle 35"/>
            <p:cNvSpPr>
              <a:spLocks noChangeArrowheads="1"/>
            </p:cNvSpPr>
            <p:nvPr/>
          </p:nvSpPr>
          <p:spPr bwMode="auto">
            <a:xfrm>
              <a:off x="732" y="1679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314852" name="Line 36"/>
            <p:cNvSpPr>
              <a:spLocks noChangeShapeType="1"/>
            </p:cNvSpPr>
            <p:nvPr/>
          </p:nvSpPr>
          <p:spPr bwMode="auto">
            <a:xfrm>
              <a:off x="1001" y="1753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53" name="Freeform 37"/>
            <p:cNvSpPr>
              <a:spLocks/>
            </p:cNvSpPr>
            <p:nvPr/>
          </p:nvSpPr>
          <p:spPr bwMode="auto">
            <a:xfrm>
              <a:off x="1045" y="170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54" name="Rectangle 38"/>
            <p:cNvSpPr>
              <a:spLocks noChangeArrowheads="1"/>
            </p:cNvSpPr>
            <p:nvPr/>
          </p:nvSpPr>
          <p:spPr bwMode="auto">
            <a:xfrm>
              <a:off x="1059" y="1823"/>
              <a:ext cx="25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Add</a:t>
              </a: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3120" y="1694"/>
              <a:ext cx="904" cy="303"/>
              <a:chOff x="2376" y="1437"/>
              <a:chExt cx="904" cy="303"/>
            </a:xfrm>
          </p:grpSpPr>
          <p:sp>
            <p:nvSpPr>
              <p:cNvPr id="1314856" name="Freeform 40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57" name="Rectangle 41"/>
              <p:cNvSpPr>
                <a:spLocks noChangeArrowheads="1"/>
              </p:cNvSpPr>
              <p:nvPr/>
            </p:nvSpPr>
            <p:spPr bwMode="auto">
              <a:xfrm>
                <a:off x="2376" y="1437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58" name="Line 42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59" name="Line 43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14860" name="Rectangle 44"/>
            <p:cNvSpPr>
              <a:spLocks noChangeArrowheads="1"/>
            </p:cNvSpPr>
            <p:nvPr/>
          </p:nvSpPr>
          <p:spPr bwMode="auto">
            <a:xfrm>
              <a:off x="2296" y="262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1" name="Freeform 45"/>
            <p:cNvSpPr>
              <a:spLocks/>
            </p:cNvSpPr>
            <p:nvPr/>
          </p:nvSpPr>
          <p:spPr bwMode="auto">
            <a:xfrm>
              <a:off x="2329" y="287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2" name="Rectangle 46"/>
            <p:cNvSpPr>
              <a:spLocks noChangeArrowheads="1"/>
            </p:cNvSpPr>
            <p:nvPr/>
          </p:nvSpPr>
          <p:spPr bwMode="auto">
            <a:xfrm>
              <a:off x="2257" y="2690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63" name="Text Box 47"/>
            <p:cNvSpPr txBox="1">
              <a:spLocks noChangeArrowheads="1"/>
            </p:cNvSpPr>
            <p:nvPr/>
          </p:nvSpPr>
          <p:spPr bwMode="auto">
            <a:xfrm>
              <a:off x="4004" y="1498"/>
              <a:ext cx="19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14864" name="Text Box 48"/>
            <p:cNvSpPr txBox="1">
              <a:spLocks noChangeArrowheads="1"/>
            </p:cNvSpPr>
            <p:nvPr/>
          </p:nvSpPr>
          <p:spPr bwMode="auto">
            <a:xfrm>
              <a:off x="4860" y="1493"/>
              <a:ext cx="24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14865" name="Line 49"/>
            <p:cNvSpPr>
              <a:spLocks noChangeShapeType="1"/>
            </p:cNvSpPr>
            <p:nvPr/>
          </p:nvSpPr>
          <p:spPr bwMode="auto">
            <a:xfrm flipV="1">
              <a:off x="2411" y="2786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6" name="Line 50"/>
            <p:cNvSpPr>
              <a:spLocks noChangeShapeType="1"/>
            </p:cNvSpPr>
            <p:nvPr/>
          </p:nvSpPr>
          <p:spPr bwMode="auto">
            <a:xfrm flipV="1">
              <a:off x="1486" y="2828"/>
              <a:ext cx="46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7" name="Freeform 51"/>
            <p:cNvSpPr>
              <a:spLocks/>
            </p:cNvSpPr>
            <p:nvPr/>
          </p:nvSpPr>
          <p:spPr bwMode="auto">
            <a:xfrm>
              <a:off x="934" y="1082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8" name="Freeform 52"/>
            <p:cNvSpPr>
              <a:spLocks/>
            </p:cNvSpPr>
            <p:nvPr/>
          </p:nvSpPr>
          <p:spPr bwMode="auto">
            <a:xfrm>
              <a:off x="424" y="1335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2375" y="1365"/>
              <a:ext cx="385" cy="241"/>
              <a:chOff x="2375" y="1063"/>
              <a:chExt cx="385" cy="241"/>
            </a:xfrm>
          </p:grpSpPr>
          <p:sp>
            <p:nvSpPr>
              <p:cNvPr id="1314870" name="Freeform 54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71" name="Rectangle 55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</p:grpSp>
        <p:sp>
          <p:nvSpPr>
            <p:cNvPr id="1314872" name="Freeform 56"/>
            <p:cNvSpPr>
              <a:spLocks/>
            </p:cNvSpPr>
            <p:nvPr/>
          </p:nvSpPr>
          <p:spPr bwMode="auto">
            <a:xfrm>
              <a:off x="1088" y="1169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3" name="Freeform 57"/>
            <p:cNvSpPr>
              <a:spLocks/>
            </p:cNvSpPr>
            <p:nvPr/>
          </p:nvSpPr>
          <p:spPr bwMode="auto">
            <a:xfrm>
              <a:off x="823" y="1601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4" name="Line 58"/>
            <p:cNvSpPr>
              <a:spLocks noChangeShapeType="1"/>
            </p:cNvSpPr>
            <p:nvPr/>
          </p:nvSpPr>
          <p:spPr bwMode="auto">
            <a:xfrm rot="-5400000">
              <a:off x="2510" y="1751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5" name="Freeform 59"/>
            <p:cNvSpPr>
              <a:spLocks/>
            </p:cNvSpPr>
            <p:nvPr/>
          </p:nvSpPr>
          <p:spPr bwMode="auto">
            <a:xfrm>
              <a:off x="1104" y="1296"/>
              <a:ext cx="2032" cy="134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6" name="Rectangle 60"/>
            <p:cNvSpPr>
              <a:spLocks noChangeArrowheads="1"/>
            </p:cNvSpPr>
            <p:nvPr/>
          </p:nvSpPr>
          <p:spPr bwMode="auto">
            <a:xfrm>
              <a:off x="774" y="738"/>
              <a:ext cx="144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PCSrc</a:t>
              </a:r>
              <a:r>
                <a:rPr lang="en-US" sz="1400">
                  <a:solidFill>
                    <a:schemeClr val="bg2"/>
                  </a:solidFill>
                  <a:latin typeface="Calibri"/>
                  <a:cs typeface="Calibri"/>
                </a:rPr>
                <a:t> (pc+4 / jabs / rind / br)</a:t>
              </a:r>
            </a:p>
          </p:txBody>
        </p:sp>
        <p:sp>
          <p:nvSpPr>
            <p:cNvPr id="1314877" name="Line 61"/>
            <p:cNvSpPr>
              <a:spLocks noChangeShapeType="1"/>
            </p:cNvSpPr>
            <p:nvPr/>
          </p:nvSpPr>
          <p:spPr bwMode="auto">
            <a:xfrm>
              <a:off x="1016" y="87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440" y="2398"/>
              <a:ext cx="848" cy="527"/>
              <a:chOff x="1440" y="2406"/>
              <a:chExt cx="848" cy="527"/>
            </a:xfrm>
          </p:grpSpPr>
          <p:sp>
            <p:nvSpPr>
              <p:cNvPr id="1314879" name="Freeform 63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0" name="Rectangle 64"/>
              <p:cNvSpPr>
                <a:spLocks noChangeArrowheads="1"/>
              </p:cNvSpPr>
              <p:nvPr/>
            </p:nvSpPr>
            <p:spPr bwMode="auto">
              <a:xfrm>
                <a:off x="1440" y="2614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81" name="Line 65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2" name="Line 66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3" name="Text Box 67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392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IRSrc</a:t>
                </a:r>
                <a:r>
                  <a:rPr lang="en-US" sz="1400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D</a:t>
                </a:r>
                <a:endParaRPr lang="en-US" sz="140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84" name="Line 68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314885" name="Text Box 69"/>
          <p:cNvSpPr txBox="1">
            <a:spLocks noChangeArrowheads="1"/>
          </p:cNvSpPr>
          <p:nvPr/>
        </p:nvSpPr>
        <p:spPr bwMode="auto">
          <a:xfrm>
            <a:off x="3783013" y="4965700"/>
            <a:ext cx="51196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Branch condition is not known until the execute stage 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what action should be taken in the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decode stage ?</a:t>
            </a: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627687" y="3114675"/>
            <a:ext cx="2200274" cy="1476375"/>
            <a:chOff x="3545" y="2120"/>
            <a:chExt cx="1386" cy="930"/>
          </a:xfrm>
        </p:grpSpPr>
        <p:sp>
          <p:nvSpPr>
            <p:cNvPr id="1314887" name="Freeform 71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88" name="Freeform 72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89" name="Rectangle 73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4890" name="Rectangle 74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4891" name="Freeform 75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2" name="Rectangle 76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4893" name="Freeform 77"/>
            <p:cNvSpPr>
              <a:spLocks/>
            </p:cNvSpPr>
            <p:nvPr/>
          </p:nvSpPr>
          <p:spPr bwMode="auto">
            <a:xfrm>
              <a:off x="4340" y="2120"/>
              <a:ext cx="84" cy="696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4" name="Rectangle 78"/>
            <p:cNvSpPr>
              <a:spLocks noChangeArrowheads="1"/>
            </p:cNvSpPr>
            <p:nvPr/>
          </p:nvSpPr>
          <p:spPr bwMode="auto">
            <a:xfrm>
              <a:off x="4440" y="2143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4896" name="Oval 80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7" name="Line 81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8" name="Freeform 82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9" name="Freeform 83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8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DFDA-1853-3E43-983A-76C2406B99C5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3" name="Rectangle 3"/>
          <p:cNvSpPr>
            <a:spLocks noChangeArrowheads="1"/>
          </p:cNvSpPr>
          <p:nvPr/>
        </p:nvSpPr>
        <p:spPr bwMode="auto">
          <a:xfrm>
            <a:off x="0" y="5111750"/>
            <a:ext cx="36465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100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304	ADD</a:t>
            </a:r>
          </a:p>
        </p:txBody>
      </p:sp>
      <p:sp>
        <p:nvSpPr>
          <p:cNvPr id="1315844" name="Freeform 4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5" name="AutoShape 5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6" name="Freeform 6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7" name="Freeform 7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8" name="Freeform 8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9" name="Rectangle 9"/>
          <p:cNvSpPr>
            <a:spLocks noChangeArrowheads="1"/>
          </p:cNvSpPr>
          <p:nvPr/>
        </p:nvSpPr>
        <p:spPr bwMode="auto">
          <a:xfrm>
            <a:off x="3702050" y="927100"/>
            <a:ext cx="67967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</a:p>
        </p:txBody>
      </p:sp>
      <p:sp>
        <p:nvSpPr>
          <p:cNvPr id="1315850" name="Rectangle 10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1" name="Freeform 11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2" name="Rectangle 12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3" name="Freeform 13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4" name="Freeform 14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5" name="Line 15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6" name="Rectangle 16"/>
          <p:cNvSpPr>
            <a:spLocks noChangeArrowheads="1"/>
          </p:cNvSpPr>
          <p:nvPr/>
        </p:nvSpPr>
        <p:spPr bwMode="auto">
          <a:xfrm>
            <a:off x="6326188" y="25336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57" name="Rectangle 17"/>
          <p:cNvSpPr>
            <a:spLocks noChangeArrowheads="1"/>
          </p:cNvSpPr>
          <p:nvPr/>
        </p:nvSpPr>
        <p:spPr bwMode="auto">
          <a:xfrm>
            <a:off x="7681913" y="2525713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58" name="Freeform 18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9" name="Freeform 19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0" name="Rectangle 20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1" name="Line 21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2" name="Rectangle 22"/>
          <p:cNvSpPr>
            <a:spLocks noChangeArrowheads="1"/>
          </p:cNvSpPr>
          <p:nvPr/>
        </p:nvSpPr>
        <p:spPr bwMode="auto">
          <a:xfrm>
            <a:off x="973138" y="3898900"/>
            <a:ext cx="3712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315863" name="Freeform 23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4" name="Rectangle 24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5" name="Rectangle 25"/>
          <p:cNvSpPr>
            <a:spLocks noChangeArrowheads="1"/>
          </p:cNvSpPr>
          <p:nvPr/>
        </p:nvSpPr>
        <p:spPr bwMode="auto">
          <a:xfrm>
            <a:off x="1530350" y="3836988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15866" name="Rectangle 26"/>
          <p:cNvSpPr>
            <a:spLocks noChangeArrowheads="1"/>
          </p:cNvSpPr>
          <p:nvPr/>
        </p:nvSpPr>
        <p:spPr bwMode="auto">
          <a:xfrm>
            <a:off x="1901825" y="4017963"/>
            <a:ext cx="44862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</p:txBody>
      </p:sp>
      <p:sp>
        <p:nvSpPr>
          <p:cNvPr id="1315867" name="Rectangle 27"/>
          <p:cNvSpPr>
            <a:spLocks noChangeArrowheads="1"/>
          </p:cNvSpPr>
          <p:nvPr/>
        </p:nvSpPr>
        <p:spPr bwMode="auto">
          <a:xfrm>
            <a:off x="1516063" y="4268788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15868" name="Rectangle 28"/>
          <p:cNvSpPr>
            <a:spLocks noChangeArrowheads="1"/>
          </p:cNvSpPr>
          <p:nvPr/>
        </p:nvSpPr>
        <p:spPr bwMode="auto">
          <a:xfrm>
            <a:off x="1162050" y="2414588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15869" name="Line 29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0" name="Freeform 30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1" name="Rectangle 31"/>
          <p:cNvSpPr>
            <a:spLocks noChangeArrowheads="1"/>
          </p:cNvSpPr>
          <p:nvPr/>
        </p:nvSpPr>
        <p:spPr bwMode="auto">
          <a:xfrm>
            <a:off x="1681163" y="2643188"/>
            <a:ext cx="402145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Add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029200" y="2362202"/>
            <a:ext cx="1358900" cy="557213"/>
            <a:chOff x="2424" y="1389"/>
            <a:chExt cx="856" cy="351"/>
          </a:xfrm>
        </p:grpSpPr>
        <p:sp>
          <p:nvSpPr>
            <p:cNvPr id="1315873" name="Freeform 33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74" name="Rectangle 34"/>
            <p:cNvSpPr>
              <a:spLocks noChangeArrowheads="1"/>
            </p:cNvSpPr>
            <p:nvPr/>
          </p:nvSpPr>
          <p:spPr bwMode="auto">
            <a:xfrm>
              <a:off x="2424" y="1389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875" name="Line 35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76" name="Line 36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5877" name="Rectangle 37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8" name="Freeform 38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9" name="Rectangle 39"/>
          <p:cNvSpPr>
            <a:spLocks noChangeArrowheads="1"/>
          </p:cNvSpPr>
          <p:nvPr/>
        </p:nvSpPr>
        <p:spPr bwMode="auto">
          <a:xfrm>
            <a:off x="3582988" y="40195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80" name="Text Box 40"/>
          <p:cNvSpPr txBox="1">
            <a:spLocks noChangeArrowheads="1"/>
          </p:cNvSpPr>
          <p:nvPr/>
        </p:nvSpPr>
        <p:spPr bwMode="auto">
          <a:xfrm>
            <a:off x="6356350" y="2127250"/>
            <a:ext cx="31597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E</a:t>
            </a:r>
          </a:p>
        </p:txBody>
      </p:sp>
      <p:sp>
        <p:nvSpPr>
          <p:cNvPr id="1315881" name="Text Box 41"/>
          <p:cNvSpPr txBox="1">
            <a:spLocks noChangeArrowheads="1"/>
          </p:cNvSpPr>
          <p:nvPr/>
        </p:nvSpPr>
        <p:spPr bwMode="auto">
          <a:xfrm>
            <a:off x="7715250" y="2119313"/>
            <a:ext cx="38181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M</a:t>
            </a:r>
          </a:p>
        </p:txBody>
      </p:sp>
      <p:sp>
        <p:nvSpPr>
          <p:cNvPr id="1315882" name="Line 42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3" name="Line 43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4" name="Freeform 44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5" name="Freeform 45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5887" name="Freeform 47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88" name="Rectangle 48"/>
            <p:cNvSpPr>
              <a:spLocks noChangeArrowheads="1"/>
            </p:cNvSpPr>
            <p:nvPr/>
          </p:nvSpPr>
          <p:spPr bwMode="auto">
            <a:xfrm>
              <a:off x="2421" y="1103"/>
              <a:ext cx="29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</a:t>
              </a:r>
            </a:p>
          </p:txBody>
        </p:sp>
      </p:grpSp>
      <p:sp>
        <p:nvSpPr>
          <p:cNvPr id="1315889" name="Freeform 49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0" name="Freeform 50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1" name="Line 51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2" name="Line 52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3" name="Freeform 53"/>
          <p:cNvSpPr>
            <a:spLocks/>
          </p:cNvSpPr>
          <p:nvPr/>
        </p:nvSpPr>
        <p:spPr bwMode="auto">
          <a:xfrm>
            <a:off x="1752600" y="1806575"/>
            <a:ext cx="3225800" cy="21272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4" name="Rectangle 54"/>
          <p:cNvSpPr>
            <a:spLocks noChangeArrowheads="1"/>
          </p:cNvSpPr>
          <p:nvPr/>
        </p:nvSpPr>
        <p:spPr bwMode="auto">
          <a:xfrm>
            <a:off x="1225164" y="920750"/>
            <a:ext cx="228677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PCSrc</a:t>
            </a:r>
            <a:r>
              <a:rPr lang="en-US" sz="1400">
                <a:solidFill>
                  <a:schemeClr val="bg2"/>
                </a:solidFill>
                <a:latin typeface="Calibri"/>
                <a:cs typeface="Calibri"/>
              </a:rPr>
              <a:t> (pc+4 / jabs / rind / br)</a:t>
            </a:r>
          </a:p>
        </p:txBody>
      </p:sp>
      <p:sp>
        <p:nvSpPr>
          <p:cNvPr id="1315895" name="Line 55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5897" name="Freeform 57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98" name="Rectangle 58"/>
            <p:cNvSpPr>
              <a:spLocks noChangeArrowheads="1"/>
            </p:cNvSpPr>
            <p:nvPr/>
          </p:nvSpPr>
          <p:spPr bwMode="auto">
            <a:xfrm>
              <a:off x="1440" y="2614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899" name="Line 59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0" name="Line 60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1" name="Text Box 61"/>
            <p:cNvSpPr txBox="1">
              <a:spLocks noChangeArrowheads="1"/>
            </p:cNvSpPr>
            <p:nvPr/>
          </p:nvSpPr>
          <p:spPr bwMode="auto">
            <a:xfrm>
              <a:off x="1623" y="2406"/>
              <a:ext cx="392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IRSrc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  <a:endParaRPr lang="en-US" sz="14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02" name="Line 62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5904" name="Freeform 64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5" name="Freeform 65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6" name="Rectangle 66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5907" name="Rectangle 67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5908" name="Freeform 68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9" name="Rectangle 69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5910" name="Freeform 70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11" name="Rectangle 71"/>
            <p:cNvSpPr>
              <a:spLocks noChangeArrowheads="1"/>
            </p:cNvSpPr>
            <p:nvPr/>
          </p:nvSpPr>
          <p:spPr bwMode="auto">
            <a:xfrm>
              <a:off x="4368" y="2174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15912" name="Text Box 72"/>
          <p:cNvSpPr txBox="1">
            <a:spLocks noChangeArrowheads="1"/>
          </p:cNvSpPr>
          <p:nvPr/>
        </p:nvSpPr>
        <p:spPr bwMode="auto">
          <a:xfrm>
            <a:off x="3503613" y="4813300"/>
            <a:ext cx="54879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If the branch is taken</a:t>
            </a:r>
          </a:p>
          <a:p>
            <a:pPr marL="346075" lvl="1" indent="-17780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kill the two following instructions</a:t>
            </a:r>
          </a:p>
          <a:p>
            <a:pPr lvl="1" indent="-28892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the instruction at the decode stage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is not valid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  <a:sym typeface="Symbol" charset="2"/>
              </a:rPr>
              <a:t>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stall signal is not valid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944563" y="2959101"/>
            <a:ext cx="7146924" cy="1803401"/>
            <a:chOff x="571" y="2022"/>
            <a:chExt cx="4502" cy="1136"/>
          </a:xfrm>
        </p:grpSpPr>
        <p:sp>
          <p:nvSpPr>
            <p:cNvPr id="1315914" name="Text Box 74"/>
            <p:cNvSpPr txBox="1">
              <a:spLocks noChangeArrowheads="1"/>
            </p:cNvSpPr>
            <p:nvPr/>
          </p:nvSpPr>
          <p:spPr bwMode="auto">
            <a:xfrm>
              <a:off x="3988" y="2022"/>
              <a:ext cx="204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1315915" name="Text Box 75"/>
            <p:cNvSpPr txBox="1">
              <a:spLocks noChangeArrowheads="1"/>
            </p:cNvSpPr>
            <p:nvPr/>
          </p:nvSpPr>
          <p:spPr bwMode="auto">
            <a:xfrm>
              <a:off x="4865" y="2025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1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16" name="Text Box 76"/>
            <p:cNvSpPr txBox="1">
              <a:spLocks noChangeArrowheads="1"/>
            </p:cNvSpPr>
            <p:nvPr/>
          </p:nvSpPr>
          <p:spPr bwMode="auto">
            <a:xfrm>
              <a:off x="571" y="2876"/>
              <a:ext cx="316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108</a:t>
              </a:r>
            </a:p>
          </p:txBody>
        </p:sp>
        <p:sp>
          <p:nvSpPr>
            <p:cNvPr id="1315917" name="Text Box 77"/>
            <p:cNvSpPr txBox="1">
              <a:spLocks noChangeArrowheads="1"/>
            </p:cNvSpPr>
            <p:nvPr/>
          </p:nvSpPr>
          <p:spPr bwMode="auto">
            <a:xfrm>
              <a:off x="2203" y="2964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3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6604000" y="1292225"/>
            <a:ext cx="1084263" cy="1222375"/>
            <a:chOff x="4160" y="972"/>
            <a:chExt cx="683" cy="770"/>
          </a:xfrm>
        </p:grpSpPr>
        <p:sp>
          <p:nvSpPr>
            <p:cNvPr id="1315919" name="AutoShape 79"/>
            <p:cNvSpPr>
              <a:spLocks noChangeArrowheads="1"/>
            </p:cNvSpPr>
            <p:nvPr/>
          </p:nvSpPr>
          <p:spPr bwMode="auto">
            <a:xfrm>
              <a:off x="4160" y="1433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 i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Bcond</a:t>
              </a:r>
              <a:r>
                <a:rPr lang="en-US" sz="1400" i="1" dirty="0" smtClean="0">
                  <a:solidFill>
                    <a:schemeClr val="tx1"/>
                  </a:solidFill>
                  <a:latin typeface="Calibri"/>
                  <a:cs typeface="Calibri"/>
                </a:rPr>
                <a:t>?</a:t>
              </a:r>
              <a:endParaRPr lang="en-US" sz="1400" i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20" name="Line 80"/>
            <p:cNvSpPr>
              <a:spLocks noChangeShapeType="1"/>
            </p:cNvSpPr>
            <p:nvPr/>
          </p:nvSpPr>
          <p:spPr bwMode="auto">
            <a:xfrm flipH="1" flipV="1">
              <a:off x="4464" y="1224"/>
              <a:ext cx="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1" name="Text Box 81"/>
            <p:cNvSpPr txBox="1">
              <a:spLocks noChangeArrowheads="1"/>
            </p:cNvSpPr>
            <p:nvPr/>
          </p:nvSpPr>
          <p:spPr bwMode="auto">
            <a:xfrm>
              <a:off x="4358" y="972"/>
              <a:ext cx="2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Calibri"/>
                  <a:cs typeface="Calibri"/>
                </a:rPr>
                <a:t>?</a:t>
              </a: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5923" name="Oval 83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4" name="Line 84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5" name="Freeform 85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6" name="Freeform 86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912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39FB-AD7F-4D44-B0CD-18B5B0536A59}" type="slidenum">
              <a:rPr lang="en-US"/>
              <a:pPr/>
              <a:t>45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6867" name="Rectangle 3"/>
          <p:cNvSpPr>
            <a:spLocks noChangeArrowheads="1"/>
          </p:cNvSpPr>
          <p:nvPr/>
        </p:nvSpPr>
        <p:spPr bwMode="auto">
          <a:xfrm>
            <a:off x="0" y="5111750"/>
            <a:ext cx="37666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096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 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baseline="-25000" dirty="0" smtClean="0">
                <a:solidFill>
                  <a:schemeClr val="accent2"/>
                </a:solidFill>
                <a:latin typeface="Calibri"/>
                <a:cs typeface="Calibri"/>
              </a:rPr>
              <a:t>: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104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304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02000" y="1368425"/>
            <a:ext cx="3886200" cy="2279650"/>
            <a:chOff x="2080" y="1020"/>
            <a:chExt cx="2448" cy="1436"/>
          </a:xfrm>
        </p:grpSpPr>
        <p:sp>
          <p:nvSpPr>
            <p:cNvPr id="131686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87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87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872" name="Line 8"/>
          <p:cNvSpPr>
            <a:spLocks noChangeShapeType="1"/>
          </p:cNvSpPr>
          <p:nvPr/>
        </p:nvSpPr>
        <p:spPr bwMode="auto">
          <a:xfrm>
            <a:off x="5976938" y="220345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3" name="Freeform 9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4" name="AutoShape 10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5" name="Rectangle 11"/>
          <p:cNvSpPr>
            <a:spLocks noChangeArrowheads="1"/>
          </p:cNvSpPr>
          <p:nvPr/>
        </p:nvSpPr>
        <p:spPr bwMode="auto">
          <a:xfrm>
            <a:off x="3422650" y="901700"/>
            <a:ext cx="67967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</a:p>
        </p:txBody>
      </p:sp>
      <p:sp>
        <p:nvSpPr>
          <p:cNvPr id="1316876" name="Rectangle 12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7" name="Freeform 13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8" name="Rectangle 14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9" name="Freeform 15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0" name="Freeform 16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1" name="Line 17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2" name="Rectangle 18"/>
          <p:cNvSpPr>
            <a:spLocks noChangeArrowheads="1"/>
          </p:cNvSpPr>
          <p:nvPr/>
        </p:nvSpPr>
        <p:spPr bwMode="auto">
          <a:xfrm>
            <a:off x="6316663" y="25336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883" name="Rectangle 19"/>
          <p:cNvSpPr>
            <a:spLocks noChangeArrowheads="1"/>
          </p:cNvSpPr>
          <p:nvPr/>
        </p:nvSpPr>
        <p:spPr bwMode="auto">
          <a:xfrm>
            <a:off x="7681913" y="2525713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884" name="Freeform 20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5" name="Freeform 21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6" name="Rectangle 22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7" name="Line 23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8" name="Rectangle 24"/>
          <p:cNvSpPr>
            <a:spLocks noChangeArrowheads="1"/>
          </p:cNvSpPr>
          <p:nvPr/>
        </p:nvSpPr>
        <p:spPr bwMode="auto">
          <a:xfrm>
            <a:off x="973138" y="3898900"/>
            <a:ext cx="3712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316889" name="Freeform 25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0" name="Rectangle 26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1" name="Rectangle 27"/>
          <p:cNvSpPr>
            <a:spLocks noChangeArrowheads="1"/>
          </p:cNvSpPr>
          <p:nvPr/>
        </p:nvSpPr>
        <p:spPr bwMode="auto">
          <a:xfrm>
            <a:off x="1530350" y="3836988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16892" name="Rectangle 28"/>
          <p:cNvSpPr>
            <a:spLocks noChangeArrowheads="1"/>
          </p:cNvSpPr>
          <p:nvPr/>
        </p:nvSpPr>
        <p:spPr bwMode="auto">
          <a:xfrm>
            <a:off x="1901825" y="4017963"/>
            <a:ext cx="44862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</p:txBody>
      </p:sp>
      <p:sp>
        <p:nvSpPr>
          <p:cNvPr id="1316893" name="Rectangle 29"/>
          <p:cNvSpPr>
            <a:spLocks noChangeArrowheads="1"/>
          </p:cNvSpPr>
          <p:nvPr/>
        </p:nvSpPr>
        <p:spPr bwMode="auto">
          <a:xfrm>
            <a:off x="1516063" y="4268788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16894" name="Rectangle 30"/>
          <p:cNvSpPr>
            <a:spLocks noChangeArrowheads="1"/>
          </p:cNvSpPr>
          <p:nvPr/>
        </p:nvSpPr>
        <p:spPr bwMode="auto">
          <a:xfrm>
            <a:off x="1162050" y="2414588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16895" name="Line 31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6" name="Freeform 32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7" name="Rectangle 33"/>
          <p:cNvSpPr>
            <a:spLocks noChangeArrowheads="1"/>
          </p:cNvSpPr>
          <p:nvPr/>
        </p:nvSpPr>
        <p:spPr bwMode="auto">
          <a:xfrm>
            <a:off x="1681163" y="2643188"/>
            <a:ext cx="402145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Add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53000" y="2362203"/>
            <a:ext cx="1435100" cy="557213"/>
            <a:chOff x="2376" y="1389"/>
            <a:chExt cx="904" cy="351"/>
          </a:xfrm>
        </p:grpSpPr>
        <p:sp>
          <p:nvSpPr>
            <p:cNvPr id="1316899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00" name="Rectangle 36"/>
            <p:cNvSpPr>
              <a:spLocks noChangeArrowheads="1"/>
            </p:cNvSpPr>
            <p:nvPr/>
          </p:nvSpPr>
          <p:spPr bwMode="auto">
            <a:xfrm>
              <a:off x="2376" y="1389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6901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02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903" name="Rectangle 39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4" name="Freeform 40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5" name="Rectangle 41"/>
          <p:cNvSpPr>
            <a:spLocks noChangeArrowheads="1"/>
          </p:cNvSpPr>
          <p:nvPr/>
        </p:nvSpPr>
        <p:spPr bwMode="auto">
          <a:xfrm>
            <a:off x="3559175" y="40195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906" name="Text Box 42"/>
          <p:cNvSpPr txBox="1">
            <a:spLocks noChangeArrowheads="1"/>
          </p:cNvSpPr>
          <p:nvPr/>
        </p:nvSpPr>
        <p:spPr bwMode="auto">
          <a:xfrm>
            <a:off x="6356350" y="2127250"/>
            <a:ext cx="31597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E</a:t>
            </a:r>
          </a:p>
        </p:txBody>
      </p:sp>
      <p:sp>
        <p:nvSpPr>
          <p:cNvPr id="1316907" name="Text Box 43"/>
          <p:cNvSpPr txBox="1">
            <a:spLocks noChangeArrowheads="1"/>
          </p:cNvSpPr>
          <p:nvPr/>
        </p:nvSpPr>
        <p:spPr bwMode="auto">
          <a:xfrm>
            <a:off x="7715250" y="2119313"/>
            <a:ext cx="38181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M</a:t>
            </a:r>
          </a:p>
        </p:txBody>
      </p:sp>
      <p:sp>
        <p:nvSpPr>
          <p:cNvPr id="1316908" name="Line 44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9" name="Line 45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0" name="Freeform 46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1" name="Freeform 47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2" name="Line 48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3" name="Freeform 49"/>
          <p:cNvSpPr>
            <a:spLocks/>
          </p:cNvSpPr>
          <p:nvPr/>
        </p:nvSpPr>
        <p:spPr bwMode="auto">
          <a:xfrm>
            <a:off x="1739900" y="186055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4" name="Rectangle 50"/>
          <p:cNvSpPr>
            <a:spLocks noChangeArrowheads="1"/>
          </p:cNvSpPr>
          <p:nvPr/>
        </p:nvSpPr>
        <p:spPr bwMode="auto">
          <a:xfrm>
            <a:off x="1115155" y="920750"/>
            <a:ext cx="2043241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PCSrc</a:t>
            </a:r>
            <a:r>
              <a:rPr lang="en-US" sz="1400">
                <a:solidFill>
                  <a:schemeClr val="bg2"/>
                </a:solidFill>
                <a:latin typeface="Calibri"/>
                <a:cs typeface="Calibri"/>
              </a:rPr>
              <a:t> (pc+4/jabs/rind/br)</a:t>
            </a:r>
          </a:p>
        </p:txBody>
      </p:sp>
      <p:sp>
        <p:nvSpPr>
          <p:cNvPr id="1316915" name="Line 51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6" name="Freeform 52"/>
          <p:cNvSpPr>
            <a:spLocks/>
          </p:cNvSpPr>
          <p:nvPr/>
        </p:nvSpPr>
        <p:spPr bwMode="auto">
          <a:xfrm>
            <a:off x="3082925" y="393382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7" name="Rectangle 53"/>
          <p:cNvSpPr>
            <a:spLocks noChangeArrowheads="1"/>
          </p:cNvSpPr>
          <p:nvPr/>
        </p:nvSpPr>
        <p:spPr bwMode="auto">
          <a:xfrm>
            <a:off x="2286000" y="3886200"/>
            <a:ext cx="76313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bubble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6918" name="Line 54"/>
          <p:cNvSpPr>
            <a:spLocks noChangeShapeType="1"/>
          </p:cNvSpPr>
          <p:nvPr/>
        </p:nvSpPr>
        <p:spPr bwMode="auto">
          <a:xfrm>
            <a:off x="3314700" y="414972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9" name="Line 55"/>
          <p:cNvSpPr>
            <a:spLocks noChangeShapeType="1"/>
          </p:cNvSpPr>
          <p:nvPr/>
        </p:nvSpPr>
        <p:spPr bwMode="auto">
          <a:xfrm>
            <a:off x="2959100" y="403542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20" name="Line 56"/>
          <p:cNvSpPr>
            <a:spLocks noChangeShapeType="1"/>
          </p:cNvSpPr>
          <p:nvPr/>
        </p:nvSpPr>
        <p:spPr bwMode="auto">
          <a:xfrm>
            <a:off x="3233738" y="369887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6922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3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4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6925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6926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7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6928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9" name="Rectangle 65"/>
            <p:cNvSpPr>
              <a:spLocks noChangeArrowheads="1"/>
            </p:cNvSpPr>
            <p:nvPr/>
          </p:nvSpPr>
          <p:spPr bwMode="auto">
            <a:xfrm>
              <a:off x="4368" y="2174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944563" y="2959101"/>
            <a:ext cx="7146924" cy="1803401"/>
            <a:chOff x="571" y="2022"/>
            <a:chExt cx="4502" cy="1136"/>
          </a:xfrm>
        </p:grpSpPr>
        <p:sp>
          <p:nvSpPr>
            <p:cNvPr id="131693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204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1316932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1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6933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316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108</a:t>
              </a:r>
            </a:p>
          </p:txBody>
        </p:sp>
        <p:sp>
          <p:nvSpPr>
            <p:cNvPr id="131693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3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16935" name="AutoShape 71"/>
          <p:cNvSpPr>
            <a:spLocks noChangeArrowheads="1"/>
          </p:cNvSpPr>
          <p:nvPr/>
        </p:nvSpPr>
        <p:spPr bwMode="auto">
          <a:xfrm>
            <a:off x="6604000" y="20240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 dirty="0" err="1" smtClean="0">
                <a:solidFill>
                  <a:schemeClr val="tx1"/>
                </a:solidFill>
                <a:latin typeface="Calibri"/>
                <a:cs typeface="Calibri"/>
              </a:rPr>
              <a:t>Bcond</a:t>
            </a:r>
            <a:r>
              <a:rPr lang="en-US" sz="1400" i="1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en-US" sz="14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6936" name="Rectangle 72"/>
          <p:cNvSpPr>
            <a:spLocks noChangeArrowheads="1"/>
          </p:cNvSpPr>
          <p:nvPr/>
        </p:nvSpPr>
        <p:spPr bwMode="auto">
          <a:xfrm>
            <a:off x="5842000" y="20986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37" name="Rectangle 73"/>
          <p:cNvSpPr>
            <a:spLocks noChangeArrowheads="1"/>
          </p:cNvSpPr>
          <p:nvPr/>
        </p:nvSpPr>
        <p:spPr bwMode="auto">
          <a:xfrm>
            <a:off x="3098800" y="36353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38" name="AutoShape 7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Jump?</a:t>
            </a:r>
          </a:p>
        </p:txBody>
      </p:sp>
      <p:sp>
        <p:nvSpPr>
          <p:cNvPr id="1316939" name="Line 7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0" name="Text Box 76"/>
          <p:cNvSpPr txBox="1">
            <a:spLocks noChangeArrowheads="1"/>
          </p:cNvSpPr>
          <p:nvPr/>
        </p:nvSpPr>
        <p:spPr bwMode="auto">
          <a:xfrm>
            <a:off x="2462213" y="3683000"/>
            <a:ext cx="62202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IRSrc</a:t>
            </a:r>
            <a:r>
              <a:rPr lang="en-US" sz="1400" baseline="-2500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14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16941" name="Freeform 77"/>
          <p:cNvSpPr>
            <a:spLocks/>
          </p:cNvSpPr>
          <p:nvPr/>
        </p:nvSpPr>
        <p:spPr bwMode="auto">
          <a:xfrm>
            <a:off x="3149600" y="287655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2" name="Freeform 78"/>
          <p:cNvSpPr>
            <a:spLocks/>
          </p:cNvSpPr>
          <p:nvPr/>
        </p:nvSpPr>
        <p:spPr bwMode="auto">
          <a:xfrm flipH="1">
            <a:off x="3668713" y="124142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3" name="Freeform 79"/>
          <p:cNvSpPr>
            <a:spLocks/>
          </p:cNvSpPr>
          <p:nvPr/>
        </p:nvSpPr>
        <p:spPr bwMode="auto">
          <a:xfrm>
            <a:off x="1136650" y="132556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4" name="Freeform 80"/>
          <p:cNvSpPr>
            <a:spLocks/>
          </p:cNvSpPr>
          <p:nvPr/>
        </p:nvSpPr>
        <p:spPr bwMode="auto">
          <a:xfrm>
            <a:off x="3717925" y="132715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5" name="Oval 81"/>
          <p:cNvSpPr>
            <a:spLocks noChangeArrowheads="1"/>
          </p:cNvSpPr>
          <p:nvPr/>
        </p:nvSpPr>
        <p:spPr bwMode="auto">
          <a:xfrm>
            <a:off x="3719513" y="129698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6" name="Text Box 82"/>
          <p:cNvSpPr txBox="1">
            <a:spLocks noChangeArrowheads="1"/>
          </p:cNvSpPr>
          <p:nvPr/>
        </p:nvSpPr>
        <p:spPr bwMode="auto">
          <a:xfrm>
            <a:off x="5268913" y="2222500"/>
            <a:ext cx="60682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IRSrc</a:t>
            </a:r>
            <a:r>
              <a:rPr lang="en-US" sz="1400" baseline="-2500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endParaRPr lang="en-US" sz="14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16947" name="Text Box 83"/>
          <p:cNvSpPr txBox="1">
            <a:spLocks noChangeArrowheads="1"/>
          </p:cNvSpPr>
          <p:nvPr/>
        </p:nvSpPr>
        <p:spPr bwMode="auto">
          <a:xfrm>
            <a:off x="3503613" y="4813300"/>
            <a:ext cx="54117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If the branch is taken</a:t>
            </a:r>
          </a:p>
          <a:p>
            <a:pPr lvl="1" indent="-23177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kill the two following instructions</a:t>
            </a:r>
          </a:p>
          <a:p>
            <a:pPr lvl="1" indent="-23177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the instruction at the decode stage is not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valid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  <a:sym typeface="Symbol" charset="2"/>
              </a:rPr>
              <a:t>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stall signal is not valid</a:t>
            </a:r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1762125" y="2000250"/>
            <a:ext cx="2449513" cy="1176338"/>
            <a:chOff x="1110" y="1418"/>
            <a:chExt cx="1543" cy="741"/>
          </a:xfrm>
        </p:grpSpPr>
        <p:sp>
          <p:nvSpPr>
            <p:cNvPr id="1316949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50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51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52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953" name="Line 89"/>
          <p:cNvSpPr>
            <a:spLocks noChangeShapeType="1"/>
          </p:cNvSpPr>
          <p:nvPr/>
        </p:nvSpPr>
        <p:spPr bwMode="auto">
          <a:xfrm flipH="1">
            <a:off x="1301750" y="317817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752600" y="1349375"/>
            <a:ext cx="5067300" cy="2474913"/>
            <a:chOff x="1104" y="1008"/>
            <a:chExt cx="3192" cy="1559"/>
          </a:xfrm>
        </p:grpSpPr>
        <p:sp>
          <p:nvSpPr>
            <p:cNvPr id="1316955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1316957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58" name="Rectangle 94"/>
              <p:cNvSpPr>
                <a:spLocks noChangeArrowheads="1"/>
              </p:cNvSpPr>
              <p:nvPr/>
            </p:nvSpPr>
            <p:spPr bwMode="auto">
              <a:xfrm>
                <a:off x="2425" y="1091"/>
                <a:ext cx="29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</p:grpSp>
        <p:sp>
          <p:nvSpPr>
            <p:cNvPr id="1316959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2242" y="2263"/>
              <a:ext cx="204" cy="304"/>
              <a:chOff x="2242" y="2263"/>
              <a:chExt cx="204" cy="304"/>
            </a:xfrm>
          </p:grpSpPr>
          <p:sp>
            <p:nvSpPr>
              <p:cNvPr id="1316961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62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63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04" cy="1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</p:grpSp>
        <p:sp>
          <p:nvSpPr>
            <p:cNvPr id="1316964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65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66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Pipeline Diagrams</a:t>
            </a:r>
            <a:br>
              <a:rPr lang="en-US"/>
            </a:br>
            <a:r>
              <a:rPr lang="en-US" sz="2400"/>
              <a:t>(resolved in execute stage)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377C-1183-5348-A2B5-27AAD07D2D55}" type="slidenum">
              <a:rPr lang="en-US"/>
              <a:pPr/>
              <a:t>46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9938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9940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468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BEQ 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+200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19941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9942" name="Rectangle 6"/>
          <p:cNvSpPr>
            <a:spLocks noChangeArrowheads="1"/>
          </p:cNvSpPr>
          <p:nvPr/>
        </p:nvSpPr>
        <p:spPr bwMode="auto">
          <a:xfrm>
            <a:off x="55118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9943" name="Line 7"/>
          <p:cNvSpPr>
            <a:spLocks noChangeShapeType="1"/>
          </p:cNvSpPr>
          <p:nvPr/>
        </p:nvSpPr>
        <p:spPr bwMode="auto">
          <a:xfrm>
            <a:off x="47244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944" name="Line 8"/>
          <p:cNvSpPr>
            <a:spLocks noChangeShapeType="1"/>
          </p:cNvSpPr>
          <p:nvPr/>
        </p:nvSpPr>
        <p:spPr bwMode="auto">
          <a:xfrm>
            <a:off x="4648200" y="23876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38" grpId="0" autoUpdateAnimBg="0"/>
      <p:bldP spid="1319940" grpId="0" build="p" autoUpdateAnimBg="0"/>
      <p:bldP spid="1319941" grpId="0" autoUpdateAnimBg="0"/>
      <p:bldP spid="1319942" grpId="0" autoUpdateAnimBg="0"/>
      <p:bldP spid="1319943" grpId="0" animBg="1"/>
      <p:bldP spid="13199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A5D7-9533-7E41-A64A-7880921C6759}" type="slidenum">
              <a:rPr lang="en-US"/>
              <a:pPr/>
              <a:t>47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67600" cy="7366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</a:t>
            </a:r>
            <a:r>
              <a:rPr lang="en-US" dirty="0" err="1" smtClean="0"/>
              <a:t>Unpipelined</a:t>
            </a:r>
            <a:r>
              <a:rPr lang="en-US" dirty="0" smtClean="0"/>
              <a:t> </a:t>
            </a:r>
            <a:r>
              <a:rPr lang="en-US" dirty="0" err="1"/>
              <a:t>Datapath</a:t>
            </a:r>
            <a:r>
              <a:rPr lang="en-US" dirty="0"/>
              <a:t> for </a:t>
            </a:r>
            <a:r>
              <a:rPr lang="en-US" dirty="0" smtClean="0"/>
              <a:t>RISC-V</a:t>
            </a:r>
            <a:endParaRPr lang="en-US" dirty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288925" y="1071551"/>
            <a:ext cx="8732840" cy="5237163"/>
            <a:chOff x="288925" y="1254125"/>
            <a:chExt cx="8732840" cy="5237163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81033" name="Rectangle 4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81034" name="Freeform 5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5" name="Line 6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6" name="Line 7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03" name="Freeform 8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3"/>
                <a:gd name="T13" fmla="*/ 0 h 1289"/>
                <a:gd name="T14" fmla="*/ 563 w 563"/>
                <a:gd name="T15" fmla="*/ 1289 h 1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4" name="Freeform 9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4"/>
                <a:gd name="T16" fmla="*/ 0 h 806"/>
                <a:gd name="T17" fmla="*/ 1104 w 1104"/>
                <a:gd name="T18" fmla="*/ 806 h 8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5" name="Freeform 10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09"/>
                <a:gd name="T19" fmla="*/ 0 h 1153"/>
                <a:gd name="T20" fmla="*/ 3509 w 3509"/>
                <a:gd name="T21" fmla="*/ 1153 h 1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6" name="Rectangle 11"/>
            <p:cNvSpPr>
              <a:spLocks noChangeArrowheads="1"/>
            </p:cNvSpPr>
            <p:nvPr/>
          </p:nvSpPr>
          <p:spPr bwMode="auto">
            <a:xfrm>
              <a:off x="3792538" y="1390650"/>
              <a:ext cx="1052047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 err="1" smtClean="0">
                  <a:solidFill>
                    <a:srgbClr val="56127A"/>
                  </a:solidFill>
                </a:rPr>
                <a:t>RegWriteEn</a:t>
              </a:r>
              <a:endParaRPr lang="en-US" sz="1200" b="1" dirty="0">
                <a:solidFill>
                  <a:srgbClr val="56127A"/>
                </a:solidFill>
              </a:endParaRPr>
            </a:p>
          </p:txBody>
        </p:sp>
        <p:sp>
          <p:nvSpPr>
            <p:cNvPr id="80907" name="Rectangle 12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80908" name="Freeform 13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9" name="Rectangle 14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80910" name="Freeform 15"/>
            <p:cNvSpPr>
              <a:spLocks/>
            </p:cNvSpPr>
            <p:nvPr/>
          </p:nvSpPr>
          <p:spPr bwMode="auto">
            <a:xfrm flipV="1">
              <a:off x="1609725" y="2722880"/>
              <a:ext cx="2809875" cy="45719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5"/>
                <a:gd name="T13" fmla="*/ 0 h 1"/>
                <a:gd name="T14" fmla="*/ 2465 w 2465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1" name="Freeform 16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  <a:gd name="T4" fmla="*/ 0 60000 65536"/>
                <a:gd name="T5" fmla="*/ 0 60000 65536"/>
                <a:gd name="T6" fmla="*/ 0 w 1"/>
                <a:gd name="T7" fmla="*/ 0 h 1537"/>
                <a:gd name="T8" fmla="*/ 1 w 1"/>
                <a:gd name="T9" fmla="*/ 1537 h 1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6848477" y="1390650"/>
              <a:ext cx="2173288" cy="3740150"/>
              <a:chOff x="4314" y="876"/>
              <a:chExt cx="1369" cy="2356"/>
            </a:xfrm>
          </p:grpSpPr>
          <p:sp>
            <p:nvSpPr>
              <p:cNvPr id="81016" name="Rectangle 18"/>
              <p:cNvSpPr>
                <a:spLocks noChangeArrowheads="1"/>
              </p:cNvSpPr>
              <p:nvPr/>
            </p:nvSpPr>
            <p:spPr bwMode="auto">
              <a:xfrm>
                <a:off x="4314" y="2212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17" name="Line 19"/>
              <p:cNvSpPr>
                <a:spLocks noChangeShapeType="1"/>
              </p:cNvSpPr>
              <p:nvPr/>
            </p:nvSpPr>
            <p:spPr bwMode="auto">
              <a:xfrm>
                <a:off x="4422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18" name="Freeform 20"/>
              <p:cNvSpPr>
                <a:spLocks/>
              </p:cNvSpPr>
              <p:nvPr/>
            </p:nvSpPr>
            <p:spPr bwMode="auto">
              <a:xfrm>
                <a:off x="4856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  <a:gd name="T4" fmla="*/ 0 60000 65536"/>
                  <a:gd name="T5" fmla="*/ 0 60000 65536"/>
                  <a:gd name="T6" fmla="*/ 0 w 367"/>
                  <a:gd name="T7" fmla="*/ 0 h 1"/>
                  <a:gd name="T8" fmla="*/ 367 w 36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19" name="Rectangle 21"/>
              <p:cNvSpPr>
                <a:spLocks noChangeArrowheads="1"/>
              </p:cNvSpPr>
              <p:nvPr/>
            </p:nvSpPr>
            <p:spPr bwMode="auto">
              <a:xfrm>
                <a:off x="5253" y="876"/>
                <a:ext cx="43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WBSel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1020" name="Rectangle 22"/>
              <p:cNvSpPr>
                <a:spLocks noChangeArrowheads="1"/>
              </p:cNvSpPr>
              <p:nvPr/>
            </p:nvSpPr>
            <p:spPr bwMode="auto">
              <a:xfrm>
                <a:off x="4573" y="876"/>
                <a:ext cx="5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81021" name="Freeform 23"/>
              <p:cNvSpPr>
                <a:spLocks/>
              </p:cNvSpPr>
              <p:nvPr/>
            </p:nvSpPr>
            <p:spPr bwMode="auto">
              <a:xfrm>
                <a:off x="5197" y="2749"/>
                <a:ext cx="145" cy="401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2" name="Freeform 24"/>
              <p:cNvSpPr>
                <a:spLocks/>
              </p:cNvSpPr>
              <p:nvPr/>
            </p:nvSpPr>
            <p:spPr bwMode="auto">
              <a:xfrm>
                <a:off x="5271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  <a:gd name="T4" fmla="*/ 0 60000 65536"/>
                  <a:gd name="T5" fmla="*/ 0 60000 65536"/>
                  <a:gd name="T6" fmla="*/ 0 w 1"/>
                  <a:gd name="T7" fmla="*/ 0 h 2169"/>
                  <a:gd name="T8" fmla="*/ 1 w 1"/>
                  <a:gd name="T9" fmla="*/ 2169 h 21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3" name="Freeform 25"/>
              <p:cNvSpPr>
                <a:spLocks/>
              </p:cNvSpPr>
              <p:nvPr/>
            </p:nvSpPr>
            <p:spPr bwMode="auto">
              <a:xfrm>
                <a:off x="4582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  <a:gd name="T4" fmla="*/ 0 60000 65536"/>
                  <a:gd name="T5" fmla="*/ 0 60000 65536"/>
                  <a:gd name="T6" fmla="*/ 0 w 1"/>
                  <a:gd name="T7" fmla="*/ 0 h 1793"/>
                  <a:gd name="T8" fmla="*/ 1 w 1"/>
                  <a:gd name="T9" fmla="*/ 1793 h 17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4" name="Rectangle 26"/>
              <p:cNvSpPr>
                <a:spLocks noChangeArrowheads="1"/>
              </p:cNvSpPr>
              <p:nvPr/>
            </p:nvSpPr>
            <p:spPr bwMode="auto">
              <a:xfrm>
                <a:off x="4360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5" name="Rectangle 27"/>
              <p:cNvSpPr>
                <a:spLocks noChangeArrowheads="1"/>
              </p:cNvSpPr>
              <p:nvPr/>
            </p:nvSpPr>
            <p:spPr bwMode="auto">
              <a:xfrm>
                <a:off x="4335" y="2526"/>
                <a:ext cx="3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81026" name="Rectangle 28"/>
              <p:cNvSpPr>
                <a:spLocks noChangeArrowheads="1"/>
              </p:cNvSpPr>
              <p:nvPr/>
            </p:nvSpPr>
            <p:spPr bwMode="auto">
              <a:xfrm>
                <a:off x="4335" y="3055"/>
                <a:ext cx="37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81027" name="Rectangle 29"/>
              <p:cNvSpPr>
                <a:spLocks noChangeArrowheads="1"/>
              </p:cNvSpPr>
              <p:nvPr/>
            </p:nvSpPr>
            <p:spPr bwMode="auto">
              <a:xfrm>
                <a:off x="4554" y="2724"/>
                <a:ext cx="33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81028" name="Rectangle 30"/>
              <p:cNvSpPr>
                <a:spLocks noChangeArrowheads="1"/>
              </p:cNvSpPr>
              <p:nvPr/>
            </p:nvSpPr>
            <p:spPr bwMode="auto">
              <a:xfrm>
                <a:off x="4351" y="2788"/>
                <a:ext cx="518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81029" name="Rectangle 31"/>
              <p:cNvSpPr>
                <a:spLocks noChangeArrowheads="1"/>
              </p:cNvSpPr>
              <p:nvPr/>
            </p:nvSpPr>
            <p:spPr bwMode="auto">
              <a:xfrm>
                <a:off x="4455" y="2430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4388" y="2481"/>
                <a:ext cx="51" cy="55"/>
                <a:chOff x="2815" y="1407"/>
                <a:chExt cx="51" cy="55"/>
              </a:xfrm>
            </p:grpSpPr>
            <p:sp>
              <p:nvSpPr>
                <p:cNvPr id="81031" name="Line 33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3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530225" y="2984500"/>
              <a:ext cx="6391275" cy="3506788"/>
              <a:chOff x="334" y="1880"/>
              <a:chExt cx="4026" cy="2209"/>
            </a:xfrm>
          </p:grpSpPr>
          <p:sp>
            <p:nvSpPr>
              <p:cNvPr id="80932" name="Line 36"/>
              <p:cNvSpPr>
                <a:spLocks noChangeShapeType="1"/>
              </p:cNvSpPr>
              <p:nvPr/>
            </p:nvSpPr>
            <p:spPr bwMode="auto">
              <a:xfrm>
                <a:off x="3750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3" name="Freeform 37"/>
              <p:cNvSpPr>
                <a:spLocks/>
              </p:cNvSpPr>
              <p:nvPr/>
            </p:nvSpPr>
            <p:spPr bwMode="auto">
              <a:xfrm flipV="1">
                <a:off x="2590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193"/>
                  <a:gd name="T14" fmla="*/ 681 w 681"/>
                  <a:gd name="T15" fmla="*/ 193 h 1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4" name="Rectangle 38"/>
              <p:cNvSpPr>
                <a:spLocks noChangeArrowheads="1"/>
              </p:cNvSpPr>
              <p:nvPr/>
            </p:nvSpPr>
            <p:spPr bwMode="auto">
              <a:xfrm>
                <a:off x="1621" y="3913"/>
                <a:ext cx="425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WASel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35" name="Freeform 39"/>
              <p:cNvSpPr>
                <a:spLocks/>
              </p:cNvSpPr>
              <p:nvPr/>
            </p:nvSpPr>
            <p:spPr bwMode="auto">
              <a:xfrm>
                <a:off x="552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33"/>
                  <a:gd name="T14" fmla="*/ 207 w 207"/>
                  <a:gd name="T15" fmla="*/ 633 h 6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6" name="Freeform 40"/>
              <p:cNvSpPr>
                <a:spLocks/>
              </p:cNvSpPr>
              <p:nvPr/>
            </p:nvSpPr>
            <p:spPr bwMode="auto">
              <a:xfrm>
                <a:off x="1382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  <a:gd name="T6" fmla="*/ 0 60000 65536"/>
                  <a:gd name="T7" fmla="*/ 0 60000 65536"/>
                  <a:gd name="T8" fmla="*/ 0 60000 65536"/>
                  <a:gd name="T9" fmla="*/ 0 w 817"/>
                  <a:gd name="T10" fmla="*/ 0 h 193"/>
                  <a:gd name="T11" fmla="*/ 817 w 817"/>
                  <a:gd name="T12" fmla="*/ 193 h 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7" name="Freeform 41"/>
              <p:cNvSpPr>
                <a:spLocks/>
              </p:cNvSpPr>
              <p:nvPr/>
            </p:nvSpPr>
            <p:spPr bwMode="auto">
              <a:xfrm>
                <a:off x="1382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  <a:gd name="T4" fmla="*/ 0 60000 65536"/>
                  <a:gd name="T5" fmla="*/ 0 60000 65536"/>
                  <a:gd name="T6" fmla="*/ 0 w 817"/>
                  <a:gd name="T7" fmla="*/ 0 h 1"/>
                  <a:gd name="T8" fmla="*/ 817 w 81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8" name="Freeform 42"/>
              <p:cNvSpPr>
                <a:spLocks/>
              </p:cNvSpPr>
              <p:nvPr/>
            </p:nvSpPr>
            <p:spPr bwMode="auto">
              <a:xfrm>
                <a:off x="1382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  <a:gd name="T6" fmla="*/ 0 60000 65536"/>
                  <a:gd name="T7" fmla="*/ 0 60000 65536"/>
                  <a:gd name="T8" fmla="*/ 0 60000 65536"/>
                  <a:gd name="T9" fmla="*/ 0 w 385"/>
                  <a:gd name="T10" fmla="*/ 0 h 193"/>
                  <a:gd name="T11" fmla="*/ 385 w 385"/>
                  <a:gd name="T12" fmla="*/ 193 h 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9" name="Freeform 43"/>
              <p:cNvSpPr>
                <a:spLocks/>
              </p:cNvSpPr>
              <p:nvPr/>
            </p:nvSpPr>
            <p:spPr bwMode="auto">
              <a:xfrm>
                <a:off x="1382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  <a:gd name="T6" fmla="*/ 0 60000 65536"/>
                  <a:gd name="T7" fmla="*/ 0 60000 65536"/>
                  <a:gd name="T8" fmla="*/ 0 60000 65536"/>
                  <a:gd name="T9" fmla="*/ 0 w 817"/>
                  <a:gd name="T10" fmla="*/ 0 h 385"/>
                  <a:gd name="T11" fmla="*/ 817 w 817"/>
                  <a:gd name="T12" fmla="*/ 385 h 3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0" name="Freeform 44"/>
              <p:cNvSpPr>
                <a:spLocks/>
              </p:cNvSpPr>
              <p:nvPr/>
            </p:nvSpPr>
            <p:spPr bwMode="auto">
              <a:xfrm>
                <a:off x="1958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  <a:gd name="T4" fmla="*/ 0 60000 65536"/>
                  <a:gd name="T5" fmla="*/ 0 60000 65536"/>
                  <a:gd name="T6" fmla="*/ 0 w 241"/>
                  <a:gd name="T7" fmla="*/ 0 h 1"/>
                  <a:gd name="T8" fmla="*/ 241 w 24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1" name="Freeform 45"/>
              <p:cNvSpPr>
                <a:spLocks/>
              </p:cNvSpPr>
              <p:nvPr/>
            </p:nvSpPr>
            <p:spPr bwMode="auto">
              <a:xfrm>
                <a:off x="2574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  <a:gd name="T4" fmla="*/ 0 60000 65536"/>
                  <a:gd name="T5" fmla="*/ 0 60000 65536"/>
                  <a:gd name="T6" fmla="*/ 0 w 897"/>
                  <a:gd name="T7" fmla="*/ 0 h 1"/>
                  <a:gd name="T8" fmla="*/ 897 w 89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2" name="Freeform 46"/>
              <p:cNvSpPr>
                <a:spLocks/>
              </p:cNvSpPr>
              <p:nvPr/>
            </p:nvSpPr>
            <p:spPr bwMode="auto">
              <a:xfrm>
                <a:off x="1382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  <a:gd name="T6" fmla="*/ 0 60000 65536"/>
                  <a:gd name="T7" fmla="*/ 0 60000 65536"/>
                  <a:gd name="T8" fmla="*/ 0 60000 65536"/>
                  <a:gd name="T9" fmla="*/ 0 w 1345"/>
                  <a:gd name="T10" fmla="*/ 0 h 241"/>
                  <a:gd name="T11" fmla="*/ 1345 w 1345"/>
                  <a:gd name="T12" fmla="*/ 241 h 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3" name="Freeform 47"/>
              <p:cNvSpPr>
                <a:spLocks/>
              </p:cNvSpPr>
              <p:nvPr/>
            </p:nvSpPr>
            <p:spPr bwMode="auto">
              <a:xfrm>
                <a:off x="3094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  <a:gd name="T6" fmla="*/ 0 60000 65536"/>
                  <a:gd name="T7" fmla="*/ 0 60000 65536"/>
                  <a:gd name="T8" fmla="*/ 0 60000 65536"/>
                  <a:gd name="T9" fmla="*/ 0 w 545"/>
                  <a:gd name="T10" fmla="*/ 0 h 521"/>
                  <a:gd name="T11" fmla="*/ 545 w 545"/>
                  <a:gd name="T12" fmla="*/ 521 h 5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4" name="Freeform 48"/>
              <p:cNvSpPr>
                <a:spLocks/>
              </p:cNvSpPr>
              <p:nvPr/>
            </p:nvSpPr>
            <p:spPr bwMode="auto">
              <a:xfrm>
                <a:off x="2542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  <a:gd name="T4" fmla="*/ 0 60000 65536"/>
                  <a:gd name="T5" fmla="*/ 0 60000 65536"/>
                  <a:gd name="T6" fmla="*/ 0 w 337"/>
                  <a:gd name="T7" fmla="*/ 0 h 1"/>
                  <a:gd name="T8" fmla="*/ 337 w 33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5" name="Line 49"/>
              <p:cNvSpPr>
                <a:spLocks noChangeShapeType="1"/>
              </p:cNvSpPr>
              <p:nvPr/>
            </p:nvSpPr>
            <p:spPr bwMode="auto">
              <a:xfrm>
                <a:off x="1214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6" name="Rectangle 50"/>
              <p:cNvSpPr>
                <a:spLocks noChangeArrowheads="1"/>
              </p:cNvSpPr>
              <p:nvPr/>
            </p:nvSpPr>
            <p:spPr bwMode="auto">
              <a:xfrm>
                <a:off x="3117" y="3916"/>
                <a:ext cx="44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smtClean="0">
                    <a:solidFill>
                      <a:srgbClr val="56127A"/>
                    </a:solidFill>
                  </a:rPr>
                  <a:t>Op2Sel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47" name="Oval 51"/>
              <p:cNvSpPr>
                <a:spLocks noChangeArrowheads="1"/>
              </p:cNvSpPr>
              <p:nvPr/>
            </p:nvSpPr>
            <p:spPr bwMode="auto">
              <a:xfrm>
                <a:off x="2786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8" name="Oval 52"/>
              <p:cNvSpPr>
                <a:spLocks noChangeArrowheads="1"/>
              </p:cNvSpPr>
              <p:nvPr/>
            </p:nvSpPr>
            <p:spPr bwMode="auto">
              <a:xfrm>
                <a:off x="1370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9" name="Oval 53"/>
              <p:cNvSpPr>
                <a:spLocks noChangeArrowheads="1"/>
              </p:cNvSpPr>
              <p:nvPr/>
            </p:nvSpPr>
            <p:spPr bwMode="auto">
              <a:xfrm>
                <a:off x="4098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0" name="Line 54"/>
              <p:cNvSpPr>
                <a:spLocks noChangeShapeType="1"/>
              </p:cNvSpPr>
              <p:nvPr/>
            </p:nvSpPr>
            <p:spPr bwMode="auto">
              <a:xfrm>
                <a:off x="1382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1" name="Rectangle 55"/>
              <p:cNvSpPr>
                <a:spLocks noChangeArrowheads="1"/>
              </p:cNvSpPr>
              <p:nvPr/>
            </p:nvSpPr>
            <p:spPr bwMode="auto">
              <a:xfrm>
                <a:off x="2197" y="3913"/>
                <a:ext cx="46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ImmSel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52" name="Rectangle 56"/>
              <p:cNvSpPr>
                <a:spLocks noChangeArrowheads="1"/>
              </p:cNvSpPr>
              <p:nvPr/>
            </p:nvSpPr>
            <p:spPr bwMode="auto">
              <a:xfrm>
                <a:off x="1189" y="3913"/>
                <a:ext cx="48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80953" name="Line 57"/>
              <p:cNvSpPr>
                <a:spLocks noChangeShapeType="1"/>
              </p:cNvSpPr>
              <p:nvPr/>
            </p:nvSpPr>
            <p:spPr bwMode="auto">
              <a:xfrm flipH="1">
                <a:off x="1720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4" name="Line 58"/>
              <p:cNvSpPr>
                <a:spLocks noChangeShapeType="1"/>
              </p:cNvSpPr>
              <p:nvPr/>
            </p:nvSpPr>
            <p:spPr bwMode="auto">
              <a:xfrm flipH="1">
                <a:off x="1912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5" name="Line 59"/>
              <p:cNvSpPr>
                <a:spLocks noChangeShapeType="1"/>
              </p:cNvSpPr>
              <p:nvPr/>
            </p:nvSpPr>
            <p:spPr bwMode="auto">
              <a:xfrm>
                <a:off x="2154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6" name="Line 60"/>
              <p:cNvSpPr>
                <a:spLocks noChangeShapeType="1"/>
              </p:cNvSpPr>
              <p:nvPr/>
            </p:nvSpPr>
            <p:spPr bwMode="auto">
              <a:xfrm>
                <a:off x="2154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7" name="Line 61"/>
              <p:cNvSpPr>
                <a:spLocks noChangeShapeType="1"/>
              </p:cNvSpPr>
              <p:nvPr/>
            </p:nvSpPr>
            <p:spPr bwMode="auto">
              <a:xfrm>
                <a:off x="2154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8" name="Line 62"/>
              <p:cNvSpPr>
                <a:spLocks noChangeShapeType="1"/>
              </p:cNvSpPr>
              <p:nvPr/>
            </p:nvSpPr>
            <p:spPr bwMode="auto">
              <a:xfrm>
                <a:off x="2154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1" name="Line 65"/>
              <p:cNvSpPr>
                <a:spLocks noChangeShapeType="1"/>
              </p:cNvSpPr>
              <p:nvPr/>
            </p:nvSpPr>
            <p:spPr bwMode="auto">
              <a:xfrm>
                <a:off x="3450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2" name="Line 66"/>
              <p:cNvSpPr>
                <a:spLocks noChangeShapeType="1"/>
              </p:cNvSpPr>
              <p:nvPr/>
            </p:nvSpPr>
            <p:spPr bwMode="auto">
              <a:xfrm>
                <a:off x="3638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3" name="Freeform 67"/>
              <p:cNvSpPr>
                <a:spLocks/>
              </p:cNvSpPr>
              <p:nvPr/>
            </p:nvSpPr>
            <p:spPr bwMode="auto">
              <a:xfrm>
                <a:off x="3260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4" name="Line 68"/>
              <p:cNvSpPr>
                <a:spLocks noChangeShapeType="1"/>
              </p:cNvSpPr>
              <p:nvPr/>
            </p:nvSpPr>
            <p:spPr bwMode="auto">
              <a:xfrm flipH="1">
                <a:off x="3204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5" name="Line 69"/>
              <p:cNvSpPr>
                <a:spLocks noChangeShapeType="1"/>
              </p:cNvSpPr>
              <p:nvPr/>
            </p:nvSpPr>
            <p:spPr bwMode="auto">
              <a:xfrm flipH="1">
                <a:off x="3204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6" name="Line 70"/>
              <p:cNvSpPr>
                <a:spLocks noChangeShapeType="1"/>
              </p:cNvSpPr>
              <p:nvPr/>
            </p:nvSpPr>
            <p:spPr bwMode="auto">
              <a:xfrm flipH="1">
                <a:off x="3396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7" name="Rectangle 71"/>
              <p:cNvSpPr>
                <a:spLocks noChangeArrowheads="1"/>
              </p:cNvSpPr>
              <p:nvPr/>
            </p:nvSpPr>
            <p:spPr bwMode="auto">
              <a:xfrm>
                <a:off x="2709" y="3913"/>
                <a:ext cx="49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FuncSel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68" name="Line 72"/>
              <p:cNvSpPr>
                <a:spLocks noChangeShapeType="1"/>
              </p:cNvSpPr>
              <p:nvPr/>
            </p:nvSpPr>
            <p:spPr bwMode="auto">
              <a:xfrm>
                <a:off x="2662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9" name="Rectangle 73"/>
              <p:cNvSpPr>
                <a:spLocks noChangeArrowheads="1"/>
              </p:cNvSpPr>
              <p:nvPr/>
            </p:nvSpPr>
            <p:spPr bwMode="auto">
              <a:xfrm>
                <a:off x="2141" y="196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0970" name="Line 74"/>
              <p:cNvSpPr>
                <a:spLocks noChangeShapeType="1"/>
              </p:cNvSpPr>
              <p:nvPr/>
            </p:nvSpPr>
            <p:spPr bwMode="auto">
              <a:xfrm>
                <a:off x="2254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1" name="Oval 75"/>
              <p:cNvSpPr>
                <a:spLocks noChangeArrowheads="1"/>
              </p:cNvSpPr>
              <p:nvPr/>
            </p:nvSpPr>
            <p:spPr bwMode="auto">
              <a:xfrm>
                <a:off x="2994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2" name="Freeform 76"/>
              <p:cNvSpPr>
                <a:spLocks/>
              </p:cNvSpPr>
              <p:nvPr/>
            </p:nvSpPr>
            <p:spPr bwMode="auto">
              <a:xfrm>
                <a:off x="1830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  <a:gd name="T4" fmla="*/ 0 60000 65536"/>
                  <a:gd name="T5" fmla="*/ 0 60000 65536"/>
                  <a:gd name="T6" fmla="*/ 0 w 1"/>
                  <a:gd name="T7" fmla="*/ 0 h 1345"/>
                  <a:gd name="T8" fmla="*/ 1 w 1"/>
                  <a:gd name="T9" fmla="*/ 1345 h 13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3" name="Line 77"/>
              <p:cNvSpPr>
                <a:spLocks noChangeShapeType="1"/>
              </p:cNvSpPr>
              <p:nvPr/>
            </p:nvSpPr>
            <p:spPr bwMode="auto">
              <a:xfrm flipV="1">
                <a:off x="2382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4" name="Line 78"/>
              <p:cNvSpPr>
                <a:spLocks noChangeShapeType="1"/>
              </p:cNvSpPr>
              <p:nvPr/>
            </p:nvSpPr>
            <p:spPr bwMode="auto">
              <a:xfrm flipV="1">
                <a:off x="2886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5" name="Line 79"/>
              <p:cNvSpPr>
                <a:spLocks noChangeShapeType="1"/>
              </p:cNvSpPr>
              <p:nvPr/>
            </p:nvSpPr>
            <p:spPr bwMode="auto">
              <a:xfrm>
                <a:off x="3326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8" name="Freeform 82"/>
              <p:cNvSpPr>
                <a:spLocks/>
              </p:cNvSpPr>
              <p:nvPr/>
            </p:nvSpPr>
            <p:spPr bwMode="auto">
              <a:xfrm>
                <a:off x="1773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84"/>
              <p:cNvGrpSpPr>
                <a:grpSpLocks/>
              </p:cNvGrpSpPr>
              <p:nvPr/>
            </p:nvGrpSpPr>
            <p:grpSpPr bwMode="auto">
              <a:xfrm>
                <a:off x="334" y="2330"/>
                <a:ext cx="890" cy="662"/>
                <a:chOff x="326" y="2386"/>
                <a:chExt cx="890" cy="662"/>
              </a:xfrm>
            </p:grpSpPr>
            <p:sp>
              <p:nvSpPr>
                <p:cNvPr id="81003" name="Rectangle 85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81004" name="Line 86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87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81006" name="Freeform 88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  <a:gd name="T6" fmla="*/ 0 60000 65536"/>
                      <a:gd name="T7" fmla="*/ 0 60000 65536"/>
                      <a:gd name="T8" fmla="*/ 0 60000 65536"/>
                      <a:gd name="T9" fmla="*/ 0 w 189"/>
                      <a:gd name="T10" fmla="*/ 0 h 1"/>
                      <a:gd name="T11" fmla="*/ 189 w 189"/>
                      <a:gd name="T12" fmla="*/ 1 h 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8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8101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013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8101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8101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8100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09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0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81011" name="Freeform 97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  <a:gd name="T6" fmla="*/ 0 60000 65536"/>
                      <a:gd name="T7" fmla="*/ 0 60000 65536"/>
                      <a:gd name="T8" fmla="*/ 0 60000 65536"/>
                      <a:gd name="T9" fmla="*/ 0 w 48"/>
                      <a:gd name="T10" fmla="*/ 0 h 48"/>
                      <a:gd name="T11" fmla="*/ 48 w 48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0981" name="Rectangle 98"/>
              <p:cNvSpPr>
                <a:spLocks noChangeArrowheads="1"/>
              </p:cNvSpPr>
              <p:nvPr/>
            </p:nvSpPr>
            <p:spPr bwMode="auto">
              <a:xfrm>
                <a:off x="2201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82" name="Rectangle 99"/>
              <p:cNvSpPr>
                <a:spLocks noChangeArrowheads="1"/>
              </p:cNvSpPr>
              <p:nvPr/>
            </p:nvSpPr>
            <p:spPr bwMode="auto">
              <a:xfrm>
                <a:off x="2355" y="2439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80983" name="Rectangle 100"/>
              <p:cNvSpPr>
                <a:spLocks noChangeArrowheads="1"/>
              </p:cNvSpPr>
              <p:nvPr/>
            </p:nvSpPr>
            <p:spPr bwMode="auto">
              <a:xfrm>
                <a:off x="2184" y="2693"/>
                <a:ext cx="4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rgbClr val="56127A"/>
                    </a:solidFill>
                  </a:rPr>
                  <a:t>GPRs</a:t>
                </a:r>
                <a:endParaRPr lang="en-US" sz="14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4" name="Rectangle 101"/>
              <p:cNvSpPr>
                <a:spLocks noChangeArrowheads="1"/>
              </p:cNvSpPr>
              <p:nvPr/>
            </p:nvSpPr>
            <p:spPr bwMode="auto">
              <a:xfrm>
                <a:off x="2168" y="2246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80985" name="Rectangle 102"/>
              <p:cNvSpPr>
                <a:spLocks noChangeArrowheads="1"/>
              </p:cNvSpPr>
              <p:nvPr/>
            </p:nvSpPr>
            <p:spPr bwMode="auto">
              <a:xfrm>
                <a:off x="2168" y="2341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80986" name="Rectangle 103"/>
              <p:cNvSpPr>
                <a:spLocks noChangeArrowheads="1"/>
              </p:cNvSpPr>
              <p:nvPr/>
            </p:nvSpPr>
            <p:spPr bwMode="auto">
              <a:xfrm>
                <a:off x="2168" y="2522"/>
                <a:ext cx="23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rgbClr val="56127A"/>
                    </a:solidFill>
                  </a:rPr>
                  <a:t>wa</a:t>
                </a:r>
                <a:endParaRPr lang="en-US" sz="12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7" name="Rectangle 104"/>
              <p:cNvSpPr>
                <a:spLocks noChangeArrowheads="1"/>
              </p:cNvSpPr>
              <p:nvPr/>
            </p:nvSpPr>
            <p:spPr bwMode="auto">
              <a:xfrm>
                <a:off x="2168" y="2614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>
                    <a:solidFill>
                      <a:srgbClr val="56127A"/>
                    </a:solidFill>
                  </a:rPr>
                  <a:t>wd</a:t>
                </a:r>
                <a:endParaRPr lang="en-US" sz="12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8" name="Rectangle 105"/>
              <p:cNvSpPr>
                <a:spLocks noChangeArrowheads="1"/>
              </p:cNvSpPr>
              <p:nvPr/>
            </p:nvSpPr>
            <p:spPr bwMode="auto">
              <a:xfrm>
                <a:off x="2360" y="2615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80989" name="Rectangle 106"/>
              <p:cNvSpPr>
                <a:spLocks noChangeArrowheads="1"/>
              </p:cNvSpPr>
              <p:nvPr/>
            </p:nvSpPr>
            <p:spPr bwMode="auto">
              <a:xfrm>
                <a:off x="2293" y="2143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9" name="Group 107"/>
              <p:cNvGrpSpPr>
                <a:grpSpLocks/>
              </p:cNvGrpSpPr>
              <p:nvPr/>
            </p:nvGrpSpPr>
            <p:grpSpPr bwMode="auto">
              <a:xfrm>
                <a:off x="2200" y="2940"/>
                <a:ext cx="401" cy="289"/>
                <a:chOff x="2192" y="2996"/>
                <a:chExt cx="401" cy="289"/>
              </a:xfrm>
            </p:grpSpPr>
            <p:sp>
              <p:nvSpPr>
                <p:cNvPr id="81001" name="Rectangle 108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2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85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rgbClr val="56127A"/>
                      </a:solidFill>
                    </a:rPr>
                    <a:t>Imm</a:t>
                  </a:r>
                  <a:endParaRPr lang="en-US" sz="1200" dirty="0">
                    <a:solidFill>
                      <a:srgbClr val="56127A"/>
                    </a:solidFill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rgbClr val="56127A"/>
                      </a:solidFill>
                    </a:rPr>
                    <a:t>Select</a:t>
                  </a:r>
                  <a:endParaRPr lang="en-US" sz="1200" dirty="0">
                    <a:solidFill>
                      <a:srgbClr val="56127A"/>
                    </a:solidFill>
                  </a:endParaRPr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3472" y="2460"/>
                <a:ext cx="301" cy="380"/>
                <a:chOff x="3464" y="2516"/>
                <a:chExt cx="301" cy="380"/>
              </a:xfrm>
            </p:grpSpPr>
            <p:sp>
              <p:nvSpPr>
                <p:cNvPr id="80999" name="Freeform 111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36"/>
                    <a:gd name="T25" fmla="*/ 0 h 380"/>
                    <a:gd name="T26" fmla="*/ 236 w 236"/>
                    <a:gd name="T27" fmla="*/ 380 h 3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1" name="Group 113"/>
              <p:cNvGrpSpPr>
                <a:grpSpLocks/>
              </p:cNvGrpSpPr>
              <p:nvPr/>
            </p:nvGrpSpPr>
            <p:grpSpPr bwMode="auto">
              <a:xfrm>
                <a:off x="2228" y="2184"/>
                <a:ext cx="51" cy="55"/>
                <a:chOff x="2815" y="1407"/>
                <a:chExt cx="51" cy="55"/>
              </a:xfrm>
            </p:grpSpPr>
            <p:sp>
              <p:nvSpPr>
                <p:cNvPr id="80997" name="Line 114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98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16"/>
              <p:cNvGrpSpPr>
                <a:grpSpLocks/>
              </p:cNvGrpSpPr>
              <p:nvPr/>
            </p:nvGrpSpPr>
            <p:grpSpPr bwMode="auto">
              <a:xfrm>
                <a:off x="2711" y="3226"/>
                <a:ext cx="423" cy="228"/>
                <a:chOff x="2576" y="2405"/>
                <a:chExt cx="423" cy="228"/>
              </a:xfrm>
            </p:grpSpPr>
            <p:sp>
              <p:nvSpPr>
                <p:cNvPr id="8099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9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80994" name="Freeform 119"/>
              <p:cNvSpPr>
                <a:spLocks/>
              </p:cNvSpPr>
              <p:nvPr/>
            </p:nvSpPr>
            <p:spPr bwMode="auto">
              <a:xfrm flipV="1">
                <a:off x="3006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  <a:gd name="T6" fmla="*/ 0 60000 65536"/>
                  <a:gd name="T7" fmla="*/ 0 60000 65536"/>
                  <a:gd name="T8" fmla="*/ 0 60000 65536"/>
                  <a:gd name="T9" fmla="*/ 0 w 1505"/>
                  <a:gd name="T10" fmla="*/ 0 h 201"/>
                  <a:gd name="T11" fmla="*/ 1505 w 1505"/>
                  <a:gd name="T12" fmla="*/ 201 h 2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14" name="Freeform 120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  <a:gd name="T6" fmla="*/ 0 60000 65536"/>
                <a:gd name="T7" fmla="*/ 0 60000 65536"/>
                <a:gd name="T8" fmla="*/ 0 60000 65536"/>
                <a:gd name="T9" fmla="*/ 0 w 696"/>
                <a:gd name="T10" fmla="*/ 0 h 888"/>
                <a:gd name="T11" fmla="*/ 696 w 69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5" name="Freeform 121"/>
            <p:cNvSpPr>
              <a:spLocks/>
            </p:cNvSpPr>
            <p:nvPr/>
          </p:nvSpPr>
          <p:spPr bwMode="auto">
            <a:xfrm>
              <a:off x="4432300" y="2349500"/>
              <a:ext cx="3859213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8"/>
                <a:gd name="T16" fmla="*/ 0 h 1632"/>
                <a:gd name="T17" fmla="*/ 2408 w 2408"/>
                <a:gd name="T18" fmla="*/ 1632 h 16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6" name="Line 122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7" name="Text Box 123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2770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 dirty="0" smtClean="0">
                  <a:solidFill>
                    <a:srgbClr val="56127A"/>
                  </a:solidFill>
                  <a:latin typeface="Courier New" charset="0"/>
                </a:rPr>
                <a:t>1</a:t>
              </a:r>
              <a:endParaRPr lang="en-US" sz="1200" b="1" dirty="0">
                <a:solidFill>
                  <a:srgbClr val="56127A"/>
                </a:solidFill>
                <a:latin typeface="Courier New" charset="0"/>
              </a:endParaRPr>
            </a:p>
          </p:txBody>
        </p:sp>
        <p:sp>
          <p:nvSpPr>
            <p:cNvPr id="80918" name="Freeform 124"/>
            <p:cNvSpPr>
              <a:spLocks/>
            </p:cNvSpPr>
            <p:nvPr/>
          </p:nvSpPr>
          <p:spPr bwMode="auto">
            <a:xfrm>
              <a:off x="1371600" y="1836738"/>
              <a:ext cx="3479292" cy="272882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  <a:gd name="T6" fmla="*/ 0 60000 65536"/>
                <a:gd name="T7" fmla="*/ 0 60000 65536"/>
                <a:gd name="T8" fmla="*/ 0 60000 65536"/>
                <a:gd name="T9" fmla="*/ 0 w 2284"/>
                <a:gd name="T10" fmla="*/ 0 h 1356"/>
                <a:gd name="T11" fmla="*/ 2284 w 2284"/>
                <a:gd name="T12" fmla="*/ 1356 h 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9" name="Rectangle 125"/>
            <p:cNvSpPr>
              <a:spLocks noChangeArrowheads="1"/>
            </p:cNvSpPr>
            <p:nvPr/>
          </p:nvSpPr>
          <p:spPr bwMode="auto">
            <a:xfrm>
              <a:off x="1219200" y="1254125"/>
              <a:ext cx="627502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 err="1" smtClean="0">
                  <a:solidFill>
                    <a:srgbClr val="56127A"/>
                  </a:solidFill>
                </a:rPr>
                <a:t>PCSel</a:t>
              </a:r>
              <a:endParaRPr lang="en-US" sz="1200" b="1" dirty="0">
                <a:solidFill>
                  <a:srgbClr val="56127A"/>
                </a:solidFill>
              </a:endParaRPr>
            </a:p>
          </p:txBody>
        </p:sp>
        <p:sp>
          <p:nvSpPr>
            <p:cNvPr id="80920" name="Rectangle 126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80921" name="Freeform 127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377"/>
                <a:gd name="T17" fmla="*/ 145 w 145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Freeform 128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  <a:gd name="T4" fmla="*/ 0 60000 65536"/>
                <a:gd name="T5" fmla="*/ 0 60000 65536"/>
                <a:gd name="T6" fmla="*/ 0 w 1"/>
                <a:gd name="T7" fmla="*/ 0 h 380"/>
                <a:gd name="T8" fmla="*/ 1 w 1"/>
                <a:gd name="T9" fmla="*/ 380 h 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Freeform 129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  <a:gd name="T6" fmla="*/ 0 60000 65536"/>
                <a:gd name="T7" fmla="*/ 0 60000 65536"/>
                <a:gd name="T8" fmla="*/ 0 60000 65536"/>
                <a:gd name="T9" fmla="*/ 0 w 223"/>
                <a:gd name="T10" fmla="*/ 0 h 393"/>
                <a:gd name="T11" fmla="*/ 223 w 223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4" name="Freeform 130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8"/>
                <a:gd name="T16" fmla="*/ 0 h 825"/>
                <a:gd name="T17" fmla="*/ 3358 w 3358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5" name="Rectangle 131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80926" name="Rectangle 132"/>
            <p:cNvSpPr>
              <a:spLocks noChangeArrowheads="1"/>
            </p:cNvSpPr>
            <p:nvPr/>
          </p:nvSpPr>
          <p:spPr bwMode="auto">
            <a:xfrm>
              <a:off x="1371600" y="1782763"/>
              <a:ext cx="4889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jabs</a:t>
              </a:r>
            </a:p>
          </p:txBody>
        </p:sp>
        <p:sp>
          <p:nvSpPr>
            <p:cNvPr id="80927" name="Oval 133"/>
            <p:cNvSpPr>
              <a:spLocks noChangeArrowheads="1"/>
            </p:cNvSpPr>
            <p:nvPr/>
          </p:nvSpPr>
          <p:spPr bwMode="auto">
            <a:xfrm>
              <a:off x="1866900" y="22098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8" name="Line 134"/>
            <p:cNvSpPr>
              <a:spLocks noChangeShapeType="1"/>
            </p:cNvSpPr>
            <p:nvPr/>
          </p:nvSpPr>
          <p:spPr bwMode="auto">
            <a:xfrm flipH="1" flipV="1">
              <a:off x="2193925" y="2413000"/>
              <a:ext cx="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Freeform 136"/>
            <p:cNvSpPr>
              <a:spLocks/>
            </p:cNvSpPr>
            <p:nvPr/>
          </p:nvSpPr>
          <p:spPr bwMode="auto">
            <a:xfrm>
              <a:off x="1371600" y="2043113"/>
              <a:ext cx="685800" cy="166687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  <a:gd name="T6" fmla="*/ 0 60000 65536"/>
                <a:gd name="T7" fmla="*/ 0 60000 65536"/>
                <a:gd name="T8" fmla="*/ 0 60000 65536"/>
                <a:gd name="T9" fmla="*/ 0 w 223"/>
                <a:gd name="T10" fmla="*/ 0 h 393"/>
                <a:gd name="T11" fmla="*/ 223 w 223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Rectangle 137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876733" y="3429000"/>
              <a:ext cx="1066800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Line 122"/>
            <p:cNvSpPr>
              <a:spLocks noChangeShapeType="1"/>
            </p:cNvSpPr>
            <p:nvPr/>
          </p:nvSpPr>
          <p:spPr bwMode="auto">
            <a:xfrm flipV="1">
              <a:off x="1937286" y="2421658"/>
              <a:ext cx="0" cy="1007342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7" name="Elbow Connector 26"/>
            <p:cNvCxnSpPr/>
            <p:nvPr/>
          </p:nvCxnSpPr>
          <p:spPr bwMode="auto">
            <a:xfrm flipV="1">
              <a:off x="1937286" y="2776352"/>
              <a:ext cx="3581400" cy="228600"/>
            </a:xfrm>
            <a:prstGeom prst="bentConnector3">
              <a:avLst>
                <a:gd name="adj1" fmla="val 74618"/>
              </a:avLst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0" name="Oval 133"/>
            <p:cNvSpPr>
              <a:spLocks noChangeArrowheads="1"/>
            </p:cNvSpPr>
            <p:nvPr/>
          </p:nvSpPr>
          <p:spPr bwMode="auto">
            <a:xfrm>
              <a:off x="4627380" y="19465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122"/>
            <p:cNvSpPr>
              <a:spLocks noChangeShapeType="1"/>
            </p:cNvSpPr>
            <p:nvPr/>
          </p:nvSpPr>
          <p:spPr bwMode="auto">
            <a:xfrm flipV="1">
              <a:off x="4724400" y="2133600"/>
              <a:ext cx="0" cy="1850696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22"/>
            <p:cNvSpPr>
              <a:spLocks noChangeShapeType="1"/>
            </p:cNvSpPr>
            <p:nvPr/>
          </p:nvSpPr>
          <p:spPr bwMode="auto">
            <a:xfrm flipH="1" flipV="1">
              <a:off x="4948048" y="2130438"/>
              <a:ext cx="4952" cy="1028321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71"/>
            <p:cNvSpPr>
              <a:spLocks noChangeArrowheads="1"/>
            </p:cNvSpPr>
            <p:nvPr/>
          </p:nvSpPr>
          <p:spPr bwMode="auto">
            <a:xfrm>
              <a:off x="5501124" y="3352800"/>
              <a:ext cx="74727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rgbClr val="56127A"/>
                  </a:solidFill>
                </a:rPr>
                <a:t>Bcomp</a:t>
              </a:r>
              <a:r>
                <a:rPr lang="en-US" sz="1200" dirty="0" smtClean="0">
                  <a:solidFill>
                    <a:srgbClr val="56127A"/>
                  </a:solidFill>
                </a:rPr>
                <a:t>?</a:t>
              </a:r>
              <a:endParaRPr lang="en-US" sz="1200" dirty="0">
                <a:solidFill>
                  <a:srgbClr val="56127A"/>
                </a:solidFill>
              </a:endParaRPr>
            </a:p>
          </p:txBody>
        </p:sp>
        <p:sp>
          <p:nvSpPr>
            <p:cNvPr id="169" name="Line 88"/>
            <p:cNvSpPr>
              <a:spLocks noChangeShapeType="1"/>
            </p:cNvSpPr>
            <p:nvPr/>
          </p:nvSpPr>
          <p:spPr bwMode="auto">
            <a:xfrm flipH="1" flipV="1">
              <a:off x="4971231" y="361178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88"/>
            <p:cNvSpPr>
              <a:spLocks noChangeShapeType="1"/>
            </p:cNvSpPr>
            <p:nvPr/>
          </p:nvSpPr>
          <p:spPr bwMode="auto">
            <a:xfrm flipH="1" flipV="1">
              <a:off x="5327961" y="3615469"/>
              <a:ext cx="6039" cy="3773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25"/>
            <p:cNvSpPr>
              <a:spLocks noChangeArrowheads="1"/>
            </p:cNvSpPr>
            <p:nvPr/>
          </p:nvSpPr>
          <p:spPr bwMode="auto">
            <a:xfrm>
              <a:off x="4849633" y="3386468"/>
              <a:ext cx="645414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>
                  <a:solidFill>
                    <a:srgbClr val="56127A"/>
                  </a:solidFill>
                </a:rPr>
                <a:t>Br Logic</a:t>
              </a:r>
              <a:endParaRPr lang="en-US" sz="1200" dirty="0">
                <a:solidFill>
                  <a:srgbClr val="5612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6466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77" name="Rectangle 13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Hardwired </a:t>
            </a:r>
            <a:r>
              <a:rPr lang="en-US" dirty="0"/>
              <a:t>Control </a:t>
            </a:r>
            <a:r>
              <a:rPr lang="en-US" dirty="0" smtClean="0"/>
              <a:t>Table</a:t>
            </a:r>
            <a:endParaRPr lang="en-US" sz="2000" i="1" dirty="0"/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1E356-6445-654E-AB2D-4426D476795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2339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66761"/>
              </p:ext>
            </p:extLst>
          </p:nvPr>
        </p:nvGraphicFramePr>
        <p:xfrm>
          <a:off x="533400" y="1320800"/>
          <a:ext cx="8280400" cy="3430588"/>
        </p:xfrm>
        <a:graphic>
          <a:graphicData uri="http://schemas.openxmlformats.org/drawingml/2006/table">
            <a:tbl>
              <a:tblPr/>
              <a:tblGrid>
                <a:gridCol w="1038225"/>
                <a:gridCol w="900113"/>
                <a:gridCol w="765175"/>
                <a:gridCol w="860425"/>
                <a:gridCol w="950912"/>
                <a:gridCol w="852488"/>
                <a:gridCol w="887412"/>
                <a:gridCol w="963613"/>
                <a:gridCol w="106203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Op2Sel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FuncSel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MemWr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RFWen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78" name="Rectangle 135"/>
          <p:cNvSpPr>
            <a:spLocks noChangeArrowheads="1"/>
          </p:cNvSpPr>
          <p:nvPr/>
        </p:nvSpPr>
        <p:spPr bwMode="auto">
          <a:xfrm>
            <a:off x="931862" y="5153025"/>
            <a:ext cx="572272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Op2Sel=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Reg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 /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Imm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	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	</a:t>
            </a:r>
            <a:r>
              <a:rPr lang="en-US" sz="1800" dirty="0" err="1" smtClean="0">
                <a:solidFill>
                  <a:schemeClr val="bg2"/>
                </a:solidFill>
                <a:latin typeface="Calibri"/>
                <a:cs typeface="Calibri"/>
              </a:rPr>
              <a:t>WBSel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= ALU /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Mem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 / PC    </a:t>
            </a:r>
          </a:p>
          <a:p>
            <a:pPr>
              <a:spcBef>
                <a:spcPct val="0"/>
              </a:spcBef>
            </a:pPr>
            <a:r>
              <a:rPr lang="en-US" sz="1800" dirty="0" err="1" smtClean="0">
                <a:solidFill>
                  <a:schemeClr val="bg2"/>
                </a:solidFill>
                <a:latin typeface="Calibri"/>
                <a:cs typeface="Calibri"/>
              </a:rPr>
              <a:t>WASel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= </a:t>
            </a:r>
            <a:r>
              <a:rPr lang="en-US" sz="1800" dirty="0" err="1" smtClean="0">
                <a:solidFill>
                  <a:schemeClr val="bg2"/>
                </a:solidFill>
                <a:latin typeface="Calibri"/>
                <a:cs typeface="Calibri"/>
              </a:rPr>
              <a:t>rd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/ 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X1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	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  	</a:t>
            </a:r>
            <a:r>
              <a:rPr lang="en-US" sz="1800" dirty="0" err="1" smtClean="0">
                <a:solidFill>
                  <a:schemeClr val="bg2"/>
                </a:solidFill>
                <a:latin typeface="Calibri"/>
                <a:cs typeface="Calibri"/>
              </a:rPr>
              <a:t>PCSel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= pc+4 /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br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 / rind / jabs	</a:t>
            </a:r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1943100" y="4429125"/>
            <a:ext cx="6607175" cy="377825"/>
            <a:chOff x="1224" y="3176"/>
            <a:chExt cx="4162" cy="238"/>
          </a:xfrm>
        </p:grpSpPr>
        <p:grpSp>
          <p:nvGrpSpPr>
            <p:cNvPr id="3" name="Group 137"/>
            <p:cNvGrpSpPr>
              <a:grpSpLocks/>
            </p:cNvGrpSpPr>
            <p:nvPr/>
          </p:nvGrpSpPr>
          <p:grpSpPr bwMode="auto">
            <a:xfrm>
              <a:off x="1224" y="3181"/>
              <a:ext cx="1764" cy="233"/>
              <a:chOff x="1248" y="4032"/>
              <a:chExt cx="1764" cy="279"/>
            </a:xfrm>
          </p:grpSpPr>
          <p:sp>
            <p:nvSpPr>
              <p:cNvPr id="87275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4032"/>
                <a:ext cx="189" cy="27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Calibri"/>
                    <a:cs typeface="Calibri"/>
                  </a:rPr>
                  <a:t>*</a:t>
                </a:r>
              </a:p>
            </p:txBody>
          </p:sp>
          <p:sp>
            <p:nvSpPr>
              <p:cNvPr id="87276" name="Text Box 139"/>
              <p:cNvSpPr txBox="1">
                <a:spLocks noChangeArrowheads="1"/>
              </p:cNvSpPr>
              <p:nvPr/>
            </p:nvSpPr>
            <p:spPr bwMode="auto">
              <a:xfrm>
                <a:off x="1728" y="4032"/>
                <a:ext cx="189" cy="27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Calibri"/>
                    <a:cs typeface="Calibri"/>
                  </a:rPr>
                  <a:t>*</a:t>
                </a:r>
              </a:p>
            </p:txBody>
          </p:sp>
          <p:sp>
            <p:nvSpPr>
              <p:cNvPr id="87277" name="Text Box 140"/>
              <p:cNvSpPr txBox="1">
                <a:spLocks noChangeArrowheads="1"/>
              </p:cNvSpPr>
              <p:nvPr/>
            </p:nvSpPr>
            <p:spPr bwMode="auto">
              <a:xfrm>
                <a:off x="2256" y="4032"/>
                <a:ext cx="189" cy="27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Calibri"/>
                    <a:cs typeface="Calibri"/>
                  </a:rPr>
                  <a:t>*</a:t>
                </a:r>
              </a:p>
            </p:txBody>
          </p:sp>
          <p:sp>
            <p:nvSpPr>
              <p:cNvPr id="87278" name="Text Box 141"/>
              <p:cNvSpPr txBox="1">
                <a:spLocks noChangeArrowheads="1"/>
              </p:cNvSpPr>
              <p:nvPr/>
            </p:nvSpPr>
            <p:spPr bwMode="auto">
              <a:xfrm>
                <a:off x="2736" y="4032"/>
                <a:ext cx="276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Calibri"/>
                    <a:cs typeface="Calibri"/>
                  </a:rPr>
                  <a:t>no</a:t>
                </a:r>
              </a:p>
            </p:txBody>
          </p:sp>
        </p:grpSp>
        <p:sp>
          <p:nvSpPr>
            <p:cNvPr id="87271" name="Text Box 142"/>
            <p:cNvSpPr txBox="1">
              <a:spLocks noChangeArrowheads="1"/>
            </p:cNvSpPr>
            <p:nvPr/>
          </p:nvSpPr>
          <p:spPr bwMode="auto">
            <a:xfrm>
              <a:off x="3308" y="3176"/>
              <a:ext cx="311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yes</a:t>
              </a:r>
            </a:p>
          </p:txBody>
        </p:sp>
        <p:sp>
          <p:nvSpPr>
            <p:cNvPr id="87272" name="Text Box 143"/>
            <p:cNvSpPr txBox="1">
              <a:spLocks noChangeArrowheads="1"/>
            </p:cNvSpPr>
            <p:nvPr/>
          </p:nvSpPr>
          <p:spPr bwMode="auto">
            <a:xfrm>
              <a:off x="5030" y="3176"/>
              <a:ext cx="35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rind</a:t>
              </a:r>
            </a:p>
          </p:txBody>
        </p:sp>
        <p:sp>
          <p:nvSpPr>
            <p:cNvPr id="87273" name="Text Box 144"/>
            <p:cNvSpPr txBox="1">
              <a:spLocks noChangeArrowheads="1"/>
            </p:cNvSpPr>
            <p:nvPr/>
          </p:nvSpPr>
          <p:spPr bwMode="auto">
            <a:xfrm>
              <a:off x="3852" y="3176"/>
              <a:ext cx="27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87274" name="Text Box 145"/>
            <p:cNvSpPr txBox="1">
              <a:spLocks noChangeArrowheads="1"/>
            </p:cNvSpPr>
            <p:nvPr/>
          </p:nvSpPr>
          <p:spPr bwMode="auto">
            <a:xfrm>
              <a:off x="4458" y="3177"/>
              <a:ext cx="24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56127A"/>
                  </a:solidFill>
                  <a:latin typeface="Calibri"/>
                  <a:cs typeface="Calibri"/>
                </a:rPr>
                <a:t>rd</a:t>
              </a:r>
              <a:endParaRPr lang="en-US" sz="1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234076" name="Text Box 156"/>
          <p:cNvSpPr txBox="1">
            <a:spLocks noChangeArrowheads="1"/>
          </p:cNvSpPr>
          <p:nvPr/>
        </p:nvSpPr>
        <p:spPr bwMode="auto">
          <a:xfrm>
            <a:off x="8013652" y="4111625"/>
            <a:ext cx="56202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jabs</a:t>
            </a:r>
          </a:p>
        </p:txBody>
      </p:sp>
      <p:grpSp>
        <p:nvGrpSpPr>
          <p:cNvPr id="4" name="Group 157"/>
          <p:cNvGrpSpPr>
            <a:grpSpLocks/>
          </p:cNvGrpSpPr>
          <p:nvPr/>
        </p:nvGrpSpPr>
        <p:grpSpPr bwMode="auto">
          <a:xfrm>
            <a:off x="1901826" y="4048125"/>
            <a:ext cx="2855913" cy="396875"/>
            <a:chOff x="1198" y="2744"/>
            <a:chExt cx="1799" cy="250"/>
          </a:xfrm>
        </p:grpSpPr>
        <p:sp>
          <p:nvSpPr>
            <p:cNvPr id="87259" name="Text Box 158"/>
            <p:cNvSpPr txBox="1">
              <a:spLocks noChangeArrowheads="1"/>
            </p:cNvSpPr>
            <p:nvPr/>
          </p:nvSpPr>
          <p:spPr bwMode="auto">
            <a:xfrm>
              <a:off x="1198" y="2744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60" name="Text Box 159"/>
            <p:cNvSpPr txBox="1">
              <a:spLocks noChangeArrowheads="1"/>
            </p:cNvSpPr>
            <p:nvPr/>
          </p:nvSpPr>
          <p:spPr bwMode="auto">
            <a:xfrm>
              <a:off x="1719" y="2744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61" name="Text Box 160"/>
            <p:cNvSpPr txBox="1">
              <a:spLocks noChangeArrowheads="1"/>
            </p:cNvSpPr>
            <p:nvPr/>
          </p:nvSpPr>
          <p:spPr bwMode="auto">
            <a:xfrm>
              <a:off x="2227" y="2761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62" name="Text Box 161"/>
            <p:cNvSpPr txBox="1">
              <a:spLocks noChangeArrowheads="1"/>
            </p:cNvSpPr>
            <p:nvPr/>
          </p:nvSpPr>
          <p:spPr bwMode="auto">
            <a:xfrm>
              <a:off x="2721" y="274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</p:grpSp>
      <p:sp>
        <p:nvSpPr>
          <p:cNvPr id="1234082" name="Text Box 162"/>
          <p:cNvSpPr txBox="1">
            <a:spLocks noChangeArrowheads="1"/>
          </p:cNvSpPr>
          <p:nvPr/>
        </p:nvSpPr>
        <p:spPr bwMode="auto">
          <a:xfrm>
            <a:off x="5303267" y="4111625"/>
            <a:ext cx="4942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234083" name="Text Box 163"/>
          <p:cNvSpPr txBox="1">
            <a:spLocks noChangeArrowheads="1"/>
          </p:cNvSpPr>
          <p:nvPr/>
        </p:nvSpPr>
        <p:spPr bwMode="auto">
          <a:xfrm>
            <a:off x="6194728" y="4111625"/>
            <a:ext cx="4283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234084" name="Text Box 164"/>
          <p:cNvSpPr txBox="1">
            <a:spLocks noChangeArrowheads="1"/>
          </p:cNvSpPr>
          <p:nvPr/>
        </p:nvSpPr>
        <p:spPr bwMode="auto">
          <a:xfrm>
            <a:off x="7128678" y="4111625"/>
            <a:ext cx="42147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X1 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085" name="Text Box 165"/>
          <p:cNvSpPr txBox="1">
            <a:spLocks noChangeArrowheads="1"/>
          </p:cNvSpPr>
          <p:nvPr/>
        </p:nvSpPr>
        <p:spPr bwMode="auto">
          <a:xfrm>
            <a:off x="8007302" y="3714750"/>
            <a:ext cx="56202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jabs</a:t>
            </a:r>
          </a:p>
        </p:txBody>
      </p:sp>
      <p:grpSp>
        <p:nvGrpSpPr>
          <p:cNvPr id="5" name="Group 166"/>
          <p:cNvGrpSpPr>
            <a:grpSpLocks/>
          </p:cNvGrpSpPr>
          <p:nvPr/>
        </p:nvGrpSpPr>
        <p:grpSpPr bwMode="auto">
          <a:xfrm>
            <a:off x="1901825" y="3708400"/>
            <a:ext cx="1933574" cy="395288"/>
            <a:chOff x="1198" y="2530"/>
            <a:chExt cx="1218" cy="249"/>
          </a:xfrm>
        </p:grpSpPr>
        <p:sp>
          <p:nvSpPr>
            <p:cNvPr id="87256" name="Text Box 167"/>
            <p:cNvSpPr txBox="1">
              <a:spLocks noChangeArrowheads="1"/>
            </p:cNvSpPr>
            <p:nvPr/>
          </p:nvSpPr>
          <p:spPr bwMode="auto">
            <a:xfrm>
              <a:off x="1198" y="2530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57" name="Text Box 168"/>
            <p:cNvSpPr txBox="1">
              <a:spLocks noChangeArrowheads="1"/>
            </p:cNvSpPr>
            <p:nvPr/>
          </p:nvSpPr>
          <p:spPr bwMode="auto">
            <a:xfrm>
              <a:off x="1719" y="2534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58" name="Text Box 169"/>
            <p:cNvSpPr txBox="1">
              <a:spLocks noChangeArrowheads="1"/>
            </p:cNvSpPr>
            <p:nvPr/>
          </p:nvSpPr>
          <p:spPr bwMode="auto">
            <a:xfrm>
              <a:off x="2227" y="2546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4319588" y="3714750"/>
            <a:ext cx="3059112" cy="369888"/>
            <a:chOff x="2721" y="2534"/>
            <a:chExt cx="1927" cy="233"/>
          </a:xfrm>
        </p:grpSpPr>
        <p:sp>
          <p:nvSpPr>
            <p:cNvPr id="87252" name="Text Box 171"/>
            <p:cNvSpPr txBox="1">
              <a:spLocks noChangeArrowheads="1"/>
            </p:cNvSpPr>
            <p:nvPr/>
          </p:nvSpPr>
          <p:spPr bwMode="auto">
            <a:xfrm>
              <a:off x="2721" y="253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53" name="Text Box 172"/>
            <p:cNvSpPr txBox="1">
              <a:spLocks noChangeArrowheads="1"/>
            </p:cNvSpPr>
            <p:nvPr/>
          </p:nvSpPr>
          <p:spPr bwMode="auto">
            <a:xfrm>
              <a:off x="3340" y="253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54" name="Text Box 173"/>
            <p:cNvSpPr txBox="1">
              <a:spLocks noChangeArrowheads="1"/>
            </p:cNvSpPr>
            <p:nvPr/>
          </p:nvSpPr>
          <p:spPr bwMode="auto">
            <a:xfrm>
              <a:off x="3907" y="2534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55" name="Text Box 174"/>
            <p:cNvSpPr txBox="1">
              <a:spLocks noChangeArrowheads="1"/>
            </p:cNvSpPr>
            <p:nvPr/>
          </p:nvSpPr>
          <p:spPr bwMode="auto">
            <a:xfrm>
              <a:off x="4459" y="2534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sp>
        <p:nvSpPr>
          <p:cNvPr id="1234095" name="Text Box 175"/>
          <p:cNvSpPr txBox="1">
            <a:spLocks noChangeArrowheads="1"/>
          </p:cNvSpPr>
          <p:nvPr/>
        </p:nvSpPr>
        <p:spPr bwMode="auto">
          <a:xfrm>
            <a:off x="7975089" y="3425825"/>
            <a:ext cx="63551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pc+4</a:t>
            </a:r>
          </a:p>
        </p:txBody>
      </p:sp>
      <p:grpSp>
        <p:nvGrpSpPr>
          <p:cNvPr id="7" name="Group 176"/>
          <p:cNvGrpSpPr>
            <a:grpSpLocks/>
          </p:cNvGrpSpPr>
          <p:nvPr/>
        </p:nvGrpSpPr>
        <p:grpSpPr bwMode="auto">
          <a:xfrm>
            <a:off x="1619251" y="3425828"/>
            <a:ext cx="5778501" cy="369361"/>
            <a:chOff x="1044" y="2976"/>
            <a:chExt cx="3640" cy="279"/>
          </a:xfrm>
        </p:grpSpPr>
        <p:sp>
          <p:nvSpPr>
            <p:cNvPr id="87245" name="Text Box 177"/>
            <p:cNvSpPr txBox="1">
              <a:spLocks noChangeArrowheads="1"/>
            </p:cNvSpPr>
            <p:nvPr/>
          </p:nvSpPr>
          <p:spPr bwMode="auto">
            <a:xfrm>
              <a:off x="1044" y="2976"/>
              <a:ext cx="573" cy="2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 smtClean="0">
                  <a:solidFill>
                    <a:srgbClr val="56127A"/>
                  </a:solidFill>
                  <a:latin typeface="Calibri"/>
                  <a:cs typeface="Calibri"/>
                </a:rPr>
                <a:t>BrType</a:t>
              </a:r>
              <a:r>
                <a:rPr lang="en-US" baseline="-25000" dirty="0" smtClean="0">
                  <a:solidFill>
                    <a:srgbClr val="56127A"/>
                  </a:solidFill>
                  <a:latin typeface="Calibri"/>
                  <a:cs typeface="Calibri"/>
                </a:rPr>
                <a:t>12</a:t>
              </a:r>
              <a:endParaRPr lang="en-US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87246" name="Text Box 178"/>
            <p:cNvSpPr txBox="1">
              <a:spLocks noChangeArrowheads="1"/>
            </p:cNvSpPr>
            <p:nvPr/>
          </p:nvSpPr>
          <p:spPr bwMode="auto">
            <a:xfrm>
              <a:off x="1711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47" name="Text Box 179"/>
            <p:cNvSpPr txBox="1">
              <a:spLocks noChangeArrowheads="1"/>
            </p:cNvSpPr>
            <p:nvPr/>
          </p:nvSpPr>
          <p:spPr bwMode="auto">
            <a:xfrm>
              <a:off x="2267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dirty="0" smtClean="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  <a:endParaRPr lang="en-US" sz="1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87248" name="Text Box 180"/>
            <p:cNvSpPr txBox="1">
              <a:spLocks noChangeArrowheads="1"/>
            </p:cNvSpPr>
            <p:nvPr/>
          </p:nvSpPr>
          <p:spPr bwMode="auto">
            <a:xfrm>
              <a:off x="2768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49" name="Text Box 181"/>
            <p:cNvSpPr txBox="1">
              <a:spLocks noChangeArrowheads="1"/>
            </p:cNvSpPr>
            <p:nvPr/>
          </p:nvSpPr>
          <p:spPr bwMode="auto">
            <a:xfrm>
              <a:off x="3344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50" name="Text Box 182"/>
            <p:cNvSpPr txBox="1">
              <a:spLocks noChangeArrowheads="1"/>
            </p:cNvSpPr>
            <p:nvPr/>
          </p:nvSpPr>
          <p:spPr bwMode="auto">
            <a:xfrm>
              <a:off x="3967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51" name="Text Box 183"/>
            <p:cNvSpPr txBox="1">
              <a:spLocks noChangeArrowheads="1"/>
            </p:cNvSpPr>
            <p:nvPr/>
          </p:nvSpPr>
          <p:spPr bwMode="auto">
            <a:xfrm>
              <a:off x="4495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sp>
        <p:nvSpPr>
          <p:cNvPr id="1234104" name="Text Box 184"/>
          <p:cNvSpPr txBox="1">
            <a:spLocks noChangeArrowheads="1"/>
          </p:cNvSpPr>
          <p:nvPr/>
        </p:nvSpPr>
        <p:spPr bwMode="auto">
          <a:xfrm>
            <a:off x="8074025" y="3059113"/>
            <a:ext cx="387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br</a:t>
            </a:r>
          </a:p>
        </p:txBody>
      </p:sp>
      <p:sp>
        <p:nvSpPr>
          <p:cNvPr id="1234105" name="Text Box 185"/>
          <p:cNvSpPr txBox="1">
            <a:spLocks noChangeArrowheads="1"/>
          </p:cNvSpPr>
          <p:nvPr/>
        </p:nvSpPr>
        <p:spPr bwMode="auto">
          <a:xfrm>
            <a:off x="1610140" y="3059113"/>
            <a:ext cx="90922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BrType</a:t>
            </a:r>
            <a:r>
              <a:rPr lang="en-US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12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06" name="Text Box 186"/>
          <p:cNvSpPr txBox="1">
            <a:spLocks noChangeArrowheads="1"/>
          </p:cNvSpPr>
          <p:nvPr/>
        </p:nvSpPr>
        <p:spPr bwMode="auto">
          <a:xfrm>
            <a:off x="2729319" y="3059113"/>
            <a:ext cx="2996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*</a:t>
            </a:r>
          </a:p>
        </p:txBody>
      </p:sp>
      <p:sp>
        <p:nvSpPr>
          <p:cNvPr id="1234107" name="Text Box 187"/>
          <p:cNvSpPr txBox="1">
            <a:spLocks noChangeArrowheads="1"/>
          </p:cNvSpPr>
          <p:nvPr/>
        </p:nvSpPr>
        <p:spPr bwMode="auto">
          <a:xfrm>
            <a:off x="3618319" y="3059113"/>
            <a:ext cx="2996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*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grpSp>
        <p:nvGrpSpPr>
          <p:cNvPr id="8" name="Group 188"/>
          <p:cNvGrpSpPr>
            <a:grpSpLocks/>
          </p:cNvGrpSpPr>
          <p:nvPr/>
        </p:nvGrpSpPr>
        <p:grpSpPr bwMode="auto">
          <a:xfrm>
            <a:off x="4319588" y="3059113"/>
            <a:ext cx="3059112" cy="369887"/>
            <a:chOff x="2721" y="2121"/>
            <a:chExt cx="1927" cy="233"/>
          </a:xfrm>
        </p:grpSpPr>
        <p:sp>
          <p:nvSpPr>
            <p:cNvPr id="87241" name="Text Box 189"/>
            <p:cNvSpPr txBox="1">
              <a:spLocks noChangeArrowheads="1"/>
            </p:cNvSpPr>
            <p:nvPr/>
          </p:nvSpPr>
          <p:spPr bwMode="auto">
            <a:xfrm>
              <a:off x="2721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42" name="Text Box 190"/>
            <p:cNvSpPr txBox="1">
              <a:spLocks noChangeArrowheads="1"/>
            </p:cNvSpPr>
            <p:nvPr/>
          </p:nvSpPr>
          <p:spPr bwMode="auto">
            <a:xfrm>
              <a:off x="3340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43" name="Text Box 191"/>
            <p:cNvSpPr txBox="1">
              <a:spLocks noChangeArrowheads="1"/>
            </p:cNvSpPr>
            <p:nvPr/>
          </p:nvSpPr>
          <p:spPr bwMode="auto">
            <a:xfrm>
              <a:off x="3907" y="2121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44" name="Text Box 192"/>
            <p:cNvSpPr txBox="1">
              <a:spLocks noChangeArrowheads="1"/>
            </p:cNvSpPr>
            <p:nvPr/>
          </p:nvSpPr>
          <p:spPr bwMode="auto">
            <a:xfrm>
              <a:off x="4459" y="2121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grpSp>
        <p:nvGrpSpPr>
          <p:cNvPr id="9" name="Group 193"/>
          <p:cNvGrpSpPr>
            <a:grpSpLocks/>
          </p:cNvGrpSpPr>
          <p:nvPr/>
        </p:nvGrpSpPr>
        <p:grpSpPr bwMode="auto">
          <a:xfrm>
            <a:off x="1601790" y="2697163"/>
            <a:ext cx="7008815" cy="369887"/>
            <a:chOff x="1009" y="1893"/>
            <a:chExt cx="4415" cy="233"/>
          </a:xfrm>
        </p:grpSpPr>
        <p:sp>
          <p:nvSpPr>
            <p:cNvPr id="87233" name="Text Box 194"/>
            <p:cNvSpPr txBox="1">
              <a:spLocks noChangeArrowheads="1"/>
            </p:cNvSpPr>
            <p:nvPr/>
          </p:nvSpPr>
          <p:spPr bwMode="auto">
            <a:xfrm>
              <a:off x="5024" y="1893"/>
              <a:ext cx="40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pc+4</a:t>
              </a:r>
            </a:p>
          </p:txBody>
        </p:sp>
        <p:sp>
          <p:nvSpPr>
            <p:cNvPr id="87234" name="Text Box 195"/>
            <p:cNvSpPr txBox="1">
              <a:spLocks noChangeArrowheads="1"/>
            </p:cNvSpPr>
            <p:nvPr/>
          </p:nvSpPr>
          <p:spPr bwMode="auto">
            <a:xfrm>
              <a:off x="1009" y="1893"/>
              <a:ext cx="57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 smtClean="0">
                  <a:solidFill>
                    <a:srgbClr val="56127A"/>
                  </a:solidFill>
                  <a:latin typeface="Calibri"/>
                  <a:cs typeface="Calibri"/>
                </a:rPr>
                <a:t>BsType</a:t>
              </a:r>
              <a:r>
                <a:rPr lang="en-US" baseline="-25000" dirty="0" smtClean="0">
                  <a:solidFill>
                    <a:srgbClr val="56127A"/>
                  </a:solidFill>
                  <a:latin typeface="Calibri"/>
                  <a:cs typeface="Calibri"/>
                </a:rPr>
                <a:t>12</a:t>
              </a:r>
              <a:endParaRPr lang="en-US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87235" name="Text Box 196"/>
            <p:cNvSpPr txBox="1">
              <a:spLocks noChangeArrowheads="1"/>
            </p:cNvSpPr>
            <p:nvPr/>
          </p:nvSpPr>
          <p:spPr bwMode="auto">
            <a:xfrm>
              <a:off x="1659" y="1893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Imm</a:t>
              </a:r>
            </a:p>
          </p:txBody>
        </p:sp>
        <p:sp>
          <p:nvSpPr>
            <p:cNvPr id="87236" name="Text Box 197"/>
            <p:cNvSpPr txBox="1">
              <a:spLocks noChangeArrowheads="1"/>
            </p:cNvSpPr>
            <p:nvPr/>
          </p:nvSpPr>
          <p:spPr bwMode="auto">
            <a:xfrm>
              <a:off x="2241" y="1893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87237" name="Text Box 198"/>
            <p:cNvSpPr txBox="1">
              <a:spLocks noChangeArrowheads="1"/>
            </p:cNvSpPr>
            <p:nvPr/>
          </p:nvSpPr>
          <p:spPr bwMode="auto">
            <a:xfrm>
              <a:off x="2717" y="1893"/>
              <a:ext cx="311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yes</a:t>
              </a:r>
            </a:p>
          </p:txBody>
        </p:sp>
        <p:sp>
          <p:nvSpPr>
            <p:cNvPr id="87238" name="Text Box 199"/>
            <p:cNvSpPr txBox="1">
              <a:spLocks noChangeArrowheads="1"/>
            </p:cNvSpPr>
            <p:nvPr/>
          </p:nvSpPr>
          <p:spPr bwMode="auto">
            <a:xfrm>
              <a:off x="3340" y="1893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39" name="Text Box 200"/>
            <p:cNvSpPr txBox="1">
              <a:spLocks noChangeArrowheads="1"/>
            </p:cNvSpPr>
            <p:nvPr/>
          </p:nvSpPr>
          <p:spPr bwMode="auto">
            <a:xfrm>
              <a:off x="3907" y="1893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40" name="Text Box 201"/>
            <p:cNvSpPr txBox="1">
              <a:spLocks noChangeArrowheads="1"/>
            </p:cNvSpPr>
            <p:nvPr/>
          </p:nvSpPr>
          <p:spPr bwMode="auto">
            <a:xfrm>
              <a:off x="4459" y="1893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sp>
        <p:nvSpPr>
          <p:cNvPr id="1234130" name="Text Box 210"/>
          <p:cNvSpPr txBox="1">
            <a:spLocks noChangeArrowheads="1"/>
          </p:cNvSpPr>
          <p:nvPr/>
        </p:nvSpPr>
        <p:spPr bwMode="auto">
          <a:xfrm>
            <a:off x="7975089" y="1727200"/>
            <a:ext cx="63551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pc+4</a:t>
            </a:r>
          </a:p>
        </p:txBody>
      </p:sp>
      <p:sp>
        <p:nvSpPr>
          <p:cNvPr id="1234131" name="Text Box 211"/>
          <p:cNvSpPr txBox="1">
            <a:spLocks noChangeArrowheads="1"/>
          </p:cNvSpPr>
          <p:nvPr/>
        </p:nvSpPr>
        <p:spPr bwMode="auto">
          <a:xfrm>
            <a:off x="1902232" y="1727200"/>
            <a:ext cx="2996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*</a:t>
            </a:r>
          </a:p>
        </p:txBody>
      </p:sp>
      <p:sp>
        <p:nvSpPr>
          <p:cNvPr id="1234132" name="Text Box 212"/>
          <p:cNvSpPr txBox="1">
            <a:spLocks noChangeArrowheads="1"/>
          </p:cNvSpPr>
          <p:nvPr/>
        </p:nvSpPr>
        <p:spPr bwMode="auto">
          <a:xfrm>
            <a:off x="2660543" y="1727200"/>
            <a:ext cx="533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Reg</a:t>
            </a:r>
          </a:p>
        </p:txBody>
      </p:sp>
      <p:sp>
        <p:nvSpPr>
          <p:cNvPr id="1234133" name="Text Box 213"/>
          <p:cNvSpPr txBox="1">
            <a:spLocks noChangeArrowheads="1"/>
          </p:cNvSpPr>
          <p:nvPr/>
        </p:nvSpPr>
        <p:spPr bwMode="auto">
          <a:xfrm>
            <a:off x="3414061" y="1727200"/>
            <a:ext cx="6308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Func</a:t>
            </a:r>
          </a:p>
        </p:txBody>
      </p:sp>
      <p:sp>
        <p:nvSpPr>
          <p:cNvPr id="1234134" name="Text Box 214"/>
          <p:cNvSpPr txBox="1">
            <a:spLocks noChangeArrowheads="1"/>
          </p:cNvSpPr>
          <p:nvPr/>
        </p:nvSpPr>
        <p:spPr bwMode="auto">
          <a:xfrm>
            <a:off x="4319588" y="1727200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234135" name="Text Box 215"/>
          <p:cNvSpPr txBox="1">
            <a:spLocks noChangeArrowheads="1"/>
          </p:cNvSpPr>
          <p:nvPr/>
        </p:nvSpPr>
        <p:spPr bwMode="auto">
          <a:xfrm>
            <a:off x="5296917" y="1727200"/>
            <a:ext cx="4942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234136" name="Text Box 216"/>
          <p:cNvSpPr txBox="1">
            <a:spLocks noChangeArrowheads="1"/>
          </p:cNvSpPr>
          <p:nvPr/>
        </p:nvSpPr>
        <p:spPr bwMode="auto">
          <a:xfrm>
            <a:off x="6116825" y="1727200"/>
            <a:ext cx="56337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1234137" name="Text Box 217"/>
          <p:cNvSpPr txBox="1">
            <a:spLocks noChangeArrowheads="1"/>
          </p:cNvSpPr>
          <p:nvPr/>
        </p:nvSpPr>
        <p:spPr bwMode="auto">
          <a:xfrm>
            <a:off x="7080250" y="1727200"/>
            <a:ext cx="387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38" name="Text Box 218"/>
          <p:cNvSpPr txBox="1">
            <a:spLocks noChangeArrowheads="1"/>
          </p:cNvSpPr>
          <p:nvPr/>
        </p:nvSpPr>
        <p:spPr bwMode="auto">
          <a:xfrm>
            <a:off x="1640173" y="2057400"/>
            <a:ext cx="8519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IType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12</a:t>
            </a:r>
            <a:endParaRPr lang="en-US" sz="1800" baseline="-25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39" name="Text Box 219"/>
          <p:cNvSpPr txBox="1">
            <a:spLocks noChangeArrowheads="1"/>
          </p:cNvSpPr>
          <p:nvPr/>
        </p:nvSpPr>
        <p:spPr bwMode="auto">
          <a:xfrm>
            <a:off x="2633663" y="2057400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Imm</a:t>
            </a:r>
          </a:p>
        </p:txBody>
      </p:sp>
      <p:sp>
        <p:nvSpPr>
          <p:cNvPr id="1234140" name="Text Box 220"/>
          <p:cNvSpPr txBox="1">
            <a:spLocks noChangeArrowheads="1"/>
          </p:cNvSpPr>
          <p:nvPr/>
        </p:nvSpPr>
        <p:spPr bwMode="auto">
          <a:xfrm>
            <a:off x="3484571" y="2057400"/>
            <a:ext cx="4587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Op</a:t>
            </a:r>
          </a:p>
        </p:txBody>
      </p:sp>
      <p:grpSp>
        <p:nvGrpSpPr>
          <p:cNvPr id="10" name="Group 221"/>
          <p:cNvGrpSpPr>
            <a:grpSpLocks/>
          </p:cNvGrpSpPr>
          <p:nvPr/>
        </p:nvGrpSpPr>
        <p:grpSpPr bwMode="auto">
          <a:xfrm>
            <a:off x="4319588" y="2057400"/>
            <a:ext cx="4291012" cy="369888"/>
            <a:chOff x="2721" y="1296"/>
            <a:chExt cx="2703" cy="233"/>
          </a:xfrm>
        </p:grpSpPr>
        <p:sp>
          <p:nvSpPr>
            <p:cNvPr id="87222" name="Text Box 222"/>
            <p:cNvSpPr txBox="1">
              <a:spLocks noChangeArrowheads="1"/>
            </p:cNvSpPr>
            <p:nvPr/>
          </p:nvSpPr>
          <p:spPr bwMode="auto">
            <a:xfrm>
              <a:off x="5024" y="1296"/>
              <a:ext cx="40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pc+4</a:t>
              </a:r>
            </a:p>
          </p:txBody>
        </p:sp>
        <p:sp>
          <p:nvSpPr>
            <p:cNvPr id="87223" name="Text Box 223"/>
            <p:cNvSpPr txBox="1">
              <a:spLocks noChangeArrowheads="1"/>
            </p:cNvSpPr>
            <p:nvPr/>
          </p:nvSpPr>
          <p:spPr bwMode="auto">
            <a:xfrm>
              <a:off x="2721" y="1296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24" name="Text Box 224"/>
            <p:cNvSpPr txBox="1">
              <a:spLocks noChangeArrowheads="1"/>
            </p:cNvSpPr>
            <p:nvPr/>
          </p:nvSpPr>
          <p:spPr bwMode="auto">
            <a:xfrm>
              <a:off x="3337" y="1296"/>
              <a:ext cx="311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yes</a:t>
              </a:r>
            </a:p>
          </p:txBody>
        </p:sp>
        <p:sp>
          <p:nvSpPr>
            <p:cNvPr id="87225" name="Text Box 225"/>
            <p:cNvSpPr txBox="1">
              <a:spLocks noChangeArrowheads="1"/>
            </p:cNvSpPr>
            <p:nvPr/>
          </p:nvSpPr>
          <p:spPr bwMode="auto">
            <a:xfrm>
              <a:off x="3853" y="1296"/>
              <a:ext cx="35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</p:grpSp>
      <p:sp>
        <p:nvSpPr>
          <p:cNvPr id="1234146" name="Text Box 226"/>
          <p:cNvSpPr txBox="1">
            <a:spLocks noChangeArrowheads="1"/>
          </p:cNvSpPr>
          <p:nvPr/>
        </p:nvSpPr>
        <p:spPr bwMode="auto">
          <a:xfrm>
            <a:off x="7069750" y="2057400"/>
            <a:ext cx="38991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47" name="Text Box 227"/>
          <p:cNvSpPr txBox="1">
            <a:spLocks noChangeArrowheads="1"/>
          </p:cNvSpPr>
          <p:nvPr/>
        </p:nvSpPr>
        <p:spPr bwMode="auto">
          <a:xfrm>
            <a:off x="7975089" y="2378075"/>
            <a:ext cx="63551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pc+4</a:t>
            </a:r>
          </a:p>
        </p:txBody>
      </p:sp>
      <p:sp>
        <p:nvSpPr>
          <p:cNvPr id="1234148" name="Text Box 228"/>
          <p:cNvSpPr txBox="1">
            <a:spLocks noChangeArrowheads="1"/>
          </p:cNvSpPr>
          <p:nvPr/>
        </p:nvSpPr>
        <p:spPr bwMode="auto">
          <a:xfrm>
            <a:off x="1667447" y="2378075"/>
            <a:ext cx="8519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IType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12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49" name="Text Box 229"/>
          <p:cNvSpPr txBox="1">
            <a:spLocks noChangeArrowheads="1"/>
          </p:cNvSpPr>
          <p:nvPr/>
        </p:nvSpPr>
        <p:spPr bwMode="auto">
          <a:xfrm>
            <a:off x="2633663" y="2378075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Imm</a:t>
            </a:r>
          </a:p>
        </p:txBody>
      </p:sp>
      <p:sp>
        <p:nvSpPr>
          <p:cNvPr id="1234150" name="Text Box 230"/>
          <p:cNvSpPr txBox="1">
            <a:spLocks noChangeArrowheads="1"/>
          </p:cNvSpPr>
          <p:nvPr/>
        </p:nvSpPr>
        <p:spPr bwMode="auto">
          <a:xfrm>
            <a:off x="3557543" y="2378075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234151" name="Text Box 231"/>
          <p:cNvSpPr txBox="1">
            <a:spLocks noChangeArrowheads="1"/>
          </p:cNvSpPr>
          <p:nvPr/>
        </p:nvSpPr>
        <p:spPr bwMode="auto">
          <a:xfrm>
            <a:off x="4319588" y="2378075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234152" name="Text Box 232"/>
          <p:cNvSpPr txBox="1">
            <a:spLocks noChangeArrowheads="1"/>
          </p:cNvSpPr>
          <p:nvPr/>
        </p:nvSpPr>
        <p:spPr bwMode="auto">
          <a:xfrm>
            <a:off x="5296917" y="2378075"/>
            <a:ext cx="4942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234153" name="Text Box 233"/>
          <p:cNvSpPr txBox="1">
            <a:spLocks noChangeArrowheads="1"/>
          </p:cNvSpPr>
          <p:nvPr/>
        </p:nvSpPr>
        <p:spPr bwMode="auto">
          <a:xfrm>
            <a:off x="6075363" y="2378075"/>
            <a:ext cx="692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Mem</a:t>
            </a:r>
          </a:p>
        </p:txBody>
      </p:sp>
      <p:sp>
        <p:nvSpPr>
          <p:cNvPr id="1234154" name="Text Box 234"/>
          <p:cNvSpPr txBox="1">
            <a:spLocks noChangeArrowheads="1"/>
          </p:cNvSpPr>
          <p:nvPr/>
        </p:nvSpPr>
        <p:spPr bwMode="auto">
          <a:xfrm>
            <a:off x="7069750" y="2378075"/>
            <a:ext cx="38991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5789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Pipelined </a:t>
            </a:r>
            <a:r>
              <a:rPr lang="en-US" dirty="0" err="1"/>
              <a:t>Datapath</a:t>
            </a:r>
            <a:endParaRPr lang="en-US" sz="2000" i="1" dirty="0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B1A6-B19C-8748-A650-46CB9F14C290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Freeform 2"/>
          <p:cNvSpPr>
            <a:spLocks/>
          </p:cNvSpPr>
          <p:nvPr/>
        </p:nvSpPr>
        <p:spPr bwMode="auto">
          <a:xfrm>
            <a:off x="207963" y="1066800"/>
            <a:ext cx="1566862" cy="1216025"/>
          </a:xfrm>
          <a:custGeom>
            <a:avLst/>
            <a:gdLst/>
            <a:ahLst/>
            <a:cxnLst>
              <a:cxn ang="0">
                <a:pos x="800" y="311"/>
              </a:cxn>
              <a:cxn ang="0">
                <a:pos x="987" y="311"/>
              </a:cxn>
              <a:cxn ang="0">
                <a:pos x="987" y="0"/>
              </a:cxn>
              <a:cxn ang="0">
                <a:pos x="0" y="0"/>
              </a:cxn>
              <a:cxn ang="0">
                <a:pos x="0" y="765"/>
              </a:cxn>
              <a:cxn ang="0">
                <a:pos x="541" y="766"/>
              </a:cxn>
            </a:cxnLst>
            <a:rect l="0" t="0" r="r" b="b"/>
            <a:pathLst>
              <a:path w="987" h="766">
                <a:moveTo>
                  <a:pt x="800" y="311"/>
                </a:moveTo>
                <a:lnTo>
                  <a:pt x="987" y="311"/>
                </a:lnTo>
                <a:lnTo>
                  <a:pt x="987" y="0"/>
                </a:lnTo>
                <a:lnTo>
                  <a:pt x="0" y="0"/>
                </a:lnTo>
                <a:lnTo>
                  <a:pt x="0" y="765"/>
                </a:lnTo>
                <a:lnTo>
                  <a:pt x="541" y="76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80" name="Rectangle 4"/>
          <p:cNvSpPr>
            <a:spLocks noChangeArrowheads="1"/>
          </p:cNvSpPr>
          <p:nvPr/>
        </p:nvSpPr>
        <p:spPr bwMode="auto">
          <a:xfrm>
            <a:off x="685800" y="4648200"/>
            <a:ext cx="8042275" cy="187230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Clock period can be reduced by dividing the execution of an instruction into multiple cycles</a:t>
            </a:r>
          </a:p>
          <a:p>
            <a:pPr>
              <a:spcBef>
                <a:spcPct val="0"/>
              </a:spcBef>
            </a:pPr>
            <a:endParaRPr lang="en-US" sz="105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&gt; max {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IM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RF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ALU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DM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RW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} ( 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DM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probably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endParaRPr lang="en-US" sz="1400" baseline="-250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However, CPI will increase unless instructions are pipelined</a:t>
            </a:r>
          </a:p>
        </p:txBody>
      </p:sp>
      <p:grpSp>
        <p:nvGrpSpPr>
          <p:cNvPr id="1330181" name="Group 5"/>
          <p:cNvGrpSpPr>
            <a:grpSpLocks/>
          </p:cNvGrpSpPr>
          <p:nvPr/>
        </p:nvGrpSpPr>
        <p:grpSpPr bwMode="auto">
          <a:xfrm>
            <a:off x="827088" y="3771900"/>
            <a:ext cx="8277225" cy="1012825"/>
            <a:chOff x="521" y="2520"/>
            <a:chExt cx="5214" cy="638"/>
          </a:xfrm>
        </p:grpSpPr>
        <p:sp>
          <p:nvSpPr>
            <p:cNvPr id="1330182" name="Rectangle 6"/>
            <p:cNvSpPr>
              <a:spLocks noChangeArrowheads="1"/>
            </p:cNvSpPr>
            <p:nvPr/>
          </p:nvSpPr>
          <p:spPr bwMode="auto">
            <a:xfrm>
              <a:off x="5192" y="2520"/>
              <a:ext cx="543" cy="6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write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-back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521" y="2638"/>
              <a:ext cx="633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4" name="Rectangle 8"/>
            <p:cNvSpPr>
              <a:spLocks noChangeArrowheads="1"/>
            </p:cNvSpPr>
            <p:nvPr/>
          </p:nvSpPr>
          <p:spPr bwMode="auto">
            <a:xfrm>
              <a:off x="3134" y="2638"/>
              <a:ext cx="80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execute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5" name="Rectangle 9"/>
            <p:cNvSpPr>
              <a:spLocks noChangeArrowheads="1"/>
            </p:cNvSpPr>
            <p:nvPr/>
          </p:nvSpPr>
          <p:spPr bwMode="auto">
            <a:xfrm>
              <a:off x="1310" y="2638"/>
              <a:ext cx="172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decode &amp; Reg-fetch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4139" y="2638"/>
              <a:ext cx="881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</p:grpSp>
      <p:sp>
        <p:nvSpPr>
          <p:cNvPr id="1330187" name="Freeform 11"/>
          <p:cNvSpPr>
            <a:spLocks/>
          </p:cNvSpPr>
          <p:nvPr/>
        </p:nvSpPr>
        <p:spPr bwMode="auto">
          <a:xfrm>
            <a:off x="4191000" y="2590800"/>
            <a:ext cx="2593975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8"/>
              </a:cxn>
              <a:cxn ang="0">
                <a:pos x="1237" y="418"/>
              </a:cxn>
            </a:cxnLst>
            <a:rect l="0" t="0" r="r" b="b"/>
            <a:pathLst>
              <a:path w="1238" h="419">
                <a:moveTo>
                  <a:pt x="0" y="0"/>
                </a:moveTo>
                <a:lnTo>
                  <a:pt x="0" y="418"/>
                </a:lnTo>
                <a:lnTo>
                  <a:pt x="1237" y="41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88" name="Line 12"/>
          <p:cNvSpPr>
            <a:spLocks noChangeShapeType="1"/>
          </p:cNvSpPr>
          <p:nvPr/>
        </p:nvSpPr>
        <p:spPr bwMode="auto">
          <a:xfrm flipV="1">
            <a:off x="5715000" y="2438400"/>
            <a:ext cx="10699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89" name="Freeform 13"/>
          <p:cNvSpPr>
            <a:spLocks/>
          </p:cNvSpPr>
          <p:nvPr/>
        </p:nvSpPr>
        <p:spPr bwMode="auto">
          <a:xfrm flipV="1">
            <a:off x="7559675" y="2633663"/>
            <a:ext cx="287338" cy="103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7" y="0"/>
              </a:cxn>
            </a:cxnLst>
            <a:rect l="0" t="0" r="r" b="b"/>
            <a:pathLst>
              <a:path w="358" h="1">
                <a:moveTo>
                  <a:pt x="0" y="0"/>
                </a:moveTo>
                <a:lnTo>
                  <a:pt x="35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0" name="Freeform 14"/>
          <p:cNvSpPr>
            <a:spLocks/>
          </p:cNvSpPr>
          <p:nvPr/>
        </p:nvSpPr>
        <p:spPr bwMode="auto">
          <a:xfrm>
            <a:off x="3152775" y="2530475"/>
            <a:ext cx="5367338" cy="1355725"/>
          </a:xfrm>
          <a:custGeom>
            <a:avLst/>
            <a:gdLst/>
            <a:ahLst/>
            <a:cxnLst>
              <a:cxn ang="0">
                <a:pos x="3097" y="244"/>
              </a:cxn>
              <a:cxn ang="0">
                <a:pos x="3381" y="240"/>
              </a:cxn>
              <a:cxn ang="0">
                <a:pos x="3379" y="854"/>
              </a:cxn>
              <a:cxn ang="0">
                <a:pos x="0" y="853"/>
              </a:cxn>
              <a:cxn ang="0">
                <a:pos x="1" y="0"/>
              </a:cxn>
              <a:cxn ang="0">
                <a:pos x="131" y="0"/>
              </a:cxn>
            </a:cxnLst>
            <a:rect l="0" t="0" r="r" b="b"/>
            <a:pathLst>
              <a:path w="3381" h="854">
                <a:moveTo>
                  <a:pt x="3097" y="244"/>
                </a:moveTo>
                <a:lnTo>
                  <a:pt x="3381" y="240"/>
                </a:lnTo>
                <a:lnTo>
                  <a:pt x="3379" y="854"/>
                </a:lnTo>
                <a:lnTo>
                  <a:pt x="0" y="853"/>
                </a:lnTo>
                <a:lnTo>
                  <a:pt x="1" y="0"/>
                </a:lnTo>
                <a:lnTo>
                  <a:pt x="131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1" name="Freeform 15"/>
          <p:cNvSpPr>
            <a:spLocks/>
          </p:cNvSpPr>
          <p:nvPr/>
        </p:nvSpPr>
        <p:spPr bwMode="auto">
          <a:xfrm>
            <a:off x="7847013" y="2627313"/>
            <a:ext cx="230187" cy="611187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336"/>
              </a:cxn>
              <a:cxn ang="0">
                <a:pos x="0" y="384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385">
                <a:moveTo>
                  <a:pt x="144" y="48"/>
                </a:moveTo>
                <a:lnTo>
                  <a:pt x="144" y="336"/>
                </a:lnTo>
                <a:lnTo>
                  <a:pt x="0" y="384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2" name="Rectangle 16"/>
          <p:cNvSpPr>
            <a:spLocks noChangeArrowheads="1"/>
          </p:cNvSpPr>
          <p:nvPr/>
        </p:nvSpPr>
        <p:spPr bwMode="auto">
          <a:xfrm>
            <a:off x="6777038" y="2216150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3" name="Rectangle 17"/>
          <p:cNvSpPr>
            <a:spLocks noChangeArrowheads="1"/>
          </p:cNvSpPr>
          <p:nvPr/>
        </p:nvSpPr>
        <p:spPr bwMode="auto">
          <a:xfrm>
            <a:off x="6711950" y="2289175"/>
            <a:ext cx="51998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30194" name="Rectangle 18"/>
          <p:cNvSpPr>
            <a:spLocks noChangeArrowheads="1"/>
          </p:cNvSpPr>
          <p:nvPr/>
        </p:nvSpPr>
        <p:spPr bwMode="auto">
          <a:xfrm>
            <a:off x="6724650" y="3098800"/>
            <a:ext cx="63754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wdata</a:t>
            </a:r>
          </a:p>
        </p:txBody>
      </p:sp>
      <p:sp>
        <p:nvSpPr>
          <p:cNvPr id="1330195" name="Rectangle 19"/>
          <p:cNvSpPr>
            <a:spLocks noChangeArrowheads="1"/>
          </p:cNvSpPr>
          <p:nvPr/>
        </p:nvSpPr>
        <p:spPr bwMode="auto">
          <a:xfrm>
            <a:off x="7061200" y="2543175"/>
            <a:ext cx="571797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rdata</a:t>
            </a:r>
          </a:p>
        </p:txBody>
      </p:sp>
      <p:sp>
        <p:nvSpPr>
          <p:cNvPr id="1330196" name="Rectangle 20"/>
          <p:cNvSpPr>
            <a:spLocks noChangeArrowheads="1"/>
          </p:cNvSpPr>
          <p:nvPr/>
        </p:nvSpPr>
        <p:spPr bwMode="auto">
          <a:xfrm>
            <a:off x="6723063" y="2676525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30197" name="Rectangle 21"/>
          <p:cNvSpPr>
            <a:spLocks noChangeArrowheads="1"/>
          </p:cNvSpPr>
          <p:nvPr/>
        </p:nvSpPr>
        <p:spPr bwMode="auto">
          <a:xfrm>
            <a:off x="6927850" y="2136775"/>
            <a:ext cx="40075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we</a:t>
            </a:r>
          </a:p>
        </p:txBody>
      </p:sp>
      <p:sp>
        <p:nvSpPr>
          <p:cNvPr id="1330198" name="Line 22"/>
          <p:cNvSpPr>
            <a:spLocks noChangeShapeType="1"/>
          </p:cNvSpPr>
          <p:nvPr/>
        </p:nvSpPr>
        <p:spPr bwMode="auto">
          <a:xfrm>
            <a:off x="6815138" y="2228850"/>
            <a:ext cx="50800" cy="762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9" name="Line 23"/>
          <p:cNvSpPr>
            <a:spLocks noChangeShapeType="1"/>
          </p:cNvSpPr>
          <p:nvPr/>
        </p:nvSpPr>
        <p:spPr bwMode="auto">
          <a:xfrm flipV="1">
            <a:off x="6865938" y="2203450"/>
            <a:ext cx="38100" cy="889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1" name="Freeform 25"/>
          <p:cNvSpPr>
            <a:spLocks/>
          </p:cNvSpPr>
          <p:nvPr/>
        </p:nvSpPr>
        <p:spPr bwMode="auto">
          <a:xfrm>
            <a:off x="3970338" y="2765425"/>
            <a:ext cx="449262" cy="419100"/>
          </a:xfrm>
          <a:custGeom>
            <a:avLst/>
            <a:gdLst/>
            <a:ahLst/>
            <a:cxnLst>
              <a:cxn ang="0">
                <a:pos x="0" y="262"/>
              </a:cxn>
              <a:cxn ang="0">
                <a:pos x="72" y="264"/>
              </a:cxn>
              <a:cxn ang="0">
                <a:pos x="72" y="0"/>
              </a:cxn>
              <a:cxn ang="0">
                <a:pos x="283" y="0"/>
              </a:cxn>
            </a:cxnLst>
            <a:rect l="0" t="0" r="r" b="b"/>
            <a:pathLst>
              <a:path w="283" h="264">
                <a:moveTo>
                  <a:pt x="0" y="262"/>
                </a:moveTo>
                <a:lnTo>
                  <a:pt x="72" y="264"/>
                </a:lnTo>
                <a:lnTo>
                  <a:pt x="72" y="0"/>
                </a:lnTo>
                <a:lnTo>
                  <a:pt x="28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2" name="Freeform 26"/>
          <p:cNvSpPr>
            <a:spLocks/>
          </p:cNvSpPr>
          <p:nvPr/>
        </p:nvSpPr>
        <p:spPr bwMode="auto">
          <a:xfrm>
            <a:off x="2378075" y="1936750"/>
            <a:ext cx="968375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3" name="Freeform 27"/>
          <p:cNvSpPr>
            <a:spLocks/>
          </p:cNvSpPr>
          <p:nvPr/>
        </p:nvSpPr>
        <p:spPr bwMode="auto">
          <a:xfrm>
            <a:off x="2378075" y="2089150"/>
            <a:ext cx="97155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5" name="Freeform 29"/>
          <p:cNvSpPr>
            <a:spLocks/>
          </p:cNvSpPr>
          <p:nvPr/>
        </p:nvSpPr>
        <p:spPr bwMode="auto">
          <a:xfrm>
            <a:off x="2378075" y="2209800"/>
            <a:ext cx="984250" cy="94773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2"/>
              </a:cxn>
              <a:cxn ang="0">
                <a:pos x="816" y="402"/>
              </a:cxn>
            </a:cxnLst>
            <a:rect l="0" t="0" r="r" b="b"/>
            <a:pathLst>
              <a:path w="817" h="403">
                <a:moveTo>
                  <a:pt x="0" y="0"/>
                </a:moveTo>
                <a:lnTo>
                  <a:pt x="0" y="402"/>
                </a:lnTo>
                <a:lnTo>
                  <a:pt x="816" y="40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7" name="Freeform 31"/>
          <p:cNvSpPr>
            <a:spLocks/>
          </p:cNvSpPr>
          <p:nvPr/>
        </p:nvSpPr>
        <p:spPr bwMode="auto">
          <a:xfrm>
            <a:off x="2381954" y="2395719"/>
            <a:ext cx="967671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8" name="Freeform 32"/>
          <p:cNvSpPr>
            <a:spLocks/>
          </p:cNvSpPr>
          <p:nvPr/>
        </p:nvSpPr>
        <p:spPr bwMode="auto">
          <a:xfrm>
            <a:off x="3956050" y="2249488"/>
            <a:ext cx="136207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5" y="0"/>
              </a:cxn>
            </a:cxnLst>
            <a:rect l="0" t="0" r="r" b="b"/>
            <a:pathLst>
              <a:path w="916" h="1">
                <a:moveTo>
                  <a:pt x="0" y="0"/>
                </a:moveTo>
                <a:lnTo>
                  <a:pt x="91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9" name="Freeform 33"/>
          <p:cNvSpPr>
            <a:spLocks/>
          </p:cNvSpPr>
          <p:nvPr/>
        </p:nvSpPr>
        <p:spPr bwMode="auto">
          <a:xfrm flipV="1">
            <a:off x="3944938" y="2495550"/>
            <a:ext cx="473075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8" y="0"/>
              </a:cxn>
            </a:cxnLst>
            <a:rect l="0" t="0" r="r" b="b"/>
            <a:pathLst>
              <a:path w="689" h="1">
                <a:moveTo>
                  <a:pt x="0" y="0"/>
                </a:moveTo>
                <a:lnTo>
                  <a:pt x="68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0" name="Rectangle 34"/>
          <p:cNvSpPr>
            <a:spLocks noChangeArrowheads="1"/>
          </p:cNvSpPr>
          <p:nvPr/>
        </p:nvSpPr>
        <p:spPr bwMode="auto">
          <a:xfrm>
            <a:off x="2339975" y="1774825"/>
            <a:ext cx="812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1" name="Oval 35"/>
          <p:cNvSpPr>
            <a:spLocks noChangeArrowheads="1"/>
          </p:cNvSpPr>
          <p:nvPr/>
        </p:nvSpPr>
        <p:spPr bwMode="auto">
          <a:xfrm>
            <a:off x="2352675" y="2384425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2" name="Freeform 36"/>
          <p:cNvSpPr>
            <a:spLocks/>
          </p:cNvSpPr>
          <p:nvPr/>
        </p:nvSpPr>
        <p:spPr bwMode="auto">
          <a:xfrm>
            <a:off x="5318125" y="2165350"/>
            <a:ext cx="411163" cy="611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2" y="192"/>
              </a:cxn>
              <a:cxn ang="0">
                <a:pos x="0" y="224"/>
              </a:cxn>
              <a:cxn ang="0">
                <a:pos x="0" y="384"/>
              </a:cxn>
              <a:cxn ang="0">
                <a:pos x="258" y="288"/>
              </a:cxn>
              <a:cxn ang="0">
                <a:pos x="258" y="96"/>
              </a:cxn>
              <a:cxn ang="0">
                <a:pos x="0" y="0"/>
              </a:cxn>
            </a:cxnLst>
            <a:rect l="0" t="0" r="r" b="b"/>
            <a:pathLst>
              <a:path w="259" h="385">
                <a:moveTo>
                  <a:pt x="0" y="0"/>
                </a:moveTo>
                <a:lnTo>
                  <a:pt x="0" y="160"/>
                </a:lnTo>
                <a:lnTo>
                  <a:pt x="52" y="192"/>
                </a:lnTo>
                <a:lnTo>
                  <a:pt x="0" y="224"/>
                </a:lnTo>
                <a:lnTo>
                  <a:pt x="0" y="384"/>
                </a:lnTo>
                <a:lnTo>
                  <a:pt x="258" y="288"/>
                </a:lnTo>
                <a:lnTo>
                  <a:pt x="258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3" name="Rectangle 37"/>
          <p:cNvSpPr>
            <a:spLocks noChangeArrowheads="1"/>
          </p:cNvSpPr>
          <p:nvPr/>
        </p:nvSpPr>
        <p:spPr bwMode="auto">
          <a:xfrm>
            <a:off x="5310188" y="2354263"/>
            <a:ext cx="47729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1330214" name="Freeform 38"/>
          <p:cNvSpPr>
            <a:spLocks/>
          </p:cNvSpPr>
          <p:nvPr/>
        </p:nvSpPr>
        <p:spPr bwMode="auto">
          <a:xfrm>
            <a:off x="4418013" y="2470150"/>
            <a:ext cx="230187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5" name="Line 39"/>
          <p:cNvSpPr>
            <a:spLocks noChangeShapeType="1"/>
          </p:cNvSpPr>
          <p:nvPr/>
        </p:nvSpPr>
        <p:spPr bwMode="auto">
          <a:xfrm flipH="1">
            <a:off x="4648200" y="2674938"/>
            <a:ext cx="66992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6" name="Rectangle 40"/>
          <p:cNvSpPr>
            <a:spLocks noChangeArrowheads="1"/>
          </p:cNvSpPr>
          <p:nvPr/>
        </p:nvSpPr>
        <p:spPr bwMode="auto">
          <a:xfrm>
            <a:off x="3360738" y="3016250"/>
            <a:ext cx="584200" cy="330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7" name="Rectangle 41"/>
          <p:cNvSpPr>
            <a:spLocks noChangeArrowheads="1"/>
          </p:cNvSpPr>
          <p:nvPr/>
        </p:nvSpPr>
        <p:spPr bwMode="auto">
          <a:xfrm>
            <a:off x="3395805" y="2962275"/>
            <a:ext cx="55852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dirty="0" err="1">
                <a:solidFill>
                  <a:srgbClr val="56127A"/>
                </a:solidFill>
                <a:latin typeface="Calibri"/>
                <a:cs typeface="Calibri"/>
              </a:rPr>
              <a:t>Imm</a:t>
            </a:r>
            <a:endParaRPr lang="en-US" sz="12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200" dirty="0" smtClean="0">
                <a:solidFill>
                  <a:srgbClr val="56127A"/>
                </a:solidFill>
                <a:latin typeface="Calibri"/>
                <a:cs typeface="Calibri"/>
              </a:rPr>
              <a:t>Select</a:t>
            </a:r>
            <a:endParaRPr lang="en-US" sz="12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30218" name="Line 42"/>
          <p:cNvSpPr>
            <a:spLocks noChangeShapeType="1"/>
          </p:cNvSpPr>
          <p:nvPr/>
        </p:nvSpPr>
        <p:spPr bwMode="auto">
          <a:xfrm>
            <a:off x="1841500" y="2413000"/>
            <a:ext cx="52705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9" name="Rectangle 43"/>
          <p:cNvSpPr>
            <a:spLocks noChangeArrowheads="1"/>
          </p:cNvSpPr>
          <p:nvPr/>
        </p:nvSpPr>
        <p:spPr bwMode="auto">
          <a:xfrm>
            <a:off x="625475" y="1211263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30220" name="Freeform 44"/>
          <p:cNvSpPr>
            <a:spLocks/>
          </p:cNvSpPr>
          <p:nvPr/>
        </p:nvSpPr>
        <p:spPr bwMode="auto">
          <a:xfrm>
            <a:off x="1103313" y="126841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1" name="Line 45"/>
          <p:cNvSpPr>
            <a:spLocks noChangeShapeType="1"/>
          </p:cNvSpPr>
          <p:nvPr/>
        </p:nvSpPr>
        <p:spPr bwMode="auto">
          <a:xfrm>
            <a:off x="1033463" y="13446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2" name="Rectangle 46"/>
          <p:cNvSpPr>
            <a:spLocks noChangeArrowheads="1"/>
          </p:cNvSpPr>
          <p:nvPr/>
        </p:nvSpPr>
        <p:spPr bwMode="auto">
          <a:xfrm>
            <a:off x="1084263" y="1455738"/>
            <a:ext cx="47527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Add</a:t>
            </a:r>
          </a:p>
        </p:txBody>
      </p:sp>
      <p:sp>
        <p:nvSpPr>
          <p:cNvPr id="1330223" name="Rectangle 47"/>
          <p:cNvSpPr>
            <a:spLocks noChangeArrowheads="1"/>
          </p:cNvSpPr>
          <p:nvPr/>
        </p:nvSpPr>
        <p:spPr bwMode="auto">
          <a:xfrm>
            <a:off x="1058863" y="2085975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4" name="Rectangle 48"/>
          <p:cNvSpPr>
            <a:spLocks noChangeArrowheads="1"/>
          </p:cNvSpPr>
          <p:nvPr/>
        </p:nvSpPr>
        <p:spPr bwMode="auto">
          <a:xfrm>
            <a:off x="1000125" y="2159000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30225" name="Rectangle 49"/>
          <p:cNvSpPr>
            <a:spLocks noChangeArrowheads="1"/>
          </p:cNvSpPr>
          <p:nvPr/>
        </p:nvSpPr>
        <p:spPr bwMode="auto">
          <a:xfrm>
            <a:off x="1341438" y="2300288"/>
            <a:ext cx="57179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rdata</a:t>
            </a:r>
          </a:p>
        </p:txBody>
      </p:sp>
      <p:sp>
        <p:nvSpPr>
          <p:cNvPr id="1330226" name="Rectangle 50"/>
          <p:cNvSpPr>
            <a:spLocks noChangeArrowheads="1"/>
          </p:cNvSpPr>
          <p:nvPr/>
        </p:nvSpPr>
        <p:spPr bwMode="auto">
          <a:xfrm>
            <a:off x="1031875" y="2746375"/>
            <a:ext cx="89678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Inst.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30227" name="Rectangle 51"/>
          <p:cNvSpPr>
            <a:spLocks noChangeArrowheads="1"/>
          </p:cNvSpPr>
          <p:nvPr/>
        </p:nvSpPr>
        <p:spPr bwMode="auto">
          <a:xfrm>
            <a:off x="3360738" y="1720850"/>
            <a:ext cx="584200" cy="1079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8" name="Rectangle 52"/>
          <p:cNvSpPr>
            <a:spLocks noChangeArrowheads="1"/>
          </p:cNvSpPr>
          <p:nvPr/>
        </p:nvSpPr>
        <p:spPr bwMode="auto">
          <a:xfrm>
            <a:off x="3559175" y="2100263"/>
            <a:ext cx="48101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rd1</a:t>
            </a:r>
          </a:p>
        </p:txBody>
      </p:sp>
      <p:sp>
        <p:nvSpPr>
          <p:cNvPr id="1330229" name="Rectangle 53"/>
          <p:cNvSpPr>
            <a:spLocks noChangeArrowheads="1"/>
          </p:cNvSpPr>
          <p:nvPr/>
        </p:nvSpPr>
        <p:spPr bwMode="auto">
          <a:xfrm>
            <a:off x="3362325" y="2595563"/>
            <a:ext cx="556456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GPRs</a:t>
            </a:r>
          </a:p>
        </p:txBody>
      </p:sp>
      <p:sp>
        <p:nvSpPr>
          <p:cNvPr id="1330230" name="Rectangle 54"/>
          <p:cNvSpPr>
            <a:spLocks noChangeArrowheads="1"/>
          </p:cNvSpPr>
          <p:nvPr/>
        </p:nvSpPr>
        <p:spPr bwMode="auto">
          <a:xfrm>
            <a:off x="3289300" y="1806575"/>
            <a:ext cx="40655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rs1</a:t>
            </a:r>
          </a:p>
        </p:txBody>
      </p:sp>
      <p:sp>
        <p:nvSpPr>
          <p:cNvPr id="1330231" name="Rectangle 55"/>
          <p:cNvSpPr>
            <a:spLocks noChangeArrowheads="1"/>
          </p:cNvSpPr>
          <p:nvPr/>
        </p:nvSpPr>
        <p:spPr bwMode="auto">
          <a:xfrm>
            <a:off x="3292475" y="1958975"/>
            <a:ext cx="40655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rs2</a:t>
            </a:r>
          </a:p>
        </p:txBody>
      </p:sp>
      <p:sp>
        <p:nvSpPr>
          <p:cNvPr id="1330232" name="Rectangle 56"/>
          <p:cNvSpPr>
            <a:spLocks noChangeArrowheads="1"/>
          </p:cNvSpPr>
          <p:nvPr/>
        </p:nvSpPr>
        <p:spPr bwMode="auto">
          <a:xfrm>
            <a:off x="3298825" y="2247900"/>
            <a:ext cx="39708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  <a:cs typeface="Calibri"/>
              </a:rPr>
              <a:t>wa</a:t>
            </a:r>
            <a:endParaRPr lang="en-US" sz="1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30233" name="Rectangle 57"/>
          <p:cNvSpPr>
            <a:spLocks noChangeArrowheads="1"/>
          </p:cNvSpPr>
          <p:nvPr/>
        </p:nvSpPr>
        <p:spPr bwMode="auto">
          <a:xfrm>
            <a:off x="3298825" y="2403475"/>
            <a:ext cx="40541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wd</a:t>
            </a:r>
          </a:p>
        </p:txBody>
      </p:sp>
      <p:sp>
        <p:nvSpPr>
          <p:cNvPr id="1330234" name="Rectangle 58"/>
          <p:cNvSpPr>
            <a:spLocks noChangeArrowheads="1"/>
          </p:cNvSpPr>
          <p:nvPr/>
        </p:nvSpPr>
        <p:spPr bwMode="auto">
          <a:xfrm>
            <a:off x="3575050" y="2425700"/>
            <a:ext cx="46831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rd2</a:t>
            </a:r>
          </a:p>
        </p:txBody>
      </p:sp>
      <p:sp>
        <p:nvSpPr>
          <p:cNvPr id="1330235" name="Rectangle 59"/>
          <p:cNvSpPr>
            <a:spLocks noChangeArrowheads="1"/>
          </p:cNvSpPr>
          <p:nvPr/>
        </p:nvSpPr>
        <p:spPr bwMode="auto">
          <a:xfrm>
            <a:off x="3511550" y="1641475"/>
            <a:ext cx="40075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we</a:t>
            </a:r>
          </a:p>
        </p:txBody>
      </p:sp>
      <p:sp>
        <p:nvSpPr>
          <p:cNvPr id="1330236" name="Freeform 60"/>
          <p:cNvSpPr>
            <a:spLocks/>
          </p:cNvSpPr>
          <p:nvPr/>
        </p:nvSpPr>
        <p:spPr bwMode="auto">
          <a:xfrm>
            <a:off x="812800" y="1725613"/>
            <a:ext cx="280988" cy="560387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0" y="0"/>
              </a:cxn>
              <a:cxn ang="0">
                <a:pos x="176" y="0"/>
              </a:cxn>
            </a:cxnLst>
            <a:rect l="0" t="0" r="r" b="b"/>
            <a:pathLst>
              <a:path w="177" h="353">
                <a:moveTo>
                  <a:pt x="0" y="352"/>
                </a:moveTo>
                <a:lnTo>
                  <a:pt x="0" y="0"/>
                </a:lnTo>
                <a:lnTo>
                  <a:pt x="17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37" name="Freeform 61"/>
          <p:cNvSpPr>
            <a:spLocks/>
          </p:cNvSpPr>
          <p:nvPr/>
        </p:nvSpPr>
        <p:spPr bwMode="auto">
          <a:xfrm flipV="1">
            <a:off x="6843713" y="2220913"/>
            <a:ext cx="777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38" name="Freeform 62"/>
          <p:cNvSpPr>
            <a:spLocks/>
          </p:cNvSpPr>
          <p:nvPr/>
        </p:nvSpPr>
        <p:spPr bwMode="auto">
          <a:xfrm flipV="1">
            <a:off x="3413125" y="1722438"/>
            <a:ext cx="77788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39" name="Freeform 63"/>
          <p:cNvSpPr>
            <a:spLocks/>
          </p:cNvSpPr>
          <p:nvPr/>
        </p:nvSpPr>
        <p:spPr bwMode="auto">
          <a:xfrm>
            <a:off x="6570663" y="2438400"/>
            <a:ext cx="1277937" cy="1246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785"/>
              </a:cxn>
              <a:cxn ang="0">
                <a:pos x="701" y="784"/>
              </a:cxn>
              <a:cxn ang="0">
                <a:pos x="701" y="394"/>
              </a:cxn>
              <a:cxn ang="0">
                <a:pos x="805" y="394"/>
              </a:cxn>
            </a:cxnLst>
            <a:rect l="0" t="0" r="r" b="b"/>
            <a:pathLst>
              <a:path w="805" h="785">
                <a:moveTo>
                  <a:pt x="0" y="0"/>
                </a:moveTo>
                <a:lnTo>
                  <a:pt x="1" y="785"/>
                </a:lnTo>
                <a:lnTo>
                  <a:pt x="701" y="784"/>
                </a:lnTo>
                <a:lnTo>
                  <a:pt x="701" y="394"/>
                </a:lnTo>
                <a:lnTo>
                  <a:pt x="805" y="39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330240" name="Group 64"/>
          <p:cNvGrpSpPr>
            <a:grpSpLocks/>
          </p:cNvGrpSpPr>
          <p:nvPr/>
        </p:nvGrpSpPr>
        <p:grpSpPr bwMode="auto">
          <a:xfrm>
            <a:off x="466725" y="1420813"/>
            <a:ext cx="7915275" cy="3041650"/>
            <a:chOff x="294" y="1039"/>
            <a:chExt cx="4986" cy="1916"/>
          </a:xfrm>
        </p:grpSpPr>
        <p:grpSp>
          <p:nvGrpSpPr>
            <p:cNvPr id="1330241" name="Group 65"/>
            <p:cNvGrpSpPr>
              <a:grpSpLocks/>
            </p:cNvGrpSpPr>
            <p:nvPr/>
          </p:nvGrpSpPr>
          <p:grpSpPr bwMode="auto">
            <a:xfrm>
              <a:off x="409" y="1039"/>
              <a:ext cx="4796" cy="1916"/>
              <a:chOff x="409" y="959"/>
              <a:chExt cx="4796" cy="1916"/>
            </a:xfrm>
          </p:grpSpPr>
          <p:sp>
            <p:nvSpPr>
              <p:cNvPr id="1330242" name="Line 66"/>
              <p:cNvSpPr>
                <a:spLocks noChangeShapeType="1"/>
              </p:cNvSpPr>
              <p:nvPr/>
            </p:nvSpPr>
            <p:spPr bwMode="auto">
              <a:xfrm>
                <a:off x="5205" y="975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3" name="Line 67"/>
              <p:cNvSpPr>
                <a:spLocks noChangeShapeType="1"/>
              </p:cNvSpPr>
              <p:nvPr/>
            </p:nvSpPr>
            <p:spPr bwMode="auto">
              <a:xfrm>
                <a:off x="40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4" name="Line 68"/>
              <p:cNvSpPr>
                <a:spLocks noChangeShapeType="1"/>
              </p:cNvSpPr>
              <p:nvPr/>
            </p:nvSpPr>
            <p:spPr bwMode="auto">
              <a:xfrm>
                <a:off x="131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5" name="Line 69"/>
              <p:cNvSpPr>
                <a:spLocks noChangeShapeType="1"/>
              </p:cNvSpPr>
              <p:nvPr/>
            </p:nvSpPr>
            <p:spPr bwMode="auto">
              <a:xfrm>
                <a:off x="312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6" name="Line 70"/>
              <p:cNvSpPr>
                <a:spLocks noChangeShapeType="1"/>
              </p:cNvSpPr>
              <p:nvPr/>
            </p:nvSpPr>
            <p:spPr bwMode="auto">
              <a:xfrm>
                <a:off x="395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47" name="Group 71"/>
            <p:cNvGrpSpPr>
              <a:grpSpLocks/>
            </p:cNvGrpSpPr>
            <p:nvPr/>
          </p:nvGrpSpPr>
          <p:grpSpPr bwMode="auto">
            <a:xfrm>
              <a:off x="1206" y="1463"/>
              <a:ext cx="196" cy="369"/>
              <a:chOff x="1206" y="1463"/>
              <a:chExt cx="196" cy="369"/>
            </a:xfrm>
          </p:grpSpPr>
          <p:sp>
            <p:nvSpPr>
              <p:cNvPr id="1330248" name="Rectangle 72"/>
              <p:cNvSpPr>
                <a:spLocks noChangeArrowheads="1"/>
              </p:cNvSpPr>
              <p:nvPr/>
            </p:nvSpPr>
            <p:spPr bwMode="auto">
              <a:xfrm>
                <a:off x="1247" y="1463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9" name="Rectangle 73"/>
              <p:cNvSpPr>
                <a:spLocks noChangeArrowheads="1"/>
              </p:cNvSpPr>
              <p:nvPr/>
            </p:nvSpPr>
            <p:spPr bwMode="auto">
              <a:xfrm>
                <a:off x="1206" y="1573"/>
                <a:ext cx="19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  <p:sp>
            <p:nvSpPr>
              <p:cNvPr id="1330250" name="Freeform 74"/>
              <p:cNvSpPr>
                <a:spLocks/>
              </p:cNvSpPr>
              <p:nvPr/>
            </p:nvSpPr>
            <p:spPr bwMode="auto">
              <a:xfrm>
                <a:off x="1287" y="1783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51" name="Group 75"/>
            <p:cNvGrpSpPr>
              <a:grpSpLocks/>
            </p:cNvGrpSpPr>
            <p:nvPr/>
          </p:nvGrpSpPr>
          <p:grpSpPr bwMode="auto">
            <a:xfrm>
              <a:off x="3065" y="1418"/>
              <a:ext cx="128" cy="257"/>
              <a:chOff x="2886" y="914"/>
              <a:chExt cx="128" cy="369"/>
            </a:xfrm>
          </p:grpSpPr>
          <p:sp>
            <p:nvSpPr>
              <p:cNvPr id="1330252" name="Rectangle 76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53" name="Freeform 77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54" name="Group 78"/>
            <p:cNvGrpSpPr>
              <a:grpSpLocks/>
            </p:cNvGrpSpPr>
            <p:nvPr/>
          </p:nvGrpSpPr>
          <p:grpSpPr bwMode="auto">
            <a:xfrm>
              <a:off x="3072" y="1728"/>
              <a:ext cx="128" cy="257"/>
              <a:chOff x="2886" y="914"/>
              <a:chExt cx="128" cy="369"/>
            </a:xfrm>
          </p:grpSpPr>
          <p:sp>
            <p:nvSpPr>
              <p:cNvPr id="1330255" name="Rectangle 79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56" name="Freeform 80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57" name="Group 81"/>
            <p:cNvGrpSpPr>
              <a:grpSpLocks/>
            </p:cNvGrpSpPr>
            <p:nvPr/>
          </p:nvGrpSpPr>
          <p:grpSpPr bwMode="auto">
            <a:xfrm>
              <a:off x="3072" y="2047"/>
              <a:ext cx="128" cy="257"/>
              <a:chOff x="2886" y="914"/>
              <a:chExt cx="128" cy="369"/>
            </a:xfrm>
          </p:grpSpPr>
          <p:sp>
            <p:nvSpPr>
              <p:cNvPr id="1330258" name="Rectangle 82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59" name="Freeform 83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0" name="Group 84"/>
            <p:cNvGrpSpPr>
              <a:grpSpLocks/>
            </p:cNvGrpSpPr>
            <p:nvPr/>
          </p:nvGrpSpPr>
          <p:grpSpPr bwMode="auto">
            <a:xfrm>
              <a:off x="3890" y="1546"/>
              <a:ext cx="128" cy="257"/>
              <a:chOff x="2886" y="914"/>
              <a:chExt cx="128" cy="369"/>
            </a:xfrm>
          </p:grpSpPr>
          <p:sp>
            <p:nvSpPr>
              <p:cNvPr id="1330261" name="Rectangle 85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62" name="Freeform 86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3" name="Group 87"/>
            <p:cNvGrpSpPr>
              <a:grpSpLocks/>
            </p:cNvGrpSpPr>
            <p:nvPr/>
          </p:nvGrpSpPr>
          <p:grpSpPr bwMode="auto">
            <a:xfrm>
              <a:off x="3888" y="2064"/>
              <a:ext cx="128" cy="257"/>
              <a:chOff x="2886" y="914"/>
              <a:chExt cx="128" cy="369"/>
            </a:xfrm>
          </p:grpSpPr>
          <p:sp>
            <p:nvSpPr>
              <p:cNvPr id="1330264" name="Rectangle 88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65" name="Freeform 89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6" name="Group 90"/>
            <p:cNvGrpSpPr>
              <a:grpSpLocks/>
            </p:cNvGrpSpPr>
            <p:nvPr/>
          </p:nvGrpSpPr>
          <p:grpSpPr bwMode="auto">
            <a:xfrm>
              <a:off x="5152" y="1855"/>
              <a:ext cx="128" cy="257"/>
              <a:chOff x="2886" y="914"/>
              <a:chExt cx="128" cy="369"/>
            </a:xfrm>
          </p:grpSpPr>
          <p:sp>
            <p:nvSpPr>
              <p:cNvPr id="1330267" name="Rectangle 91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68" name="Freeform 92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9" name="Group 93"/>
            <p:cNvGrpSpPr>
              <a:grpSpLocks/>
            </p:cNvGrpSpPr>
            <p:nvPr/>
          </p:nvGrpSpPr>
          <p:grpSpPr bwMode="auto">
            <a:xfrm>
              <a:off x="294" y="1399"/>
              <a:ext cx="217" cy="369"/>
              <a:chOff x="294" y="1399"/>
              <a:chExt cx="217" cy="369"/>
            </a:xfrm>
          </p:grpSpPr>
          <p:sp>
            <p:nvSpPr>
              <p:cNvPr id="1330270" name="Rectangle 94"/>
              <p:cNvSpPr>
                <a:spLocks noChangeArrowheads="1"/>
              </p:cNvSpPr>
              <p:nvPr/>
            </p:nvSpPr>
            <p:spPr bwMode="auto">
              <a:xfrm>
                <a:off x="343" y="1399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71" name="Freeform 95"/>
              <p:cNvSpPr>
                <a:spLocks/>
              </p:cNvSpPr>
              <p:nvPr/>
            </p:nvSpPr>
            <p:spPr bwMode="auto">
              <a:xfrm>
                <a:off x="383" y="1719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solidFill>
                <a:schemeClr val="accent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72" name="Rectangle 96"/>
              <p:cNvSpPr>
                <a:spLocks noChangeArrowheads="1"/>
              </p:cNvSpPr>
              <p:nvPr/>
            </p:nvSpPr>
            <p:spPr bwMode="auto">
              <a:xfrm>
                <a:off x="294" y="1509"/>
                <a:ext cx="217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18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250" y="2057400"/>
            <a:ext cx="7683500" cy="2362200"/>
          </a:xfrm>
        </p:spPr>
        <p:txBody>
          <a:bodyPr/>
          <a:lstStyle/>
          <a:p>
            <a:r>
              <a:rPr lang="en-US" dirty="0" smtClean="0"/>
              <a:t>Instructions per program depends on source code, compiler technology, and ISA</a:t>
            </a:r>
          </a:p>
          <a:p>
            <a:r>
              <a:rPr lang="en-US" dirty="0" smtClean="0"/>
              <a:t>Cycles per instructions (CPI) depends on ISA and µarchitecture</a:t>
            </a:r>
          </a:p>
          <a:p>
            <a:r>
              <a:rPr lang="en-US" dirty="0" smtClean="0"/>
              <a:t>Time per cycle depends upon the </a:t>
            </a:r>
            <a:r>
              <a:rPr lang="en-US" dirty="0"/>
              <a:t>µ</a:t>
            </a:r>
            <a:r>
              <a:rPr lang="en-US" dirty="0" smtClean="0"/>
              <a:t>architecture and base technology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A54D-D38A-6449-A27D-1BD4A1440DD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7315200" cy="89729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sz="2800" smtClean="0"/>
              <a:t>   </a:t>
            </a:r>
            <a:r>
              <a:rPr lang="en-US" sz="2800" u="sng" smtClean="0"/>
              <a:t>   Time   </a:t>
            </a:r>
            <a:r>
              <a:rPr lang="en-US" sz="2800" smtClean="0"/>
              <a:t>  =   </a:t>
            </a:r>
            <a:r>
              <a:rPr lang="en-US" sz="2800" u="sng" smtClean="0"/>
              <a:t>Instructions</a:t>
            </a:r>
            <a:r>
              <a:rPr lang="en-US" sz="2800" smtClean="0"/>
              <a:t>      </a:t>
            </a:r>
            <a:r>
              <a:rPr lang="en-US" sz="2800" u="sng" smtClean="0"/>
              <a:t>   Cycles    </a:t>
            </a:r>
            <a:r>
              <a:rPr lang="en-US" sz="2800" smtClean="0"/>
              <a:t>        </a:t>
            </a:r>
            <a:r>
              <a:rPr lang="en-US" sz="2800" u="sng" smtClean="0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800" smtClean="0"/>
              <a:t>   Program         Program     *  Instruction   *  Cycle</a:t>
            </a:r>
            <a:endParaRPr lang="en-US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“Iron Law” of Processor Performance</a:t>
            </a:r>
            <a:endParaRPr lang="en-US" dirty="0"/>
          </a:p>
        </p:txBody>
      </p:sp>
      <p:graphicFrame>
        <p:nvGraphicFramePr>
          <p:cNvPr id="7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674804"/>
              </p:ext>
            </p:extLst>
          </p:nvPr>
        </p:nvGraphicFramePr>
        <p:xfrm>
          <a:off x="2286000" y="44958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/>
                <a:gridCol w="920750"/>
                <a:gridCol w="177165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Microcoded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6127A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948" y="4796135"/>
            <a:ext cx="134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Lecture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948" y="5177135"/>
            <a:ext cx="134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Lecture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948" y="555813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343894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7599110" cy="2142530"/>
            <a:chOff x="228600" y="909935"/>
            <a:chExt cx="7599110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153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7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5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10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2827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Microcoded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398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2849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Unpipelined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272638" cy="1757065"/>
            <a:chOff x="228600" y="4572000"/>
            <a:chExt cx="8272638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487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Pipelined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828245" y="5854700"/>
            <a:ext cx="33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5-stage pipeline CPI≠5!!!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</TotalTime>
  <Pages>12</Pages>
  <Words>2945</Words>
  <Application>Microsoft Macintosh PowerPoint</Application>
  <PresentationFormat>Letter Paper (8.5x11 in)</PresentationFormat>
  <Paragraphs>1427</Paragraphs>
  <Slides>47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1_CS252-template</vt:lpstr>
      <vt:lpstr>CS 152 Computer Architecture and Engineering   Lecture 4 - Pipelining</vt:lpstr>
      <vt:lpstr>Last time in Lecture 3</vt:lpstr>
      <vt:lpstr>An Ideal Pipeline </vt:lpstr>
      <vt:lpstr>Pipelined RISC-V</vt:lpstr>
      <vt:lpstr>Lecture 3: Unpipelined Datapath for RISC-V</vt:lpstr>
      <vt:lpstr>Lecture 3: Hardwired Control Table</vt:lpstr>
      <vt:lpstr>Pipelined Datapath</vt:lpstr>
      <vt:lpstr>“Iron Law” of Processor Performance</vt:lpstr>
      <vt:lpstr>CPI Examples</vt:lpstr>
      <vt:lpstr>Technology Assumptions</vt:lpstr>
      <vt:lpstr>5-Stage Pipelined Execution</vt:lpstr>
      <vt:lpstr>5-Stage Pipelined Execution Resource Usage Diagram</vt:lpstr>
      <vt:lpstr>Pipelined Execution: ALU Instructions</vt:lpstr>
      <vt:lpstr>Pipelined RISC-V Datapath without jumps</vt:lpstr>
      <vt:lpstr>Instructions interact with each other in pipeline</vt:lpstr>
      <vt:lpstr>Resolving Structural Hazards</vt:lpstr>
      <vt:lpstr>Data Hazards</vt:lpstr>
      <vt:lpstr>Resolving Data Hazards (1)</vt:lpstr>
      <vt:lpstr>Feedback to Resolve Hazards</vt:lpstr>
      <vt:lpstr>Interlocks to resolve Data Hazards</vt:lpstr>
      <vt:lpstr>Stalled Stages and Pipeline Bubbles</vt:lpstr>
      <vt:lpstr>Interlock Control Logic</vt:lpstr>
      <vt:lpstr>Interlock Control Logic ignoring jumps &amp; branches</vt:lpstr>
      <vt:lpstr>Source &amp; Destination Registers</vt:lpstr>
      <vt:lpstr>Deriving the Stall Signal</vt:lpstr>
      <vt:lpstr>Hazards due to Loads &amp; Stores</vt:lpstr>
      <vt:lpstr>Load &amp; Store Hazards</vt:lpstr>
      <vt:lpstr>CS152 Administrivia</vt:lpstr>
      <vt:lpstr>Resolving Data Hazards (2)</vt:lpstr>
      <vt:lpstr>Bypassing</vt:lpstr>
      <vt:lpstr>Adding a Bypass</vt:lpstr>
      <vt:lpstr>The Bypass Signal Deriving it from the Stall Signal</vt:lpstr>
      <vt:lpstr>Bypass and Stall Signals</vt:lpstr>
      <vt:lpstr>Fully Bypassed Datapath</vt:lpstr>
      <vt:lpstr>Pipeline CPI Examples</vt:lpstr>
      <vt:lpstr>Resolving Data Hazards (3)</vt:lpstr>
      <vt:lpstr>Speculation that load value=zero</vt:lpstr>
      <vt:lpstr>Control Hazards</vt:lpstr>
      <vt:lpstr>PC Calculation Bubbles</vt:lpstr>
      <vt:lpstr>Speculate next address is PC+4</vt:lpstr>
      <vt:lpstr>Pipelining Jumps</vt:lpstr>
      <vt:lpstr>Jump Pipeline Diagrams</vt:lpstr>
      <vt:lpstr>Pipelining Conditional Branches</vt:lpstr>
      <vt:lpstr>Pipelining Conditional Branches</vt:lpstr>
      <vt:lpstr>Pipelining Conditional Branches</vt:lpstr>
      <vt:lpstr>Branch Pipeline Diagrams (resolved in execute stage)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360</cp:revision>
  <cp:lastPrinted>2012-01-31T08:13:09Z</cp:lastPrinted>
  <dcterms:created xsi:type="dcterms:W3CDTF">2012-01-31T22:05:07Z</dcterms:created>
  <dcterms:modified xsi:type="dcterms:W3CDTF">2013-01-30T05:55:19Z</dcterms:modified>
</cp:coreProperties>
</file>