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Default Extension="xls" ContentType="application/vnd.ms-exce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11" r:id="rId2"/>
    <p:sldId id="687" r:id="rId3"/>
    <p:sldId id="739" r:id="rId4"/>
    <p:sldId id="689" r:id="rId5"/>
    <p:sldId id="690" r:id="rId6"/>
    <p:sldId id="691" r:id="rId7"/>
    <p:sldId id="692" r:id="rId8"/>
    <p:sldId id="693" r:id="rId9"/>
    <p:sldId id="740" r:id="rId10"/>
    <p:sldId id="700" r:id="rId11"/>
    <p:sldId id="725" r:id="rId12"/>
    <p:sldId id="726" r:id="rId13"/>
    <p:sldId id="727" r:id="rId14"/>
    <p:sldId id="741" r:id="rId15"/>
    <p:sldId id="742" r:id="rId16"/>
    <p:sldId id="743" r:id="rId17"/>
    <p:sldId id="468" r:id="rId18"/>
    <p:sldId id="728" r:id="rId19"/>
    <p:sldId id="729" r:id="rId20"/>
    <p:sldId id="730" r:id="rId21"/>
    <p:sldId id="731" r:id="rId22"/>
    <p:sldId id="732" r:id="rId23"/>
    <p:sldId id="733" r:id="rId24"/>
    <p:sldId id="734" r:id="rId25"/>
    <p:sldId id="735" r:id="rId26"/>
    <p:sldId id="736" r:id="rId27"/>
    <p:sldId id="617" r:id="rId28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4200B102-69FD-9044-8B00-8C83D7F2A7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NOW Handout Page </a:t>
            </a:r>
            <a:fld id="{1ABE3A96-8F51-DC4C-A416-D40ABDA335B4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A6C27532-8C19-084B-985E-005FACA5A0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D97329E5-9106-5548-AB20-A256AFC10E39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1536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10EF7-09C5-BB4F-ABD2-DC88352AA885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55382-1A6D-9649-ADFE-0489B381D722}" type="slidenum">
              <a:rPr lang="en-US"/>
              <a:pPr/>
              <a:t>10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429D1-FCB3-7240-91E7-EC8CE02CC7F4}" type="slidenum">
              <a:rPr lang="en-US"/>
              <a:pPr/>
              <a:t>11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Delay is a fact of life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Serialization by directory, no longer the bus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SC not guarantied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3A792C-E020-CF46-A2C2-0C20A05B001E}" type="slidenum">
              <a:rPr lang="en-US"/>
              <a:pPr/>
              <a:t>12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- common cases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 	- read miss to private (victim clean or dirty)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	- write miss to private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	- read miss to shared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	- write miss to shared</a:t>
            </a:r>
          </a:p>
          <a:p>
            <a:endParaRPr lang="en-US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0AFF13-EB44-5E41-BE98-EDF7AF32BC18}" type="slidenum">
              <a:rPr lang="en-US"/>
              <a:pPr/>
              <a:t>13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429D1-FCB3-7240-91E7-EC8CE02CC7F4}" type="slidenum">
              <a:rPr lang="en-US"/>
              <a:pPr/>
              <a:t>14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Delay is a fact of life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Serialization by directory, no longer the bus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SC not guarantied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429D1-FCB3-7240-91E7-EC8CE02CC7F4}" type="slidenum">
              <a:rPr lang="en-US"/>
              <a:pPr/>
              <a:t>15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Delay is a fact of life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Serialization by directory, no longer the bus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SC not guarantied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B6826-8BCF-F641-84F0-495607D35D10}" type="slidenum">
              <a:rPr lang="en-US"/>
              <a:pPr/>
              <a:t>17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E1E55C-7C46-C843-98F1-8AD8EACD962C}" type="slidenum">
              <a:rPr lang="en-US"/>
              <a:pPr/>
              <a:t>18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LL-SC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C0AFC-A615-F240-80E1-D64F95544861}" type="slidenum">
              <a:rPr lang="en-US"/>
              <a:pPr/>
              <a:t>19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E7D3EE-27C2-A048-991D-971428A2C81D}" type="slidenum">
              <a:rPr lang="en-US"/>
              <a:pPr/>
              <a:t>20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D8E8CB-C986-4B4B-AD17-6DAFBDF5BD77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77" tIns="45789" rIns="91577" bIns="45789"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ADB46B-F726-2144-A4FB-F2DD56733E36}" type="slidenum">
              <a:rPr lang="en-US"/>
              <a:pPr/>
              <a:t>21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8F35C-5345-B846-AC7D-FED521F856B2}" type="slidenum">
              <a:rPr lang="en-US"/>
              <a:pPr/>
              <a:t>22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07CAD0-FB21-384C-A5A8-F077036E7D5C}" type="slidenum">
              <a:rPr lang="en-US"/>
              <a:pPr/>
              <a:t>23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F8900B-E79C-7E48-9B2D-0317B4C6EAA9}" type="slidenum">
              <a:rPr lang="en-US"/>
              <a:pPr/>
              <a:t>24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B0739-A041-5948-B3BE-A709A5B83AA5}" type="slidenum">
              <a:rPr lang="en-US"/>
              <a:pPr/>
              <a:t>25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B94D01-3E42-8843-8062-78E7A77C60A5}" type="slidenum">
              <a:rPr lang="en-US"/>
              <a:pPr/>
              <a:t>26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65A30-B33F-7049-B245-0812D4A19E30}" type="slidenum">
              <a:rPr lang="en-US"/>
              <a:pPr/>
              <a:t>27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43810-DC55-4B42-8B95-43413A782DF4}" type="slidenum">
              <a:rPr lang="en-US"/>
              <a:pPr/>
              <a:t>3</a:t>
            </a:fld>
            <a:endParaRPr lang="en-US"/>
          </a:p>
        </p:txBody>
      </p:sp>
      <p:sp>
        <p:nvSpPr>
          <p:cNvPr id="1587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F2BC0-FAC0-984C-95FA-9E946F480422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F59C19-D928-4748-A2B6-F90C725949E6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2BCE6-EF00-814B-BDEF-5EFF23D13882}" type="slidenum">
              <a:rPr lang="en-US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5FFE5-7DB4-DE40-BF9E-713176ECF1E0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F34930-682F-A94A-9D36-296D9C41C4FC}" type="slidenum">
              <a:rPr lang="en-US"/>
              <a:pPr/>
              <a:t>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5B088-8295-7745-B77B-E5D6D563B618}" type="slidenum">
              <a:rPr lang="en-US"/>
              <a:pPr/>
              <a:t>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26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4/23/2009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EAEE46-32C9-D345-A621-1BA938CFCA41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26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4/23/2009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E30599-4ECF-9B4F-8528-E8832937F134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26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4/23/2009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65FB8F-58C4-074F-A457-E299FA9117A0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8F93DB-5D7D-AD4C-AB87-41F53FB764C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26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4/23/2009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87873F-2F72-0C48-AD1A-5AA87EDEFC14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26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4/23/2009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F16293-29E2-104E-8807-A219D858C0F0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26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4/23/2009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8F1EF8-FE6B-B443-82C3-027151896E7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26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4/23/2009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CA38AB-D3F6-964E-8F63-E7DA61E54F1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26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4/23/2009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8D8E3B-FC35-674D-9478-9274E7C04CF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426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4/23/2009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2ED67F-1010-BF4F-A2A2-47FD4D2553BB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26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4/23/2009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91E315-8314-9745-88A1-D11CFBC6EBB9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26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4/23/2009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D696AC-F764-B94E-A1E7-E4259132AF53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35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41122F4C-50AC-3A45-935B-4379343D3728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11" descr="front"/>
          <p:cNvPicPr>
            <a:picLocks noChangeAspect="1" noChangeArrowheads="1"/>
          </p:cNvPicPr>
          <p:nvPr/>
        </p:nvPicPr>
        <p:blipFill>
          <a:blip r:embed="rId14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401600" y="6519446"/>
            <a:ext cx="1450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April</a:t>
            </a:r>
            <a:r>
              <a:rPr lang="en-US" sz="1600" baseline="0" dirty="0" smtClean="0">
                <a:solidFill>
                  <a:srgbClr val="FF0000"/>
                </a:solidFill>
              </a:rPr>
              <a:t> 12</a:t>
            </a:r>
            <a:r>
              <a:rPr lang="en-US" sz="1600" dirty="0" smtClean="0">
                <a:solidFill>
                  <a:srgbClr val="FF0000"/>
                </a:solidFill>
              </a:rPr>
              <a:t>, 2012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758571" y="6519446"/>
            <a:ext cx="2032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CS152, Spring 2012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pitchFamily="-106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pitchFamily="-106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pitchFamily="-106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pitchFamily="-10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pitchFamily="-106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pitchFamily="-106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pitchFamily="-106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Microsoft_Excel_97_-_2004_Worksheet1.xls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Microsoft_Excel_97_-_2004_Worksheet2.xls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447800"/>
            <a:ext cx="701040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>
                <a:ea typeface="ＭＳ Ｐゴシック" charset="-128"/>
                <a:cs typeface="ＭＳ Ｐゴシック" charset="-128"/>
              </a:rPr>
              <a:t>CS 152 Computer Architecture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and Engineering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 Lecture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19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: </a:t>
            </a:r>
            <a:r>
              <a:rPr lang="en-US" dirty="0">
                <a:ea typeface="ＭＳ Ｐゴシック" charset="-128"/>
                <a:cs typeface="ＭＳ Ｐゴシック" charset="-128"/>
              </a:rPr>
              <a:t>Directory-Based Cache Protocols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4289425"/>
            <a:ext cx="7662862" cy="181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 smtClean="0">
                <a:ea typeface="ＭＳ Ｐゴシック" charset="-128"/>
                <a:cs typeface="ＭＳ Ｐゴシック" charset="-128"/>
              </a:rPr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 smtClean="0">
                <a:ea typeface="ＭＳ Ｐゴシック" charset="-128"/>
                <a:cs typeface="ＭＳ Ｐゴシック" charset="-128"/>
              </a:rPr>
              <a:t>University of California, Berkeley</a:t>
            </a:r>
          </a:p>
          <a:p>
            <a:pPr>
              <a:lnSpc>
                <a:spcPct val="70000"/>
              </a:lnSpc>
            </a:pPr>
            <a:endParaRPr lang="en-US" sz="2000" dirty="0" smtClean="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 b="1" dirty="0" smtClean="0">
                <a:ea typeface="ＭＳ Ｐゴシック" charset="-128"/>
                <a:cs typeface="ＭＳ Ｐゴシック" charset="-128"/>
              </a:rPr>
              <a:t>http://</a:t>
            </a:r>
            <a:r>
              <a:rPr lang="en-US" sz="2000" b="1" dirty="0" err="1" smtClean="0">
                <a:ea typeface="ＭＳ Ｐゴシック" charset="-128"/>
                <a:cs typeface="ＭＳ Ｐゴシック" charset="-128"/>
              </a:rPr>
              <a:t>www.eecs.berkeley.edu/~krste</a:t>
            </a:r>
            <a:endParaRPr lang="en-US" sz="2000" b="1" dirty="0" smtClean="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 b="1" dirty="0" smtClean="0">
                <a:ea typeface="ＭＳ Ｐゴシック" charset="-128"/>
                <a:cs typeface="ＭＳ Ｐゴシック" charset="-128"/>
              </a:rPr>
              <a:t>http://inst.cs.berkeley.edu/~cs152 </a:t>
            </a:r>
          </a:p>
          <a:p>
            <a:pPr>
              <a:lnSpc>
                <a:spcPct val="70000"/>
              </a:lnSpc>
            </a:pPr>
            <a:endParaRPr lang="en-US" sz="2000" b="1" dirty="0" smtClean="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endParaRPr lang="en-US" sz="2000" i="1" dirty="0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33429D2-18E4-6043-9442-8B5087576A89}" type="slidenum">
              <a:rPr lang="en-US" smtClean="0"/>
              <a:pPr/>
              <a:t>10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Scalable Approach: Directories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 Every memory block has associated directory information</a:t>
            </a:r>
          </a:p>
          <a:p>
            <a:pPr lvl="1"/>
            <a:r>
              <a:rPr lang="en-US"/>
              <a:t>keeps track of copies of cached blocks and their states</a:t>
            </a:r>
          </a:p>
          <a:p>
            <a:pPr lvl="1"/>
            <a:r>
              <a:rPr lang="en-US"/>
              <a:t>on a miss, find directory entry, look it up, and communicate only with the nodes that have copies if necessary</a:t>
            </a:r>
          </a:p>
          <a:p>
            <a:pPr lvl="1"/>
            <a:r>
              <a:rPr lang="en-US"/>
              <a:t>in scalable networks, communication with directory and copies is through network transactions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Many alternatives for organizing directory information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1FA6FE3-352D-7A47-A1D7-C13F7CC4E9FE}" type="slidenum">
              <a:rPr lang="en-US" smtClean="0"/>
              <a:pPr/>
              <a:t>11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736600"/>
          </a:xfrm>
        </p:spPr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Directory Cache Protocol</a:t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>(Handout 6)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715000"/>
            <a:ext cx="7683500" cy="762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Assumptions: Reliable network, FIFO message delivery between any given source-destination pair</a:t>
            </a:r>
          </a:p>
        </p:txBody>
      </p:sp>
      <p:grpSp>
        <p:nvGrpSpPr>
          <p:cNvPr id="43015" name="Group 85"/>
          <p:cNvGrpSpPr>
            <a:grpSpLocks/>
          </p:cNvGrpSpPr>
          <p:nvPr/>
        </p:nvGrpSpPr>
        <p:grpSpPr bwMode="auto">
          <a:xfrm>
            <a:off x="533400" y="1066800"/>
            <a:ext cx="838200" cy="2209800"/>
            <a:chOff x="864" y="816"/>
            <a:chExt cx="528" cy="1392"/>
          </a:xfrm>
        </p:grpSpPr>
        <p:sp>
          <p:nvSpPr>
            <p:cNvPr id="43268" name="Rectangle 4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269" name="Group 20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295" name="Group 1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98" name="Rectangle 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99" name="Rectangle 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300" name="Rectangle 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301" name="Freeform 1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96" name="Line 18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97" name="Line 19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270" name="Group 2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288" name="Group 2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91" name="Rectangle 2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92" name="Rectangle 2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9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94" name="Freeform 2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89" name="Line 2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90" name="Line 2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71" name="Rectangle 2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272" name="Group 3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281" name="Group 3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84" name="Rectangle 3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85" name="Rectangle 3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86" name="Rectangle 3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87" name="Freeform 3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82" name="Line 3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83" name="Line 3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273" name="Group 3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274" name="Group 3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77" name="Rectangle 4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78" name="Rectangle 4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79" name="Rectangle 4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80" name="Freeform 4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75" name="Line 4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76" name="Line 4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3016" name="Rectangle 46"/>
          <p:cNvSpPr>
            <a:spLocks noChangeArrowheads="1"/>
          </p:cNvSpPr>
          <p:nvPr/>
        </p:nvSpPr>
        <p:spPr bwMode="auto">
          <a:xfrm>
            <a:off x="228600" y="3276600"/>
            <a:ext cx="64770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Interconnection Network</a:t>
            </a:r>
          </a:p>
        </p:txBody>
      </p:sp>
      <p:grpSp>
        <p:nvGrpSpPr>
          <p:cNvPr id="43017" name="Group 65"/>
          <p:cNvGrpSpPr>
            <a:grpSpLocks/>
          </p:cNvGrpSpPr>
          <p:nvPr/>
        </p:nvGrpSpPr>
        <p:grpSpPr bwMode="auto">
          <a:xfrm>
            <a:off x="228600" y="3733800"/>
            <a:ext cx="1371600" cy="1828800"/>
            <a:chOff x="1680" y="2496"/>
            <a:chExt cx="864" cy="1152"/>
          </a:xfrm>
        </p:grpSpPr>
        <p:grpSp>
          <p:nvGrpSpPr>
            <p:cNvPr id="43250" name="Group 4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261" name="Group 4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64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65" name="Rectangle 5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66" name="Rectangle 5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67" name="Freeform 5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62" name="Line 5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63" name="Line 5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251" name="Group 5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254" name="Group 5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57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58" name="Rectangle 5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59" name="Rectangle 5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60" name="Freeform 6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55" name="Line 6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56" name="Line 6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52" name="Rectangle 6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253" name="Rectangle 6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  <p:grpSp>
        <p:nvGrpSpPr>
          <p:cNvPr id="43018" name="Group 66"/>
          <p:cNvGrpSpPr>
            <a:grpSpLocks/>
          </p:cNvGrpSpPr>
          <p:nvPr/>
        </p:nvGrpSpPr>
        <p:grpSpPr bwMode="auto">
          <a:xfrm>
            <a:off x="5257800" y="3733800"/>
            <a:ext cx="1371600" cy="1828800"/>
            <a:chOff x="1680" y="2496"/>
            <a:chExt cx="864" cy="1152"/>
          </a:xfrm>
        </p:grpSpPr>
        <p:grpSp>
          <p:nvGrpSpPr>
            <p:cNvPr id="43232" name="Group 6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243" name="Group 6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9" name="Freeform 7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44" name="Line 7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45" name="Line 7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233" name="Group 7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236" name="Group 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39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2" name="Freeform 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37" name="Line 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38" name="Line 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34" name="Rectangle 8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235" name="Rectangle 8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  <p:grpSp>
        <p:nvGrpSpPr>
          <p:cNvPr id="43019" name="Group 86"/>
          <p:cNvGrpSpPr>
            <a:grpSpLocks/>
          </p:cNvGrpSpPr>
          <p:nvPr/>
        </p:nvGrpSpPr>
        <p:grpSpPr bwMode="auto">
          <a:xfrm>
            <a:off x="1524000" y="1066800"/>
            <a:ext cx="838200" cy="2209800"/>
            <a:chOff x="864" y="816"/>
            <a:chExt cx="528" cy="1392"/>
          </a:xfrm>
        </p:grpSpPr>
        <p:sp>
          <p:nvSpPr>
            <p:cNvPr id="43198" name="Rectangle 8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199" name="Group 8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225" name="Group 8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28" name="Rectangle 9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29" name="Rectangle 9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30" name="Rectangle 9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31" name="Freeform 9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26" name="Line 9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27" name="Line 9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200" name="Group 9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218" name="Group 9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21" name="Rectangle 9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22" name="Rectangle 9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23" name="Rectangle 10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24" name="Freeform 10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19" name="Line 10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20" name="Line 10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01" name="Rectangle 10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202" name="Group 10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211" name="Group 10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14" name="Rectangle 10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15" name="Rectangle 10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16" name="Rectangle 10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17" name="Freeform 11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12" name="Line 11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13" name="Line 11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203" name="Group 11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204" name="Group 11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07" name="Rectangle 11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08" name="Rectangle 11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09" name="Rectangle 11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10" name="Freeform 11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05" name="Line 11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06" name="Line 12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3020" name="Group 121"/>
          <p:cNvGrpSpPr>
            <a:grpSpLocks/>
          </p:cNvGrpSpPr>
          <p:nvPr/>
        </p:nvGrpSpPr>
        <p:grpSpPr bwMode="auto">
          <a:xfrm>
            <a:off x="2514600" y="1066800"/>
            <a:ext cx="838200" cy="2209800"/>
            <a:chOff x="864" y="816"/>
            <a:chExt cx="528" cy="1392"/>
          </a:xfrm>
        </p:grpSpPr>
        <p:sp>
          <p:nvSpPr>
            <p:cNvPr id="43164" name="Rectangle 122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165" name="Group 123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191" name="Group 12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94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95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96" name="Rectangle 12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97" name="Freeform 12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92" name="Line 12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93" name="Line 13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166" name="Group 13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184" name="Group 13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87" name="Rectangle 13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8" name="Rectangle 13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9" name="Rectangle 13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90" name="Freeform 13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85" name="Line 13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86" name="Line 13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167" name="Rectangle 13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168" name="Group 14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177" name="Group 14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8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3" name="Freeform 14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78" name="Line 14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79" name="Line 14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169" name="Group 14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170" name="Group 14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73" name="Rectangle 15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74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75" name="Rectangle 15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76" name="Freeform 15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71" name="Line 15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72" name="Line 15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3021" name="Group 156"/>
          <p:cNvGrpSpPr>
            <a:grpSpLocks/>
          </p:cNvGrpSpPr>
          <p:nvPr/>
        </p:nvGrpSpPr>
        <p:grpSpPr bwMode="auto">
          <a:xfrm>
            <a:off x="3505200" y="1066800"/>
            <a:ext cx="838200" cy="2209800"/>
            <a:chOff x="864" y="816"/>
            <a:chExt cx="528" cy="1392"/>
          </a:xfrm>
        </p:grpSpPr>
        <p:sp>
          <p:nvSpPr>
            <p:cNvPr id="43130" name="Rectangle 15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131" name="Group 15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157" name="Group 15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60" name="Rectangle 16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61" name="Rectangle 16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62" name="Rectangle 16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63" name="Freeform 16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58" name="Line 16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59" name="Line 16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132" name="Group 16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150" name="Group 16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53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4" name="Rectangle 16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5" name="Rectangle 17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6" name="Freeform 17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51" name="Line 17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52" name="Line 17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133" name="Rectangle 17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134" name="Group 17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143" name="Group 1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46" name="Rectangle 1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7" name="Rectangle 1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8" name="Rectangle 1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9" name="Freeform 1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44" name="Line 1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45" name="Line 1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135" name="Group 18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136" name="Group 18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39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0" name="Rectangle 18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1" name="Rectangle 18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2" name="Freeform 18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37" name="Line 18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38" name="Line 19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3022" name="Group 191"/>
          <p:cNvGrpSpPr>
            <a:grpSpLocks/>
          </p:cNvGrpSpPr>
          <p:nvPr/>
        </p:nvGrpSpPr>
        <p:grpSpPr bwMode="auto">
          <a:xfrm>
            <a:off x="4495800" y="1066800"/>
            <a:ext cx="838200" cy="2209800"/>
            <a:chOff x="864" y="816"/>
            <a:chExt cx="528" cy="1392"/>
          </a:xfrm>
        </p:grpSpPr>
        <p:sp>
          <p:nvSpPr>
            <p:cNvPr id="43096" name="Rectangle 192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097" name="Group 193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123" name="Group 19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26" name="Rectangle 19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7" name="Rectangle 19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8" name="Rectangle 19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9" name="Freeform 19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24" name="Line 19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25" name="Line 20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98" name="Group 20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116" name="Group 20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19" name="Rectangle 20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0" name="Rectangle 20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1" name="Rectangle 20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2" name="Freeform 20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7" name="Line 20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18" name="Line 20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99" name="Rectangle 20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100" name="Group 21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109" name="Group 21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12" name="Rectangle 21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13" name="Rectangle 21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14" name="Rectangle 21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15" name="Freeform 21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0" name="Line 21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11" name="Line 21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101" name="Group 21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102" name="Group 21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05" name="Rectangle 22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06" name="Rectangle 22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07" name="Rectangle 22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08" name="Freeform 22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03" name="Line 22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4" name="Line 22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3023" name="Group 226"/>
          <p:cNvGrpSpPr>
            <a:grpSpLocks/>
          </p:cNvGrpSpPr>
          <p:nvPr/>
        </p:nvGrpSpPr>
        <p:grpSpPr bwMode="auto">
          <a:xfrm>
            <a:off x="5486400" y="1066800"/>
            <a:ext cx="838200" cy="2209800"/>
            <a:chOff x="864" y="816"/>
            <a:chExt cx="528" cy="1392"/>
          </a:xfrm>
        </p:grpSpPr>
        <p:sp>
          <p:nvSpPr>
            <p:cNvPr id="43062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063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089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9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5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90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1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64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082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8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83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84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65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066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075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8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0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1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76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7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67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068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2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3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4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69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0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3024" name="Group 262"/>
          <p:cNvGrpSpPr>
            <a:grpSpLocks/>
          </p:cNvGrpSpPr>
          <p:nvPr/>
        </p:nvGrpSpPr>
        <p:grpSpPr bwMode="auto">
          <a:xfrm>
            <a:off x="1905000" y="3733800"/>
            <a:ext cx="1371600" cy="1828800"/>
            <a:chOff x="1680" y="2496"/>
            <a:chExt cx="864" cy="1152"/>
          </a:xfrm>
        </p:grpSpPr>
        <p:grpSp>
          <p:nvGrpSpPr>
            <p:cNvPr id="43044" name="Group 263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055" name="Group 26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58" name="Rectangle 26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59" name="Rectangle 26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60" name="Rectangle 26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61" name="Freeform 26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56" name="Line 26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57" name="Line 27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45" name="Group 271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048" name="Group 27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51" name="Rectangle 27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52" name="Rectangle 27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53" name="Rectangle 27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54" name="Freeform 27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49" name="Line 27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50" name="Line 27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46" name="Rectangle 279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047" name="Rectangle 280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  <p:grpSp>
        <p:nvGrpSpPr>
          <p:cNvPr id="43025" name="Group 281"/>
          <p:cNvGrpSpPr>
            <a:grpSpLocks/>
          </p:cNvGrpSpPr>
          <p:nvPr/>
        </p:nvGrpSpPr>
        <p:grpSpPr bwMode="auto">
          <a:xfrm>
            <a:off x="3581400" y="3733800"/>
            <a:ext cx="1371600" cy="1828800"/>
            <a:chOff x="1680" y="2496"/>
            <a:chExt cx="864" cy="1152"/>
          </a:xfrm>
        </p:grpSpPr>
        <p:grpSp>
          <p:nvGrpSpPr>
            <p:cNvPr id="43026" name="Group 282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037" name="Group 283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40" name="Rectangle 284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41" name="Rectangle 285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42" name="Rectangle 286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43" name="Freeform 287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38" name="Line 288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39" name="Line 289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27" name="Group 290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030" name="Group 29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33" name="Rectangle 29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34" name="Rectangle 29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35" name="Rectangle 29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36" name="Freeform 29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31" name="Line 29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32" name="Line 29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28" name="Rectangle 298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029" name="Rectangle 299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6019800" y="1219200"/>
            <a:ext cx="2971800" cy="1068388"/>
            <a:chOff x="6019800" y="1219200"/>
            <a:chExt cx="2971800" cy="1068388"/>
          </a:xfrm>
        </p:grpSpPr>
        <p:sp>
          <p:nvSpPr>
            <p:cNvPr id="293" name="Rectangle 244"/>
            <p:cNvSpPr>
              <a:spLocks noChangeArrowheads="1"/>
            </p:cNvSpPr>
            <p:nvPr/>
          </p:nvSpPr>
          <p:spPr bwMode="auto">
            <a:xfrm>
              <a:off x="7620000" y="1905000"/>
              <a:ext cx="12954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294" name="Rectangle 244"/>
            <p:cNvSpPr>
              <a:spLocks noChangeArrowheads="1"/>
            </p:cNvSpPr>
            <p:nvPr/>
          </p:nvSpPr>
          <p:spPr bwMode="auto">
            <a:xfrm>
              <a:off x="7086600" y="1905000"/>
              <a:ext cx="5334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295" name="Rectangle 244"/>
            <p:cNvSpPr>
              <a:spLocks noChangeArrowheads="1"/>
            </p:cNvSpPr>
            <p:nvPr/>
          </p:nvSpPr>
          <p:spPr bwMode="auto">
            <a:xfrm>
              <a:off x="6477000" y="1905000"/>
              <a:ext cx="6096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Stat.</a:t>
              </a:r>
              <a:endParaRPr lang="en-US" dirty="0"/>
            </a:p>
          </p:txBody>
        </p:sp>
        <p:cxnSp>
          <p:nvCxnSpPr>
            <p:cNvPr id="297" name="Straight Connector 296"/>
            <p:cNvCxnSpPr/>
            <p:nvPr/>
          </p:nvCxnSpPr>
          <p:spPr bwMode="auto">
            <a:xfrm rot="10800000" flipV="1">
              <a:off x="6019800" y="1905000"/>
              <a:ext cx="457200" cy="3810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8" name="Straight Connector 297"/>
            <p:cNvCxnSpPr/>
            <p:nvPr/>
          </p:nvCxnSpPr>
          <p:spPr bwMode="auto">
            <a:xfrm rot="10800000" flipV="1">
              <a:off x="6248400" y="2133600"/>
              <a:ext cx="2667000" cy="1524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1" name="Straight Connector 310"/>
            <p:cNvCxnSpPr/>
            <p:nvPr/>
          </p:nvCxnSpPr>
          <p:spPr bwMode="auto">
            <a:xfrm>
              <a:off x="6019800" y="2286000"/>
              <a:ext cx="228600" cy="1588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4" name="TextBox 313"/>
            <p:cNvSpPr txBox="1"/>
            <p:nvPr/>
          </p:nvSpPr>
          <p:spPr>
            <a:xfrm>
              <a:off x="6629400" y="1219200"/>
              <a:ext cx="2362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Each line in cache has state field plus tag</a:t>
              </a:r>
              <a:endParaRPr lang="en-US" dirty="0"/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6248400" y="2895600"/>
            <a:ext cx="2895600" cy="2135188"/>
            <a:chOff x="6248400" y="2895600"/>
            <a:chExt cx="2895600" cy="2135188"/>
          </a:xfrm>
        </p:grpSpPr>
        <p:sp>
          <p:nvSpPr>
            <p:cNvPr id="301" name="Rectangle 244"/>
            <p:cNvSpPr>
              <a:spLocks noChangeArrowheads="1"/>
            </p:cNvSpPr>
            <p:nvPr/>
          </p:nvSpPr>
          <p:spPr bwMode="auto">
            <a:xfrm>
              <a:off x="7848600" y="3962400"/>
              <a:ext cx="11430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303" name="Rectangle 244"/>
            <p:cNvSpPr>
              <a:spLocks noChangeArrowheads="1"/>
            </p:cNvSpPr>
            <p:nvPr/>
          </p:nvSpPr>
          <p:spPr bwMode="auto">
            <a:xfrm>
              <a:off x="6400800" y="3962400"/>
              <a:ext cx="6096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Stat.</a:t>
              </a:r>
              <a:endParaRPr lang="en-US" dirty="0"/>
            </a:p>
          </p:txBody>
        </p:sp>
        <p:sp>
          <p:nvSpPr>
            <p:cNvPr id="304" name="Rectangle 244"/>
            <p:cNvSpPr>
              <a:spLocks noChangeArrowheads="1"/>
            </p:cNvSpPr>
            <p:nvPr/>
          </p:nvSpPr>
          <p:spPr bwMode="auto">
            <a:xfrm>
              <a:off x="7010400" y="3962400"/>
              <a:ext cx="8382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tIns="0" rIns="0" bIns="0" anchor="ctr">
              <a:prstTxWarp prst="textNoShape">
                <a:avLst/>
              </a:prstTxWarp>
            </a:bodyPr>
            <a:lstStyle/>
            <a:p>
              <a:r>
                <a:rPr lang="en-US" dirty="0" err="1" smtClean="0"/>
                <a:t>Directry</a:t>
              </a:r>
              <a:endParaRPr lang="en-US" dirty="0"/>
            </a:p>
          </p:txBody>
        </p:sp>
        <p:cxnSp>
          <p:nvCxnSpPr>
            <p:cNvPr id="305" name="Straight Connector 304"/>
            <p:cNvCxnSpPr/>
            <p:nvPr/>
          </p:nvCxnSpPr>
          <p:spPr bwMode="auto">
            <a:xfrm rot="10800000" flipV="1">
              <a:off x="6477000" y="4191000"/>
              <a:ext cx="2514600" cy="8382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7" name="Straight Connector 306"/>
            <p:cNvCxnSpPr>
              <a:stCxn id="303" idx="1"/>
            </p:cNvCxnSpPr>
            <p:nvPr/>
          </p:nvCxnSpPr>
          <p:spPr bwMode="auto">
            <a:xfrm rot="10800000" flipV="1">
              <a:off x="6248400" y="4076700"/>
              <a:ext cx="152400" cy="9525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3" name="Straight Connector 312"/>
            <p:cNvCxnSpPr/>
            <p:nvPr/>
          </p:nvCxnSpPr>
          <p:spPr bwMode="auto">
            <a:xfrm>
              <a:off x="6248400" y="5029200"/>
              <a:ext cx="228600" cy="1588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5" name="TextBox 314"/>
            <p:cNvSpPr txBox="1"/>
            <p:nvPr/>
          </p:nvSpPr>
          <p:spPr>
            <a:xfrm>
              <a:off x="6858000" y="2895600"/>
              <a:ext cx="2286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Each line in memory has state field plus bit vector directory with one bit per processor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4C95B7-3FDC-C04E-99C2-2D55905C8D4F}" type="slidenum">
              <a:rPr lang="en-US" smtClean="0"/>
              <a:pPr/>
              <a:t>12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Cache States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835900" cy="4927600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For each cache line, there are 4 possible states:</a:t>
            </a:r>
          </a:p>
          <a:p>
            <a:pPr lvl="1" algn="just">
              <a:lnSpc>
                <a:spcPct val="100000"/>
              </a:lnSpc>
            </a:pPr>
            <a:r>
              <a:rPr lang="en-US" sz="2000"/>
              <a:t>C-invalid (= Nothing): The accessed data is not resident in the cache.</a:t>
            </a:r>
          </a:p>
          <a:p>
            <a:pPr lvl="1" algn="just">
              <a:lnSpc>
                <a:spcPct val="100000"/>
              </a:lnSpc>
            </a:pPr>
            <a:r>
              <a:rPr lang="en-US" sz="2000"/>
              <a:t>C-shared (= Sh): The accessed data is resident in the cache, and possibly also cached at other sites. The data in memory is valid.</a:t>
            </a:r>
          </a:p>
          <a:p>
            <a:pPr lvl="1" algn="just">
              <a:lnSpc>
                <a:spcPct val="100000"/>
              </a:lnSpc>
            </a:pPr>
            <a:r>
              <a:rPr lang="en-US" sz="2000"/>
              <a:t>C-modified (= Ex): The accessed data is exclusively resident in this cache, and has been modified. Memory does not have the most up-to-date data.</a:t>
            </a:r>
          </a:p>
          <a:p>
            <a:pPr lvl="1" algn="just">
              <a:lnSpc>
                <a:spcPct val="100000"/>
              </a:lnSpc>
            </a:pPr>
            <a:r>
              <a:rPr lang="en-US" sz="2000"/>
              <a:t>C-transient (= Pending): The accessed data is in a </a:t>
            </a:r>
            <a:r>
              <a:rPr lang="en-US" sz="2000" i="1"/>
              <a:t>transient</a:t>
            </a:r>
            <a:r>
              <a:rPr lang="en-US" sz="2000"/>
              <a:t> state (for example, the site has just issued a protocol request, but has not received the corresponding protocol reply).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F31976F-8828-0F4E-AD28-52E02458AB64}" type="slidenum">
              <a:rPr lang="en-US" smtClean="0"/>
              <a:pPr/>
              <a:t>13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471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Home directory states</a:t>
            </a:r>
          </a:p>
        </p:txBody>
      </p:sp>
      <p:sp>
        <p:nvSpPr>
          <p:cNvPr id="4711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For each memory block, there are 4 possible states: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R(dir): The memory block is shared by the sites specified in dir (dir is a set of sites). The data in memory is valid in this state.  If dir is empty (i.e., dir = ε), the memory block is not cached by any site.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W(id): The memory block is exclusively cached at site id, and has been modified at that site. Memory does not have the most up-to-date data.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TR(dir): The memory block is in a transient state waiting for the acknowledgements to the invalidation requests that the home site has issued.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TW(id): The memory block is in a transient state waiting for a block exclusively cached at site id (i.e., in C-modified state) to make the memory block at the home site up-to-date.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20000" cy="736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Read miss, to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uncached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or shared line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1FA6FE3-352D-7A47-A1D7-C13F7CC4E9FE}" type="slidenum">
              <a:rPr lang="en-US" smtClean="0"/>
              <a:pPr/>
              <a:t>14</a:t>
            </a:fld>
            <a:endParaRPr lang="en-US" b="0" smtClean="0">
              <a:solidFill>
                <a:srgbClr val="FBBA03"/>
              </a:solidFill>
            </a:endParaRPr>
          </a:p>
        </p:txBody>
      </p:sp>
      <p:grpSp>
        <p:nvGrpSpPr>
          <p:cNvPr id="16" name="Group 66"/>
          <p:cNvGrpSpPr>
            <a:grpSpLocks/>
          </p:cNvGrpSpPr>
          <p:nvPr/>
        </p:nvGrpSpPr>
        <p:grpSpPr bwMode="auto">
          <a:xfrm>
            <a:off x="3200400" y="3733800"/>
            <a:ext cx="1371600" cy="1828800"/>
            <a:chOff x="1680" y="2496"/>
            <a:chExt cx="864" cy="1152"/>
          </a:xfrm>
        </p:grpSpPr>
        <p:grpSp>
          <p:nvGrpSpPr>
            <p:cNvPr id="17" name="Group 6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18" name="Group 6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9" name="Freeform 7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44" name="Line 7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45" name="Line 7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7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20" name="Group 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39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2" name="Freeform 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37" name="Line 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38" name="Line 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34" name="Rectangle 8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235" name="Rectangle 8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  <p:grpSp>
        <p:nvGrpSpPr>
          <p:cNvPr id="43019" name="Group 226"/>
          <p:cNvGrpSpPr>
            <a:grpSpLocks/>
          </p:cNvGrpSpPr>
          <p:nvPr/>
        </p:nvGrpSpPr>
        <p:grpSpPr bwMode="auto">
          <a:xfrm>
            <a:off x="3429000" y="1066800"/>
            <a:ext cx="838200" cy="2209800"/>
            <a:chOff x="864" y="816"/>
            <a:chExt cx="528" cy="1392"/>
          </a:xfrm>
        </p:grpSpPr>
        <p:sp>
          <p:nvSpPr>
            <p:cNvPr id="43062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020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021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9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5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90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1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22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023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8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83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84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65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024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025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8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0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1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76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7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26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027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2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3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4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69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0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25" name="Group 324"/>
          <p:cNvGrpSpPr/>
          <p:nvPr/>
        </p:nvGrpSpPr>
        <p:grpSpPr>
          <a:xfrm>
            <a:off x="762000" y="1524000"/>
            <a:ext cx="2590800" cy="609600"/>
            <a:chOff x="762000" y="1524000"/>
            <a:chExt cx="2590800" cy="609600"/>
          </a:xfrm>
        </p:grpSpPr>
        <p:sp>
          <p:nvSpPr>
            <p:cNvPr id="321" name="Oval 320"/>
            <p:cNvSpPr/>
            <p:nvPr/>
          </p:nvSpPr>
          <p:spPr bwMode="auto">
            <a:xfrm>
              <a:off x="3048000" y="18288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762000" y="1524000"/>
              <a:ext cx="249050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Load request at head of CPU-&gt;Cache queue.</a:t>
              </a:r>
              <a:endParaRPr lang="en-US" dirty="0"/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762000" y="2209800"/>
            <a:ext cx="2590800" cy="381000"/>
            <a:chOff x="762000" y="2209800"/>
            <a:chExt cx="2590800" cy="381000"/>
          </a:xfrm>
        </p:grpSpPr>
        <p:sp>
          <p:nvSpPr>
            <p:cNvPr id="323" name="Oval 322"/>
            <p:cNvSpPr/>
            <p:nvPr/>
          </p:nvSpPr>
          <p:spPr bwMode="auto">
            <a:xfrm>
              <a:off x="3048000" y="22860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2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762000" y="2209800"/>
              <a:ext cx="24905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Load misses in cache.</a:t>
              </a:r>
              <a:endParaRPr lang="en-US" dirty="0"/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990599" y="2667000"/>
            <a:ext cx="2362199" cy="584776"/>
            <a:chOff x="1336288" y="2209800"/>
            <a:chExt cx="2016512" cy="584776"/>
          </a:xfrm>
        </p:grpSpPr>
        <p:sp>
          <p:nvSpPr>
            <p:cNvPr id="328" name="Oval 32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3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1336288" y="2209800"/>
              <a:ext cx="188641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Send </a:t>
              </a:r>
              <a:r>
                <a:rPr lang="en-US" dirty="0" err="1" smtClean="0"/>
                <a:t>ShReq</a:t>
              </a:r>
              <a:r>
                <a:rPr lang="en-US" dirty="0" smtClean="0"/>
                <a:t> message to directory.</a:t>
              </a:r>
              <a:endParaRPr lang="en-US" dirty="0"/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914399" y="3810000"/>
            <a:ext cx="2514600" cy="584776"/>
            <a:chOff x="1206190" y="2057400"/>
            <a:chExt cx="2146610" cy="584776"/>
          </a:xfrm>
        </p:grpSpPr>
        <p:sp>
          <p:nvSpPr>
            <p:cNvPr id="332" name="Oval 331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4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1206190" y="2057400"/>
              <a:ext cx="208156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Message received at directory controller.</a:t>
              </a:r>
              <a:endParaRPr lang="en-US" dirty="0"/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533400" y="5562600"/>
            <a:ext cx="3581400" cy="830997"/>
            <a:chOff x="295507" y="2133600"/>
            <a:chExt cx="3057293" cy="830997"/>
          </a:xfrm>
        </p:grpSpPr>
        <p:sp>
          <p:nvSpPr>
            <p:cNvPr id="335" name="Oval 334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5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295507" y="2133600"/>
              <a:ext cx="28621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Access state and directory for line. Line’s state is R, with zero or more sharers.</a:t>
              </a:r>
              <a:endParaRPr lang="en-US" dirty="0"/>
            </a:p>
          </p:txBody>
        </p:sp>
      </p:grpSp>
      <p:grpSp>
        <p:nvGrpSpPr>
          <p:cNvPr id="337" name="Group 336"/>
          <p:cNvGrpSpPr/>
          <p:nvPr/>
        </p:nvGrpSpPr>
        <p:grpSpPr>
          <a:xfrm flipH="1">
            <a:off x="4724402" y="4572000"/>
            <a:ext cx="2286000" cy="830997"/>
            <a:chOff x="1401336" y="1981200"/>
            <a:chExt cx="1951464" cy="830997"/>
          </a:xfrm>
        </p:grpSpPr>
        <p:sp>
          <p:nvSpPr>
            <p:cNvPr id="338" name="Oval 33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6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1401336" y="1981200"/>
              <a:ext cx="18864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Update directory by setting bit for new processor sharer.</a:t>
              </a:r>
              <a:endParaRPr lang="en-US" dirty="0"/>
            </a:p>
          </p:txBody>
        </p:sp>
      </p:grpSp>
      <p:grpSp>
        <p:nvGrpSpPr>
          <p:cNvPr id="341" name="Group 340"/>
          <p:cNvGrpSpPr/>
          <p:nvPr/>
        </p:nvGrpSpPr>
        <p:grpSpPr>
          <a:xfrm flipH="1">
            <a:off x="4419600" y="3733800"/>
            <a:ext cx="2971800" cy="584776"/>
            <a:chOff x="815897" y="2133600"/>
            <a:chExt cx="2536903" cy="584776"/>
          </a:xfrm>
        </p:grpSpPr>
        <p:sp>
          <p:nvSpPr>
            <p:cNvPr id="342" name="Oval 341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7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815897" y="2133600"/>
              <a:ext cx="227670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Send </a:t>
              </a:r>
              <a:r>
                <a:rPr lang="en-US" dirty="0" err="1" smtClean="0"/>
                <a:t>ShRep</a:t>
              </a:r>
              <a:r>
                <a:rPr lang="en-US" dirty="0" smtClean="0"/>
                <a:t> message with contents of cache line.</a:t>
              </a:r>
              <a:endParaRPr lang="en-US" dirty="0"/>
            </a:p>
          </p:txBody>
        </p:sp>
      </p:grpSp>
      <p:grpSp>
        <p:nvGrpSpPr>
          <p:cNvPr id="344" name="Group 343"/>
          <p:cNvGrpSpPr/>
          <p:nvPr/>
        </p:nvGrpSpPr>
        <p:grpSpPr>
          <a:xfrm flipH="1">
            <a:off x="4267201" y="2590800"/>
            <a:ext cx="2743199" cy="338554"/>
            <a:chOff x="1011044" y="2286000"/>
            <a:chExt cx="2341756" cy="338554"/>
          </a:xfrm>
        </p:grpSpPr>
        <p:sp>
          <p:nvSpPr>
            <p:cNvPr id="345" name="Oval 344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8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1011044" y="2286000"/>
              <a:ext cx="22116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ShRep</a:t>
              </a:r>
              <a:r>
                <a:rPr lang="en-US" dirty="0" smtClean="0"/>
                <a:t> arrives at cache.</a:t>
              </a:r>
              <a:endParaRPr lang="en-US" dirty="0"/>
            </a:p>
          </p:txBody>
        </p:sp>
      </p:grpSp>
      <p:grpSp>
        <p:nvGrpSpPr>
          <p:cNvPr id="347" name="Group 346"/>
          <p:cNvGrpSpPr/>
          <p:nvPr/>
        </p:nvGrpSpPr>
        <p:grpSpPr>
          <a:xfrm flipH="1">
            <a:off x="4190999" y="1676400"/>
            <a:ext cx="3429000" cy="685800"/>
            <a:chOff x="620751" y="1905000"/>
            <a:chExt cx="2927195" cy="685800"/>
          </a:xfrm>
        </p:grpSpPr>
        <p:sp>
          <p:nvSpPr>
            <p:cNvPr id="348" name="Oval 34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9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620751" y="1905000"/>
              <a:ext cx="292719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Update cache tag and data and return load data to CPU.</a:t>
              </a:r>
              <a:endParaRPr lang="en-US" dirty="0"/>
            </a:p>
          </p:txBody>
        </p:sp>
      </p:grpSp>
      <p:cxnSp>
        <p:nvCxnSpPr>
          <p:cNvPr id="351" name="Straight Connector 350"/>
          <p:cNvCxnSpPr/>
          <p:nvPr/>
        </p:nvCxnSpPr>
        <p:spPr bwMode="auto">
          <a:xfrm>
            <a:off x="2971800" y="3276600"/>
            <a:ext cx="19050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2" name="Straight Connector 351"/>
          <p:cNvCxnSpPr/>
          <p:nvPr/>
        </p:nvCxnSpPr>
        <p:spPr bwMode="auto">
          <a:xfrm>
            <a:off x="2895600" y="3733800"/>
            <a:ext cx="19050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4" name="Straight Connector 353"/>
          <p:cNvCxnSpPr/>
          <p:nvPr/>
        </p:nvCxnSpPr>
        <p:spPr bwMode="auto">
          <a:xfrm>
            <a:off x="48768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5" name="Straight Connector 354"/>
          <p:cNvCxnSpPr/>
          <p:nvPr/>
        </p:nvCxnSpPr>
        <p:spPr bwMode="auto">
          <a:xfrm>
            <a:off x="48768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6" name="Straight Connector 355"/>
          <p:cNvCxnSpPr/>
          <p:nvPr/>
        </p:nvCxnSpPr>
        <p:spPr bwMode="auto">
          <a:xfrm>
            <a:off x="22098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Straight Connector 356"/>
          <p:cNvCxnSpPr/>
          <p:nvPr/>
        </p:nvCxnSpPr>
        <p:spPr bwMode="auto">
          <a:xfrm>
            <a:off x="23622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8" name="TextBox 357"/>
          <p:cNvSpPr txBox="1"/>
          <p:nvPr/>
        </p:nvSpPr>
        <p:spPr>
          <a:xfrm>
            <a:off x="2667000" y="3352800"/>
            <a:ext cx="24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Interconnection Network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620000" cy="736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Write miss, to read shared line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1FA6FE3-352D-7A47-A1D7-C13F7CC4E9FE}" type="slidenum">
              <a:rPr lang="en-US" smtClean="0"/>
              <a:pPr/>
              <a:t>15</a:t>
            </a:fld>
            <a:endParaRPr lang="en-US" b="0" smtClean="0">
              <a:solidFill>
                <a:srgbClr val="FBBA03"/>
              </a:solidFill>
            </a:endParaRP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2438400" y="3733800"/>
            <a:ext cx="1371600" cy="1828800"/>
            <a:chOff x="1680" y="2496"/>
            <a:chExt cx="864" cy="1152"/>
          </a:xfrm>
        </p:grpSpPr>
        <p:grpSp>
          <p:nvGrpSpPr>
            <p:cNvPr id="3" name="Group 6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" name="Group 6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9" name="Freeform 7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44" name="Line 7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45" name="Line 7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7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6" name="Group 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39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2" name="Freeform 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37" name="Line 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38" name="Line 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34" name="Rectangle 8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235" name="Rectangle 8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  <p:grpSp>
        <p:nvGrpSpPr>
          <p:cNvPr id="7" name="Group 226"/>
          <p:cNvGrpSpPr>
            <a:grpSpLocks/>
          </p:cNvGrpSpPr>
          <p:nvPr/>
        </p:nvGrpSpPr>
        <p:grpSpPr bwMode="auto">
          <a:xfrm>
            <a:off x="2667000" y="1066800"/>
            <a:ext cx="838200" cy="2209800"/>
            <a:chOff x="864" y="816"/>
            <a:chExt cx="528" cy="1392"/>
          </a:xfrm>
        </p:grpSpPr>
        <p:sp>
          <p:nvSpPr>
            <p:cNvPr id="43062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8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9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9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5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90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1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1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8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83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84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65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12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3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8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0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1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76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7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5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2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3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4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69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0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" name="Group 324"/>
          <p:cNvGrpSpPr/>
          <p:nvPr/>
        </p:nvGrpSpPr>
        <p:grpSpPr>
          <a:xfrm>
            <a:off x="0" y="1524000"/>
            <a:ext cx="2590800" cy="609600"/>
            <a:chOff x="762000" y="1524000"/>
            <a:chExt cx="2590800" cy="609600"/>
          </a:xfrm>
        </p:grpSpPr>
        <p:sp>
          <p:nvSpPr>
            <p:cNvPr id="321" name="Oval 320"/>
            <p:cNvSpPr/>
            <p:nvPr/>
          </p:nvSpPr>
          <p:spPr bwMode="auto">
            <a:xfrm>
              <a:off x="3048000" y="18288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762000" y="1524000"/>
              <a:ext cx="249050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Store request at head of CPU-&gt;Cache queue.</a:t>
              </a:r>
              <a:endParaRPr lang="en-US" dirty="0"/>
            </a:p>
          </p:txBody>
        </p:sp>
      </p:grpSp>
      <p:grpSp>
        <p:nvGrpSpPr>
          <p:cNvPr id="17" name="Group 325"/>
          <p:cNvGrpSpPr/>
          <p:nvPr/>
        </p:nvGrpSpPr>
        <p:grpSpPr>
          <a:xfrm>
            <a:off x="0" y="2209800"/>
            <a:ext cx="2590800" cy="381000"/>
            <a:chOff x="762000" y="2209800"/>
            <a:chExt cx="2590800" cy="381000"/>
          </a:xfrm>
        </p:grpSpPr>
        <p:sp>
          <p:nvSpPr>
            <p:cNvPr id="323" name="Oval 322"/>
            <p:cNvSpPr/>
            <p:nvPr/>
          </p:nvSpPr>
          <p:spPr bwMode="auto">
            <a:xfrm>
              <a:off x="3048000" y="22860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2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762000" y="2209800"/>
              <a:ext cx="24905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Store misses in cache.</a:t>
              </a:r>
              <a:endParaRPr lang="en-US" dirty="0"/>
            </a:p>
          </p:txBody>
        </p:sp>
      </p:grpSp>
      <p:grpSp>
        <p:nvGrpSpPr>
          <p:cNvPr id="18" name="Group 326"/>
          <p:cNvGrpSpPr/>
          <p:nvPr/>
        </p:nvGrpSpPr>
        <p:grpSpPr>
          <a:xfrm>
            <a:off x="76200" y="2667000"/>
            <a:ext cx="2514598" cy="584776"/>
            <a:chOff x="1206191" y="2209800"/>
            <a:chExt cx="2146609" cy="584776"/>
          </a:xfrm>
        </p:grpSpPr>
        <p:sp>
          <p:nvSpPr>
            <p:cNvPr id="328" name="Oval 32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3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1206191" y="2209800"/>
              <a:ext cx="188641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Send </a:t>
              </a:r>
              <a:r>
                <a:rPr lang="en-US" dirty="0" err="1" smtClean="0"/>
                <a:t>ExReq</a:t>
              </a:r>
              <a:r>
                <a:rPr lang="en-US" dirty="0" smtClean="0"/>
                <a:t> message to directory.</a:t>
              </a:r>
              <a:endParaRPr lang="en-US" dirty="0"/>
            </a:p>
          </p:txBody>
        </p:sp>
      </p:grpSp>
      <p:grpSp>
        <p:nvGrpSpPr>
          <p:cNvPr id="19" name="Group 330"/>
          <p:cNvGrpSpPr/>
          <p:nvPr/>
        </p:nvGrpSpPr>
        <p:grpSpPr>
          <a:xfrm>
            <a:off x="-76200" y="3733800"/>
            <a:ext cx="2743200" cy="609600"/>
            <a:chOff x="1011044" y="1981200"/>
            <a:chExt cx="2341756" cy="609600"/>
          </a:xfrm>
        </p:grpSpPr>
        <p:sp>
          <p:nvSpPr>
            <p:cNvPr id="332" name="Oval 331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4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1011044" y="1981200"/>
              <a:ext cx="227670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ExReq</a:t>
              </a:r>
              <a:r>
                <a:rPr lang="en-US" dirty="0" smtClean="0"/>
                <a:t> message received at directory controller.</a:t>
              </a:r>
              <a:endParaRPr lang="en-US" dirty="0"/>
            </a:p>
          </p:txBody>
        </p:sp>
      </p:grpSp>
      <p:grpSp>
        <p:nvGrpSpPr>
          <p:cNvPr id="20" name="Group 333"/>
          <p:cNvGrpSpPr/>
          <p:nvPr/>
        </p:nvGrpSpPr>
        <p:grpSpPr>
          <a:xfrm>
            <a:off x="0" y="5562600"/>
            <a:ext cx="3352800" cy="830997"/>
            <a:chOff x="490653" y="2133600"/>
            <a:chExt cx="2862147" cy="830997"/>
          </a:xfrm>
        </p:grpSpPr>
        <p:sp>
          <p:nvSpPr>
            <p:cNvPr id="335" name="Oval 334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5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490653" y="2133600"/>
              <a:ext cx="2667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Access state and directory for line. Line’s state is R, with some set of sharers.</a:t>
              </a:r>
              <a:endParaRPr lang="en-US" dirty="0"/>
            </a:p>
          </p:txBody>
        </p:sp>
      </p:grpSp>
      <p:grpSp>
        <p:nvGrpSpPr>
          <p:cNvPr id="21" name="Group 336"/>
          <p:cNvGrpSpPr/>
          <p:nvPr/>
        </p:nvGrpSpPr>
        <p:grpSpPr>
          <a:xfrm flipH="1">
            <a:off x="3810000" y="4495800"/>
            <a:ext cx="2514601" cy="584776"/>
            <a:chOff x="1596485" y="1219200"/>
            <a:chExt cx="2146612" cy="584776"/>
          </a:xfrm>
        </p:grpSpPr>
        <p:sp>
          <p:nvSpPr>
            <p:cNvPr id="338" name="Oval 337"/>
            <p:cNvSpPr/>
            <p:nvPr/>
          </p:nvSpPr>
          <p:spPr bwMode="auto">
            <a:xfrm>
              <a:off x="3417853" y="12192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6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1596485" y="1219200"/>
              <a:ext cx="214661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Send one </a:t>
              </a:r>
              <a:r>
                <a:rPr lang="en-US" dirty="0" err="1" smtClean="0"/>
                <a:t>InvReq</a:t>
              </a:r>
              <a:r>
                <a:rPr lang="en-US" dirty="0" smtClean="0"/>
                <a:t> message to each sharer. </a:t>
              </a:r>
              <a:endParaRPr lang="en-US" dirty="0"/>
            </a:p>
          </p:txBody>
        </p:sp>
      </p:grpSp>
      <p:grpSp>
        <p:nvGrpSpPr>
          <p:cNvPr id="23" name="Group 343"/>
          <p:cNvGrpSpPr/>
          <p:nvPr/>
        </p:nvGrpSpPr>
        <p:grpSpPr>
          <a:xfrm flipH="1">
            <a:off x="3505199" y="2438400"/>
            <a:ext cx="1600201" cy="685800"/>
            <a:chOff x="1986776" y="2133600"/>
            <a:chExt cx="1366026" cy="685800"/>
          </a:xfrm>
        </p:grpSpPr>
        <p:sp>
          <p:nvSpPr>
            <p:cNvPr id="345" name="Oval 344"/>
            <p:cNvSpPr/>
            <p:nvPr/>
          </p:nvSpPr>
          <p:spPr bwMode="auto">
            <a:xfrm>
              <a:off x="3092607" y="25146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11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1986776" y="2133600"/>
              <a:ext cx="136602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ExRep</a:t>
              </a:r>
              <a:r>
                <a:rPr lang="en-US" dirty="0" smtClean="0"/>
                <a:t> arrives at cache</a:t>
              </a:r>
              <a:endParaRPr lang="en-US" dirty="0"/>
            </a:p>
          </p:txBody>
        </p:sp>
      </p:grpSp>
      <p:grpSp>
        <p:nvGrpSpPr>
          <p:cNvPr id="24" name="Group 346"/>
          <p:cNvGrpSpPr/>
          <p:nvPr/>
        </p:nvGrpSpPr>
        <p:grpSpPr>
          <a:xfrm flipH="1">
            <a:off x="3581400" y="1447800"/>
            <a:ext cx="2209801" cy="914400"/>
            <a:chOff x="1531431" y="1676400"/>
            <a:chExt cx="1886415" cy="914400"/>
          </a:xfrm>
        </p:grpSpPr>
        <p:sp>
          <p:nvSpPr>
            <p:cNvPr id="348" name="Oval 34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12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1531431" y="1676400"/>
              <a:ext cx="18864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Update cache tag and data, then store data from CPU</a:t>
              </a:r>
              <a:endParaRPr lang="en-US" dirty="0"/>
            </a:p>
          </p:txBody>
        </p:sp>
      </p:grpSp>
      <p:cxnSp>
        <p:nvCxnSpPr>
          <p:cNvPr id="351" name="Straight Connector 350"/>
          <p:cNvCxnSpPr/>
          <p:nvPr/>
        </p:nvCxnSpPr>
        <p:spPr bwMode="auto">
          <a:xfrm>
            <a:off x="2209800" y="3276600"/>
            <a:ext cx="5486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2" name="Straight Connector 351"/>
          <p:cNvCxnSpPr/>
          <p:nvPr/>
        </p:nvCxnSpPr>
        <p:spPr bwMode="auto">
          <a:xfrm>
            <a:off x="2133600" y="3733800"/>
            <a:ext cx="5486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4" name="Straight Connector 353"/>
          <p:cNvCxnSpPr/>
          <p:nvPr/>
        </p:nvCxnSpPr>
        <p:spPr bwMode="auto">
          <a:xfrm>
            <a:off x="76962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5" name="Straight Connector 354"/>
          <p:cNvCxnSpPr/>
          <p:nvPr/>
        </p:nvCxnSpPr>
        <p:spPr bwMode="auto">
          <a:xfrm>
            <a:off x="76200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6" name="Straight Connector 355"/>
          <p:cNvCxnSpPr/>
          <p:nvPr/>
        </p:nvCxnSpPr>
        <p:spPr bwMode="auto">
          <a:xfrm>
            <a:off x="14478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Straight Connector 356"/>
          <p:cNvCxnSpPr/>
          <p:nvPr/>
        </p:nvCxnSpPr>
        <p:spPr bwMode="auto">
          <a:xfrm>
            <a:off x="16002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8" name="TextBox 357"/>
          <p:cNvSpPr txBox="1"/>
          <p:nvPr/>
        </p:nvSpPr>
        <p:spPr>
          <a:xfrm>
            <a:off x="2743200" y="3352800"/>
            <a:ext cx="24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Interconnection Network</a:t>
            </a:r>
            <a:endParaRPr lang="en-US" dirty="0"/>
          </a:p>
        </p:txBody>
      </p:sp>
      <p:grpSp>
        <p:nvGrpSpPr>
          <p:cNvPr id="94" name="Group 226"/>
          <p:cNvGrpSpPr>
            <a:grpSpLocks/>
          </p:cNvGrpSpPr>
          <p:nvPr/>
        </p:nvGrpSpPr>
        <p:grpSpPr bwMode="auto">
          <a:xfrm>
            <a:off x="6934200" y="1066800"/>
            <a:ext cx="838200" cy="2209800"/>
            <a:chOff x="864" y="816"/>
            <a:chExt cx="528" cy="1392"/>
          </a:xfrm>
        </p:grpSpPr>
        <p:sp>
          <p:nvSpPr>
            <p:cNvPr id="95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96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122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25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3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7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15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18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16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8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99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08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11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9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01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04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2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9" name="Group 343"/>
          <p:cNvGrpSpPr/>
          <p:nvPr/>
        </p:nvGrpSpPr>
        <p:grpSpPr>
          <a:xfrm flipH="1">
            <a:off x="7696199" y="2438400"/>
            <a:ext cx="1600201" cy="685800"/>
            <a:chOff x="1986776" y="2133600"/>
            <a:chExt cx="1366026" cy="685800"/>
          </a:xfrm>
        </p:grpSpPr>
        <p:sp>
          <p:nvSpPr>
            <p:cNvPr id="130" name="Oval 129"/>
            <p:cNvSpPr/>
            <p:nvPr/>
          </p:nvSpPr>
          <p:spPr bwMode="auto">
            <a:xfrm>
              <a:off x="3092607" y="25146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6" charset="0"/>
                </a:rPr>
                <a:t>7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1986776" y="2133600"/>
              <a:ext cx="136602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InvReq</a:t>
              </a:r>
              <a:r>
                <a:rPr lang="en-US" dirty="0" smtClean="0"/>
                <a:t> arrives at cache.</a:t>
              </a:r>
              <a:endParaRPr lang="en-US" dirty="0"/>
            </a:p>
          </p:txBody>
        </p:sp>
      </p:grpSp>
      <p:grpSp>
        <p:nvGrpSpPr>
          <p:cNvPr id="132" name="Group 343"/>
          <p:cNvGrpSpPr/>
          <p:nvPr/>
        </p:nvGrpSpPr>
        <p:grpSpPr>
          <a:xfrm>
            <a:off x="5181599" y="2057400"/>
            <a:ext cx="1600201" cy="1077218"/>
            <a:chOff x="1986776" y="2057400"/>
            <a:chExt cx="1366026" cy="1077218"/>
          </a:xfrm>
        </p:grpSpPr>
        <p:sp>
          <p:nvSpPr>
            <p:cNvPr id="133" name="Oval 132"/>
            <p:cNvSpPr/>
            <p:nvPr/>
          </p:nvSpPr>
          <p:spPr bwMode="auto">
            <a:xfrm>
              <a:off x="3092607" y="28194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8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986776" y="2057400"/>
              <a:ext cx="117087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Invalidate cache line. Send </a:t>
              </a:r>
              <a:r>
                <a:rPr lang="en-US" dirty="0" err="1" smtClean="0"/>
                <a:t>InvRep</a:t>
              </a:r>
              <a:r>
                <a:rPr lang="en-US" dirty="0" smtClean="0"/>
                <a:t> to directory.</a:t>
              </a:r>
              <a:endParaRPr lang="en-US" dirty="0"/>
            </a:p>
          </p:txBody>
        </p:sp>
      </p:grpSp>
      <p:grpSp>
        <p:nvGrpSpPr>
          <p:cNvPr id="135" name="Group 330"/>
          <p:cNvGrpSpPr/>
          <p:nvPr/>
        </p:nvGrpSpPr>
        <p:grpSpPr>
          <a:xfrm>
            <a:off x="0" y="4419600"/>
            <a:ext cx="2362201" cy="584776"/>
            <a:chOff x="1336287" y="2209800"/>
            <a:chExt cx="2016513" cy="584776"/>
          </a:xfrm>
        </p:grpSpPr>
        <p:sp>
          <p:nvSpPr>
            <p:cNvPr id="136" name="Oval 135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9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336287" y="2209800"/>
              <a:ext cx="188641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InvRep</a:t>
              </a:r>
              <a:r>
                <a:rPr lang="en-US" dirty="0" smtClean="0"/>
                <a:t> received.  Clear down sharer bit.</a:t>
              </a:r>
              <a:endParaRPr lang="en-US" dirty="0"/>
            </a:p>
          </p:txBody>
        </p:sp>
      </p:grpSp>
      <p:grpSp>
        <p:nvGrpSpPr>
          <p:cNvPr id="138" name="Group 336"/>
          <p:cNvGrpSpPr/>
          <p:nvPr/>
        </p:nvGrpSpPr>
        <p:grpSpPr>
          <a:xfrm flipH="1">
            <a:off x="3581400" y="3733800"/>
            <a:ext cx="2667000" cy="584776"/>
            <a:chOff x="1401340" y="1143000"/>
            <a:chExt cx="2276708" cy="584776"/>
          </a:xfrm>
        </p:grpSpPr>
        <p:sp>
          <p:nvSpPr>
            <p:cNvPr id="139" name="Oval 138"/>
            <p:cNvSpPr/>
            <p:nvPr/>
          </p:nvSpPr>
          <p:spPr bwMode="auto">
            <a:xfrm>
              <a:off x="3417853" y="12954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10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401340" y="1143000"/>
              <a:ext cx="214661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When no more sharers, send </a:t>
              </a:r>
              <a:r>
                <a:rPr lang="en-US" dirty="0" err="1" smtClean="0"/>
                <a:t>ExRep</a:t>
              </a:r>
              <a:r>
                <a:rPr lang="en-US" dirty="0" smtClean="0"/>
                <a:t> to cache.</a:t>
              </a:r>
              <a:endParaRPr lang="en-US" dirty="0"/>
            </a:p>
          </p:txBody>
        </p:sp>
      </p:grpSp>
      <p:sp>
        <p:nvSpPr>
          <p:cNvPr id="141" name="TextBox 140"/>
          <p:cNvSpPr txBox="1"/>
          <p:nvPr/>
        </p:nvSpPr>
        <p:spPr>
          <a:xfrm>
            <a:off x="6477000" y="762000"/>
            <a:ext cx="1632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Multiple sharers</a:t>
            </a:r>
            <a:endParaRPr lang="en-US" dirty="0"/>
          </a:p>
        </p:txBody>
      </p:sp>
      <p:grpSp>
        <p:nvGrpSpPr>
          <p:cNvPr id="142" name="Group 226"/>
          <p:cNvGrpSpPr>
            <a:grpSpLocks/>
          </p:cNvGrpSpPr>
          <p:nvPr/>
        </p:nvGrpSpPr>
        <p:grpSpPr bwMode="auto">
          <a:xfrm>
            <a:off x="6858000" y="1143000"/>
            <a:ext cx="838200" cy="2209800"/>
            <a:chOff x="864" y="816"/>
            <a:chExt cx="528" cy="1392"/>
          </a:xfrm>
        </p:grpSpPr>
        <p:sp>
          <p:nvSpPr>
            <p:cNvPr id="143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dirty="0"/>
                <a:t>CPU</a:t>
              </a:r>
            </a:p>
          </p:txBody>
        </p:sp>
        <p:grpSp>
          <p:nvGrpSpPr>
            <p:cNvPr id="144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170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73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71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5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63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66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7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64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6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147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56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59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57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8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49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52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50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77" name="Group 226"/>
          <p:cNvGrpSpPr>
            <a:grpSpLocks/>
          </p:cNvGrpSpPr>
          <p:nvPr/>
        </p:nvGrpSpPr>
        <p:grpSpPr bwMode="auto">
          <a:xfrm>
            <a:off x="6781800" y="1219200"/>
            <a:ext cx="838200" cy="2209800"/>
            <a:chOff x="864" y="816"/>
            <a:chExt cx="528" cy="1392"/>
          </a:xfrm>
        </p:grpSpPr>
        <p:sp>
          <p:nvSpPr>
            <p:cNvPr id="178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179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205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208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6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0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98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201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4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9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1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182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91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94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2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84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87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Management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 would be easy to design if only one transaction in flight across entire system</a:t>
            </a:r>
          </a:p>
          <a:p>
            <a:r>
              <a:rPr lang="en-US" dirty="0" smtClean="0"/>
              <a:t>But, want greater throughput and don’t want to have to coordinate across entire system</a:t>
            </a:r>
          </a:p>
          <a:p>
            <a:r>
              <a:rPr lang="en-US" dirty="0" smtClean="0"/>
              <a:t>Great complexity in managing multiple outstanding concurrent transactions to cache lines</a:t>
            </a:r>
          </a:p>
          <a:p>
            <a:pPr lvl="1"/>
            <a:r>
              <a:rPr lang="en-US" dirty="0" smtClean="0"/>
              <a:t>Can have multiple requests in flight to same cache line!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D8E3B-FC35-674D-9478-9274E7C04CFE}" type="slidenum">
              <a:rPr lang="en-US" smtClean="0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2E675A5-7687-B840-B260-A42B67004983}" type="slidenum">
              <a:rPr lang="en-US" smtClean="0"/>
              <a:pPr/>
              <a:t>17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CS152 Administrivia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835900" cy="4927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Final quiz, Thursday April 26 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Multiprocessors, Memory models, Cache coherence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Lectures 17-19, PS 5, Lab 5</a:t>
            </a:r>
            <a:endParaRPr lang="en-US" dirty="0" smtClean="0"/>
          </a:p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BA4C8FE-D964-A647-8423-7CFAB17B2B98}" type="slidenum">
              <a:rPr lang="en-US" smtClean="0"/>
              <a:pPr/>
              <a:t>18</a:t>
            </a:fld>
            <a:endParaRPr lang="en-US" b="0" smtClean="0">
              <a:solidFill>
                <a:srgbClr val="FBBA03"/>
              </a:solidFill>
            </a:endParaRPr>
          </a:p>
        </p:txBody>
      </p:sp>
      <p:graphicFrame>
        <p:nvGraphicFramePr>
          <p:cNvPr id="1685532" name="Group 28"/>
          <p:cNvGraphicFramePr>
            <a:graphicFrameLocks noGrp="1"/>
          </p:cNvGraphicFramePr>
          <p:nvPr/>
        </p:nvGraphicFramePr>
        <p:xfrm>
          <a:off x="1066800" y="1905000"/>
          <a:ext cx="7239000" cy="4038602"/>
        </p:xfrm>
        <a:graphic>
          <a:graphicData uri="http://schemas.openxmlformats.org/drawingml/2006/table">
            <a:tbl>
              <a:tblPr/>
              <a:tblGrid>
                <a:gridCol w="2362200"/>
                <a:gridCol w="487680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Messages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Cache to Memory Requests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ShReq, ExReq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Memory to Cache Requests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WbReq, InvReq, FlushReq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Cache to Memory Responses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WbRep(v), InvRep, FlushRep(v)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Memory to Cache Responses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ShRep(v), ExRep(v)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77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Protocol Messages</a:t>
            </a:r>
          </a:p>
        </p:txBody>
      </p:sp>
      <p:sp>
        <p:nvSpPr>
          <p:cNvPr id="49178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ea typeface="ＭＳ Ｐゴシック" charset="-128"/>
                <a:cs typeface="ＭＳ Ｐゴシック" charset="-128"/>
              </a:rPr>
              <a:t>There are 10 different protocol messages: </a:t>
            </a:r>
          </a:p>
          <a:p>
            <a:endParaRPr lang="en-US">
              <a:ea typeface="ＭＳ Ｐゴシック" charset="-128"/>
              <a:cs typeface="ＭＳ Ｐゴシック" charset="-128"/>
            </a:endParaRPr>
          </a:p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CFF9B31-98F9-C24B-8634-85887AE18399}" type="slidenum">
              <a:rPr lang="en-US" smtClean="0"/>
              <a:pPr/>
              <a:t>19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Cache State Transitions</a:t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>(from invalid state)</a:t>
            </a:r>
          </a:p>
        </p:txBody>
      </p:sp>
      <p:pic>
        <p:nvPicPr>
          <p:cNvPr id="5120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79588"/>
            <a:ext cx="9753600" cy="37068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00C7FA2-1A1C-DA46-943B-D2D1FFE046F8}" type="slidenum">
              <a:rPr lang="en-US" smtClean="0"/>
              <a:pPr/>
              <a:t>2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Recap: Snoopy Cache Protocols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1536700" y="2160587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1295400" y="5272087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/>
              <a:t>   Use snoopy mechanism to keep all processors’ view of memory coherent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1630363" y="2262187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1</a:t>
            </a:r>
          </a:p>
        </p:txBody>
      </p:sp>
      <p:sp>
        <p:nvSpPr>
          <p:cNvPr id="18441" name="Rectangle 6"/>
          <p:cNvSpPr>
            <a:spLocks noChangeArrowheads="1"/>
          </p:cNvSpPr>
          <p:nvPr/>
        </p:nvSpPr>
        <p:spPr bwMode="auto">
          <a:xfrm>
            <a:off x="1536700" y="3151187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2" name="Rectangle 7"/>
          <p:cNvSpPr>
            <a:spLocks noChangeArrowheads="1"/>
          </p:cNvSpPr>
          <p:nvPr/>
        </p:nvSpPr>
        <p:spPr bwMode="auto">
          <a:xfrm>
            <a:off x="1630363" y="3252787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</p:txBody>
      </p:sp>
      <p:sp>
        <p:nvSpPr>
          <p:cNvPr id="18443" name="Rectangle 8"/>
          <p:cNvSpPr>
            <a:spLocks noChangeArrowheads="1"/>
          </p:cNvSpPr>
          <p:nvPr/>
        </p:nvSpPr>
        <p:spPr bwMode="auto">
          <a:xfrm>
            <a:off x="1536700" y="4141787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4" name="Rectangle 9"/>
          <p:cNvSpPr>
            <a:spLocks noChangeArrowheads="1"/>
          </p:cNvSpPr>
          <p:nvPr/>
        </p:nvSpPr>
        <p:spPr bwMode="auto">
          <a:xfrm>
            <a:off x="1630363" y="4243387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3</a:t>
            </a:r>
          </a:p>
        </p:txBody>
      </p:sp>
      <p:sp>
        <p:nvSpPr>
          <p:cNvPr id="18445" name="Rectangle 10"/>
          <p:cNvSpPr>
            <a:spLocks noChangeArrowheads="1"/>
          </p:cNvSpPr>
          <p:nvPr/>
        </p:nvSpPr>
        <p:spPr bwMode="auto">
          <a:xfrm>
            <a:off x="3060700" y="2160587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6" name="Rectangle 11"/>
          <p:cNvSpPr>
            <a:spLocks noChangeArrowheads="1"/>
          </p:cNvSpPr>
          <p:nvPr/>
        </p:nvSpPr>
        <p:spPr bwMode="auto">
          <a:xfrm>
            <a:off x="3003550" y="2212975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8447" name="Rectangle 12"/>
          <p:cNvSpPr>
            <a:spLocks noChangeArrowheads="1"/>
          </p:cNvSpPr>
          <p:nvPr/>
        </p:nvSpPr>
        <p:spPr bwMode="auto">
          <a:xfrm>
            <a:off x="3060700" y="3151187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8" name="Rectangle 13"/>
          <p:cNvSpPr>
            <a:spLocks noChangeArrowheads="1"/>
          </p:cNvSpPr>
          <p:nvPr/>
        </p:nvSpPr>
        <p:spPr bwMode="auto">
          <a:xfrm>
            <a:off x="3060700" y="4141787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9" name="Rectangle 14"/>
          <p:cNvSpPr>
            <a:spLocks noChangeArrowheads="1"/>
          </p:cNvSpPr>
          <p:nvPr/>
        </p:nvSpPr>
        <p:spPr bwMode="auto">
          <a:xfrm>
            <a:off x="5499100" y="2008187"/>
            <a:ext cx="1574800" cy="1422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0" name="Rectangle 15"/>
          <p:cNvSpPr>
            <a:spLocks noChangeArrowheads="1"/>
          </p:cNvSpPr>
          <p:nvPr/>
        </p:nvSpPr>
        <p:spPr bwMode="auto">
          <a:xfrm>
            <a:off x="5727700" y="3836987"/>
            <a:ext cx="1041400" cy="1041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1" name="Rectangle 16"/>
          <p:cNvSpPr>
            <a:spLocks noChangeArrowheads="1"/>
          </p:cNvSpPr>
          <p:nvPr/>
        </p:nvSpPr>
        <p:spPr bwMode="auto">
          <a:xfrm>
            <a:off x="5821363" y="4167187"/>
            <a:ext cx="884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DMA</a:t>
            </a:r>
          </a:p>
        </p:txBody>
      </p:sp>
      <p:sp>
        <p:nvSpPr>
          <p:cNvPr id="18452" name="Rectangle 17"/>
          <p:cNvSpPr>
            <a:spLocks noChangeArrowheads="1"/>
          </p:cNvSpPr>
          <p:nvPr/>
        </p:nvSpPr>
        <p:spPr bwMode="auto">
          <a:xfrm>
            <a:off x="5592763" y="2338387"/>
            <a:ext cx="15224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Physical</a:t>
            </a:r>
          </a:p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 Memory</a:t>
            </a:r>
          </a:p>
        </p:txBody>
      </p:sp>
      <p:sp>
        <p:nvSpPr>
          <p:cNvPr id="18453" name="Line 18"/>
          <p:cNvSpPr>
            <a:spLocks noChangeShapeType="1"/>
          </p:cNvSpPr>
          <p:nvPr/>
        </p:nvSpPr>
        <p:spPr bwMode="auto">
          <a:xfrm>
            <a:off x="2286000" y="2528887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4" name="Line 19"/>
          <p:cNvSpPr>
            <a:spLocks noChangeShapeType="1"/>
          </p:cNvSpPr>
          <p:nvPr/>
        </p:nvSpPr>
        <p:spPr bwMode="auto">
          <a:xfrm>
            <a:off x="2286000" y="3519487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5" name="Line 20"/>
          <p:cNvSpPr>
            <a:spLocks noChangeShapeType="1"/>
          </p:cNvSpPr>
          <p:nvPr/>
        </p:nvSpPr>
        <p:spPr bwMode="auto">
          <a:xfrm>
            <a:off x="2286000" y="4510087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6" name="Line 21"/>
          <p:cNvSpPr>
            <a:spLocks noChangeShapeType="1"/>
          </p:cNvSpPr>
          <p:nvPr/>
        </p:nvSpPr>
        <p:spPr bwMode="auto">
          <a:xfrm>
            <a:off x="4648200" y="1690687"/>
            <a:ext cx="0" cy="335280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7" name="Line 22"/>
          <p:cNvSpPr>
            <a:spLocks noChangeShapeType="1"/>
          </p:cNvSpPr>
          <p:nvPr/>
        </p:nvSpPr>
        <p:spPr bwMode="auto">
          <a:xfrm>
            <a:off x="3886200" y="2528887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8" name="Line 23"/>
          <p:cNvSpPr>
            <a:spLocks noChangeShapeType="1"/>
          </p:cNvSpPr>
          <p:nvPr/>
        </p:nvSpPr>
        <p:spPr bwMode="auto">
          <a:xfrm>
            <a:off x="3886200" y="3519487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9" name="Line 24"/>
          <p:cNvSpPr>
            <a:spLocks noChangeShapeType="1"/>
          </p:cNvSpPr>
          <p:nvPr/>
        </p:nvSpPr>
        <p:spPr bwMode="auto">
          <a:xfrm>
            <a:off x="3886200" y="4510087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0" name="Line 25"/>
          <p:cNvSpPr>
            <a:spLocks noChangeShapeType="1"/>
          </p:cNvSpPr>
          <p:nvPr/>
        </p:nvSpPr>
        <p:spPr bwMode="auto">
          <a:xfrm>
            <a:off x="4648200" y="4281487"/>
            <a:ext cx="10668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1" name="Line 26"/>
          <p:cNvSpPr>
            <a:spLocks noChangeShapeType="1"/>
          </p:cNvSpPr>
          <p:nvPr/>
        </p:nvSpPr>
        <p:spPr bwMode="auto">
          <a:xfrm>
            <a:off x="4648200" y="2757487"/>
            <a:ext cx="8382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2" name="Rectangle 27"/>
          <p:cNvSpPr>
            <a:spLocks noChangeArrowheads="1"/>
          </p:cNvSpPr>
          <p:nvPr/>
        </p:nvSpPr>
        <p:spPr bwMode="auto">
          <a:xfrm>
            <a:off x="4105275" y="1143000"/>
            <a:ext cx="12096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Memory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Bus</a:t>
            </a:r>
          </a:p>
        </p:txBody>
      </p:sp>
      <p:sp>
        <p:nvSpPr>
          <p:cNvPr id="18463" name="Rectangle 28"/>
          <p:cNvSpPr>
            <a:spLocks noChangeArrowheads="1"/>
          </p:cNvSpPr>
          <p:nvPr/>
        </p:nvSpPr>
        <p:spPr bwMode="auto">
          <a:xfrm>
            <a:off x="2994025" y="3203575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8464" name="Rectangle 29"/>
          <p:cNvSpPr>
            <a:spLocks noChangeArrowheads="1"/>
          </p:cNvSpPr>
          <p:nvPr/>
        </p:nvSpPr>
        <p:spPr bwMode="auto">
          <a:xfrm>
            <a:off x="2987675" y="4195762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8465" name="Line 30"/>
          <p:cNvSpPr>
            <a:spLocks noChangeShapeType="1"/>
          </p:cNvSpPr>
          <p:nvPr/>
        </p:nvSpPr>
        <p:spPr bwMode="auto">
          <a:xfrm>
            <a:off x="6781800" y="4357687"/>
            <a:ext cx="4572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6" name="Rectangle 31"/>
          <p:cNvSpPr>
            <a:spLocks noChangeArrowheads="1"/>
          </p:cNvSpPr>
          <p:nvPr/>
        </p:nvSpPr>
        <p:spPr bwMode="auto">
          <a:xfrm>
            <a:off x="7134225" y="4222750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DISKS</a:t>
            </a:r>
          </a:p>
        </p:txBody>
      </p:sp>
      <p:sp>
        <p:nvSpPr>
          <p:cNvPr id="18467" name="Oval 32"/>
          <p:cNvSpPr>
            <a:spLocks noChangeArrowheads="1"/>
          </p:cNvSpPr>
          <p:nvPr/>
        </p:nvSpPr>
        <p:spPr bwMode="auto">
          <a:xfrm>
            <a:off x="7251700" y="4675187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8" name="Oval 33"/>
          <p:cNvSpPr>
            <a:spLocks noChangeArrowheads="1"/>
          </p:cNvSpPr>
          <p:nvPr/>
        </p:nvSpPr>
        <p:spPr bwMode="auto">
          <a:xfrm>
            <a:off x="7251700" y="3836987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9" name="Line 34"/>
          <p:cNvSpPr>
            <a:spLocks noChangeShapeType="1"/>
          </p:cNvSpPr>
          <p:nvPr/>
        </p:nvSpPr>
        <p:spPr bwMode="auto">
          <a:xfrm>
            <a:off x="7239000" y="3976687"/>
            <a:ext cx="0" cy="838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0" name="Line 35"/>
          <p:cNvSpPr>
            <a:spLocks noChangeShapeType="1"/>
          </p:cNvSpPr>
          <p:nvPr/>
        </p:nvSpPr>
        <p:spPr bwMode="auto">
          <a:xfrm>
            <a:off x="8153400" y="3976687"/>
            <a:ext cx="0" cy="838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5FDA83-ED11-E745-95F0-710E7ECE96BE}" type="slidenum">
              <a:rPr lang="en-US" smtClean="0"/>
              <a:pPr/>
              <a:t>20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Cache State Transitions</a:t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>(from shared state)</a:t>
            </a:r>
          </a:p>
        </p:txBody>
      </p:sp>
      <p:pic>
        <p:nvPicPr>
          <p:cNvPr id="5325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11388"/>
            <a:ext cx="9829800" cy="30464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5325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25" y="1600200"/>
            <a:ext cx="7300913" cy="64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F798556-4CAD-2844-9B6E-405086A0E804}" type="slidenum">
              <a:rPr lang="en-US" smtClean="0"/>
              <a:pPr/>
              <a:t>21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Cache State Transitions</a:t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>(from exclusive state)</a:t>
            </a:r>
          </a:p>
        </p:txBody>
      </p:sp>
      <p:pic>
        <p:nvPicPr>
          <p:cNvPr id="5530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39950"/>
            <a:ext cx="9144000" cy="32702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5530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24000"/>
            <a:ext cx="7543800" cy="64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AEAA17A-6E57-7048-87F4-95A52D6B9842}" type="slidenum">
              <a:rPr lang="en-US" smtClean="0"/>
              <a:pPr/>
              <a:t>22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Cache Transitions</a:t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>(from pending)</a:t>
            </a:r>
          </a:p>
        </p:txBody>
      </p:sp>
      <p:pic>
        <p:nvPicPr>
          <p:cNvPr id="5735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9144000" cy="2895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5735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676400"/>
            <a:ext cx="7924800" cy="64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90BD233-7F0E-F547-A199-3F166ABE6FA8}" type="slidenum">
              <a:rPr lang="en-US" smtClean="0"/>
              <a:pPr/>
              <a:t>23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Home Directory State Transitions</a:t>
            </a:r>
          </a:p>
        </p:txBody>
      </p:sp>
      <p:pic>
        <p:nvPicPr>
          <p:cNvPr id="5939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28800"/>
            <a:ext cx="9126538" cy="3505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9399" name="Text Box 5"/>
          <p:cNvSpPr txBox="1">
            <a:spLocks noChangeArrowheads="1"/>
          </p:cNvSpPr>
          <p:nvPr/>
        </p:nvSpPr>
        <p:spPr bwMode="auto">
          <a:xfrm>
            <a:off x="2979738" y="5881688"/>
            <a:ext cx="2600325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Messages sent from site </a:t>
            </a:r>
            <a:r>
              <a:rPr lang="en-US" i="1"/>
              <a:t>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F012E4-8F4E-5546-88A8-B0B9AC983BD7}" type="slidenum">
              <a:rPr lang="en-US" smtClean="0"/>
              <a:pPr/>
              <a:t>24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Home Directory State Transitions</a:t>
            </a:r>
          </a:p>
        </p:txBody>
      </p:sp>
      <p:pic>
        <p:nvPicPr>
          <p:cNvPr id="6144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04975"/>
            <a:ext cx="9383713" cy="3552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614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73175"/>
            <a:ext cx="9398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61448" name="Text Box 6"/>
          <p:cNvSpPr txBox="1">
            <a:spLocks noChangeArrowheads="1"/>
          </p:cNvSpPr>
          <p:nvPr/>
        </p:nvSpPr>
        <p:spPr bwMode="auto">
          <a:xfrm>
            <a:off x="2979738" y="5881688"/>
            <a:ext cx="2600325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Messages sent from site </a:t>
            </a:r>
            <a:r>
              <a:rPr lang="en-US" i="1"/>
              <a:t>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162228-9DF5-3D41-AF6E-BD45980E6BE4}" type="slidenum">
              <a:rPr lang="en-US" smtClean="0"/>
              <a:pPr/>
              <a:t>25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Home Directory State Transitions</a:t>
            </a:r>
          </a:p>
        </p:txBody>
      </p:sp>
      <p:pic>
        <p:nvPicPr>
          <p:cNvPr id="6349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73175"/>
            <a:ext cx="95440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63495" name="Text Box 5"/>
          <p:cNvSpPr txBox="1">
            <a:spLocks noChangeArrowheads="1"/>
          </p:cNvSpPr>
          <p:nvPr/>
        </p:nvSpPr>
        <p:spPr bwMode="auto">
          <a:xfrm>
            <a:off x="3244850" y="5680075"/>
            <a:ext cx="2600325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Messages sent from site </a:t>
            </a:r>
            <a:r>
              <a:rPr lang="en-US" i="1"/>
              <a:t>id</a:t>
            </a:r>
          </a:p>
        </p:txBody>
      </p:sp>
      <p:pic>
        <p:nvPicPr>
          <p:cNvPr id="6349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09738"/>
            <a:ext cx="9540875" cy="2978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7511D05-69A8-E345-B2C8-528487FD77AF}" type="slidenum">
              <a:rPr lang="en-US" smtClean="0"/>
              <a:pPr/>
              <a:t>26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Home Directory State Transitions</a:t>
            </a:r>
          </a:p>
        </p:txBody>
      </p:sp>
      <p:pic>
        <p:nvPicPr>
          <p:cNvPr id="6554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73175"/>
            <a:ext cx="104330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3244850" y="5680075"/>
            <a:ext cx="2600325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Messages sent from site </a:t>
            </a:r>
            <a:r>
              <a:rPr lang="en-US" i="1"/>
              <a:t>id</a:t>
            </a:r>
          </a:p>
        </p:txBody>
      </p:sp>
      <p:pic>
        <p:nvPicPr>
          <p:cNvPr id="6554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00213"/>
            <a:ext cx="10433050" cy="27559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8C7DFD-782B-1545-826C-B66FD3F0D35F}" type="slidenum">
              <a:rPr lang="en-US" smtClean="0"/>
              <a:pPr/>
              <a:t>27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Acknowledgements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>
                <a:ea typeface="ＭＳ Ｐゴシック" charset="-128"/>
                <a:cs typeface="ＭＳ Ｐゴシック" charset="-128"/>
              </a:rPr>
              <a:t>MIT material derived from course 6.823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61BDC0-8534-3640-B1D2-DF85C3420C2E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292975" cy="736600"/>
          </a:xfrm>
        </p:spPr>
        <p:txBody>
          <a:bodyPr/>
          <a:lstStyle/>
          <a:p>
            <a:r>
              <a:rPr lang="en-US" sz="2800" dirty="0" smtClean="0"/>
              <a:t>Recap: MESI</a:t>
            </a:r>
            <a:r>
              <a:rPr lang="en-US" sz="2800" dirty="0"/>
              <a:t>: An Enhanced MSI protocol</a:t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2000" dirty="0"/>
              <a:t>increased performance for private data</a:t>
            </a:r>
            <a:endParaRPr lang="en-US" sz="2800" dirty="0"/>
          </a:p>
        </p:txBody>
      </p:sp>
      <p:sp>
        <p:nvSpPr>
          <p:cNvPr id="1586179" name="Oval 3"/>
          <p:cNvSpPr>
            <a:spLocks noChangeArrowheads="1"/>
          </p:cNvSpPr>
          <p:nvPr/>
        </p:nvSpPr>
        <p:spPr bwMode="auto">
          <a:xfrm>
            <a:off x="29845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0" name="Oval 4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1" name="Oval 5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2" name="Oval 6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3" name="Rectangle 7"/>
          <p:cNvSpPr>
            <a:spLocks noChangeArrowheads="1"/>
          </p:cNvSpPr>
          <p:nvPr/>
        </p:nvSpPr>
        <p:spPr bwMode="auto">
          <a:xfrm>
            <a:off x="31337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6184" name="Rectangle 8"/>
          <p:cNvSpPr>
            <a:spLocks noChangeArrowheads="1"/>
          </p:cNvSpPr>
          <p:nvPr/>
        </p:nvSpPr>
        <p:spPr bwMode="auto">
          <a:xfrm>
            <a:off x="5876925" y="3098800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E</a:t>
            </a:r>
          </a:p>
        </p:txBody>
      </p:sp>
      <p:sp>
        <p:nvSpPr>
          <p:cNvPr id="1586185" name="Rectangle 9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6186" name="Rectangle 10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74725" y="1147763"/>
            <a:ext cx="7885114" cy="1633537"/>
            <a:chOff x="614" y="835"/>
            <a:chExt cx="4967" cy="1029"/>
          </a:xfrm>
        </p:grpSpPr>
        <p:sp>
          <p:nvSpPr>
            <p:cNvPr id="1586188" name="Rectangle 12"/>
            <p:cNvSpPr>
              <a:spLocks noChangeArrowheads="1"/>
            </p:cNvSpPr>
            <p:nvPr/>
          </p:nvSpPr>
          <p:spPr bwMode="auto">
            <a:xfrm>
              <a:off x="3200" y="835"/>
              <a:ext cx="2381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M</a:t>
              </a:r>
              <a:r>
                <a:rPr lang="en-US" sz="2000" dirty="0">
                  <a:latin typeface="Verdana" charset="0"/>
                </a:rPr>
                <a:t>: Modified Exclusive</a:t>
              </a:r>
              <a:endParaRPr lang="en-US" sz="2000" dirty="0">
                <a:solidFill>
                  <a:schemeClr val="accent2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E</a:t>
              </a:r>
              <a:r>
                <a:rPr lang="en-US" sz="2000" dirty="0">
                  <a:latin typeface="Verdana" charset="0"/>
                </a:rPr>
                <a:t>: </a:t>
              </a:r>
              <a:r>
                <a:rPr lang="en-US" sz="2000" dirty="0" smtClean="0">
                  <a:latin typeface="Verdana" charset="0"/>
                </a:rPr>
                <a:t>Exclusive but </a:t>
              </a:r>
              <a:r>
                <a:rPr lang="en-US" sz="2000" dirty="0">
                  <a:latin typeface="Verdana" charset="0"/>
                </a:rPr>
                <a:t>unmodified</a:t>
              </a: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S</a:t>
              </a:r>
              <a:r>
                <a:rPr lang="en-US" sz="2000" dirty="0">
                  <a:latin typeface="Verdana" charset="0"/>
                </a:rPr>
                <a:t>: Shared</a:t>
              </a:r>
              <a:r>
                <a:rPr lang="en-US" sz="2000" dirty="0">
                  <a:solidFill>
                    <a:schemeClr val="accent2"/>
                  </a:solidFill>
                  <a:latin typeface="Verdana" charset="0"/>
                </a:rPr>
                <a:t> </a:t>
              </a:r>
              <a:endParaRPr lang="en-US" sz="2000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I</a:t>
              </a:r>
              <a:r>
                <a:rPr lang="en-US" sz="2000" dirty="0">
                  <a:latin typeface="Verdana" charset="0"/>
                </a:rPr>
                <a:t>: Invalid</a:t>
              </a:r>
            </a:p>
          </p:txBody>
        </p:sp>
        <p:sp>
          <p:nvSpPr>
            <p:cNvPr id="1586189" name="Rectangle 13"/>
            <p:cNvSpPr>
              <a:spLocks noChangeArrowheads="1"/>
            </p:cNvSpPr>
            <p:nvPr/>
          </p:nvSpPr>
          <p:spPr bwMode="auto">
            <a:xfrm>
              <a:off x="614" y="854"/>
              <a:ext cx="25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Verdana" charset="0"/>
                </a:rPr>
                <a:t>Each </a:t>
              </a: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 line has a tag</a:t>
              </a:r>
            </a:p>
          </p:txBody>
        </p:sp>
        <p:sp>
          <p:nvSpPr>
            <p:cNvPr id="1586190" name="Rectangle 14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1" name="Line 15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2" name="Line 16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3" name="Rectangle 17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Address tag</a:t>
              </a:r>
            </a:p>
          </p:txBody>
        </p:sp>
        <p:sp>
          <p:nvSpPr>
            <p:cNvPr id="1586194" name="Rectangle 18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state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bits</a:t>
              </a:r>
            </a:p>
          </p:txBody>
        </p:sp>
        <p:sp>
          <p:nvSpPr>
            <p:cNvPr id="1586195" name="Line 19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6" name="Line 20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828801" y="2590800"/>
            <a:ext cx="1447800" cy="381000"/>
            <a:chOff x="1243" y="1641"/>
            <a:chExt cx="912" cy="240"/>
          </a:xfrm>
        </p:grpSpPr>
        <p:sp>
          <p:nvSpPr>
            <p:cNvPr id="1586198" name="Line 22"/>
            <p:cNvSpPr>
              <a:spLocks noChangeShapeType="1"/>
            </p:cNvSpPr>
            <p:nvPr/>
          </p:nvSpPr>
          <p:spPr bwMode="auto">
            <a:xfrm>
              <a:off x="2059" y="1833"/>
              <a:ext cx="96" cy="4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9" name="Rectangle 23"/>
            <p:cNvSpPr>
              <a:spLocks noChangeArrowheads="1"/>
            </p:cNvSpPr>
            <p:nvPr/>
          </p:nvSpPr>
          <p:spPr bwMode="auto">
            <a:xfrm>
              <a:off x="1243" y="1641"/>
              <a:ext cx="8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Write miss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096000" y="3708400"/>
            <a:ext cx="2081213" cy="1219200"/>
            <a:chOff x="3840" y="2448"/>
            <a:chExt cx="1311" cy="768"/>
          </a:xfrm>
        </p:grpSpPr>
        <p:sp>
          <p:nvSpPr>
            <p:cNvPr id="1586201" name="Line 25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2" name="Rectangle 26"/>
            <p:cNvSpPr>
              <a:spLocks noChangeArrowheads="1"/>
            </p:cNvSpPr>
            <p:nvPr/>
          </p:nvSpPr>
          <p:spPr bwMode="auto">
            <a:xfrm>
              <a:off x="3878" y="2625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intent to write</a:t>
              </a:r>
            </a:p>
          </p:txBody>
        </p:sp>
      </p:grpSp>
      <p:sp>
        <p:nvSpPr>
          <p:cNvPr id="1586203" name="Line 27"/>
          <p:cNvSpPr>
            <a:spLocks noChangeShapeType="1"/>
          </p:cNvSpPr>
          <p:nvPr/>
        </p:nvSpPr>
        <p:spPr bwMode="auto">
          <a:xfrm>
            <a:off x="2362200" y="5003800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204" name="Rectangle 28"/>
          <p:cNvSpPr>
            <a:spLocks noChangeArrowheads="1"/>
          </p:cNvSpPr>
          <p:nvPr/>
        </p:nvSpPr>
        <p:spPr bwMode="auto">
          <a:xfrm>
            <a:off x="1141413" y="4627563"/>
            <a:ext cx="144621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Read miss,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shared</a:t>
            </a: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3717925" y="5308600"/>
            <a:ext cx="2020888" cy="693738"/>
            <a:chOff x="2342" y="3456"/>
            <a:chExt cx="1273" cy="437"/>
          </a:xfrm>
        </p:grpSpPr>
        <p:sp>
          <p:nvSpPr>
            <p:cNvPr id="1586206" name="Line 30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7" name="Rectangle 31"/>
            <p:cNvSpPr>
              <a:spLocks noChangeArrowheads="1"/>
            </p:cNvSpPr>
            <p:nvPr/>
          </p:nvSpPr>
          <p:spPr bwMode="auto">
            <a:xfrm>
              <a:off x="2342" y="3489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intent to write</a:t>
              </a: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3733800" y="2922588"/>
            <a:ext cx="1981200" cy="404812"/>
            <a:chOff x="2352" y="1953"/>
            <a:chExt cx="1248" cy="255"/>
          </a:xfrm>
        </p:grpSpPr>
        <p:sp>
          <p:nvSpPr>
            <p:cNvPr id="1586209" name="Line 33"/>
            <p:cNvSpPr>
              <a:spLocks noChangeShapeType="1"/>
            </p:cNvSpPr>
            <p:nvPr/>
          </p:nvSpPr>
          <p:spPr bwMode="auto">
            <a:xfrm flipH="1">
              <a:off x="2352" y="2208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0" name="Rectangle 34"/>
            <p:cNvSpPr>
              <a:spLocks noChangeArrowheads="1"/>
            </p:cNvSpPr>
            <p:nvPr/>
          </p:nvSpPr>
          <p:spPr bwMode="auto">
            <a:xfrm>
              <a:off x="2726" y="1953"/>
              <a:ext cx="6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6212" name="Arc 36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3" name="Rectangle 37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Read by any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processor</a:t>
              </a: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681038" y="3708400"/>
            <a:ext cx="2733675" cy="1219200"/>
            <a:chOff x="429" y="2448"/>
            <a:chExt cx="1722" cy="768"/>
          </a:xfrm>
        </p:grpSpPr>
        <p:sp>
          <p:nvSpPr>
            <p:cNvPr id="1586215" name="Line 39"/>
            <p:cNvSpPr>
              <a:spLocks noChangeShapeType="1"/>
            </p:cNvSpPr>
            <p:nvPr/>
          </p:nvSpPr>
          <p:spPr bwMode="auto">
            <a:xfrm>
              <a:off x="2112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6" name="Rectangle 40"/>
            <p:cNvSpPr>
              <a:spLocks noChangeArrowheads="1"/>
            </p:cNvSpPr>
            <p:nvPr/>
          </p:nvSpPr>
          <p:spPr bwMode="auto">
            <a:xfrm>
              <a:off x="429" y="2577"/>
              <a:ext cx="1722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 reads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</a:t>
              </a:r>
              <a:r>
                <a:rPr lang="en-US" sz="2000" baseline="-25000">
                  <a:latin typeface="Verdana" charset="0"/>
                </a:rPr>
                <a:t>1</a:t>
              </a:r>
              <a:r>
                <a:rPr lang="en-US" sz="2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writes back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6219825" y="2846388"/>
            <a:ext cx="1558925" cy="482600"/>
            <a:chOff x="3918" y="1905"/>
            <a:chExt cx="982" cy="304"/>
          </a:xfrm>
        </p:grpSpPr>
        <p:sp>
          <p:nvSpPr>
            <p:cNvPr id="1586218" name="Arc 42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9" name="Rectangle 43"/>
            <p:cNvSpPr>
              <a:spLocks noChangeArrowheads="1"/>
            </p:cNvSpPr>
            <p:nvPr/>
          </p:nvSpPr>
          <p:spPr bwMode="auto">
            <a:xfrm>
              <a:off x="4262" y="1905"/>
              <a:ext cx="6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read</a:t>
              </a:r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1508125" y="3074988"/>
            <a:ext cx="1550988" cy="641350"/>
            <a:chOff x="950" y="2049"/>
            <a:chExt cx="977" cy="404"/>
          </a:xfrm>
        </p:grpSpPr>
        <p:sp>
          <p:nvSpPr>
            <p:cNvPr id="1586221" name="Rectangle 45"/>
            <p:cNvSpPr>
              <a:spLocks noChangeArrowheads="1"/>
            </p:cNvSpPr>
            <p:nvPr/>
          </p:nvSpPr>
          <p:spPr bwMode="auto">
            <a:xfrm>
              <a:off x="950" y="2049"/>
              <a:ext cx="6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or read</a:t>
              </a:r>
            </a:p>
          </p:txBody>
        </p:sp>
        <p:sp>
          <p:nvSpPr>
            <p:cNvPr id="1586222" name="Arc 46"/>
            <p:cNvSpPr>
              <a:spLocks/>
            </p:cNvSpPr>
            <p:nvPr/>
          </p:nvSpPr>
          <p:spPr bwMode="auto">
            <a:xfrm>
              <a:off x="1633" y="2065"/>
              <a:ext cx="294" cy="28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053 w 22053"/>
                <a:gd name="T1" fmla="*/ 43195 h 43200"/>
                <a:gd name="T2" fmla="*/ 21525 w 22053"/>
                <a:gd name="T3" fmla="*/ 0 h 43200"/>
                <a:gd name="T4" fmla="*/ 21600 w 2205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53" h="43200" fill="none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</a:path>
                <a:path w="22053" h="43200" stroke="0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86223" name="Text Box 47"/>
          <p:cNvSpPr txBox="1">
            <a:spLocks noChangeArrowheads="1"/>
          </p:cNvSpPr>
          <p:nvPr/>
        </p:nvSpPr>
        <p:spPr bwMode="auto">
          <a:xfrm>
            <a:off x="6461125" y="5815013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Cache state in processor P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</p:txBody>
      </p: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3505202" y="3581400"/>
            <a:ext cx="1371600" cy="1371600"/>
            <a:chOff x="2208" y="2368"/>
            <a:chExt cx="864" cy="864"/>
          </a:xfrm>
        </p:grpSpPr>
        <p:sp>
          <p:nvSpPr>
            <p:cNvPr id="1586225" name="Freeform 49"/>
            <p:cNvSpPr>
              <a:spLocks/>
            </p:cNvSpPr>
            <p:nvPr/>
          </p:nvSpPr>
          <p:spPr bwMode="auto">
            <a:xfrm>
              <a:off x="2227" y="2368"/>
              <a:ext cx="29" cy="864"/>
            </a:xfrm>
            <a:custGeom>
              <a:avLst/>
              <a:gdLst/>
              <a:ahLst/>
              <a:cxnLst>
                <a:cxn ang="0">
                  <a:pos x="1408" y="0"/>
                </a:cxn>
                <a:cxn ang="0">
                  <a:pos x="0" y="1008"/>
                </a:cxn>
              </a:cxnLst>
              <a:rect l="0" t="0" r="r" b="b"/>
              <a:pathLst>
                <a:path w="1408" h="1008">
                  <a:moveTo>
                    <a:pt x="1408" y="0"/>
                  </a:moveTo>
                  <a:cubicBezTo>
                    <a:pt x="1173" y="168"/>
                    <a:pt x="235" y="840"/>
                    <a:pt x="0" y="1008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6" name="Rectangle 50"/>
            <p:cNvSpPr>
              <a:spLocks noChangeArrowheads="1"/>
            </p:cNvSpPr>
            <p:nvPr/>
          </p:nvSpPr>
          <p:spPr bwMode="auto">
            <a:xfrm>
              <a:off x="2208" y="2368"/>
              <a:ext cx="864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P</a:t>
              </a:r>
              <a:r>
                <a:rPr lang="en-US" sz="1800" baseline="-25000" dirty="0">
                  <a:latin typeface="Verdana" charset="0"/>
                </a:rPr>
                <a:t>1</a:t>
              </a:r>
              <a:r>
                <a:rPr lang="en-US" sz="1800" dirty="0">
                  <a:latin typeface="Verdana" charset="0"/>
                </a:rPr>
                <a:t> intent to write</a:t>
              </a:r>
            </a:p>
          </p:txBody>
        </p:sp>
      </p:grpSp>
      <p:grpSp>
        <p:nvGrpSpPr>
          <p:cNvPr id="12" name="Group 51"/>
          <p:cNvGrpSpPr>
            <a:grpSpLocks/>
          </p:cNvGrpSpPr>
          <p:nvPr/>
        </p:nvGrpSpPr>
        <p:grpSpPr bwMode="auto">
          <a:xfrm>
            <a:off x="6437313" y="3124200"/>
            <a:ext cx="2571750" cy="641350"/>
            <a:chOff x="4055" y="2080"/>
            <a:chExt cx="1620" cy="404"/>
          </a:xfrm>
        </p:grpSpPr>
        <p:sp>
          <p:nvSpPr>
            <p:cNvPr id="1586228" name="Line 52"/>
            <p:cNvSpPr>
              <a:spLocks noChangeShapeType="1"/>
            </p:cNvSpPr>
            <p:nvPr/>
          </p:nvSpPr>
          <p:spPr bwMode="auto">
            <a:xfrm flipH="1">
              <a:off x="4055" y="2280"/>
              <a:ext cx="736" cy="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9" name="Rectangle 53"/>
            <p:cNvSpPr>
              <a:spLocks noChangeArrowheads="1"/>
            </p:cNvSpPr>
            <p:nvPr/>
          </p:nvSpPr>
          <p:spPr bwMode="auto">
            <a:xfrm>
              <a:off x="4754" y="2080"/>
              <a:ext cx="92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Read miss, not shared</a:t>
              </a:r>
            </a:p>
          </p:txBody>
        </p:sp>
      </p:grpSp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3581399" y="3428999"/>
            <a:ext cx="2667001" cy="1600201"/>
            <a:chOff x="182" y="2640"/>
            <a:chExt cx="1680" cy="1008"/>
          </a:xfrm>
        </p:grpSpPr>
        <p:sp>
          <p:nvSpPr>
            <p:cNvPr id="57" name="Line 30"/>
            <p:cNvSpPr>
              <a:spLocks noChangeShapeType="1"/>
            </p:cNvSpPr>
            <p:nvPr/>
          </p:nvSpPr>
          <p:spPr bwMode="auto">
            <a:xfrm flipH="1">
              <a:off x="182" y="2736"/>
              <a:ext cx="1440" cy="91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31"/>
            <p:cNvSpPr>
              <a:spLocks noChangeArrowheads="1"/>
            </p:cNvSpPr>
            <p:nvPr/>
          </p:nvSpPr>
          <p:spPr bwMode="auto">
            <a:xfrm>
              <a:off x="902" y="2640"/>
              <a:ext cx="96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  <a:endParaRPr lang="en-US" sz="1800" dirty="0" smtClean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reads</a:t>
              </a: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14" name="Group 29"/>
          <p:cNvGrpSpPr>
            <a:grpSpLocks/>
          </p:cNvGrpSpPr>
          <p:nvPr/>
        </p:nvGrpSpPr>
        <p:grpSpPr bwMode="auto">
          <a:xfrm>
            <a:off x="3657600" y="3429000"/>
            <a:ext cx="2590801" cy="1822451"/>
            <a:chOff x="38" y="2352"/>
            <a:chExt cx="1632" cy="1148"/>
          </a:xfrm>
        </p:grpSpPr>
        <p:sp>
          <p:nvSpPr>
            <p:cNvPr id="61" name="Line 30"/>
            <p:cNvSpPr>
              <a:spLocks noChangeShapeType="1"/>
            </p:cNvSpPr>
            <p:nvPr/>
          </p:nvSpPr>
          <p:spPr bwMode="auto">
            <a:xfrm>
              <a:off x="38" y="2352"/>
              <a:ext cx="1344" cy="110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326" y="2976"/>
              <a:ext cx="1344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dirty="0">
                  <a:latin typeface="Verdana" charset="0"/>
                </a:rPr>
                <a:t>Other </a:t>
              </a:r>
              <a:r>
                <a:rPr lang="en-US" dirty="0" smtClean="0">
                  <a:latin typeface="Verdana" charset="0"/>
                </a:rPr>
                <a:t>processor intent to write, P1 writes back</a:t>
              </a:r>
              <a:endParaRPr lang="en-US" dirty="0">
                <a:latin typeface="Verdana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6203" grpId="0" animBg="1"/>
      <p:bldP spid="158620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D655E1-0784-1046-B36D-18C27B7D1076}" type="slidenum">
              <a:rPr lang="en-US" smtClean="0"/>
              <a:pPr/>
              <a:t>4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543800" cy="736600"/>
          </a:xfrm>
        </p:spPr>
        <p:txBody>
          <a:bodyPr/>
          <a:lstStyle/>
          <a:p>
            <a:r>
              <a:rPr lang="en-US" sz="2800">
                <a:ea typeface="ＭＳ Ｐゴシック" charset="-128"/>
                <a:cs typeface="ＭＳ Ｐゴシック" charset="-128"/>
              </a:rPr>
              <a:t>Performance of Symmetric Shared-Memory Multiprocessors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sz="2800" dirty="0">
                <a:ea typeface="ＭＳ Ｐゴシック" charset="-128"/>
                <a:cs typeface="ＭＳ Ｐゴシック" charset="-128"/>
              </a:rPr>
              <a:t>Cache performance is combination of:</a:t>
            </a:r>
          </a:p>
          <a:p>
            <a:pPr marL="457200" indent="-457200">
              <a:buFontTx/>
              <a:buAutoNum type="arabicPeriod"/>
            </a:pPr>
            <a:r>
              <a:rPr lang="en-US" sz="2800" dirty="0" err="1">
                <a:ea typeface="ＭＳ Ｐゴシック" charset="-128"/>
                <a:cs typeface="ＭＳ Ｐゴシック" charset="-128"/>
              </a:rPr>
              <a:t>Uniprocessor</a:t>
            </a:r>
            <a:r>
              <a:rPr lang="en-US" sz="2800" dirty="0">
                <a:ea typeface="ＭＳ Ｐゴシック" charset="-128"/>
                <a:cs typeface="ＭＳ Ｐゴシック" charset="-128"/>
              </a:rPr>
              <a:t> cache miss traffic</a:t>
            </a:r>
          </a:p>
          <a:p>
            <a:pPr marL="457200" indent="-457200">
              <a:buFontTx/>
              <a:buAutoNum type="arabicPeriod"/>
            </a:pPr>
            <a:r>
              <a:rPr lang="en-US" sz="2800" dirty="0">
                <a:ea typeface="ＭＳ Ｐゴシック" charset="-128"/>
                <a:cs typeface="ＭＳ Ｐゴシック" charset="-128"/>
              </a:rPr>
              <a:t>Traffic caused by communication </a:t>
            </a:r>
          </a:p>
          <a:p>
            <a:pPr marL="800100" lvl="1" indent="-342900"/>
            <a:r>
              <a:rPr lang="en-US" sz="2000" dirty="0"/>
              <a:t>Results in invalidations and subsequent cache misses</a:t>
            </a:r>
            <a:endParaRPr lang="en-US" sz="2000" dirty="0" smtClean="0"/>
          </a:p>
          <a:p>
            <a:pPr marL="457200" indent="-457200"/>
            <a:r>
              <a:rPr lang="en-US" sz="2800" i="1" dirty="0" smtClean="0">
                <a:solidFill>
                  <a:srgbClr val="0332B7"/>
                </a:solidFill>
                <a:ea typeface="ＭＳ Ｐゴシック" charset="-128"/>
                <a:cs typeface="ＭＳ Ｐゴシック" charset="-128"/>
              </a:rPr>
              <a:t>Coherence misses</a:t>
            </a:r>
            <a:endParaRPr lang="en-US" sz="2800" dirty="0" smtClean="0">
              <a:solidFill>
                <a:srgbClr val="0332B7"/>
              </a:solidFill>
              <a:ea typeface="ＭＳ Ｐゴシック" charset="-128"/>
              <a:cs typeface="ＭＳ Ｐゴシック" charset="-128"/>
            </a:endParaRPr>
          </a:p>
          <a:p>
            <a:pPr marL="800100" lvl="1" indent="-342900"/>
            <a:r>
              <a:rPr lang="en-US" sz="2000" dirty="0" smtClean="0"/>
              <a:t>Sometimes called a </a:t>
            </a:r>
            <a:r>
              <a:rPr lang="en-US" sz="2000" i="1" dirty="0" smtClean="0"/>
              <a:t>Communication</a:t>
            </a:r>
            <a:r>
              <a:rPr lang="en-US" sz="2000" dirty="0" smtClean="0"/>
              <a:t> miss</a:t>
            </a:r>
          </a:p>
          <a:p>
            <a:pPr marL="800100" lvl="1" indent="-342900"/>
            <a:r>
              <a:rPr lang="en-US" sz="2000" dirty="0" smtClean="0">
                <a:ea typeface="ＭＳ Ｐゴシック" charset="-128"/>
                <a:cs typeface="ＭＳ Ｐゴシック" charset="-128"/>
              </a:rPr>
              <a:t>4</a:t>
            </a:r>
            <a:r>
              <a:rPr lang="en-US" sz="2000" baseline="30000" dirty="0" smtClean="0">
                <a:ea typeface="ＭＳ Ｐゴシック" charset="-128"/>
                <a:cs typeface="ＭＳ Ｐゴシック" charset="-128"/>
              </a:rPr>
              <a:t>th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sz="2000" i="1" dirty="0" smtClean="0">
                <a:ea typeface="ＭＳ Ｐゴシック" charset="-128"/>
                <a:cs typeface="ＭＳ Ｐゴシック" charset="-128"/>
              </a:rPr>
              <a:t>C 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of cache misses along with</a:t>
            </a:r>
            <a:r>
              <a:rPr lang="en-US" sz="2000" dirty="0" smtClean="0"/>
              <a:t> </a:t>
            </a:r>
            <a:r>
              <a:rPr lang="en-US" sz="2000" i="1" dirty="0"/>
              <a:t>C</a:t>
            </a:r>
            <a:r>
              <a:rPr lang="en-US" sz="2000" dirty="0"/>
              <a:t>ompulsory, </a:t>
            </a:r>
            <a:r>
              <a:rPr lang="en-US" sz="2000" i="1" dirty="0"/>
              <a:t>C</a:t>
            </a:r>
            <a:r>
              <a:rPr lang="en-US" sz="2000" dirty="0"/>
              <a:t>apacity,</a:t>
            </a:r>
            <a:r>
              <a:rPr lang="en-US" sz="2000" dirty="0" smtClean="0"/>
              <a:t> &amp; </a:t>
            </a:r>
            <a:r>
              <a:rPr lang="en-US" sz="2000" i="1" dirty="0" smtClean="0"/>
              <a:t>C</a:t>
            </a:r>
            <a:r>
              <a:rPr lang="en-US" sz="2000" dirty="0" smtClean="0"/>
              <a:t>onflict.</a:t>
            </a:r>
            <a:endParaRPr lang="en-US" sz="2000" dirty="0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B94DCD-8B30-444E-96E7-CCD59BC6B858}" type="slidenum">
              <a:rPr lang="en-US" smtClean="0"/>
              <a:pPr/>
              <a:t>5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Coherency Misses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>
                <a:solidFill>
                  <a:srgbClr val="114FFB"/>
                </a:solidFill>
                <a:ea typeface="ＭＳ Ｐゴシック" charset="-128"/>
                <a:cs typeface="ＭＳ Ｐゴシック" charset="-128"/>
              </a:rPr>
              <a:t>True sharing misses</a:t>
            </a:r>
            <a:r>
              <a:rPr lang="en-US">
                <a:ea typeface="ＭＳ Ｐゴシック" charset="-128"/>
                <a:cs typeface="ＭＳ Ｐゴシック" charset="-128"/>
              </a:rPr>
              <a:t> arise from the communication of data through the cache coherence mechanism</a:t>
            </a:r>
          </a:p>
          <a:p>
            <a:pPr marL="800100" lvl="1" indent="-342900">
              <a:buFontTx/>
              <a:buChar char="•"/>
            </a:pPr>
            <a:r>
              <a:rPr lang="en-US"/>
              <a:t>Invalidates due to 1</a:t>
            </a:r>
            <a:r>
              <a:rPr lang="en-US" baseline="30000"/>
              <a:t>st</a:t>
            </a:r>
            <a:r>
              <a:rPr lang="en-US"/>
              <a:t> write to shared block</a:t>
            </a:r>
          </a:p>
          <a:p>
            <a:pPr marL="800100" lvl="1" indent="-342900">
              <a:buFontTx/>
              <a:buChar char="•"/>
            </a:pPr>
            <a:r>
              <a:rPr lang="en-US"/>
              <a:t>Reads by another CPU of modified block in different cache</a:t>
            </a:r>
          </a:p>
          <a:p>
            <a:pPr marL="800100" lvl="1" indent="-342900">
              <a:buFontTx/>
              <a:buChar char="•"/>
            </a:pPr>
            <a:r>
              <a:rPr lang="en-US"/>
              <a:t>Miss would still occur if block size were 1 word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olidFill>
                  <a:srgbClr val="114FFB"/>
                </a:solidFill>
                <a:ea typeface="ＭＳ Ｐゴシック" charset="-128"/>
                <a:cs typeface="ＭＳ Ｐゴシック" charset="-128"/>
              </a:rPr>
              <a:t>False sharing misses</a:t>
            </a:r>
            <a:r>
              <a:rPr lang="en-US">
                <a:ea typeface="ＭＳ Ｐゴシック" charset="-128"/>
                <a:cs typeface="ＭＳ Ｐゴシック" charset="-128"/>
              </a:rPr>
              <a:t> when a block is invalidated because some word in the block, other than the one being read, is written into</a:t>
            </a:r>
          </a:p>
          <a:p>
            <a:pPr marL="800100" lvl="1" indent="-342900">
              <a:buFontTx/>
              <a:buChar char="•"/>
            </a:pPr>
            <a:r>
              <a:rPr lang="en-US"/>
              <a:t>Invalidation does not cause a new value to be communicated, but only causes an extra cache miss</a:t>
            </a:r>
          </a:p>
          <a:p>
            <a:pPr marL="800100" lvl="1" indent="-342900">
              <a:buFontTx/>
              <a:buChar char="•"/>
            </a:pPr>
            <a:r>
              <a:rPr lang="en-US"/>
              <a:t>Block is shared, but no word in block is actually shared</a:t>
            </a:r>
            <a:br>
              <a:rPr lang="en-US"/>
            </a:br>
            <a:r>
              <a:rPr lang="en-US"/>
              <a:t> </a:t>
            </a:r>
            <a:r>
              <a:rPr lang="en-US">
                <a:sym typeface="Symbol" charset="2"/>
              </a:rPr>
              <a:t></a:t>
            </a:r>
            <a:r>
              <a:rPr lang="en-US"/>
              <a:t> miss would not occur if block size were 1 word</a:t>
            </a:r>
          </a:p>
          <a:p>
            <a:pPr marL="800100" lvl="1" indent="-342900"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CB5C0D2-CD3D-314C-8F22-E87BE5BE5F8B}" type="slidenum">
              <a:rPr lang="en-US" smtClean="0"/>
              <a:pPr/>
              <a:t>6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Example: True v. False Sharing v. Hit?</a:t>
            </a:r>
          </a:p>
        </p:txBody>
      </p:sp>
      <p:graphicFrame>
        <p:nvGraphicFramePr>
          <p:cNvPr id="1612803" name="Group 3"/>
          <p:cNvGraphicFramePr>
            <a:graphicFrameLocks noGrp="1"/>
          </p:cNvGraphicFramePr>
          <p:nvPr>
            <p:ph idx="1"/>
          </p:nvPr>
        </p:nvGraphicFramePr>
        <p:xfrm>
          <a:off x="533400" y="2438400"/>
          <a:ext cx="8534400" cy="3276600"/>
        </p:xfrm>
        <a:graphic>
          <a:graphicData uri="http://schemas.openxmlformats.org/drawingml/2006/table">
            <a:tbl>
              <a:tblPr/>
              <a:tblGrid>
                <a:gridCol w="914400"/>
                <a:gridCol w="1524000"/>
                <a:gridCol w="1524000"/>
                <a:gridCol w="45720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True, False, Hit? Why?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 x1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 x2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 x1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 x2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 x2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7" name="Text Box 40"/>
          <p:cNvSpPr txBox="1">
            <a:spLocks noChangeArrowheads="1"/>
          </p:cNvSpPr>
          <p:nvPr/>
        </p:nvSpPr>
        <p:spPr bwMode="auto">
          <a:xfrm>
            <a:off x="685800" y="1447800"/>
            <a:ext cx="68580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b="1"/>
              <a:t> Assume x1 and x2 in same cache block. </a:t>
            </a:r>
            <a:br>
              <a:rPr lang="en-US" sz="2000" b="1"/>
            </a:br>
            <a:r>
              <a:rPr lang="en-US" sz="2000" b="1"/>
              <a:t>  P1 and P2 both read x1 and x2 before.</a:t>
            </a:r>
          </a:p>
        </p:txBody>
      </p:sp>
      <p:sp>
        <p:nvSpPr>
          <p:cNvPr id="26668" name="Text Box 41"/>
          <p:cNvSpPr txBox="1">
            <a:spLocks noChangeArrowheads="1"/>
          </p:cNvSpPr>
          <p:nvPr/>
        </p:nvSpPr>
        <p:spPr bwMode="auto">
          <a:xfrm>
            <a:off x="4465638" y="3048000"/>
            <a:ext cx="4452937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>
                <a:solidFill>
                  <a:schemeClr val="accent2"/>
                </a:solidFill>
              </a:rPr>
              <a:t>True miss; invalidate x1 in P2</a:t>
            </a:r>
          </a:p>
        </p:txBody>
      </p:sp>
      <p:sp>
        <p:nvSpPr>
          <p:cNvPr id="26669" name="Text Box 42"/>
          <p:cNvSpPr txBox="1">
            <a:spLocks noChangeArrowheads="1"/>
          </p:cNvSpPr>
          <p:nvPr/>
        </p:nvSpPr>
        <p:spPr bwMode="auto">
          <a:xfrm>
            <a:off x="4419600" y="3581400"/>
            <a:ext cx="4554538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</a:rPr>
              <a:t>False miss; x1 irrelevant to P2</a:t>
            </a:r>
          </a:p>
        </p:txBody>
      </p:sp>
      <p:sp>
        <p:nvSpPr>
          <p:cNvPr id="26670" name="Text Box 43"/>
          <p:cNvSpPr txBox="1">
            <a:spLocks noChangeArrowheads="1"/>
          </p:cNvSpPr>
          <p:nvPr/>
        </p:nvSpPr>
        <p:spPr bwMode="auto">
          <a:xfrm>
            <a:off x="4419600" y="4114800"/>
            <a:ext cx="4554538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</a:rPr>
              <a:t>False miss; x1 irrelevant to P2</a:t>
            </a:r>
          </a:p>
        </p:txBody>
      </p:sp>
      <p:sp>
        <p:nvSpPr>
          <p:cNvPr id="26671" name="Text Box 44"/>
          <p:cNvSpPr txBox="1">
            <a:spLocks noChangeArrowheads="1"/>
          </p:cNvSpPr>
          <p:nvPr/>
        </p:nvSpPr>
        <p:spPr bwMode="auto">
          <a:xfrm>
            <a:off x="4419600" y="4648200"/>
            <a:ext cx="439239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 dirty="0" smtClean="0">
                <a:solidFill>
                  <a:srgbClr val="008000"/>
                </a:solidFill>
              </a:rPr>
              <a:t>True miss</a:t>
            </a:r>
            <a:r>
              <a:rPr lang="en-US" sz="2400" b="1" dirty="0">
                <a:solidFill>
                  <a:srgbClr val="008000"/>
                </a:solidFill>
              </a:rPr>
              <a:t>; </a:t>
            </a:r>
            <a:r>
              <a:rPr lang="en-US" sz="2400" b="1" dirty="0" smtClean="0">
                <a:solidFill>
                  <a:srgbClr val="008000"/>
                </a:solidFill>
              </a:rPr>
              <a:t>x2 not writeable </a:t>
            </a:r>
            <a:r>
              <a:rPr lang="en-US" sz="2400" b="1" smtClean="0">
                <a:solidFill>
                  <a:srgbClr val="008000"/>
                </a:solidFill>
              </a:rPr>
              <a:t>s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26672" name="Text Box 45"/>
          <p:cNvSpPr txBox="1">
            <a:spLocks noChangeArrowheads="1"/>
          </p:cNvSpPr>
          <p:nvPr/>
        </p:nvSpPr>
        <p:spPr bwMode="auto">
          <a:xfrm>
            <a:off x="4419600" y="5257800"/>
            <a:ext cx="4452938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 dirty="0">
                <a:solidFill>
                  <a:schemeClr val="accent2"/>
                </a:solidFill>
              </a:rPr>
              <a:t>True miss; invalidate x2 in P1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8" grpId="0"/>
      <p:bldP spid="26669" grpId="0"/>
      <p:bldP spid="26670" grpId="0"/>
      <p:bldP spid="26671" grpId="0"/>
      <p:bldP spid="266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AED5C06-E9A3-654D-A43E-668FAEF233E7}" type="slidenum">
              <a:rPr lang="en-US" smtClean="0"/>
              <a:pPr/>
              <a:t>7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8588"/>
            <a:ext cx="8153400" cy="1143000"/>
          </a:xfrm>
        </p:spPr>
        <p:txBody>
          <a:bodyPr/>
          <a:lstStyle/>
          <a:p>
            <a:r>
              <a:rPr lang="en-US" sz="2800">
                <a:ea typeface="ＭＳ Ｐゴシック" charset="-128"/>
                <a:cs typeface="ＭＳ Ｐゴシック" charset="-128"/>
              </a:rPr>
              <a:t>MP Performance 4 Processor </a:t>
            </a:r>
            <a:br>
              <a:rPr lang="en-US" sz="2800">
                <a:ea typeface="ＭＳ Ｐゴシック" charset="-128"/>
                <a:cs typeface="ＭＳ Ｐゴシック" charset="-128"/>
              </a:rPr>
            </a:br>
            <a:r>
              <a:rPr lang="en-US" sz="2800">
                <a:ea typeface="ＭＳ Ｐゴシック" charset="-128"/>
                <a:cs typeface="ＭＳ Ｐゴシック" charset="-128"/>
              </a:rPr>
              <a:t>Commercial Workload: OLTP, Decision Support (Database), Search Engine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667000" y="1271588"/>
          <a:ext cx="7696200" cy="5262562"/>
        </p:xfrm>
        <a:graphic>
          <a:graphicData uri="http://schemas.openxmlformats.org/presentationml/2006/ole">
            <p:oleObj spid="_x0000_s28674" name="Worksheet" r:id="rId4" imgW="8674100" imgH="5930900" progId="Excel.Sheet.8">
              <p:embed/>
            </p:oleObj>
          </a:graphicData>
        </a:graphic>
      </p:graphicFrame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517525" y="1838325"/>
            <a:ext cx="1841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endParaRPr lang="en-US" sz="1400" b="1"/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0" y="1447800"/>
            <a:ext cx="2835275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Uniprocessor</a:t>
            </a:r>
            <a:r>
              <a:rPr lang="en-US" sz="2400" dirty="0" smtClean="0"/>
              <a:t> cache misses</a:t>
            </a:r>
            <a:br>
              <a:rPr lang="en-US" sz="2400" dirty="0" smtClean="0"/>
            </a:br>
            <a:r>
              <a:rPr lang="en-US" sz="2400" dirty="0" smtClean="0"/>
              <a:t>improve with</a:t>
            </a:r>
            <a:br>
              <a:rPr lang="en-US" sz="2400" dirty="0" smtClean="0"/>
            </a:br>
            <a:r>
              <a:rPr lang="en-US" sz="2400" dirty="0" smtClean="0"/>
              <a:t>cache size increase </a:t>
            </a:r>
            <a:r>
              <a:rPr lang="en-US" sz="2000" dirty="0" smtClean="0"/>
              <a:t>(Instruction, Capacity/Conflict, Compulsory)</a:t>
            </a:r>
            <a:r>
              <a:rPr lang="en-US" dirty="0" smtClean="0"/>
              <a:t> </a:t>
            </a:r>
          </a:p>
          <a:p>
            <a:pPr algn="l">
              <a:spcBef>
                <a:spcPct val="0"/>
              </a:spcBef>
              <a:buFontTx/>
              <a:buChar char="•"/>
            </a:pPr>
            <a:endParaRPr lang="en-US" sz="2400" dirty="0" smtClean="0"/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True sharing and false sharing unchanged going from 1 MB to 8 MB </a:t>
            </a:r>
            <a:r>
              <a:rPr lang="en-US" sz="2000" dirty="0"/>
              <a:t>(L3 cache)</a:t>
            </a:r>
            <a:br>
              <a:rPr lang="en-US" sz="2000" dirty="0"/>
            </a:br>
            <a:endParaRPr lang="en-US" sz="2000" dirty="0" smtClean="0"/>
          </a:p>
          <a:p>
            <a:pPr algn="l"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204BEE5-6E72-DE4E-9BC6-55B373B537C0}" type="slidenum">
              <a:rPr lang="en-US" smtClean="0"/>
              <a:pPr/>
              <a:t>8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73975" cy="736600"/>
          </a:xfrm>
        </p:spPr>
        <p:txBody>
          <a:bodyPr/>
          <a:lstStyle/>
          <a:p>
            <a:r>
              <a:rPr lang="en-US" sz="2800">
                <a:ea typeface="ＭＳ Ｐゴシック" charset="-128"/>
                <a:cs typeface="ＭＳ Ｐゴシック" charset="-128"/>
              </a:rPr>
              <a:t>MP Performance 2MB Cache </a:t>
            </a:r>
            <a:br>
              <a:rPr lang="en-US" sz="2800">
                <a:ea typeface="ＭＳ Ｐゴシック" charset="-128"/>
                <a:cs typeface="ＭＳ Ｐゴシック" charset="-128"/>
              </a:rPr>
            </a:br>
            <a:r>
              <a:rPr lang="en-US" sz="2800">
                <a:ea typeface="ＭＳ Ｐゴシック" charset="-128"/>
                <a:cs typeface="ＭＳ Ｐゴシック" charset="-128"/>
              </a:rPr>
              <a:t>Commercial Workload: OLTP, Decision Support (Database), Search Engine</a:t>
            </a:r>
          </a:p>
        </p:txBody>
      </p:sp>
      <p:sp>
        <p:nvSpPr>
          <p:cNvPr id="30727" name="Text Box 3"/>
          <p:cNvSpPr txBox="1">
            <a:spLocks noChangeArrowheads="1"/>
          </p:cNvSpPr>
          <p:nvPr/>
        </p:nvSpPr>
        <p:spPr bwMode="auto">
          <a:xfrm>
            <a:off x="517525" y="1709738"/>
            <a:ext cx="1841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endParaRPr lang="en-US" sz="1400" b="1"/>
          </a:p>
        </p:txBody>
      </p:sp>
      <p:sp>
        <p:nvSpPr>
          <p:cNvPr id="30728" name="Text Box 4"/>
          <p:cNvSpPr txBox="1">
            <a:spLocks noChangeArrowheads="1"/>
          </p:cNvSpPr>
          <p:nvPr/>
        </p:nvSpPr>
        <p:spPr bwMode="auto">
          <a:xfrm>
            <a:off x="76200" y="1828800"/>
            <a:ext cx="2514600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800" dirty="0"/>
              <a:t> True sharing,</a:t>
            </a:r>
            <a:br>
              <a:rPr lang="en-US" sz="2800" dirty="0"/>
            </a:br>
            <a:r>
              <a:rPr lang="en-US" sz="2800" dirty="0"/>
              <a:t>false sharing increase going from 1 to 8 CPUs</a:t>
            </a:r>
            <a:endParaRPr lang="en-US" sz="3200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>
            <p:ph idx="1"/>
          </p:nvPr>
        </p:nvGraphicFramePr>
        <p:xfrm>
          <a:off x="2514600" y="1143000"/>
          <a:ext cx="7772400" cy="5314950"/>
        </p:xfrm>
        <a:graphic>
          <a:graphicData uri="http://schemas.openxmlformats.org/presentationml/2006/ole">
            <p:oleObj spid="_x0000_s30722" name="Worksheet" r:id="rId4" imgW="8674100" imgH="59309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4874CC4-1A31-7142-A572-CECD5A6E5CA4}" type="slidenum">
              <a:rPr lang="en-US" smtClean="0"/>
              <a:pPr/>
              <a:t>9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562367" cy="502702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Scaling Snoopy/Broadcast Coherence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4906962"/>
          </a:xfrm>
          <a:noFill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When any processor gets a miss, must probe every other cache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Scaling up to more processors limited by: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Communication bandwidth over bus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Snoop bandwidth into tags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Can improve bandwidth by using multiple interleaved buses with interleaved tag banks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ea typeface="ＭＳ Ｐゴシック" charset="-128"/>
                <a:cs typeface="ＭＳ Ｐゴシック" charset="-128"/>
              </a:rPr>
              <a:t>E.g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, two bits of address pick which of four buses and four tag banks to use – (e.g., bits 7:6 of address pick bus/tag bank, bits 5:0 pick byte in 64-byte line)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Buses don’t scale to large number of connections, so can use point-to-point network for larger number of nodes, but then limited by tag bandwidth if broadcasting snoop requests.</a:t>
            </a:r>
          </a:p>
          <a:p>
            <a:pPr>
              <a:lnSpc>
                <a:spcPct val="80000"/>
              </a:lnSpc>
            </a:pPr>
            <a:r>
              <a:rPr lang="en-US" i="1" dirty="0" smtClean="0">
                <a:ea typeface="ＭＳ Ｐゴシック" charset="-128"/>
                <a:cs typeface="ＭＳ Ｐゴシック" charset="-128"/>
              </a:rPr>
              <a:t>Insight: Most snoops fail to find a match!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2893</TotalTime>
  <Pages>12</Pages>
  <Words>1791</Words>
  <Application>Microsoft Macintosh PowerPoint</Application>
  <PresentationFormat>Letter Paper (8.5x11 in)</PresentationFormat>
  <Paragraphs>332</Paragraphs>
  <Slides>27</Slides>
  <Notes>26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CS252-template</vt:lpstr>
      <vt:lpstr>Worksheet</vt:lpstr>
      <vt:lpstr>CS 152 Computer Architecture and Engineering   Lecture 19: Directory-Based Cache Protocols</vt:lpstr>
      <vt:lpstr>Recap: Snoopy Cache Protocols</vt:lpstr>
      <vt:lpstr>Recap: MESI: An Enhanced MSI protocol  increased performance for private data</vt:lpstr>
      <vt:lpstr>Performance of Symmetric Shared-Memory Multiprocessors</vt:lpstr>
      <vt:lpstr>Coherency Misses</vt:lpstr>
      <vt:lpstr>Example: True v. False Sharing v. Hit?</vt:lpstr>
      <vt:lpstr>MP Performance 4 Processor  Commercial Workload: OLTP, Decision Support (Database), Search Engine</vt:lpstr>
      <vt:lpstr>MP Performance 2MB Cache  Commercial Workload: OLTP, Decision Support (Database), Search Engine</vt:lpstr>
      <vt:lpstr>Scaling Snoopy/Broadcast Coherence</vt:lpstr>
      <vt:lpstr>Scalable Approach: Directories</vt:lpstr>
      <vt:lpstr>Directory Cache Protocol (Handout 6)</vt:lpstr>
      <vt:lpstr>Cache States</vt:lpstr>
      <vt:lpstr>Home directory states</vt:lpstr>
      <vt:lpstr>Read miss, to uncached or shared line</vt:lpstr>
      <vt:lpstr>Write miss, to read shared line</vt:lpstr>
      <vt:lpstr>Concurrency Management</vt:lpstr>
      <vt:lpstr>CS152 Administrivia</vt:lpstr>
      <vt:lpstr>Protocol Messages</vt:lpstr>
      <vt:lpstr>Cache State Transitions (from invalid state)</vt:lpstr>
      <vt:lpstr>Cache State Transitions (from shared state)</vt:lpstr>
      <vt:lpstr>Cache State Transitions (from exclusive state)</vt:lpstr>
      <vt:lpstr>Cache Transitions (from pending)</vt:lpstr>
      <vt:lpstr>Home Directory State Transitions</vt:lpstr>
      <vt:lpstr>Home Directory State Transitions</vt:lpstr>
      <vt:lpstr>Home Directory State Transitions</vt:lpstr>
      <vt:lpstr>Home Directory State Transitions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EECS 252 Graduate Computer Architecture   Lec XX - TOPIC  </dc:title>
  <dc:creator> </dc:creator>
  <cp:keywords/>
  <dc:description/>
  <cp:lastModifiedBy>Krste Asanovic</cp:lastModifiedBy>
  <cp:revision>298</cp:revision>
  <cp:lastPrinted>2010-04-20T06:01:04Z</cp:lastPrinted>
  <dcterms:created xsi:type="dcterms:W3CDTF">2012-04-12T21:09:38Z</dcterms:created>
  <dcterms:modified xsi:type="dcterms:W3CDTF">2012-04-12T22:32:12Z</dcterms:modified>
</cp:coreProperties>
</file>