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39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411" r:id="rId2"/>
    <p:sldId id="599" r:id="rId3"/>
    <p:sldId id="546" r:id="rId4"/>
    <p:sldId id="592" r:id="rId5"/>
    <p:sldId id="593" r:id="rId6"/>
    <p:sldId id="594" r:id="rId7"/>
    <p:sldId id="595" r:id="rId8"/>
    <p:sldId id="596" r:id="rId9"/>
    <p:sldId id="597" r:id="rId10"/>
    <p:sldId id="547" r:id="rId11"/>
    <p:sldId id="552" r:id="rId12"/>
    <p:sldId id="553" r:id="rId13"/>
    <p:sldId id="549" r:id="rId14"/>
    <p:sldId id="551" r:id="rId15"/>
    <p:sldId id="554" r:id="rId16"/>
    <p:sldId id="555" r:id="rId17"/>
    <p:sldId id="556" r:id="rId18"/>
    <p:sldId id="557" r:id="rId19"/>
    <p:sldId id="558" r:id="rId20"/>
    <p:sldId id="559" r:id="rId21"/>
    <p:sldId id="560" r:id="rId22"/>
    <p:sldId id="610" r:id="rId23"/>
    <p:sldId id="561" r:id="rId24"/>
    <p:sldId id="562" r:id="rId25"/>
    <p:sldId id="563" r:id="rId26"/>
    <p:sldId id="564" r:id="rId27"/>
    <p:sldId id="565" r:id="rId28"/>
    <p:sldId id="566" r:id="rId29"/>
    <p:sldId id="600" r:id="rId30"/>
    <p:sldId id="601" r:id="rId31"/>
    <p:sldId id="602" r:id="rId32"/>
    <p:sldId id="603" r:id="rId33"/>
    <p:sldId id="604" r:id="rId34"/>
    <p:sldId id="605" r:id="rId35"/>
    <p:sldId id="606" r:id="rId36"/>
    <p:sldId id="607" r:id="rId37"/>
    <p:sldId id="608" r:id="rId38"/>
    <p:sldId id="609" r:id="rId39"/>
    <p:sldId id="580" r:id="rId40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 autoAdjust="0"/>
    <p:restoredTop sz="94660" autoAdjust="0"/>
  </p:normalViewPr>
  <p:slideViewPr>
    <p:cSldViewPr>
      <p:cViewPr varScale="1">
        <p:scale>
          <a:sx n="160" d="100"/>
          <a:sy n="160" d="100"/>
        </p:scale>
        <p:origin x="-8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9E9D9B92-9052-D44D-B444-BA7AFDE037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35263" y="9147175"/>
            <a:ext cx="1844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NOW Handout Page </a:t>
            </a:r>
            <a:fld id="{2CF22345-1377-1B41-9AE3-E63C46063731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DB535AA5-BD1B-E640-BE15-0C126ECC71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3CB741A6-D4D7-B64A-AC03-9D1BF17B345F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C0724-714D-FE42-8AB4-7ECF45F6301E}" type="slidenum">
              <a:rPr lang="en-US"/>
              <a:pPr/>
              <a:t>1</a:t>
            </a:fld>
            <a:endParaRPr 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B5127-041A-0D48-992E-5F781F097742}" type="slidenum">
              <a:rPr lang="en-US"/>
              <a:pPr/>
              <a:t>10</a:t>
            </a:fld>
            <a:endParaRPr lang="en-US"/>
          </a:p>
        </p:txBody>
      </p:sp>
      <p:sp>
        <p:nvSpPr>
          <p:cNvPr id="131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882BDA-E39A-0C4A-8DAA-984A3D8ECC50}" type="slidenum">
              <a:rPr lang="en-US"/>
              <a:pPr/>
              <a:t>11</a:t>
            </a:fld>
            <a:endParaRPr lang="en-US"/>
          </a:p>
        </p:txBody>
      </p:sp>
      <p:sp>
        <p:nvSpPr>
          <p:cNvPr id="132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9591B-C989-7049-A5B9-8CFDD06A7446}" type="slidenum">
              <a:rPr lang="en-US"/>
              <a:pPr/>
              <a:t>12</a:t>
            </a:fld>
            <a:endParaRPr lang="en-US"/>
          </a:p>
        </p:txBody>
      </p:sp>
      <p:sp>
        <p:nvSpPr>
          <p:cNvPr id="133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0EFDD-1F3F-6249-9E49-5C7B4F0CBE6D}" type="slidenum">
              <a:rPr lang="en-US"/>
              <a:pPr/>
              <a:t>13</a:t>
            </a:fld>
            <a:endParaRPr lang="en-US"/>
          </a:p>
        </p:txBody>
      </p:sp>
      <p:sp>
        <p:nvSpPr>
          <p:cNvPr id="132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64D60-EE75-CE46-A316-F35583BF862F}" type="slidenum">
              <a:rPr lang="en-US"/>
              <a:pPr/>
              <a:t>14</a:t>
            </a:fld>
            <a:endParaRPr lang="en-US"/>
          </a:p>
        </p:txBody>
      </p:sp>
      <p:sp>
        <p:nvSpPr>
          <p:cNvPr id="132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FEC57-58E9-D648-8CF8-07C143BF6BC0}" type="slidenum">
              <a:rPr lang="en-US"/>
              <a:pPr/>
              <a:t>15</a:t>
            </a:fld>
            <a:endParaRPr lang="en-US"/>
          </a:p>
        </p:txBody>
      </p:sp>
      <p:sp>
        <p:nvSpPr>
          <p:cNvPr id="133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8DC21-13E9-664B-8A90-D9756FBA8073}" type="slidenum">
              <a:rPr lang="en-US"/>
              <a:pPr/>
              <a:t>16</a:t>
            </a:fld>
            <a:endParaRPr lang="en-US"/>
          </a:p>
        </p:txBody>
      </p:sp>
      <p:sp>
        <p:nvSpPr>
          <p:cNvPr id="133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42C7C3-CE18-A14C-A789-F2A9AA26B19B}" type="slidenum">
              <a:rPr lang="en-US"/>
              <a:pPr/>
              <a:t>17</a:t>
            </a:fld>
            <a:endParaRPr lang="en-US"/>
          </a:p>
        </p:txBody>
      </p:sp>
      <p:sp>
        <p:nvSpPr>
          <p:cNvPr id="133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95B05-F852-E84D-8967-3F358D9DEA9C}" type="slidenum">
              <a:rPr lang="en-US"/>
              <a:pPr/>
              <a:t>18</a:t>
            </a:fld>
            <a:endParaRPr lang="en-US"/>
          </a:p>
        </p:txBody>
      </p:sp>
      <p:sp>
        <p:nvSpPr>
          <p:cNvPr id="133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DC7E5-6782-F242-B4FB-EFDA95638155}" type="slidenum">
              <a:rPr lang="en-US"/>
              <a:pPr/>
              <a:t>19</a:t>
            </a:fld>
            <a:endParaRPr lang="en-US"/>
          </a:p>
        </p:txBody>
      </p:sp>
      <p:sp>
        <p:nvSpPr>
          <p:cNvPr id="134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332FA-411E-6048-9ED1-6B8385D3FE34}" type="slidenum">
              <a:rPr lang="en-US"/>
              <a:pPr/>
              <a:t>2</a:t>
            </a:fld>
            <a:endParaRPr lang="en-US"/>
          </a:p>
        </p:txBody>
      </p:sp>
      <p:sp>
        <p:nvSpPr>
          <p:cNvPr id="145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6D857-2621-7443-8804-E8F53A7C4A1B}" type="slidenum">
              <a:rPr lang="en-US"/>
              <a:pPr/>
              <a:t>20</a:t>
            </a:fld>
            <a:endParaRPr lang="en-US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85A53-6E47-404B-809F-A618562936F9}" type="slidenum">
              <a:rPr lang="en-US"/>
              <a:pPr/>
              <a:t>21</a:t>
            </a:fld>
            <a:endParaRPr lang="en-US"/>
          </a:p>
        </p:txBody>
      </p:sp>
      <p:sp>
        <p:nvSpPr>
          <p:cNvPr id="134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18C291-2763-234D-B852-D866BEFCCB04}" type="slidenum">
              <a:rPr lang="en-US"/>
              <a:pPr/>
              <a:t>22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CBA7C-9B22-6646-BD2F-40AD407A0D6B}" type="slidenum">
              <a:rPr lang="en-US"/>
              <a:pPr/>
              <a:t>23</a:t>
            </a:fld>
            <a:endParaRPr lang="en-US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B1B86-ED21-9D45-800D-D4F7E692673A}" type="slidenum">
              <a:rPr lang="en-US"/>
              <a:pPr/>
              <a:t>24</a:t>
            </a:fld>
            <a:endParaRPr lang="en-US"/>
          </a:p>
        </p:txBody>
      </p:sp>
      <p:sp>
        <p:nvSpPr>
          <p:cNvPr id="134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86137-1860-EA44-9DB2-E23DF116C8BC}" type="slidenum">
              <a:rPr lang="en-US"/>
              <a:pPr/>
              <a:t>25</a:t>
            </a:fld>
            <a:endParaRPr lang="en-US"/>
          </a:p>
        </p:txBody>
      </p:sp>
      <p:sp>
        <p:nvSpPr>
          <p:cNvPr id="135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6EA1C-689A-1E4E-B777-893B594E28B1}" type="slidenum">
              <a:rPr lang="en-US"/>
              <a:pPr/>
              <a:t>26</a:t>
            </a:fld>
            <a:endParaRPr lang="en-US"/>
          </a:p>
        </p:txBody>
      </p:sp>
      <p:sp>
        <p:nvSpPr>
          <p:cNvPr id="135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DEC4BB-29B3-7E4A-BF3C-BE43C0F627B3}" type="slidenum">
              <a:rPr lang="en-US"/>
              <a:pPr/>
              <a:t>27</a:t>
            </a:fld>
            <a:endParaRPr lang="en-US"/>
          </a:p>
        </p:txBody>
      </p:sp>
      <p:sp>
        <p:nvSpPr>
          <p:cNvPr id="135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0E5B0-886D-0C48-AAC6-890CD678230F}" type="slidenum">
              <a:rPr lang="en-US"/>
              <a:pPr/>
              <a:t>28</a:t>
            </a:fld>
            <a:endParaRPr lang="en-US"/>
          </a:p>
        </p:txBody>
      </p:sp>
      <p:sp>
        <p:nvSpPr>
          <p:cNvPr id="135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12DB6-D42D-3842-BF2B-624D29F180FB}" type="slidenum">
              <a:rPr lang="en-US"/>
              <a:pPr/>
              <a:t>29</a:t>
            </a:fld>
            <a:endParaRPr lang="en-US"/>
          </a:p>
        </p:txBody>
      </p:sp>
      <p:sp>
        <p:nvSpPr>
          <p:cNvPr id="135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B5D6E-0BFE-7643-844A-39DD386E98A4}" type="slidenum">
              <a:rPr lang="en-US"/>
              <a:pPr/>
              <a:t>3</a:t>
            </a:fld>
            <a:endParaRPr lang="en-US"/>
          </a:p>
        </p:txBody>
      </p:sp>
      <p:sp>
        <p:nvSpPr>
          <p:cNvPr id="131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815BC-8BAD-F349-A80A-A1EB84ADA80D}" type="slidenum">
              <a:rPr lang="en-US"/>
              <a:pPr/>
              <a:t>30</a:t>
            </a:fld>
            <a:endParaRPr lang="en-US"/>
          </a:p>
        </p:txBody>
      </p:sp>
      <p:sp>
        <p:nvSpPr>
          <p:cNvPr id="136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E55699-BFF5-DD42-B76B-F2BF985A8CD4}" type="slidenum">
              <a:rPr lang="en-US"/>
              <a:pPr/>
              <a:t>31</a:t>
            </a:fld>
            <a:endParaRPr lang="en-US"/>
          </a:p>
        </p:txBody>
      </p:sp>
      <p:sp>
        <p:nvSpPr>
          <p:cNvPr id="136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DE2DC-F20D-0045-898B-D7A924D2C123}" type="slidenum">
              <a:rPr lang="en-US"/>
              <a:pPr/>
              <a:t>32</a:t>
            </a:fld>
            <a:endParaRPr lang="en-US"/>
          </a:p>
        </p:txBody>
      </p:sp>
      <p:sp>
        <p:nvSpPr>
          <p:cNvPr id="137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EA84C-FBAB-1C49-8587-2B44A70EB823}" type="slidenum">
              <a:rPr lang="en-US"/>
              <a:pPr/>
              <a:t>33</a:t>
            </a:fld>
            <a:endParaRPr lang="en-US"/>
          </a:p>
        </p:txBody>
      </p:sp>
      <p:sp>
        <p:nvSpPr>
          <p:cNvPr id="137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6BF65-92ED-5744-93F6-D90F7780C39D}" type="slidenum">
              <a:rPr lang="en-US"/>
              <a:pPr/>
              <a:t>34</a:t>
            </a:fld>
            <a:endParaRPr lang="en-US"/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52488-E8EA-DD42-B002-DFC4EFA2D1FE}" type="slidenum">
              <a:rPr lang="en-US"/>
              <a:pPr/>
              <a:t>35</a:t>
            </a:fld>
            <a:endParaRPr lang="en-US"/>
          </a:p>
        </p:txBody>
      </p:sp>
      <p:sp>
        <p:nvSpPr>
          <p:cNvPr id="136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96F92-05CB-A746-825C-60EB627C8671}" type="slidenum">
              <a:rPr lang="en-US"/>
              <a:pPr/>
              <a:t>36</a:t>
            </a:fld>
            <a:endParaRPr lang="en-US"/>
          </a:p>
        </p:txBody>
      </p:sp>
      <p:sp>
        <p:nvSpPr>
          <p:cNvPr id="137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Picture from NEC article “A hardware overview of SX-6 and SX-7 supercomputer”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1C1C0-64A6-5E45-A205-A7DB54DCE83A}" type="slidenum">
              <a:rPr lang="en-US"/>
              <a:pPr/>
              <a:t>37</a:t>
            </a:fld>
            <a:endParaRPr lang="en-US"/>
          </a:p>
        </p:txBody>
      </p:sp>
      <p:sp>
        <p:nvSpPr>
          <p:cNvPr id="138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E448B-8F6C-7249-9004-84627110DE52}" type="slidenum">
              <a:rPr lang="en-US"/>
              <a:pPr/>
              <a:t>38</a:t>
            </a:fld>
            <a:endParaRPr lang="en-US"/>
          </a:p>
        </p:txBody>
      </p:sp>
      <p:sp>
        <p:nvSpPr>
          <p:cNvPr id="137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D729F-49E5-574B-ACB2-7355177190F0}" type="slidenum">
              <a:rPr lang="en-US"/>
              <a:pPr/>
              <a:t>39</a:t>
            </a:fld>
            <a:endParaRPr lang="en-US"/>
          </a:p>
        </p:txBody>
      </p:sp>
      <p:sp>
        <p:nvSpPr>
          <p:cNvPr id="138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2C83E-5E14-AF45-B611-2793862C8825}" type="slidenum">
              <a:rPr lang="en-US"/>
              <a:pPr/>
              <a:t>4</a:t>
            </a:fld>
            <a:endParaRPr lang="en-US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B06E1B-2972-644B-AAEC-911D68EE62ED}" type="slidenum">
              <a:rPr lang="en-US"/>
              <a:pPr/>
              <a:t>5</a:t>
            </a:fld>
            <a:endParaRPr lang="en-US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734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DA094C-546A-314F-9AD3-B3015DE80B9F}" type="slidenum">
              <a:rPr lang="en-US"/>
              <a:pPr/>
              <a:t>6</a:t>
            </a:fld>
            <a:endParaRPr lang="en-US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68B15-5338-5742-A34A-68A5F2377FCA}" type="slidenum">
              <a:rPr lang="en-US"/>
              <a:pPr/>
              <a:t>7</a:t>
            </a:fld>
            <a:endParaRPr lang="en-US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144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61924C-9A06-7445-A225-9A34012DC207}" type="slidenum">
              <a:rPr lang="en-US"/>
              <a:pPr/>
              <a:t>8</a:t>
            </a:fld>
            <a:endParaRPr lang="en-US"/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939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CB4AA-EC7B-C049-A727-F3EC719D626A}" type="slidenum">
              <a:rPr lang="en-US"/>
              <a:pPr/>
              <a:t>9</a:t>
            </a:fld>
            <a:endParaRPr lang="en-US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3F10825-9821-D54D-BF9E-1ACCF1A056D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BF07F2-6565-774B-8889-0BB06C9019B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E58D81-9924-E348-BE93-944E57689DC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A1320D-FF2F-A94C-9A34-32FFF06B41E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89FF82D-A73E-E24E-9AEE-96E1D9AD6971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7D071E-1D5C-E24E-AFE9-8C5DF89BEC09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8273DE-613A-0340-9C3F-FEB4212290C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6F2370-D467-2B46-91E4-2EEA74322F1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345AD8-85A5-9742-96F7-9807F658BBB4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75B856E-46E1-AC41-990B-940F3F48952F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FDA655-1F7F-2F42-AA61-4F63712C7C3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135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2A3AF828-D75F-1D44-8E4B-7A5729699E4A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3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321800" y="6519446"/>
            <a:ext cx="16104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March </a:t>
            </a:r>
            <a:r>
              <a:rPr lang="en-US" sz="1600" baseline="0" dirty="0" smtClean="0">
                <a:solidFill>
                  <a:srgbClr val="FF0000"/>
                </a:solidFill>
              </a:rPr>
              <a:t>15</a:t>
            </a:r>
            <a:r>
              <a:rPr lang="en-US" sz="1600" dirty="0" smtClean="0">
                <a:solidFill>
                  <a:srgbClr val="FF0000"/>
                </a:solidFill>
              </a:rPr>
              <a:t>, 2012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758571" y="6519446"/>
            <a:ext cx="2032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CS152, Spring 2012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98650"/>
            <a:ext cx="805815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</a:t>
            </a:r>
            <a:br>
              <a:rPr lang="en-US" dirty="0"/>
            </a:br>
            <a:r>
              <a:rPr lang="en-US" dirty="0"/>
              <a:t>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15: </a:t>
            </a:r>
            <a:r>
              <a:rPr lang="en-US" dirty="0"/>
              <a:t>Vector Computers </a:t>
            </a:r>
            <a:br>
              <a:rPr lang="en-US" dirty="0"/>
            </a:br>
            <a:endParaRPr lang="en-US" dirty="0"/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588" y="4289425"/>
            <a:ext cx="7662862" cy="181133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California,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/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/>
              <a:t>http://inst.cs.berkeley.edu/~cs152 </a:t>
            </a:r>
          </a:p>
          <a:p>
            <a:pPr>
              <a:lnSpc>
                <a:spcPct val="70000"/>
              </a:lnSpc>
            </a:pPr>
            <a:endParaRPr lang="en-US" sz="2000" b="1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A46B49-4931-C241-8F53-5BCD45698647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96875"/>
            <a:ext cx="7173913" cy="736600"/>
          </a:xfrm>
        </p:spPr>
        <p:txBody>
          <a:bodyPr/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Supercomputer Applications</a:t>
            </a:r>
          </a:p>
        </p:txBody>
      </p:sp>
      <p:sp>
        <p:nvSpPr>
          <p:cNvPr id="1317891" name="Text Box 3"/>
          <p:cNvSpPr txBox="1">
            <a:spLocks noChangeArrowheads="1"/>
          </p:cNvSpPr>
          <p:nvPr/>
        </p:nvSpPr>
        <p:spPr bwMode="auto">
          <a:xfrm>
            <a:off x="490538" y="1600200"/>
            <a:ext cx="8229600" cy="4476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ko-KR" altLang="en-US" sz="2400" b="1" dirty="0">
                <a:ea typeface="굴림" charset="-127"/>
                <a:cs typeface="굴림" charset="-127"/>
              </a:rPr>
              <a:t> </a:t>
            </a:r>
            <a:r>
              <a:rPr lang="en-US" altLang="ko-KR" sz="2200" dirty="0">
                <a:latin typeface="Verdana" charset="0"/>
                <a:ea typeface="굴림" charset="-127"/>
                <a:cs typeface="굴림" charset="-127"/>
              </a:rPr>
              <a:t>Typical application areas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ko-KR" sz="2200" dirty="0">
                <a:latin typeface="Verdana" charset="0"/>
                <a:ea typeface="굴림" charset="-127"/>
                <a:cs typeface="굴림" charset="-127"/>
              </a:rPr>
              <a:t> Military research (nuclear weapons, cryptography)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ko-KR" sz="2200" dirty="0">
                <a:latin typeface="Verdana" charset="0"/>
                <a:ea typeface="굴림" charset="-127"/>
                <a:cs typeface="굴림" charset="-127"/>
              </a:rPr>
              <a:t> Scientific research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ko-KR" sz="2200" dirty="0">
                <a:latin typeface="Verdana" charset="0"/>
                <a:ea typeface="굴림" charset="-127"/>
                <a:cs typeface="굴림" charset="-127"/>
              </a:rPr>
              <a:t> Weather forecasting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ko-KR" sz="2200" dirty="0">
                <a:latin typeface="Verdana" charset="0"/>
                <a:ea typeface="굴림" charset="-127"/>
                <a:cs typeface="굴림" charset="-127"/>
              </a:rPr>
              <a:t> Oil exploration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ko-KR" sz="2200" dirty="0">
                <a:latin typeface="Verdana" charset="0"/>
                <a:ea typeface="굴림" charset="-127"/>
                <a:cs typeface="굴림" charset="-127"/>
              </a:rPr>
              <a:t> Industrial design (car crash simulation)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ko-KR" sz="2200" dirty="0">
                <a:latin typeface="Verdana" charset="0"/>
                <a:ea typeface="굴림" charset="-127"/>
                <a:cs typeface="굴림" charset="-127"/>
              </a:rPr>
              <a:t> Bioinformatics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ko-KR" sz="2200" dirty="0">
                <a:latin typeface="Verdana" charset="0"/>
                <a:ea typeface="굴림" charset="-127"/>
                <a:cs typeface="굴림" charset="-127"/>
              </a:rPr>
              <a:t> Cryptography</a:t>
            </a:r>
          </a:p>
          <a:p>
            <a:pPr algn="l">
              <a:spcBef>
                <a:spcPct val="0"/>
              </a:spcBef>
            </a:pPr>
            <a:endParaRPr lang="en-US" altLang="ko-KR" sz="2200" dirty="0"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200" dirty="0">
                <a:latin typeface="Verdana" charset="0"/>
                <a:ea typeface="굴림" charset="-127"/>
                <a:cs typeface="굴림" charset="-127"/>
              </a:rPr>
              <a:t>All involve huge computations on large data sets</a:t>
            </a:r>
          </a:p>
          <a:p>
            <a:pPr algn="l">
              <a:spcBef>
                <a:spcPct val="0"/>
              </a:spcBef>
            </a:pPr>
            <a:endParaRPr lang="en-US" altLang="ko-KR" sz="2200" dirty="0"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200" i="1" dirty="0">
                <a:latin typeface="Verdana" charset="0"/>
                <a:ea typeface="굴림" charset="-127"/>
                <a:cs typeface="굴림" charset="-127"/>
              </a:rPr>
              <a:t>In 70s-80s, Supercomputer </a:t>
            </a:r>
            <a:r>
              <a:rPr lang="en-US" altLang="ko-KR" sz="2200" i="1" dirty="0" err="1">
                <a:latin typeface="Verdana" charset="0"/>
                <a:ea typeface="굴림" charset="-127"/>
                <a:cs typeface="굴림" charset="-127"/>
                <a:sym typeface="Symbol" charset="2"/>
              </a:rPr>
              <a:t></a:t>
            </a:r>
            <a:r>
              <a:rPr lang="en-US" altLang="ko-KR" sz="2200" i="1" dirty="0">
                <a:latin typeface="Verdana" charset="0"/>
                <a:ea typeface="굴림" charset="-127"/>
                <a:cs typeface="굴림" charset="-127"/>
              </a:rPr>
              <a:t> Vector Machine</a:t>
            </a:r>
            <a:endParaRPr lang="en-US" altLang="ko-KR" sz="2200" dirty="0"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endParaRPr lang="ko-KR" altLang="en-US" sz="2200" dirty="0"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78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273"/>
          <p:cNvSpPr>
            <a:spLocks noGrp="1"/>
          </p:cNvSpPr>
          <p:nvPr>
            <p:ph type="title"/>
          </p:nvPr>
        </p:nvSpPr>
        <p:spPr>
          <a:xfrm>
            <a:off x="1371600" y="0"/>
            <a:ext cx="7292975" cy="736600"/>
          </a:xfrm>
        </p:spPr>
        <p:txBody>
          <a:bodyPr/>
          <a:lstStyle/>
          <a:p>
            <a:r>
              <a:rPr lang="en-US" altLang="ko-KR" dirty="0" smtClean="0"/>
              <a:t>Vector Programming Model</a:t>
            </a:r>
            <a:endParaRPr lang="en-US" dirty="0"/>
          </a:p>
        </p:txBody>
      </p:sp>
      <p:sp>
        <p:nvSpPr>
          <p:cNvPr id="27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45C434-AF2A-0A49-A972-634FEAE2AC28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328131" name="Group 3"/>
          <p:cNvGrpSpPr>
            <a:grpSpLocks/>
          </p:cNvGrpSpPr>
          <p:nvPr/>
        </p:nvGrpSpPr>
        <p:grpSpPr bwMode="auto">
          <a:xfrm>
            <a:off x="228600" y="2895600"/>
            <a:ext cx="8686800" cy="1676400"/>
            <a:chOff x="144" y="1968"/>
            <a:chExt cx="5472" cy="1056"/>
          </a:xfrm>
        </p:grpSpPr>
        <p:sp>
          <p:nvSpPr>
            <p:cNvPr id="1328132" name="Rectangle 4"/>
            <p:cNvSpPr>
              <a:spLocks noChangeArrowheads="1"/>
            </p:cNvSpPr>
            <p:nvPr/>
          </p:nvSpPr>
          <p:spPr bwMode="auto">
            <a:xfrm>
              <a:off x="2400" y="264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33" name="Rectangle 5"/>
            <p:cNvSpPr>
              <a:spLocks noChangeArrowheads="1"/>
            </p:cNvSpPr>
            <p:nvPr/>
          </p:nvSpPr>
          <p:spPr bwMode="auto">
            <a:xfrm>
              <a:off x="2400" y="2064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34" name="Rectangle 6"/>
            <p:cNvSpPr>
              <a:spLocks noChangeArrowheads="1"/>
            </p:cNvSpPr>
            <p:nvPr/>
          </p:nvSpPr>
          <p:spPr bwMode="auto">
            <a:xfrm>
              <a:off x="2400" y="2208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328135" name="Group 7"/>
            <p:cNvGrpSpPr>
              <a:grpSpLocks/>
            </p:cNvGrpSpPr>
            <p:nvPr/>
          </p:nvGrpSpPr>
          <p:grpSpPr bwMode="auto">
            <a:xfrm>
              <a:off x="2400" y="2640"/>
              <a:ext cx="2160" cy="48"/>
              <a:chOff x="1824" y="2928"/>
              <a:chExt cx="2160" cy="48"/>
            </a:xfrm>
          </p:grpSpPr>
          <p:sp>
            <p:nvSpPr>
              <p:cNvPr id="1328136" name="Rectangle 8"/>
              <p:cNvSpPr>
                <a:spLocks noChangeArrowheads="1"/>
              </p:cNvSpPr>
              <p:nvPr/>
            </p:nvSpPr>
            <p:spPr bwMode="auto">
              <a:xfrm>
                <a:off x="1824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37" name="Rectangle 9"/>
              <p:cNvSpPr>
                <a:spLocks noChangeArrowheads="1"/>
              </p:cNvSpPr>
              <p:nvPr/>
            </p:nvSpPr>
            <p:spPr bwMode="auto">
              <a:xfrm>
                <a:off x="2256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38" name="Rectangle 10"/>
              <p:cNvSpPr>
                <a:spLocks noChangeArrowheads="1"/>
              </p:cNvSpPr>
              <p:nvPr/>
            </p:nvSpPr>
            <p:spPr bwMode="auto">
              <a:xfrm>
                <a:off x="2688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39" name="Rectangle 11"/>
              <p:cNvSpPr>
                <a:spLocks noChangeArrowheads="1"/>
              </p:cNvSpPr>
              <p:nvPr/>
            </p:nvSpPr>
            <p:spPr bwMode="auto">
              <a:xfrm>
                <a:off x="3120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40" name="Rectangle 12"/>
              <p:cNvSpPr>
                <a:spLocks noChangeArrowheads="1"/>
              </p:cNvSpPr>
              <p:nvPr/>
            </p:nvSpPr>
            <p:spPr bwMode="auto">
              <a:xfrm>
                <a:off x="3552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141" name="Rectangle 13"/>
            <p:cNvSpPr>
              <a:spLocks noChangeArrowheads="1"/>
            </p:cNvSpPr>
            <p:nvPr/>
          </p:nvSpPr>
          <p:spPr bwMode="auto">
            <a:xfrm>
              <a:off x="4560" y="26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2" name="Rectangle 14"/>
            <p:cNvSpPr>
              <a:spLocks noChangeArrowheads="1"/>
            </p:cNvSpPr>
            <p:nvPr/>
          </p:nvSpPr>
          <p:spPr bwMode="auto">
            <a:xfrm>
              <a:off x="240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3" name="Rectangle 15"/>
            <p:cNvSpPr>
              <a:spLocks noChangeArrowheads="1"/>
            </p:cNvSpPr>
            <p:nvPr/>
          </p:nvSpPr>
          <p:spPr bwMode="auto">
            <a:xfrm>
              <a:off x="2832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4" name="Rectangle 16"/>
            <p:cNvSpPr>
              <a:spLocks noChangeArrowheads="1"/>
            </p:cNvSpPr>
            <p:nvPr/>
          </p:nvSpPr>
          <p:spPr bwMode="auto">
            <a:xfrm>
              <a:off x="3264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5" name="Rectangle 17"/>
            <p:cNvSpPr>
              <a:spLocks noChangeArrowheads="1"/>
            </p:cNvSpPr>
            <p:nvPr/>
          </p:nvSpPr>
          <p:spPr bwMode="auto">
            <a:xfrm>
              <a:off x="3696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6" name="Rectangle 18"/>
            <p:cNvSpPr>
              <a:spLocks noChangeArrowheads="1"/>
            </p:cNvSpPr>
            <p:nvPr/>
          </p:nvSpPr>
          <p:spPr bwMode="auto">
            <a:xfrm>
              <a:off x="4128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7" name="Rectangle 19"/>
            <p:cNvSpPr>
              <a:spLocks noChangeArrowheads="1"/>
            </p:cNvSpPr>
            <p:nvPr/>
          </p:nvSpPr>
          <p:spPr bwMode="auto">
            <a:xfrm>
              <a:off x="456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8" name="Rectangle 20"/>
            <p:cNvSpPr>
              <a:spLocks noChangeArrowheads="1"/>
            </p:cNvSpPr>
            <p:nvPr/>
          </p:nvSpPr>
          <p:spPr bwMode="auto">
            <a:xfrm>
              <a:off x="240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9" name="Rectangle 21"/>
            <p:cNvSpPr>
              <a:spLocks noChangeArrowheads="1"/>
            </p:cNvSpPr>
            <p:nvPr/>
          </p:nvSpPr>
          <p:spPr bwMode="auto">
            <a:xfrm>
              <a:off x="2832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50" name="Rectangle 22"/>
            <p:cNvSpPr>
              <a:spLocks noChangeArrowheads="1"/>
            </p:cNvSpPr>
            <p:nvPr/>
          </p:nvSpPr>
          <p:spPr bwMode="auto">
            <a:xfrm>
              <a:off x="3264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51" name="Rectangle 23"/>
            <p:cNvSpPr>
              <a:spLocks noChangeArrowheads="1"/>
            </p:cNvSpPr>
            <p:nvPr/>
          </p:nvSpPr>
          <p:spPr bwMode="auto">
            <a:xfrm>
              <a:off x="3696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52" name="Rectangle 24"/>
            <p:cNvSpPr>
              <a:spLocks noChangeArrowheads="1"/>
            </p:cNvSpPr>
            <p:nvPr/>
          </p:nvSpPr>
          <p:spPr bwMode="auto">
            <a:xfrm>
              <a:off x="4128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53" name="Rectangle 25"/>
            <p:cNvSpPr>
              <a:spLocks noChangeArrowheads="1"/>
            </p:cNvSpPr>
            <p:nvPr/>
          </p:nvSpPr>
          <p:spPr bwMode="auto">
            <a:xfrm>
              <a:off x="456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328154" name="Group 26"/>
            <p:cNvGrpSpPr>
              <a:grpSpLocks/>
            </p:cNvGrpSpPr>
            <p:nvPr/>
          </p:nvGrpSpPr>
          <p:grpSpPr bwMode="auto">
            <a:xfrm>
              <a:off x="2544" y="2112"/>
              <a:ext cx="192" cy="528"/>
              <a:chOff x="1968" y="2400"/>
              <a:chExt cx="192" cy="528"/>
            </a:xfrm>
          </p:grpSpPr>
          <p:sp>
            <p:nvSpPr>
              <p:cNvPr id="1328155" name="Oval 2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 dirty="0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56" name="Line 2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57" name="Line 2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58" name="Line 3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59" name="Group 31"/>
            <p:cNvGrpSpPr>
              <a:grpSpLocks/>
            </p:cNvGrpSpPr>
            <p:nvPr/>
          </p:nvGrpSpPr>
          <p:grpSpPr bwMode="auto">
            <a:xfrm>
              <a:off x="2976" y="2112"/>
              <a:ext cx="192" cy="528"/>
              <a:chOff x="1968" y="2400"/>
              <a:chExt cx="192" cy="528"/>
            </a:xfrm>
          </p:grpSpPr>
          <p:sp>
            <p:nvSpPr>
              <p:cNvPr id="1328160" name="Oval 3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61" name="Line 3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62" name="Line 3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63" name="Line 3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64" name="Group 36"/>
            <p:cNvGrpSpPr>
              <a:grpSpLocks/>
            </p:cNvGrpSpPr>
            <p:nvPr/>
          </p:nvGrpSpPr>
          <p:grpSpPr bwMode="auto">
            <a:xfrm>
              <a:off x="3408" y="2112"/>
              <a:ext cx="192" cy="528"/>
              <a:chOff x="1968" y="2400"/>
              <a:chExt cx="192" cy="528"/>
            </a:xfrm>
          </p:grpSpPr>
          <p:sp>
            <p:nvSpPr>
              <p:cNvPr id="1328165" name="Oval 3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66" name="Line 3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67" name="Line 3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68" name="Line 4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69" name="Group 41"/>
            <p:cNvGrpSpPr>
              <a:grpSpLocks/>
            </p:cNvGrpSpPr>
            <p:nvPr/>
          </p:nvGrpSpPr>
          <p:grpSpPr bwMode="auto">
            <a:xfrm>
              <a:off x="3840" y="2112"/>
              <a:ext cx="192" cy="528"/>
              <a:chOff x="1968" y="2400"/>
              <a:chExt cx="192" cy="528"/>
            </a:xfrm>
          </p:grpSpPr>
          <p:sp>
            <p:nvSpPr>
              <p:cNvPr id="1328170" name="Oval 4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71" name="Line 4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72" name="Line 4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73" name="Line 4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74" name="Group 46"/>
            <p:cNvGrpSpPr>
              <a:grpSpLocks/>
            </p:cNvGrpSpPr>
            <p:nvPr/>
          </p:nvGrpSpPr>
          <p:grpSpPr bwMode="auto">
            <a:xfrm>
              <a:off x="4272" y="2112"/>
              <a:ext cx="192" cy="528"/>
              <a:chOff x="1968" y="2400"/>
              <a:chExt cx="192" cy="528"/>
            </a:xfrm>
          </p:grpSpPr>
          <p:sp>
            <p:nvSpPr>
              <p:cNvPr id="1328175" name="Oval 4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76" name="Line 4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77" name="Line 4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78" name="Line 5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79" name="Group 51"/>
            <p:cNvGrpSpPr>
              <a:grpSpLocks/>
            </p:cNvGrpSpPr>
            <p:nvPr/>
          </p:nvGrpSpPr>
          <p:grpSpPr bwMode="auto">
            <a:xfrm>
              <a:off x="4704" y="2112"/>
              <a:ext cx="192" cy="528"/>
              <a:chOff x="1968" y="2400"/>
              <a:chExt cx="192" cy="528"/>
            </a:xfrm>
          </p:grpSpPr>
          <p:sp>
            <p:nvSpPr>
              <p:cNvPr id="1328180" name="Oval 5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 dirty="0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81" name="Line 5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82" name="Line 5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83" name="Line 5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184" name="Text Box 56"/>
            <p:cNvSpPr txBox="1">
              <a:spLocks noChangeArrowheads="1"/>
            </p:cNvSpPr>
            <p:nvPr/>
          </p:nvSpPr>
          <p:spPr bwMode="auto">
            <a:xfrm>
              <a:off x="2470" y="2736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[0]</a:t>
              </a:r>
            </a:p>
          </p:txBody>
        </p:sp>
        <p:sp>
          <p:nvSpPr>
            <p:cNvPr id="1328185" name="Text Box 57"/>
            <p:cNvSpPr txBox="1">
              <a:spLocks noChangeArrowheads="1"/>
            </p:cNvSpPr>
            <p:nvPr/>
          </p:nvSpPr>
          <p:spPr bwMode="auto">
            <a:xfrm>
              <a:off x="2902" y="2736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[1]</a:t>
              </a:r>
            </a:p>
          </p:txBody>
        </p:sp>
        <p:sp>
          <p:nvSpPr>
            <p:cNvPr id="1328186" name="Text Box 58"/>
            <p:cNvSpPr txBox="1">
              <a:spLocks noChangeArrowheads="1"/>
            </p:cNvSpPr>
            <p:nvPr/>
          </p:nvSpPr>
          <p:spPr bwMode="auto">
            <a:xfrm>
              <a:off x="4440" y="2736"/>
              <a:ext cx="745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[VLR-1]</a:t>
              </a:r>
            </a:p>
          </p:txBody>
        </p:sp>
        <p:sp>
          <p:nvSpPr>
            <p:cNvPr id="1328187" name="Text Box 59"/>
            <p:cNvSpPr txBox="1">
              <a:spLocks noChangeArrowheads="1"/>
            </p:cNvSpPr>
            <p:nvPr/>
          </p:nvSpPr>
          <p:spPr bwMode="auto">
            <a:xfrm>
              <a:off x="288" y="2064"/>
              <a:ext cx="1728" cy="73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Vector Arithmetic Instructions</a:t>
              </a:r>
            </a:p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ADDV v3, v1, v2</a:t>
              </a:r>
            </a:p>
          </p:txBody>
        </p:sp>
        <p:sp>
          <p:nvSpPr>
            <p:cNvPr id="1328188" name="Text Box 60"/>
            <p:cNvSpPr txBox="1">
              <a:spLocks noChangeArrowheads="1"/>
            </p:cNvSpPr>
            <p:nvPr/>
          </p:nvSpPr>
          <p:spPr bwMode="auto">
            <a:xfrm>
              <a:off x="2102" y="2544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v3</a:t>
              </a:r>
            </a:p>
          </p:txBody>
        </p:sp>
        <p:sp>
          <p:nvSpPr>
            <p:cNvPr id="1328189" name="Text Box 61"/>
            <p:cNvSpPr txBox="1">
              <a:spLocks noChangeArrowheads="1"/>
            </p:cNvSpPr>
            <p:nvPr/>
          </p:nvSpPr>
          <p:spPr bwMode="auto">
            <a:xfrm>
              <a:off x="2102" y="2112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v2</a:t>
              </a:r>
            </a:p>
          </p:txBody>
        </p:sp>
        <p:sp>
          <p:nvSpPr>
            <p:cNvPr id="1328190" name="Text Box 62"/>
            <p:cNvSpPr txBox="1">
              <a:spLocks noChangeArrowheads="1"/>
            </p:cNvSpPr>
            <p:nvPr/>
          </p:nvSpPr>
          <p:spPr bwMode="auto">
            <a:xfrm>
              <a:off x="2102" y="1968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v1</a:t>
              </a:r>
            </a:p>
          </p:txBody>
        </p:sp>
        <p:sp>
          <p:nvSpPr>
            <p:cNvPr id="1328191" name="AutoShape 63"/>
            <p:cNvSpPr>
              <a:spLocks noChangeArrowheads="1"/>
            </p:cNvSpPr>
            <p:nvPr/>
          </p:nvSpPr>
          <p:spPr bwMode="auto">
            <a:xfrm>
              <a:off x="144" y="2016"/>
              <a:ext cx="5472" cy="1008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28192" name="Group 64"/>
          <p:cNvGrpSpPr>
            <a:grpSpLocks/>
          </p:cNvGrpSpPr>
          <p:nvPr/>
        </p:nvGrpSpPr>
        <p:grpSpPr bwMode="auto">
          <a:xfrm>
            <a:off x="228600" y="609600"/>
            <a:ext cx="8686800" cy="2209800"/>
            <a:chOff x="144" y="528"/>
            <a:chExt cx="5472" cy="1392"/>
          </a:xfrm>
        </p:grpSpPr>
        <p:grpSp>
          <p:nvGrpSpPr>
            <p:cNvPr id="1328193" name="Group 65"/>
            <p:cNvGrpSpPr>
              <a:grpSpLocks/>
            </p:cNvGrpSpPr>
            <p:nvPr/>
          </p:nvGrpSpPr>
          <p:grpSpPr bwMode="auto">
            <a:xfrm>
              <a:off x="768" y="768"/>
              <a:ext cx="429" cy="624"/>
              <a:chOff x="864" y="912"/>
              <a:chExt cx="528" cy="768"/>
            </a:xfrm>
          </p:grpSpPr>
          <p:sp>
            <p:nvSpPr>
              <p:cNvPr id="1328194" name="Rectangle 66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5" name="Rectangle 67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6" name="Rectangle 68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7" name="Rectangle 69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8" name="Rectangle 70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9" name="Rectangle 7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0" name="Rectangle 72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1" name="Rectangle 7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2" name="Rectangle 74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3" name="Rectangle 75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4" name="Rectangle 76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5" name="Rectangle 77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6" name="Rectangle 78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7" name="Rectangle 79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8" name="Rectangle 80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9" name="Rectangle 81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10" name="Text Box 82"/>
            <p:cNvSpPr txBox="1">
              <a:spLocks noChangeArrowheads="1"/>
            </p:cNvSpPr>
            <p:nvPr/>
          </p:nvSpPr>
          <p:spPr bwMode="auto">
            <a:xfrm>
              <a:off x="271" y="528"/>
              <a:ext cx="1153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 dirty="0">
                  <a:latin typeface="Verdana" charset="0"/>
                  <a:ea typeface="굴림" charset="-127"/>
                  <a:cs typeface="굴림" charset="-127"/>
                </a:rPr>
                <a:t>Scalar Registers</a:t>
              </a:r>
            </a:p>
          </p:txBody>
        </p:sp>
        <p:sp>
          <p:nvSpPr>
            <p:cNvPr id="1328211" name="Text Box 83"/>
            <p:cNvSpPr txBox="1">
              <a:spLocks noChangeArrowheads="1"/>
            </p:cNvSpPr>
            <p:nvPr/>
          </p:nvSpPr>
          <p:spPr bwMode="auto">
            <a:xfrm>
              <a:off x="541" y="1248"/>
              <a:ext cx="28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r0</a:t>
              </a:r>
            </a:p>
          </p:txBody>
        </p:sp>
        <p:sp>
          <p:nvSpPr>
            <p:cNvPr id="1328212" name="Text Box 84"/>
            <p:cNvSpPr txBox="1">
              <a:spLocks noChangeArrowheads="1"/>
            </p:cNvSpPr>
            <p:nvPr/>
          </p:nvSpPr>
          <p:spPr bwMode="auto">
            <a:xfrm>
              <a:off x="438" y="672"/>
              <a:ext cx="388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r15</a:t>
              </a:r>
            </a:p>
          </p:txBody>
        </p:sp>
        <p:sp>
          <p:nvSpPr>
            <p:cNvPr id="1328213" name="Text Box 85"/>
            <p:cNvSpPr txBox="1">
              <a:spLocks noChangeArrowheads="1"/>
            </p:cNvSpPr>
            <p:nvPr/>
          </p:nvSpPr>
          <p:spPr bwMode="auto">
            <a:xfrm>
              <a:off x="3006" y="528"/>
              <a:ext cx="1169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 dirty="0">
                  <a:latin typeface="Verdana" charset="0"/>
                  <a:ea typeface="굴림" charset="-127"/>
                  <a:cs typeface="굴림" charset="-127"/>
                </a:rPr>
                <a:t>Vector Registers</a:t>
              </a:r>
            </a:p>
          </p:txBody>
        </p:sp>
        <p:sp>
          <p:nvSpPr>
            <p:cNvPr id="1328214" name="Text Box 86"/>
            <p:cNvSpPr txBox="1">
              <a:spLocks noChangeArrowheads="1"/>
            </p:cNvSpPr>
            <p:nvPr/>
          </p:nvSpPr>
          <p:spPr bwMode="auto">
            <a:xfrm>
              <a:off x="1526" y="1248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v0</a:t>
              </a:r>
            </a:p>
          </p:txBody>
        </p:sp>
        <p:sp>
          <p:nvSpPr>
            <p:cNvPr id="1328215" name="Text Box 87"/>
            <p:cNvSpPr txBox="1">
              <a:spLocks noChangeArrowheads="1"/>
            </p:cNvSpPr>
            <p:nvPr/>
          </p:nvSpPr>
          <p:spPr bwMode="auto">
            <a:xfrm>
              <a:off x="1424" y="672"/>
              <a:ext cx="41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v15</a:t>
              </a:r>
            </a:p>
          </p:txBody>
        </p:sp>
        <p:grpSp>
          <p:nvGrpSpPr>
            <p:cNvPr id="1328216" name="Group 88"/>
            <p:cNvGrpSpPr>
              <a:grpSpLocks/>
            </p:cNvGrpSpPr>
            <p:nvPr/>
          </p:nvGrpSpPr>
          <p:grpSpPr bwMode="auto">
            <a:xfrm>
              <a:off x="1776" y="768"/>
              <a:ext cx="429" cy="624"/>
              <a:chOff x="864" y="912"/>
              <a:chExt cx="528" cy="768"/>
            </a:xfrm>
          </p:grpSpPr>
          <p:sp>
            <p:nvSpPr>
              <p:cNvPr id="1328217" name="Rectangle 8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18" name="Rectangle 9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19" name="Rectangle 9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0" name="Rectangle 9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1" name="Rectangle 9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2" name="Rectangle 9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3" name="Rectangle 9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4" name="Rectangle 9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5" name="Rectangle 9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6" name="Rectangle 9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7" name="Rectangle 9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8" name="Rectangle 10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9" name="Rectangle 10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0" name="Rectangle 10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1" name="Rectangle 10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2" name="Rectangle 10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33" name="Text Box 105"/>
            <p:cNvSpPr txBox="1">
              <a:spLocks noChangeArrowheads="1"/>
            </p:cNvSpPr>
            <p:nvPr/>
          </p:nvSpPr>
          <p:spPr bwMode="auto">
            <a:xfrm>
              <a:off x="1809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[0]</a:t>
              </a:r>
            </a:p>
          </p:txBody>
        </p:sp>
        <p:grpSp>
          <p:nvGrpSpPr>
            <p:cNvPr id="1328234" name="Group 106"/>
            <p:cNvGrpSpPr>
              <a:grpSpLocks/>
            </p:cNvGrpSpPr>
            <p:nvPr/>
          </p:nvGrpSpPr>
          <p:grpSpPr bwMode="auto">
            <a:xfrm>
              <a:off x="2208" y="768"/>
              <a:ext cx="429" cy="624"/>
              <a:chOff x="864" y="912"/>
              <a:chExt cx="528" cy="768"/>
            </a:xfrm>
          </p:grpSpPr>
          <p:sp>
            <p:nvSpPr>
              <p:cNvPr id="1328235" name="Rectangle 10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6" name="Rectangle 10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7" name="Rectangle 10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8" name="Rectangle 11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9" name="Rectangle 11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0" name="Rectangle 11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1" name="Rectangle 11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2" name="Rectangle 11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3" name="Rectangle 11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4" name="Rectangle 11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5" name="Rectangle 11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6" name="Rectangle 11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7" name="Rectangle 11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8" name="Rectangle 12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9" name="Rectangle 12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0" name="Rectangle 12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51" name="Text Box 123"/>
            <p:cNvSpPr txBox="1">
              <a:spLocks noChangeArrowheads="1"/>
            </p:cNvSpPr>
            <p:nvPr/>
          </p:nvSpPr>
          <p:spPr bwMode="auto">
            <a:xfrm>
              <a:off x="2241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[1]</a:t>
              </a:r>
            </a:p>
          </p:txBody>
        </p:sp>
        <p:grpSp>
          <p:nvGrpSpPr>
            <p:cNvPr id="1328252" name="Group 124"/>
            <p:cNvGrpSpPr>
              <a:grpSpLocks/>
            </p:cNvGrpSpPr>
            <p:nvPr/>
          </p:nvGrpSpPr>
          <p:grpSpPr bwMode="auto">
            <a:xfrm>
              <a:off x="2640" y="768"/>
              <a:ext cx="429" cy="624"/>
              <a:chOff x="864" y="912"/>
              <a:chExt cx="528" cy="768"/>
            </a:xfrm>
          </p:grpSpPr>
          <p:sp>
            <p:nvSpPr>
              <p:cNvPr id="1328253" name="Rectangle 12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4" name="Rectangle 12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5" name="Rectangle 12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6" name="Rectangle 12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7" name="Rectangle 12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8" name="Rectangle 13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9" name="Rectangle 13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0" name="Rectangle 13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1" name="Rectangle 13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2" name="Rectangle 13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3" name="Rectangle 13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4" name="Rectangle 13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5" name="Rectangle 13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6" name="Rectangle 13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7" name="Rectangle 13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8" name="Rectangle 14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69" name="Text Box 141"/>
            <p:cNvSpPr txBox="1">
              <a:spLocks noChangeArrowheads="1"/>
            </p:cNvSpPr>
            <p:nvPr/>
          </p:nvSpPr>
          <p:spPr bwMode="auto">
            <a:xfrm>
              <a:off x="2673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[2]</a:t>
              </a:r>
            </a:p>
          </p:txBody>
        </p:sp>
        <p:grpSp>
          <p:nvGrpSpPr>
            <p:cNvPr id="1328270" name="Group 142"/>
            <p:cNvGrpSpPr>
              <a:grpSpLocks/>
            </p:cNvGrpSpPr>
            <p:nvPr/>
          </p:nvGrpSpPr>
          <p:grpSpPr bwMode="auto">
            <a:xfrm>
              <a:off x="3072" y="768"/>
              <a:ext cx="429" cy="624"/>
              <a:chOff x="864" y="912"/>
              <a:chExt cx="528" cy="768"/>
            </a:xfrm>
          </p:grpSpPr>
          <p:sp>
            <p:nvSpPr>
              <p:cNvPr id="1328271" name="Rectangle 143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2" name="Rectangle 144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3" name="Rectangle 145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4" name="Rectangle 146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5" name="Rectangle 147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6" name="Rectangle 14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7" name="Rectangle 149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8" name="Rectangle 150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9" name="Rectangle 151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0" name="Rectangle 152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1" name="Rectangle 153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2" name="Rectangle 154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3" name="Rectangle 155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4" name="Rectangle 156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5" name="Rectangle 157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6" name="Rectangle 158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87" name="Text Box 159"/>
            <p:cNvSpPr txBox="1">
              <a:spLocks noChangeArrowheads="1"/>
            </p:cNvSpPr>
            <p:nvPr/>
          </p:nvSpPr>
          <p:spPr bwMode="auto">
            <a:xfrm>
              <a:off x="3228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288" name="Group 160"/>
            <p:cNvGrpSpPr>
              <a:grpSpLocks/>
            </p:cNvGrpSpPr>
            <p:nvPr/>
          </p:nvGrpSpPr>
          <p:grpSpPr bwMode="auto">
            <a:xfrm>
              <a:off x="3504" y="768"/>
              <a:ext cx="429" cy="624"/>
              <a:chOff x="864" y="912"/>
              <a:chExt cx="528" cy="768"/>
            </a:xfrm>
          </p:grpSpPr>
          <p:sp>
            <p:nvSpPr>
              <p:cNvPr id="1328289" name="Rectangle 161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0" name="Rectangle 162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1" name="Rectangle 163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2" name="Rectangle 164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3" name="Rectangle 165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4" name="Rectangle 16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5" name="Rectangle 167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6" name="Rectangle 16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7" name="Rectangle 169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8" name="Rectangle 170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9" name="Rectangle 171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0" name="Rectangle 172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1" name="Rectangle 173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2" name="Rectangle 174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3" name="Rectangle 175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4" name="Rectangle 176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305" name="Text Box 177"/>
            <p:cNvSpPr txBox="1">
              <a:spLocks noChangeArrowheads="1"/>
            </p:cNvSpPr>
            <p:nvPr/>
          </p:nvSpPr>
          <p:spPr bwMode="auto">
            <a:xfrm>
              <a:off x="3660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306" name="Group 178"/>
            <p:cNvGrpSpPr>
              <a:grpSpLocks/>
            </p:cNvGrpSpPr>
            <p:nvPr/>
          </p:nvGrpSpPr>
          <p:grpSpPr bwMode="auto">
            <a:xfrm>
              <a:off x="3936" y="768"/>
              <a:ext cx="429" cy="624"/>
              <a:chOff x="864" y="912"/>
              <a:chExt cx="528" cy="768"/>
            </a:xfrm>
          </p:grpSpPr>
          <p:sp>
            <p:nvSpPr>
              <p:cNvPr id="1328307" name="Rectangle 17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8" name="Rectangle 18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9" name="Rectangle 18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0" name="Rectangle 18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1" name="Rectangle 18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2" name="Rectangle 18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3" name="Rectangle 18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4" name="Rectangle 18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5" name="Rectangle 18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6" name="Rectangle 18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7" name="Rectangle 18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8" name="Rectangle 19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9" name="Rectangle 19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0" name="Rectangle 19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1" name="Rectangle 19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2" name="Rectangle 19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323" name="Text Box 195"/>
            <p:cNvSpPr txBox="1">
              <a:spLocks noChangeArrowheads="1"/>
            </p:cNvSpPr>
            <p:nvPr/>
          </p:nvSpPr>
          <p:spPr bwMode="auto">
            <a:xfrm>
              <a:off x="4092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324" name="Group 196"/>
            <p:cNvGrpSpPr>
              <a:grpSpLocks/>
            </p:cNvGrpSpPr>
            <p:nvPr/>
          </p:nvGrpSpPr>
          <p:grpSpPr bwMode="auto">
            <a:xfrm>
              <a:off x="4368" y="768"/>
              <a:ext cx="429" cy="624"/>
              <a:chOff x="864" y="912"/>
              <a:chExt cx="528" cy="768"/>
            </a:xfrm>
          </p:grpSpPr>
          <p:sp>
            <p:nvSpPr>
              <p:cNvPr id="1328325" name="Rectangle 19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6" name="Rectangle 19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7" name="Rectangle 19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8" name="Rectangle 20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9" name="Rectangle 20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0" name="Rectangle 20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1" name="Rectangle 20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2" name="Rectangle 20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3" name="Rectangle 20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4" name="Rectangle 20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5" name="Rectangle 20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6" name="Rectangle 20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7" name="Rectangle 20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8" name="Rectangle 21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9" name="Rectangle 21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0" name="Rectangle 21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341" name="Text Box 213"/>
            <p:cNvSpPr txBox="1">
              <a:spLocks noChangeArrowheads="1"/>
            </p:cNvSpPr>
            <p:nvPr/>
          </p:nvSpPr>
          <p:spPr bwMode="auto">
            <a:xfrm>
              <a:off x="4524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342" name="Group 214"/>
            <p:cNvGrpSpPr>
              <a:grpSpLocks/>
            </p:cNvGrpSpPr>
            <p:nvPr/>
          </p:nvGrpSpPr>
          <p:grpSpPr bwMode="auto">
            <a:xfrm>
              <a:off x="4800" y="768"/>
              <a:ext cx="429" cy="624"/>
              <a:chOff x="864" y="912"/>
              <a:chExt cx="528" cy="768"/>
            </a:xfrm>
          </p:grpSpPr>
          <p:sp>
            <p:nvSpPr>
              <p:cNvPr id="1328343" name="Rectangle 21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4" name="Rectangle 21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5" name="Rectangle 21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6" name="Rectangle 21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7" name="Rectangle 21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8" name="Rectangle 22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9" name="Rectangle 22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0" name="Rectangle 22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1" name="Rectangle 22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2" name="Rectangle 22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3" name="Rectangle 22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4" name="Rectangle 22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5" name="Rectangle 22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6" name="Rectangle 22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7" name="Rectangle 22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8" name="Rectangle 23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359" name="Text Box 231"/>
            <p:cNvSpPr txBox="1">
              <a:spLocks noChangeArrowheads="1"/>
            </p:cNvSpPr>
            <p:nvPr/>
          </p:nvSpPr>
          <p:spPr bwMode="auto">
            <a:xfrm>
              <a:off x="4435" y="1344"/>
              <a:ext cx="109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[VLRMAX-1]</a:t>
              </a:r>
            </a:p>
          </p:txBody>
        </p:sp>
        <p:sp>
          <p:nvSpPr>
            <p:cNvPr id="1328360" name="Rectangle 232"/>
            <p:cNvSpPr>
              <a:spLocks noChangeArrowheads="1"/>
            </p:cNvSpPr>
            <p:nvPr/>
          </p:nvSpPr>
          <p:spPr bwMode="auto">
            <a:xfrm>
              <a:off x="3984" y="1728"/>
              <a:ext cx="720" cy="15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VLR</a:t>
              </a:r>
            </a:p>
          </p:txBody>
        </p:sp>
        <p:sp>
          <p:nvSpPr>
            <p:cNvPr id="1328361" name="AutoShape 233"/>
            <p:cNvSpPr>
              <a:spLocks noChangeArrowheads="1"/>
            </p:cNvSpPr>
            <p:nvPr/>
          </p:nvSpPr>
          <p:spPr bwMode="auto">
            <a:xfrm>
              <a:off x="144" y="528"/>
              <a:ext cx="5472" cy="139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2" name="Text Box 234"/>
            <p:cNvSpPr txBox="1">
              <a:spLocks noChangeArrowheads="1"/>
            </p:cNvSpPr>
            <p:nvPr/>
          </p:nvSpPr>
          <p:spPr bwMode="auto">
            <a:xfrm>
              <a:off x="2443" y="1680"/>
              <a:ext cx="1587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>
                  <a:latin typeface="Verdana" charset="0"/>
                  <a:ea typeface="굴림" charset="-127"/>
                  <a:cs typeface="굴림" charset="-127"/>
                </a:rPr>
                <a:t>Vector Length Register</a:t>
              </a:r>
            </a:p>
          </p:txBody>
        </p:sp>
      </p:grpSp>
      <p:grpSp>
        <p:nvGrpSpPr>
          <p:cNvPr id="1328363" name="Group 235"/>
          <p:cNvGrpSpPr>
            <a:grpSpLocks/>
          </p:cNvGrpSpPr>
          <p:nvPr/>
        </p:nvGrpSpPr>
        <p:grpSpPr bwMode="auto">
          <a:xfrm>
            <a:off x="228600" y="4648200"/>
            <a:ext cx="8686800" cy="1844675"/>
            <a:chOff x="144" y="3072"/>
            <a:chExt cx="5472" cy="1162"/>
          </a:xfrm>
        </p:grpSpPr>
        <p:sp>
          <p:nvSpPr>
            <p:cNvPr id="1328364" name="Rectangle 236"/>
            <p:cNvSpPr>
              <a:spLocks noChangeArrowheads="1"/>
            </p:cNvSpPr>
            <p:nvPr/>
          </p:nvSpPr>
          <p:spPr bwMode="auto">
            <a:xfrm>
              <a:off x="2784" y="336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5" name="Rectangle 237"/>
            <p:cNvSpPr>
              <a:spLocks noChangeArrowheads="1"/>
            </p:cNvSpPr>
            <p:nvPr/>
          </p:nvSpPr>
          <p:spPr bwMode="auto">
            <a:xfrm>
              <a:off x="278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6" name="Rectangle 238"/>
            <p:cNvSpPr>
              <a:spLocks noChangeArrowheads="1"/>
            </p:cNvSpPr>
            <p:nvPr/>
          </p:nvSpPr>
          <p:spPr bwMode="auto">
            <a:xfrm>
              <a:off x="3216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7" name="Rectangle 239"/>
            <p:cNvSpPr>
              <a:spLocks noChangeArrowheads="1"/>
            </p:cNvSpPr>
            <p:nvPr/>
          </p:nvSpPr>
          <p:spPr bwMode="auto">
            <a:xfrm>
              <a:off x="3648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8" name="Rectangle 240"/>
            <p:cNvSpPr>
              <a:spLocks noChangeArrowheads="1"/>
            </p:cNvSpPr>
            <p:nvPr/>
          </p:nvSpPr>
          <p:spPr bwMode="auto">
            <a:xfrm>
              <a:off x="4080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9" name="Rectangle 241"/>
            <p:cNvSpPr>
              <a:spLocks noChangeArrowheads="1"/>
            </p:cNvSpPr>
            <p:nvPr/>
          </p:nvSpPr>
          <p:spPr bwMode="auto">
            <a:xfrm>
              <a:off x="4512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0" name="Rectangle 242"/>
            <p:cNvSpPr>
              <a:spLocks noChangeArrowheads="1"/>
            </p:cNvSpPr>
            <p:nvPr/>
          </p:nvSpPr>
          <p:spPr bwMode="auto">
            <a:xfrm>
              <a:off x="494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1" name="Rectangle 243"/>
            <p:cNvSpPr>
              <a:spLocks noChangeArrowheads="1"/>
            </p:cNvSpPr>
            <p:nvPr/>
          </p:nvSpPr>
          <p:spPr bwMode="auto">
            <a:xfrm>
              <a:off x="62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2" name="Rectangle 244"/>
            <p:cNvSpPr>
              <a:spLocks noChangeArrowheads="1"/>
            </p:cNvSpPr>
            <p:nvPr/>
          </p:nvSpPr>
          <p:spPr bwMode="auto">
            <a:xfrm>
              <a:off x="105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3" name="Rectangle 245"/>
            <p:cNvSpPr>
              <a:spLocks noChangeArrowheads="1"/>
            </p:cNvSpPr>
            <p:nvPr/>
          </p:nvSpPr>
          <p:spPr bwMode="auto">
            <a:xfrm>
              <a:off x="148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4" name="Rectangle 246"/>
            <p:cNvSpPr>
              <a:spLocks noChangeArrowheads="1"/>
            </p:cNvSpPr>
            <p:nvPr/>
          </p:nvSpPr>
          <p:spPr bwMode="auto">
            <a:xfrm>
              <a:off x="192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5" name="Rectangle 247"/>
            <p:cNvSpPr>
              <a:spLocks noChangeArrowheads="1"/>
            </p:cNvSpPr>
            <p:nvPr/>
          </p:nvSpPr>
          <p:spPr bwMode="auto">
            <a:xfrm>
              <a:off x="235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6" name="Rectangle 248"/>
            <p:cNvSpPr>
              <a:spLocks noChangeArrowheads="1"/>
            </p:cNvSpPr>
            <p:nvPr/>
          </p:nvSpPr>
          <p:spPr bwMode="auto">
            <a:xfrm>
              <a:off x="278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7" name="Rectangle 249"/>
            <p:cNvSpPr>
              <a:spLocks noChangeArrowheads="1"/>
            </p:cNvSpPr>
            <p:nvPr/>
          </p:nvSpPr>
          <p:spPr bwMode="auto">
            <a:xfrm>
              <a:off x="321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8" name="Rectangle 250"/>
            <p:cNvSpPr>
              <a:spLocks noChangeArrowheads="1"/>
            </p:cNvSpPr>
            <p:nvPr/>
          </p:nvSpPr>
          <p:spPr bwMode="auto">
            <a:xfrm>
              <a:off x="364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9" name="Rectangle 251"/>
            <p:cNvSpPr>
              <a:spLocks noChangeArrowheads="1"/>
            </p:cNvSpPr>
            <p:nvPr/>
          </p:nvSpPr>
          <p:spPr bwMode="auto">
            <a:xfrm>
              <a:off x="408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0" name="Rectangle 252"/>
            <p:cNvSpPr>
              <a:spLocks noChangeArrowheads="1"/>
            </p:cNvSpPr>
            <p:nvPr/>
          </p:nvSpPr>
          <p:spPr bwMode="auto">
            <a:xfrm>
              <a:off x="451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1" name="Rectangle 253"/>
            <p:cNvSpPr>
              <a:spLocks noChangeArrowheads="1"/>
            </p:cNvSpPr>
            <p:nvPr/>
          </p:nvSpPr>
          <p:spPr bwMode="auto">
            <a:xfrm>
              <a:off x="494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2" name="Line 254"/>
            <p:cNvSpPr>
              <a:spLocks noChangeShapeType="1"/>
            </p:cNvSpPr>
            <p:nvPr/>
          </p:nvSpPr>
          <p:spPr bwMode="auto">
            <a:xfrm flipV="1">
              <a:off x="864" y="3408"/>
              <a:ext cx="216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3" name="Line 255"/>
            <p:cNvSpPr>
              <a:spLocks noChangeShapeType="1"/>
            </p:cNvSpPr>
            <p:nvPr/>
          </p:nvSpPr>
          <p:spPr bwMode="auto">
            <a:xfrm flipV="1">
              <a:off x="1728" y="3408"/>
              <a:ext cx="168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4" name="Line 256"/>
            <p:cNvSpPr>
              <a:spLocks noChangeShapeType="1"/>
            </p:cNvSpPr>
            <p:nvPr/>
          </p:nvSpPr>
          <p:spPr bwMode="auto">
            <a:xfrm flipV="1">
              <a:off x="2592" y="3408"/>
              <a:ext cx="1296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5" name="Line 257"/>
            <p:cNvSpPr>
              <a:spLocks noChangeShapeType="1"/>
            </p:cNvSpPr>
            <p:nvPr/>
          </p:nvSpPr>
          <p:spPr bwMode="auto">
            <a:xfrm flipV="1">
              <a:off x="3408" y="3408"/>
              <a:ext cx="864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6" name="Line 258"/>
            <p:cNvSpPr>
              <a:spLocks noChangeShapeType="1"/>
            </p:cNvSpPr>
            <p:nvPr/>
          </p:nvSpPr>
          <p:spPr bwMode="auto">
            <a:xfrm flipV="1">
              <a:off x="4272" y="3408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7" name="Line 259"/>
            <p:cNvSpPr>
              <a:spLocks noChangeShapeType="1"/>
            </p:cNvSpPr>
            <p:nvPr/>
          </p:nvSpPr>
          <p:spPr bwMode="auto">
            <a:xfrm flipV="1">
              <a:off x="5136" y="3408"/>
              <a:ext cx="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8" name="Text Box 260"/>
            <p:cNvSpPr txBox="1">
              <a:spLocks noChangeArrowheads="1"/>
            </p:cNvSpPr>
            <p:nvPr/>
          </p:nvSpPr>
          <p:spPr bwMode="auto">
            <a:xfrm>
              <a:off x="2486" y="3216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v1</a:t>
              </a:r>
            </a:p>
          </p:txBody>
        </p:sp>
        <p:sp>
          <p:nvSpPr>
            <p:cNvPr id="1328389" name="Text Box 261"/>
            <p:cNvSpPr txBox="1">
              <a:spLocks noChangeArrowheads="1"/>
            </p:cNvSpPr>
            <p:nvPr/>
          </p:nvSpPr>
          <p:spPr bwMode="auto">
            <a:xfrm>
              <a:off x="240" y="3072"/>
              <a:ext cx="1680" cy="65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Vector Load and Store Instructions</a:t>
              </a:r>
            </a:p>
            <a:p>
              <a:pPr>
                <a:lnSpc>
                  <a:spcPct val="60000"/>
                </a:lnSpc>
              </a:pPr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LV v1, r1, r2</a:t>
              </a:r>
            </a:p>
          </p:txBody>
        </p:sp>
        <p:sp>
          <p:nvSpPr>
            <p:cNvPr id="1328390" name="Line 262"/>
            <p:cNvSpPr>
              <a:spLocks noChangeShapeType="1"/>
            </p:cNvSpPr>
            <p:nvPr/>
          </p:nvSpPr>
          <p:spPr bwMode="auto">
            <a:xfrm flipV="1">
              <a:off x="624" y="388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1" name="Text Box 263"/>
            <p:cNvSpPr txBox="1">
              <a:spLocks noChangeArrowheads="1"/>
            </p:cNvSpPr>
            <p:nvPr/>
          </p:nvSpPr>
          <p:spPr bwMode="auto">
            <a:xfrm>
              <a:off x="313" y="3984"/>
              <a:ext cx="785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Base, r1</a:t>
              </a:r>
            </a:p>
          </p:txBody>
        </p:sp>
        <p:sp>
          <p:nvSpPr>
            <p:cNvPr id="1328392" name="Line 264"/>
            <p:cNvSpPr>
              <a:spLocks noChangeShapeType="1"/>
            </p:cNvSpPr>
            <p:nvPr/>
          </p:nvSpPr>
          <p:spPr bwMode="auto">
            <a:xfrm>
              <a:off x="1488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3" name="Line 265"/>
            <p:cNvSpPr>
              <a:spLocks noChangeShapeType="1"/>
            </p:cNvSpPr>
            <p:nvPr/>
          </p:nvSpPr>
          <p:spPr bwMode="auto">
            <a:xfrm>
              <a:off x="2352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4" name="Line 266"/>
            <p:cNvSpPr>
              <a:spLocks noChangeShapeType="1"/>
            </p:cNvSpPr>
            <p:nvPr/>
          </p:nvSpPr>
          <p:spPr bwMode="auto">
            <a:xfrm>
              <a:off x="1488" y="3984"/>
              <a:ext cx="86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5" name="Text Box 267"/>
            <p:cNvSpPr txBox="1">
              <a:spLocks noChangeArrowheads="1"/>
            </p:cNvSpPr>
            <p:nvPr/>
          </p:nvSpPr>
          <p:spPr bwMode="auto">
            <a:xfrm>
              <a:off x="1501" y="3984"/>
              <a:ext cx="880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Stride, r2</a:t>
              </a:r>
            </a:p>
          </p:txBody>
        </p:sp>
        <p:sp>
          <p:nvSpPr>
            <p:cNvPr id="1328396" name="AutoShape 268"/>
            <p:cNvSpPr>
              <a:spLocks noChangeArrowheads="1"/>
            </p:cNvSpPr>
            <p:nvPr/>
          </p:nvSpPr>
          <p:spPr bwMode="auto">
            <a:xfrm>
              <a:off x="144" y="3072"/>
              <a:ext cx="5472" cy="115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7" name="Text Box 269"/>
            <p:cNvSpPr txBox="1">
              <a:spLocks noChangeArrowheads="1"/>
            </p:cNvSpPr>
            <p:nvPr/>
          </p:nvSpPr>
          <p:spPr bwMode="auto">
            <a:xfrm>
              <a:off x="3442" y="3888"/>
              <a:ext cx="697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  <p:sp>
          <p:nvSpPr>
            <p:cNvPr id="1328398" name="Rectangle 270"/>
            <p:cNvSpPr>
              <a:spLocks noChangeArrowheads="1"/>
            </p:cNvSpPr>
            <p:nvPr/>
          </p:nvSpPr>
          <p:spPr bwMode="auto">
            <a:xfrm>
              <a:off x="19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9" name="Text Box 271"/>
            <p:cNvSpPr txBox="1">
              <a:spLocks noChangeArrowheads="1"/>
            </p:cNvSpPr>
            <p:nvPr/>
          </p:nvSpPr>
          <p:spPr bwMode="auto">
            <a:xfrm>
              <a:off x="3273" y="3120"/>
              <a:ext cx="122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Vector Register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D087F9-B113-7C46-85DD-8A6DD11DC085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3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11430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Code Example</a:t>
            </a:r>
          </a:p>
        </p:txBody>
      </p:sp>
      <p:grpSp>
        <p:nvGrpSpPr>
          <p:cNvPr id="1330179" name="Group 3"/>
          <p:cNvGrpSpPr>
            <a:grpSpLocks/>
          </p:cNvGrpSpPr>
          <p:nvPr/>
        </p:nvGrpSpPr>
        <p:grpSpPr bwMode="auto">
          <a:xfrm>
            <a:off x="3352800" y="1600200"/>
            <a:ext cx="2743200" cy="4038600"/>
            <a:chOff x="2112" y="1008"/>
            <a:chExt cx="1728" cy="2544"/>
          </a:xfrm>
        </p:grpSpPr>
        <p:sp>
          <p:nvSpPr>
            <p:cNvPr id="1330180" name="Rectangle 4"/>
            <p:cNvSpPr>
              <a:spLocks noChangeArrowheads="1"/>
            </p:cNvSpPr>
            <p:nvPr/>
          </p:nvSpPr>
          <p:spPr bwMode="auto">
            <a:xfrm>
              <a:off x="2112" y="1008"/>
              <a:ext cx="1728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0181" name="Text Box 5"/>
            <p:cNvSpPr txBox="1">
              <a:spLocks noChangeArrowheads="1"/>
            </p:cNvSpPr>
            <p:nvPr/>
          </p:nvSpPr>
          <p:spPr bwMode="auto">
            <a:xfrm>
              <a:off x="2112" y="1056"/>
              <a:ext cx="1671" cy="24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# Scalar Code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LI R4, 64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loop: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L.D F0, 0(R1)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L.D F2, 0(R2)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ADD.D F4, F2, F0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S.D F4, 0(R3)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DADDIU R1, 8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DADDIU R2, 8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DADDIU R3, 8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DSUBIU R4, 1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BNEZ R4, loop</a:t>
              </a:r>
            </a:p>
          </p:txBody>
        </p:sp>
      </p:grpSp>
      <p:grpSp>
        <p:nvGrpSpPr>
          <p:cNvPr id="1330182" name="Group 6"/>
          <p:cNvGrpSpPr>
            <a:grpSpLocks/>
          </p:cNvGrpSpPr>
          <p:nvPr/>
        </p:nvGrpSpPr>
        <p:grpSpPr bwMode="auto">
          <a:xfrm>
            <a:off x="6019800" y="1600200"/>
            <a:ext cx="2790825" cy="4038600"/>
            <a:chOff x="3792" y="1008"/>
            <a:chExt cx="1758" cy="2544"/>
          </a:xfrm>
        </p:grpSpPr>
        <p:sp>
          <p:nvSpPr>
            <p:cNvPr id="1330183" name="Rectangle 7"/>
            <p:cNvSpPr>
              <a:spLocks noChangeArrowheads="1"/>
            </p:cNvSpPr>
            <p:nvPr/>
          </p:nvSpPr>
          <p:spPr bwMode="auto">
            <a:xfrm>
              <a:off x="3840" y="1008"/>
              <a:ext cx="1680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0184" name="Text Box 8"/>
            <p:cNvSpPr txBox="1">
              <a:spLocks noChangeArrowheads="1"/>
            </p:cNvSpPr>
            <p:nvPr/>
          </p:nvSpPr>
          <p:spPr bwMode="auto">
            <a:xfrm>
              <a:off x="3792" y="1056"/>
              <a:ext cx="1758" cy="121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# Vector Code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LI VLR, 64 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LV V1, R1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LV V2, R2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ADDV.D V3, V1, V2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SV V3, R3</a:t>
              </a:r>
            </a:p>
          </p:txBody>
        </p:sp>
      </p:grpSp>
      <p:grpSp>
        <p:nvGrpSpPr>
          <p:cNvPr id="1330185" name="Group 9"/>
          <p:cNvGrpSpPr>
            <a:grpSpLocks/>
          </p:cNvGrpSpPr>
          <p:nvPr/>
        </p:nvGrpSpPr>
        <p:grpSpPr bwMode="auto">
          <a:xfrm>
            <a:off x="381000" y="1600200"/>
            <a:ext cx="3065463" cy="4038600"/>
            <a:chOff x="240" y="1008"/>
            <a:chExt cx="1931" cy="2544"/>
          </a:xfrm>
        </p:grpSpPr>
        <p:sp>
          <p:nvSpPr>
            <p:cNvPr id="1330186" name="Rectangle 10"/>
            <p:cNvSpPr>
              <a:spLocks noChangeArrowheads="1"/>
            </p:cNvSpPr>
            <p:nvPr/>
          </p:nvSpPr>
          <p:spPr bwMode="auto">
            <a:xfrm>
              <a:off x="240" y="1008"/>
              <a:ext cx="1872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0187" name="Text Box 11"/>
            <p:cNvSpPr txBox="1">
              <a:spLocks noChangeArrowheads="1"/>
            </p:cNvSpPr>
            <p:nvPr/>
          </p:nvSpPr>
          <p:spPr bwMode="auto">
            <a:xfrm>
              <a:off x="240" y="1104"/>
              <a:ext cx="1931" cy="59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# C code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for (i=0; i&lt;64; i++)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C[i] = A[i] + B[i];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858000" y="6565900"/>
            <a:ext cx="1905000" cy="292100"/>
          </a:xfrm>
        </p:spPr>
        <p:txBody>
          <a:bodyPr/>
          <a:lstStyle/>
          <a:p>
            <a:fld id="{E22A199A-32D5-FB4F-8136-05CDC3A78BCD}" type="slidenum">
              <a:rPr lang="en-US"/>
              <a:pPr/>
              <a:t>13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32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231063" cy="635000"/>
          </a:xfrm>
        </p:spPr>
        <p:txBody>
          <a:bodyPr/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Vector Supercomputers</a:t>
            </a:r>
            <a:endParaRPr lang="en-US" altLang="ko-KR" sz="2400" dirty="0">
              <a:ea typeface="굴림" charset="-127"/>
              <a:cs typeface="굴림" charset="-127"/>
            </a:endParaRPr>
          </a:p>
        </p:txBody>
      </p:sp>
      <p:sp>
        <p:nvSpPr>
          <p:cNvPr id="132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6400800" cy="5029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ko-KR" sz="2800" i="1" dirty="0">
                <a:ea typeface="굴림" charset="-127"/>
                <a:cs typeface="굴림" charset="-127"/>
              </a:rPr>
              <a:t>Epitomized by Cray-1, 1976:</a:t>
            </a:r>
          </a:p>
          <a:p>
            <a:pPr>
              <a:buFontTx/>
              <a:buNone/>
            </a:pPr>
            <a:endParaRPr lang="en-US" altLang="ko-KR" sz="1800" dirty="0">
              <a:ea typeface="굴림" charset="-127"/>
              <a:cs typeface="굴림" charset="-127"/>
            </a:endParaRPr>
          </a:p>
          <a:p>
            <a:r>
              <a:rPr lang="en-US" altLang="ko-KR" dirty="0">
                <a:ea typeface="굴림" charset="-127"/>
                <a:cs typeface="굴림" charset="-127"/>
              </a:rPr>
              <a:t>Scalar Unit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Load/Store Architecture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Vector Extension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Vector Registers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Vector Instructions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Implementation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Hardwired Control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Highly Pipelined Functional Units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Interleaved Memory System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No Data Caches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No Virtual Memory</a:t>
            </a:r>
          </a:p>
        </p:txBody>
      </p:sp>
      <p:pic>
        <p:nvPicPr>
          <p:cNvPr id="1321988" name="Picture 4" descr="cray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447799"/>
            <a:ext cx="4495800" cy="5067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843988-88BA-5F45-BE9B-E8806CE633EE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2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4572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Cray-1 (1976)</a:t>
            </a:r>
          </a:p>
        </p:txBody>
      </p:sp>
      <p:sp>
        <p:nvSpPr>
          <p:cNvPr id="1326083" name="Rectangle 3"/>
          <p:cNvSpPr>
            <a:spLocks noChangeArrowheads="1"/>
          </p:cNvSpPr>
          <p:nvPr/>
        </p:nvSpPr>
        <p:spPr bwMode="auto">
          <a:xfrm>
            <a:off x="762000" y="901700"/>
            <a:ext cx="1754188" cy="4814888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84" name="Rectangle 4"/>
          <p:cNvSpPr>
            <a:spLocks noChangeArrowheads="1"/>
          </p:cNvSpPr>
          <p:nvPr/>
        </p:nvSpPr>
        <p:spPr bwMode="auto">
          <a:xfrm>
            <a:off x="762000" y="1587500"/>
            <a:ext cx="1828800" cy="3933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Single Port</a:t>
            </a:r>
          </a:p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Memory</a:t>
            </a:r>
          </a:p>
          <a:p>
            <a:pPr algn="l">
              <a:spcBef>
                <a:spcPct val="0"/>
              </a:spcBef>
            </a:pPr>
            <a:endParaRPr lang="en-US" altLang="ko-KR" sz="1800" b="1"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16 banks of 64-bit words</a:t>
            </a:r>
          </a:p>
          <a:p>
            <a:pPr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+ </a:t>
            </a:r>
          </a:p>
          <a:p>
            <a:pPr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8-bit SECDED</a:t>
            </a:r>
          </a:p>
          <a:p>
            <a:pPr algn="l">
              <a:spcBef>
                <a:spcPct val="0"/>
              </a:spcBef>
            </a:pPr>
            <a:endParaRPr lang="en-US" altLang="ko-KR" sz="1800" b="1"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80MW/sec data load/store</a:t>
            </a:r>
          </a:p>
          <a:p>
            <a:pPr algn="l">
              <a:spcBef>
                <a:spcPct val="0"/>
              </a:spcBef>
            </a:pPr>
            <a:endParaRPr lang="en-US" altLang="ko-KR" sz="1800" b="1"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320MW/sec instruction</a:t>
            </a:r>
          </a:p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buffer refill</a:t>
            </a:r>
          </a:p>
        </p:txBody>
      </p:sp>
      <p:sp>
        <p:nvSpPr>
          <p:cNvPr id="1326085" name="Rectangle 5"/>
          <p:cNvSpPr>
            <a:spLocks noChangeArrowheads="1"/>
          </p:cNvSpPr>
          <p:nvPr/>
        </p:nvSpPr>
        <p:spPr bwMode="auto">
          <a:xfrm>
            <a:off x="2655888" y="5702300"/>
            <a:ext cx="2478087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4 Instruction Buffers</a:t>
            </a:r>
          </a:p>
        </p:txBody>
      </p:sp>
      <p:sp>
        <p:nvSpPr>
          <p:cNvPr id="1326086" name="Line 6"/>
          <p:cNvSpPr>
            <a:spLocks noChangeShapeType="1"/>
          </p:cNvSpPr>
          <p:nvPr/>
        </p:nvSpPr>
        <p:spPr bwMode="auto">
          <a:xfrm flipV="1">
            <a:off x="2960688" y="5143500"/>
            <a:ext cx="431800" cy="48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87" name="Line 7"/>
          <p:cNvSpPr>
            <a:spLocks noChangeShapeType="1"/>
          </p:cNvSpPr>
          <p:nvPr/>
        </p:nvSpPr>
        <p:spPr bwMode="auto">
          <a:xfrm>
            <a:off x="3036888" y="55372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88" name="Line 8"/>
          <p:cNvSpPr>
            <a:spLocks noChangeShapeType="1"/>
          </p:cNvSpPr>
          <p:nvPr/>
        </p:nvSpPr>
        <p:spPr bwMode="auto">
          <a:xfrm>
            <a:off x="3113088" y="54610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89" name="Line 9"/>
          <p:cNvSpPr>
            <a:spLocks noChangeShapeType="1"/>
          </p:cNvSpPr>
          <p:nvPr/>
        </p:nvSpPr>
        <p:spPr bwMode="auto">
          <a:xfrm>
            <a:off x="3189288" y="53848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0" name="Line 10"/>
          <p:cNvSpPr>
            <a:spLocks noChangeShapeType="1"/>
          </p:cNvSpPr>
          <p:nvPr/>
        </p:nvSpPr>
        <p:spPr bwMode="auto">
          <a:xfrm>
            <a:off x="3265488" y="53086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1" name="Rectangle 11"/>
          <p:cNvSpPr>
            <a:spLocks noChangeArrowheads="1"/>
          </p:cNvSpPr>
          <p:nvPr/>
        </p:nvSpPr>
        <p:spPr bwMode="auto">
          <a:xfrm>
            <a:off x="3570288" y="5092700"/>
            <a:ext cx="889000" cy="355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2" name="Rectangle 12"/>
          <p:cNvSpPr>
            <a:spLocks noChangeArrowheads="1"/>
          </p:cNvSpPr>
          <p:nvPr/>
        </p:nvSpPr>
        <p:spPr bwMode="auto">
          <a:xfrm>
            <a:off x="3494088" y="5168900"/>
            <a:ext cx="889000" cy="355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3" name="Rectangle 13"/>
          <p:cNvSpPr>
            <a:spLocks noChangeArrowheads="1"/>
          </p:cNvSpPr>
          <p:nvPr/>
        </p:nvSpPr>
        <p:spPr bwMode="auto">
          <a:xfrm>
            <a:off x="3417888" y="5245100"/>
            <a:ext cx="889000" cy="355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4" name="Rectangle 14"/>
          <p:cNvSpPr>
            <a:spLocks noChangeArrowheads="1"/>
          </p:cNvSpPr>
          <p:nvPr/>
        </p:nvSpPr>
        <p:spPr bwMode="auto">
          <a:xfrm>
            <a:off x="3341688" y="5321300"/>
            <a:ext cx="889000" cy="355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5" name="Rectangle 15"/>
          <p:cNvSpPr>
            <a:spLocks noChangeArrowheads="1"/>
          </p:cNvSpPr>
          <p:nvPr/>
        </p:nvSpPr>
        <p:spPr bwMode="auto">
          <a:xfrm>
            <a:off x="3314700" y="5332413"/>
            <a:ext cx="952500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64-bitx16</a:t>
            </a:r>
          </a:p>
        </p:txBody>
      </p:sp>
      <p:sp>
        <p:nvSpPr>
          <p:cNvPr id="1326096" name="Line 16"/>
          <p:cNvSpPr>
            <a:spLocks noChangeShapeType="1"/>
          </p:cNvSpPr>
          <p:nvPr/>
        </p:nvSpPr>
        <p:spPr bwMode="auto">
          <a:xfrm>
            <a:off x="2503488" y="56134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7" name="Line 17"/>
          <p:cNvSpPr>
            <a:spLocks noChangeShapeType="1"/>
          </p:cNvSpPr>
          <p:nvPr/>
        </p:nvSpPr>
        <p:spPr bwMode="auto">
          <a:xfrm>
            <a:off x="2503488" y="5461000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8" name="Line 18"/>
          <p:cNvSpPr>
            <a:spLocks noChangeShapeType="1"/>
          </p:cNvSpPr>
          <p:nvPr/>
        </p:nvSpPr>
        <p:spPr bwMode="auto">
          <a:xfrm>
            <a:off x="2503488" y="5308600"/>
            <a:ext cx="736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9" name="Line 19"/>
          <p:cNvSpPr>
            <a:spLocks noChangeShapeType="1"/>
          </p:cNvSpPr>
          <p:nvPr/>
        </p:nvSpPr>
        <p:spPr bwMode="auto">
          <a:xfrm>
            <a:off x="2503488" y="5156200"/>
            <a:ext cx="88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00" name="Rectangle 20"/>
          <p:cNvSpPr>
            <a:spLocks noChangeArrowheads="1"/>
          </p:cNvSpPr>
          <p:nvPr/>
        </p:nvSpPr>
        <p:spPr bwMode="auto">
          <a:xfrm>
            <a:off x="5399088" y="5321300"/>
            <a:ext cx="838200" cy="203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01" name="Rectangle 21"/>
          <p:cNvSpPr>
            <a:spLocks noChangeArrowheads="1"/>
          </p:cNvSpPr>
          <p:nvPr/>
        </p:nvSpPr>
        <p:spPr bwMode="auto">
          <a:xfrm>
            <a:off x="5600700" y="5268913"/>
            <a:ext cx="47783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NIP</a:t>
            </a:r>
          </a:p>
        </p:txBody>
      </p:sp>
      <p:sp>
        <p:nvSpPr>
          <p:cNvPr id="1326102" name="Rectangle 22"/>
          <p:cNvSpPr>
            <a:spLocks noChangeArrowheads="1"/>
          </p:cNvSpPr>
          <p:nvPr/>
        </p:nvSpPr>
        <p:spPr bwMode="auto">
          <a:xfrm>
            <a:off x="5399088" y="5702300"/>
            <a:ext cx="812800" cy="203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03" name="Rectangle 23"/>
          <p:cNvSpPr>
            <a:spLocks noChangeArrowheads="1"/>
          </p:cNvSpPr>
          <p:nvPr/>
        </p:nvSpPr>
        <p:spPr bwMode="auto">
          <a:xfrm>
            <a:off x="5600700" y="5649913"/>
            <a:ext cx="457200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LIP</a:t>
            </a:r>
          </a:p>
        </p:txBody>
      </p:sp>
      <p:grpSp>
        <p:nvGrpSpPr>
          <p:cNvPr id="1326104" name="Group 24"/>
          <p:cNvGrpSpPr>
            <a:grpSpLocks/>
          </p:cNvGrpSpPr>
          <p:nvPr/>
        </p:nvGrpSpPr>
        <p:grpSpPr bwMode="auto">
          <a:xfrm>
            <a:off x="6999288" y="5268913"/>
            <a:ext cx="812800" cy="301625"/>
            <a:chOff x="4368" y="3327"/>
            <a:chExt cx="512" cy="190"/>
          </a:xfrm>
        </p:grpSpPr>
        <p:sp>
          <p:nvSpPr>
            <p:cNvPr id="1326105" name="Rectangle 25"/>
            <p:cNvSpPr>
              <a:spLocks noChangeArrowheads="1"/>
            </p:cNvSpPr>
            <p:nvPr/>
          </p:nvSpPr>
          <p:spPr bwMode="auto">
            <a:xfrm>
              <a:off x="4368" y="3360"/>
              <a:ext cx="512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06" name="Rectangle 26"/>
            <p:cNvSpPr>
              <a:spLocks noChangeArrowheads="1"/>
            </p:cNvSpPr>
            <p:nvPr/>
          </p:nvSpPr>
          <p:spPr bwMode="auto">
            <a:xfrm>
              <a:off x="4495" y="3327"/>
              <a:ext cx="30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 b="1">
                  <a:ea typeface="굴림" charset="-127"/>
                  <a:cs typeface="굴림" charset="-127"/>
                </a:rPr>
                <a:t>CIP</a:t>
              </a:r>
            </a:p>
          </p:txBody>
        </p:sp>
      </p:grpSp>
      <p:sp>
        <p:nvSpPr>
          <p:cNvPr id="1326107" name="Line 27"/>
          <p:cNvSpPr>
            <a:spLocks noChangeShapeType="1"/>
          </p:cNvSpPr>
          <p:nvPr/>
        </p:nvSpPr>
        <p:spPr bwMode="auto">
          <a:xfrm flipV="1">
            <a:off x="4560888" y="5295900"/>
            <a:ext cx="2032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08" name="Line 28"/>
          <p:cNvSpPr>
            <a:spLocks noChangeShapeType="1"/>
          </p:cNvSpPr>
          <p:nvPr/>
        </p:nvSpPr>
        <p:spPr bwMode="auto">
          <a:xfrm>
            <a:off x="4637088" y="53975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09" name="Line 29"/>
          <p:cNvSpPr>
            <a:spLocks noChangeShapeType="1"/>
          </p:cNvSpPr>
          <p:nvPr/>
        </p:nvSpPr>
        <p:spPr bwMode="auto">
          <a:xfrm>
            <a:off x="4256088" y="55372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0" name="Line 30"/>
          <p:cNvSpPr>
            <a:spLocks noChangeShapeType="1"/>
          </p:cNvSpPr>
          <p:nvPr/>
        </p:nvSpPr>
        <p:spPr bwMode="auto">
          <a:xfrm>
            <a:off x="4332288" y="54610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1" name="Line 31"/>
          <p:cNvSpPr>
            <a:spLocks noChangeShapeType="1"/>
          </p:cNvSpPr>
          <p:nvPr/>
        </p:nvSpPr>
        <p:spPr bwMode="auto">
          <a:xfrm>
            <a:off x="4408488" y="53975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2" name="Line 32"/>
          <p:cNvSpPr>
            <a:spLocks noChangeShapeType="1"/>
          </p:cNvSpPr>
          <p:nvPr/>
        </p:nvSpPr>
        <p:spPr bwMode="auto">
          <a:xfrm>
            <a:off x="4484688" y="53086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3" name="Freeform 33"/>
          <p:cNvSpPr>
            <a:spLocks/>
          </p:cNvSpPr>
          <p:nvPr/>
        </p:nvSpPr>
        <p:spPr bwMode="auto">
          <a:xfrm>
            <a:off x="5018088" y="5397500"/>
            <a:ext cx="369887" cy="369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240" y="240"/>
              </a:cxn>
            </a:cxnLst>
            <a:rect l="0" t="0" r="r" b="b"/>
            <a:pathLst>
              <a:path w="241" h="241">
                <a:moveTo>
                  <a:pt x="0" y="0"/>
                </a:moveTo>
                <a:lnTo>
                  <a:pt x="0" y="240"/>
                </a:lnTo>
                <a:lnTo>
                  <a:pt x="240" y="24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4" name="Line 34"/>
          <p:cNvSpPr>
            <a:spLocks noChangeShapeType="1"/>
          </p:cNvSpPr>
          <p:nvPr/>
        </p:nvSpPr>
        <p:spPr bwMode="auto">
          <a:xfrm flipV="1">
            <a:off x="6237288" y="53975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5" name="Rectangle 35"/>
          <p:cNvSpPr>
            <a:spLocks noChangeArrowheads="1"/>
          </p:cNvSpPr>
          <p:nvPr/>
        </p:nvSpPr>
        <p:spPr bwMode="auto">
          <a:xfrm>
            <a:off x="3519488" y="2884488"/>
            <a:ext cx="812800" cy="5842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6" name="Line 36"/>
          <p:cNvSpPr>
            <a:spLocks noChangeShapeType="1"/>
          </p:cNvSpPr>
          <p:nvPr/>
        </p:nvSpPr>
        <p:spPr bwMode="auto">
          <a:xfrm flipH="1">
            <a:off x="2503488" y="3176588"/>
            <a:ext cx="101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7" name="Line 37"/>
          <p:cNvSpPr>
            <a:spLocks noChangeShapeType="1"/>
          </p:cNvSpPr>
          <p:nvPr/>
        </p:nvSpPr>
        <p:spPr bwMode="auto">
          <a:xfrm flipV="1">
            <a:off x="4332288" y="30353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8" name="Line 38"/>
          <p:cNvSpPr>
            <a:spLocks noChangeShapeType="1"/>
          </p:cNvSpPr>
          <p:nvPr/>
        </p:nvSpPr>
        <p:spPr bwMode="auto">
          <a:xfrm flipH="1">
            <a:off x="4332288" y="3328988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9" name="Rectangle 39"/>
          <p:cNvSpPr>
            <a:spLocks noChangeArrowheads="1"/>
          </p:cNvSpPr>
          <p:nvPr/>
        </p:nvSpPr>
        <p:spPr bwMode="auto">
          <a:xfrm>
            <a:off x="2717800" y="2882900"/>
            <a:ext cx="49212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(A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0</a:t>
            </a:r>
            <a:r>
              <a:rPr lang="en-US" altLang="ko-KR" sz="1400" b="1">
                <a:ea typeface="굴림" charset="-127"/>
                <a:cs typeface="굴림" charset="-127"/>
              </a:rPr>
              <a:t>)</a:t>
            </a:r>
          </a:p>
        </p:txBody>
      </p:sp>
      <p:sp>
        <p:nvSpPr>
          <p:cNvPr id="1326120" name="Line 40"/>
          <p:cNvSpPr>
            <a:spLocks noChangeShapeType="1"/>
          </p:cNvSpPr>
          <p:nvPr/>
        </p:nvSpPr>
        <p:spPr bwMode="auto">
          <a:xfrm flipH="1">
            <a:off x="2503488" y="2719388"/>
            <a:ext cx="269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21" name="Rectangle 41"/>
          <p:cNvSpPr>
            <a:spLocks noChangeArrowheads="1"/>
          </p:cNvSpPr>
          <p:nvPr/>
        </p:nvSpPr>
        <p:spPr bwMode="auto">
          <a:xfrm>
            <a:off x="3098800" y="2425700"/>
            <a:ext cx="13223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( (A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h</a:t>
            </a:r>
            <a:r>
              <a:rPr lang="en-US" altLang="ko-KR" sz="1400" b="1">
                <a:ea typeface="굴림" charset="-127"/>
                <a:cs typeface="굴림" charset="-127"/>
              </a:rPr>
              <a:t>) + j k m )</a:t>
            </a:r>
          </a:p>
        </p:txBody>
      </p:sp>
      <p:sp>
        <p:nvSpPr>
          <p:cNvPr id="1326122" name="Rectangle 42"/>
          <p:cNvSpPr>
            <a:spLocks noChangeArrowheads="1"/>
          </p:cNvSpPr>
          <p:nvPr/>
        </p:nvSpPr>
        <p:spPr bwMode="auto">
          <a:xfrm>
            <a:off x="3479800" y="2836863"/>
            <a:ext cx="9429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64</a:t>
            </a:r>
          </a:p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T Regs</a:t>
            </a:r>
          </a:p>
        </p:txBody>
      </p:sp>
      <p:sp>
        <p:nvSpPr>
          <p:cNvPr id="1326123" name="Rectangle 43"/>
          <p:cNvSpPr>
            <a:spLocks noChangeArrowheads="1"/>
          </p:cNvSpPr>
          <p:nvPr/>
        </p:nvSpPr>
        <p:spPr bwMode="auto">
          <a:xfrm>
            <a:off x="3519488" y="4332288"/>
            <a:ext cx="812800" cy="5842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24" name="Line 44"/>
          <p:cNvSpPr>
            <a:spLocks noChangeShapeType="1"/>
          </p:cNvSpPr>
          <p:nvPr/>
        </p:nvSpPr>
        <p:spPr bwMode="auto">
          <a:xfrm flipH="1">
            <a:off x="2503488" y="4624388"/>
            <a:ext cx="101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25" name="Line 45"/>
          <p:cNvSpPr>
            <a:spLocks noChangeShapeType="1"/>
          </p:cNvSpPr>
          <p:nvPr/>
        </p:nvSpPr>
        <p:spPr bwMode="auto">
          <a:xfrm>
            <a:off x="4357688" y="4471988"/>
            <a:ext cx="81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26" name="Line 46"/>
          <p:cNvSpPr>
            <a:spLocks noChangeShapeType="1"/>
          </p:cNvSpPr>
          <p:nvPr/>
        </p:nvSpPr>
        <p:spPr bwMode="auto">
          <a:xfrm flipH="1">
            <a:off x="4332288" y="4776788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27" name="Rectangle 47"/>
          <p:cNvSpPr>
            <a:spLocks noChangeArrowheads="1"/>
          </p:cNvSpPr>
          <p:nvPr/>
        </p:nvSpPr>
        <p:spPr bwMode="auto">
          <a:xfrm>
            <a:off x="2717800" y="4330700"/>
            <a:ext cx="49212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(A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0</a:t>
            </a:r>
            <a:r>
              <a:rPr lang="en-US" altLang="ko-KR" sz="1400" b="1">
                <a:ea typeface="굴림" charset="-127"/>
                <a:cs typeface="굴림" charset="-127"/>
              </a:rPr>
              <a:t>)</a:t>
            </a:r>
          </a:p>
        </p:txBody>
      </p:sp>
      <p:sp>
        <p:nvSpPr>
          <p:cNvPr id="1326128" name="Line 48"/>
          <p:cNvSpPr>
            <a:spLocks noChangeShapeType="1"/>
          </p:cNvSpPr>
          <p:nvPr/>
        </p:nvSpPr>
        <p:spPr bwMode="auto">
          <a:xfrm flipH="1">
            <a:off x="2503488" y="4167188"/>
            <a:ext cx="269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29" name="Rectangle 49"/>
          <p:cNvSpPr>
            <a:spLocks noChangeArrowheads="1"/>
          </p:cNvSpPr>
          <p:nvPr/>
        </p:nvSpPr>
        <p:spPr bwMode="auto">
          <a:xfrm>
            <a:off x="3098800" y="3873500"/>
            <a:ext cx="13223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( (A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h</a:t>
            </a:r>
            <a:r>
              <a:rPr lang="en-US" altLang="ko-KR" sz="1400" b="1">
                <a:ea typeface="굴림" charset="-127"/>
                <a:cs typeface="굴림" charset="-127"/>
              </a:rPr>
              <a:t>) + j k m )</a:t>
            </a:r>
          </a:p>
        </p:txBody>
      </p:sp>
      <p:sp>
        <p:nvSpPr>
          <p:cNvPr id="1326130" name="Rectangle 50"/>
          <p:cNvSpPr>
            <a:spLocks noChangeArrowheads="1"/>
          </p:cNvSpPr>
          <p:nvPr/>
        </p:nvSpPr>
        <p:spPr bwMode="auto">
          <a:xfrm>
            <a:off x="3467100" y="4297363"/>
            <a:ext cx="9683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64 </a:t>
            </a:r>
          </a:p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B Regs</a:t>
            </a:r>
          </a:p>
        </p:txBody>
      </p:sp>
      <p:grpSp>
        <p:nvGrpSpPr>
          <p:cNvPr id="1326131" name="Group 51"/>
          <p:cNvGrpSpPr>
            <a:grpSpLocks/>
          </p:cNvGrpSpPr>
          <p:nvPr/>
        </p:nvGrpSpPr>
        <p:grpSpPr bwMode="auto">
          <a:xfrm>
            <a:off x="5189538" y="2319338"/>
            <a:ext cx="901700" cy="1308100"/>
            <a:chOff x="3236" y="988"/>
            <a:chExt cx="568" cy="824"/>
          </a:xfrm>
        </p:grpSpPr>
        <p:sp>
          <p:nvSpPr>
            <p:cNvPr id="1326132" name="Rectangle 52"/>
            <p:cNvSpPr>
              <a:spLocks noChangeArrowheads="1"/>
            </p:cNvSpPr>
            <p:nvPr/>
          </p:nvSpPr>
          <p:spPr bwMode="auto">
            <a:xfrm>
              <a:off x="3240" y="1008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33" name="Line 53"/>
            <p:cNvSpPr>
              <a:spLocks noChangeShapeType="1"/>
            </p:cNvSpPr>
            <p:nvPr/>
          </p:nvSpPr>
          <p:spPr bwMode="auto">
            <a:xfrm>
              <a:off x="3236" y="109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34" name="Line 54"/>
            <p:cNvSpPr>
              <a:spLocks noChangeShapeType="1"/>
            </p:cNvSpPr>
            <p:nvPr/>
          </p:nvSpPr>
          <p:spPr bwMode="auto">
            <a:xfrm>
              <a:off x="3236" y="119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35" name="Line 55"/>
            <p:cNvSpPr>
              <a:spLocks noChangeShapeType="1"/>
            </p:cNvSpPr>
            <p:nvPr/>
          </p:nvSpPr>
          <p:spPr bwMode="auto">
            <a:xfrm>
              <a:off x="3236" y="128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36" name="Line 56"/>
            <p:cNvSpPr>
              <a:spLocks noChangeShapeType="1"/>
            </p:cNvSpPr>
            <p:nvPr/>
          </p:nvSpPr>
          <p:spPr bwMode="auto">
            <a:xfrm>
              <a:off x="3236" y="138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37" name="Line 57"/>
            <p:cNvSpPr>
              <a:spLocks noChangeShapeType="1"/>
            </p:cNvSpPr>
            <p:nvPr/>
          </p:nvSpPr>
          <p:spPr bwMode="auto">
            <a:xfrm>
              <a:off x="3236" y="1480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38" name="Line 58"/>
            <p:cNvSpPr>
              <a:spLocks noChangeShapeType="1"/>
            </p:cNvSpPr>
            <p:nvPr/>
          </p:nvSpPr>
          <p:spPr bwMode="auto">
            <a:xfrm>
              <a:off x="3236" y="157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39" name="Line 59"/>
            <p:cNvSpPr>
              <a:spLocks noChangeShapeType="1"/>
            </p:cNvSpPr>
            <p:nvPr/>
          </p:nvSpPr>
          <p:spPr bwMode="auto">
            <a:xfrm>
              <a:off x="3236" y="167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40" name="Rectangle 60"/>
            <p:cNvSpPr>
              <a:spLocks noChangeArrowheads="1"/>
            </p:cNvSpPr>
            <p:nvPr/>
          </p:nvSpPr>
          <p:spPr bwMode="auto">
            <a:xfrm>
              <a:off x="3407" y="98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S0</a:t>
              </a:r>
            </a:p>
          </p:txBody>
        </p:sp>
        <p:sp>
          <p:nvSpPr>
            <p:cNvPr id="1326141" name="Rectangle 61"/>
            <p:cNvSpPr>
              <a:spLocks noChangeArrowheads="1"/>
            </p:cNvSpPr>
            <p:nvPr/>
          </p:nvSpPr>
          <p:spPr bwMode="auto">
            <a:xfrm>
              <a:off x="3407" y="1084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S1</a:t>
              </a:r>
            </a:p>
          </p:txBody>
        </p:sp>
        <p:sp>
          <p:nvSpPr>
            <p:cNvPr id="1326142" name="Rectangle 62"/>
            <p:cNvSpPr>
              <a:spLocks noChangeArrowheads="1"/>
            </p:cNvSpPr>
            <p:nvPr/>
          </p:nvSpPr>
          <p:spPr bwMode="auto">
            <a:xfrm>
              <a:off x="3407" y="118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S2</a:t>
              </a:r>
            </a:p>
          </p:txBody>
        </p:sp>
        <p:sp>
          <p:nvSpPr>
            <p:cNvPr id="1326143" name="Rectangle 63"/>
            <p:cNvSpPr>
              <a:spLocks noChangeArrowheads="1"/>
            </p:cNvSpPr>
            <p:nvPr/>
          </p:nvSpPr>
          <p:spPr bwMode="auto">
            <a:xfrm>
              <a:off x="3407" y="1276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S3</a:t>
              </a:r>
            </a:p>
          </p:txBody>
        </p:sp>
        <p:sp>
          <p:nvSpPr>
            <p:cNvPr id="1326144" name="Rectangle 64"/>
            <p:cNvSpPr>
              <a:spLocks noChangeArrowheads="1"/>
            </p:cNvSpPr>
            <p:nvPr/>
          </p:nvSpPr>
          <p:spPr bwMode="auto">
            <a:xfrm>
              <a:off x="3407" y="137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S4</a:t>
              </a:r>
            </a:p>
          </p:txBody>
        </p:sp>
        <p:sp>
          <p:nvSpPr>
            <p:cNvPr id="1326145" name="Rectangle 65"/>
            <p:cNvSpPr>
              <a:spLocks noChangeArrowheads="1"/>
            </p:cNvSpPr>
            <p:nvPr/>
          </p:nvSpPr>
          <p:spPr bwMode="auto">
            <a:xfrm>
              <a:off x="3407" y="146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S5</a:t>
              </a:r>
            </a:p>
          </p:txBody>
        </p:sp>
        <p:sp>
          <p:nvSpPr>
            <p:cNvPr id="1326146" name="Rectangle 66"/>
            <p:cNvSpPr>
              <a:spLocks noChangeArrowheads="1"/>
            </p:cNvSpPr>
            <p:nvPr/>
          </p:nvSpPr>
          <p:spPr bwMode="auto">
            <a:xfrm>
              <a:off x="3407" y="1564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S6</a:t>
              </a:r>
            </a:p>
          </p:txBody>
        </p:sp>
        <p:sp>
          <p:nvSpPr>
            <p:cNvPr id="1326147" name="Rectangle 67"/>
            <p:cNvSpPr>
              <a:spLocks noChangeArrowheads="1"/>
            </p:cNvSpPr>
            <p:nvPr/>
          </p:nvSpPr>
          <p:spPr bwMode="auto">
            <a:xfrm>
              <a:off x="3407" y="16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S7</a:t>
              </a:r>
            </a:p>
          </p:txBody>
        </p:sp>
      </p:grpSp>
      <p:grpSp>
        <p:nvGrpSpPr>
          <p:cNvPr id="1326148" name="Group 68"/>
          <p:cNvGrpSpPr>
            <a:grpSpLocks/>
          </p:cNvGrpSpPr>
          <p:nvPr/>
        </p:nvGrpSpPr>
        <p:grpSpPr bwMode="auto">
          <a:xfrm>
            <a:off x="5189538" y="3767138"/>
            <a:ext cx="901700" cy="1308100"/>
            <a:chOff x="3236" y="1900"/>
            <a:chExt cx="568" cy="824"/>
          </a:xfrm>
        </p:grpSpPr>
        <p:sp>
          <p:nvSpPr>
            <p:cNvPr id="1326149" name="Rectangle 69"/>
            <p:cNvSpPr>
              <a:spLocks noChangeArrowheads="1"/>
            </p:cNvSpPr>
            <p:nvPr/>
          </p:nvSpPr>
          <p:spPr bwMode="auto">
            <a:xfrm>
              <a:off x="3240" y="1920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0" name="Line 70"/>
            <p:cNvSpPr>
              <a:spLocks noChangeShapeType="1"/>
            </p:cNvSpPr>
            <p:nvPr/>
          </p:nvSpPr>
          <p:spPr bwMode="auto">
            <a:xfrm>
              <a:off x="3236" y="200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1" name="Line 71"/>
            <p:cNvSpPr>
              <a:spLocks noChangeShapeType="1"/>
            </p:cNvSpPr>
            <p:nvPr/>
          </p:nvSpPr>
          <p:spPr bwMode="auto">
            <a:xfrm>
              <a:off x="3236" y="210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2" name="Line 72"/>
            <p:cNvSpPr>
              <a:spLocks noChangeShapeType="1"/>
            </p:cNvSpPr>
            <p:nvPr/>
          </p:nvSpPr>
          <p:spPr bwMode="auto">
            <a:xfrm>
              <a:off x="3236" y="2200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3" name="Line 73"/>
            <p:cNvSpPr>
              <a:spLocks noChangeShapeType="1"/>
            </p:cNvSpPr>
            <p:nvPr/>
          </p:nvSpPr>
          <p:spPr bwMode="auto">
            <a:xfrm>
              <a:off x="3236" y="229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4" name="Line 74"/>
            <p:cNvSpPr>
              <a:spLocks noChangeShapeType="1"/>
            </p:cNvSpPr>
            <p:nvPr/>
          </p:nvSpPr>
          <p:spPr bwMode="auto">
            <a:xfrm>
              <a:off x="3236" y="239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5" name="Line 75"/>
            <p:cNvSpPr>
              <a:spLocks noChangeShapeType="1"/>
            </p:cNvSpPr>
            <p:nvPr/>
          </p:nvSpPr>
          <p:spPr bwMode="auto">
            <a:xfrm>
              <a:off x="3236" y="248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6" name="Line 76"/>
            <p:cNvSpPr>
              <a:spLocks noChangeShapeType="1"/>
            </p:cNvSpPr>
            <p:nvPr/>
          </p:nvSpPr>
          <p:spPr bwMode="auto">
            <a:xfrm>
              <a:off x="3236" y="258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7" name="Rectangle 77"/>
            <p:cNvSpPr>
              <a:spLocks noChangeArrowheads="1"/>
            </p:cNvSpPr>
            <p:nvPr/>
          </p:nvSpPr>
          <p:spPr bwMode="auto">
            <a:xfrm>
              <a:off x="3407" y="1900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A0</a:t>
              </a:r>
            </a:p>
          </p:txBody>
        </p:sp>
        <p:sp>
          <p:nvSpPr>
            <p:cNvPr id="1326158" name="Rectangle 78"/>
            <p:cNvSpPr>
              <a:spLocks noChangeArrowheads="1"/>
            </p:cNvSpPr>
            <p:nvPr/>
          </p:nvSpPr>
          <p:spPr bwMode="auto">
            <a:xfrm>
              <a:off x="3407" y="1996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A1</a:t>
              </a:r>
            </a:p>
          </p:txBody>
        </p:sp>
        <p:sp>
          <p:nvSpPr>
            <p:cNvPr id="1326159" name="Rectangle 79"/>
            <p:cNvSpPr>
              <a:spLocks noChangeArrowheads="1"/>
            </p:cNvSpPr>
            <p:nvPr/>
          </p:nvSpPr>
          <p:spPr bwMode="auto">
            <a:xfrm>
              <a:off x="3407" y="2092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A2</a:t>
              </a:r>
            </a:p>
          </p:txBody>
        </p:sp>
        <p:sp>
          <p:nvSpPr>
            <p:cNvPr id="1326160" name="Rectangle 80"/>
            <p:cNvSpPr>
              <a:spLocks noChangeArrowheads="1"/>
            </p:cNvSpPr>
            <p:nvPr/>
          </p:nvSpPr>
          <p:spPr bwMode="auto">
            <a:xfrm>
              <a:off x="3407" y="2188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A3</a:t>
              </a:r>
            </a:p>
          </p:txBody>
        </p:sp>
        <p:sp>
          <p:nvSpPr>
            <p:cNvPr id="1326161" name="Rectangle 81"/>
            <p:cNvSpPr>
              <a:spLocks noChangeArrowheads="1"/>
            </p:cNvSpPr>
            <p:nvPr/>
          </p:nvSpPr>
          <p:spPr bwMode="auto">
            <a:xfrm>
              <a:off x="3407" y="2284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A4</a:t>
              </a:r>
            </a:p>
          </p:txBody>
        </p:sp>
        <p:sp>
          <p:nvSpPr>
            <p:cNvPr id="1326162" name="Rectangle 82"/>
            <p:cNvSpPr>
              <a:spLocks noChangeArrowheads="1"/>
            </p:cNvSpPr>
            <p:nvPr/>
          </p:nvSpPr>
          <p:spPr bwMode="auto">
            <a:xfrm>
              <a:off x="3407" y="2380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A5</a:t>
              </a:r>
            </a:p>
          </p:txBody>
        </p:sp>
        <p:sp>
          <p:nvSpPr>
            <p:cNvPr id="1326163" name="Rectangle 83"/>
            <p:cNvSpPr>
              <a:spLocks noChangeArrowheads="1"/>
            </p:cNvSpPr>
            <p:nvPr/>
          </p:nvSpPr>
          <p:spPr bwMode="auto">
            <a:xfrm>
              <a:off x="3407" y="2476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A6</a:t>
              </a:r>
            </a:p>
          </p:txBody>
        </p:sp>
        <p:sp>
          <p:nvSpPr>
            <p:cNvPr id="1326164" name="Rectangle 84"/>
            <p:cNvSpPr>
              <a:spLocks noChangeArrowheads="1"/>
            </p:cNvSpPr>
            <p:nvPr/>
          </p:nvSpPr>
          <p:spPr bwMode="auto">
            <a:xfrm>
              <a:off x="3407" y="2572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A7</a:t>
              </a:r>
            </a:p>
          </p:txBody>
        </p:sp>
      </p:grpSp>
      <p:sp>
        <p:nvSpPr>
          <p:cNvPr id="1326165" name="Rectangle 85"/>
          <p:cNvSpPr>
            <a:spLocks noChangeArrowheads="1"/>
          </p:cNvSpPr>
          <p:nvPr/>
        </p:nvSpPr>
        <p:spPr bwMode="auto">
          <a:xfrm>
            <a:off x="4622800" y="2730500"/>
            <a:ext cx="3317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S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i</a:t>
            </a:r>
          </a:p>
        </p:txBody>
      </p:sp>
      <p:sp>
        <p:nvSpPr>
          <p:cNvPr id="1326166" name="Rectangle 86"/>
          <p:cNvSpPr>
            <a:spLocks noChangeArrowheads="1"/>
          </p:cNvSpPr>
          <p:nvPr/>
        </p:nvSpPr>
        <p:spPr bwMode="auto">
          <a:xfrm>
            <a:off x="4622800" y="3035300"/>
            <a:ext cx="38417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T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jk</a:t>
            </a:r>
          </a:p>
        </p:txBody>
      </p:sp>
      <p:sp>
        <p:nvSpPr>
          <p:cNvPr id="1326167" name="Rectangle 87"/>
          <p:cNvSpPr>
            <a:spLocks noChangeArrowheads="1"/>
          </p:cNvSpPr>
          <p:nvPr/>
        </p:nvSpPr>
        <p:spPr bwMode="auto">
          <a:xfrm>
            <a:off x="4622800" y="4178300"/>
            <a:ext cx="3413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i</a:t>
            </a:r>
          </a:p>
        </p:txBody>
      </p:sp>
      <p:sp>
        <p:nvSpPr>
          <p:cNvPr id="1326168" name="Rectangle 88"/>
          <p:cNvSpPr>
            <a:spLocks noChangeArrowheads="1"/>
          </p:cNvSpPr>
          <p:nvPr/>
        </p:nvSpPr>
        <p:spPr bwMode="auto">
          <a:xfrm>
            <a:off x="4622800" y="4483100"/>
            <a:ext cx="4048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B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jk</a:t>
            </a:r>
          </a:p>
        </p:txBody>
      </p:sp>
      <p:sp>
        <p:nvSpPr>
          <p:cNvPr id="1326169" name="Rectangle 89"/>
          <p:cNvSpPr>
            <a:spLocks noChangeArrowheads="1"/>
          </p:cNvSpPr>
          <p:nvPr/>
        </p:nvSpPr>
        <p:spPr bwMode="auto">
          <a:xfrm>
            <a:off x="7405688" y="1970088"/>
            <a:ext cx="965200" cy="889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70" name="Rectangle 90"/>
          <p:cNvSpPr>
            <a:spLocks noChangeArrowheads="1"/>
          </p:cNvSpPr>
          <p:nvPr/>
        </p:nvSpPr>
        <p:spPr bwMode="auto">
          <a:xfrm>
            <a:off x="7442200" y="1968500"/>
            <a:ext cx="80327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FP Add</a:t>
            </a:r>
          </a:p>
        </p:txBody>
      </p:sp>
      <p:sp>
        <p:nvSpPr>
          <p:cNvPr id="1326171" name="Rectangle 91"/>
          <p:cNvSpPr>
            <a:spLocks noChangeArrowheads="1"/>
          </p:cNvSpPr>
          <p:nvPr/>
        </p:nvSpPr>
        <p:spPr bwMode="auto">
          <a:xfrm>
            <a:off x="7442200" y="2273300"/>
            <a:ext cx="7635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FP Mul</a:t>
            </a:r>
          </a:p>
        </p:txBody>
      </p:sp>
      <p:sp>
        <p:nvSpPr>
          <p:cNvPr id="1326172" name="Rectangle 92"/>
          <p:cNvSpPr>
            <a:spLocks noChangeArrowheads="1"/>
          </p:cNvSpPr>
          <p:nvPr/>
        </p:nvSpPr>
        <p:spPr bwMode="auto">
          <a:xfrm>
            <a:off x="7442200" y="2578100"/>
            <a:ext cx="9413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FP Recip</a:t>
            </a:r>
          </a:p>
        </p:txBody>
      </p:sp>
      <p:sp>
        <p:nvSpPr>
          <p:cNvPr id="1326173" name="Line 93"/>
          <p:cNvSpPr>
            <a:spLocks noChangeShapeType="1"/>
          </p:cNvSpPr>
          <p:nvPr/>
        </p:nvSpPr>
        <p:spPr bwMode="auto">
          <a:xfrm>
            <a:off x="7405688" y="22621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74" name="Line 94"/>
          <p:cNvSpPr>
            <a:spLocks noChangeShapeType="1"/>
          </p:cNvSpPr>
          <p:nvPr/>
        </p:nvSpPr>
        <p:spPr bwMode="auto">
          <a:xfrm>
            <a:off x="7405688" y="25669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26175" name="Group 95"/>
          <p:cNvGrpSpPr>
            <a:grpSpLocks/>
          </p:cNvGrpSpPr>
          <p:nvPr/>
        </p:nvGrpSpPr>
        <p:grpSpPr bwMode="auto">
          <a:xfrm>
            <a:off x="7405688" y="2959100"/>
            <a:ext cx="965200" cy="1216025"/>
            <a:chOff x="4624" y="1872"/>
            <a:chExt cx="608" cy="766"/>
          </a:xfrm>
        </p:grpSpPr>
        <p:sp>
          <p:nvSpPr>
            <p:cNvPr id="1326176" name="Rectangle 96"/>
            <p:cNvSpPr>
              <a:spLocks noChangeArrowheads="1"/>
            </p:cNvSpPr>
            <p:nvPr/>
          </p:nvSpPr>
          <p:spPr bwMode="auto">
            <a:xfrm>
              <a:off x="4624" y="1873"/>
              <a:ext cx="60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77" name="Rectangle 97"/>
            <p:cNvSpPr>
              <a:spLocks noChangeArrowheads="1"/>
            </p:cNvSpPr>
            <p:nvPr/>
          </p:nvSpPr>
          <p:spPr bwMode="auto">
            <a:xfrm>
              <a:off x="4647" y="1872"/>
              <a:ext cx="500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 b="1">
                  <a:ea typeface="굴림" charset="-127"/>
                  <a:cs typeface="굴림" charset="-127"/>
                </a:rPr>
                <a:t>Int Add</a:t>
              </a:r>
            </a:p>
          </p:txBody>
        </p:sp>
        <p:sp>
          <p:nvSpPr>
            <p:cNvPr id="1326178" name="Rectangle 98"/>
            <p:cNvSpPr>
              <a:spLocks noChangeArrowheads="1"/>
            </p:cNvSpPr>
            <p:nvPr/>
          </p:nvSpPr>
          <p:spPr bwMode="auto">
            <a:xfrm>
              <a:off x="4647" y="2064"/>
              <a:ext cx="58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 b="1">
                  <a:ea typeface="굴림" charset="-127"/>
                  <a:cs typeface="굴림" charset="-127"/>
                </a:rPr>
                <a:t>Int Logic</a:t>
              </a:r>
            </a:p>
          </p:txBody>
        </p:sp>
        <p:sp>
          <p:nvSpPr>
            <p:cNvPr id="1326179" name="Rectangle 99"/>
            <p:cNvSpPr>
              <a:spLocks noChangeArrowheads="1"/>
            </p:cNvSpPr>
            <p:nvPr/>
          </p:nvSpPr>
          <p:spPr bwMode="auto">
            <a:xfrm>
              <a:off x="4647" y="2256"/>
              <a:ext cx="53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 b="1">
                  <a:ea typeface="굴림" charset="-127"/>
                  <a:cs typeface="굴림" charset="-127"/>
                </a:rPr>
                <a:t>Int Shift</a:t>
              </a:r>
            </a:p>
          </p:txBody>
        </p:sp>
        <p:sp>
          <p:nvSpPr>
            <p:cNvPr id="1326180" name="Line 100"/>
            <p:cNvSpPr>
              <a:spLocks noChangeShapeType="1"/>
            </p:cNvSpPr>
            <p:nvPr/>
          </p:nvSpPr>
          <p:spPr bwMode="auto">
            <a:xfrm>
              <a:off x="4624" y="2057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81" name="Line 101"/>
            <p:cNvSpPr>
              <a:spLocks noChangeShapeType="1"/>
            </p:cNvSpPr>
            <p:nvPr/>
          </p:nvSpPr>
          <p:spPr bwMode="auto">
            <a:xfrm>
              <a:off x="4624" y="2249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82" name="Rectangle 102"/>
            <p:cNvSpPr>
              <a:spLocks noChangeArrowheads="1"/>
            </p:cNvSpPr>
            <p:nvPr/>
          </p:nvSpPr>
          <p:spPr bwMode="auto">
            <a:xfrm>
              <a:off x="4647" y="2448"/>
              <a:ext cx="54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 b="1">
                  <a:ea typeface="굴림" charset="-127"/>
                  <a:cs typeface="굴림" charset="-127"/>
                </a:rPr>
                <a:t>Pop Cnt</a:t>
              </a:r>
            </a:p>
          </p:txBody>
        </p:sp>
        <p:sp>
          <p:nvSpPr>
            <p:cNvPr id="1326183" name="Line 103"/>
            <p:cNvSpPr>
              <a:spLocks noChangeShapeType="1"/>
            </p:cNvSpPr>
            <p:nvPr/>
          </p:nvSpPr>
          <p:spPr bwMode="auto">
            <a:xfrm>
              <a:off x="4624" y="2441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26184" name="Freeform 104"/>
          <p:cNvSpPr>
            <a:spLocks/>
          </p:cNvSpPr>
          <p:nvPr/>
        </p:nvSpPr>
        <p:spPr bwMode="auto">
          <a:xfrm>
            <a:off x="6084888" y="2273300"/>
            <a:ext cx="1296987" cy="3063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88" y="192"/>
              </a:cxn>
              <a:cxn ang="0">
                <a:pos x="288" y="0"/>
              </a:cxn>
              <a:cxn ang="0">
                <a:pos x="816" y="0"/>
              </a:cxn>
            </a:cxnLst>
            <a:rect l="0" t="0" r="r" b="b"/>
            <a:pathLst>
              <a:path w="817" h="193">
                <a:moveTo>
                  <a:pt x="0" y="192"/>
                </a:moveTo>
                <a:lnTo>
                  <a:pt x="288" y="192"/>
                </a:lnTo>
                <a:lnTo>
                  <a:pt x="288" y="0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85" name="Freeform 105"/>
          <p:cNvSpPr>
            <a:spLocks/>
          </p:cNvSpPr>
          <p:nvPr/>
        </p:nvSpPr>
        <p:spPr bwMode="auto">
          <a:xfrm>
            <a:off x="6542088" y="2578100"/>
            <a:ext cx="839787" cy="839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528" y="528"/>
              </a:cxn>
            </a:cxnLst>
            <a:rect l="0" t="0" r="r" b="b"/>
            <a:pathLst>
              <a:path w="529" h="529">
                <a:moveTo>
                  <a:pt x="0" y="0"/>
                </a:moveTo>
                <a:lnTo>
                  <a:pt x="0" y="528"/>
                </a:lnTo>
                <a:lnTo>
                  <a:pt x="528" y="52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86" name="Freeform 106"/>
          <p:cNvSpPr>
            <a:spLocks/>
          </p:cNvSpPr>
          <p:nvPr/>
        </p:nvSpPr>
        <p:spPr bwMode="auto">
          <a:xfrm>
            <a:off x="6084888" y="2425700"/>
            <a:ext cx="1296987" cy="458788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384" y="288"/>
              </a:cxn>
              <a:cxn ang="0">
                <a:pos x="384" y="0"/>
              </a:cxn>
              <a:cxn ang="0">
                <a:pos x="816" y="0"/>
              </a:cxn>
            </a:cxnLst>
            <a:rect l="0" t="0" r="r" b="b"/>
            <a:pathLst>
              <a:path w="817" h="289">
                <a:moveTo>
                  <a:pt x="0" y="288"/>
                </a:moveTo>
                <a:lnTo>
                  <a:pt x="384" y="288"/>
                </a:lnTo>
                <a:lnTo>
                  <a:pt x="384" y="0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87" name="Freeform 107"/>
          <p:cNvSpPr>
            <a:spLocks/>
          </p:cNvSpPr>
          <p:nvPr/>
        </p:nvSpPr>
        <p:spPr bwMode="auto">
          <a:xfrm>
            <a:off x="6694488" y="2882900"/>
            <a:ext cx="687387" cy="687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2"/>
              </a:cxn>
              <a:cxn ang="0">
                <a:pos x="432" y="432"/>
              </a:cxn>
            </a:cxnLst>
            <a:rect l="0" t="0" r="r" b="b"/>
            <a:pathLst>
              <a:path w="433" h="433">
                <a:moveTo>
                  <a:pt x="0" y="0"/>
                </a:moveTo>
                <a:lnTo>
                  <a:pt x="0" y="432"/>
                </a:lnTo>
                <a:lnTo>
                  <a:pt x="432" y="43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88" name="Freeform 108"/>
          <p:cNvSpPr>
            <a:spLocks/>
          </p:cNvSpPr>
          <p:nvPr/>
        </p:nvSpPr>
        <p:spPr bwMode="auto">
          <a:xfrm>
            <a:off x="6084888" y="2578100"/>
            <a:ext cx="1296987" cy="611188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480" y="0"/>
              </a:cxn>
              <a:cxn ang="0">
                <a:pos x="480" y="384"/>
              </a:cxn>
              <a:cxn ang="0">
                <a:pos x="0" y="384"/>
              </a:cxn>
            </a:cxnLst>
            <a:rect l="0" t="0" r="r" b="b"/>
            <a:pathLst>
              <a:path w="817" h="385">
                <a:moveTo>
                  <a:pt x="816" y="0"/>
                </a:moveTo>
                <a:lnTo>
                  <a:pt x="480" y="0"/>
                </a:lnTo>
                <a:lnTo>
                  <a:pt x="480" y="384"/>
                </a:lnTo>
                <a:lnTo>
                  <a:pt x="0" y="3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89" name="Freeform 109"/>
          <p:cNvSpPr>
            <a:spLocks/>
          </p:cNvSpPr>
          <p:nvPr/>
        </p:nvSpPr>
        <p:spPr bwMode="auto">
          <a:xfrm>
            <a:off x="6846888" y="3187700"/>
            <a:ext cx="534987" cy="534988"/>
          </a:xfrm>
          <a:custGeom>
            <a:avLst/>
            <a:gdLst/>
            <a:ahLst/>
            <a:cxnLst>
              <a:cxn ang="0">
                <a:pos x="336" y="336"/>
              </a:cxn>
              <a:cxn ang="0">
                <a:pos x="0" y="336"/>
              </a:cxn>
              <a:cxn ang="0">
                <a:pos x="0" y="0"/>
              </a:cxn>
            </a:cxnLst>
            <a:rect l="0" t="0" r="r" b="b"/>
            <a:pathLst>
              <a:path w="337" h="337">
                <a:moveTo>
                  <a:pt x="336" y="336"/>
                </a:moveTo>
                <a:lnTo>
                  <a:pt x="0" y="336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90" name="Rectangle 110"/>
          <p:cNvSpPr>
            <a:spLocks noChangeArrowheads="1"/>
          </p:cNvSpPr>
          <p:nvPr/>
        </p:nvSpPr>
        <p:spPr bwMode="auto">
          <a:xfrm>
            <a:off x="6223000" y="2273300"/>
            <a:ext cx="3317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S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j</a:t>
            </a:r>
          </a:p>
        </p:txBody>
      </p:sp>
      <p:sp>
        <p:nvSpPr>
          <p:cNvPr id="1326191" name="Rectangle 111"/>
          <p:cNvSpPr>
            <a:spLocks noChangeArrowheads="1"/>
          </p:cNvSpPr>
          <p:nvPr/>
        </p:nvSpPr>
        <p:spPr bwMode="auto">
          <a:xfrm>
            <a:off x="6223000" y="2882900"/>
            <a:ext cx="3317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S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i</a:t>
            </a:r>
          </a:p>
        </p:txBody>
      </p:sp>
      <p:sp>
        <p:nvSpPr>
          <p:cNvPr id="1326192" name="Rectangle 112"/>
          <p:cNvSpPr>
            <a:spLocks noChangeArrowheads="1"/>
          </p:cNvSpPr>
          <p:nvPr/>
        </p:nvSpPr>
        <p:spPr bwMode="auto">
          <a:xfrm>
            <a:off x="6223000" y="2578100"/>
            <a:ext cx="36353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S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k</a:t>
            </a:r>
          </a:p>
        </p:txBody>
      </p:sp>
      <p:sp>
        <p:nvSpPr>
          <p:cNvPr id="1326193" name="Rectangle 113"/>
          <p:cNvSpPr>
            <a:spLocks noChangeArrowheads="1"/>
          </p:cNvSpPr>
          <p:nvPr/>
        </p:nvSpPr>
        <p:spPr bwMode="auto">
          <a:xfrm>
            <a:off x="7405688" y="4332288"/>
            <a:ext cx="965200" cy="58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94" name="Rectangle 114"/>
          <p:cNvSpPr>
            <a:spLocks noChangeArrowheads="1"/>
          </p:cNvSpPr>
          <p:nvPr/>
        </p:nvSpPr>
        <p:spPr bwMode="auto">
          <a:xfrm>
            <a:off x="7442200" y="4330700"/>
            <a:ext cx="990600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Addr Add</a:t>
            </a:r>
          </a:p>
        </p:txBody>
      </p:sp>
      <p:sp>
        <p:nvSpPr>
          <p:cNvPr id="1326195" name="Rectangle 115"/>
          <p:cNvSpPr>
            <a:spLocks noChangeArrowheads="1"/>
          </p:cNvSpPr>
          <p:nvPr/>
        </p:nvSpPr>
        <p:spPr bwMode="auto">
          <a:xfrm>
            <a:off x="7442200" y="4635500"/>
            <a:ext cx="9509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Addr Mul</a:t>
            </a:r>
          </a:p>
        </p:txBody>
      </p:sp>
      <p:sp>
        <p:nvSpPr>
          <p:cNvPr id="1326196" name="Line 116"/>
          <p:cNvSpPr>
            <a:spLocks noChangeShapeType="1"/>
          </p:cNvSpPr>
          <p:nvPr/>
        </p:nvSpPr>
        <p:spPr bwMode="auto">
          <a:xfrm>
            <a:off x="7405688" y="46243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97" name="Line 117"/>
          <p:cNvSpPr>
            <a:spLocks noChangeShapeType="1"/>
          </p:cNvSpPr>
          <p:nvPr/>
        </p:nvSpPr>
        <p:spPr bwMode="auto">
          <a:xfrm>
            <a:off x="6110288" y="4395788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98" name="Line 118"/>
          <p:cNvSpPr>
            <a:spLocks noChangeShapeType="1"/>
          </p:cNvSpPr>
          <p:nvPr/>
        </p:nvSpPr>
        <p:spPr bwMode="auto">
          <a:xfrm>
            <a:off x="6110288" y="4624388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99" name="Line 119"/>
          <p:cNvSpPr>
            <a:spLocks noChangeShapeType="1"/>
          </p:cNvSpPr>
          <p:nvPr/>
        </p:nvSpPr>
        <p:spPr bwMode="auto">
          <a:xfrm flipH="1">
            <a:off x="6084888" y="4852988"/>
            <a:ext cx="132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00" name="Rectangle 120"/>
          <p:cNvSpPr>
            <a:spLocks noChangeArrowheads="1"/>
          </p:cNvSpPr>
          <p:nvPr/>
        </p:nvSpPr>
        <p:spPr bwMode="auto">
          <a:xfrm>
            <a:off x="6527800" y="4102100"/>
            <a:ext cx="3413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j</a:t>
            </a:r>
          </a:p>
        </p:txBody>
      </p:sp>
      <p:sp>
        <p:nvSpPr>
          <p:cNvPr id="1326201" name="Rectangle 121"/>
          <p:cNvSpPr>
            <a:spLocks noChangeArrowheads="1"/>
          </p:cNvSpPr>
          <p:nvPr/>
        </p:nvSpPr>
        <p:spPr bwMode="auto">
          <a:xfrm>
            <a:off x="6527800" y="4559300"/>
            <a:ext cx="3413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i</a:t>
            </a:r>
          </a:p>
        </p:txBody>
      </p:sp>
      <p:sp>
        <p:nvSpPr>
          <p:cNvPr id="1326202" name="Rectangle 122"/>
          <p:cNvSpPr>
            <a:spLocks noChangeArrowheads="1"/>
          </p:cNvSpPr>
          <p:nvPr/>
        </p:nvSpPr>
        <p:spPr bwMode="auto">
          <a:xfrm>
            <a:off x="6527800" y="4330700"/>
            <a:ext cx="37306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k</a:t>
            </a:r>
          </a:p>
        </p:txBody>
      </p:sp>
      <p:sp>
        <p:nvSpPr>
          <p:cNvPr id="1326203" name="Rectangle 123"/>
          <p:cNvSpPr>
            <a:spLocks noChangeArrowheads="1"/>
          </p:cNvSpPr>
          <p:nvPr/>
        </p:nvSpPr>
        <p:spPr bwMode="auto">
          <a:xfrm>
            <a:off x="914400" y="6172200"/>
            <a:ext cx="75215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b="1" i="1" dirty="0">
                <a:ea typeface="굴림" charset="-127"/>
                <a:cs typeface="굴림" charset="-127"/>
              </a:rPr>
              <a:t>memory bank cycle </a:t>
            </a:r>
            <a:r>
              <a:rPr lang="en-US" altLang="ko-KR" sz="2000" b="1" dirty="0">
                <a:ea typeface="굴림" charset="-127"/>
                <a:cs typeface="굴림" charset="-127"/>
              </a:rPr>
              <a:t>50 ns     </a:t>
            </a:r>
            <a:r>
              <a:rPr lang="en-US" altLang="ko-KR" sz="2000" b="1" i="1" dirty="0">
                <a:ea typeface="굴림" charset="-127"/>
                <a:cs typeface="굴림" charset="-127"/>
              </a:rPr>
              <a:t>processor cycle </a:t>
            </a:r>
            <a:r>
              <a:rPr lang="en-US" altLang="ko-KR" sz="2000" b="1" dirty="0">
                <a:ea typeface="굴림" charset="-127"/>
                <a:cs typeface="굴림" charset="-127"/>
              </a:rPr>
              <a:t>12.5 ns (80MHz)</a:t>
            </a:r>
          </a:p>
        </p:txBody>
      </p:sp>
      <p:sp>
        <p:nvSpPr>
          <p:cNvPr id="1326204" name="Rectangle 124"/>
          <p:cNvSpPr>
            <a:spLocks noChangeArrowheads="1"/>
          </p:cNvSpPr>
          <p:nvPr/>
        </p:nvSpPr>
        <p:spPr bwMode="auto">
          <a:xfrm>
            <a:off x="2884488" y="901700"/>
            <a:ext cx="3200400" cy="1225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05" name="Line 125"/>
          <p:cNvSpPr>
            <a:spLocks noChangeShapeType="1"/>
          </p:cNvSpPr>
          <p:nvPr/>
        </p:nvSpPr>
        <p:spPr bwMode="auto">
          <a:xfrm>
            <a:off x="2884488" y="10445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06" name="Line 126"/>
          <p:cNvSpPr>
            <a:spLocks noChangeShapeType="1"/>
          </p:cNvSpPr>
          <p:nvPr/>
        </p:nvSpPr>
        <p:spPr bwMode="auto">
          <a:xfrm>
            <a:off x="2884488" y="1201738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07" name="Line 127"/>
          <p:cNvSpPr>
            <a:spLocks noChangeShapeType="1"/>
          </p:cNvSpPr>
          <p:nvPr/>
        </p:nvSpPr>
        <p:spPr bwMode="auto">
          <a:xfrm>
            <a:off x="2884488" y="1357313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08" name="Line 128"/>
          <p:cNvSpPr>
            <a:spLocks noChangeShapeType="1"/>
          </p:cNvSpPr>
          <p:nvPr/>
        </p:nvSpPr>
        <p:spPr bwMode="auto">
          <a:xfrm>
            <a:off x="2884488" y="15144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09" name="Line 129"/>
          <p:cNvSpPr>
            <a:spLocks noChangeShapeType="1"/>
          </p:cNvSpPr>
          <p:nvPr/>
        </p:nvSpPr>
        <p:spPr bwMode="auto">
          <a:xfrm>
            <a:off x="2884488" y="1671638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10" name="Line 130"/>
          <p:cNvSpPr>
            <a:spLocks noChangeShapeType="1"/>
          </p:cNvSpPr>
          <p:nvPr/>
        </p:nvSpPr>
        <p:spPr bwMode="auto">
          <a:xfrm>
            <a:off x="2884488" y="1827213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11" name="Line 131"/>
          <p:cNvSpPr>
            <a:spLocks noChangeShapeType="1"/>
          </p:cNvSpPr>
          <p:nvPr/>
        </p:nvSpPr>
        <p:spPr bwMode="auto">
          <a:xfrm>
            <a:off x="2884488" y="19843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26212" name="Group 132"/>
          <p:cNvGrpSpPr>
            <a:grpSpLocks/>
          </p:cNvGrpSpPr>
          <p:nvPr/>
        </p:nvGrpSpPr>
        <p:grpSpPr bwMode="auto">
          <a:xfrm>
            <a:off x="5475288" y="868363"/>
            <a:ext cx="336550" cy="1308100"/>
            <a:chOff x="2282" y="576"/>
            <a:chExt cx="212" cy="824"/>
          </a:xfrm>
        </p:grpSpPr>
        <p:sp>
          <p:nvSpPr>
            <p:cNvPr id="1326213" name="Rectangle 133"/>
            <p:cNvSpPr>
              <a:spLocks noChangeArrowheads="1"/>
            </p:cNvSpPr>
            <p:nvPr/>
          </p:nvSpPr>
          <p:spPr bwMode="auto">
            <a:xfrm>
              <a:off x="2282" y="576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V0</a:t>
              </a:r>
            </a:p>
          </p:txBody>
        </p:sp>
        <p:sp>
          <p:nvSpPr>
            <p:cNvPr id="1326214" name="Rectangle 134"/>
            <p:cNvSpPr>
              <a:spLocks noChangeArrowheads="1"/>
            </p:cNvSpPr>
            <p:nvPr/>
          </p:nvSpPr>
          <p:spPr bwMode="auto">
            <a:xfrm>
              <a:off x="2282" y="67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V1</a:t>
              </a:r>
            </a:p>
          </p:txBody>
        </p:sp>
        <p:sp>
          <p:nvSpPr>
            <p:cNvPr id="1326215" name="Rectangle 135"/>
            <p:cNvSpPr>
              <a:spLocks noChangeArrowheads="1"/>
            </p:cNvSpPr>
            <p:nvPr/>
          </p:nvSpPr>
          <p:spPr bwMode="auto">
            <a:xfrm>
              <a:off x="2282" y="76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V2</a:t>
              </a:r>
            </a:p>
          </p:txBody>
        </p:sp>
        <p:sp>
          <p:nvSpPr>
            <p:cNvPr id="1326216" name="Rectangle 136"/>
            <p:cNvSpPr>
              <a:spLocks noChangeArrowheads="1"/>
            </p:cNvSpPr>
            <p:nvPr/>
          </p:nvSpPr>
          <p:spPr bwMode="auto">
            <a:xfrm>
              <a:off x="2282" y="864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V3</a:t>
              </a:r>
            </a:p>
          </p:txBody>
        </p:sp>
        <p:sp>
          <p:nvSpPr>
            <p:cNvPr id="1326217" name="Rectangle 137"/>
            <p:cNvSpPr>
              <a:spLocks noChangeArrowheads="1"/>
            </p:cNvSpPr>
            <p:nvPr/>
          </p:nvSpPr>
          <p:spPr bwMode="auto">
            <a:xfrm>
              <a:off x="2282" y="9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V4</a:t>
              </a:r>
            </a:p>
          </p:txBody>
        </p:sp>
        <p:sp>
          <p:nvSpPr>
            <p:cNvPr id="1326218" name="Rectangle 138"/>
            <p:cNvSpPr>
              <a:spLocks noChangeArrowheads="1"/>
            </p:cNvSpPr>
            <p:nvPr/>
          </p:nvSpPr>
          <p:spPr bwMode="auto">
            <a:xfrm>
              <a:off x="2282" y="1056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V5</a:t>
              </a:r>
            </a:p>
          </p:txBody>
        </p:sp>
        <p:sp>
          <p:nvSpPr>
            <p:cNvPr id="1326219" name="Rectangle 139"/>
            <p:cNvSpPr>
              <a:spLocks noChangeArrowheads="1"/>
            </p:cNvSpPr>
            <p:nvPr/>
          </p:nvSpPr>
          <p:spPr bwMode="auto">
            <a:xfrm>
              <a:off x="2282" y="115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V6</a:t>
              </a:r>
            </a:p>
          </p:txBody>
        </p:sp>
        <p:sp>
          <p:nvSpPr>
            <p:cNvPr id="1326220" name="Rectangle 140"/>
            <p:cNvSpPr>
              <a:spLocks noChangeArrowheads="1"/>
            </p:cNvSpPr>
            <p:nvPr/>
          </p:nvSpPr>
          <p:spPr bwMode="auto">
            <a:xfrm>
              <a:off x="2282" y="124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V7</a:t>
              </a:r>
            </a:p>
          </p:txBody>
        </p:sp>
      </p:grpSp>
      <p:sp>
        <p:nvSpPr>
          <p:cNvPr id="1326221" name="Line 141"/>
          <p:cNvSpPr>
            <a:spLocks noChangeShapeType="1"/>
          </p:cNvSpPr>
          <p:nvPr/>
        </p:nvSpPr>
        <p:spPr bwMode="auto">
          <a:xfrm flipH="1">
            <a:off x="2514600" y="1512888"/>
            <a:ext cx="376238" cy="4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6222" name="Line 142"/>
          <p:cNvSpPr>
            <a:spLocks noChangeShapeType="1"/>
          </p:cNvSpPr>
          <p:nvPr/>
        </p:nvSpPr>
        <p:spPr bwMode="auto">
          <a:xfrm flipV="1">
            <a:off x="6846888" y="11303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6223" name="Line 143"/>
          <p:cNvSpPr>
            <a:spLocks noChangeShapeType="1"/>
          </p:cNvSpPr>
          <p:nvPr/>
        </p:nvSpPr>
        <p:spPr bwMode="auto">
          <a:xfrm flipH="1">
            <a:off x="6084888" y="11303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6224" name="Line 144"/>
          <p:cNvSpPr>
            <a:spLocks noChangeShapeType="1"/>
          </p:cNvSpPr>
          <p:nvPr/>
        </p:nvSpPr>
        <p:spPr bwMode="auto">
          <a:xfrm>
            <a:off x="6084888" y="14351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6225" name="Line 145"/>
          <p:cNvSpPr>
            <a:spLocks noChangeShapeType="1"/>
          </p:cNvSpPr>
          <p:nvPr/>
        </p:nvSpPr>
        <p:spPr bwMode="auto">
          <a:xfrm>
            <a:off x="6542088" y="17399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6226" name="Line 146"/>
          <p:cNvSpPr>
            <a:spLocks noChangeShapeType="1"/>
          </p:cNvSpPr>
          <p:nvPr/>
        </p:nvSpPr>
        <p:spPr bwMode="auto">
          <a:xfrm>
            <a:off x="6084888" y="1739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6227" name="Line 147"/>
          <p:cNvSpPr>
            <a:spLocks noChangeShapeType="1"/>
          </p:cNvSpPr>
          <p:nvPr/>
        </p:nvSpPr>
        <p:spPr bwMode="auto">
          <a:xfrm flipV="1">
            <a:off x="6694488" y="14351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6228" name="Rectangle 148"/>
          <p:cNvSpPr>
            <a:spLocks noChangeArrowheads="1"/>
          </p:cNvSpPr>
          <p:nvPr/>
        </p:nvSpPr>
        <p:spPr bwMode="auto">
          <a:xfrm>
            <a:off x="6161088" y="1435100"/>
            <a:ext cx="363537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V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k</a:t>
            </a:r>
          </a:p>
        </p:txBody>
      </p:sp>
      <p:sp>
        <p:nvSpPr>
          <p:cNvPr id="1326229" name="Rectangle 149"/>
          <p:cNvSpPr>
            <a:spLocks noChangeArrowheads="1"/>
          </p:cNvSpPr>
          <p:nvPr/>
        </p:nvSpPr>
        <p:spPr bwMode="auto">
          <a:xfrm>
            <a:off x="6161088" y="1130300"/>
            <a:ext cx="331787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V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j</a:t>
            </a:r>
          </a:p>
        </p:txBody>
      </p:sp>
      <p:sp>
        <p:nvSpPr>
          <p:cNvPr id="1326230" name="Rectangle 150"/>
          <p:cNvSpPr>
            <a:spLocks noChangeArrowheads="1"/>
          </p:cNvSpPr>
          <p:nvPr/>
        </p:nvSpPr>
        <p:spPr bwMode="auto">
          <a:xfrm>
            <a:off x="6161088" y="825500"/>
            <a:ext cx="331787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V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i</a:t>
            </a:r>
          </a:p>
        </p:txBody>
      </p:sp>
      <p:grpSp>
        <p:nvGrpSpPr>
          <p:cNvPr id="1326231" name="Group 151"/>
          <p:cNvGrpSpPr>
            <a:grpSpLocks/>
          </p:cNvGrpSpPr>
          <p:nvPr/>
        </p:nvGrpSpPr>
        <p:grpSpPr bwMode="auto">
          <a:xfrm>
            <a:off x="7388225" y="901700"/>
            <a:ext cx="974725" cy="301625"/>
            <a:chOff x="4613" y="576"/>
            <a:chExt cx="614" cy="190"/>
          </a:xfrm>
        </p:grpSpPr>
        <p:sp>
          <p:nvSpPr>
            <p:cNvPr id="1326232" name="Rectangle 152"/>
            <p:cNvSpPr>
              <a:spLocks noChangeArrowheads="1"/>
            </p:cNvSpPr>
            <p:nvPr/>
          </p:nvSpPr>
          <p:spPr bwMode="auto">
            <a:xfrm>
              <a:off x="4613" y="609"/>
              <a:ext cx="614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233" name="Rectangle 153"/>
            <p:cNvSpPr>
              <a:spLocks noChangeArrowheads="1"/>
            </p:cNvSpPr>
            <p:nvPr/>
          </p:nvSpPr>
          <p:spPr bwMode="auto">
            <a:xfrm>
              <a:off x="4655" y="576"/>
              <a:ext cx="53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 b="1">
                  <a:ea typeface="굴림" charset="-127"/>
                  <a:cs typeface="굴림" charset="-127"/>
                </a:rPr>
                <a:t>V. Mask</a:t>
              </a:r>
            </a:p>
          </p:txBody>
        </p:sp>
      </p:grpSp>
      <p:grpSp>
        <p:nvGrpSpPr>
          <p:cNvPr id="1326234" name="Group 154"/>
          <p:cNvGrpSpPr>
            <a:grpSpLocks/>
          </p:cNvGrpSpPr>
          <p:nvPr/>
        </p:nvGrpSpPr>
        <p:grpSpPr bwMode="auto">
          <a:xfrm>
            <a:off x="7380288" y="1282700"/>
            <a:ext cx="990600" cy="301625"/>
            <a:chOff x="4624" y="576"/>
            <a:chExt cx="530" cy="190"/>
          </a:xfrm>
        </p:grpSpPr>
        <p:sp>
          <p:nvSpPr>
            <p:cNvPr id="1326235" name="Rectangle 155"/>
            <p:cNvSpPr>
              <a:spLocks noChangeArrowheads="1"/>
            </p:cNvSpPr>
            <p:nvPr/>
          </p:nvSpPr>
          <p:spPr bwMode="auto">
            <a:xfrm>
              <a:off x="4632" y="609"/>
              <a:ext cx="512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236" name="Rectangle 156"/>
            <p:cNvSpPr>
              <a:spLocks noChangeArrowheads="1"/>
            </p:cNvSpPr>
            <p:nvPr/>
          </p:nvSpPr>
          <p:spPr bwMode="auto">
            <a:xfrm>
              <a:off x="4624" y="576"/>
              <a:ext cx="530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 b="1">
                  <a:ea typeface="굴림" charset="-127"/>
                  <a:cs typeface="굴림" charset="-127"/>
                </a:rPr>
                <a:t>V. Length</a:t>
              </a:r>
            </a:p>
          </p:txBody>
        </p:sp>
      </p:grpSp>
      <p:sp>
        <p:nvSpPr>
          <p:cNvPr id="1326237" name="Text Box 157"/>
          <p:cNvSpPr txBox="1">
            <a:spLocks noChangeArrowheads="1"/>
          </p:cNvSpPr>
          <p:nvPr/>
        </p:nvSpPr>
        <p:spPr bwMode="auto">
          <a:xfrm>
            <a:off x="3122613" y="1173163"/>
            <a:ext cx="20891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b="1">
                <a:ea typeface="굴림" charset="-127"/>
                <a:cs typeface="굴림" charset="-127"/>
              </a:rPr>
              <a:t>64 Element Vector Registers</a:t>
            </a:r>
            <a:endParaRPr lang="en-US" altLang="ko-KR" sz="2400" b="1"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CD87BB-8E8E-7843-BA82-ADCCE7B2A44F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3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24800" cy="6858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Instruction Set Advantages</a:t>
            </a:r>
          </a:p>
        </p:txBody>
      </p:sp>
      <p:sp>
        <p:nvSpPr>
          <p:cNvPr id="133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1150938"/>
            <a:ext cx="8496300" cy="4779962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Compact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one short instruction encodes N operations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Expressive, tells hardware that these N operations: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are independent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use the same functional unit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access disjoint registers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access registers in same pattern as previous instructions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access a contiguous block of memory</a:t>
            </a:r>
            <a:br>
              <a:rPr lang="en-US" altLang="ko-KR" sz="2000">
                <a:ea typeface="굴림" charset="-127"/>
                <a:cs typeface="굴림" charset="-127"/>
              </a:rPr>
            </a:br>
            <a:r>
              <a:rPr lang="en-US" altLang="ko-KR" sz="2000">
                <a:ea typeface="굴림" charset="-127"/>
                <a:cs typeface="굴림" charset="-127"/>
              </a:rPr>
              <a:t> (unit-stride load/store)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access memory in a known pattern </a:t>
            </a:r>
            <a:br>
              <a:rPr lang="en-US" altLang="ko-KR" sz="2000">
                <a:ea typeface="굴림" charset="-127"/>
                <a:cs typeface="굴림" charset="-127"/>
              </a:rPr>
            </a:br>
            <a:r>
              <a:rPr lang="en-US" altLang="ko-KR" sz="2000">
                <a:ea typeface="굴림" charset="-127"/>
                <a:cs typeface="굴림" charset="-127"/>
              </a:rPr>
              <a:t>(strided load/store) 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Scalable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can run same code on more parallel pipelines (</a:t>
            </a:r>
            <a:r>
              <a:rPr lang="en-US" altLang="ko-KR" sz="2000" i="1">
                <a:ea typeface="굴림" charset="-127"/>
                <a:cs typeface="굴림" charset="-127"/>
              </a:rPr>
              <a:t>lanes)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27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Vector Arithmetic Execution</a:t>
            </a:r>
            <a:br>
              <a:rPr lang="en-US" altLang="ko-KR" smtClean="0"/>
            </a:br>
            <a:endParaRPr lang="en-US" dirty="0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22ECFF-ED5D-E044-B2D1-1016CEAE44D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34275" name="Rectangle 3"/>
          <p:cNvSpPr>
            <a:spLocks noChangeArrowheads="1"/>
          </p:cNvSpPr>
          <p:nvPr/>
        </p:nvSpPr>
        <p:spPr bwMode="auto">
          <a:xfrm>
            <a:off x="479425" y="1241425"/>
            <a:ext cx="5562600" cy="25019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Use deep pipeline (=&gt; fast clock) to execute element operations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Simplifies control of deep pipeline because elements in vector are independent (=&gt; no hazards!) </a:t>
            </a:r>
            <a:endParaRPr lang="en-US" altLang="ko-KR" sz="180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334276" name="Freeform 4"/>
          <p:cNvSpPr>
            <a:spLocks/>
          </p:cNvSpPr>
          <p:nvPr/>
        </p:nvSpPr>
        <p:spPr bwMode="auto">
          <a:xfrm>
            <a:off x="6477000" y="2971800"/>
            <a:ext cx="9144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34277" name="Group 5"/>
          <p:cNvGrpSpPr>
            <a:grpSpLocks/>
          </p:cNvGrpSpPr>
          <p:nvPr/>
        </p:nvGrpSpPr>
        <p:grpSpPr bwMode="auto">
          <a:xfrm>
            <a:off x="6477000" y="3886200"/>
            <a:ext cx="993775" cy="76200"/>
            <a:chOff x="1536" y="2256"/>
            <a:chExt cx="626" cy="48"/>
          </a:xfrm>
        </p:grpSpPr>
        <p:sp>
          <p:nvSpPr>
            <p:cNvPr id="1334278" name="Rectangle 6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79" name="Freeform 7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0" name="Line 8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4281" name="Group 9"/>
          <p:cNvGrpSpPr>
            <a:grpSpLocks/>
          </p:cNvGrpSpPr>
          <p:nvPr/>
        </p:nvGrpSpPr>
        <p:grpSpPr bwMode="auto">
          <a:xfrm>
            <a:off x="6477000" y="3124200"/>
            <a:ext cx="993775" cy="76200"/>
            <a:chOff x="1536" y="2256"/>
            <a:chExt cx="626" cy="48"/>
          </a:xfrm>
        </p:grpSpPr>
        <p:sp>
          <p:nvSpPr>
            <p:cNvPr id="1334282" name="Rectangle 1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3" name="Freeform 1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4" name="Line 1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4285" name="Group 13"/>
          <p:cNvGrpSpPr>
            <a:grpSpLocks/>
          </p:cNvGrpSpPr>
          <p:nvPr/>
        </p:nvGrpSpPr>
        <p:grpSpPr bwMode="auto">
          <a:xfrm>
            <a:off x="6477000" y="3505200"/>
            <a:ext cx="993775" cy="76200"/>
            <a:chOff x="1536" y="2256"/>
            <a:chExt cx="626" cy="48"/>
          </a:xfrm>
        </p:grpSpPr>
        <p:sp>
          <p:nvSpPr>
            <p:cNvPr id="1334286" name="Rectangle 1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7" name="Freeform 1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8" name="Line 1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34289" name="Line 17"/>
          <p:cNvSpPr>
            <a:spLocks noChangeShapeType="1"/>
          </p:cNvSpPr>
          <p:nvPr/>
        </p:nvSpPr>
        <p:spPr bwMode="auto">
          <a:xfrm>
            <a:off x="7239000" y="2667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4290" name="Line 18"/>
          <p:cNvSpPr>
            <a:spLocks noChangeShapeType="1"/>
          </p:cNvSpPr>
          <p:nvPr/>
        </p:nvSpPr>
        <p:spPr bwMode="auto">
          <a:xfrm>
            <a:off x="6629400" y="2667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4291" name="Freeform 19"/>
          <p:cNvSpPr>
            <a:spLocks/>
          </p:cNvSpPr>
          <p:nvPr/>
        </p:nvSpPr>
        <p:spPr bwMode="auto">
          <a:xfrm>
            <a:off x="6934200" y="2667000"/>
            <a:ext cx="762000" cy="2743200"/>
          </a:xfrm>
          <a:custGeom>
            <a:avLst/>
            <a:gdLst/>
            <a:ahLst/>
            <a:cxnLst>
              <a:cxn ang="0">
                <a:pos x="0" y="1490"/>
              </a:cxn>
              <a:cxn ang="0">
                <a:pos x="2" y="1584"/>
              </a:cxn>
              <a:cxn ang="0">
                <a:pos x="482" y="1584"/>
              </a:cxn>
              <a:cxn ang="0">
                <a:pos x="482" y="0"/>
              </a:cxn>
            </a:cxnLst>
            <a:rect l="0" t="0" r="r" b="b"/>
            <a:pathLst>
              <a:path w="482" h="1584">
                <a:moveTo>
                  <a:pt x="0" y="1490"/>
                </a:moveTo>
                <a:lnTo>
                  <a:pt x="2" y="1584"/>
                </a:lnTo>
                <a:lnTo>
                  <a:pt x="482" y="1584"/>
                </a:lnTo>
                <a:lnTo>
                  <a:pt x="48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4292" name="Rectangle 20"/>
          <p:cNvSpPr>
            <a:spLocks noChangeArrowheads="1"/>
          </p:cNvSpPr>
          <p:nvPr/>
        </p:nvSpPr>
        <p:spPr bwMode="auto">
          <a:xfrm>
            <a:off x="64008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V1</a:t>
            </a:r>
          </a:p>
        </p:txBody>
      </p:sp>
      <p:sp>
        <p:nvSpPr>
          <p:cNvPr id="1334293" name="Rectangle 21"/>
          <p:cNvSpPr>
            <a:spLocks noChangeArrowheads="1"/>
          </p:cNvSpPr>
          <p:nvPr/>
        </p:nvSpPr>
        <p:spPr bwMode="auto">
          <a:xfrm>
            <a:off x="69342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V2</a:t>
            </a:r>
          </a:p>
        </p:txBody>
      </p:sp>
      <p:sp>
        <p:nvSpPr>
          <p:cNvPr id="1334294" name="Rectangle 22"/>
          <p:cNvSpPr>
            <a:spLocks noChangeArrowheads="1"/>
          </p:cNvSpPr>
          <p:nvPr/>
        </p:nvSpPr>
        <p:spPr bwMode="auto">
          <a:xfrm>
            <a:off x="74676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V3</a:t>
            </a:r>
          </a:p>
        </p:txBody>
      </p:sp>
      <p:sp>
        <p:nvSpPr>
          <p:cNvPr id="1334295" name="Text Box 23"/>
          <p:cNvSpPr txBox="1">
            <a:spLocks noChangeArrowheads="1"/>
          </p:cNvSpPr>
          <p:nvPr/>
        </p:nvSpPr>
        <p:spPr bwMode="auto">
          <a:xfrm>
            <a:off x="5943600" y="5638800"/>
            <a:ext cx="19843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V3 &lt;- v1 * v2</a:t>
            </a:r>
          </a:p>
        </p:txBody>
      </p:sp>
      <p:grpSp>
        <p:nvGrpSpPr>
          <p:cNvPr id="1334296" name="Group 24"/>
          <p:cNvGrpSpPr>
            <a:grpSpLocks/>
          </p:cNvGrpSpPr>
          <p:nvPr/>
        </p:nvGrpSpPr>
        <p:grpSpPr bwMode="auto">
          <a:xfrm>
            <a:off x="6477000" y="5029200"/>
            <a:ext cx="993775" cy="76200"/>
            <a:chOff x="1536" y="2256"/>
            <a:chExt cx="626" cy="48"/>
          </a:xfrm>
        </p:grpSpPr>
        <p:sp>
          <p:nvSpPr>
            <p:cNvPr id="1334297" name="Rectangle 2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98" name="Freeform 2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99" name="Line 2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4300" name="Group 28"/>
          <p:cNvGrpSpPr>
            <a:grpSpLocks/>
          </p:cNvGrpSpPr>
          <p:nvPr/>
        </p:nvGrpSpPr>
        <p:grpSpPr bwMode="auto">
          <a:xfrm>
            <a:off x="6477000" y="4267200"/>
            <a:ext cx="993775" cy="76200"/>
            <a:chOff x="1536" y="2256"/>
            <a:chExt cx="626" cy="48"/>
          </a:xfrm>
        </p:grpSpPr>
        <p:sp>
          <p:nvSpPr>
            <p:cNvPr id="1334301" name="Rectangle 2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302" name="Freeform 3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303" name="Line 3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4304" name="Group 32"/>
          <p:cNvGrpSpPr>
            <a:grpSpLocks/>
          </p:cNvGrpSpPr>
          <p:nvPr/>
        </p:nvGrpSpPr>
        <p:grpSpPr bwMode="auto">
          <a:xfrm>
            <a:off x="6477000" y="4648200"/>
            <a:ext cx="993775" cy="76200"/>
            <a:chOff x="1536" y="2256"/>
            <a:chExt cx="626" cy="48"/>
          </a:xfrm>
        </p:grpSpPr>
        <p:sp>
          <p:nvSpPr>
            <p:cNvPr id="1334305" name="Rectangle 3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306" name="Freeform 3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307" name="Line 3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34308" name="Text Box 36"/>
          <p:cNvSpPr txBox="1">
            <a:spLocks noChangeArrowheads="1"/>
          </p:cNvSpPr>
          <p:nvPr/>
        </p:nvSpPr>
        <p:spPr bwMode="auto">
          <a:xfrm>
            <a:off x="3733800" y="3962400"/>
            <a:ext cx="18288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ko-KR" altLang="en-US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334309" name="Text Box 37"/>
          <p:cNvSpPr txBox="1">
            <a:spLocks noChangeArrowheads="1"/>
          </p:cNvSpPr>
          <p:nvPr/>
        </p:nvSpPr>
        <p:spPr bwMode="auto">
          <a:xfrm>
            <a:off x="2660650" y="4491038"/>
            <a:ext cx="32178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Six stage multiply pipeline</a:t>
            </a:r>
          </a:p>
        </p:txBody>
      </p:sp>
      <p:sp>
        <p:nvSpPr>
          <p:cNvPr id="1334310" name="Line 38"/>
          <p:cNvSpPr>
            <a:spLocks noChangeShapeType="1"/>
          </p:cNvSpPr>
          <p:nvPr/>
        </p:nvSpPr>
        <p:spPr bwMode="auto">
          <a:xfrm flipV="1">
            <a:off x="5715000" y="4343400"/>
            <a:ext cx="7620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853D0-6147-9444-A26C-FD99F1020E69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3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303213"/>
            <a:ext cx="7162800" cy="47625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Instruction Execution</a:t>
            </a:r>
          </a:p>
        </p:txBody>
      </p:sp>
      <p:sp>
        <p:nvSpPr>
          <p:cNvPr id="1336323" name="Text Box 3"/>
          <p:cNvSpPr txBox="1">
            <a:spLocks noChangeArrowheads="1"/>
          </p:cNvSpPr>
          <p:nvPr/>
        </p:nvSpPr>
        <p:spPr bwMode="auto">
          <a:xfrm>
            <a:off x="2974975" y="965200"/>
            <a:ext cx="1568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ADDV C,A,B</a:t>
            </a:r>
          </a:p>
        </p:txBody>
      </p:sp>
      <p:grpSp>
        <p:nvGrpSpPr>
          <p:cNvPr id="1336324" name="Group 4"/>
          <p:cNvGrpSpPr>
            <a:grpSpLocks/>
          </p:cNvGrpSpPr>
          <p:nvPr/>
        </p:nvGrpSpPr>
        <p:grpSpPr bwMode="auto">
          <a:xfrm>
            <a:off x="693738" y="1408113"/>
            <a:ext cx="2741612" cy="4816475"/>
            <a:chOff x="480" y="816"/>
            <a:chExt cx="1727" cy="3034"/>
          </a:xfrm>
        </p:grpSpPr>
        <p:grpSp>
          <p:nvGrpSpPr>
            <p:cNvPr id="1336325" name="Group 5"/>
            <p:cNvGrpSpPr>
              <a:grpSpLocks/>
            </p:cNvGrpSpPr>
            <p:nvPr/>
          </p:nvGrpSpPr>
          <p:grpSpPr bwMode="auto">
            <a:xfrm>
              <a:off x="658" y="1882"/>
              <a:ext cx="798" cy="1968"/>
              <a:chOff x="815" y="1402"/>
              <a:chExt cx="798" cy="1968"/>
            </a:xfrm>
          </p:grpSpPr>
          <p:sp>
            <p:nvSpPr>
              <p:cNvPr id="1336326" name="Freeform 6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327" name="Group 7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328" name="Rectangle 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29" name="Freeform 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0" name="Line 1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31" name="Group 11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332" name="Rectangle 1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3" name="Freeform 1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4" name="Line 1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35" name="Group 15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336" name="Rectangle 16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7" name="Freeform 17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8" name="Line 18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339" name="Text Box 19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C[1]</a:t>
                </a:r>
              </a:p>
            </p:txBody>
          </p:sp>
          <p:sp>
            <p:nvSpPr>
              <p:cNvPr id="1336340" name="Text Box 20"/>
              <p:cNvSpPr txBox="1">
                <a:spLocks noChangeArrowheads="1"/>
              </p:cNvSpPr>
              <p:nvPr/>
            </p:nvSpPr>
            <p:spPr bwMode="auto">
              <a:xfrm>
                <a:off x="1055" y="245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C[2]</a:t>
                </a:r>
              </a:p>
            </p:txBody>
          </p:sp>
          <p:sp>
            <p:nvSpPr>
              <p:cNvPr id="1336341" name="Text Box 21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C[0]</a:t>
                </a:r>
              </a:p>
            </p:txBody>
          </p:sp>
          <p:sp>
            <p:nvSpPr>
              <p:cNvPr id="1336342" name="Line 22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43" name="Line 23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44" name="Line 24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45" name="Text Box 25"/>
              <p:cNvSpPr txBox="1">
                <a:spLocks noChangeArrowheads="1"/>
              </p:cNvSpPr>
              <p:nvPr/>
            </p:nvSpPr>
            <p:spPr bwMode="auto">
              <a:xfrm>
                <a:off x="815" y="1978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A[3]</a:t>
                </a:r>
              </a:p>
            </p:txBody>
          </p:sp>
          <p:sp>
            <p:nvSpPr>
              <p:cNvPr id="1336346" name="Text Box 26"/>
              <p:cNvSpPr txBox="1">
                <a:spLocks noChangeArrowheads="1"/>
              </p:cNvSpPr>
              <p:nvPr/>
            </p:nvSpPr>
            <p:spPr bwMode="auto">
              <a:xfrm>
                <a:off x="1247" y="1978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B[3]</a:t>
                </a:r>
              </a:p>
            </p:txBody>
          </p:sp>
          <p:sp>
            <p:nvSpPr>
              <p:cNvPr id="1336347" name="Text Box 27"/>
              <p:cNvSpPr txBox="1">
                <a:spLocks noChangeArrowheads="1"/>
              </p:cNvSpPr>
              <p:nvPr/>
            </p:nvSpPr>
            <p:spPr bwMode="auto">
              <a:xfrm>
                <a:off x="815" y="1786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A[4]</a:t>
                </a:r>
              </a:p>
            </p:txBody>
          </p:sp>
          <p:sp>
            <p:nvSpPr>
              <p:cNvPr id="1336348" name="Text Box 28"/>
              <p:cNvSpPr txBox="1">
                <a:spLocks noChangeArrowheads="1"/>
              </p:cNvSpPr>
              <p:nvPr/>
            </p:nvSpPr>
            <p:spPr bwMode="auto">
              <a:xfrm>
                <a:off x="1247" y="1786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B[4]</a:t>
                </a:r>
              </a:p>
            </p:txBody>
          </p:sp>
          <p:sp>
            <p:nvSpPr>
              <p:cNvPr id="1336349" name="Text Box 29"/>
              <p:cNvSpPr txBox="1">
                <a:spLocks noChangeArrowheads="1"/>
              </p:cNvSpPr>
              <p:nvPr/>
            </p:nvSpPr>
            <p:spPr bwMode="auto">
              <a:xfrm>
                <a:off x="815" y="1594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A[5]</a:t>
                </a:r>
              </a:p>
            </p:txBody>
          </p:sp>
          <p:sp>
            <p:nvSpPr>
              <p:cNvPr id="1336350" name="Text Box 30"/>
              <p:cNvSpPr txBox="1">
                <a:spLocks noChangeArrowheads="1"/>
              </p:cNvSpPr>
              <p:nvPr/>
            </p:nvSpPr>
            <p:spPr bwMode="auto">
              <a:xfrm>
                <a:off x="1247" y="1594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B[5]</a:t>
                </a:r>
              </a:p>
            </p:txBody>
          </p:sp>
          <p:sp>
            <p:nvSpPr>
              <p:cNvPr id="1336351" name="Text Box 31"/>
              <p:cNvSpPr txBox="1">
                <a:spLocks noChangeArrowheads="1"/>
              </p:cNvSpPr>
              <p:nvPr/>
            </p:nvSpPr>
            <p:spPr bwMode="auto">
              <a:xfrm>
                <a:off x="815" y="140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A[6]</a:t>
                </a:r>
              </a:p>
            </p:txBody>
          </p:sp>
          <p:sp>
            <p:nvSpPr>
              <p:cNvPr id="1336352" name="Text Box 32"/>
              <p:cNvSpPr txBox="1">
                <a:spLocks noChangeArrowheads="1"/>
              </p:cNvSpPr>
              <p:nvPr/>
            </p:nvSpPr>
            <p:spPr bwMode="auto">
              <a:xfrm>
                <a:off x="1247" y="140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B[6]</a:t>
                </a:r>
              </a:p>
            </p:txBody>
          </p:sp>
        </p:grpSp>
        <p:sp>
          <p:nvSpPr>
            <p:cNvPr id="1336353" name="Line 33"/>
            <p:cNvSpPr>
              <a:spLocks noChangeShapeType="1"/>
            </p:cNvSpPr>
            <p:nvPr/>
          </p:nvSpPr>
          <p:spPr bwMode="auto">
            <a:xfrm flipH="1">
              <a:off x="1152" y="816"/>
              <a:ext cx="1008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6354" name="Oval 34"/>
            <p:cNvSpPr>
              <a:spLocks noChangeArrowheads="1"/>
            </p:cNvSpPr>
            <p:nvPr/>
          </p:nvSpPr>
          <p:spPr bwMode="auto">
            <a:xfrm>
              <a:off x="480" y="954"/>
              <a:ext cx="1727" cy="63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Execution using one pipelined functional unit</a:t>
              </a:r>
            </a:p>
          </p:txBody>
        </p:sp>
      </p:grpSp>
      <p:grpSp>
        <p:nvGrpSpPr>
          <p:cNvPr id="1336355" name="Group 35"/>
          <p:cNvGrpSpPr>
            <a:grpSpLocks/>
          </p:cNvGrpSpPr>
          <p:nvPr/>
        </p:nvGrpSpPr>
        <p:grpSpPr bwMode="auto">
          <a:xfrm>
            <a:off x="3130550" y="1408113"/>
            <a:ext cx="5341938" cy="4816475"/>
            <a:chOff x="2015" y="816"/>
            <a:chExt cx="3365" cy="3034"/>
          </a:xfrm>
        </p:grpSpPr>
        <p:grpSp>
          <p:nvGrpSpPr>
            <p:cNvPr id="1336356" name="Group 36"/>
            <p:cNvGrpSpPr>
              <a:grpSpLocks/>
            </p:cNvGrpSpPr>
            <p:nvPr/>
          </p:nvGrpSpPr>
          <p:grpSpPr bwMode="auto">
            <a:xfrm>
              <a:off x="2015" y="1882"/>
              <a:ext cx="869" cy="1968"/>
              <a:chOff x="780" y="1402"/>
              <a:chExt cx="869" cy="1968"/>
            </a:xfrm>
          </p:grpSpPr>
          <p:sp>
            <p:nvSpPr>
              <p:cNvPr id="1336357" name="Freeform 37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358" name="Group 38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359" name="Rectangle 3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0" name="Freeform 4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1" name="Line 4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62" name="Group 42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363" name="Rectangle 4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4" name="Freeform 4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5" name="Line 4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66" name="Group 46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367" name="Rectangle 4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8" name="Freeform 4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9" name="Line 4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370" name="Text Box 50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C[4]</a:t>
                </a:r>
              </a:p>
            </p:txBody>
          </p:sp>
          <p:sp>
            <p:nvSpPr>
              <p:cNvPr id="1336371" name="Text Box 51"/>
              <p:cNvSpPr txBox="1">
                <a:spLocks noChangeArrowheads="1"/>
              </p:cNvSpPr>
              <p:nvPr/>
            </p:nvSpPr>
            <p:spPr bwMode="auto">
              <a:xfrm>
                <a:off x="1055" y="245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C[8]</a:t>
                </a:r>
              </a:p>
            </p:txBody>
          </p:sp>
          <p:sp>
            <p:nvSpPr>
              <p:cNvPr id="1336372" name="Text Box 52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C[0]</a:t>
                </a:r>
              </a:p>
            </p:txBody>
          </p:sp>
          <p:sp>
            <p:nvSpPr>
              <p:cNvPr id="1336373" name="Line 53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74" name="Line 54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75" name="Line 55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76" name="Text Box 56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A[12]</a:t>
                </a:r>
              </a:p>
            </p:txBody>
          </p:sp>
          <p:sp>
            <p:nvSpPr>
              <p:cNvPr id="1336377" name="Text Box 57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B[12]</a:t>
                </a:r>
              </a:p>
            </p:txBody>
          </p:sp>
          <p:sp>
            <p:nvSpPr>
              <p:cNvPr id="1336378" name="Text Box 58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A[16]</a:t>
                </a:r>
              </a:p>
            </p:txBody>
          </p:sp>
          <p:sp>
            <p:nvSpPr>
              <p:cNvPr id="1336379" name="Text Box 59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B[16]</a:t>
                </a:r>
              </a:p>
            </p:txBody>
          </p:sp>
          <p:sp>
            <p:nvSpPr>
              <p:cNvPr id="1336380" name="Text Box 60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A[20]</a:t>
                </a:r>
              </a:p>
            </p:txBody>
          </p:sp>
          <p:sp>
            <p:nvSpPr>
              <p:cNvPr id="1336381" name="Text Box 61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B[20]</a:t>
                </a:r>
              </a:p>
            </p:txBody>
          </p:sp>
          <p:sp>
            <p:nvSpPr>
              <p:cNvPr id="1336382" name="Text Box 62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A[24]</a:t>
                </a:r>
              </a:p>
            </p:txBody>
          </p:sp>
          <p:sp>
            <p:nvSpPr>
              <p:cNvPr id="1336383" name="Text Box 63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B[24]</a:t>
                </a:r>
              </a:p>
            </p:txBody>
          </p:sp>
        </p:grpSp>
        <p:grpSp>
          <p:nvGrpSpPr>
            <p:cNvPr id="1336384" name="Group 64"/>
            <p:cNvGrpSpPr>
              <a:grpSpLocks/>
            </p:cNvGrpSpPr>
            <p:nvPr/>
          </p:nvGrpSpPr>
          <p:grpSpPr bwMode="auto">
            <a:xfrm>
              <a:off x="2879" y="1882"/>
              <a:ext cx="869" cy="1968"/>
              <a:chOff x="780" y="1402"/>
              <a:chExt cx="869" cy="1968"/>
            </a:xfrm>
          </p:grpSpPr>
          <p:sp>
            <p:nvSpPr>
              <p:cNvPr id="1336385" name="Freeform 65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386" name="Group 66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387" name="Rectangle 6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88" name="Freeform 6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89" name="Line 6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90" name="Group 70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391" name="Rectangle 7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92" name="Freeform 7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93" name="Line 7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94" name="Group 74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395" name="Rectangle 7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96" name="Freeform 7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97" name="Line 7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398" name="Text Box 78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C[5]</a:t>
                </a:r>
              </a:p>
            </p:txBody>
          </p:sp>
          <p:sp>
            <p:nvSpPr>
              <p:cNvPr id="1336399" name="Text Box 79"/>
              <p:cNvSpPr txBox="1">
                <a:spLocks noChangeArrowheads="1"/>
              </p:cNvSpPr>
              <p:nvPr/>
            </p:nvSpPr>
            <p:spPr bwMode="auto">
              <a:xfrm>
                <a:off x="1055" y="245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C[9]</a:t>
                </a:r>
              </a:p>
            </p:txBody>
          </p:sp>
          <p:sp>
            <p:nvSpPr>
              <p:cNvPr id="1336400" name="Text Box 80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C[1]</a:t>
                </a:r>
              </a:p>
            </p:txBody>
          </p:sp>
          <p:sp>
            <p:nvSpPr>
              <p:cNvPr id="1336401" name="Line 81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02" name="Line 82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03" name="Line 83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04" name="Text Box 84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A[13]</a:t>
                </a:r>
              </a:p>
            </p:txBody>
          </p:sp>
          <p:sp>
            <p:nvSpPr>
              <p:cNvPr id="1336405" name="Text Box 85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B[13]</a:t>
                </a:r>
              </a:p>
            </p:txBody>
          </p:sp>
          <p:sp>
            <p:nvSpPr>
              <p:cNvPr id="1336406" name="Text Box 86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A[17]</a:t>
                </a:r>
              </a:p>
            </p:txBody>
          </p:sp>
          <p:sp>
            <p:nvSpPr>
              <p:cNvPr id="1336407" name="Text Box 87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B[17]</a:t>
                </a:r>
              </a:p>
            </p:txBody>
          </p:sp>
          <p:sp>
            <p:nvSpPr>
              <p:cNvPr id="1336408" name="Text Box 88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A[21]</a:t>
                </a:r>
              </a:p>
            </p:txBody>
          </p:sp>
          <p:sp>
            <p:nvSpPr>
              <p:cNvPr id="1336409" name="Text Box 89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B[21]</a:t>
                </a:r>
              </a:p>
            </p:txBody>
          </p:sp>
          <p:sp>
            <p:nvSpPr>
              <p:cNvPr id="1336410" name="Text Box 90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A[25]</a:t>
                </a:r>
              </a:p>
            </p:txBody>
          </p:sp>
          <p:sp>
            <p:nvSpPr>
              <p:cNvPr id="1336411" name="Text Box 91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B[25]</a:t>
                </a:r>
              </a:p>
            </p:txBody>
          </p:sp>
        </p:grpSp>
        <p:grpSp>
          <p:nvGrpSpPr>
            <p:cNvPr id="1336412" name="Group 92"/>
            <p:cNvGrpSpPr>
              <a:grpSpLocks/>
            </p:cNvGrpSpPr>
            <p:nvPr/>
          </p:nvGrpSpPr>
          <p:grpSpPr bwMode="auto">
            <a:xfrm>
              <a:off x="3695" y="1882"/>
              <a:ext cx="869" cy="1968"/>
              <a:chOff x="780" y="1402"/>
              <a:chExt cx="869" cy="1968"/>
            </a:xfrm>
          </p:grpSpPr>
          <p:sp>
            <p:nvSpPr>
              <p:cNvPr id="1336413" name="Freeform 93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414" name="Group 94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415" name="Rectangle 9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16" name="Freeform 9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17" name="Line 9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418" name="Group 98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419" name="Rectangle 9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20" name="Freeform 10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21" name="Line 10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422" name="Group 102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423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24" name="Freeform 10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25" name="Line 10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426" name="Text Box 106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C[6]</a:t>
                </a:r>
              </a:p>
            </p:txBody>
          </p:sp>
          <p:sp>
            <p:nvSpPr>
              <p:cNvPr id="1336427" name="Text Box 107"/>
              <p:cNvSpPr txBox="1">
                <a:spLocks noChangeArrowheads="1"/>
              </p:cNvSpPr>
              <p:nvPr/>
            </p:nvSpPr>
            <p:spPr bwMode="auto">
              <a:xfrm>
                <a:off x="1020" y="2458"/>
                <a:ext cx="438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C[10]</a:t>
                </a:r>
              </a:p>
            </p:txBody>
          </p:sp>
          <p:sp>
            <p:nvSpPr>
              <p:cNvPr id="1336428" name="Text Box 108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C[2]</a:t>
                </a:r>
              </a:p>
            </p:txBody>
          </p:sp>
          <p:sp>
            <p:nvSpPr>
              <p:cNvPr id="1336429" name="Line 109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30" name="Line 110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31" name="Line 111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32" name="Text Box 112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A[14]</a:t>
                </a:r>
              </a:p>
            </p:txBody>
          </p:sp>
          <p:sp>
            <p:nvSpPr>
              <p:cNvPr id="1336433" name="Text Box 113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B[14]</a:t>
                </a:r>
              </a:p>
            </p:txBody>
          </p:sp>
          <p:sp>
            <p:nvSpPr>
              <p:cNvPr id="1336434" name="Text Box 114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A[18]</a:t>
                </a:r>
              </a:p>
            </p:txBody>
          </p:sp>
          <p:sp>
            <p:nvSpPr>
              <p:cNvPr id="1336435" name="Text Box 115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B[18]</a:t>
                </a:r>
              </a:p>
            </p:txBody>
          </p:sp>
          <p:sp>
            <p:nvSpPr>
              <p:cNvPr id="1336436" name="Text Box 116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A[22]</a:t>
                </a:r>
              </a:p>
            </p:txBody>
          </p:sp>
          <p:sp>
            <p:nvSpPr>
              <p:cNvPr id="1336437" name="Text Box 117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B[22]</a:t>
                </a:r>
              </a:p>
            </p:txBody>
          </p:sp>
          <p:sp>
            <p:nvSpPr>
              <p:cNvPr id="1336438" name="Text Box 118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A[26]</a:t>
                </a:r>
              </a:p>
            </p:txBody>
          </p:sp>
          <p:sp>
            <p:nvSpPr>
              <p:cNvPr id="1336439" name="Text Box 119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B[26]</a:t>
                </a:r>
              </a:p>
            </p:txBody>
          </p:sp>
        </p:grpSp>
        <p:grpSp>
          <p:nvGrpSpPr>
            <p:cNvPr id="1336440" name="Group 120"/>
            <p:cNvGrpSpPr>
              <a:grpSpLocks/>
            </p:cNvGrpSpPr>
            <p:nvPr/>
          </p:nvGrpSpPr>
          <p:grpSpPr bwMode="auto">
            <a:xfrm>
              <a:off x="4511" y="1882"/>
              <a:ext cx="869" cy="1968"/>
              <a:chOff x="780" y="1402"/>
              <a:chExt cx="869" cy="1968"/>
            </a:xfrm>
          </p:grpSpPr>
          <p:sp>
            <p:nvSpPr>
              <p:cNvPr id="1336441" name="Freeform 121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442" name="Group 122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443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44" name="Freeform 12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45" name="Line 12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446" name="Group 126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447" name="Rectangle 12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48" name="Freeform 12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49" name="Line 12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450" name="Group 130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451" name="Rectangle 13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52" name="Freeform 13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53" name="Line 13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454" name="Text Box 134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C[7]</a:t>
                </a:r>
              </a:p>
            </p:txBody>
          </p:sp>
          <p:sp>
            <p:nvSpPr>
              <p:cNvPr id="1336455" name="Text Box 135"/>
              <p:cNvSpPr txBox="1">
                <a:spLocks noChangeArrowheads="1"/>
              </p:cNvSpPr>
              <p:nvPr/>
            </p:nvSpPr>
            <p:spPr bwMode="auto">
              <a:xfrm>
                <a:off x="1020" y="2458"/>
                <a:ext cx="438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C[11]</a:t>
                </a:r>
              </a:p>
            </p:txBody>
          </p:sp>
          <p:sp>
            <p:nvSpPr>
              <p:cNvPr id="1336456" name="Text Box 136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C[3]</a:t>
                </a:r>
              </a:p>
            </p:txBody>
          </p:sp>
          <p:sp>
            <p:nvSpPr>
              <p:cNvPr id="1336457" name="Line 137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58" name="Line 138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59" name="Line 139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60" name="Text Box 140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A[15]</a:t>
                </a:r>
              </a:p>
            </p:txBody>
          </p:sp>
          <p:sp>
            <p:nvSpPr>
              <p:cNvPr id="1336461" name="Text Box 141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B[15]</a:t>
                </a:r>
              </a:p>
            </p:txBody>
          </p:sp>
          <p:sp>
            <p:nvSpPr>
              <p:cNvPr id="1336462" name="Text Box 142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A[19]</a:t>
                </a:r>
              </a:p>
            </p:txBody>
          </p:sp>
          <p:sp>
            <p:nvSpPr>
              <p:cNvPr id="1336463" name="Text Box 143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B[19]</a:t>
                </a:r>
              </a:p>
            </p:txBody>
          </p:sp>
          <p:sp>
            <p:nvSpPr>
              <p:cNvPr id="1336464" name="Text Box 144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A[23]</a:t>
                </a:r>
              </a:p>
            </p:txBody>
          </p:sp>
          <p:sp>
            <p:nvSpPr>
              <p:cNvPr id="1336465" name="Text Box 145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B[23]</a:t>
                </a:r>
              </a:p>
            </p:txBody>
          </p:sp>
          <p:sp>
            <p:nvSpPr>
              <p:cNvPr id="1336466" name="Text Box 146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A[27]</a:t>
                </a:r>
              </a:p>
            </p:txBody>
          </p:sp>
          <p:sp>
            <p:nvSpPr>
              <p:cNvPr id="1336467" name="Text Box 147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B[27]</a:t>
                </a:r>
              </a:p>
            </p:txBody>
          </p:sp>
        </p:grpSp>
        <p:sp>
          <p:nvSpPr>
            <p:cNvPr id="1336468" name="Line 148"/>
            <p:cNvSpPr>
              <a:spLocks noChangeShapeType="1"/>
            </p:cNvSpPr>
            <p:nvPr/>
          </p:nvSpPr>
          <p:spPr bwMode="auto">
            <a:xfrm>
              <a:off x="2736" y="816"/>
              <a:ext cx="912" cy="1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6469" name="Oval 149"/>
            <p:cNvSpPr>
              <a:spLocks noChangeArrowheads="1"/>
            </p:cNvSpPr>
            <p:nvPr/>
          </p:nvSpPr>
          <p:spPr bwMode="auto">
            <a:xfrm flipH="1">
              <a:off x="2307" y="954"/>
              <a:ext cx="1727" cy="63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Execution using four pipelined functional units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70"/>
          <p:cNvSpPr>
            <a:spLocks noGrp="1"/>
          </p:cNvSpPr>
          <p:nvPr>
            <p:ph type="title"/>
          </p:nvPr>
        </p:nvSpPr>
        <p:spPr>
          <a:xfrm>
            <a:off x="609600" y="152400"/>
            <a:ext cx="7292975" cy="736600"/>
          </a:xfrm>
        </p:spPr>
        <p:txBody>
          <a:bodyPr/>
          <a:lstStyle/>
          <a:p>
            <a:r>
              <a:rPr lang="en-US" altLang="ko-KR" dirty="0" smtClean="0"/>
              <a:t>Interleaved Vector Memory System</a:t>
            </a:r>
            <a:endParaRPr lang="en-US" dirty="0"/>
          </a:p>
        </p:txBody>
      </p:sp>
      <p:sp>
        <p:nvSpPr>
          <p:cNvPr id="7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8BE858-8F61-0E47-B2FD-4481229F233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338437" name="Group 69"/>
          <p:cNvGrpSpPr>
            <a:grpSpLocks/>
          </p:cNvGrpSpPr>
          <p:nvPr/>
        </p:nvGrpSpPr>
        <p:grpSpPr bwMode="auto">
          <a:xfrm>
            <a:off x="381000" y="2303462"/>
            <a:ext cx="8610600" cy="3703638"/>
            <a:chOff x="240" y="1640"/>
            <a:chExt cx="5424" cy="2333"/>
          </a:xfrm>
        </p:grpSpPr>
        <p:grpSp>
          <p:nvGrpSpPr>
            <p:cNvPr id="1338372" name="Group 4"/>
            <p:cNvGrpSpPr>
              <a:grpSpLocks/>
            </p:cNvGrpSpPr>
            <p:nvPr/>
          </p:nvGrpSpPr>
          <p:grpSpPr bwMode="auto">
            <a:xfrm>
              <a:off x="240" y="2024"/>
              <a:ext cx="4616" cy="1895"/>
              <a:chOff x="524" y="2016"/>
              <a:chExt cx="4616" cy="1895"/>
            </a:xfrm>
          </p:grpSpPr>
          <p:sp>
            <p:nvSpPr>
              <p:cNvPr id="1338373" name="Rectangle 5"/>
              <p:cNvSpPr>
                <a:spLocks noChangeArrowheads="1"/>
              </p:cNvSpPr>
              <p:nvPr/>
            </p:nvSpPr>
            <p:spPr bwMode="auto">
              <a:xfrm>
                <a:off x="52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0</a:t>
                </a:r>
              </a:p>
            </p:txBody>
          </p:sp>
          <p:sp>
            <p:nvSpPr>
              <p:cNvPr id="1338374" name="Rectangle 6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1</a:t>
                </a:r>
              </a:p>
            </p:txBody>
          </p:sp>
          <p:sp>
            <p:nvSpPr>
              <p:cNvPr id="1338375" name="Rectangle 7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2</a:t>
                </a:r>
              </a:p>
            </p:txBody>
          </p:sp>
          <p:sp>
            <p:nvSpPr>
              <p:cNvPr id="1338376" name="Rectangle 8"/>
              <p:cNvSpPr>
                <a:spLocks noChangeArrowheads="1"/>
              </p:cNvSpPr>
              <p:nvPr/>
            </p:nvSpPr>
            <p:spPr bwMode="auto">
              <a:xfrm>
                <a:off x="139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3</a:t>
                </a:r>
              </a:p>
            </p:txBody>
          </p:sp>
          <p:sp>
            <p:nvSpPr>
              <p:cNvPr id="1338377" name="Rectangle 9"/>
              <p:cNvSpPr>
                <a:spLocks noChangeArrowheads="1"/>
              </p:cNvSpPr>
              <p:nvPr/>
            </p:nvSpPr>
            <p:spPr bwMode="auto">
              <a:xfrm>
                <a:off x="167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4</a:t>
                </a:r>
              </a:p>
            </p:txBody>
          </p:sp>
          <p:sp>
            <p:nvSpPr>
              <p:cNvPr id="1338378" name="Rectangle 10"/>
              <p:cNvSpPr>
                <a:spLocks noChangeArrowheads="1"/>
              </p:cNvSpPr>
              <p:nvPr/>
            </p:nvSpPr>
            <p:spPr bwMode="auto">
              <a:xfrm>
                <a:off x="196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5</a:t>
                </a:r>
              </a:p>
            </p:txBody>
          </p:sp>
          <p:sp>
            <p:nvSpPr>
              <p:cNvPr id="1338379" name="Rectangle 11"/>
              <p:cNvSpPr>
                <a:spLocks noChangeArrowheads="1"/>
              </p:cNvSpPr>
              <p:nvPr/>
            </p:nvSpPr>
            <p:spPr bwMode="auto">
              <a:xfrm>
                <a:off x="225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6</a:t>
                </a:r>
              </a:p>
            </p:txBody>
          </p:sp>
          <p:sp>
            <p:nvSpPr>
              <p:cNvPr id="1338380" name="Rectangle 12"/>
              <p:cNvSpPr>
                <a:spLocks noChangeArrowheads="1"/>
              </p:cNvSpPr>
              <p:nvPr/>
            </p:nvSpPr>
            <p:spPr bwMode="auto">
              <a:xfrm>
                <a:off x="254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7</a:t>
                </a:r>
              </a:p>
            </p:txBody>
          </p:sp>
          <p:sp>
            <p:nvSpPr>
              <p:cNvPr id="1338381" name="Rectangle 13"/>
              <p:cNvSpPr>
                <a:spLocks noChangeArrowheads="1"/>
              </p:cNvSpPr>
              <p:nvPr/>
            </p:nvSpPr>
            <p:spPr bwMode="auto">
              <a:xfrm>
                <a:off x="282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8</a:t>
                </a:r>
              </a:p>
            </p:txBody>
          </p:sp>
          <p:sp>
            <p:nvSpPr>
              <p:cNvPr id="1338382" name="Rectangle 14"/>
              <p:cNvSpPr>
                <a:spLocks noChangeArrowheads="1"/>
              </p:cNvSpPr>
              <p:nvPr/>
            </p:nvSpPr>
            <p:spPr bwMode="auto">
              <a:xfrm>
                <a:off x="312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9</a:t>
                </a:r>
              </a:p>
            </p:txBody>
          </p:sp>
          <p:sp>
            <p:nvSpPr>
              <p:cNvPr id="1338383" name="Rectangle 15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A</a:t>
                </a:r>
              </a:p>
            </p:txBody>
          </p:sp>
          <p:sp>
            <p:nvSpPr>
              <p:cNvPr id="1338384" name="Rectangle 16"/>
              <p:cNvSpPr>
                <a:spLocks noChangeArrowheads="1"/>
              </p:cNvSpPr>
              <p:nvPr/>
            </p:nvSpPr>
            <p:spPr bwMode="auto">
              <a:xfrm>
                <a:off x="369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B</a:t>
                </a:r>
              </a:p>
            </p:txBody>
          </p:sp>
          <p:sp>
            <p:nvSpPr>
              <p:cNvPr id="1338385" name="Rectangle 17"/>
              <p:cNvSpPr>
                <a:spLocks noChangeArrowheads="1"/>
              </p:cNvSpPr>
              <p:nvPr/>
            </p:nvSpPr>
            <p:spPr bwMode="auto">
              <a:xfrm>
                <a:off x="398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C</a:t>
                </a:r>
              </a:p>
            </p:txBody>
          </p:sp>
          <p:sp>
            <p:nvSpPr>
              <p:cNvPr id="1338386" name="Rectangle 18"/>
              <p:cNvSpPr>
                <a:spLocks noChangeArrowheads="1"/>
              </p:cNvSpPr>
              <p:nvPr/>
            </p:nvSpPr>
            <p:spPr bwMode="auto">
              <a:xfrm>
                <a:off x="427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D</a:t>
                </a:r>
              </a:p>
            </p:txBody>
          </p:sp>
          <p:sp>
            <p:nvSpPr>
              <p:cNvPr id="1338387" name="Rectangle 19"/>
              <p:cNvSpPr>
                <a:spLocks noChangeArrowheads="1"/>
              </p:cNvSpPr>
              <p:nvPr/>
            </p:nvSpPr>
            <p:spPr bwMode="auto">
              <a:xfrm>
                <a:off x="456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E</a:t>
                </a:r>
              </a:p>
            </p:txBody>
          </p:sp>
          <p:sp>
            <p:nvSpPr>
              <p:cNvPr id="1338388" name="Rectangle 20"/>
              <p:cNvSpPr>
                <a:spLocks noChangeArrowheads="1"/>
              </p:cNvSpPr>
              <p:nvPr/>
            </p:nvSpPr>
            <p:spPr bwMode="auto">
              <a:xfrm>
                <a:off x="484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F</a:t>
                </a:r>
              </a:p>
            </p:txBody>
          </p:sp>
          <p:grpSp>
            <p:nvGrpSpPr>
              <p:cNvPr id="1338389" name="Group 21"/>
              <p:cNvGrpSpPr>
                <a:grpSpLocks/>
              </p:cNvGrpSpPr>
              <p:nvPr/>
            </p:nvGrpSpPr>
            <p:grpSpPr bwMode="auto">
              <a:xfrm>
                <a:off x="2544" y="2544"/>
                <a:ext cx="626" cy="48"/>
                <a:chOff x="1536" y="2256"/>
                <a:chExt cx="626" cy="48"/>
              </a:xfrm>
            </p:grpSpPr>
            <p:sp>
              <p:nvSpPr>
                <p:cNvPr id="1338390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8391" name="Freeform 2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8392" name="Line 2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8393" name="Line 25"/>
              <p:cNvSpPr>
                <a:spLocks noChangeShapeType="1"/>
              </p:cNvSpPr>
              <p:nvPr/>
            </p:nvSpPr>
            <p:spPr bwMode="auto">
              <a:xfrm flipV="1">
                <a:off x="672" y="2592"/>
                <a:ext cx="211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4" name="Line 26"/>
              <p:cNvSpPr>
                <a:spLocks noChangeShapeType="1"/>
              </p:cNvSpPr>
              <p:nvPr/>
            </p:nvSpPr>
            <p:spPr bwMode="auto">
              <a:xfrm flipV="1">
                <a:off x="1008" y="2592"/>
                <a:ext cx="177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5" name="Line 27"/>
              <p:cNvSpPr>
                <a:spLocks noChangeShapeType="1"/>
              </p:cNvSpPr>
              <p:nvPr/>
            </p:nvSpPr>
            <p:spPr bwMode="auto">
              <a:xfrm flipV="1">
                <a:off x="1248" y="2592"/>
                <a:ext cx="153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6" name="Line 28"/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124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7" name="Line 29"/>
              <p:cNvSpPr>
                <a:spLocks noChangeShapeType="1"/>
              </p:cNvSpPr>
              <p:nvPr/>
            </p:nvSpPr>
            <p:spPr bwMode="auto">
              <a:xfrm flipV="1">
                <a:off x="1824" y="2592"/>
                <a:ext cx="96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8" name="Line 30"/>
              <p:cNvSpPr>
                <a:spLocks noChangeShapeType="1"/>
              </p:cNvSpPr>
              <p:nvPr/>
            </p:nvSpPr>
            <p:spPr bwMode="auto">
              <a:xfrm flipV="1">
                <a:off x="2112" y="2592"/>
                <a:ext cx="67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9" name="Line 31"/>
              <p:cNvSpPr>
                <a:spLocks noChangeShapeType="1"/>
              </p:cNvSpPr>
              <p:nvPr/>
            </p:nvSpPr>
            <p:spPr bwMode="auto">
              <a:xfrm flipV="1">
                <a:off x="2400" y="2592"/>
                <a:ext cx="38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0" name="Line 32"/>
              <p:cNvSpPr>
                <a:spLocks noChangeShapeType="1"/>
              </p:cNvSpPr>
              <p:nvPr/>
            </p:nvSpPr>
            <p:spPr bwMode="auto">
              <a:xfrm flipV="1">
                <a:off x="2688" y="2592"/>
                <a:ext cx="9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1" name="Line 33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2" name="Line 34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48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3" name="Line 35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76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4" name="Line 36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05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5" name="Line 37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34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6" name="Line 38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63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7" name="Line 39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8" name="Line 40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220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9" name="Line 41"/>
              <p:cNvSpPr>
                <a:spLocks noChangeShapeType="1"/>
              </p:cNvSpPr>
              <p:nvPr/>
            </p:nvSpPr>
            <p:spPr bwMode="auto">
              <a:xfrm flipH="1">
                <a:off x="2784" y="201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8410" name="Freeform 42"/>
            <p:cNvSpPr>
              <a:spLocks/>
            </p:cNvSpPr>
            <p:nvPr/>
          </p:nvSpPr>
          <p:spPr bwMode="auto">
            <a:xfrm>
              <a:off x="4848" y="2312"/>
              <a:ext cx="576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672"/>
                </a:cxn>
                <a:cxn ang="0">
                  <a:pos x="450" y="672"/>
                </a:cxn>
                <a:cxn ang="0">
                  <a:pos x="576" y="0"/>
                </a:cxn>
                <a:cxn ang="0">
                  <a:pos x="336" y="0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11" name="Line 43"/>
            <p:cNvSpPr>
              <a:spLocks noChangeShapeType="1"/>
            </p:cNvSpPr>
            <p:nvPr/>
          </p:nvSpPr>
          <p:spPr bwMode="auto">
            <a:xfrm>
              <a:off x="5136" y="2552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338412" name="Group 44"/>
            <p:cNvGrpSpPr>
              <a:grpSpLocks/>
            </p:cNvGrpSpPr>
            <p:nvPr/>
          </p:nvGrpSpPr>
          <p:grpSpPr bwMode="auto">
            <a:xfrm>
              <a:off x="4752" y="2120"/>
              <a:ext cx="338" cy="48"/>
              <a:chOff x="1536" y="2256"/>
              <a:chExt cx="626" cy="48"/>
            </a:xfrm>
          </p:grpSpPr>
          <p:sp>
            <p:nvSpPr>
              <p:cNvPr id="1338413" name="Rectangle 45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14" name="Freeform 46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15" name="Line 47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38416" name="Group 48"/>
            <p:cNvGrpSpPr>
              <a:grpSpLocks/>
            </p:cNvGrpSpPr>
            <p:nvPr/>
          </p:nvGrpSpPr>
          <p:grpSpPr bwMode="auto">
            <a:xfrm>
              <a:off x="5184" y="2120"/>
              <a:ext cx="338" cy="48"/>
              <a:chOff x="1536" y="2256"/>
              <a:chExt cx="626" cy="48"/>
            </a:xfrm>
          </p:grpSpPr>
          <p:sp>
            <p:nvSpPr>
              <p:cNvPr id="1338417" name="Rectangle 49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18" name="Freeform 50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19" name="Line 51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8420" name="Line 52"/>
            <p:cNvSpPr>
              <a:spLocks noChangeShapeType="1"/>
            </p:cNvSpPr>
            <p:nvPr/>
          </p:nvSpPr>
          <p:spPr bwMode="auto">
            <a:xfrm flipH="1">
              <a:off x="4944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21" name="Line 53"/>
            <p:cNvSpPr>
              <a:spLocks noChangeShapeType="1"/>
            </p:cNvSpPr>
            <p:nvPr/>
          </p:nvSpPr>
          <p:spPr bwMode="auto">
            <a:xfrm>
              <a:off x="5328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22" name="Text Box 54"/>
            <p:cNvSpPr txBox="1">
              <a:spLocks noChangeArrowheads="1"/>
            </p:cNvSpPr>
            <p:nvPr/>
          </p:nvSpPr>
          <p:spPr bwMode="auto">
            <a:xfrm>
              <a:off x="4992" y="2256"/>
              <a:ext cx="247" cy="6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800" dirty="0">
                  <a:latin typeface="Verdana" charset="0"/>
                  <a:ea typeface="굴림" charset="-127"/>
                  <a:cs typeface="굴림" charset="-127"/>
                </a:rPr>
                <a:t>+</a:t>
              </a:r>
            </a:p>
          </p:txBody>
        </p:sp>
        <p:grpSp>
          <p:nvGrpSpPr>
            <p:cNvPr id="1338423" name="Group 55"/>
            <p:cNvGrpSpPr>
              <a:grpSpLocks/>
            </p:cNvGrpSpPr>
            <p:nvPr/>
          </p:nvGrpSpPr>
          <p:grpSpPr bwMode="auto">
            <a:xfrm>
              <a:off x="4992" y="2696"/>
              <a:ext cx="338" cy="48"/>
              <a:chOff x="1536" y="2256"/>
              <a:chExt cx="626" cy="48"/>
            </a:xfrm>
          </p:grpSpPr>
          <p:sp>
            <p:nvSpPr>
              <p:cNvPr id="1338424" name="Rectangle 56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25" name="Freeform 57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26" name="Line 58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8427" name="Freeform 59"/>
            <p:cNvSpPr>
              <a:spLocks/>
            </p:cNvSpPr>
            <p:nvPr/>
          </p:nvSpPr>
          <p:spPr bwMode="auto">
            <a:xfrm>
              <a:off x="4560" y="2024"/>
              <a:ext cx="576" cy="576"/>
            </a:xfrm>
            <a:custGeom>
              <a:avLst/>
              <a:gdLst/>
              <a:ahLst/>
              <a:cxnLst>
                <a:cxn ang="0">
                  <a:pos x="576" y="576"/>
                </a:cxn>
                <a:cxn ang="0">
                  <a:pos x="0" y="576"/>
                </a:cxn>
                <a:cxn ang="0">
                  <a:pos x="0" y="0"/>
                </a:cxn>
                <a:cxn ang="0">
                  <a:pos x="288" y="0"/>
                </a:cxn>
                <a:cxn ang="0">
                  <a:pos x="288" y="96"/>
                </a:cxn>
              </a:cxnLst>
              <a:rect l="0" t="0" r="r" b="b"/>
              <a:pathLst>
                <a:path w="576" h="576">
                  <a:moveTo>
                    <a:pt x="576" y="576"/>
                  </a:moveTo>
                  <a:lnTo>
                    <a:pt x="0" y="576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9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28" name="Line 60"/>
            <p:cNvSpPr>
              <a:spLocks noChangeShapeType="1"/>
            </p:cNvSpPr>
            <p:nvPr/>
          </p:nvSpPr>
          <p:spPr bwMode="auto">
            <a:xfrm>
              <a:off x="4992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29" name="Line 61"/>
            <p:cNvSpPr>
              <a:spLocks noChangeShapeType="1"/>
            </p:cNvSpPr>
            <p:nvPr/>
          </p:nvSpPr>
          <p:spPr bwMode="auto">
            <a:xfrm>
              <a:off x="5328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30" name="Text Box 62"/>
            <p:cNvSpPr txBox="1">
              <a:spLocks noChangeArrowheads="1"/>
            </p:cNvSpPr>
            <p:nvPr/>
          </p:nvSpPr>
          <p:spPr bwMode="auto">
            <a:xfrm>
              <a:off x="4512" y="1640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Base</a:t>
              </a:r>
            </a:p>
          </p:txBody>
        </p:sp>
        <p:sp>
          <p:nvSpPr>
            <p:cNvPr id="1338431" name="Text Box 63"/>
            <p:cNvSpPr txBox="1">
              <a:spLocks noChangeArrowheads="1"/>
            </p:cNvSpPr>
            <p:nvPr/>
          </p:nvSpPr>
          <p:spPr bwMode="auto">
            <a:xfrm>
              <a:off x="4992" y="1640"/>
              <a:ext cx="67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Stride</a:t>
              </a:r>
            </a:p>
          </p:txBody>
        </p:sp>
        <p:sp>
          <p:nvSpPr>
            <p:cNvPr id="1338432" name="Freeform 64"/>
            <p:cNvSpPr>
              <a:spLocks/>
            </p:cNvSpPr>
            <p:nvPr/>
          </p:nvSpPr>
          <p:spPr bwMode="auto">
            <a:xfrm>
              <a:off x="4848" y="2744"/>
              <a:ext cx="288" cy="768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288" y="768"/>
                </a:cxn>
                <a:cxn ang="0">
                  <a:pos x="0" y="768"/>
                </a:cxn>
              </a:cxnLst>
              <a:rect l="0" t="0" r="r" b="b"/>
              <a:pathLst>
                <a:path w="288" h="768">
                  <a:moveTo>
                    <a:pt x="288" y="0"/>
                  </a:moveTo>
                  <a:lnTo>
                    <a:pt x="288" y="768"/>
                  </a:lnTo>
                  <a:lnTo>
                    <a:pt x="0" y="76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33" name="Text Box 65"/>
            <p:cNvSpPr txBox="1">
              <a:spLocks noChangeArrowheads="1"/>
            </p:cNvSpPr>
            <p:nvPr/>
          </p:nvSpPr>
          <p:spPr bwMode="auto">
            <a:xfrm>
              <a:off x="1785" y="1727"/>
              <a:ext cx="14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Vector Registers</a:t>
              </a:r>
            </a:p>
          </p:txBody>
        </p:sp>
        <p:sp>
          <p:nvSpPr>
            <p:cNvPr id="1338434" name="Text Box 66"/>
            <p:cNvSpPr txBox="1">
              <a:spLocks noChangeArrowheads="1"/>
            </p:cNvSpPr>
            <p:nvPr/>
          </p:nvSpPr>
          <p:spPr bwMode="auto">
            <a:xfrm>
              <a:off x="2006" y="3761"/>
              <a:ext cx="10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>
                  <a:latin typeface="Verdana" charset="0"/>
                  <a:ea typeface="굴림" charset="-127"/>
                  <a:cs typeface="굴림" charset="-127"/>
                </a:rPr>
                <a:t>Memory Banks</a:t>
              </a:r>
            </a:p>
          </p:txBody>
        </p:sp>
        <p:sp>
          <p:nvSpPr>
            <p:cNvPr id="1338435" name="Text Box 67"/>
            <p:cNvSpPr txBox="1">
              <a:spLocks noChangeArrowheads="1"/>
            </p:cNvSpPr>
            <p:nvPr/>
          </p:nvSpPr>
          <p:spPr bwMode="auto">
            <a:xfrm>
              <a:off x="3504" y="2120"/>
              <a:ext cx="1008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Address Generator</a:t>
              </a:r>
            </a:p>
          </p:txBody>
        </p:sp>
      </p:grpSp>
      <p:sp>
        <p:nvSpPr>
          <p:cNvPr id="1338436" name="Text Box 68"/>
          <p:cNvSpPr txBox="1">
            <a:spLocks noChangeArrowheads="1"/>
          </p:cNvSpPr>
          <p:nvPr/>
        </p:nvSpPr>
        <p:spPr bwMode="auto">
          <a:xfrm>
            <a:off x="279400" y="990600"/>
            <a:ext cx="7761288" cy="763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Cray-1, 16 banks, 4 cycle bank busy time, 12 cycle latency</a:t>
            </a:r>
            <a:endParaRPr lang="en-US" altLang="ko-KR" i="1"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buFontTx/>
              <a:buChar char="•"/>
            </a:pPr>
            <a:r>
              <a:rPr lang="en-US" altLang="ko-KR" i="1">
                <a:latin typeface="Verdana" charset="0"/>
                <a:ea typeface="굴림" charset="-127"/>
                <a:cs typeface="굴림" charset="-127"/>
              </a:rPr>
              <a:t> Bank busy time</a:t>
            </a: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: Time before bank ready to accept next 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110EA-6D4A-A742-9274-8F7B7E891E8C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76200"/>
            <a:ext cx="7162800" cy="712787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Unit Structure</a:t>
            </a:r>
          </a:p>
        </p:txBody>
      </p:sp>
      <p:sp>
        <p:nvSpPr>
          <p:cNvPr id="1340419" name="Freeform 3"/>
          <p:cNvSpPr>
            <a:spLocks/>
          </p:cNvSpPr>
          <p:nvPr/>
        </p:nvSpPr>
        <p:spPr bwMode="auto">
          <a:xfrm>
            <a:off x="1828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20" name="Group 4"/>
          <p:cNvGrpSpPr>
            <a:grpSpLocks/>
          </p:cNvGrpSpPr>
          <p:nvPr/>
        </p:nvGrpSpPr>
        <p:grpSpPr bwMode="auto">
          <a:xfrm>
            <a:off x="1828800" y="4976812"/>
            <a:ext cx="993775" cy="76200"/>
            <a:chOff x="1536" y="2256"/>
            <a:chExt cx="626" cy="48"/>
          </a:xfrm>
        </p:grpSpPr>
        <p:sp>
          <p:nvSpPr>
            <p:cNvPr id="1340421" name="Rectangle 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22" name="Freeform 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23" name="Line 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24" name="Group 8"/>
          <p:cNvGrpSpPr>
            <a:grpSpLocks/>
          </p:cNvGrpSpPr>
          <p:nvPr/>
        </p:nvGrpSpPr>
        <p:grpSpPr bwMode="auto">
          <a:xfrm>
            <a:off x="1828800" y="4214812"/>
            <a:ext cx="993775" cy="76200"/>
            <a:chOff x="1536" y="2256"/>
            <a:chExt cx="626" cy="48"/>
          </a:xfrm>
        </p:grpSpPr>
        <p:sp>
          <p:nvSpPr>
            <p:cNvPr id="1340425" name="Rectangle 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26" name="Freeform 1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27" name="Line 1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28" name="Group 12"/>
          <p:cNvGrpSpPr>
            <a:grpSpLocks/>
          </p:cNvGrpSpPr>
          <p:nvPr/>
        </p:nvGrpSpPr>
        <p:grpSpPr bwMode="auto">
          <a:xfrm>
            <a:off x="1828800" y="4595812"/>
            <a:ext cx="993775" cy="76200"/>
            <a:chOff x="1536" y="2256"/>
            <a:chExt cx="626" cy="48"/>
          </a:xfrm>
        </p:grpSpPr>
        <p:sp>
          <p:nvSpPr>
            <p:cNvPr id="1340429" name="Rectangle 1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30" name="Freeform 1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31" name="Line 1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432" name="Line 16"/>
          <p:cNvSpPr>
            <a:spLocks noChangeShapeType="1"/>
          </p:cNvSpPr>
          <p:nvPr/>
        </p:nvSpPr>
        <p:spPr bwMode="auto">
          <a:xfrm>
            <a:off x="2590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33" name="Line 17"/>
          <p:cNvSpPr>
            <a:spLocks noChangeShapeType="1"/>
          </p:cNvSpPr>
          <p:nvPr/>
        </p:nvSpPr>
        <p:spPr bwMode="auto">
          <a:xfrm>
            <a:off x="1981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34" name="Freeform 18"/>
          <p:cNvSpPr>
            <a:spLocks/>
          </p:cNvSpPr>
          <p:nvPr/>
        </p:nvSpPr>
        <p:spPr bwMode="auto">
          <a:xfrm flipV="1">
            <a:off x="1828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35" name="Group 19"/>
          <p:cNvGrpSpPr>
            <a:grpSpLocks/>
          </p:cNvGrpSpPr>
          <p:nvPr/>
        </p:nvGrpSpPr>
        <p:grpSpPr bwMode="auto">
          <a:xfrm flipV="1">
            <a:off x="1828800" y="1547812"/>
            <a:ext cx="993775" cy="76200"/>
            <a:chOff x="1536" y="2256"/>
            <a:chExt cx="626" cy="48"/>
          </a:xfrm>
        </p:grpSpPr>
        <p:sp>
          <p:nvSpPr>
            <p:cNvPr id="1340436" name="Rectangle 2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37" name="Freeform 2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38" name="Line 2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39" name="Group 23"/>
          <p:cNvGrpSpPr>
            <a:grpSpLocks/>
          </p:cNvGrpSpPr>
          <p:nvPr/>
        </p:nvGrpSpPr>
        <p:grpSpPr bwMode="auto">
          <a:xfrm flipV="1">
            <a:off x="1828800" y="2309812"/>
            <a:ext cx="993775" cy="76200"/>
            <a:chOff x="1536" y="2256"/>
            <a:chExt cx="626" cy="48"/>
          </a:xfrm>
        </p:grpSpPr>
        <p:sp>
          <p:nvSpPr>
            <p:cNvPr id="1340440" name="Rectangle 2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41" name="Freeform 2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42" name="Line 2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43" name="Group 27"/>
          <p:cNvGrpSpPr>
            <a:grpSpLocks/>
          </p:cNvGrpSpPr>
          <p:nvPr/>
        </p:nvGrpSpPr>
        <p:grpSpPr bwMode="auto">
          <a:xfrm flipV="1">
            <a:off x="1828800" y="1928812"/>
            <a:ext cx="993775" cy="76200"/>
            <a:chOff x="1536" y="2256"/>
            <a:chExt cx="626" cy="48"/>
          </a:xfrm>
        </p:grpSpPr>
        <p:sp>
          <p:nvSpPr>
            <p:cNvPr id="1340444" name="Rectangle 2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45" name="Freeform 2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46" name="Line 3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447" name="Line 31"/>
          <p:cNvSpPr>
            <a:spLocks noChangeShapeType="1"/>
          </p:cNvSpPr>
          <p:nvPr/>
        </p:nvSpPr>
        <p:spPr bwMode="auto">
          <a:xfrm flipV="1">
            <a:off x="2590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48" name="Line 32"/>
          <p:cNvSpPr>
            <a:spLocks noChangeShapeType="1"/>
          </p:cNvSpPr>
          <p:nvPr/>
        </p:nvSpPr>
        <p:spPr bwMode="auto">
          <a:xfrm flipV="1">
            <a:off x="1981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49" name="Rectangle 33"/>
          <p:cNvSpPr>
            <a:spLocks noChangeArrowheads="1"/>
          </p:cNvSpPr>
          <p:nvPr/>
        </p:nvSpPr>
        <p:spPr bwMode="auto">
          <a:xfrm>
            <a:off x="1524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0" name="Freeform 34"/>
          <p:cNvSpPr>
            <a:spLocks/>
          </p:cNvSpPr>
          <p:nvPr/>
        </p:nvSpPr>
        <p:spPr bwMode="auto">
          <a:xfrm>
            <a:off x="2286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1" name="Freeform 35"/>
          <p:cNvSpPr>
            <a:spLocks/>
          </p:cNvSpPr>
          <p:nvPr/>
        </p:nvSpPr>
        <p:spPr bwMode="auto">
          <a:xfrm flipV="1">
            <a:off x="2286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2" name="Line 36"/>
          <p:cNvSpPr>
            <a:spLocks noChangeShapeType="1"/>
          </p:cNvSpPr>
          <p:nvPr/>
        </p:nvSpPr>
        <p:spPr bwMode="auto">
          <a:xfrm flipV="1">
            <a:off x="1600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3" name="Line 37"/>
          <p:cNvSpPr>
            <a:spLocks noChangeShapeType="1"/>
          </p:cNvSpPr>
          <p:nvPr/>
        </p:nvSpPr>
        <p:spPr bwMode="auto">
          <a:xfrm>
            <a:off x="1752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4" name="Freeform 38"/>
          <p:cNvSpPr>
            <a:spLocks/>
          </p:cNvSpPr>
          <p:nvPr/>
        </p:nvSpPr>
        <p:spPr bwMode="auto">
          <a:xfrm>
            <a:off x="3733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55" name="Group 39"/>
          <p:cNvGrpSpPr>
            <a:grpSpLocks/>
          </p:cNvGrpSpPr>
          <p:nvPr/>
        </p:nvGrpSpPr>
        <p:grpSpPr bwMode="auto">
          <a:xfrm>
            <a:off x="3733800" y="4976812"/>
            <a:ext cx="993775" cy="76200"/>
            <a:chOff x="1536" y="2256"/>
            <a:chExt cx="626" cy="48"/>
          </a:xfrm>
        </p:grpSpPr>
        <p:sp>
          <p:nvSpPr>
            <p:cNvPr id="1340456" name="Rectangle 4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57" name="Freeform 4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58" name="Line 4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59" name="Group 43"/>
          <p:cNvGrpSpPr>
            <a:grpSpLocks/>
          </p:cNvGrpSpPr>
          <p:nvPr/>
        </p:nvGrpSpPr>
        <p:grpSpPr bwMode="auto">
          <a:xfrm>
            <a:off x="3733800" y="4214812"/>
            <a:ext cx="993775" cy="76200"/>
            <a:chOff x="1536" y="2256"/>
            <a:chExt cx="626" cy="48"/>
          </a:xfrm>
        </p:grpSpPr>
        <p:sp>
          <p:nvSpPr>
            <p:cNvPr id="1340460" name="Rectangle 4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61" name="Freeform 4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62" name="Line 4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63" name="Group 47"/>
          <p:cNvGrpSpPr>
            <a:grpSpLocks/>
          </p:cNvGrpSpPr>
          <p:nvPr/>
        </p:nvGrpSpPr>
        <p:grpSpPr bwMode="auto">
          <a:xfrm>
            <a:off x="3733800" y="4595812"/>
            <a:ext cx="993775" cy="76200"/>
            <a:chOff x="1536" y="2256"/>
            <a:chExt cx="626" cy="48"/>
          </a:xfrm>
        </p:grpSpPr>
        <p:sp>
          <p:nvSpPr>
            <p:cNvPr id="1340464" name="Rectangle 4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65" name="Freeform 4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66" name="Line 5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467" name="Line 51"/>
          <p:cNvSpPr>
            <a:spLocks noChangeShapeType="1"/>
          </p:cNvSpPr>
          <p:nvPr/>
        </p:nvSpPr>
        <p:spPr bwMode="auto">
          <a:xfrm>
            <a:off x="4495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68" name="Line 52"/>
          <p:cNvSpPr>
            <a:spLocks noChangeShapeType="1"/>
          </p:cNvSpPr>
          <p:nvPr/>
        </p:nvSpPr>
        <p:spPr bwMode="auto">
          <a:xfrm>
            <a:off x="3886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69" name="Freeform 53"/>
          <p:cNvSpPr>
            <a:spLocks/>
          </p:cNvSpPr>
          <p:nvPr/>
        </p:nvSpPr>
        <p:spPr bwMode="auto">
          <a:xfrm flipV="1">
            <a:off x="3733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70" name="Group 54"/>
          <p:cNvGrpSpPr>
            <a:grpSpLocks/>
          </p:cNvGrpSpPr>
          <p:nvPr/>
        </p:nvGrpSpPr>
        <p:grpSpPr bwMode="auto">
          <a:xfrm flipV="1">
            <a:off x="3733800" y="1547812"/>
            <a:ext cx="993775" cy="76200"/>
            <a:chOff x="1536" y="2256"/>
            <a:chExt cx="626" cy="48"/>
          </a:xfrm>
        </p:grpSpPr>
        <p:sp>
          <p:nvSpPr>
            <p:cNvPr id="1340471" name="Rectangle 5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72" name="Freeform 5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73" name="Line 5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74" name="Group 58"/>
          <p:cNvGrpSpPr>
            <a:grpSpLocks/>
          </p:cNvGrpSpPr>
          <p:nvPr/>
        </p:nvGrpSpPr>
        <p:grpSpPr bwMode="auto">
          <a:xfrm flipV="1">
            <a:off x="3733800" y="2309812"/>
            <a:ext cx="993775" cy="76200"/>
            <a:chOff x="1536" y="2256"/>
            <a:chExt cx="626" cy="48"/>
          </a:xfrm>
        </p:grpSpPr>
        <p:sp>
          <p:nvSpPr>
            <p:cNvPr id="1340475" name="Rectangle 5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76" name="Freeform 6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77" name="Line 6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78" name="Group 62"/>
          <p:cNvGrpSpPr>
            <a:grpSpLocks/>
          </p:cNvGrpSpPr>
          <p:nvPr/>
        </p:nvGrpSpPr>
        <p:grpSpPr bwMode="auto">
          <a:xfrm flipV="1">
            <a:off x="3733800" y="1928812"/>
            <a:ext cx="993775" cy="76200"/>
            <a:chOff x="1536" y="2256"/>
            <a:chExt cx="626" cy="48"/>
          </a:xfrm>
        </p:grpSpPr>
        <p:sp>
          <p:nvSpPr>
            <p:cNvPr id="1340479" name="Rectangle 6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80" name="Freeform 6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81" name="Line 6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482" name="Line 66"/>
          <p:cNvSpPr>
            <a:spLocks noChangeShapeType="1"/>
          </p:cNvSpPr>
          <p:nvPr/>
        </p:nvSpPr>
        <p:spPr bwMode="auto">
          <a:xfrm flipV="1">
            <a:off x="4495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3" name="Line 67"/>
          <p:cNvSpPr>
            <a:spLocks noChangeShapeType="1"/>
          </p:cNvSpPr>
          <p:nvPr/>
        </p:nvSpPr>
        <p:spPr bwMode="auto">
          <a:xfrm flipV="1">
            <a:off x="3886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4" name="Rectangle 68"/>
          <p:cNvSpPr>
            <a:spLocks noChangeArrowheads="1"/>
          </p:cNvSpPr>
          <p:nvPr/>
        </p:nvSpPr>
        <p:spPr bwMode="auto">
          <a:xfrm>
            <a:off x="3429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5" name="Freeform 69"/>
          <p:cNvSpPr>
            <a:spLocks/>
          </p:cNvSpPr>
          <p:nvPr/>
        </p:nvSpPr>
        <p:spPr bwMode="auto">
          <a:xfrm>
            <a:off x="4191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6" name="Freeform 70"/>
          <p:cNvSpPr>
            <a:spLocks/>
          </p:cNvSpPr>
          <p:nvPr/>
        </p:nvSpPr>
        <p:spPr bwMode="auto">
          <a:xfrm flipV="1">
            <a:off x="4191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7" name="Line 71"/>
          <p:cNvSpPr>
            <a:spLocks noChangeShapeType="1"/>
          </p:cNvSpPr>
          <p:nvPr/>
        </p:nvSpPr>
        <p:spPr bwMode="auto">
          <a:xfrm flipV="1">
            <a:off x="3505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8" name="Line 72"/>
          <p:cNvSpPr>
            <a:spLocks noChangeShapeType="1"/>
          </p:cNvSpPr>
          <p:nvPr/>
        </p:nvSpPr>
        <p:spPr bwMode="auto">
          <a:xfrm>
            <a:off x="3657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9" name="Freeform 73"/>
          <p:cNvSpPr>
            <a:spLocks/>
          </p:cNvSpPr>
          <p:nvPr/>
        </p:nvSpPr>
        <p:spPr bwMode="auto">
          <a:xfrm>
            <a:off x="5638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90" name="Group 74"/>
          <p:cNvGrpSpPr>
            <a:grpSpLocks/>
          </p:cNvGrpSpPr>
          <p:nvPr/>
        </p:nvGrpSpPr>
        <p:grpSpPr bwMode="auto">
          <a:xfrm>
            <a:off x="5638800" y="4976812"/>
            <a:ext cx="993775" cy="76200"/>
            <a:chOff x="1536" y="2256"/>
            <a:chExt cx="626" cy="48"/>
          </a:xfrm>
        </p:grpSpPr>
        <p:sp>
          <p:nvSpPr>
            <p:cNvPr id="1340491" name="Rectangle 7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92" name="Freeform 7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93" name="Line 7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94" name="Group 78"/>
          <p:cNvGrpSpPr>
            <a:grpSpLocks/>
          </p:cNvGrpSpPr>
          <p:nvPr/>
        </p:nvGrpSpPr>
        <p:grpSpPr bwMode="auto">
          <a:xfrm>
            <a:off x="5638800" y="4214812"/>
            <a:ext cx="993775" cy="76200"/>
            <a:chOff x="1536" y="2256"/>
            <a:chExt cx="626" cy="48"/>
          </a:xfrm>
        </p:grpSpPr>
        <p:sp>
          <p:nvSpPr>
            <p:cNvPr id="1340495" name="Rectangle 7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96" name="Freeform 8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97" name="Line 8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98" name="Group 82"/>
          <p:cNvGrpSpPr>
            <a:grpSpLocks/>
          </p:cNvGrpSpPr>
          <p:nvPr/>
        </p:nvGrpSpPr>
        <p:grpSpPr bwMode="auto">
          <a:xfrm>
            <a:off x="5638800" y="4595812"/>
            <a:ext cx="993775" cy="76200"/>
            <a:chOff x="1536" y="2256"/>
            <a:chExt cx="626" cy="48"/>
          </a:xfrm>
        </p:grpSpPr>
        <p:sp>
          <p:nvSpPr>
            <p:cNvPr id="1340499" name="Rectangle 8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00" name="Freeform 8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01" name="Line 8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502" name="Line 86"/>
          <p:cNvSpPr>
            <a:spLocks noChangeShapeType="1"/>
          </p:cNvSpPr>
          <p:nvPr/>
        </p:nvSpPr>
        <p:spPr bwMode="auto">
          <a:xfrm>
            <a:off x="6400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03" name="Line 87"/>
          <p:cNvSpPr>
            <a:spLocks noChangeShapeType="1"/>
          </p:cNvSpPr>
          <p:nvPr/>
        </p:nvSpPr>
        <p:spPr bwMode="auto">
          <a:xfrm>
            <a:off x="5791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04" name="Freeform 88"/>
          <p:cNvSpPr>
            <a:spLocks/>
          </p:cNvSpPr>
          <p:nvPr/>
        </p:nvSpPr>
        <p:spPr bwMode="auto">
          <a:xfrm flipV="1">
            <a:off x="5638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505" name="Group 89"/>
          <p:cNvGrpSpPr>
            <a:grpSpLocks/>
          </p:cNvGrpSpPr>
          <p:nvPr/>
        </p:nvGrpSpPr>
        <p:grpSpPr bwMode="auto">
          <a:xfrm flipV="1">
            <a:off x="5638800" y="1547812"/>
            <a:ext cx="993775" cy="76200"/>
            <a:chOff x="1536" y="2256"/>
            <a:chExt cx="626" cy="48"/>
          </a:xfrm>
        </p:grpSpPr>
        <p:sp>
          <p:nvSpPr>
            <p:cNvPr id="1340506" name="Rectangle 9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07" name="Freeform 9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08" name="Line 9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09" name="Group 93"/>
          <p:cNvGrpSpPr>
            <a:grpSpLocks/>
          </p:cNvGrpSpPr>
          <p:nvPr/>
        </p:nvGrpSpPr>
        <p:grpSpPr bwMode="auto">
          <a:xfrm flipV="1">
            <a:off x="5638800" y="2309812"/>
            <a:ext cx="993775" cy="76200"/>
            <a:chOff x="1536" y="2256"/>
            <a:chExt cx="626" cy="48"/>
          </a:xfrm>
        </p:grpSpPr>
        <p:sp>
          <p:nvSpPr>
            <p:cNvPr id="1340510" name="Rectangle 9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11" name="Freeform 9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12" name="Line 9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13" name="Group 97"/>
          <p:cNvGrpSpPr>
            <a:grpSpLocks/>
          </p:cNvGrpSpPr>
          <p:nvPr/>
        </p:nvGrpSpPr>
        <p:grpSpPr bwMode="auto">
          <a:xfrm flipV="1">
            <a:off x="5638800" y="1928812"/>
            <a:ext cx="993775" cy="76200"/>
            <a:chOff x="1536" y="2256"/>
            <a:chExt cx="626" cy="48"/>
          </a:xfrm>
        </p:grpSpPr>
        <p:sp>
          <p:nvSpPr>
            <p:cNvPr id="1340514" name="Rectangle 9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15" name="Freeform 9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16" name="Line 10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517" name="Line 101"/>
          <p:cNvSpPr>
            <a:spLocks noChangeShapeType="1"/>
          </p:cNvSpPr>
          <p:nvPr/>
        </p:nvSpPr>
        <p:spPr bwMode="auto">
          <a:xfrm flipV="1">
            <a:off x="6400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18" name="Line 102"/>
          <p:cNvSpPr>
            <a:spLocks noChangeShapeType="1"/>
          </p:cNvSpPr>
          <p:nvPr/>
        </p:nvSpPr>
        <p:spPr bwMode="auto">
          <a:xfrm flipV="1">
            <a:off x="5791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19" name="Rectangle 103"/>
          <p:cNvSpPr>
            <a:spLocks noChangeArrowheads="1"/>
          </p:cNvSpPr>
          <p:nvPr/>
        </p:nvSpPr>
        <p:spPr bwMode="auto">
          <a:xfrm>
            <a:off x="5334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0" name="Freeform 104"/>
          <p:cNvSpPr>
            <a:spLocks/>
          </p:cNvSpPr>
          <p:nvPr/>
        </p:nvSpPr>
        <p:spPr bwMode="auto">
          <a:xfrm>
            <a:off x="6096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1" name="Freeform 105"/>
          <p:cNvSpPr>
            <a:spLocks/>
          </p:cNvSpPr>
          <p:nvPr/>
        </p:nvSpPr>
        <p:spPr bwMode="auto">
          <a:xfrm flipV="1">
            <a:off x="6096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2" name="Line 106"/>
          <p:cNvSpPr>
            <a:spLocks noChangeShapeType="1"/>
          </p:cNvSpPr>
          <p:nvPr/>
        </p:nvSpPr>
        <p:spPr bwMode="auto">
          <a:xfrm flipV="1">
            <a:off x="5410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3" name="Line 107"/>
          <p:cNvSpPr>
            <a:spLocks noChangeShapeType="1"/>
          </p:cNvSpPr>
          <p:nvPr/>
        </p:nvSpPr>
        <p:spPr bwMode="auto">
          <a:xfrm>
            <a:off x="5562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4" name="Freeform 108"/>
          <p:cNvSpPr>
            <a:spLocks/>
          </p:cNvSpPr>
          <p:nvPr/>
        </p:nvSpPr>
        <p:spPr bwMode="auto">
          <a:xfrm>
            <a:off x="7543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525" name="Group 109"/>
          <p:cNvGrpSpPr>
            <a:grpSpLocks/>
          </p:cNvGrpSpPr>
          <p:nvPr/>
        </p:nvGrpSpPr>
        <p:grpSpPr bwMode="auto">
          <a:xfrm>
            <a:off x="7543800" y="4976812"/>
            <a:ext cx="993775" cy="76200"/>
            <a:chOff x="1536" y="2256"/>
            <a:chExt cx="626" cy="48"/>
          </a:xfrm>
        </p:grpSpPr>
        <p:sp>
          <p:nvSpPr>
            <p:cNvPr id="1340526" name="Rectangle 11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27" name="Freeform 11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28" name="Line 11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29" name="Group 113"/>
          <p:cNvGrpSpPr>
            <a:grpSpLocks/>
          </p:cNvGrpSpPr>
          <p:nvPr/>
        </p:nvGrpSpPr>
        <p:grpSpPr bwMode="auto">
          <a:xfrm>
            <a:off x="7543800" y="4214812"/>
            <a:ext cx="993775" cy="76200"/>
            <a:chOff x="1536" y="2256"/>
            <a:chExt cx="626" cy="48"/>
          </a:xfrm>
        </p:grpSpPr>
        <p:sp>
          <p:nvSpPr>
            <p:cNvPr id="1340530" name="Rectangle 11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31" name="Freeform 11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32" name="Line 11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33" name="Group 117"/>
          <p:cNvGrpSpPr>
            <a:grpSpLocks/>
          </p:cNvGrpSpPr>
          <p:nvPr/>
        </p:nvGrpSpPr>
        <p:grpSpPr bwMode="auto">
          <a:xfrm>
            <a:off x="7543800" y="4595812"/>
            <a:ext cx="993775" cy="76200"/>
            <a:chOff x="1536" y="2256"/>
            <a:chExt cx="626" cy="48"/>
          </a:xfrm>
        </p:grpSpPr>
        <p:sp>
          <p:nvSpPr>
            <p:cNvPr id="1340534" name="Rectangle 11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35" name="Freeform 11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36" name="Line 12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537" name="Line 121"/>
          <p:cNvSpPr>
            <a:spLocks noChangeShapeType="1"/>
          </p:cNvSpPr>
          <p:nvPr/>
        </p:nvSpPr>
        <p:spPr bwMode="auto">
          <a:xfrm>
            <a:off x="8305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38" name="Line 122"/>
          <p:cNvSpPr>
            <a:spLocks noChangeShapeType="1"/>
          </p:cNvSpPr>
          <p:nvPr/>
        </p:nvSpPr>
        <p:spPr bwMode="auto">
          <a:xfrm>
            <a:off x="7696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39" name="Freeform 123"/>
          <p:cNvSpPr>
            <a:spLocks/>
          </p:cNvSpPr>
          <p:nvPr/>
        </p:nvSpPr>
        <p:spPr bwMode="auto">
          <a:xfrm flipV="1">
            <a:off x="7543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540" name="Group 124"/>
          <p:cNvGrpSpPr>
            <a:grpSpLocks/>
          </p:cNvGrpSpPr>
          <p:nvPr/>
        </p:nvGrpSpPr>
        <p:grpSpPr bwMode="auto">
          <a:xfrm flipV="1">
            <a:off x="7543800" y="1547812"/>
            <a:ext cx="993775" cy="76200"/>
            <a:chOff x="1536" y="2256"/>
            <a:chExt cx="626" cy="48"/>
          </a:xfrm>
        </p:grpSpPr>
        <p:sp>
          <p:nvSpPr>
            <p:cNvPr id="1340541" name="Rectangle 12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42" name="Freeform 12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43" name="Line 12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44" name="Group 128"/>
          <p:cNvGrpSpPr>
            <a:grpSpLocks/>
          </p:cNvGrpSpPr>
          <p:nvPr/>
        </p:nvGrpSpPr>
        <p:grpSpPr bwMode="auto">
          <a:xfrm flipV="1">
            <a:off x="7543800" y="2309812"/>
            <a:ext cx="993775" cy="76200"/>
            <a:chOff x="1536" y="2256"/>
            <a:chExt cx="626" cy="48"/>
          </a:xfrm>
        </p:grpSpPr>
        <p:sp>
          <p:nvSpPr>
            <p:cNvPr id="1340545" name="Rectangle 12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46" name="Freeform 13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47" name="Line 13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48" name="Group 132"/>
          <p:cNvGrpSpPr>
            <a:grpSpLocks/>
          </p:cNvGrpSpPr>
          <p:nvPr/>
        </p:nvGrpSpPr>
        <p:grpSpPr bwMode="auto">
          <a:xfrm flipV="1">
            <a:off x="7543800" y="1928812"/>
            <a:ext cx="993775" cy="76200"/>
            <a:chOff x="1536" y="2256"/>
            <a:chExt cx="626" cy="48"/>
          </a:xfrm>
        </p:grpSpPr>
        <p:sp>
          <p:nvSpPr>
            <p:cNvPr id="1340549" name="Rectangle 13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50" name="Freeform 13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51" name="Line 13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552" name="Line 136"/>
          <p:cNvSpPr>
            <a:spLocks noChangeShapeType="1"/>
          </p:cNvSpPr>
          <p:nvPr/>
        </p:nvSpPr>
        <p:spPr bwMode="auto">
          <a:xfrm flipV="1">
            <a:off x="8305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3" name="Line 137"/>
          <p:cNvSpPr>
            <a:spLocks noChangeShapeType="1"/>
          </p:cNvSpPr>
          <p:nvPr/>
        </p:nvSpPr>
        <p:spPr bwMode="auto">
          <a:xfrm flipV="1">
            <a:off x="7696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4" name="Rectangle 138"/>
          <p:cNvSpPr>
            <a:spLocks noChangeArrowheads="1"/>
          </p:cNvSpPr>
          <p:nvPr/>
        </p:nvSpPr>
        <p:spPr bwMode="auto">
          <a:xfrm>
            <a:off x="7239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5" name="Freeform 139"/>
          <p:cNvSpPr>
            <a:spLocks/>
          </p:cNvSpPr>
          <p:nvPr/>
        </p:nvSpPr>
        <p:spPr bwMode="auto">
          <a:xfrm>
            <a:off x="8001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6" name="Freeform 140"/>
          <p:cNvSpPr>
            <a:spLocks/>
          </p:cNvSpPr>
          <p:nvPr/>
        </p:nvSpPr>
        <p:spPr bwMode="auto">
          <a:xfrm flipV="1">
            <a:off x="8001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7" name="Line 141"/>
          <p:cNvSpPr>
            <a:spLocks noChangeShapeType="1"/>
          </p:cNvSpPr>
          <p:nvPr/>
        </p:nvSpPr>
        <p:spPr bwMode="auto">
          <a:xfrm flipV="1">
            <a:off x="7315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8" name="Line 142"/>
          <p:cNvSpPr>
            <a:spLocks noChangeShapeType="1"/>
          </p:cNvSpPr>
          <p:nvPr/>
        </p:nvSpPr>
        <p:spPr bwMode="auto">
          <a:xfrm>
            <a:off x="7467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559" name="Group 143"/>
          <p:cNvGrpSpPr>
            <a:grpSpLocks/>
          </p:cNvGrpSpPr>
          <p:nvPr/>
        </p:nvGrpSpPr>
        <p:grpSpPr bwMode="auto">
          <a:xfrm>
            <a:off x="177800" y="1090612"/>
            <a:ext cx="3022600" cy="4419600"/>
            <a:chOff x="112" y="816"/>
            <a:chExt cx="1904" cy="2784"/>
          </a:xfrm>
        </p:grpSpPr>
        <p:sp>
          <p:nvSpPr>
            <p:cNvPr id="1340560" name="AutoShape 144"/>
            <p:cNvSpPr>
              <a:spLocks noChangeArrowheads="1"/>
            </p:cNvSpPr>
            <p:nvPr/>
          </p:nvSpPr>
          <p:spPr bwMode="auto">
            <a:xfrm>
              <a:off x="864" y="816"/>
              <a:ext cx="1152" cy="273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61" name="Line 145"/>
            <p:cNvSpPr>
              <a:spLocks noChangeShapeType="1"/>
            </p:cNvSpPr>
            <p:nvPr/>
          </p:nvSpPr>
          <p:spPr bwMode="auto">
            <a:xfrm flipH="1">
              <a:off x="576" y="3312"/>
              <a:ext cx="286" cy="1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62" name="Text Box 146"/>
            <p:cNvSpPr txBox="1">
              <a:spLocks noChangeArrowheads="1"/>
            </p:cNvSpPr>
            <p:nvPr/>
          </p:nvSpPr>
          <p:spPr bwMode="auto">
            <a:xfrm>
              <a:off x="112" y="3369"/>
              <a:ext cx="460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Lane</a:t>
              </a:r>
            </a:p>
          </p:txBody>
        </p:sp>
      </p:grpSp>
      <p:grpSp>
        <p:nvGrpSpPr>
          <p:cNvPr id="1340563" name="Group 147"/>
          <p:cNvGrpSpPr>
            <a:grpSpLocks/>
          </p:cNvGrpSpPr>
          <p:nvPr/>
        </p:nvGrpSpPr>
        <p:grpSpPr bwMode="auto">
          <a:xfrm>
            <a:off x="1524000" y="800100"/>
            <a:ext cx="7391400" cy="1814512"/>
            <a:chOff x="960" y="633"/>
            <a:chExt cx="4656" cy="1143"/>
          </a:xfrm>
        </p:grpSpPr>
        <p:sp>
          <p:nvSpPr>
            <p:cNvPr id="1340564" name="AutoShape 148"/>
            <p:cNvSpPr>
              <a:spLocks noChangeArrowheads="1"/>
            </p:cNvSpPr>
            <p:nvPr/>
          </p:nvSpPr>
          <p:spPr bwMode="auto">
            <a:xfrm>
              <a:off x="960" y="912"/>
              <a:ext cx="4656" cy="86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65" name="Line 149"/>
            <p:cNvSpPr>
              <a:spLocks noChangeShapeType="1"/>
            </p:cNvSpPr>
            <p:nvPr/>
          </p:nvSpPr>
          <p:spPr bwMode="auto">
            <a:xfrm flipV="1">
              <a:off x="3504" y="768"/>
              <a:ext cx="240" cy="14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66" name="Text Box 150"/>
            <p:cNvSpPr txBox="1">
              <a:spLocks noChangeArrowheads="1"/>
            </p:cNvSpPr>
            <p:nvPr/>
          </p:nvSpPr>
          <p:spPr bwMode="auto">
            <a:xfrm>
              <a:off x="3736" y="633"/>
              <a:ext cx="1200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solidFill>
                    <a:schemeClr val="accent1"/>
                  </a:solidFill>
                  <a:latin typeface="Verdana" charset="0"/>
                  <a:ea typeface="굴림" charset="-127"/>
                  <a:cs typeface="굴림" charset="-127"/>
                </a:rPr>
                <a:t>Functional Unit</a:t>
              </a:r>
            </a:p>
          </p:txBody>
        </p:sp>
      </p:grpSp>
      <p:sp>
        <p:nvSpPr>
          <p:cNvPr id="1340567" name="Text Box 151"/>
          <p:cNvSpPr txBox="1">
            <a:spLocks noChangeArrowheads="1"/>
          </p:cNvSpPr>
          <p:nvPr/>
        </p:nvSpPr>
        <p:spPr bwMode="auto">
          <a:xfrm>
            <a:off x="46038" y="2540000"/>
            <a:ext cx="1246187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Vector</a:t>
            </a:r>
          </a:p>
          <a:p>
            <a:pPr>
              <a:spcBef>
                <a:spcPct val="0"/>
              </a:spcBef>
            </a:pPr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Registers</a:t>
            </a:r>
          </a:p>
        </p:txBody>
      </p:sp>
      <p:sp>
        <p:nvSpPr>
          <p:cNvPr id="1340568" name="Line 152"/>
          <p:cNvSpPr>
            <a:spLocks noChangeShapeType="1"/>
          </p:cNvSpPr>
          <p:nvPr/>
        </p:nvSpPr>
        <p:spPr bwMode="auto">
          <a:xfrm flipH="1" flipV="1">
            <a:off x="1027113" y="3181350"/>
            <a:ext cx="496887" cy="16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69" name="Rectangle 153"/>
          <p:cNvSpPr>
            <a:spLocks noChangeArrowheads="1"/>
          </p:cNvSpPr>
          <p:nvPr/>
        </p:nvSpPr>
        <p:spPr bwMode="auto">
          <a:xfrm>
            <a:off x="1447800" y="5815012"/>
            <a:ext cx="7315200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Memory Subsystem</a:t>
            </a:r>
          </a:p>
        </p:txBody>
      </p:sp>
      <p:sp>
        <p:nvSpPr>
          <p:cNvPr id="1340570" name="Text Box 154"/>
          <p:cNvSpPr txBox="1">
            <a:spLocks noChangeArrowheads="1"/>
          </p:cNvSpPr>
          <p:nvPr/>
        </p:nvSpPr>
        <p:spPr bwMode="auto">
          <a:xfrm>
            <a:off x="1676400" y="2995612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Elements 0, 4, 8, …</a:t>
            </a:r>
          </a:p>
        </p:txBody>
      </p:sp>
      <p:sp>
        <p:nvSpPr>
          <p:cNvPr id="1340571" name="Text Box 155"/>
          <p:cNvSpPr txBox="1">
            <a:spLocks noChangeArrowheads="1"/>
          </p:cNvSpPr>
          <p:nvPr/>
        </p:nvSpPr>
        <p:spPr bwMode="auto">
          <a:xfrm>
            <a:off x="3581400" y="2995612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Elements 1, 5, 9, …</a:t>
            </a:r>
          </a:p>
        </p:txBody>
      </p:sp>
      <p:sp>
        <p:nvSpPr>
          <p:cNvPr id="1340572" name="Text Box 156"/>
          <p:cNvSpPr txBox="1">
            <a:spLocks noChangeArrowheads="1"/>
          </p:cNvSpPr>
          <p:nvPr/>
        </p:nvSpPr>
        <p:spPr bwMode="auto">
          <a:xfrm>
            <a:off x="5486400" y="2995612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Elements 2, 6, 10, …</a:t>
            </a:r>
          </a:p>
        </p:txBody>
      </p:sp>
      <p:sp>
        <p:nvSpPr>
          <p:cNvPr id="1340573" name="Text Box 157"/>
          <p:cNvSpPr txBox="1">
            <a:spLocks noChangeArrowheads="1"/>
          </p:cNvSpPr>
          <p:nvPr/>
        </p:nvSpPr>
        <p:spPr bwMode="auto">
          <a:xfrm>
            <a:off x="7391400" y="2995612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Elements 3, 7, 11,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47F8F3-4092-BA41-A464-48CF62ADA464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5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82600"/>
            <a:ext cx="7696200" cy="736600"/>
          </a:xfrm>
        </p:spPr>
        <p:txBody>
          <a:bodyPr/>
          <a:lstStyle/>
          <a:p>
            <a:r>
              <a:rPr lang="en-US" dirty="0" smtClean="0"/>
              <a:t>Last Time Lecture 14: Multithreading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39813" y="1736725"/>
            <a:ext cx="1143000" cy="3581400"/>
            <a:chOff x="528" y="912"/>
            <a:chExt cx="720" cy="2256"/>
          </a:xfrm>
        </p:grpSpPr>
        <p:sp>
          <p:nvSpPr>
            <p:cNvPr id="1457156" name="Rectangle 4"/>
            <p:cNvSpPr>
              <a:spLocks noChangeArrowheads="1"/>
            </p:cNvSpPr>
            <p:nvPr/>
          </p:nvSpPr>
          <p:spPr bwMode="auto">
            <a:xfrm>
              <a:off x="528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57" name="Rectangle 5"/>
            <p:cNvSpPr>
              <a:spLocks noChangeArrowheads="1"/>
            </p:cNvSpPr>
            <p:nvPr/>
          </p:nvSpPr>
          <p:spPr bwMode="auto">
            <a:xfrm>
              <a:off x="720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58" name="Rectangle 6"/>
            <p:cNvSpPr>
              <a:spLocks noChangeArrowheads="1"/>
            </p:cNvSpPr>
            <p:nvPr/>
          </p:nvSpPr>
          <p:spPr bwMode="auto">
            <a:xfrm>
              <a:off x="912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59" name="Rectangle 7"/>
            <p:cNvSpPr>
              <a:spLocks noChangeArrowheads="1"/>
            </p:cNvSpPr>
            <p:nvPr/>
          </p:nvSpPr>
          <p:spPr bwMode="auto">
            <a:xfrm>
              <a:off x="1104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0" name="Rectangle 8"/>
            <p:cNvSpPr>
              <a:spLocks noChangeArrowheads="1"/>
            </p:cNvSpPr>
            <p:nvPr/>
          </p:nvSpPr>
          <p:spPr bwMode="auto">
            <a:xfrm>
              <a:off x="528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1" name="Rectangle 9"/>
            <p:cNvSpPr>
              <a:spLocks noChangeArrowheads="1"/>
            </p:cNvSpPr>
            <p:nvPr/>
          </p:nvSpPr>
          <p:spPr bwMode="auto">
            <a:xfrm>
              <a:off x="720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2" name="Rectangle 10"/>
            <p:cNvSpPr>
              <a:spLocks noChangeArrowheads="1"/>
            </p:cNvSpPr>
            <p:nvPr/>
          </p:nvSpPr>
          <p:spPr bwMode="auto">
            <a:xfrm>
              <a:off x="912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3" name="Rectangle 11"/>
            <p:cNvSpPr>
              <a:spLocks noChangeArrowheads="1"/>
            </p:cNvSpPr>
            <p:nvPr/>
          </p:nvSpPr>
          <p:spPr bwMode="auto">
            <a:xfrm>
              <a:off x="1104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4" name="Rectangle 12"/>
            <p:cNvSpPr>
              <a:spLocks noChangeArrowheads="1"/>
            </p:cNvSpPr>
            <p:nvPr/>
          </p:nvSpPr>
          <p:spPr bwMode="auto">
            <a:xfrm>
              <a:off x="528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5" name="Rectangle 13"/>
            <p:cNvSpPr>
              <a:spLocks noChangeArrowheads="1"/>
            </p:cNvSpPr>
            <p:nvPr/>
          </p:nvSpPr>
          <p:spPr bwMode="auto">
            <a:xfrm>
              <a:off x="720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6" name="Rectangle 14"/>
            <p:cNvSpPr>
              <a:spLocks noChangeArrowheads="1"/>
            </p:cNvSpPr>
            <p:nvPr/>
          </p:nvSpPr>
          <p:spPr bwMode="auto">
            <a:xfrm>
              <a:off x="912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7" name="Rectangle 15"/>
            <p:cNvSpPr>
              <a:spLocks noChangeArrowheads="1"/>
            </p:cNvSpPr>
            <p:nvPr/>
          </p:nvSpPr>
          <p:spPr bwMode="auto">
            <a:xfrm>
              <a:off x="110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8" name="Rectangle 16"/>
            <p:cNvSpPr>
              <a:spLocks noChangeArrowheads="1"/>
            </p:cNvSpPr>
            <p:nvPr/>
          </p:nvSpPr>
          <p:spPr bwMode="auto">
            <a:xfrm>
              <a:off x="528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9" name="Rectangle 17"/>
            <p:cNvSpPr>
              <a:spLocks noChangeArrowheads="1"/>
            </p:cNvSpPr>
            <p:nvPr/>
          </p:nvSpPr>
          <p:spPr bwMode="auto">
            <a:xfrm>
              <a:off x="720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0" name="Rectangle 18"/>
            <p:cNvSpPr>
              <a:spLocks noChangeArrowheads="1"/>
            </p:cNvSpPr>
            <p:nvPr/>
          </p:nvSpPr>
          <p:spPr bwMode="auto">
            <a:xfrm>
              <a:off x="912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1" name="Rectangle 19"/>
            <p:cNvSpPr>
              <a:spLocks noChangeArrowheads="1"/>
            </p:cNvSpPr>
            <p:nvPr/>
          </p:nvSpPr>
          <p:spPr bwMode="auto">
            <a:xfrm>
              <a:off x="1104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2" name="Rectangle 20"/>
            <p:cNvSpPr>
              <a:spLocks noChangeArrowheads="1"/>
            </p:cNvSpPr>
            <p:nvPr/>
          </p:nvSpPr>
          <p:spPr bwMode="auto">
            <a:xfrm>
              <a:off x="52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3" name="Rectangle 21"/>
            <p:cNvSpPr>
              <a:spLocks noChangeArrowheads="1"/>
            </p:cNvSpPr>
            <p:nvPr/>
          </p:nvSpPr>
          <p:spPr bwMode="auto">
            <a:xfrm>
              <a:off x="72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4" name="Rectangle 22"/>
            <p:cNvSpPr>
              <a:spLocks noChangeArrowheads="1"/>
            </p:cNvSpPr>
            <p:nvPr/>
          </p:nvSpPr>
          <p:spPr bwMode="auto">
            <a:xfrm>
              <a:off x="912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5" name="Rectangle 23"/>
            <p:cNvSpPr>
              <a:spLocks noChangeArrowheads="1"/>
            </p:cNvSpPr>
            <p:nvPr/>
          </p:nvSpPr>
          <p:spPr bwMode="auto">
            <a:xfrm>
              <a:off x="1104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6" name="Rectangle 24"/>
            <p:cNvSpPr>
              <a:spLocks noChangeArrowheads="1"/>
            </p:cNvSpPr>
            <p:nvPr/>
          </p:nvSpPr>
          <p:spPr bwMode="auto">
            <a:xfrm>
              <a:off x="528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7" name="Rectangle 25"/>
            <p:cNvSpPr>
              <a:spLocks noChangeArrowheads="1"/>
            </p:cNvSpPr>
            <p:nvPr/>
          </p:nvSpPr>
          <p:spPr bwMode="auto">
            <a:xfrm>
              <a:off x="720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8" name="Rectangle 26"/>
            <p:cNvSpPr>
              <a:spLocks noChangeArrowheads="1"/>
            </p:cNvSpPr>
            <p:nvPr/>
          </p:nvSpPr>
          <p:spPr bwMode="auto">
            <a:xfrm>
              <a:off x="912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9" name="Rectangle 27"/>
            <p:cNvSpPr>
              <a:spLocks noChangeArrowheads="1"/>
            </p:cNvSpPr>
            <p:nvPr/>
          </p:nvSpPr>
          <p:spPr bwMode="auto">
            <a:xfrm>
              <a:off x="1104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0" name="Rectangle 28"/>
            <p:cNvSpPr>
              <a:spLocks noChangeArrowheads="1"/>
            </p:cNvSpPr>
            <p:nvPr/>
          </p:nvSpPr>
          <p:spPr bwMode="auto">
            <a:xfrm>
              <a:off x="528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1" name="Rectangle 29"/>
            <p:cNvSpPr>
              <a:spLocks noChangeArrowheads="1"/>
            </p:cNvSpPr>
            <p:nvPr/>
          </p:nvSpPr>
          <p:spPr bwMode="auto">
            <a:xfrm>
              <a:off x="720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2" name="Rectangle 30"/>
            <p:cNvSpPr>
              <a:spLocks noChangeArrowheads="1"/>
            </p:cNvSpPr>
            <p:nvPr/>
          </p:nvSpPr>
          <p:spPr bwMode="auto">
            <a:xfrm>
              <a:off x="912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3" name="Rectangle 31"/>
            <p:cNvSpPr>
              <a:spLocks noChangeArrowheads="1"/>
            </p:cNvSpPr>
            <p:nvPr/>
          </p:nvSpPr>
          <p:spPr bwMode="auto">
            <a:xfrm>
              <a:off x="1104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4" name="Rectangle 32"/>
            <p:cNvSpPr>
              <a:spLocks noChangeArrowheads="1"/>
            </p:cNvSpPr>
            <p:nvPr/>
          </p:nvSpPr>
          <p:spPr bwMode="auto">
            <a:xfrm>
              <a:off x="528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5" name="Rectangle 33"/>
            <p:cNvSpPr>
              <a:spLocks noChangeArrowheads="1"/>
            </p:cNvSpPr>
            <p:nvPr/>
          </p:nvSpPr>
          <p:spPr bwMode="auto">
            <a:xfrm>
              <a:off x="720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6" name="Rectangle 34"/>
            <p:cNvSpPr>
              <a:spLocks noChangeArrowheads="1"/>
            </p:cNvSpPr>
            <p:nvPr/>
          </p:nvSpPr>
          <p:spPr bwMode="auto">
            <a:xfrm>
              <a:off x="912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7" name="Rectangle 35"/>
            <p:cNvSpPr>
              <a:spLocks noChangeArrowheads="1"/>
            </p:cNvSpPr>
            <p:nvPr/>
          </p:nvSpPr>
          <p:spPr bwMode="auto">
            <a:xfrm>
              <a:off x="1104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8" name="Rectangle 36"/>
            <p:cNvSpPr>
              <a:spLocks noChangeArrowheads="1"/>
            </p:cNvSpPr>
            <p:nvPr/>
          </p:nvSpPr>
          <p:spPr bwMode="auto">
            <a:xfrm>
              <a:off x="528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9" name="Rectangle 37"/>
            <p:cNvSpPr>
              <a:spLocks noChangeArrowheads="1"/>
            </p:cNvSpPr>
            <p:nvPr/>
          </p:nvSpPr>
          <p:spPr bwMode="auto">
            <a:xfrm>
              <a:off x="72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0" name="Rectangle 38"/>
            <p:cNvSpPr>
              <a:spLocks noChangeArrowheads="1"/>
            </p:cNvSpPr>
            <p:nvPr/>
          </p:nvSpPr>
          <p:spPr bwMode="auto">
            <a:xfrm>
              <a:off x="912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1" name="Rectangle 39"/>
            <p:cNvSpPr>
              <a:spLocks noChangeArrowheads="1"/>
            </p:cNvSpPr>
            <p:nvPr/>
          </p:nvSpPr>
          <p:spPr bwMode="auto">
            <a:xfrm>
              <a:off x="1104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2" name="Rectangle 40"/>
            <p:cNvSpPr>
              <a:spLocks noChangeArrowheads="1"/>
            </p:cNvSpPr>
            <p:nvPr/>
          </p:nvSpPr>
          <p:spPr bwMode="auto">
            <a:xfrm>
              <a:off x="528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3" name="Rectangle 41"/>
            <p:cNvSpPr>
              <a:spLocks noChangeArrowheads="1"/>
            </p:cNvSpPr>
            <p:nvPr/>
          </p:nvSpPr>
          <p:spPr bwMode="auto">
            <a:xfrm>
              <a:off x="720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4" name="Rectangle 42"/>
            <p:cNvSpPr>
              <a:spLocks noChangeArrowheads="1"/>
            </p:cNvSpPr>
            <p:nvPr/>
          </p:nvSpPr>
          <p:spPr bwMode="auto">
            <a:xfrm>
              <a:off x="912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5" name="Rectangle 43"/>
            <p:cNvSpPr>
              <a:spLocks noChangeArrowheads="1"/>
            </p:cNvSpPr>
            <p:nvPr/>
          </p:nvSpPr>
          <p:spPr bwMode="auto">
            <a:xfrm>
              <a:off x="1104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6" name="Rectangle 44"/>
            <p:cNvSpPr>
              <a:spLocks noChangeArrowheads="1"/>
            </p:cNvSpPr>
            <p:nvPr/>
          </p:nvSpPr>
          <p:spPr bwMode="auto">
            <a:xfrm>
              <a:off x="528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7" name="Rectangle 45"/>
            <p:cNvSpPr>
              <a:spLocks noChangeArrowheads="1"/>
            </p:cNvSpPr>
            <p:nvPr/>
          </p:nvSpPr>
          <p:spPr bwMode="auto">
            <a:xfrm>
              <a:off x="720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8" name="Rectangle 46"/>
            <p:cNvSpPr>
              <a:spLocks noChangeArrowheads="1"/>
            </p:cNvSpPr>
            <p:nvPr/>
          </p:nvSpPr>
          <p:spPr bwMode="auto">
            <a:xfrm>
              <a:off x="912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9" name="Rectangle 47"/>
            <p:cNvSpPr>
              <a:spLocks noChangeArrowheads="1"/>
            </p:cNvSpPr>
            <p:nvPr/>
          </p:nvSpPr>
          <p:spPr bwMode="auto">
            <a:xfrm>
              <a:off x="1104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0" name="Rectangle 48"/>
            <p:cNvSpPr>
              <a:spLocks noChangeArrowheads="1"/>
            </p:cNvSpPr>
            <p:nvPr/>
          </p:nvSpPr>
          <p:spPr bwMode="auto">
            <a:xfrm>
              <a:off x="528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1" name="Rectangle 49"/>
            <p:cNvSpPr>
              <a:spLocks noChangeArrowheads="1"/>
            </p:cNvSpPr>
            <p:nvPr/>
          </p:nvSpPr>
          <p:spPr bwMode="auto">
            <a:xfrm>
              <a:off x="720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2" name="Rectangle 50"/>
            <p:cNvSpPr>
              <a:spLocks noChangeArrowheads="1"/>
            </p:cNvSpPr>
            <p:nvPr/>
          </p:nvSpPr>
          <p:spPr bwMode="auto">
            <a:xfrm>
              <a:off x="912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3" name="Rectangle 51"/>
            <p:cNvSpPr>
              <a:spLocks noChangeArrowheads="1"/>
            </p:cNvSpPr>
            <p:nvPr/>
          </p:nvSpPr>
          <p:spPr bwMode="auto">
            <a:xfrm>
              <a:off x="1104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2563813" y="1736725"/>
            <a:ext cx="1143000" cy="3581400"/>
            <a:chOff x="1584" y="912"/>
            <a:chExt cx="720" cy="2256"/>
          </a:xfrm>
        </p:grpSpPr>
        <p:sp>
          <p:nvSpPr>
            <p:cNvPr id="1457205" name="Rectangle 53"/>
            <p:cNvSpPr>
              <a:spLocks noChangeArrowheads="1"/>
            </p:cNvSpPr>
            <p:nvPr/>
          </p:nvSpPr>
          <p:spPr bwMode="auto">
            <a:xfrm>
              <a:off x="1584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6" name="Rectangle 54"/>
            <p:cNvSpPr>
              <a:spLocks noChangeArrowheads="1"/>
            </p:cNvSpPr>
            <p:nvPr/>
          </p:nvSpPr>
          <p:spPr bwMode="auto">
            <a:xfrm>
              <a:off x="1776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7" name="Rectangle 55"/>
            <p:cNvSpPr>
              <a:spLocks noChangeArrowheads="1"/>
            </p:cNvSpPr>
            <p:nvPr/>
          </p:nvSpPr>
          <p:spPr bwMode="auto">
            <a:xfrm>
              <a:off x="1968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8" name="Rectangle 56"/>
            <p:cNvSpPr>
              <a:spLocks noChangeArrowheads="1"/>
            </p:cNvSpPr>
            <p:nvPr/>
          </p:nvSpPr>
          <p:spPr bwMode="auto">
            <a:xfrm>
              <a:off x="2160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9" name="Rectangle 57"/>
            <p:cNvSpPr>
              <a:spLocks noChangeArrowheads="1"/>
            </p:cNvSpPr>
            <p:nvPr/>
          </p:nvSpPr>
          <p:spPr bwMode="auto">
            <a:xfrm>
              <a:off x="1584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0" name="Rectangle 58"/>
            <p:cNvSpPr>
              <a:spLocks noChangeArrowheads="1"/>
            </p:cNvSpPr>
            <p:nvPr/>
          </p:nvSpPr>
          <p:spPr bwMode="auto">
            <a:xfrm>
              <a:off x="1776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1" name="Rectangle 59"/>
            <p:cNvSpPr>
              <a:spLocks noChangeArrowheads="1"/>
            </p:cNvSpPr>
            <p:nvPr/>
          </p:nvSpPr>
          <p:spPr bwMode="auto">
            <a:xfrm>
              <a:off x="1968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2" name="Rectangle 60"/>
            <p:cNvSpPr>
              <a:spLocks noChangeArrowheads="1"/>
            </p:cNvSpPr>
            <p:nvPr/>
          </p:nvSpPr>
          <p:spPr bwMode="auto">
            <a:xfrm>
              <a:off x="2160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3" name="Rectangle 61"/>
            <p:cNvSpPr>
              <a:spLocks noChangeArrowheads="1"/>
            </p:cNvSpPr>
            <p:nvPr/>
          </p:nvSpPr>
          <p:spPr bwMode="auto">
            <a:xfrm>
              <a:off x="1584" y="129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4" name="Rectangle 62"/>
            <p:cNvSpPr>
              <a:spLocks noChangeArrowheads="1"/>
            </p:cNvSpPr>
            <p:nvPr/>
          </p:nvSpPr>
          <p:spPr bwMode="auto">
            <a:xfrm>
              <a:off x="1776" y="129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5" name="Rectangle 63"/>
            <p:cNvSpPr>
              <a:spLocks noChangeArrowheads="1"/>
            </p:cNvSpPr>
            <p:nvPr/>
          </p:nvSpPr>
          <p:spPr bwMode="auto">
            <a:xfrm>
              <a:off x="1968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6" name="Rectangle 64"/>
            <p:cNvSpPr>
              <a:spLocks noChangeArrowheads="1"/>
            </p:cNvSpPr>
            <p:nvPr/>
          </p:nvSpPr>
          <p:spPr bwMode="auto">
            <a:xfrm>
              <a:off x="2160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7" name="Rectangle 65"/>
            <p:cNvSpPr>
              <a:spLocks noChangeArrowheads="1"/>
            </p:cNvSpPr>
            <p:nvPr/>
          </p:nvSpPr>
          <p:spPr bwMode="auto">
            <a:xfrm>
              <a:off x="1584" y="148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8" name="Rectangle 66"/>
            <p:cNvSpPr>
              <a:spLocks noChangeArrowheads="1"/>
            </p:cNvSpPr>
            <p:nvPr/>
          </p:nvSpPr>
          <p:spPr bwMode="auto">
            <a:xfrm>
              <a:off x="1776" y="148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9" name="Rectangle 67"/>
            <p:cNvSpPr>
              <a:spLocks noChangeArrowheads="1"/>
            </p:cNvSpPr>
            <p:nvPr/>
          </p:nvSpPr>
          <p:spPr bwMode="auto">
            <a:xfrm>
              <a:off x="1968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0" name="Rectangle 68"/>
            <p:cNvSpPr>
              <a:spLocks noChangeArrowheads="1"/>
            </p:cNvSpPr>
            <p:nvPr/>
          </p:nvSpPr>
          <p:spPr bwMode="auto">
            <a:xfrm>
              <a:off x="2160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1" name="Rectangle 69"/>
            <p:cNvSpPr>
              <a:spLocks noChangeArrowheads="1"/>
            </p:cNvSpPr>
            <p:nvPr/>
          </p:nvSpPr>
          <p:spPr bwMode="auto">
            <a:xfrm>
              <a:off x="1584" y="168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2" name="Rectangle 70"/>
            <p:cNvSpPr>
              <a:spLocks noChangeArrowheads="1"/>
            </p:cNvSpPr>
            <p:nvPr/>
          </p:nvSpPr>
          <p:spPr bwMode="auto">
            <a:xfrm>
              <a:off x="1776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3" name="Rectangle 71"/>
            <p:cNvSpPr>
              <a:spLocks noChangeArrowheads="1"/>
            </p:cNvSpPr>
            <p:nvPr/>
          </p:nvSpPr>
          <p:spPr bwMode="auto">
            <a:xfrm>
              <a:off x="196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4" name="Rectangle 72"/>
            <p:cNvSpPr>
              <a:spLocks noChangeArrowheads="1"/>
            </p:cNvSpPr>
            <p:nvPr/>
          </p:nvSpPr>
          <p:spPr bwMode="auto">
            <a:xfrm>
              <a:off x="216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5" name="Rectangle 73"/>
            <p:cNvSpPr>
              <a:spLocks noChangeArrowheads="1"/>
            </p:cNvSpPr>
            <p:nvPr/>
          </p:nvSpPr>
          <p:spPr bwMode="auto">
            <a:xfrm>
              <a:off x="1584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6" name="Rectangle 74"/>
            <p:cNvSpPr>
              <a:spLocks noChangeArrowheads="1"/>
            </p:cNvSpPr>
            <p:nvPr/>
          </p:nvSpPr>
          <p:spPr bwMode="auto">
            <a:xfrm>
              <a:off x="1776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7" name="Rectangle 75"/>
            <p:cNvSpPr>
              <a:spLocks noChangeArrowheads="1"/>
            </p:cNvSpPr>
            <p:nvPr/>
          </p:nvSpPr>
          <p:spPr bwMode="auto">
            <a:xfrm>
              <a:off x="1968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8" name="Rectangle 76"/>
            <p:cNvSpPr>
              <a:spLocks noChangeArrowheads="1"/>
            </p:cNvSpPr>
            <p:nvPr/>
          </p:nvSpPr>
          <p:spPr bwMode="auto">
            <a:xfrm>
              <a:off x="2160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9" name="Rectangle 77"/>
            <p:cNvSpPr>
              <a:spLocks noChangeArrowheads="1"/>
            </p:cNvSpPr>
            <p:nvPr/>
          </p:nvSpPr>
          <p:spPr bwMode="auto">
            <a:xfrm>
              <a:off x="1584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0" name="Rectangle 78"/>
            <p:cNvSpPr>
              <a:spLocks noChangeArrowheads="1"/>
            </p:cNvSpPr>
            <p:nvPr/>
          </p:nvSpPr>
          <p:spPr bwMode="auto">
            <a:xfrm>
              <a:off x="1776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1" name="Rectangle 79" descr="Wide downward diagonal"/>
            <p:cNvSpPr>
              <a:spLocks noChangeArrowheads="1"/>
            </p:cNvSpPr>
            <p:nvPr/>
          </p:nvSpPr>
          <p:spPr bwMode="auto">
            <a:xfrm>
              <a:off x="1968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2" name="Rectangle 80"/>
            <p:cNvSpPr>
              <a:spLocks noChangeArrowheads="1"/>
            </p:cNvSpPr>
            <p:nvPr/>
          </p:nvSpPr>
          <p:spPr bwMode="auto">
            <a:xfrm>
              <a:off x="2160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3" name="Rectangle 81"/>
            <p:cNvSpPr>
              <a:spLocks noChangeArrowheads="1"/>
            </p:cNvSpPr>
            <p:nvPr/>
          </p:nvSpPr>
          <p:spPr bwMode="auto">
            <a:xfrm>
              <a:off x="1584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4" name="Rectangle 82"/>
            <p:cNvSpPr>
              <a:spLocks noChangeArrowheads="1"/>
            </p:cNvSpPr>
            <p:nvPr/>
          </p:nvSpPr>
          <p:spPr bwMode="auto">
            <a:xfrm>
              <a:off x="1776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5" name="Rectangle 83"/>
            <p:cNvSpPr>
              <a:spLocks noChangeArrowheads="1"/>
            </p:cNvSpPr>
            <p:nvPr/>
          </p:nvSpPr>
          <p:spPr bwMode="auto">
            <a:xfrm>
              <a:off x="1968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6" name="Rectangle 84"/>
            <p:cNvSpPr>
              <a:spLocks noChangeArrowheads="1"/>
            </p:cNvSpPr>
            <p:nvPr/>
          </p:nvSpPr>
          <p:spPr bwMode="auto">
            <a:xfrm>
              <a:off x="2160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7" name="Rectangle 85" descr="Small checker board"/>
            <p:cNvSpPr>
              <a:spLocks noChangeArrowheads="1"/>
            </p:cNvSpPr>
            <p:nvPr/>
          </p:nvSpPr>
          <p:spPr bwMode="auto">
            <a:xfrm>
              <a:off x="1584" y="244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8" name="Rectangle 86"/>
            <p:cNvSpPr>
              <a:spLocks noChangeArrowheads="1"/>
            </p:cNvSpPr>
            <p:nvPr/>
          </p:nvSpPr>
          <p:spPr bwMode="auto">
            <a:xfrm>
              <a:off x="1776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9" name="Rectangle 87"/>
            <p:cNvSpPr>
              <a:spLocks noChangeArrowheads="1"/>
            </p:cNvSpPr>
            <p:nvPr/>
          </p:nvSpPr>
          <p:spPr bwMode="auto">
            <a:xfrm>
              <a:off x="1968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0" name="Rectangle 88"/>
            <p:cNvSpPr>
              <a:spLocks noChangeArrowheads="1"/>
            </p:cNvSpPr>
            <p:nvPr/>
          </p:nvSpPr>
          <p:spPr bwMode="auto">
            <a:xfrm>
              <a:off x="2160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1" name="Rectangle 89" descr="Small grid"/>
            <p:cNvSpPr>
              <a:spLocks noChangeArrowheads="1"/>
            </p:cNvSpPr>
            <p:nvPr/>
          </p:nvSpPr>
          <p:spPr bwMode="auto">
            <a:xfrm>
              <a:off x="1584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2" name="Rectangle 90" descr="Small grid"/>
            <p:cNvSpPr>
              <a:spLocks noChangeArrowheads="1"/>
            </p:cNvSpPr>
            <p:nvPr/>
          </p:nvSpPr>
          <p:spPr bwMode="auto">
            <a:xfrm>
              <a:off x="1776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3" name="Rectangle 91" descr="Small grid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4" name="Rectangle 92" descr="Small grid"/>
            <p:cNvSpPr>
              <a:spLocks noChangeArrowheads="1"/>
            </p:cNvSpPr>
            <p:nvPr/>
          </p:nvSpPr>
          <p:spPr bwMode="auto">
            <a:xfrm>
              <a:off x="2160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5" name="Rectangle 93"/>
            <p:cNvSpPr>
              <a:spLocks noChangeArrowheads="1"/>
            </p:cNvSpPr>
            <p:nvPr/>
          </p:nvSpPr>
          <p:spPr bwMode="auto">
            <a:xfrm>
              <a:off x="1584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6" name="Rectangle 94"/>
            <p:cNvSpPr>
              <a:spLocks noChangeArrowheads="1"/>
            </p:cNvSpPr>
            <p:nvPr/>
          </p:nvSpPr>
          <p:spPr bwMode="auto">
            <a:xfrm>
              <a:off x="1776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7" name="Rectangle 95"/>
            <p:cNvSpPr>
              <a:spLocks noChangeArrowheads="1"/>
            </p:cNvSpPr>
            <p:nvPr/>
          </p:nvSpPr>
          <p:spPr bwMode="auto">
            <a:xfrm>
              <a:off x="1968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8" name="Rectangle 96"/>
            <p:cNvSpPr>
              <a:spLocks noChangeArrowheads="1"/>
            </p:cNvSpPr>
            <p:nvPr/>
          </p:nvSpPr>
          <p:spPr bwMode="auto">
            <a:xfrm>
              <a:off x="2160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9" name="Rectangle 97" descr="Wide downward diagonal"/>
            <p:cNvSpPr>
              <a:spLocks noChangeArrowheads="1"/>
            </p:cNvSpPr>
            <p:nvPr/>
          </p:nvSpPr>
          <p:spPr bwMode="auto">
            <a:xfrm>
              <a:off x="1584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0" name="Rectangle 98"/>
            <p:cNvSpPr>
              <a:spLocks noChangeArrowheads="1"/>
            </p:cNvSpPr>
            <p:nvPr/>
          </p:nvSpPr>
          <p:spPr bwMode="auto">
            <a:xfrm>
              <a:off x="177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1" name="Rectangle 99"/>
            <p:cNvSpPr>
              <a:spLocks noChangeArrowheads="1"/>
            </p:cNvSpPr>
            <p:nvPr/>
          </p:nvSpPr>
          <p:spPr bwMode="auto">
            <a:xfrm>
              <a:off x="1968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2" name="Rectangle 100"/>
            <p:cNvSpPr>
              <a:spLocks noChangeArrowheads="1"/>
            </p:cNvSpPr>
            <p:nvPr/>
          </p:nvSpPr>
          <p:spPr bwMode="auto">
            <a:xfrm>
              <a:off x="2160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4087813" y="1736725"/>
            <a:ext cx="1143000" cy="3581400"/>
            <a:chOff x="2640" y="912"/>
            <a:chExt cx="720" cy="2256"/>
          </a:xfrm>
        </p:grpSpPr>
        <p:sp>
          <p:nvSpPr>
            <p:cNvPr id="1457254" name="Rectangle 102" descr="Wide downward diagonal"/>
            <p:cNvSpPr>
              <a:spLocks noChangeArrowheads="1"/>
            </p:cNvSpPr>
            <p:nvPr/>
          </p:nvSpPr>
          <p:spPr bwMode="auto">
            <a:xfrm>
              <a:off x="2640" y="1680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5" name="Rectangle 103" descr="Wide downward diagonal"/>
            <p:cNvSpPr>
              <a:spLocks noChangeArrowheads="1"/>
            </p:cNvSpPr>
            <p:nvPr/>
          </p:nvSpPr>
          <p:spPr bwMode="auto">
            <a:xfrm>
              <a:off x="2832" y="1680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6" name="Rectangle 104"/>
            <p:cNvSpPr>
              <a:spLocks noChangeArrowheads="1"/>
            </p:cNvSpPr>
            <p:nvPr/>
          </p:nvSpPr>
          <p:spPr bwMode="auto">
            <a:xfrm>
              <a:off x="3024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7" name="Rectangle 105"/>
            <p:cNvSpPr>
              <a:spLocks noChangeArrowheads="1"/>
            </p:cNvSpPr>
            <p:nvPr/>
          </p:nvSpPr>
          <p:spPr bwMode="auto">
            <a:xfrm>
              <a:off x="3216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8" name="Rectangle 106" descr="Wide downward diagonal"/>
            <p:cNvSpPr>
              <a:spLocks noChangeArrowheads="1"/>
            </p:cNvSpPr>
            <p:nvPr/>
          </p:nvSpPr>
          <p:spPr bwMode="auto">
            <a:xfrm>
              <a:off x="2640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9" name="Rectangle 107" descr="Wide downward diagonal"/>
            <p:cNvSpPr>
              <a:spLocks noChangeArrowheads="1"/>
            </p:cNvSpPr>
            <p:nvPr/>
          </p:nvSpPr>
          <p:spPr bwMode="auto">
            <a:xfrm>
              <a:off x="2832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0" name="Rectangle 108" descr="Wide downward diagonal"/>
            <p:cNvSpPr>
              <a:spLocks noChangeArrowheads="1"/>
            </p:cNvSpPr>
            <p:nvPr/>
          </p:nvSpPr>
          <p:spPr bwMode="auto">
            <a:xfrm>
              <a:off x="3024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1" name="Rectangle 109"/>
            <p:cNvSpPr>
              <a:spLocks noChangeArrowheads="1"/>
            </p:cNvSpPr>
            <p:nvPr/>
          </p:nvSpPr>
          <p:spPr bwMode="auto">
            <a:xfrm>
              <a:off x="3216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2" name="Rectangle 110"/>
            <p:cNvSpPr>
              <a:spLocks noChangeArrowheads="1"/>
            </p:cNvSpPr>
            <p:nvPr/>
          </p:nvSpPr>
          <p:spPr bwMode="auto">
            <a:xfrm>
              <a:off x="2640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3" name="Rectangle 111"/>
            <p:cNvSpPr>
              <a:spLocks noChangeArrowheads="1"/>
            </p:cNvSpPr>
            <p:nvPr/>
          </p:nvSpPr>
          <p:spPr bwMode="auto">
            <a:xfrm>
              <a:off x="2832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4" name="Rectangle 112" descr="Wide downward diagonal"/>
            <p:cNvSpPr>
              <a:spLocks noChangeArrowheads="1"/>
            </p:cNvSpPr>
            <p:nvPr/>
          </p:nvSpPr>
          <p:spPr bwMode="auto">
            <a:xfrm>
              <a:off x="3024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5" name="Rectangle 113"/>
            <p:cNvSpPr>
              <a:spLocks noChangeArrowheads="1"/>
            </p:cNvSpPr>
            <p:nvPr/>
          </p:nvSpPr>
          <p:spPr bwMode="auto">
            <a:xfrm>
              <a:off x="3216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6" name="Rectangle 114"/>
            <p:cNvSpPr>
              <a:spLocks noChangeArrowheads="1"/>
            </p:cNvSpPr>
            <p:nvPr/>
          </p:nvSpPr>
          <p:spPr bwMode="auto">
            <a:xfrm>
              <a:off x="2640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7" name="Rectangle 115"/>
            <p:cNvSpPr>
              <a:spLocks noChangeArrowheads="1"/>
            </p:cNvSpPr>
            <p:nvPr/>
          </p:nvSpPr>
          <p:spPr bwMode="auto">
            <a:xfrm>
              <a:off x="2832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8" name="Rectangle 116"/>
            <p:cNvSpPr>
              <a:spLocks noChangeArrowheads="1"/>
            </p:cNvSpPr>
            <p:nvPr/>
          </p:nvSpPr>
          <p:spPr bwMode="auto">
            <a:xfrm>
              <a:off x="3024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9" name="Rectangle 117"/>
            <p:cNvSpPr>
              <a:spLocks noChangeArrowheads="1"/>
            </p:cNvSpPr>
            <p:nvPr/>
          </p:nvSpPr>
          <p:spPr bwMode="auto">
            <a:xfrm>
              <a:off x="3216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0" name="Rectangle 118"/>
            <p:cNvSpPr>
              <a:spLocks noChangeArrowheads="1"/>
            </p:cNvSpPr>
            <p:nvPr/>
          </p:nvSpPr>
          <p:spPr bwMode="auto">
            <a:xfrm>
              <a:off x="2640" y="244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1" name="Rectangle 119"/>
            <p:cNvSpPr>
              <a:spLocks noChangeArrowheads="1"/>
            </p:cNvSpPr>
            <p:nvPr/>
          </p:nvSpPr>
          <p:spPr bwMode="auto">
            <a:xfrm>
              <a:off x="2832" y="244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2" name="Rectangle 120"/>
            <p:cNvSpPr>
              <a:spLocks noChangeArrowheads="1"/>
            </p:cNvSpPr>
            <p:nvPr/>
          </p:nvSpPr>
          <p:spPr bwMode="auto">
            <a:xfrm>
              <a:off x="3024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3" name="Rectangle 121"/>
            <p:cNvSpPr>
              <a:spLocks noChangeArrowheads="1"/>
            </p:cNvSpPr>
            <p:nvPr/>
          </p:nvSpPr>
          <p:spPr bwMode="auto">
            <a:xfrm>
              <a:off x="3216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4" name="Rectangle 122"/>
            <p:cNvSpPr>
              <a:spLocks noChangeArrowheads="1"/>
            </p:cNvSpPr>
            <p:nvPr/>
          </p:nvSpPr>
          <p:spPr bwMode="auto">
            <a:xfrm>
              <a:off x="2640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5" name="Rectangle 123"/>
            <p:cNvSpPr>
              <a:spLocks noChangeArrowheads="1"/>
            </p:cNvSpPr>
            <p:nvPr/>
          </p:nvSpPr>
          <p:spPr bwMode="auto">
            <a:xfrm>
              <a:off x="2832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6" name="Rectangle 124"/>
            <p:cNvSpPr>
              <a:spLocks noChangeArrowheads="1"/>
            </p:cNvSpPr>
            <p:nvPr/>
          </p:nvSpPr>
          <p:spPr bwMode="auto">
            <a:xfrm>
              <a:off x="3024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7" name="Rectangle 125"/>
            <p:cNvSpPr>
              <a:spLocks noChangeArrowheads="1"/>
            </p:cNvSpPr>
            <p:nvPr/>
          </p:nvSpPr>
          <p:spPr bwMode="auto">
            <a:xfrm>
              <a:off x="3216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8" name="Rectangle 126" descr="Small checker board"/>
            <p:cNvSpPr>
              <a:spLocks noChangeArrowheads="1"/>
            </p:cNvSpPr>
            <p:nvPr/>
          </p:nvSpPr>
          <p:spPr bwMode="auto">
            <a:xfrm>
              <a:off x="2640" y="2832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9" name="Rectangle 127" descr="Small checker board"/>
            <p:cNvSpPr>
              <a:spLocks noChangeArrowheads="1"/>
            </p:cNvSpPr>
            <p:nvPr/>
          </p:nvSpPr>
          <p:spPr bwMode="auto">
            <a:xfrm>
              <a:off x="2832" y="2832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0" name="Rectangle 128"/>
            <p:cNvSpPr>
              <a:spLocks noChangeArrowheads="1"/>
            </p:cNvSpPr>
            <p:nvPr/>
          </p:nvSpPr>
          <p:spPr bwMode="auto">
            <a:xfrm>
              <a:off x="3024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1" name="Rectangle 129"/>
            <p:cNvSpPr>
              <a:spLocks noChangeArrowheads="1"/>
            </p:cNvSpPr>
            <p:nvPr/>
          </p:nvSpPr>
          <p:spPr bwMode="auto">
            <a:xfrm>
              <a:off x="3216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2" name="Rectangle 130" descr="Small checker board"/>
            <p:cNvSpPr>
              <a:spLocks noChangeArrowheads="1"/>
            </p:cNvSpPr>
            <p:nvPr/>
          </p:nvSpPr>
          <p:spPr bwMode="auto">
            <a:xfrm>
              <a:off x="2640" y="3024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3" name="Rectangle 131"/>
            <p:cNvSpPr>
              <a:spLocks noChangeArrowheads="1"/>
            </p:cNvSpPr>
            <p:nvPr/>
          </p:nvSpPr>
          <p:spPr bwMode="auto">
            <a:xfrm>
              <a:off x="2832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4" name="Rectangle 132"/>
            <p:cNvSpPr>
              <a:spLocks noChangeArrowheads="1"/>
            </p:cNvSpPr>
            <p:nvPr/>
          </p:nvSpPr>
          <p:spPr bwMode="auto">
            <a:xfrm>
              <a:off x="3024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5" name="Rectangle 133"/>
            <p:cNvSpPr>
              <a:spLocks noChangeArrowheads="1"/>
            </p:cNvSpPr>
            <p:nvPr/>
          </p:nvSpPr>
          <p:spPr bwMode="auto">
            <a:xfrm>
              <a:off x="321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6" name="Rectangle 134"/>
            <p:cNvSpPr>
              <a:spLocks noChangeArrowheads="1"/>
            </p:cNvSpPr>
            <p:nvPr/>
          </p:nvSpPr>
          <p:spPr bwMode="auto">
            <a:xfrm>
              <a:off x="2640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7" name="Rectangle 135"/>
            <p:cNvSpPr>
              <a:spLocks noChangeArrowheads="1"/>
            </p:cNvSpPr>
            <p:nvPr/>
          </p:nvSpPr>
          <p:spPr bwMode="auto">
            <a:xfrm>
              <a:off x="2832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8" name="Rectangle 136"/>
            <p:cNvSpPr>
              <a:spLocks noChangeArrowheads="1"/>
            </p:cNvSpPr>
            <p:nvPr/>
          </p:nvSpPr>
          <p:spPr bwMode="auto">
            <a:xfrm>
              <a:off x="3024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9" name="Rectangle 137"/>
            <p:cNvSpPr>
              <a:spLocks noChangeArrowheads="1"/>
            </p:cNvSpPr>
            <p:nvPr/>
          </p:nvSpPr>
          <p:spPr bwMode="auto">
            <a:xfrm>
              <a:off x="3216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0" name="Rectangle 138"/>
            <p:cNvSpPr>
              <a:spLocks noChangeArrowheads="1"/>
            </p:cNvSpPr>
            <p:nvPr/>
          </p:nvSpPr>
          <p:spPr bwMode="auto">
            <a:xfrm>
              <a:off x="2640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1" name="Rectangle 139"/>
            <p:cNvSpPr>
              <a:spLocks noChangeArrowheads="1"/>
            </p:cNvSpPr>
            <p:nvPr/>
          </p:nvSpPr>
          <p:spPr bwMode="auto">
            <a:xfrm>
              <a:off x="2832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2" name="Rectangle 140"/>
            <p:cNvSpPr>
              <a:spLocks noChangeArrowheads="1"/>
            </p:cNvSpPr>
            <p:nvPr/>
          </p:nvSpPr>
          <p:spPr bwMode="auto">
            <a:xfrm>
              <a:off x="3024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3" name="Rectangle 141"/>
            <p:cNvSpPr>
              <a:spLocks noChangeArrowheads="1"/>
            </p:cNvSpPr>
            <p:nvPr/>
          </p:nvSpPr>
          <p:spPr bwMode="auto">
            <a:xfrm>
              <a:off x="3216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4" name="Rectangle 142"/>
            <p:cNvSpPr>
              <a:spLocks noChangeArrowheads="1"/>
            </p:cNvSpPr>
            <p:nvPr/>
          </p:nvSpPr>
          <p:spPr bwMode="auto">
            <a:xfrm>
              <a:off x="2640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5" name="Rectangle 143"/>
            <p:cNvSpPr>
              <a:spLocks noChangeArrowheads="1"/>
            </p:cNvSpPr>
            <p:nvPr/>
          </p:nvSpPr>
          <p:spPr bwMode="auto">
            <a:xfrm>
              <a:off x="2832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6" name="Rectangle 144"/>
            <p:cNvSpPr>
              <a:spLocks noChangeArrowheads="1"/>
            </p:cNvSpPr>
            <p:nvPr/>
          </p:nvSpPr>
          <p:spPr bwMode="auto">
            <a:xfrm>
              <a:off x="302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7" name="Rectangle 145"/>
            <p:cNvSpPr>
              <a:spLocks noChangeArrowheads="1"/>
            </p:cNvSpPr>
            <p:nvPr/>
          </p:nvSpPr>
          <p:spPr bwMode="auto">
            <a:xfrm>
              <a:off x="3216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8" name="Rectangle 146"/>
            <p:cNvSpPr>
              <a:spLocks noChangeArrowheads="1"/>
            </p:cNvSpPr>
            <p:nvPr/>
          </p:nvSpPr>
          <p:spPr bwMode="auto">
            <a:xfrm>
              <a:off x="2640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9" name="Rectangle 147"/>
            <p:cNvSpPr>
              <a:spLocks noChangeArrowheads="1"/>
            </p:cNvSpPr>
            <p:nvPr/>
          </p:nvSpPr>
          <p:spPr bwMode="auto">
            <a:xfrm>
              <a:off x="2832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0" name="Rectangle 148"/>
            <p:cNvSpPr>
              <a:spLocks noChangeArrowheads="1"/>
            </p:cNvSpPr>
            <p:nvPr/>
          </p:nvSpPr>
          <p:spPr bwMode="auto">
            <a:xfrm>
              <a:off x="3024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1" name="Rectangle 149"/>
            <p:cNvSpPr>
              <a:spLocks noChangeArrowheads="1"/>
            </p:cNvSpPr>
            <p:nvPr/>
          </p:nvSpPr>
          <p:spPr bwMode="auto">
            <a:xfrm>
              <a:off x="3216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50"/>
          <p:cNvGrpSpPr>
            <a:grpSpLocks/>
          </p:cNvGrpSpPr>
          <p:nvPr/>
        </p:nvGrpSpPr>
        <p:grpSpPr bwMode="auto">
          <a:xfrm>
            <a:off x="5688013" y="1584325"/>
            <a:ext cx="1143000" cy="3962400"/>
            <a:chOff x="3696" y="816"/>
            <a:chExt cx="720" cy="2496"/>
          </a:xfrm>
        </p:grpSpPr>
        <p:sp>
          <p:nvSpPr>
            <p:cNvPr id="1457303" name="Rectangle 151"/>
            <p:cNvSpPr>
              <a:spLocks noChangeArrowheads="1"/>
            </p:cNvSpPr>
            <p:nvPr/>
          </p:nvSpPr>
          <p:spPr bwMode="auto">
            <a:xfrm>
              <a:off x="3696" y="168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4" name="Rectangle 152"/>
            <p:cNvSpPr>
              <a:spLocks noChangeArrowheads="1"/>
            </p:cNvSpPr>
            <p:nvPr/>
          </p:nvSpPr>
          <p:spPr bwMode="auto">
            <a:xfrm>
              <a:off x="388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5" name="Rectangle 153"/>
            <p:cNvSpPr>
              <a:spLocks noChangeArrowheads="1"/>
            </p:cNvSpPr>
            <p:nvPr/>
          </p:nvSpPr>
          <p:spPr bwMode="auto">
            <a:xfrm>
              <a:off x="408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6" name="Rectangle 154"/>
            <p:cNvSpPr>
              <a:spLocks noChangeArrowheads="1"/>
            </p:cNvSpPr>
            <p:nvPr/>
          </p:nvSpPr>
          <p:spPr bwMode="auto">
            <a:xfrm>
              <a:off x="4272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7" name="Rectangle 155"/>
            <p:cNvSpPr>
              <a:spLocks noChangeArrowheads="1"/>
            </p:cNvSpPr>
            <p:nvPr/>
          </p:nvSpPr>
          <p:spPr bwMode="auto">
            <a:xfrm>
              <a:off x="3696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8" name="Rectangle 156"/>
            <p:cNvSpPr>
              <a:spLocks noChangeArrowheads="1"/>
            </p:cNvSpPr>
            <p:nvPr/>
          </p:nvSpPr>
          <p:spPr bwMode="auto">
            <a:xfrm>
              <a:off x="3888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9" name="Rectangle 157" descr="Wide downward diagonal"/>
            <p:cNvSpPr>
              <a:spLocks noChangeArrowheads="1"/>
            </p:cNvSpPr>
            <p:nvPr/>
          </p:nvSpPr>
          <p:spPr bwMode="auto">
            <a:xfrm>
              <a:off x="4080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0" name="Rectangle 158" descr="Wide downward diagonal"/>
            <p:cNvSpPr>
              <a:spLocks noChangeArrowheads="1"/>
            </p:cNvSpPr>
            <p:nvPr/>
          </p:nvSpPr>
          <p:spPr bwMode="auto">
            <a:xfrm>
              <a:off x="4272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1" name="Rectangle 159"/>
            <p:cNvSpPr>
              <a:spLocks noChangeArrowheads="1"/>
            </p:cNvSpPr>
            <p:nvPr/>
          </p:nvSpPr>
          <p:spPr bwMode="auto">
            <a:xfrm>
              <a:off x="3696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2" name="Rectangle 160"/>
            <p:cNvSpPr>
              <a:spLocks noChangeArrowheads="1"/>
            </p:cNvSpPr>
            <p:nvPr/>
          </p:nvSpPr>
          <p:spPr bwMode="auto">
            <a:xfrm>
              <a:off x="3888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3" name="Rectangle 161" descr="Wide downward diagonal"/>
            <p:cNvSpPr>
              <a:spLocks noChangeArrowheads="1"/>
            </p:cNvSpPr>
            <p:nvPr/>
          </p:nvSpPr>
          <p:spPr bwMode="auto">
            <a:xfrm>
              <a:off x="4080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4" name="Rectangle 162"/>
            <p:cNvSpPr>
              <a:spLocks noChangeArrowheads="1"/>
            </p:cNvSpPr>
            <p:nvPr/>
          </p:nvSpPr>
          <p:spPr bwMode="auto">
            <a:xfrm>
              <a:off x="4272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5" name="Rectangle 163"/>
            <p:cNvSpPr>
              <a:spLocks noChangeArrowheads="1"/>
            </p:cNvSpPr>
            <p:nvPr/>
          </p:nvSpPr>
          <p:spPr bwMode="auto">
            <a:xfrm>
              <a:off x="3696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6" name="Rectangle 164"/>
            <p:cNvSpPr>
              <a:spLocks noChangeArrowheads="1"/>
            </p:cNvSpPr>
            <p:nvPr/>
          </p:nvSpPr>
          <p:spPr bwMode="auto">
            <a:xfrm>
              <a:off x="3888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7" name="Rectangle 165" descr="Wide downward diagonal"/>
            <p:cNvSpPr>
              <a:spLocks noChangeArrowheads="1"/>
            </p:cNvSpPr>
            <p:nvPr/>
          </p:nvSpPr>
          <p:spPr bwMode="auto">
            <a:xfrm>
              <a:off x="4080" y="225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8" name="Rectangle 166" descr="Wide downward diagonal"/>
            <p:cNvSpPr>
              <a:spLocks noChangeArrowheads="1"/>
            </p:cNvSpPr>
            <p:nvPr/>
          </p:nvSpPr>
          <p:spPr bwMode="auto">
            <a:xfrm>
              <a:off x="4272" y="225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9" name="Rectangle 167"/>
            <p:cNvSpPr>
              <a:spLocks noChangeArrowheads="1"/>
            </p:cNvSpPr>
            <p:nvPr/>
          </p:nvSpPr>
          <p:spPr bwMode="auto">
            <a:xfrm>
              <a:off x="3696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0" name="Rectangle 168"/>
            <p:cNvSpPr>
              <a:spLocks noChangeArrowheads="1"/>
            </p:cNvSpPr>
            <p:nvPr/>
          </p:nvSpPr>
          <p:spPr bwMode="auto">
            <a:xfrm>
              <a:off x="3888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1" name="Rectangle 169" descr="Wide downward diagonal"/>
            <p:cNvSpPr>
              <a:spLocks noChangeArrowheads="1"/>
            </p:cNvSpPr>
            <p:nvPr/>
          </p:nvSpPr>
          <p:spPr bwMode="auto">
            <a:xfrm>
              <a:off x="4080" y="2448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2" name="Rectangle 170"/>
            <p:cNvSpPr>
              <a:spLocks noChangeArrowheads="1"/>
            </p:cNvSpPr>
            <p:nvPr/>
          </p:nvSpPr>
          <p:spPr bwMode="auto">
            <a:xfrm>
              <a:off x="4272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3" name="Rectangle 171"/>
            <p:cNvSpPr>
              <a:spLocks noChangeArrowheads="1"/>
            </p:cNvSpPr>
            <p:nvPr/>
          </p:nvSpPr>
          <p:spPr bwMode="auto">
            <a:xfrm>
              <a:off x="3696" y="264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4" name="Rectangle 172"/>
            <p:cNvSpPr>
              <a:spLocks noChangeArrowheads="1"/>
            </p:cNvSpPr>
            <p:nvPr/>
          </p:nvSpPr>
          <p:spPr bwMode="auto">
            <a:xfrm>
              <a:off x="3888" y="264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5" name="Rectangle 173"/>
            <p:cNvSpPr>
              <a:spLocks noChangeArrowheads="1"/>
            </p:cNvSpPr>
            <p:nvPr/>
          </p:nvSpPr>
          <p:spPr bwMode="auto">
            <a:xfrm>
              <a:off x="4080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6" name="Rectangle 174"/>
            <p:cNvSpPr>
              <a:spLocks noChangeArrowheads="1"/>
            </p:cNvSpPr>
            <p:nvPr/>
          </p:nvSpPr>
          <p:spPr bwMode="auto">
            <a:xfrm>
              <a:off x="4272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7" name="Rectangle 175"/>
            <p:cNvSpPr>
              <a:spLocks noChangeArrowheads="1"/>
            </p:cNvSpPr>
            <p:nvPr/>
          </p:nvSpPr>
          <p:spPr bwMode="auto">
            <a:xfrm>
              <a:off x="3696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8" name="Rectangle 176"/>
            <p:cNvSpPr>
              <a:spLocks noChangeArrowheads="1"/>
            </p:cNvSpPr>
            <p:nvPr/>
          </p:nvSpPr>
          <p:spPr bwMode="auto">
            <a:xfrm>
              <a:off x="3888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9" name="Rectangle 177" descr="Wide downward diagonal"/>
            <p:cNvSpPr>
              <a:spLocks noChangeArrowheads="1"/>
            </p:cNvSpPr>
            <p:nvPr/>
          </p:nvSpPr>
          <p:spPr bwMode="auto">
            <a:xfrm>
              <a:off x="4080" y="283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0" name="Rectangle 178"/>
            <p:cNvSpPr>
              <a:spLocks noChangeArrowheads="1"/>
            </p:cNvSpPr>
            <p:nvPr/>
          </p:nvSpPr>
          <p:spPr bwMode="auto">
            <a:xfrm>
              <a:off x="4272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1" name="Rectangle 179"/>
            <p:cNvSpPr>
              <a:spLocks noChangeArrowheads="1"/>
            </p:cNvSpPr>
            <p:nvPr/>
          </p:nvSpPr>
          <p:spPr bwMode="auto">
            <a:xfrm>
              <a:off x="369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2" name="Rectangle 180"/>
            <p:cNvSpPr>
              <a:spLocks noChangeArrowheads="1"/>
            </p:cNvSpPr>
            <p:nvPr/>
          </p:nvSpPr>
          <p:spPr bwMode="auto">
            <a:xfrm>
              <a:off x="3888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3" name="Rectangle 181" descr="Wide downward diagonal"/>
            <p:cNvSpPr>
              <a:spLocks noChangeArrowheads="1"/>
            </p:cNvSpPr>
            <p:nvPr/>
          </p:nvSpPr>
          <p:spPr bwMode="auto">
            <a:xfrm>
              <a:off x="4080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4" name="Rectangle 182" descr="Wide downward diagonal"/>
            <p:cNvSpPr>
              <a:spLocks noChangeArrowheads="1"/>
            </p:cNvSpPr>
            <p:nvPr/>
          </p:nvSpPr>
          <p:spPr bwMode="auto">
            <a:xfrm>
              <a:off x="4272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5" name="Rectangle 183"/>
            <p:cNvSpPr>
              <a:spLocks noChangeArrowheads="1"/>
            </p:cNvSpPr>
            <p:nvPr/>
          </p:nvSpPr>
          <p:spPr bwMode="auto">
            <a:xfrm>
              <a:off x="3696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6" name="Rectangle 184"/>
            <p:cNvSpPr>
              <a:spLocks noChangeArrowheads="1"/>
            </p:cNvSpPr>
            <p:nvPr/>
          </p:nvSpPr>
          <p:spPr bwMode="auto">
            <a:xfrm>
              <a:off x="3888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7" name="Rectangle 185" descr="Wide downward diagonal"/>
            <p:cNvSpPr>
              <a:spLocks noChangeArrowheads="1"/>
            </p:cNvSpPr>
            <p:nvPr/>
          </p:nvSpPr>
          <p:spPr bwMode="auto">
            <a:xfrm>
              <a:off x="4080" y="91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8" name="Rectangle 186" descr="Wide downward diagonal"/>
            <p:cNvSpPr>
              <a:spLocks noChangeArrowheads="1"/>
            </p:cNvSpPr>
            <p:nvPr/>
          </p:nvSpPr>
          <p:spPr bwMode="auto">
            <a:xfrm>
              <a:off x="4272" y="91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9" name="Rectangle 187"/>
            <p:cNvSpPr>
              <a:spLocks noChangeArrowheads="1"/>
            </p:cNvSpPr>
            <p:nvPr/>
          </p:nvSpPr>
          <p:spPr bwMode="auto">
            <a:xfrm>
              <a:off x="3696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0" name="Rectangle 188"/>
            <p:cNvSpPr>
              <a:spLocks noChangeArrowheads="1"/>
            </p:cNvSpPr>
            <p:nvPr/>
          </p:nvSpPr>
          <p:spPr bwMode="auto">
            <a:xfrm>
              <a:off x="3888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1" name="Rectangle 189" descr="Wide downward diagonal"/>
            <p:cNvSpPr>
              <a:spLocks noChangeArrowheads="1"/>
            </p:cNvSpPr>
            <p:nvPr/>
          </p:nvSpPr>
          <p:spPr bwMode="auto">
            <a:xfrm>
              <a:off x="4080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2" name="Rectangle 190" descr="Wide downward diagonal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3" name="Rectangle 191"/>
            <p:cNvSpPr>
              <a:spLocks noChangeArrowheads="1"/>
            </p:cNvSpPr>
            <p:nvPr/>
          </p:nvSpPr>
          <p:spPr bwMode="auto">
            <a:xfrm>
              <a:off x="3696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4" name="Rectangle 192"/>
            <p:cNvSpPr>
              <a:spLocks noChangeArrowheads="1"/>
            </p:cNvSpPr>
            <p:nvPr/>
          </p:nvSpPr>
          <p:spPr bwMode="auto">
            <a:xfrm>
              <a:off x="3888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5" name="Rectangle 193" descr="Wide downward diagonal"/>
            <p:cNvSpPr>
              <a:spLocks noChangeArrowheads="1"/>
            </p:cNvSpPr>
            <p:nvPr/>
          </p:nvSpPr>
          <p:spPr bwMode="auto">
            <a:xfrm>
              <a:off x="4080" y="129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6" name="Rectangle 194"/>
            <p:cNvSpPr>
              <a:spLocks noChangeArrowheads="1"/>
            </p:cNvSpPr>
            <p:nvPr/>
          </p:nvSpPr>
          <p:spPr bwMode="auto">
            <a:xfrm>
              <a:off x="4272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7" name="Rectangle 195"/>
            <p:cNvSpPr>
              <a:spLocks noChangeArrowheads="1"/>
            </p:cNvSpPr>
            <p:nvPr/>
          </p:nvSpPr>
          <p:spPr bwMode="auto">
            <a:xfrm>
              <a:off x="3696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8" name="Rectangle 196"/>
            <p:cNvSpPr>
              <a:spLocks noChangeArrowheads="1"/>
            </p:cNvSpPr>
            <p:nvPr/>
          </p:nvSpPr>
          <p:spPr bwMode="auto">
            <a:xfrm>
              <a:off x="3888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9" name="Rectangle 197" descr="Wide downward diagonal"/>
            <p:cNvSpPr>
              <a:spLocks noChangeArrowheads="1"/>
            </p:cNvSpPr>
            <p:nvPr/>
          </p:nvSpPr>
          <p:spPr bwMode="auto">
            <a:xfrm>
              <a:off x="4080" y="1488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50" name="Rectangle 198"/>
            <p:cNvSpPr>
              <a:spLocks noChangeArrowheads="1"/>
            </p:cNvSpPr>
            <p:nvPr/>
          </p:nvSpPr>
          <p:spPr bwMode="auto">
            <a:xfrm>
              <a:off x="4272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51" name="Line 199"/>
            <p:cNvSpPr>
              <a:spLocks noChangeShapeType="1"/>
            </p:cNvSpPr>
            <p:nvPr/>
          </p:nvSpPr>
          <p:spPr bwMode="auto">
            <a:xfrm>
              <a:off x="4056" y="816"/>
              <a:ext cx="0" cy="2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57352" name="Rectangle 200" descr="Wide downward diagonal"/>
          <p:cNvSpPr>
            <a:spLocks noChangeArrowheads="1"/>
          </p:cNvSpPr>
          <p:nvPr/>
        </p:nvSpPr>
        <p:spPr bwMode="auto">
          <a:xfrm>
            <a:off x="7288213" y="2955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53" name="Rectangle 201" descr="Small checker board"/>
          <p:cNvSpPr>
            <a:spLocks noChangeArrowheads="1"/>
          </p:cNvSpPr>
          <p:nvPr/>
        </p:nvSpPr>
        <p:spPr bwMode="auto">
          <a:xfrm>
            <a:off x="7593013" y="29559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54" name="Rectangle 202" descr="Small checker board"/>
          <p:cNvSpPr>
            <a:spLocks noChangeArrowheads="1"/>
          </p:cNvSpPr>
          <p:nvPr/>
        </p:nvSpPr>
        <p:spPr bwMode="auto">
          <a:xfrm>
            <a:off x="7897813" y="29559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55" name="Rectangle 203" descr="Small grid"/>
          <p:cNvSpPr>
            <a:spLocks noChangeArrowheads="1"/>
          </p:cNvSpPr>
          <p:nvPr/>
        </p:nvSpPr>
        <p:spPr bwMode="auto">
          <a:xfrm>
            <a:off x="8202613" y="29559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56" name="Rectangle 204"/>
          <p:cNvSpPr>
            <a:spLocks noChangeArrowheads="1"/>
          </p:cNvSpPr>
          <p:nvPr/>
        </p:nvSpPr>
        <p:spPr bwMode="auto">
          <a:xfrm>
            <a:off x="72882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57" name="Rectangle 205"/>
          <p:cNvSpPr>
            <a:spLocks noChangeArrowheads="1"/>
          </p:cNvSpPr>
          <p:nvPr/>
        </p:nvSpPr>
        <p:spPr bwMode="auto">
          <a:xfrm>
            <a:off x="75930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58" name="Rectangle 206"/>
          <p:cNvSpPr>
            <a:spLocks noChangeArrowheads="1"/>
          </p:cNvSpPr>
          <p:nvPr/>
        </p:nvSpPr>
        <p:spPr bwMode="auto">
          <a:xfrm>
            <a:off x="78978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59" name="Rectangle 207"/>
          <p:cNvSpPr>
            <a:spLocks noChangeArrowheads="1"/>
          </p:cNvSpPr>
          <p:nvPr/>
        </p:nvSpPr>
        <p:spPr bwMode="auto">
          <a:xfrm>
            <a:off x="82026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0" name="Rectangle 208"/>
          <p:cNvSpPr>
            <a:spLocks noChangeArrowheads="1"/>
          </p:cNvSpPr>
          <p:nvPr/>
        </p:nvSpPr>
        <p:spPr bwMode="auto">
          <a:xfrm>
            <a:off x="7288213" y="3565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1" name="Rectangle 209"/>
          <p:cNvSpPr>
            <a:spLocks noChangeArrowheads="1"/>
          </p:cNvSpPr>
          <p:nvPr/>
        </p:nvSpPr>
        <p:spPr bwMode="auto">
          <a:xfrm>
            <a:off x="7593013" y="3565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2" name="Rectangle 210" descr="Small checker board"/>
          <p:cNvSpPr>
            <a:spLocks noChangeArrowheads="1"/>
          </p:cNvSpPr>
          <p:nvPr/>
        </p:nvSpPr>
        <p:spPr bwMode="auto">
          <a:xfrm>
            <a:off x="7897813" y="3565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3" name="Rectangle 211"/>
          <p:cNvSpPr>
            <a:spLocks noChangeArrowheads="1"/>
          </p:cNvSpPr>
          <p:nvPr/>
        </p:nvSpPr>
        <p:spPr bwMode="auto">
          <a:xfrm>
            <a:off x="8202613" y="35655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4" name="Rectangle 212"/>
          <p:cNvSpPr>
            <a:spLocks noChangeArrowheads="1"/>
          </p:cNvSpPr>
          <p:nvPr/>
        </p:nvSpPr>
        <p:spPr bwMode="auto">
          <a:xfrm>
            <a:off x="7288213" y="38703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5" name="Rectangle 213" descr="Wide downward diagonal"/>
          <p:cNvSpPr>
            <a:spLocks noChangeArrowheads="1"/>
          </p:cNvSpPr>
          <p:nvPr/>
        </p:nvSpPr>
        <p:spPr bwMode="auto">
          <a:xfrm>
            <a:off x="7593013" y="3870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6" name="Rectangle 214"/>
          <p:cNvSpPr>
            <a:spLocks noChangeArrowheads="1"/>
          </p:cNvSpPr>
          <p:nvPr/>
        </p:nvSpPr>
        <p:spPr bwMode="auto">
          <a:xfrm>
            <a:off x="7897813" y="3870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7" name="Rectangle 215" descr="Small checker board"/>
          <p:cNvSpPr>
            <a:spLocks noChangeArrowheads="1"/>
          </p:cNvSpPr>
          <p:nvPr/>
        </p:nvSpPr>
        <p:spPr bwMode="auto">
          <a:xfrm>
            <a:off x="8202613" y="38703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8" name="Rectangle 216"/>
          <p:cNvSpPr>
            <a:spLocks noChangeArrowheads="1"/>
          </p:cNvSpPr>
          <p:nvPr/>
        </p:nvSpPr>
        <p:spPr bwMode="auto">
          <a:xfrm>
            <a:off x="7288213" y="4175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9" name="Rectangle 217"/>
          <p:cNvSpPr>
            <a:spLocks noChangeArrowheads="1"/>
          </p:cNvSpPr>
          <p:nvPr/>
        </p:nvSpPr>
        <p:spPr bwMode="auto">
          <a:xfrm>
            <a:off x="7593013" y="4175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0" name="Rectangle 218" descr="Wide downward diagonal"/>
          <p:cNvSpPr>
            <a:spLocks noChangeArrowheads="1"/>
          </p:cNvSpPr>
          <p:nvPr/>
        </p:nvSpPr>
        <p:spPr bwMode="auto">
          <a:xfrm>
            <a:off x="7897813" y="41751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1" name="Rectangle 219"/>
          <p:cNvSpPr>
            <a:spLocks noChangeArrowheads="1"/>
          </p:cNvSpPr>
          <p:nvPr/>
        </p:nvSpPr>
        <p:spPr bwMode="auto">
          <a:xfrm>
            <a:off x="8202613" y="41751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2" name="Rectangle 220"/>
          <p:cNvSpPr>
            <a:spLocks noChangeArrowheads="1"/>
          </p:cNvSpPr>
          <p:nvPr/>
        </p:nvSpPr>
        <p:spPr bwMode="auto">
          <a:xfrm>
            <a:off x="7288213" y="44799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3" name="Rectangle 221" descr="Wide downward diagonal"/>
          <p:cNvSpPr>
            <a:spLocks noChangeArrowheads="1"/>
          </p:cNvSpPr>
          <p:nvPr/>
        </p:nvSpPr>
        <p:spPr bwMode="auto">
          <a:xfrm>
            <a:off x="7593013" y="4479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4" name="Rectangle 222" descr="Wide downward diagonal"/>
          <p:cNvSpPr>
            <a:spLocks noChangeArrowheads="1"/>
          </p:cNvSpPr>
          <p:nvPr/>
        </p:nvSpPr>
        <p:spPr bwMode="auto">
          <a:xfrm>
            <a:off x="7897813" y="4479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5" name="Rectangle 223"/>
          <p:cNvSpPr>
            <a:spLocks noChangeArrowheads="1"/>
          </p:cNvSpPr>
          <p:nvPr/>
        </p:nvSpPr>
        <p:spPr bwMode="auto">
          <a:xfrm>
            <a:off x="8202613" y="44799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6" name="Rectangle 224"/>
          <p:cNvSpPr>
            <a:spLocks noChangeArrowheads="1"/>
          </p:cNvSpPr>
          <p:nvPr/>
        </p:nvSpPr>
        <p:spPr bwMode="auto">
          <a:xfrm>
            <a:off x="7288213" y="4784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7" name="Rectangle 225" descr="Small grid"/>
          <p:cNvSpPr>
            <a:spLocks noChangeArrowheads="1"/>
          </p:cNvSpPr>
          <p:nvPr/>
        </p:nvSpPr>
        <p:spPr bwMode="auto">
          <a:xfrm>
            <a:off x="7593013" y="47847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8" name="Rectangle 226" descr="Small grid"/>
          <p:cNvSpPr>
            <a:spLocks noChangeArrowheads="1"/>
          </p:cNvSpPr>
          <p:nvPr/>
        </p:nvSpPr>
        <p:spPr bwMode="auto">
          <a:xfrm>
            <a:off x="7897813" y="47847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9" name="Rectangle 227"/>
          <p:cNvSpPr>
            <a:spLocks noChangeArrowheads="1"/>
          </p:cNvSpPr>
          <p:nvPr/>
        </p:nvSpPr>
        <p:spPr bwMode="auto">
          <a:xfrm>
            <a:off x="8202613" y="47847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0" name="Rectangle 228" descr="Wide downward diagonal"/>
          <p:cNvSpPr>
            <a:spLocks noChangeArrowheads="1"/>
          </p:cNvSpPr>
          <p:nvPr/>
        </p:nvSpPr>
        <p:spPr bwMode="auto">
          <a:xfrm>
            <a:off x="7288213" y="50895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1" name="Rectangle 229" descr="Small checker board"/>
          <p:cNvSpPr>
            <a:spLocks noChangeArrowheads="1"/>
          </p:cNvSpPr>
          <p:nvPr/>
        </p:nvSpPr>
        <p:spPr bwMode="auto">
          <a:xfrm>
            <a:off x="7593013" y="5089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2" name="Rectangle 230" descr="Small grid"/>
          <p:cNvSpPr>
            <a:spLocks noChangeArrowheads="1"/>
          </p:cNvSpPr>
          <p:nvPr/>
        </p:nvSpPr>
        <p:spPr bwMode="auto">
          <a:xfrm>
            <a:off x="7897813" y="50895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3" name="Rectangle 231"/>
          <p:cNvSpPr>
            <a:spLocks noChangeArrowheads="1"/>
          </p:cNvSpPr>
          <p:nvPr/>
        </p:nvSpPr>
        <p:spPr bwMode="auto">
          <a:xfrm>
            <a:off x="8202613" y="50895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4" name="Rectangle 232"/>
          <p:cNvSpPr>
            <a:spLocks noChangeArrowheads="1"/>
          </p:cNvSpPr>
          <p:nvPr/>
        </p:nvSpPr>
        <p:spPr bwMode="auto">
          <a:xfrm>
            <a:off x="7288213" y="1736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5" name="Rectangle 233"/>
          <p:cNvSpPr>
            <a:spLocks noChangeArrowheads="1"/>
          </p:cNvSpPr>
          <p:nvPr/>
        </p:nvSpPr>
        <p:spPr bwMode="auto">
          <a:xfrm>
            <a:off x="7593013" y="1736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6" name="Rectangle 234" descr="Wide downward diagonal"/>
          <p:cNvSpPr>
            <a:spLocks noChangeArrowheads="1"/>
          </p:cNvSpPr>
          <p:nvPr/>
        </p:nvSpPr>
        <p:spPr bwMode="auto">
          <a:xfrm>
            <a:off x="7897813" y="17367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7" name="Rectangle 235"/>
          <p:cNvSpPr>
            <a:spLocks noChangeArrowheads="1"/>
          </p:cNvSpPr>
          <p:nvPr/>
        </p:nvSpPr>
        <p:spPr bwMode="auto">
          <a:xfrm>
            <a:off x="8202613" y="17367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8" name="Rectangle 236"/>
          <p:cNvSpPr>
            <a:spLocks noChangeArrowheads="1"/>
          </p:cNvSpPr>
          <p:nvPr/>
        </p:nvSpPr>
        <p:spPr bwMode="auto">
          <a:xfrm>
            <a:off x="7288213" y="20415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9" name="Rectangle 237"/>
          <p:cNvSpPr>
            <a:spLocks noChangeArrowheads="1"/>
          </p:cNvSpPr>
          <p:nvPr/>
        </p:nvSpPr>
        <p:spPr bwMode="auto">
          <a:xfrm>
            <a:off x="7593013" y="2041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0" name="Rectangle 238" descr="Small checker board"/>
          <p:cNvSpPr>
            <a:spLocks noChangeArrowheads="1"/>
          </p:cNvSpPr>
          <p:nvPr/>
        </p:nvSpPr>
        <p:spPr bwMode="auto">
          <a:xfrm>
            <a:off x="7897813" y="2041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1" name="Rectangle 239" descr="Small checker board"/>
          <p:cNvSpPr>
            <a:spLocks noChangeArrowheads="1"/>
          </p:cNvSpPr>
          <p:nvPr/>
        </p:nvSpPr>
        <p:spPr bwMode="auto">
          <a:xfrm>
            <a:off x="8202613" y="2041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2" name="Rectangle 240" descr="Wide downward diagonal"/>
          <p:cNvSpPr>
            <a:spLocks noChangeArrowheads="1"/>
          </p:cNvSpPr>
          <p:nvPr/>
        </p:nvSpPr>
        <p:spPr bwMode="auto">
          <a:xfrm>
            <a:off x="7288213" y="2346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3" name="Rectangle 241"/>
          <p:cNvSpPr>
            <a:spLocks noChangeArrowheads="1"/>
          </p:cNvSpPr>
          <p:nvPr/>
        </p:nvSpPr>
        <p:spPr bwMode="auto">
          <a:xfrm>
            <a:off x="7593013" y="2346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4" name="Rectangle 242"/>
          <p:cNvSpPr>
            <a:spLocks noChangeArrowheads="1"/>
          </p:cNvSpPr>
          <p:nvPr/>
        </p:nvSpPr>
        <p:spPr bwMode="auto">
          <a:xfrm>
            <a:off x="7897813" y="2346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5" name="Rectangle 243" descr="Small grid"/>
          <p:cNvSpPr>
            <a:spLocks noChangeArrowheads="1"/>
          </p:cNvSpPr>
          <p:nvPr/>
        </p:nvSpPr>
        <p:spPr bwMode="auto">
          <a:xfrm>
            <a:off x="8202613" y="23463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6" name="Rectangle 244"/>
          <p:cNvSpPr>
            <a:spLocks noChangeArrowheads="1"/>
          </p:cNvSpPr>
          <p:nvPr/>
        </p:nvSpPr>
        <p:spPr bwMode="auto">
          <a:xfrm>
            <a:off x="7288213" y="2651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7" name="Rectangle 245"/>
          <p:cNvSpPr>
            <a:spLocks noChangeArrowheads="1"/>
          </p:cNvSpPr>
          <p:nvPr/>
        </p:nvSpPr>
        <p:spPr bwMode="auto">
          <a:xfrm>
            <a:off x="7593013" y="2651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8" name="Rectangle 246" descr="Wide downward diagonal"/>
          <p:cNvSpPr>
            <a:spLocks noChangeArrowheads="1"/>
          </p:cNvSpPr>
          <p:nvPr/>
        </p:nvSpPr>
        <p:spPr bwMode="auto">
          <a:xfrm>
            <a:off x="7897813" y="26511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9" name="Rectangle 247"/>
          <p:cNvSpPr>
            <a:spLocks noChangeArrowheads="1"/>
          </p:cNvSpPr>
          <p:nvPr/>
        </p:nvSpPr>
        <p:spPr bwMode="auto">
          <a:xfrm>
            <a:off x="8202613" y="26511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400" name="Text Box 248"/>
          <p:cNvSpPr txBox="1">
            <a:spLocks noChangeArrowheads="1"/>
          </p:cNvSpPr>
          <p:nvPr/>
        </p:nvSpPr>
        <p:spPr bwMode="auto">
          <a:xfrm rot="10800000">
            <a:off x="276225" y="1433513"/>
            <a:ext cx="671513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>
                <a:latin typeface="Arial Narrow" charset="0"/>
              </a:rPr>
              <a:t>Time (processor cycle)</a:t>
            </a:r>
          </a:p>
        </p:txBody>
      </p:sp>
      <p:sp>
        <p:nvSpPr>
          <p:cNvPr id="1457401" name="Line 249"/>
          <p:cNvSpPr>
            <a:spLocks noChangeShapeType="1"/>
          </p:cNvSpPr>
          <p:nvPr/>
        </p:nvSpPr>
        <p:spPr bwMode="auto">
          <a:xfrm>
            <a:off x="582613" y="49371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402" name="Text Box 250"/>
          <p:cNvSpPr txBox="1">
            <a:spLocks noChangeArrowheads="1"/>
          </p:cNvSpPr>
          <p:nvPr/>
        </p:nvSpPr>
        <p:spPr bwMode="auto">
          <a:xfrm>
            <a:off x="887413" y="1365250"/>
            <a:ext cx="1257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Superscalar</a:t>
            </a:r>
          </a:p>
        </p:txBody>
      </p:sp>
      <p:sp>
        <p:nvSpPr>
          <p:cNvPr id="1457403" name="Text Box 251"/>
          <p:cNvSpPr txBox="1">
            <a:spLocks noChangeArrowheads="1"/>
          </p:cNvSpPr>
          <p:nvPr/>
        </p:nvSpPr>
        <p:spPr bwMode="auto">
          <a:xfrm>
            <a:off x="2487613" y="136525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Fine-Grained</a:t>
            </a:r>
          </a:p>
        </p:txBody>
      </p:sp>
      <p:sp>
        <p:nvSpPr>
          <p:cNvPr id="1457404" name="Text Box 252"/>
          <p:cNvSpPr txBox="1">
            <a:spLocks noChangeArrowheads="1"/>
          </p:cNvSpPr>
          <p:nvPr/>
        </p:nvSpPr>
        <p:spPr bwMode="auto">
          <a:xfrm>
            <a:off x="3783013" y="1365250"/>
            <a:ext cx="159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Coarse-Grained</a:t>
            </a:r>
          </a:p>
        </p:txBody>
      </p:sp>
      <p:sp>
        <p:nvSpPr>
          <p:cNvPr id="1457405" name="Text Box 253"/>
          <p:cNvSpPr txBox="1">
            <a:spLocks noChangeArrowheads="1"/>
          </p:cNvSpPr>
          <p:nvPr/>
        </p:nvSpPr>
        <p:spPr bwMode="auto">
          <a:xfrm>
            <a:off x="5426075" y="1344613"/>
            <a:ext cx="1620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Multiprocessing</a:t>
            </a:r>
          </a:p>
        </p:txBody>
      </p:sp>
      <p:sp>
        <p:nvSpPr>
          <p:cNvPr id="1457406" name="Text Box 254"/>
          <p:cNvSpPr txBox="1">
            <a:spLocks noChangeArrowheads="1"/>
          </p:cNvSpPr>
          <p:nvPr/>
        </p:nvSpPr>
        <p:spPr bwMode="auto">
          <a:xfrm>
            <a:off x="7135813" y="1136650"/>
            <a:ext cx="1474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Simultaneous</a:t>
            </a:r>
          </a:p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Multithreading</a:t>
            </a:r>
          </a:p>
        </p:txBody>
      </p:sp>
      <p:sp>
        <p:nvSpPr>
          <p:cNvPr id="1457407" name="Rectangle 255"/>
          <p:cNvSpPr>
            <a:spLocks noChangeArrowheads="1"/>
          </p:cNvSpPr>
          <p:nvPr/>
        </p:nvSpPr>
        <p:spPr bwMode="auto">
          <a:xfrm>
            <a:off x="2259013" y="57753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3200">
              <a:latin typeface="Arial Narrow" charset="0"/>
            </a:endParaRPr>
          </a:p>
        </p:txBody>
      </p:sp>
      <p:sp>
        <p:nvSpPr>
          <p:cNvPr id="1457408" name="Rectangle 256" descr="Wide downward diagonal"/>
          <p:cNvSpPr>
            <a:spLocks noChangeArrowheads="1"/>
          </p:cNvSpPr>
          <p:nvPr/>
        </p:nvSpPr>
        <p:spPr bwMode="auto">
          <a:xfrm>
            <a:off x="2259013" y="6156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409" name="Rectangle 257"/>
          <p:cNvSpPr>
            <a:spLocks noChangeArrowheads="1"/>
          </p:cNvSpPr>
          <p:nvPr/>
        </p:nvSpPr>
        <p:spPr bwMode="auto">
          <a:xfrm>
            <a:off x="4468813" y="5775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410" name="Rectangle 258" descr="Small checker board"/>
          <p:cNvSpPr>
            <a:spLocks noChangeArrowheads="1"/>
          </p:cNvSpPr>
          <p:nvPr/>
        </p:nvSpPr>
        <p:spPr bwMode="auto">
          <a:xfrm>
            <a:off x="4468813" y="61563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411" name="Rectangle 259" descr="Small grid"/>
          <p:cNvSpPr>
            <a:spLocks noChangeArrowheads="1"/>
          </p:cNvSpPr>
          <p:nvPr/>
        </p:nvSpPr>
        <p:spPr bwMode="auto">
          <a:xfrm>
            <a:off x="6526213" y="57753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412" name="Rectangle 260"/>
          <p:cNvSpPr>
            <a:spLocks noChangeArrowheads="1"/>
          </p:cNvSpPr>
          <p:nvPr/>
        </p:nvSpPr>
        <p:spPr bwMode="auto">
          <a:xfrm>
            <a:off x="6526213" y="61563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413" name="Text Box 261"/>
          <p:cNvSpPr txBox="1">
            <a:spLocks noChangeArrowheads="1"/>
          </p:cNvSpPr>
          <p:nvPr/>
        </p:nvSpPr>
        <p:spPr bwMode="auto">
          <a:xfrm>
            <a:off x="2547938" y="5683250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1</a:t>
            </a:r>
          </a:p>
        </p:txBody>
      </p:sp>
      <p:sp>
        <p:nvSpPr>
          <p:cNvPr id="1457414" name="Text Box 262"/>
          <p:cNvSpPr txBox="1">
            <a:spLocks noChangeArrowheads="1"/>
          </p:cNvSpPr>
          <p:nvPr/>
        </p:nvSpPr>
        <p:spPr bwMode="auto">
          <a:xfrm>
            <a:off x="2554288" y="6080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2</a:t>
            </a:r>
          </a:p>
        </p:txBody>
      </p:sp>
      <p:sp>
        <p:nvSpPr>
          <p:cNvPr id="1457415" name="Text Box 263"/>
          <p:cNvSpPr txBox="1">
            <a:spLocks noChangeArrowheads="1"/>
          </p:cNvSpPr>
          <p:nvPr/>
        </p:nvSpPr>
        <p:spPr bwMode="auto">
          <a:xfrm>
            <a:off x="4849813" y="5699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3</a:t>
            </a:r>
          </a:p>
        </p:txBody>
      </p:sp>
      <p:sp>
        <p:nvSpPr>
          <p:cNvPr id="1457416" name="Text Box 264"/>
          <p:cNvSpPr txBox="1">
            <a:spLocks noChangeArrowheads="1"/>
          </p:cNvSpPr>
          <p:nvPr/>
        </p:nvSpPr>
        <p:spPr bwMode="auto">
          <a:xfrm>
            <a:off x="4849813" y="6080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4</a:t>
            </a:r>
          </a:p>
        </p:txBody>
      </p:sp>
      <p:sp>
        <p:nvSpPr>
          <p:cNvPr id="1457417" name="Text Box 265"/>
          <p:cNvSpPr txBox="1">
            <a:spLocks noChangeArrowheads="1"/>
          </p:cNvSpPr>
          <p:nvPr/>
        </p:nvSpPr>
        <p:spPr bwMode="auto">
          <a:xfrm>
            <a:off x="6831013" y="5699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5</a:t>
            </a:r>
          </a:p>
        </p:txBody>
      </p:sp>
      <p:sp>
        <p:nvSpPr>
          <p:cNvPr id="1457418" name="Text Box 266"/>
          <p:cNvSpPr txBox="1">
            <a:spLocks noChangeArrowheads="1"/>
          </p:cNvSpPr>
          <p:nvPr/>
        </p:nvSpPr>
        <p:spPr bwMode="auto">
          <a:xfrm>
            <a:off x="6831013" y="6080125"/>
            <a:ext cx="901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Idle slot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31E473-6773-F142-B877-69B8BF932C58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620000" cy="9144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T0 Vector Microprocessor (UCB/ICSI, 1995)</a:t>
            </a:r>
          </a:p>
        </p:txBody>
      </p:sp>
      <p:pic>
        <p:nvPicPr>
          <p:cNvPr id="1342467" name="Picture 3" descr="t0di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143000"/>
            <a:ext cx="5138738" cy="5176838"/>
          </a:xfrm>
          <a:prstGeom prst="rect">
            <a:avLst/>
          </a:prstGeom>
          <a:noFill/>
        </p:spPr>
      </p:pic>
      <p:sp>
        <p:nvSpPr>
          <p:cNvPr id="1342468" name="Rectangle 4"/>
          <p:cNvSpPr>
            <a:spLocks noChangeArrowheads="1"/>
          </p:cNvSpPr>
          <p:nvPr/>
        </p:nvSpPr>
        <p:spPr bwMode="auto">
          <a:xfrm>
            <a:off x="6858000" y="2971800"/>
            <a:ext cx="457200" cy="32004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2469" name="Line 5"/>
          <p:cNvSpPr>
            <a:spLocks noChangeShapeType="1"/>
          </p:cNvSpPr>
          <p:nvPr/>
        </p:nvSpPr>
        <p:spPr bwMode="auto">
          <a:xfrm flipV="1">
            <a:off x="7315200" y="3200400"/>
            <a:ext cx="76200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2470" name="Text Box 6"/>
          <p:cNvSpPr txBox="1">
            <a:spLocks noChangeArrowheads="1"/>
          </p:cNvSpPr>
          <p:nvPr/>
        </p:nvSpPr>
        <p:spPr bwMode="auto">
          <a:xfrm>
            <a:off x="8102600" y="2909888"/>
            <a:ext cx="73025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Lane</a:t>
            </a:r>
          </a:p>
        </p:txBody>
      </p:sp>
      <p:grpSp>
        <p:nvGrpSpPr>
          <p:cNvPr id="1342471" name="Group 7"/>
          <p:cNvGrpSpPr>
            <a:grpSpLocks/>
          </p:cNvGrpSpPr>
          <p:nvPr/>
        </p:nvGrpSpPr>
        <p:grpSpPr bwMode="auto">
          <a:xfrm>
            <a:off x="304800" y="2940050"/>
            <a:ext cx="7142163" cy="1936750"/>
            <a:chOff x="192" y="1852"/>
            <a:chExt cx="4499" cy="1220"/>
          </a:xfrm>
        </p:grpSpPr>
        <p:sp>
          <p:nvSpPr>
            <p:cNvPr id="1342472" name="Text Box 8"/>
            <p:cNvSpPr txBox="1">
              <a:spLocks noChangeArrowheads="1"/>
            </p:cNvSpPr>
            <p:nvPr/>
          </p:nvSpPr>
          <p:spPr bwMode="auto">
            <a:xfrm>
              <a:off x="192" y="1852"/>
              <a:ext cx="1536" cy="57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Vector register elements striped over lanes</a:t>
              </a:r>
            </a:p>
          </p:txBody>
        </p:sp>
        <p:grpSp>
          <p:nvGrpSpPr>
            <p:cNvPr id="1342473" name="Group 9"/>
            <p:cNvGrpSpPr>
              <a:grpSpLocks/>
            </p:cNvGrpSpPr>
            <p:nvPr/>
          </p:nvGrpSpPr>
          <p:grpSpPr bwMode="auto">
            <a:xfrm>
              <a:off x="1956" y="2409"/>
              <a:ext cx="2735" cy="663"/>
              <a:chOff x="1956" y="2409"/>
              <a:chExt cx="2735" cy="663"/>
            </a:xfrm>
          </p:grpSpPr>
          <p:sp>
            <p:nvSpPr>
              <p:cNvPr id="1342474" name="Text Box 10"/>
              <p:cNvSpPr txBox="1">
                <a:spLocks noChangeArrowheads="1"/>
              </p:cNvSpPr>
              <p:nvPr/>
            </p:nvSpPr>
            <p:spPr bwMode="auto">
              <a:xfrm>
                <a:off x="2003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[0]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5" name="Text Box 11"/>
              <p:cNvSpPr txBox="1">
                <a:spLocks noChangeArrowheads="1"/>
              </p:cNvSpPr>
              <p:nvPr/>
            </p:nvSpPr>
            <p:spPr bwMode="auto">
              <a:xfrm>
                <a:off x="2003" y="2697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[8]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6" name="Text Box 12"/>
              <p:cNvSpPr txBox="1">
                <a:spLocks noChangeArrowheads="1"/>
              </p:cNvSpPr>
              <p:nvPr/>
            </p:nvSpPr>
            <p:spPr bwMode="auto">
              <a:xfrm>
                <a:off x="1956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[16]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7" name="Text Box 13"/>
              <p:cNvSpPr txBox="1">
                <a:spLocks noChangeArrowheads="1"/>
              </p:cNvSpPr>
              <p:nvPr/>
            </p:nvSpPr>
            <p:spPr bwMode="auto">
              <a:xfrm>
                <a:off x="1957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[24]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8" name="Text Box 14"/>
              <p:cNvSpPr txBox="1">
                <a:spLocks noChangeArrowheads="1"/>
              </p:cNvSpPr>
              <p:nvPr/>
            </p:nvSpPr>
            <p:spPr bwMode="auto">
              <a:xfrm>
                <a:off x="2288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9" name="Text Box 15"/>
              <p:cNvSpPr txBox="1">
                <a:spLocks noChangeArrowheads="1"/>
              </p:cNvSpPr>
              <p:nvPr/>
            </p:nvSpPr>
            <p:spPr bwMode="auto">
              <a:xfrm>
                <a:off x="2288" y="2697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[9]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0" name="Text Box 16"/>
              <p:cNvSpPr txBox="1">
                <a:spLocks noChangeArrowheads="1"/>
              </p:cNvSpPr>
              <p:nvPr/>
            </p:nvSpPr>
            <p:spPr bwMode="auto">
              <a:xfrm>
                <a:off x="2241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[17]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1" name="Text Box 17"/>
              <p:cNvSpPr txBox="1">
                <a:spLocks noChangeArrowheads="1"/>
              </p:cNvSpPr>
              <p:nvPr/>
            </p:nvSpPr>
            <p:spPr bwMode="auto">
              <a:xfrm>
                <a:off x="2242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[25]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2" name="Text Box 18"/>
              <p:cNvSpPr txBox="1">
                <a:spLocks noChangeArrowheads="1"/>
              </p:cNvSpPr>
              <p:nvPr/>
            </p:nvSpPr>
            <p:spPr bwMode="auto">
              <a:xfrm>
                <a:off x="2627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3" name="Text Box 19"/>
              <p:cNvSpPr txBox="1">
                <a:spLocks noChangeArrowheads="1"/>
              </p:cNvSpPr>
              <p:nvPr/>
            </p:nvSpPr>
            <p:spPr bwMode="auto">
              <a:xfrm>
                <a:off x="2581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[10]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4" name="Text Box 20"/>
              <p:cNvSpPr txBox="1">
                <a:spLocks noChangeArrowheads="1"/>
              </p:cNvSpPr>
              <p:nvPr/>
            </p:nvSpPr>
            <p:spPr bwMode="auto">
              <a:xfrm>
                <a:off x="2580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[18]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5" name="Text Box 21"/>
              <p:cNvSpPr txBox="1">
                <a:spLocks noChangeArrowheads="1"/>
              </p:cNvSpPr>
              <p:nvPr/>
            </p:nvSpPr>
            <p:spPr bwMode="auto">
              <a:xfrm>
                <a:off x="2581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[26]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6" name="Text Box 22"/>
              <p:cNvSpPr txBox="1">
                <a:spLocks noChangeArrowheads="1"/>
              </p:cNvSpPr>
              <p:nvPr/>
            </p:nvSpPr>
            <p:spPr bwMode="auto">
              <a:xfrm>
                <a:off x="2959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[3]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7" name="Text Box 23"/>
              <p:cNvSpPr txBox="1">
                <a:spLocks noChangeArrowheads="1"/>
              </p:cNvSpPr>
              <p:nvPr/>
            </p:nvSpPr>
            <p:spPr bwMode="auto">
              <a:xfrm>
                <a:off x="2913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[11]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8" name="Text Box 24"/>
              <p:cNvSpPr txBox="1">
                <a:spLocks noChangeArrowheads="1"/>
              </p:cNvSpPr>
              <p:nvPr/>
            </p:nvSpPr>
            <p:spPr bwMode="auto">
              <a:xfrm>
                <a:off x="2912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[19]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9" name="Text Box 25"/>
              <p:cNvSpPr txBox="1">
                <a:spLocks noChangeArrowheads="1"/>
              </p:cNvSpPr>
              <p:nvPr/>
            </p:nvSpPr>
            <p:spPr bwMode="auto">
              <a:xfrm>
                <a:off x="2913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[27]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0" name="Text Box 26"/>
              <p:cNvSpPr txBox="1">
                <a:spLocks noChangeArrowheads="1"/>
              </p:cNvSpPr>
              <p:nvPr/>
            </p:nvSpPr>
            <p:spPr bwMode="auto">
              <a:xfrm>
                <a:off x="3251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[4]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1" name="Text Box 27"/>
              <p:cNvSpPr txBox="1">
                <a:spLocks noChangeArrowheads="1"/>
              </p:cNvSpPr>
              <p:nvPr/>
            </p:nvSpPr>
            <p:spPr bwMode="auto">
              <a:xfrm>
                <a:off x="3205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[12]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2" name="Text Box 28"/>
              <p:cNvSpPr txBox="1">
                <a:spLocks noChangeArrowheads="1"/>
              </p:cNvSpPr>
              <p:nvPr/>
            </p:nvSpPr>
            <p:spPr bwMode="auto">
              <a:xfrm>
                <a:off x="3204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[20]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3" name="Text Box 29"/>
              <p:cNvSpPr txBox="1">
                <a:spLocks noChangeArrowheads="1"/>
              </p:cNvSpPr>
              <p:nvPr/>
            </p:nvSpPr>
            <p:spPr bwMode="auto">
              <a:xfrm>
                <a:off x="3205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[28]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4" name="Text Box 30"/>
              <p:cNvSpPr txBox="1">
                <a:spLocks noChangeArrowheads="1"/>
              </p:cNvSpPr>
              <p:nvPr/>
            </p:nvSpPr>
            <p:spPr bwMode="auto">
              <a:xfrm>
                <a:off x="3635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[5]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5" name="Text Box 31"/>
              <p:cNvSpPr txBox="1">
                <a:spLocks noChangeArrowheads="1"/>
              </p:cNvSpPr>
              <p:nvPr/>
            </p:nvSpPr>
            <p:spPr bwMode="auto">
              <a:xfrm>
                <a:off x="3589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[13]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6" name="Text Box 32"/>
              <p:cNvSpPr txBox="1">
                <a:spLocks noChangeArrowheads="1"/>
              </p:cNvSpPr>
              <p:nvPr/>
            </p:nvSpPr>
            <p:spPr bwMode="auto">
              <a:xfrm>
                <a:off x="3588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[21]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7" name="Text Box 33"/>
              <p:cNvSpPr txBox="1">
                <a:spLocks noChangeArrowheads="1"/>
              </p:cNvSpPr>
              <p:nvPr/>
            </p:nvSpPr>
            <p:spPr bwMode="auto">
              <a:xfrm>
                <a:off x="3589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[29]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8" name="Text Box 34"/>
              <p:cNvSpPr txBox="1">
                <a:spLocks noChangeArrowheads="1"/>
              </p:cNvSpPr>
              <p:nvPr/>
            </p:nvSpPr>
            <p:spPr bwMode="auto">
              <a:xfrm>
                <a:off x="3971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[6]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9" name="Text Box 35"/>
              <p:cNvSpPr txBox="1">
                <a:spLocks noChangeArrowheads="1"/>
              </p:cNvSpPr>
              <p:nvPr/>
            </p:nvSpPr>
            <p:spPr bwMode="auto">
              <a:xfrm>
                <a:off x="3924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[14]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0" name="Text Box 36"/>
              <p:cNvSpPr txBox="1">
                <a:spLocks noChangeArrowheads="1"/>
              </p:cNvSpPr>
              <p:nvPr/>
            </p:nvSpPr>
            <p:spPr bwMode="auto">
              <a:xfrm>
                <a:off x="3924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[22]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1" name="Text Box 37"/>
              <p:cNvSpPr txBox="1">
                <a:spLocks noChangeArrowheads="1"/>
              </p:cNvSpPr>
              <p:nvPr/>
            </p:nvSpPr>
            <p:spPr bwMode="auto">
              <a:xfrm>
                <a:off x="3925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[30]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2" name="Text Box 38"/>
              <p:cNvSpPr txBox="1">
                <a:spLocks noChangeArrowheads="1"/>
              </p:cNvSpPr>
              <p:nvPr/>
            </p:nvSpPr>
            <p:spPr bwMode="auto">
              <a:xfrm>
                <a:off x="4307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[7]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3" name="Text Box 39"/>
              <p:cNvSpPr txBox="1">
                <a:spLocks noChangeArrowheads="1"/>
              </p:cNvSpPr>
              <p:nvPr/>
            </p:nvSpPr>
            <p:spPr bwMode="auto">
              <a:xfrm>
                <a:off x="4261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[15]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4" name="Text Box 40"/>
              <p:cNvSpPr txBox="1">
                <a:spLocks noChangeArrowheads="1"/>
              </p:cNvSpPr>
              <p:nvPr/>
            </p:nvSpPr>
            <p:spPr bwMode="auto">
              <a:xfrm>
                <a:off x="4260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[23]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5" name="Text Box 41"/>
              <p:cNvSpPr txBox="1">
                <a:spLocks noChangeArrowheads="1"/>
              </p:cNvSpPr>
              <p:nvPr/>
            </p:nvSpPr>
            <p:spPr bwMode="auto">
              <a:xfrm>
                <a:off x="4261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[31]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1342506" name="Line 42"/>
            <p:cNvSpPr>
              <a:spLocks noChangeShapeType="1"/>
            </p:cNvSpPr>
            <p:nvPr/>
          </p:nvSpPr>
          <p:spPr bwMode="auto">
            <a:xfrm>
              <a:off x="1392" y="2256"/>
              <a:ext cx="62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F4E495-1865-8748-B438-24C7DB825D64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344514" name="Group 2"/>
          <p:cNvGrpSpPr>
            <a:grpSpLocks/>
          </p:cNvGrpSpPr>
          <p:nvPr/>
        </p:nvGrpSpPr>
        <p:grpSpPr bwMode="auto">
          <a:xfrm>
            <a:off x="685800" y="3184525"/>
            <a:ext cx="3276600" cy="1571625"/>
            <a:chOff x="432" y="2130"/>
            <a:chExt cx="2064" cy="990"/>
          </a:xfrm>
        </p:grpSpPr>
        <p:grpSp>
          <p:nvGrpSpPr>
            <p:cNvPr id="1344515" name="Group 3"/>
            <p:cNvGrpSpPr>
              <a:grpSpLocks/>
            </p:cNvGrpSpPr>
            <p:nvPr/>
          </p:nvGrpSpPr>
          <p:grpSpPr bwMode="auto">
            <a:xfrm>
              <a:off x="960" y="2352"/>
              <a:ext cx="1536" cy="768"/>
              <a:chOff x="480" y="2352"/>
              <a:chExt cx="1536" cy="768"/>
            </a:xfrm>
          </p:grpSpPr>
          <p:grpSp>
            <p:nvGrpSpPr>
              <p:cNvPr id="1344516" name="Group 4"/>
              <p:cNvGrpSpPr>
                <a:grpSpLocks/>
              </p:cNvGrpSpPr>
              <p:nvPr/>
            </p:nvGrpSpPr>
            <p:grpSpPr bwMode="auto">
              <a:xfrm>
                <a:off x="1824" y="2352"/>
                <a:ext cx="192" cy="192"/>
                <a:chOff x="1824" y="2352"/>
                <a:chExt cx="192" cy="192"/>
              </a:xfrm>
            </p:grpSpPr>
            <p:sp>
              <p:nvSpPr>
                <p:cNvPr id="1344517" name="Rectangle 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18" name="Oval 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4519" name="Rectangle 7"/>
              <p:cNvSpPr>
                <a:spLocks noChangeArrowheads="1"/>
              </p:cNvSpPr>
              <p:nvPr/>
            </p:nvSpPr>
            <p:spPr bwMode="auto">
              <a:xfrm>
                <a:off x="480" y="2352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520" name="Group 8"/>
              <p:cNvGrpSpPr>
                <a:grpSpLocks/>
              </p:cNvGrpSpPr>
              <p:nvPr/>
            </p:nvGrpSpPr>
            <p:grpSpPr bwMode="auto">
              <a:xfrm>
                <a:off x="1824" y="2544"/>
                <a:ext cx="192" cy="192"/>
                <a:chOff x="1824" y="2352"/>
                <a:chExt cx="192" cy="192"/>
              </a:xfrm>
            </p:grpSpPr>
            <p:sp>
              <p:nvSpPr>
                <p:cNvPr id="1344521" name="Rectangle 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22" name="Oval 1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23" name="Group 11"/>
              <p:cNvGrpSpPr>
                <a:grpSpLocks/>
              </p:cNvGrpSpPr>
              <p:nvPr/>
            </p:nvGrpSpPr>
            <p:grpSpPr bwMode="auto">
              <a:xfrm>
                <a:off x="1824" y="2736"/>
                <a:ext cx="192" cy="192"/>
                <a:chOff x="1824" y="2352"/>
                <a:chExt cx="192" cy="192"/>
              </a:xfrm>
            </p:grpSpPr>
            <p:sp>
              <p:nvSpPr>
                <p:cNvPr id="1344524" name="Rectangle 1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25" name="Oval 1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26" name="Group 14"/>
              <p:cNvGrpSpPr>
                <a:grpSpLocks/>
              </p:cNvGrpSpPr>
              <p:nvPr/>
            </p:nvGrpSpPr>
            <p:grpSpPr bwMode="auto">
              <a:xfrm>
                <a:off x="1824" y="2928"/>
                <a:ext cx="192" cy="192"/>
                <a:chOff x="1824" y="2352"/>
                <a:chExt cx="192" cy="192"/>
              </a:xfrm>
            </p:grpSpPr>
            <p:sp>
              <p:nvSpPr>
                <p:cNvPr id="1344527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28" name="Oval 1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29" name="Group 17"/>
              <p:cNvGrpSpPr>
                <a:grpSpLocks/>
              </p:cNvGrpSpPr>
              <p:nvPr/>
            </p:nvGrpSpPr>
            <p:grpSpPr bwMode="auto">
              <a:xfrm>
                <a:off x="1632" y="2352"/>
                <a:ext cx="192" cy="192"/>
                <a:chOff x="1824" y="2352"/>
                <a:chExt cx="192" cy="192"/>
              </a:xfrm>
            </p:grpSpPr>
            <p:sp>
              <p:nvSpPr>
                <p:cNvPr id="1344530" name="Rectangle 1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31" name="Oval 1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32" name="Group 20"/>
              <p:cNvGrpSpPr>
                <a:grpSpLocks/>
              </p:cNvGrpSpPr>
              <p:nvPr/>
            </p:nvGrpSpPr>
            <p:grpSpPr bwMode="auto">
              <a:xfrm>
                <a:off x="1632" y="2544"/>
                <a:ext cx="192" cy="192"/>
                <a:chOff x="1824" y="2352"/>
                <a:chExt cx="192" cy="192"/>
              </a:xfrm>
            </p:grpSpPr>
            <p:sp>
              <p:nvSpPr>
                <p:cNvPr id="1344533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34" name="Oval 2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35" name="Group 23"/>
              <p:cNvGrpSpPr>
                <a:grpSpLocks/>
              </p:cNvGrpSpPr>
              <p:nvPr/>
            </p:nvGrpSpPr>
            <p:grpSpPr bwMode="auto">
              <a:xfrm>
                <a:off x="1632" y="2736"/>
                <a:ext cx="192" cy="192"/>
                <a:chOff x="1824" y="2352"/>
                <a:chExt cx="192" cy="192"/>
              </a:xfrm>
            </p:grpSpPr>
            <p:sp>
              <p:nvSpPr>
                <p:cNvPr id="1344536" name="Rectangle 2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37" name="Oval 2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38" name="Group 26"/>
              <p:cNvGrpSpPr>
                <a:grpSpLocks/>
              </p:cNvGrpSpPr>
              <p:nvPr/>
            </p:nvGrpSpPr>
            <p:grpSpPr bwMode="auto">
              <a:xfrm>
                <a:off x="1632" y="2928"/>
                <a:ext cx="192" cy="192"/>
                <a:chOff x="1824" y="2352"/>
                <a:chExt cx="192" cy="192"/>
              </a:xfrm>
            </p:grpSpPr>
            <p:sp>
              <p:nvSpPr>
                <p:cNvPr id="1344539" name="Rectangle 2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40" name="Oval 2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41" name="Group 29"/>
              <p:cNvGrpSpPr>
                <a:grpSpLocks/>
              </p:cNvGrpSpPr>
              <p:nvPr/>
            </p:nvGrpSpPr>
            <p:grpSpPr bwMode="auto">
              <a:xfrm>
                <a:off x="1440" y="2352"/>
                <a:ext cx="192" cy="192"/>
                <a:chOff x="1824" y="2352"/>
                <a:chExt cx="192" cy="192"/>
              </a:xfrm>
            </p:grpSpPr>
            <p:sp>
              <p:nvSpPr>
                <p:cNvPr id="1344542" name="Rectangle 3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43" name="Oval 3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44" name="Group 32"/>
              <p:cNvGrpSpPr>
                <a:grpSpLocks/>
              </p:cNvGrpSpPr>
              <p:nvPr/>
            </p:nvGrpSpPr>
            <p:grpSpPr bwMode="auto">
              <a:xfrm>
                <a:off x="1440" y="2544"/>
                <a:ext cx="192" cy="192"/>
                <a:chOff x="1824" y="2352"/>
                <a:chExt cx="192" cy="192"/>
              </a:xfrm>
            </p:grpSpPr>
            <p:sp>
              <p:nvSpPr>
                <p:cNvPr id="1344545" name="Rectangle 3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46" name="Oval 3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47" name="Group 35"/>
              <p:cNvGrpSpPr>
                <a:grpSpLocks/>
              </p:cNvGrpSpPr>
              <p:nvPr/>
            </p:nvGrpSpPr>
            <p:grpSpPr bwMode="auto">
              <a:xfrm>
                <a:off x="1440" y="2736"/>
                <a:ext cx="192" cy="192"/>
                <a:chOff x="1824" y="2352"/>
                <a:chExt cx="192" cy="192"/>
              </a:xfrm>
            </p:grpSpPr>
            <p:sp>
              <p:nvSpPr>
                <p:cNvPr id="1344548" name="Rectangle 3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49" name="Oval 3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50" name="Group 38"/>
              <p:cNvGrpSpPr>
                <a:grpSpLocks/>
              </p:cNvGrpSpPr>
              <p:nvPr/>
            </p:nvGrpSpPr>
            <p:grpSpPr bwMode="auto">
              <a:xfrm>
                <a:off x="1440" y="2928"/>
                <a:ext cx="192" cy="192"/>
                <a:chOff x="1824" y="2352"/>
                <a:chExt cx="192" cy="192"/>
              </a:xfrm>
            </p:grpSpPr>
            <p:sp>
              <p:nvSpPr>
                <p:cNvPr id="1344551" name="Rectangle 3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52" name="Oval 4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53" name="Group 41"/>
              <p:cNvGrpSpPr>
                <a:grpSpLocks/>
              </p:cNvGrpSpPr>
              <p:nvPr/>
            </p:nvGrpSpPr>
            <p:grpSpPr bwMode="auto">
              <a:xfrm>
                <a:off x="1248" y="2352"/>
                <a:ext cx="192" cy="192"/>
                <a:chOff x="1824" y="2352"/>
                <a:chExt cx="192" cy="192"/>
              </a:xfrm>
            </p:grpSpPr>
            <p:sp>
              <p:nvSpPr>
                <p:cNvPr id="1344554" name="Rectangle 4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55" name="Oval 4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56" name="Group 44"/>
              <p:cNvGrpSpPr>
                <a:grpSpLocks/>
              </p:cNvGrpSpPr>
              <p:nvPr/>
            </p:nvGrpSpPr>
            <p:grpSpPr bwMode="auto">
              <a:xfrm>
                <a:off x="1248" y="2544"/>
                <a:ext cx="192" cy="192"/>
                <a:chOff x="1824" y="2352"/>
                <a:chExt cx="192" cy="192"/>
              </a:xfrm>
            </p:grpSpPr>
            <p:sp>
              <p:nvSpPr>
                <p:cNvPr id="1344557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58" name="Oval 4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59" name="Group 47"/>
              <p:cNvGrpSpPr>
                <a:grpSpLocks/>
              </p:cNvGrpSpPr>
              <p:nvPr/>
            </p:nvGrpSpPr>
            <p:grpSpPr bwMode="auto">
              <a:xfrm>
                <a:off x="1248" y="2736"/>
                <a:ext cx="192" cy="192"/>
                <a:chOff x="1824" y="2352"/>
                <a:chExt cx="192" cy="192"/>
              </a:xfrm>
            </p:grpSpPr>
            <p:sp>
              <p:nvSpPr>
                <p:cNvPr id="1344560" name="Rectangle 4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61" name="Oval 4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62" name="Group 50"/>
              <p:cNvGrpSpPr>
                <a:grpSpLocks/>
              </p:cNvGrpSpPr>
              <p:nvPr/>
            </p:nvGrpSpPr>
            <p:grpSpPr bwMode="auto">
              <a:xfrm>
                <a:off x="1248" y="2928"/>
                <a:ext cx="192" cy="192"/>
                <a:chOff x="1824" y="2352"/>
                <a:chExt cx="192" cy="192"/>
              </a:xfrm>
            </p:grpSpPr>
            <p:sp>
              <p:nvSpPr>
                <p:cNvPr id="1344563" name="Rectangle 5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64" name="Oval 5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65" name="Group 53"/>
              <p:cNvGrpSpPr>
                <a:grpSpLocks/>
              </p:cNvGrpSpPr>
              <p:nvPr/>
            </p:nvGrpSpPr>
            <p:grpSpPr bwMode="auto">
              <a:xfrm>
                <a:off x="1056" y="2352"/>
                <a:ext cx="192" cy="192"/>
                <a:chOff x="1824" y="2352"/>
                <a:chExt cx="192" cy="192"/>
              </a:xfrm>
            </p:grpSpPr>
            <p:sp>
              <p:nvSpPr>
                <p:cNvPr id="1344566" name="Rectangle 5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67" name="Oval 5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68" name="Group 56"/>
              <p:cNvGrpSpPr>
                <a:grpSpLocks/>
              </p:cNvGrpSpPr>
              <p:nvPr/>
            </p:nvGrpSpPr>
            <p:grpSpPr bwMode="auto">
              <a:xfrm>
                <a:off x="1056" y="2544"/>
                <a:ext cx="192" cy="192"/>
                <a:chOff x="1824" y="2352"/>
                <a:chExt cx="192" cy="192"/>
              </a:xfrm>
            </p:grpSpPr>
            <p:sp>
              <p:nvSpPr>
                <p:cNvPr id="1344569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70" name="Oval 5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71" name="Group 59"/>
              <p:cNvGrpSpPr>
                <a:grpSpLocks/>
              </p:cNvGrpSpPr>
              <p:nvPr/>
            </p:nvGrpSpPr>
            <p:grpSpPr bwMode="auto">
              <a:xfrm>
                <a:off x="1056" y="2736"/>
                <a:ext cx="192" cy="192"/>
                <a:chOff x="1824" y="2352"/>
                <a:chExt cx="192" cy="192"/>
              </a:xfrm>
            </p:grpSpPr>
            <p:sp>
              <p:nvSpPr>
                <p:cNvPr id="1344572" name="Rectangle 6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73" name="Oval 6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74" name="Group 62"/>
              <p:cNvGrpSpPr>
                <a:grpSpLocks/>
              </p:cNvGrpSpPr>
              <p:nvPr/>
            </p:nvGrpSpPr>
            <p:grpSpPr bwMode="auto">
              <a:xfrm>
                <a:off x="1056" y="2928"/>
                <a:ext cx="192" cy="192"/>
                <a:chOff x="1824" y="2352"/>
                <a:chExt cx="192" cy="192"/>
              </a:xfrm>
            </p:grpSpPr>
            <p:sp>
              <p:nvSpPr>
                <p:cNvPr id="1344575" name="Rectangle 6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76" name="Oval 6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77" name="Group 65"/>
              <p:cNvGrpSpPr>
                <a:grpSpLocks/>
              </p:cNvGrpSpPr>
              <p:nvPr/>
            </p:nvGrpSpPr>
            <p:grpSpPr bwMode="auto">
              <a:xfrm>
                <a:off x="864" y="2352"/>
                <a:ext cx="192" cy="192"/>
                <a:chOff x="1824" y="2352"/>
                <a:chExt cx="192" cy="192"/>
              </a:xfrm>
            </p:grpSpPr>
            <p:sp>
              <p:nvSpPr>
                <p:cNvPr id="1344578" name="Rectangle 6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79" name="Oval 6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80" name="Group 68"/>
              <p:cNvGrpSpPr>
                <a:grpSpLocks/>
              </p:cNvGrpSpPr>
              <p:nvPr/>
            </p:nvGrpSpPr>
            <p:grpSpPr bwMode="auto">
              <a:xfrm>
                <a:off x="864" y="2544"/>
                <a:ext cx="192" cy="192"/>
                <a:chOff x="1824" y="2352"/>
                <a:chExt cx="192" cy="192"/>
              </a:xfrm>
            </p:grpSpPr>
            <p:sp>
              <p:nvSpPr>
                <p:cNvPr id="1344581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82" name="Oval 7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83" name="Group 71"/>
              <p:cNvGrpSpPr>
                <a:grpSpLocks/>
              </p:cNvGrpSpPr>
              <p:nvPr/>
            </p:nvGrpSpPr>
            <p:grpSpPr bwMode="auto">
              <a:xfrm>
                <a:off x="864" y="2736"/>
                <a:ext cx="192" cy="192"/>
                <a:chOff x="1824" y="2352"/>
                <a:chExt cx="192" cy="192"/>
              </a:xfrm>
            </p:grpSpPr>
            <p:sp>
              <p:nvSpPr>
                <p:cNvPr id="1344584" name="Rectangle 7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85" name="Oval 7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86" name="Group 74"/>
              <p:cNvGrpSpPr>
                <a:grpSpLocks/>
              </p:cNvGrpSpPr>
              <p:nvPr/>
            </p:nvGrpSpPr>
            <p:grpSpPr bwMode="auto">
              <a:xfrm>
                <a:off x="864" y="2928"/>
                <a:ext cx="192" cy="192"/>
                <a:chOff x="1824" y="2352"/>
                <a:chExt cx="192" cy="192"/>
              </a:xfrm>
            </p:grpSpPr>
            <p:sp>
              <p:nvSpPr>
                <p:cNvPr id="1344587" name="Rectangle 7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88" name="Oval 7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89" name="Group 77"/>
              <p:cNvGrpSpPr>
                <a:grpSpLocks/>
              </p:cNvGrpSpPr>
              <p:nvPr/>
            </p:nvGrpSpPr>
            <p:grpSpPr bwMode="auto">
              <a:xfrm>
                <a:off x="672" y="2352"/>
                <a:ext cx="192" cy="192"/>
                <a:chOff x="1824" y="2352"/>
                <a:chExt cx="192" cy="192"/>
              </a:xfrm>
            </p:grpSpPr>
            <p:sp>
              <p:nvSpPr>
                <p:cNvPr id="134459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91" name="Oval 7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92" name="Group 80"/>
              <p:cNvGrpSpPr>
                <a:grpSpLocks/>
              </p:cNvGrpSpPr>
              <p:nvPr/>
            </p:nvGrpSpPr>
            <p:grpSpPr bwMode="auto">
              <a:xfrm>
                <a:off x="672" y="2544"/>
                <a:ext cx="192" cy="192"/>
                <a:chOff x="1824" y="2352"/>
                <a:chExt cx="192" cy="192"/>
              </a:xfrm>
            </p:grpSpPr>
            <p:sp>
              <p:nvSpPr>
                <p:cNvPr id="1344593" name="Rectangle 8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94" name="Oval 8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95" name="Group 83"/>
              <p:cNvGrpSpPr>
                <a:grpSpLocks/>
              </p:cNvGrpSpPr>
              <p:nvPr/>
            </p:nvGrpSpPr>
            <p:grpSpPr bwMode="auto">
              <a:xfrm>
                <a:off x="672" y="2736"/>
                <a:ext cx="192" cy="192"/>
                <a:chOff x="1824" y="2352"/>
                <a:chExt cx="192" cy="192"/>
              </a:xfrm>
            </p:grpSpPr>
            <p:sp>
              <p:nvSpPr>
                <p:cNvPr id="1344596" name="Rectangle 8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97" name="Oval 8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98" name="Group 86"/>
              <p:cNvGrpSpPr>
                <a:grpSpLocks/>
              </p:cNvGrpSpPr>
              <p:nvPr/>
            </p:nvGrpSpPr>
            <p:grpSpPr bwMode="auto">
              <a:xfrm>
                <a:off x="672" y="2928"/>
                <a:ext cx="192" cy="192"/>
                <a:chOff x="1824" y="2352"/>
                <a:chExt cx="192" cy="192"/>
              </a:xfrm>
            </p:grpSpPr>
            <p:sp>
              <p:nvSpPr>
                <p:cNvPr id="1344599" name="Rectangle 8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00" name="Oval 8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01" name="Group 89"/>
              <p:cNvGrpSpPr>
                <a:grpSpLocks/>
              </p:cNvGrpSpPr>
              <p:nvPr/>
            </p:nvGrpSpPr>
            <p:grpSpPr bwMode="auto">
              <a:xfrm>
                <a:off x="480" y="2352"/>
                <a:ext cx="192" cy="192"/>
                <a:chOff x="1824" y="2352"/>
                <a:chExt cx="192" cy="192"/>
              </a:xfrm>
            </p:grpSpPr>
            <p:sp>
              <p:nvSpPr>
                <p:cNvPr id="1344602" name="Rectangle 9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03" name="Oval 9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04" name="Group 92"/>
              <p:cNvGrpSpPr>
                <a:grpSpLocks/>
              </p:cNvGrpSpPr>
              <p:nvPr/>
            </p:nvGrpSpPr>
            <p:grpSpPr bwMode="auto">
              <a:xfrm>
                <a:off x="480" y="2544"/>
                <a:ext cx="192" cy="192"/>
                <a:chOff x="1824" y="2352"/>
                <a:chExt cx="192" cy="192"/>
              </a:xfrm>
            </p:grpSpPr>
            <p:sp>
              <p:nvSpPr>
                <p:cNvPr id="1344605" name="Rectangle 9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06" name="Oval 9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07" name="Group 95"/>
              <p:cNvGrpSpPr>
                <a:grpSpLocks/>
              </p:cNvGrpSpPr>
              <p:nvPr/>
            </p:nvGrpSpPr>
            <p:grpSpPr bwMode="auto">
              <a:xfrm>
                <a:off x="480" y="2736"/>
                <a:ext cx="192" cy="192"/>
                <a:chOff x="1824" y="2352"/>
                <a:chExt cx="192" cy="192"/>
              </a:xfrm>
            </p:grpSpPr>
            <p:sp>
              <p:nvSpPr>
                <p:cNvPr id="1344608" name="Rectangle 9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09" name="Oval 9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10" name="Group 98"/>
              <p:cNvGrpSpPr>
                <a:grpSpLocks/>
              </p:cNvGrpSpPr>
              <p:nvPr/>
            </p:nvGrpSpPr>
            <p:grpSpPr bwMode="auto">
              <a:xfrm>
                <a:off x="480" y="2928"/>
                <a:ext cx="192" cy="192"/>
                <a:chOff x="1824" y="2352"/>
                <a:chExt cx="192" cy="192"/>
              </a:xfrm>
            </p:grpSpPr>
            <p:sp>
              <p:nvSpPr>
                <p:cNvPr id="1344611" name="Rectangle 9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12" name="Oval 10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4613" name="AutoShape 101"/>
            <p:cNvSpPr>
              <a:spLocks noChangeArrowheads="1"/>
            </p:cNvSpPr>
            <p:nvPr/>
          </p:nvSpPr>
          <p:spPr bwMode="auto">
            <a:xfrm>
              <a:off x="432" y="2130"/>
              <a:ext cx="529" cy="429"/>
            </a:xfrm>
            <a:prstGeom prst="rightArrow">
              <a:avLst>
                <a:gd name="adj1" fmla="val 50000"/>
                <a:gd name="adj2" fmla="val 308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</p:grpSp>
      <p:sp>
        <p:nvSpPr>
          <p:cNvPr id="1344614" name="Rectangle 102"/>
          <p:cNvSpPr>
            <a:spLocks noGrp="1" noChangeArrowheads="1"/>
          </p:cNvSpPr>
          <p:nvPr>
            <p:ph type="title"/>
          </p:nvPr>
        </p:nvSpPr>
        <p:spPr>
          <a:xfrm>
            <a:off x="866775" y="152400"/>
            <a:ext cx="7162800" cy="6350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Instruction Parallelism</a:t>
            </a:r>
          </a:p>
        </p:txBody>
      </p:sp>
      <p:sp>
        <p:nvSpPr>
          <p:cNvPr id="1344615" name="Rectangle 103"/>
          <p:cNvSpPr>
            <a:spLocks noGrp="1" noChangeArrowheads="1"/>
          </p:cNvSpPr>
          <p:nvPr>
            <p:ph type="body" idx="1"/>
          </p:nvPr>
        </p:nvSpPr>
        <p:spPr>
          <a:xfrm>
            <a:off x="409575" y="996950"/>
            <a:ext cx="7651750" cy="660400"/>
          </a:xfrm>
          <a:noFill/>
          <a:ln/>
        </p:spPr>
        <p:txBody>
          <a:bodyPr wrap="none"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Can overlap execution of multiple vector instructions</a:t>
            </a:r>
          </a:p>
          <a:p>
            <a:pPr lvl="1"/>
            <a:r>
              <a:rPr lang="en-US" altLang="ko-KR" sz="1600">
                <a:ea typeface="굴림" charset="-127"/>
                <a:cs typeface="굴림" charset="-127"/>
              </a:rPr>
              <a:t>example machine has 32 elements per vector register and 8 lanes</a:t>
            </a:r>
          </a:p>
        </p:txBody>
      </p:sp>
      <p:grpSp>
        <p:nvGrpSpPr>
          <p:cNvPr id="1344616" name="Group 104"/>
          <p:cNvGrpSpPr>
            <a:grpSpLocks/>
          </p:cNvGrpSpPr>
          <p:nvPr/>
        </p:nvGrpSpPr>
        <p:grpSpPr bwMode="auto">
          <a:xfrm>
            <a:off x="685800" y="2014538"/>
            <a:ext cx="3276600" cy="1522412"/>
            <a:chOff x="432" y="1393"/>
            <a:chExt cx="2064" cy="959"/>
          </a:xfrm>
        </p:grpSpPr>
        <p:grpSp>
          <p:nvGrpSpPr>
            <p:cNvPr id="1344617" name="Group 105"/>
            <p:cNvGrpSpPr>
              <a:grpSpLocks/>
            </p:cNvGrpSpPr>
            <p:nvPr/>
          </p:nvGrpSpPr>
          <p:grpSpPr bwMode="auto">
            <a:xfrm>
              <a:off x="960" y="1584"/>
              <a:ext cx="1536" cy="768"/>
              <a:chOff x="480" y="1584"/>
              <a:chExt cx="1536" cy="768"/>
            </a:xfrm>
          </p:grpSpPr>
          <p:grpSp>
            <p:nvGrpSpPr>
              <p:cNvPr id="1344618" name="Group 106"/>
              <p:cNvGrpSpPr>
                <a:grpSpLocks/>
              </p:cNvGrpSpPr>
              <p:nvPr/>
            </p:nvGrpSpPr>
            <p:grpSpPr bwMode="auto">
              <a:xfrm>
                <a:off x="1824" y="1584"/>
                <a:ext cx="192" cy="192"/>
                <a:chOff x="1824" y="1584"/>
                <a:chExt cx="192" cy="192"/>
              </a:xfrm>
            </p:grpSpPr>
            <p:sp>
              <p:nvSpPr>
                <p:cNvPr id="1344619" name="Rectangle 10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20" name="Oval 10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4621" name="Rectangle 109"/>
              <p:cNvSpPr>
                <a:spLocks noChangeArrowheads="1"/>
              </p:cNvSpPr>
              <p:nvPr/>
            </p:nvSpPr>
            <p:spPr bwMode="auto">
              <a:xfrm>
                <a:off x="480" y="1584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622" name="Group 110"/>
              <p:cNvGrpSpPr>
                <a:grpSpLocks/>
              </p:cNvGrpSpPr>
              <p:nvPr/>
            </p:nvGrpSpPr>
            <p:grpSpPr bwMode="auto">
              <a:xfrm>
                <a:off x="1824" y="1776"/>
                <a:ext cx="192" cy="192"/>
                <a:chOff x="1824" y="1584"/>
                <a:chExt cx="192" cy="192"/>
              </a:xfrm>
            </p:grpSpPr>
            <p:sp>
              <p:nvSpPr>
                <p:cNvPr id="1344623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24" name="Oval 11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25" name="Group 113"/>
              <p:cNvGrpSpPr>
                <a:grpSpLocks/>
              </p:cNvGrpSpPr>
              <p:nvPr/>
            </p:nvGrpSpPr>
            <p:grpSpPr bwMode="auto">
              <a:xfrm>
                <a:off x="1824" y="1968"/>
                <a:ext cx="192" cy="192"/>
                <a:chOff x="1824" y="1584"/>
                <a:chExt cx="192" cy="192"/>
              </a:xfrm>
            </p:grpSpPr>
            <p:sp>
              <p:nvSpPr>
                <p:cNvPr id="1344626" name="Rectangle 11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27" name="Oval 11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28" name="Group 116"/>
              <p:cNvGrpSpPr>
                <a:grpSpLocks/>
              </p:cNvGrpSpPr>
              <p:nvPr/>
            </p:nvGrpSpPr>
            <p:grpSpPr bwMode="auto">
              <a:xfrm>
                <a:off x="1824" y="2160"/>
                <a:ext cx="192" cy="192"/>
                <a:chOff x="1824" y="1584"/>
                <a:chExt cx="192" cy="192"/>
              </a:xfrm>
            </p:grpSpPr>
            <p:sp>
              <p:nvSpPr>
                <p:cNvPr id="1344629" name="Rectangle 11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30" name="Oval 11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31" name="Group 119"/>
              <p:cNvGrpSpPr>
                <a:grpSpLocks/>
              </p:cNvGrpSpPr>
              <p:nvPr/>
            </p:nvGrpSpPr>
            <p:grpSpPr bwMode="auto">
              <a:xfrm>
                <a:off x="1632" y="1584"/>
                <a:ext cx="192" cy="192"/>
                <a:chOff x="1824" y="1584"/>
                <a:chExt cx="192" cy="192"/>
              </a:xfrm>
            </p:grpSpPr>
            <p:sp>
              <p:nvSpPr>
                <p:cNvPr id="1344632" name="Rectangle 12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33" name="Oval 12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34" name="Group 122"/>
              <p:cNvGrpSpPr>
                <a:grpSpLocks/>
              </p:cNvGrpSpPr>
              <p:nvPr/>
            </p:nvGrpSpPr>
            <p:grpSpPr bwMode="auto">
              <a:xfrm>
                <a:off x="1632" y="1776"/>
                <a:ext cx="192" cy="192"/>
                <a:chOff x="1824" y="1584"/>
                <a:chExt cx="192" cy="192"/>
              </a:xfrm>
            </p:grpSpPr>
            <p:sp>
              <p:nvSpPr>
                <p:cNvPr id="1344635" name="Rectangle 12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36" name="Oval 12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37" name="Group 125"/>
              <p:cNvGrpSpPr>
                <a:grpSpLocks/>
              </p:cNvGrpSpPr>
              <p:nvPr/>
            </p:nvGrpSpPr>
            <p:grpSpPr bwMode="auto">
              <a:xfrm>
                <a:off x="1632" y="1968"/>
                <a:ext cx="192" cy="192"/>
                <a:chOff x="1824" y="1584"/>
                <a:chExt cx="192" cy="192"/>
              </a:xfrm>
            </p:grpSpPr>
            <p:sp>
              <p:nvSpPr>
                <p:cNvPr id="1344638" name="Rectangle 12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39" name="Oval 12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40" name="Group 128"/>
              <p:cNvGrpSpPr>
                <a:grpSpLocks/>
              </p:cNvGrpSpPr>
              <p:nvPr/>
            </p:nvGrpSpPr>
            <p:grpSpPr bwMode="auto">
              <a:xfrm>
                <a:off x="1632" y="2160"/>
                <a:ext cx="192" cy="192"/>
                <a:chOff x="1824" y="1584"/>
                <a:chExt cx="192" cy="192"/>
              </a:xfrm>
            </p:grpSpPr>
            <p:sp>
              <p:nvSpPr>
                <p:cNvPr id="1344641" name="Rectangle 12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42" name="Oval 13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43" name="Group 131"/>
              <p:cNvGrpSpPr>
                <a:grpSpLocks/>
              </p:cNvGrpSpPr>
              <p:nvPr/>
            </p:nvGrpSpPr>
            <p:grpSpPr bwMode="auto">
              <a:xfrm>
                <a:off x="1440" y="1584"/>
                <a:ext cx="192" cy="192"/>
                <a:chOff x="1824" y="1584"/>
                <a:chExt cx="192" cy="192"/>
              </a:xfrm>
            </p:grpSpPr>
            <p:sp>
              <p:nvSpPr>
                <p:cNvPr id="1344644" name="Rectangle 13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45" name="Oval 13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46" name="Group 134"/>
              <p:cNvGrpSpPr>
                <a:grpSpLocks/>
              </p:cNvGrpSpPr>
              <p:nvPr/>
            </p:nvGrpSpPr>
            <p:grpSpPr bwMode="auto">
              <a:xfrm>
                <a:off x="1440" y="1776"/>
                <a:ext cx="192" cy="192"/>
                <a:chOff x="1824" y="1584"/>
                <a:chExt cx="192" cy="192"/>
              </a:xfrm>
            </p:grpSpPr>
            <p:sp>
              <p:nvSpPr>
                <p:cNvPr id="1344647" name="Rectangle 13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48" name="Oval 13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49" name="Group 137"/>
              <p:cNvGrpSpPr>
                <a:grpSpLocks/>
              </p:cNvGrpSpPr>
              <p:nvPr/>
            </p:nvGrpSpPr>
            <p:grpSpPr bwMode="auto">
              <a:xfrm>
                <a:off x="1440" y="1968"/>
                <a:ext cx="192" cy="192"/>
                <a:chOff x="1824" y="1584"/>
                <a:chExt cx="192" cy="192"/>
              </a:xfrm>
            </p:grpSpPr>
            <p:sp>
              <p:nvSpPr>
                <p:cNvPr id="1344650" name="Rectangle 13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51" name="Oval 13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52" name="Group 140"/>
              <p:cNvGrpSpPr>
                <a:grpSpLocks/>
              </p:cNvGrpSpPr>
              <p:nvPr/>
            </p:nvGrpSpPr>
            <p:grpSpPr bwMode="auto">
              <a:xfrm>
                <a:off x="1440" y="2160"/>
                <a:ext cx="192" cy="192"/>
                <a:chOff x="1824" y="1584"/>
                <a:chExt cx="192" cy="192"/>
              </a:xfrm>
            </p:grpSpPr>
            <p:sp>
              <p:nvSpPr>
                <p:cNvPr id="1344653" name="Rectangle 14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54" name="Oval 14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55" name="Group 143"/>
              <p:cNvGrpSpPr>
                <a:grpSpLocks/>
              </p:cNvGrpSpPr>
              <p:nvPr/>
            </p:nvGrpSpPr>
            <p:grpSpPr bwMode="auto">
              <a:xfrm>
                <a:off x="1248" y="1584"/>
                <a:ext cx="192" cy="192"/>
                <a:chOff x="1824" y="1584"/>
                <a:chExt cx="192" cy="192"/>
              </a:xfrm>
            </p:grpSpPr>
            <p:sp>
              <p:nvSpPr>
                <p:cNvPr id="1344656" name="Rectangle 14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57" name="Oval 14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58" name="Group 146"/>
              <p:cNvGrpSpPr>
                <a:grpSpLocks/>
              </p:cNvGrpSpPr>
              <p:nvPr/>
            </p:nvGrpSpPr>
            <p:grpSpPr bwMode="auto">
              <a:xfrm>
                <a:off x="1248" y="1776"/>
                <a:ext cx="192" cy="192"/>
                <a:chOff x="1824" y="1584"/>
                <a:chExt cx="192" cy="192"/>
              </a:xfrm>
            </p:grpSpPr>
            <p:sp>
              <p:nvSpPr>
                <p:cNvPr id="1344659" name="Rectangle 14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60" name="Oval 14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61" name="Group 149"/>
              <p:cNvGrpSpPr>
                <a:grpSpLocks/>
              </p:cNvGrpSpPr>
              <p:nvPr/>
            </p:nvGrpSpPr>
            <p:grpSpPr bwMode="auto">
              <a:xfrm>
                <a:off x="1248" y="1968"/>
                <a:ext cx="192" cy="192"/>
                <a:chOff x="1824" y="1584"/>
                <a:chExt cx="192" cy="192"/>
              </a:xfrm>
            </p:grpSpPr>
            <p:sp>
              <p:nvSpPr>
                <p:cNvPr id="1344662" name="Rectangle 15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63" name="Oval 15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64" name="Group 152"/>
              <p:cNvGrpSpPr>
                <a:grpSpLocks/>
              </p:cNvGrpSpPr>
              <p:nvPr/>
            </p:nvGrpSpPr>
            <p:grpSpPr bwMode="auto">
              <a:xfrm>
                <a:off x="1248" y="2160"/>
                <a:ext cx="192" cy="192"/>
                <a:chOff x="1824" y="1584"/>
                <a:chExt cx="192" cy="192"/>
              </a:xfrm>
            </p:grpSpPr>
            <p:sp>
              <p:nvSpPr>
                <p:cNvPr id="1344665" name="Rectangle 15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66" name="Oval 15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67" name="Group 155"/>
              <p:cNvGrpSpPr>
                <a:grpSpLocks/>
              </p:cNvGrpSpPr>
              <p:nvPr/>
            </p:nvGrpSpPr>
            <p:grpSpPr bwMode="auto">
              <a:xfrm>
                <a:off x="1056" y="1584"/>
                <a:ext cx="192" cy="192"/>
                <a:chOff x="1824" y="1584"/>
                <a:chExt cx="192" cy="192"/>
              </a:xfrm>
            </p:grpSpPr>
            <p:sp>
              <p:nvSpPr>
                <p:cNvPr id="1344668" name="Rectangle 15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69" name="Oval 15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70" name="Group 158"/>
              <p:cNvGrpSpPr>
                <a:grpSpLocks/>
              </p:cNvGrpSpPr>
              <p:nvPr/>
            </p:nvGrpSpPr>
            <p:grpSpPr bwMode="auto">
              <a:xfrm>
                <a:off x="1056" y="1776"/>
                <a:ext cx="192" cy="192"/>
                <a:chOff x="1824" y="1584"/>
                <a:chExt cx="192" cy="192"/>
              </a:xfrm>
            </p:grpSpPr>
            <p:sp>
              <p:nvSpPr>
                <p:cNvPr id="1344671" name="Rectangle 15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72" name="Oval 16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73" name="Group 161"/>
              <p:cNvGrpSpPr>
                <a:grpSpLocks/>
              </p:cNvGrpSpPr>
              <p:nvPr/>
            </p:nvGrpSpPr>
            <p:grpSpPr bwMode="auto">
              <a:xfrm>
                <a:off x="1056" y="1968"/>
                <a:ext cx="192" cy="192"/>
                <a:chOff x="1824" y="1584"/>
                <a:chExt cx="192" cy="192"/>
              </a:xfrm>
            </p:grpSpPr>
            <p:sp>
              <p:nvSpPr>
                <p:cNvPr id="1344674" name="Rectangle 16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75" name="Oval 16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76" name="Group 164"/>
              <p:cNvGrpSpPr>
                <a:grpSpLocks/>
              </p:cNvGrpSpPr>
              <p:nvPr/>
            </p:nvGrpSpPr>
            <p:grpSpPr bwMode="auto">
              <a:xfrm>
                <a:off x="1056" y="2160"/>
                <a:ext cx="192" cy="192"/>
                <a:chOff x="1824" y="1584"/>
                <a:chExt cx="192" cy="192"/>
              </a:xfrm>
            </p:grpSpPr>
            <p:sp>
              <p:nvSpPr>
                <p:cNvPr id="1344677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78" name="Oval 16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79" name="Group 167"/>
              <p:cNvGrpSpPr>
                <a:grpSpLocks/>
              </p:cNvGrpSpPr>
              <p:nvPr/>
            </p:nvGrpSpPr>
            <p:grpSpPr bwMode="auto">
              <a:xfrm>
                <a:off x="864" y="1584"/>
                <a:ext cx="192" cy="192"/>
                <a:chOff x="1824" y="1584"/>
                <a:chExt cx="192" cy="192"/>
              </a:xfrm>
            </p:grpSpPr>
            <p:sp>
              <p:nvSpPr>
                <p:cNvPr id="1344680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81" name="Oval 16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82" name="Group 170"/>
              <p:cNvGrpSpPr>
                <a:grpSpLocks/>
              </p:cNvGrpSpPr>
              <p:nvPr/>
            </p:nvGrpSpPr>
            <p:grpSpPr bwMode="auto">
              <a:xfrm>
                <a:off x="864" y="1776"/>
                <a:ext cx="192" cy="192"/>
                <a:chOff x="1824" y="1584"/>
                <a:chExt cx="192" cy="192"/>
              </a:xfrm>
            </p:grpSpPr>
            <p:sp>
              <p:nvSpPr>
                <p:cNvPr id="1344683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84" name="Oval 17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85" name="Group 173"/>
              <p:cNvGrpSpPr>
                <a:grpSpLocks/>
              </p:cNvGrpSpPr>
              <p:nvPr/>
            </p:nvGrpSpPr>
            <p:grpSpPr bwMode="auto">
              <a:xfrm>
                <a:off x="864" y="1968"/>
                <a:ext cx="192" cy="192"/>
                <a:chOff x="1824" y="1584"/>
                <a:chExt cx="192" cy="192"/>
              </a:xfrm>
            </p:grpSpPr>
            <p:sp>
              <p:nvSpPr>
                <p:cNvPr id="1344686" name="Rectangle 17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87" name="Oval 17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88" name="Group 176"/>
              <p:cNvGrpSpPr>
                <a:grpSpLocks/>
              </p:cNvGrpSpPr>
              <p:nvPr/>
            </p:nvGrpSpPr>
            <p:grpSpPr bwMode="auto">
              <a:xfrm>
                <a:off x="864" y="2160"/>
                <a:ext cx="192" cy="192"/>
                <a:chOff x="1824" y="1584"/>
                <a:chExt cx="192" cy="192"/>
              </a:xfrm>
            </p:grpSpPr>
            <p:sp>
              <p:nvSpPr>
                <p:cNvPr id="1344689" name="Rectangle 17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90" name="Oval 17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91" name="Group 179"/>
              <p:cNvGrpSpPr>
                <a:grpSpLocks/>
              </p:cNvGrpSpPr>
              <p:nvPr/>
            </p:nvGrpSpPr>
            <p:grpSpPr bwMode="auto">
              <a:xfrm>
                <a:off x="672" y="1584"/>
                <a:ext cx="192" cy="192"/>
                <a:chOff x="1824" y="1584"/>
                <a:chExt cx="192" cy="192"/>
              </a:xfrm>
            </p:grpSpPr>
            <p:sp>
              <p:nvSpPr>
                <p:cNvPr id="1344692" name="Rectangle 18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93" name="Oval 18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94" name="Group 182"/>
              <p:cNvGrpSpPr>
                <a:grpSpLocks/>
              </p:cNvGrpSpPr>
              <p:nvPr/>
            </p:nvGrpSpPr>
            <p:grpSpPr bwMode="auto">
              <a:xfrm>
                <a:off x="672" y="1776"/>
                <a:ext cx="192" cy="192"/>
                <a:chOff x="1824" y="1584"/>
                <a:chExt cx="192" cy="192"/>
              </a:xfrm>
            </p:grpSpPr>
            <p:sp>
              <p:nvSpPr>
                <p:cNvPr id="1344695" name="Rectangle 18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96" name="Oval 18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97" name="Group 185"/>
              <p:cNvGrpSpPr>
                <a:grpSpLocks/>
              </p:cNvGrpSpPr>
              <p:nvPr/>
            </p:nvGrpSpPr>
            <p:grpSpPr bwMode="auto">
              <a:xfrm>
                <a:off x="672" y="1968"/>
                <a:ext cx="192" cy="192"/>
                <a:chOff x="1824" y="1584"/>
                <a:chExt cx="192" cy="192"/>
              </a:xfrm>
            </p:grpSpPr>
            <p:sp>
              <p:nvSpPr>
                <p:cNvPr id="1344698" name="Rectangle 18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99" name="Oval 18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00" name="Group 188"/>
              <p:cNvGrpSpPr>
                <a:grpSpLocks/>
              </p:cNvGrpSpPr>
              <p:nvPr/>
            </p:nvGrpSpPr>
            <p:grpSpPr bwMode="auto">
              <a:xfrm>
                <a:off x="672" y="2160"/>
                <a:ext cx="192" cy="192"/>
                <a:chOff x="1824" y="1584"/>
                <a:chExt cx="192" cy="192"/>
              </a:xfrm>
            </p:grpSpPr>
            <p:sp>
              <p:nvSpPr>
                <p:cNvPr id="1344701" name="Rectangle 18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02" name="Oval 19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03" name="Group 191"/>
              <p:cNvGrpSpPr>
                <a:grpSpLocks/>
              </p:cNvGrpSpPr>
              <p:nvPr/>
            </p:nvGrpSpPr>
            <p:grpSpPr bwMode="auto">
              <a:xfrm>
                <a:off x="480" y="1584"/>
                <a:ext cx="192" cy="192"/>
                <a:chOff x="1824" y="1584"/>
                <a:chExt cx="192" cy="192"/>
              </a:xfrm>
            </p:grpSpPr>
            <p:sp>
              <p:nvSpPr>
                <p:cNvPr id="1344704" name="Rectangle 19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05" name="Oval 19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06" name="Group 194"/>
              <p:cNvGrpSpPr>
                <a:grpSpLocks/>
              </p:cNvGrpSpPr>
              <p:nvPr/>
            </p:nvGrpSpPr>
            <p:grpSpPr bwMode="auto">
              <a:xfrm>
                <a:off x="480" y="1776"/>
                <a:ext cx="192" cy="192"/>
                <a:chOff x="1824" y="1584"/>
                <a:chExt cx="192" cy="192"/>
              </a:xfrm>
            </p:grpSpPr>
            <p:sp>
              <p:nvSpPr>
                <p:cNvPr id="1344707" name="Rectangle 19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08" name="Oval 19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09" name="Group 197"/>
              <p:cNvGrpSpPr>
                <a:grpSpLocks/>
              </p:cNvGrpSpPr>
              <p:nvPr/>
            </p:nvGrpSpPr>
            <p:grpSpPr bwMode="auto">
              <a:xfrm>
                <a:off x="480" y="1968"/>
                <a:ext cx="192" cy="192"/>
                <a:chOff x="1824" y="1584"/>
                <a:chExt cx="192" cy="192"/>
              </a:xfrm>
            </p:grpSpPr>
            <p:sp>
              <p:nvSpPr>
                <p:cNvPr id="1344710" name="Rectangle 19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11" name="Oval 19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12" name="Group 200"/>
              <p:cNvGrpSpPr>
                <a:grpSpLocks/>
              </p:cNvGrpSpPr>
              <p:nvPr/>
            </p:nvGrpSpPr>
            <p:grpSpPr bwMode="auto">
              <a:xfrm>
                <a:off x="480" y="2160"/>
                <a:ext cx="192" cy="192"/>
                <a:chOff x="1824" y="1584"/>
                <a:chExt cx="192" cy="192"/>
              </a:xfrm>
            </p:grpSpPr>
            <p:sp>
              <p:nvSpPr>
                <p:cNvPr id="1344713" name="Rectangle 20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14" name="Oval 20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4715" name="AutoShape 203"/>
            <p:cNvSpPr>
              <a:spLocks noChangeArrowheads="1"/>
            </p:cNvSpPr>
            <p:nvPr/>
          </p:nvSpPr>
          <p:spPr bwMode="auto">
            <a:xfrm>
              <a:off x="432" y="1393"/>
              <a:ext cx="529" cy="429"/>
            </a:xfrm>
            <a:prstGeom prst="rightArrow">
              <a:avLst>
                <a:gd name="adj1" fmla="val 50000"/>
                <a:gd name="adj2" fmla="val 308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</p:grpSp>
      <p:grpSp>
        <p:nvGrpSpPr>
          <p:cNvPr id="1344716" name="Group 204"/>
          <p:cNvGrpSpPr>
            <a:grpSpLocks/>
          </p:cNvGrpSpPr>
          <p:nvPr/>
        </p:nvGrpSpPr>
        <p:grpSpPr bwMode="auto">
          <a:xfrm>
            <a:off x="3200400" y="2270125"/>
            <a:ext cx="3200400" cy="1571625"/>
            <a:chOff x="2016" y="1554"/>
            <a:chExt cx="2016" cy="990"/>
          </a:xfrm>
        </p:grpSpPr>
        <p:grpSp>
          <p:nvGrpSpPr>
            <p:cNvPr id="1344717" name="Group 205"/>
            <p:cNvGrpSpPr>
              <a:grpSpLocks/>
            </p:cNvGrpSpPr>
            <p:nvPr/>
          </p:nvGrpSpPr>
          <p:grpSpPr bwMode="auto">
            <a:xfrm>
              <a:off x="2496" y="1776"/>
              <a:ext cx="1536" cy="768"/>
              <a:chOff x="2016" y="1776"/>
              <a:chExt cx="1536" cy="768"/>
            </a:xfrm>
          </p:grpSpPr>
          <p:grpSp>
            <p:nvGrpSpPr>
              <p:cNvPr id="1344718" name="Group 206"/>
              <p:cNvGrpSpPr>
                <a:grpSpLocks/>
              </p:cNvGrpSpPr>
              <p:nvPr/>
            </p:nvGrpSpPr>
            <p:grpSpPr bwMode="auto">
              <a:xfrm>
                <a:off x="2016" y="1776"/>
                <a:ext cx="192" cy="192"/>
                <a:chOff x="2016" y="1776"/>
                <a:chExt cx="192" cy="192"/>
              </a:xfrm>
            </p:grpSpPr>
            <p:sp>
              <p:nvSpPr>
                <p:cNvPr id="1344719" name="Rectangle 20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20" name="Freeform 20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4721" name="Rectangle 209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722" name="Group 210"/>
              <p:cNvGrpSpPr>
                <a:grpSpLocks/>
              </p:cNvGrpSpPr>
              <p:nvPr/>
            </p:nvGrpSpPr>
            <p:grpSpPr bwMode="auto">
              <a:xfrm>
                <a:off x="2016" y="1968"/>
                <a:ext cx="192" cy="192"/>
                <a:chOff x="2016" y="1776"/>
                <a:chExt cx="192" cy="192"/>
              </a:xfrm>
            </p:grpSpPr>
            <p:sp>
              <p:nvSpPr>
                <p:cNvPr id="1344723" name="Rectangle 21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24" name="Freeform 21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25" name="Group 213"/>
              <p:cNvGrpSpPr>
                <a:grpSpLocks/>
              </p:cNvGrpSpPr>
              <p:nvPr/>
            </p:nvGrpSpPr>
            <p:grpSpPr bwMode="auto">
              <a:xfrm>
                <a:off x="2016" y="2160"/>
                <a:ext cx="192" cy="192"/>
                <a:chOff x="2016" y="1776"/>
                <a:chExt cx="192" cy="192"/>
              </a:xfrm>
            </p:grpSpPr>
            <p:sp>
              <p:nvSpPr>
                <p:cNvPr id="1344726" name="Rectangle 21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27" name="Freeform 21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28" name="Group 216"/>
              <p:cNvGrpSpPr>
                <a:grpSpLocks/>
              </p:cNvGrpSpPr>
              <p:nvPr/>
            </p:nvGrpSpPr>
            <p:grpSpPr bwMode="auto">
              <a:xfrm>
                <a:off x="2016" y="2352"/>
                <a:ext cx="192" cy="192"/>
                <a:chOff x="2016" y="1776"/>
                <a:chExt cx="192" cy="192"/>
              </a:xfrm>
            </p:grpSpPr>
            <p:sp>
              <p:nvSpPr>
                <p:cNvPr id="1344729" name="Rectangle 21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30" name="Freeform 21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31" name="Group 219"/>
              <p:cNvGrpSpPr>
                <a:grpSpLocks/>
              </p:cNvGrpSpPr>
              <p:nvPr/>
            </p:nvGrpSpPr>
            <p:grpSpPr bwMode="auto">
              <a:xfrm>
                <a:off x="2208" y="1776"/>
                <a:ext cx="192" cy="192"/>
                <a:chOff x="2016" y="1776"/>
                <a:chExt cx="192" cy="192"/>
              </a:xfrm>
            </p:grpSpPr>
            <p:sp>
              <p:nvSpPr>
                <p:cNvPr id="1344732" name="Rectangle 22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33" name="Freeform 22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34" name="Group 222"/>
              <p:cNvGrpSpPr>
                <a:grpSpLocks/>
              </p:cNvGrpSpPr>
              <p:nvPr/>
            </p:nvGrpSpPr>
            <p:grpSpPr bwMode="auto">
              <a:xfrm>
                <a:off x="2208" y="1968"/>
                <a:ext cx="192" cy="192"/>
                <a:chOff x="2016" y="1776"/>
                <a:chExt cx="192" cy="192"/>
              </a:xfrm>
            </p:grpSpPr>
            <p:sp>
              <p:nvSpPr>
                <p:cNvPr id="1344735" name="Rectangle 22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36" name="Freeform 22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37" name="Group 225"/>
              <p:cNvGrpSpPr>
                <a:grpSpLocks/>
              </p:cNvGrpSpPr>
              <p:nvPr/>
            </p:nvGrpSpPr>
            <p:grpSpPr bwMode="auto">
              <a:xfrm>
                <a:off x="2208" y="2160"/>
                <a:ext cx="192" cy="192"/>
                <a:chOff x="2016" y="1776"/>
                <a:chExt cx="192" cy="192"/>
              </a:xfrm>
            </p:grpSpPr>
            <p:sp>
              <p:nvSpPr>
                <p:cNvPr id="1344738" name="Rectangle 22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39" name="Freeform 22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40" name="Group 228"/>
              <p:cNvGrpSpPr>
                <a:grpSpLocks/>
              </p:cNvGrpSpPr>
              <p:nvPr/>
            </p:nvGrpSpPr>
            <p:grpSpPr bwMode="auto">
              <a:xfrm>
                <a:off x="2208" y="2352"/>
                <a:ext cx="192" cy="192"/>
                <a:chOff x="2016" y="1776"/>
                <a:chExt cx="192" cy="192"/>
              </a:xfrm>
            </p:grpSpPr>
            <p:sp>
              <p:nvSpPr>
                <p:cNvPr id="1344741" name="Rectangle 22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42" name="Freeform 23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43" name="Group 231"/>
              <p:cNvGrpSpPr>
                <a:grpSpLocks/>
              </p:cNvGrpSpPr>
              <p:nvPr/>
            </p:nvGrpSpPr>
            <p:grpSpPr bwMode="auto">
              <a:xfrm>
                <a:off x="2400" y="1776"/>
                <a:ext cx="192" cy="192"/>
                <a:chOff x="2016" y="1776"/>
                <a:chExt cx="192" cy="192"/>
              </a:xfrm>
            </p:grpSpPr>
            <p:sp>
              <p:nvSpPr>
                <p:cNvPr id="1344744" name="Rectangle 23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45" name="Freeform 23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46" name="Group 234"/>
              <p:cNvGrpSpPr>
                <a:grpSpLocks/>
              </p:cNvGrpSpPr>
              <p:nvPr/>
            </p:nvGrpSpPr>
            <p:grpSpPr bwMode="auto">
              <a:xfrm>
                <a:off x="2400" y="1968"/>
                <a:ext cx="192" cy="192"/>
                <a:chOff x="2016" y="1776"/>
                <a:chExt cx="192" cy="192"/>
              </a:xfrm>
            </p:grpSpPr>
            <p:sp>
              <p:nvSpPr>
                <p:cNvPr id="1344747" name="Rectangle 23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48" name="Freeform 23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49" name="Group 237"/>
              <p:cNvGrpSpPr>
                <a:grpSpLocks/>
              </p:cNvGrpSpPr>
              <p:nvPr/>
            </p:nvGrpSpPr>
            <p:grpSpPr bwMode="auto">
              <a:xfrm>
                <a:off x="2400" y="2160"/>
                <a:ext cx="192" cy="192"/>
                <a:chOff x="2016" y="1776"/>
                <a:chExt cx="192" cy="192"/>
              </a:xfrm>
            </p:grpSpPr>
            <p:sp>
              <p:nvSpPr>
                <p:cNvPr id="1344750" name="Rectangle 23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51" name="Freeform 23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52" name="Group 240"/>
              <p:cNvGrpSpPr>
                <a:grpSpLocks/>
              </p:cNvGrpSpPr>
              <p:nvPr/>
            </p:nvGrpSpPr>
            <p:grpSpPr bwMode="auto">
              <a:xfrm>
                <a:off x="2400" y="2352"/>
                <a:ext cx="192" cy="192"/>
                <a:chOff x="2016" y="1776"/>
                <a:chExt cx="192" cy="192"/>
              </a:xfrm>
            </p:grpSpPr>
            <p:sp>
              <p:nvSpPr>
                <p:cNvPr id="1344753" name="Rectangle 24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54" name="Freeform 24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55" name="Group 243"/>
              <p:cNvGrpSpPr>
                <a:grpSpLocks/>
              </p:cNvGrpSpPr>
              <p:nvPr/>
            </p:nvGrpSpPr>
            <p:grpSpPr bwMode="auto">
              <a:xfrm>
                <a:off x="2592" y="1776"/>
                <a:ext cx="192" cy="192"/>
                <a:chOff x="2016" y="1776"/>
                <a:chExt cx="192" cy="192"/>
              </a:xfrm>
            </p:grpSpPr>
            <p:sp>
              <p:nvSpPr>
                <p:cNvPr id="1344756" name="Rectangle 24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57" name="Freeform 24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58" name="Group 246"/>
              <p:cNvGrpSpPr>
                <a:grpSpLocks/>
              </p:cNvGrpSpPr>
              <p:nvPr/>
            </p:nvGrpSpPr>
            <p:grpSpPr bwMode="auto">
              <a:xfrm>
                <a:off x="2592" y="1968"/>
                <a:ext cx="192" cy="192"/>
                <a:chOff x="2016" y="1776"/>
                <a:chExt cx="192" cy="192"/>
              </a:xfrm>
            </p:grpSpPr>
            <p:sp>
              <p:nvSpPr>
                <p:cNvPr id="1344759" name="Rectangle 24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60" name="Freeform 24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61" name="Group 249"/>
              <p:cNvGrpSpPr>
                <a:grpSpLocks/>
              </p:cNvGrpSpPr>
              <p:nvPr/>
            </p:nvGrpSpPr>
            <p:grpSpPr bwMode="auto">
              <a:xfrm>
                <a:off x="2592" y="2160"/>
                <a:ext cx="192" cy="192"/>
                <a:chOff x="2016" y="1776"/>
                <a:chExt cx="192" cy="192"/>
              </a:xfrm>
            </p:grpSpPr>
            <p:sp>
              <p:nvSpPr>
                <p:cNvPr id="1344762" name="Rectangle 25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63" name="Freeform 25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64" name="Group 252"/>
              <p:cNvGrpSpPr>
                <a:grpSpLocks/>
              </p:cNvGrpSpPr>
              <p:nvPr/>
            </p:nvGrpSpPr>
            <p:grpSpPr bwMode="auto">
              <a:xfrm>
                <a:off x="2592" y="2352"/>
                <a:ext cx="192" cy="192"/>
                <a:chOff x="2016" y="1776"/>
                <a:chExt cx="192" cy="192"/>
              </a:xfrm>
            </p:grpSpPr>
            <p:sp>
              <p:nvSpPr>
                <p:cNvPr id="1344765" name="Rectangle 25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66" name="Freeform 25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67" name="Group 255"/>
              <p:cNvGrpSpPr>
                <a:grpSpLocks/>
              </p:cNvGrpSpPr>
              <p:nvPr/>
            </p:nvGrpSpPr>
            <p:grpSpPr bwMode="auto">
              <a:xfrm>
                <a:off x="2784" y="1776"/>
                <a:ext cx="192" cy="192"/>
                <a:chOff x="2016" y="1776"/>
                <a:chExt cx="192" cy="192"/>
              </a:xfrm>
            </p:grpSpPr>
            <p:sp>
              <p:nvSpPr>
                <p:cNvPr id="134476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69" name="Freeform 25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70" name="Group 258"/>
              <p:cNvGrpSpPr>
                <a:grpSpLocks/>
              </p:cNvGrpSpPr>
              <p:nvPr/>
            </p:nvGrpSpPr>
            <p:grpSpPr bwMode="auto">
              <a:xfrm>
                <a:off x="2784" y="1968"/>
                <a:ext cx="192" cy="192"/>
                <a:chOff x="2016" y="1776"/>
                <a:chExt cx="192" cy="192"/>
              </a:xfrm>
            </p:grpSpPr>
            <p:sp>
              <p:nvSpPr>
                <p:cNvPr id="1344771" name="Rectangle 25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72" name="Freeform 26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73" name="Group 261"/>
              <p:cNvGrpSpPr>
                <a:grpSpLocks/>
              </p:cNvGrpSpPr>
              <p:nvPr/>
            </p:nvGrpSpPr>
            <p:grpSpPr bwMode="auto">
              <a:xfrm>
                <a:off x="2784" y="2160"/>
                <a:ext cx="192" cy="192"/>
                <a:chOff x="2016" y="1776"/>
                <a:chExt cx="192" cy="192"/>
              </a:xfrm>
            </p:grpSpPr>
            <p:sp>
              <p:nvSpPr>
                <p:cNvPr id="1344774" name="Rectangle 26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75" name="Freeform 26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76" name="Group 264"/>
              <p:cNvGrpSpPr>
                <a:grpSpLocks/>
              </p:cNvGrpSpPr>
              <p:nvPr/>
            </p:nvGrpSpPr>
            <p:grpSpPr bwMode="auto">
              <a:xfrm>
                <a:off x="2784" y="2352"/>
                <a:ext cx="192" cy="192"/>
                <a:chOff x="2016" y="1776"/>
                <a:chExt cx="192" cy="192"/>
              </a:xfrm>
            </p:grpSpPr>
            <p:sp>
              <p:nvSpPr>
                <p:cNvPr id="1344777" name="Rectangle 26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78" name="Freeform 26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79" name="Group 267"/>
              <p:cNvGrpSpPr>
                <a:grpSpLocks/>
              </p:cNvGrpSpPr>
              <p:nvPr/>
            </p:nvGrpSpPr>
            <p:grpSpPr bwMode="auto">
              <a:xfrm>
                <a:off x="2976" y="1776"/>
                <a:ext cx="192" cy="192"/>
                <a:chOff x="2016" y="1776"/>
                <a:chExt cx="192" cy="192"/>
              </a:xfrm>
            </p:grpSpPr>
            <p:sp>
              <p:nvSpPr>
                <p:cNvPr id="1344780" name="Rectangle 26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81" name="Freeform 26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82" name="Group 270"/>
              <p:cNvGrpSpPr>
                <a:grpSpLocks/>
              </p:cNvGrpSpPr>
              <p:nvPr/>
            </p:nvGrpSpPr>
            <p:grpSpPr bwMode="auto">
              <a:xfrm>
                <a:off x="2976" y="1968"/>
                <a:ext cx="192" cy="192"/>
                <a:chOff x="2016" y="1776"/>
                <a:chExt cx="192" cy="192"/>
              </a:xfrm>
            </p:grpSpPr>
            <p:sp>
              <p:nvSpPr>
                <p:cNvPr id="1344783" name="Rectangle 27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84" name="Freeform 27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85" name="Group 273"/>
              <p:cNvGrpSpPr>
                <a:grpSpLocks/>
              </p:cNvGrpSpPr>
              <p:nvPr/>
            </p:nvGrpSpPr>
            <p:grpSpPr bwMode="auto">
              <a:xfrm>
                <a:off x="2976" y="2160"/>
                <a:ext cx="192" cy="192"/>
                <a:chOff x="2016" y="1776"/>
                <a:chExt cx="192" cy="192"/>
              </a:xfrm>
            </p:grpSpPr>
            <p:sp>
              <p:nvSpPr>
                <p:cNvPr id="1344786" name="Rectangle 27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87" name="Freeform 27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88" name="Group 276"/>
              <p:cNvGrpSpPr>
                <a:grpSpLocks/>
              </p:cNvGrpSpPr>
              <p:nvPr/>
            </p:nvGrpSpPr>
            <p:grpSpPr bwMode="auto">
              <a:xfrm>
                <a:off x="2976" y="2352"/>
                <a:ext cx="192" cy="192"/>
                <a:chOff x="2016" y="1776"/>
                <a:chExt cx="192" cy="192"/>
              </a:xfrm>
            </p:grpSpPr>
            <p:sp>
              <p:nvSpPr>
                <p:cNvPr id="1344789" name="Rectangle 27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90" name="Freeform 27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91" name="Group 279"/>
              <p:cNvGrpSpPr>
                <a:grpSpLocks/>
              </p:cNvGrpSpPr>
              <p:nvPr/>
            </p:nvGrpSpPr>
            <p:grpSpPr bwMode="auto">
              <a:xfrm>
                <a:off x="3168" y="1776"/>
                <a:ext cx="192" cy="192"/>
                <a:chOff x="2016" y="1776"/>
                <a:chExt cx="192" cy="192"/>
              </a:xfrm>
            </p:grpSpPr>
            <p:sp>
              <p:nvSpPr>
                <p:cNvPr id="1344792" name="Rectangle 28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93" name="Freeform 28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94" name="Group 282"/>
              <p:cNvGrpSpPr>
                <a:grpSpLocks/>
              </p:cNvGrpSpPr>
              <p:nvPr/>
            </p:nvGrpSpPr>
            <p:grpSpPr bwMode="auto">
              <a:xfrm>
                <a:off x="3168" y="1968"/>
                <a:ext cx="192" cy="192"/>
                <a:chOff x="2016" y="1776"/>
                <a:chExt cx="192" cy="192"/>
              </a:xfrm>
            </p:grpSpPr>
            <p:sp>
              <p:nvSpPr>
                <p:cNvPr id="1344795" name="Rectangle 28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96" name="Freeform 28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97" name="Group 285"/>
              <p:cNvGrpSpPr>
                <a:grpSpLocks/>
              </p:cNvGrpSpPr>
              <p:nvPr/>
            </p:nvGrpSpPr>
            <p:grpSpPr bwMode="auto">
              <a:xfrm>
                <a:off x="3168" y="2160"/>
                <a:ext cx="192" cy="192"/>
                <a:chOff x="2016" y="1776"/>
                <a:chExt cx="192" cy="192"/>
              </a:xfrm>
            </p:grpSpPr>
            <p:sp>
              <p:nvSpPr>
                <p:cNvPr id="1344798" name="Rectangle 28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99" name="Freeform 28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00" name="Group 288"/>
              <p:cNvGrpSpPr>
                <a:grpSpLocks/>
              </p:cNvGrpSpPr>
              <p:nvPr/>
            </p:nvGrpSpPr>
            <p:grpSpPr bwMode="auto">
              <a:xfrm>
                <a:off x="3168" y="2352"/>
                <a:ext cx="192" cy="192"/>
                <a:chOff x="2016" y="1776"/>
                <a:chExt cx="192" cy="192"/>
              </a:xfrm>
            </p:grpSpPr>
            <p:sp>
              <p:nvSpPr>
                <p:cNvPr id="1344801" name="Rectangle 28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02" name="Freeform 29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03" name="Group 291"/>
              <p:cNvGrpSpPr>
                <a:grpSpLocks/>
              </p:cNvGrpSpPr>
              <p:nvPr/>
            </p:nvGrpSpPr>
            <p:grpSpPr bwMode="auto">
              <a:xfrm>
                <a:off x="3360" y="1776"/>
                <a:ext cx="192" cy="192"/>
                <a:chOff x="2016" y="1776"/>
                <a:chExt cx="192" cy="192"/>
              </a:xfrm>
            </p:grpSpPr>
            <p:sp>
              <p:nvSpPr>
                <p:cNvPr id="1344804" name="Rectangle 29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05" name="Freeform 29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06" name="Group 294"/>
              <p:cNvGrpSpPr>
                <a:grpSpLocks/>
              </p:cNvGrpSpPr>
              <p:nvPr/>
            </p:nvGrpSpPr>
            <p:grpSpPr bwMode="auto">
              <a:xfrm>
                <a:off x="3360" y="1968"/>
                <a:ext cx="192" cy="192"/>
                <a:chOff x="2016" y="1776"/>
                <a:chExt cx="192" cy="192"/>
              </a:xfrm>
            </p:grpSpPr>
            <p:sp>
              <p:nvSpPr>
                <p:cNvPr id="1344807" name="Rectangle 29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08" name="Freeform 29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09" name="Group 297"/>
              <p:cNvGrpSpPr>
                <a:grpSpLocks/>
              </p:cNvGrpSpPr>
              <p:nvPr/>
            </p:nvGrpSpPr>
            <p:grpSpPr bwMode="auto">
              <a:xfrm>
                <a:off x="3360" y="2160"/>
                <a:ext cx="192" cy="192"/>
                <a:chOff x="2016" y="1776"/>
                <a:chExt cx="192" cy="192"/>
              </a:xfrm>
            </p:grpSpPr>
            <p:sp>
              <p:nvSpPr>
                <p:cNvPr id="1344810" name="Rectangle 29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11" name="Freeform 29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12" name="Group 300"/>
              <p:cNvGrpSpPr>
                <a:grpSpLocks/>
              </p:cNvGrpSpPr>
              <p:nvPr/>
            </p:nvGrpSpPr>
            <p:grpSpPr bwMode="auto">
              <a:xfrm>
                <a:off x="3360" y="2352"/>
                <a:ext cx="192" cy="192"/>
                <a:chOff x="2016" y="1776"/>
                <a:chExt cx="192" cy="192"/>
              </a:xfrm>
            </p:grpSpPr>
            <p:sp>
              <p:nvSpPr>
                <p:cNvPr id="1344813" name="Rectangle 30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14" name="Freeform 30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4815" name="AutoShape 303"/>
            <p:cNvSpPr>
              <a:spLocks noChangeArrowheads="1"/>
            </p:cNvSpPr>
            <p:nvPr/>
          </p:nvSpPr>
          <p:spPr bwMode="auto">
            <a:xfrm>
              <a:off x="2016" y="1554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mul</a:t>
              </a:r>
            </a:p>
          </p:txBody>
        </p:sp>
      </p:grpSp>
      <p:grpSp>
        <p:nvGrpSpPr>
          <p:cNvPr id="1344816" name="Group 304"/>
          <p:cNvGrpSpPr>
            <a:grpSpLocks/>
          </p:cNvGrpSpPr>
          <p:nvPr/>
        </p:nvGrpSpPr>
        <p:grpSpPr bwMode="auto">
          <a:xfrm>
            <a:off x="3200400" y="3489325"/>
            <a:ext cx="3200400" cy="1571625"/>
            <a:chOff x="2016" y="2322"/>
            <a:chExt cx="2016" cy="990"/>
          </a:xfrm>
        </p:grpSpPr>
        <p:grpSp>
          <p:nvGrpSpPr>
            <p:cNvPr id="1344817" name="Group 305"/>
            <p:cNvGrpSpPr>
              <a:grpSpLocks/>
            </p:cNvGrpSpPr>
            <p:nvPr/>
          </p:nvGrpSpPr>
          <p:grpSpPr bwMode="auto">
            <a:xfrm>
              <a:off x="2496" y="2544"/>
              <a:ext cx="1536" cy="768"/>
              <a:chOff x="2016" y="2544"/>
              <a:chExt cx="1536" cy="768"/>
            </a:xfrm>
          </p:grpSpPr>
          <p:grpSp>
            <p:nvGrpSpPr>
              <p:cNvPr id="1344818" name="Group 306"/>
              <p:cNvGrpSpPr>
                <a:grpSpLocks/>
              </p:cNvGrpSpPr>
              <p:nvPr/>
            </p:nvGrpSpPr>
            <p:grpSpPr bwMode="auto">
              <a:xfrm>
                <a:off x="2016" y="2544"/>
                <a:ext cx="192" cy="192"/>
                <a:chOff x="2016" y="2544"/>
                <a:chExt cx="192" cy="192"/>
              </a:xfrm>
            </p:grpSpPr>
            <p:sp>
              <p:nvSpPr>
                <p:cNvPr id="1344819" name="Rectangle 30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20" name="Freeform 30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4821" name="Rectangle 309"/>
              <p:cNvSpPr>
                <a:spLocks noChangeArrowheads="1"/>
              </p:cNvSpPr>
              <p:nvPr/>
            </p:nvSpPr>
            <p:spPr bwMode="auto">
              <a:xfrm>
                <a:off x="2016" y="2544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822" name="Group 310"/>
              <p:cNvGrpSpPr>
                <a:grpSpLocks/>
              </p:cNvGrpSpPr>
              <p:nvPr/>
            </p:nvGrpSpPr>
            <p:grpSpPr bwMode="auto">
              <a:xfrm>
                <a:off x="2016" y="2736"/>
                <a:ext cx="192" cy="192"/>
                <a:chOff x="2016" y="2544"/>
                <a:chExt cx="192" cy="192"/>
              </a:xfrm>
            </p:grpSpPr>
            <p:sp>
              <p:nvSpPr>
                <p:cNvPr id="1344823" name="Rectangle 31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24" name="Freeform 31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25" name="Group 313"/>
              <p:cNvGrpSpPr>
                <a:grpSpLocks/>
              </p:cNvGrpSpPr>
              <p:nvPr/>
            </p:nvGrpSpPr>
            <p:grpSpPr bwMode="auto">
              <a:xfrm>
                <a:off x="2016" y="2928"/>
                <a:ext cx="192" cy="192"/>
                <a:chOff x="2016" y="2544"/>
                <a:chExt cx="192" cy="192"/>
              </a:xfrm>
            </p:grpSpPr>
            <p:sp>
              <p:nvSpPr>
                <p:cNvPr id="1344826" name="Rectangle 31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27" name="Freeform 31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28" name="Group 316"/>
              <p:cNvGrpSpPr>
                <a:grpSpLocks/>
              </p:cNvGrpSpPr>
              <p:nvPr/>
            </p:nvGrpSpPr>
            <p:grpSpPr bwMode="auto">
              <a:xfrm>
                <a:off x="2016" y="3120"/>
                <a:ext cx="192" cy="192"/>
                <a:chOff x="2016" y="2544"/>
                <a:chExt cx="192" cy="192"/>
              </a:xfrm>
            </p:grpSpPr>
            <p:sp>
              <p:nvSpPr>
                <p:cNvPr id="1344829" name="Rectangle 31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30" name="Freeform 31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31" name="Group 319"/>
              <p:cNvGrpSpPr>
                <a:grpSpLocks/>
              </p:cNvGrpSpPr>
              <p:nvPr/>
            </p:nvGrpSpPr>
            <p:grpSpPr bwMode="auto">
              <a:xfrm>
                <a:off x="2208" y="2544"/>
                <a:ext cx="192" cy="192"/>
                <a:chOff x="2016" y="2544"/>
                <a:chExt cx="192" cy="192"/>
              </a:xfrm>
            </p:grpSpPr>
            <p:sp>
              <p:nvSpPr>
                <p:cNvPr id="1344832" name="Rectangle 32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33" name="Freeform 32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34" name="Group 322"/>
              <p:cNvGrpSpPr>
                <a:grpSpLocks/>
              </p:cNvGrpSpPr>
              <p:nvPr/>
            </p:nvGrpSpPr>
            <p:grpSpPr bwMode="auto">
              <a:xfrm>
                <a:off x="2208" y="2736"/>
                <a:ext cx="192" cy="192"/>
                <a:chOff x="2016" y="2544"/>
                <a:chExt cx="192" cy="192"/>
              </a:xfrm>
            </p:grpSpPr>
            <p:sp>
              <p:nvSpPr>
                <p:cNvPr id="134483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36" name="Freeform 32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37" name="Group 325"/>
              <p:cNvGrpSpPr>
                <a:grpSpLocks/>
              </p:cNvGrpSpPr>
              <p:nvPr/>
            </p:nvGrpSpPr>
            <p:grpSpPr bwMode="auto">
              <a:xfrm>
                <a:off x="2208" y="2928"/>
                <a:ext cx="192" cy="192"/>
                <a:chOff x="2016" y="2544"/>
                <a:chExt cx="192" cy="192"/>
              </a:xfrm>
            </p:grpSpPr>
            <p:sp>
              <p:nvSpPr>
                <p:cNvPr id="1344838" name="Rectangle 32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39" name="Freeform 32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40" name="Group 328"/>
              <p:cNvGrpSpPr>
                <a:grpSpLocks/>
              </p:cNvGrpSpPr>
              <p:nvPr/>
            </p:nvGrpSpPr>
            <p:grpSpPr bwMode="auto">
              <a:xfrm>
                <a:off x="2208" y="3120"/>
                <a:ext cx="192" cy="192"/>
                <a:chOff x="2016" y="2544"/>
                <a:chExt cx="192" cy="192"/>
              </a:xfrm>
            </p:grpSpPr>
            <p:sp>
              <p:nvSpPr>
                <p:cNvPr id="1344841" name="Rectangle 32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42" name="Freeform 33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43" name="Group 331"/>
              <p:cNvGrpSpPr>
                <a:grpSpLocks/>
              </p:cNvGrpSpPr>
              <p:nvPr/>
            </p:nvGrpSpPr>
            <p:grpSpPr bwMode="auto">
              <a:xfrm>
                <a:off x="2400" y="2544"/>
                <a:ext cx="192" cy="192"/>
                <a:chOff x="2016" y="2544"/>
                <a:chExt cx="192" cy="192"/>
              </a:xfrm>
            </p:grpSpPr>
            <p:sp>
              <p:nvSpPr>
                <p:cNvPr id="1344844" name="Rectangle 33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45" name="Freeform 33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46" name="Group 334"/>
              <p:cNvGrpSpPr>
                <a:grpSpLocks/>
              </p:cNvGrpSpPr>
              <p:nvPr/>
            </p:nvGrpSpPr>
            <p:grpSpPr bwMode="auto">
              <a:xfrm>
                <a:off x="2400" y="2736"/>
                <a:ext cx="192" cy="192"/>
                <a:chOff x="2016" y="2544"/>
                <a:chExt cx="192" cy="192"/>
              </a:xfrm>
            </p:grpSpPr>
            <p:sp>
              <p:nvSpPr>
                <p:cNvPr id="1344847" name="Rectangle 33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48" name="Freeform 33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49" name="Group 337"/>
              <p:cNvGrpSpPr>
                <a:grpSpLocks/>
              </p:cNvGrpSpPr>
              <p:nvPr/>
            </p:nvGrpSpPr>
            <p:grpSpPr bwMode="auto">
              <a:xfrm>
                <a:off x="2400" y="2928"/>
                <a:ext cx="192" cy="192"/>
                <a:chOff x="2016" y="2544"/>
                <a:chExt cx="192" cy="192"/>
              </a:xfrm>
            </p:grpSpPr>
            <p:sp>
              <p:nvSpPr>
                <p:cNvPr id="1344850" name="Rectangle 33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51" name="Freeform 33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52" name="Group 340"/>
              <p:cNvGrpSpPr>
                <a:grpSpLocks/>
              </p:cNvGrpSpPr>
              <p:nvPr/>
            </p:nvGrpSpPr>
            <p:grpSpPr bwMode="auto">
              <a:xfrm>
                <a:off x="2400" y="3120"/>
                <a:ext cx="192" cy="192"/>
                <a:chOff x="2016" y="2544"/>
                <a:chExt cx="192" cy="192"/>
              </a:xfrm>
            </p:grpSpPr>
            <p:sp>
              <p:nvSpPr>
                <p:cNvPr id="1344853" name="Rectangle 34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54" name="Freeform 34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55" name="Group 343"/>
              <p:cNvGrpSpPr>
                <a:grpSpLocks/>
              </p:cNvGrpSpPr>
              <p:nvPr/>
            </p:nvGrpSpPr>
            <p:grpSpPr bwMode="auto">
              <a:xfrm>
                <a:off x="2592" y="2544"/>
                <a:ext cx="192" cy="192"/>
                <a:chOff x="2016" y="2544"/>
                <a:chExt cx="192" cy="192"/>
              </a:xfrm>
            </p:grpSpPr>
            <p:sp>
              <p:nvSpPr>
                <p:cNvPr id="1344856" name="Rectangle 34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57" name="Freeform 34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58" name="Group 346"/>
              <p:cNvGrpSpPr>
                <a:grpSpLocks/>
              </p:cNvGrpSpPr>
              <p:nvPr/>
            </p:nvGrpSpPr>
            <p:grpSpPr bwMode="auto">
              <a:xfrm>
                <a:off x="2592" y="2736"/>
                <a:ext cx="192" cy="192"/>
                <a:chOff x="2016" y="2544"/>
                <a:chExt cx="192" cy="192"/>
              </a:xfrm>
            </p:grpSpPr>
            <p:sp>
              <p:nvSpPr>
                <p:cNvPr id="1344859" name="Rectangle 34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60" name="Freeform 34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61" name="Group 349"/>
              <p:cNvGrpSpPr>
                <a:grpSpLocks/>
              </p:cNvGrpSpPr>
              <p:nvPr/>
            </p:nvGrpSpPr>
            <p:grpSpPr bwMode="auto">
              <a:xfrm>
                <a:off x="2592" y="2928"/>
                <a:ext cx="192" cy="192"/>
                <a:chOff x="2016" y="2544"/>
                <a:chExt cx="192" cy="192"/>
              </a:xfrm>
            </p:grpSpPr>
            <p:sp>
              <p:nvSpPr>
                <p:cNvPr id="1344862" name="Rectangle 35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63" name="Freeform 35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64" name="Group 352"/>
              <p:cNvGrpSpPr>
                <a:grpSpLocks/>
              </p:cNvGrpSpPr>
              <p:nvPr/>
            </p:nvGrpSpPr>
            <p:grpSpPr bwMode="auto">
              <a:xfrm>
                <a:off x="2592" y="3120"/>
                <a:ext cx="192" cy="192"/>
                <a:chOff x="2016" y="2544"/>
                <a:chExt cx="192" cy="192"/>
              </a:xfrm>
            </p:grpSpPr>
            <p:sp>
              <p:nvSpPr>
                <p:cNvPr id="1344865" name="Rectangle 35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66" name="Freeform 35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67" name="Group 355"/>
              <p:cNvGrpSpPr>
                <a:grpSpLocks/>
              </p:cNvGrpSpPr>
              <p:nvPr/>
            </p:nvGrpSpPr>
            <p:grpSpPr bwMode="auto">
              <a:xfrm>
                <a:off x="2784" y="2544"/>
                <a:ext cx="192" cy="192"/>
                <a:chOff x="2016" y="2544"/>
                <a:chExt cx="192" cy="192"/>
              </a:xfrm>
            </p:grpSpPr>
            <p:sp>
              <p:nvSpPr>
                <p:cNvPr id="1344868" name="Rectangle 35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69" name="Freeform 35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70" name="Group 358"/>
              <p:cNvGrpSpPr>
                <a:grpSpLocks/>
              </p:cNvGrpSpPr>
              <p:nvPr/>
            </p:nvGrpSpPr>
            <p:grpSpPr bwMode="auto">
              <a:xfrm>
                <a:off x="2784" y="2736"/>
                <a:ext cx="192" cy="192"/>
                <a:chOff x="2016" y="2544"/>
                <a:chExt cx="192" cy="192"/>
              </a:xfrm>
            </p:grpSpPr>
            <p:sp>
              <p:nvSpPr>
                <p:cNvPr id="1344871" name="Rectangle 35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72" name="Freeform 36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73" name="Group 361"/>
              <p:cNvGrpSpPr>
                <a:grpSpLocks/>
              </p:cNvGrpSpPr>
              <p:nvPr/>
            </p:nvGrpSpPr>
            <p:grpSpPr bwMode="auto">
              <a:xfrm>
                <a:off x="2784" y="2928"/>
                <a:ext cx="192" cy="192"/>
                <a:chOff x="2016" y="2544"/>
                <a:chExt cx="192" cy="192"/>
              </a:xfrm>
            </p:grpSpPr>
            <p:sp>
              <p:nvSpPr>
                <p:cNvPr id="1344874" name="Rectangle 36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75" name="Freeform 36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76" name="Group 364"/>
              <p:cNvGrpSpPr>
                <a:grpSpLocks/>
              </p:cNvGrpSpPr>
              <p:nvPr/>
            </p:nvGrpSpPr>
            <p:grpSpPr bwMode="auto">
              <a:xfrm>
                <a:off x="2784" y="3120"/>
                <a:ext cx="192" cy="192"/>
                <a:chOff x="2016" y="2544"/>
                <a:chExt cx="192" cy="192"/>
              </a:xfrm>
            </p:grpSpPr>
            <p:sp>
              <p:nvSpPr>
                <p:cNvPr id="1344877" name="Rectangle 36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78" name="Freeform 36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79" name="Group 367"/>
              <p:cNvGrpSpPr>
                <a:grpSpLocks/>
              </p:cNvGrpSpPr>
              <p:nvPr/>
            </p:nvGrpSpPr>
            <p:grpSpPr bwMode="auto">
              <a:xfrm>
                <a:off x="2976" y="2544"/>
                <a:ext cx="192" cy="192"/>
                <a:chOff x="2016" y="2544"/>
                <a:chExt cx="192" cy="192"/>
              </a:xfrm>
            </p:grpSpPr>
            <p:sp>
              <p:nvSpPr>
                <p:cNvPr id="1344880" name="Rectangle 36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81" name="Freeform 36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82" name="Group 370"/>
              <p:cNvGrpSpPr>
                <a:grpSpLocks/>
              </p:cNvGrpSpPr>
              <p:nvPr/>
            </p:nvGrpSpPr>
            <p:grpSpPr bwMode="auto">
              <a:xfrm>
                <a:off x="2976" y="2736"/>
                <a:ext cx="192" cy="192"/>
                <a:chOff x="2016" y="2544"/>
                <a:chExt cx="192" cy="192"/>
              </a:xfrm>
            </p:grpSpPr>
            <p:sp>
              <p:nvSpPr>
                <p:cNvPr id="1344883" name="Rectangle 37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84" name="Freeform 37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85" name="Group 373"/>
              <p:cNvGrpSpPr>
                <a:grpSpLocks/>
              </p:cNvGrpSpPr>
              <p:nvPr/>
            </p:nvGrpSpPr>
            <p:grpSpPr bwMode="auto">
              <a:xfrm>
                <a:off x="2976" y="2928"/>
                <a:ext cx="192" cy="192"/>
                <a:chOff x="2016" y="2544"/>
                <a:chExt cx="192" cy="192"/>
              </a:xfrm>
            </p:grpSpPr>
            <p:sp>
              <p:nvSpPr>
                <p:cNvPr id="1344886" name="Rectangle 37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87" name="Freeform 37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88" name="Group 376"/>
              <p:cNvGrpSpPr>
                <a:grpSpLocks/>
              </p:cNvGrpSpPr>
              <p:nvPr/>
            </p:nvGrpSpPr>
            <p:grpSpPr bwMode="auto">
              <a:xfrm>
                <a:off x="2976" y="3120"/>
                <a:ext cx="192" cy="192"/>
                <a:chOff x="2016" y="2544"/>
                <a:chExt cx="192" cy="192"/>
              </a:xfrm>
            </p:grpSpPr>
            <p:sp>
              <p:nvSpPr>
                <p:cNvPr id="1344889" name="Rectangle 37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90" name="Freeform 37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91" name="Group 379"/>
              <p:cNvGrpSpPr>
                <a:grpSpLocks/>
              </p:cNvGrpSpPr>
              <p:nvPr/>
            </p:nvGrpSpPr>
            <p:grpSpPr bwMode="auto">
              <a:xfrm>
                <a:off x="3168" y="2544"/>
                <a:ext cx="192" cy="192"/>
                <a:chOff x="2016" y="2544"/>
                <a:chExt cx="192" cy="192"/>
              </a:xfrm>
            </p:grpSpPr>
            <p:sp>
              <p:nvSpPr>
                <p:cNvPr id="1344892" name="Rectangle 38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93" name="Freeform 38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94" name="Group 382"/>
              <p:cNvGrpSpPr>
                <a:grpSpLocks/>
              </p:cNvGrpSpPr>
              <p:nvPr/>
            </p:nvGrpSpPr>
            <p:grpSpPr bwMode="auto">
              <a:xfrm>
                <a:off x="3168" y="2736"/>
                <a:ext cx="192" cy="192"/>
                <a:chOff x="2016" y="2544"/>
                <a:chExt cx="192" cy="192"/>
              </a:xfrm>
            </p:grpSpPr>
            <p:sp>
              <p:nvSpPr>
                <p:cNvPr id="1344895" name="Rectangle 38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96" name="Freeform 38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97" name="Group 385"/>
              <p:cNvGrpSpPr>
                <a:grpSpLocks/>
              </p:cNvGrpSpPr>
              <p:nvPr/>
            </p:nvGrpSpPr>
            <p:grpSpPr bwMode="auto">
              <a:xfrm>
                <a:off x="3168" y="2928"/>
                <a:ext cx="192" cy="192"/>
                <a:chOff x="2016" y="2544"/>
                <a:chExt cx="192" cy="192"/>
              </a:xfrm>
            </p:grpSpPr>
            <p:sp>
              <p:nvSpPr>
                <p:cNvPr id="1344898" name="Rectangle 38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99" name="Freeform 38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00" name="Group 388"/>
              <p:cNvGrpSpPr>
                <a:grpSpLocks/>
              </p:cNvGrpSpPr>
              <p:nvPr/>
            </p:nvGrpSpPr>
            <p:grpSpPr bwMode="auto">
              <a:xfrm>
                <a:off x="3168" y="3120"/>
                <a:ext cx="192" cy="192"/>
                <a:chOff x="2016" y="2544"/>
                <a:chExt cx="192" cy="192"/>
              </a:xfrm>
            </p:grpSpPr>
            <p:sp>
              <p:nvSpPr>
                <p:cNvPr id="1344901" name="Rectangle 38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02" name="Freeform 39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03" name="Group 391"/>
              <p:cNvGrpSpPr>
                <a:grpSpLocks/>
              </p:cNvGrpSpPr>
              <p:nvPr/>
            </p:nvGrpSpPr>
            <p:grpSpPr bwMode="auto">
              <a:xfrm>
                <a:off x="3360" y="2544"/>
                <a:ext cx="192" cy="192"/>
                <a:chOff x="2016" y="2544"/>
                <a:chExt cx="192" cy="192"/>
              </a:xfrm>
            </p:grpSpPr>
            <p:sp>
              <p:nvSpPr>
                <p:cNvPr id="1344904" name="Rectangle 39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05" name="Freeform 39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06" name="Group 394"/>
              <p:cNvGrpSpPr>
                <a:grpSpLocks/>
              </p:cNvGrpSpPr>
              <p:nvPr/>
            </p:nvGrpSpPr>
            <p:grpSpPr bwMode="auto">
              <a:xfrm>
                <a:off x="3360" y="2736"/>
                <a:ext cx="192" cy="192"/>
                <a:chOff x="2016" y="2544"/>
                <a:chExt cx="192" cy="192"/>
              </a:xfrm>
            </p:grpSpPr>
            <p:sp>
              <p:nvSpPr>
                <p:cNvPr id="1344907" name="Rectangle 39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08" name="Freeform 39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09" name="Group 397"/>
              <p:cNvGrpSpPr>
                <a:grpSpLocks/>
              </p:cNvGrpSpPr>
              <p:nvPr/>
            </p:nvGrpSpPr>
            <p:grpSpPr bwMode="auto">
              <a:xfrm>
                <a:off x="3360" y="2928"/>
                <a:ext cx="192" cy="192"/>
                <a:chOff x="2016" y="2544"/>
                <a:chExt cx="192" cy="192"/>
              </a:xfrm>
            </p:grpSpPr>
            <p:sp>
              <p:nvSpPr>
                <p:cNvPr id="1344910" name="Rectangle 39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11" name="Freeform 39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12" name="Group 400"/>
              <p:cNvGrpSpPr>
                <a:grpSpLocks/>
              </p:cNvGrpSpPr>
              <p:nvPr/>
            </p:nvGrpSpPr>
            <p:grpSpPr bwMode="auto">
              <a:xfrm>
                <a:off x="3360" y="3120"/>
                <a:ext cx="192" cy="192"/>
                <a:chOff x="2016" y="2544"/>
                <a:chExt cx="192" cy="192"/>
              </a:xfrm>
            </p:grpSpPr>
            <p:sp>
              <p:nvSpPr>
                <p:cNvPr id="1344913" name="Rectangle 40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14" name="Freeform 40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4915" name="AutoShape 403"/>
            <p:cNvSpPr>
              <a:spLocks noChangeArrowheads="1"/>
            </p:cNvSpPr>
            <p:nvPr/>
          </p:nvSpPr>
          <p:spPr bwMode="auto">
            <a:xfrm>
              <a:off x="2016" y="2322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mul</a:t>
              </a:r>
            </a:p>
          </p:txBody>
        </p:sp>
      </p:grpSp>
      <p:grpSp>
        <p:nvGrpSpPr>
          <p:cNvPr id="1344916" name="Group 404"/>
          <p:cNvGrpSpPr>
            <a:grpSpLocks/>
          </p:cNvGrpSpPr>
          <p:nvPr/>
        </p:nvGrpSpPr>
        <p:grpSpPr bwMode="auto">
          <a:xfrm>
            <a:off x="5638800" y="2651125"/>
            <a:ext cx="3200400" cy="1495425"/>
            <a:chOff x="3552" y="1794"/>
            <a:chExt cx="2016" cy="942"/>
          </a:xfrm>
        </p:grpSpPr>
        <p:grpSp>
          <p:nvGrpSpPr>
            <p:cNvPr id="1344917" name="Group 405"/>
            <p:cNvGrpSpPr>
              <a:grpSpLocks/>
            </p:cNvGrpSpPr>
            <p:nvPr/>
          </p:nvGrpSpPr>
          <p:grpSpPr bwMode="auto">
            <a:xfrm>
              <a:off x="4032" y="1968"/>
              <a:ext cx="1536" cy="768"/>
              <a:chOff x="3552" y="1968"/>
              <a:chExt cx="1536" cy="768"/>
            </a:xfrm>
          </p:grpSpPr>
          <p:sp>
            <p:nvSpPr>
              <p:cNvPr id="1344918" name="Rectangle 406"/>
              <p:cNvSpPr>
                <a:spLocks noChangeArrowheads="1"/>
              </p:cNvSpPr>
              <p:nvPr/>
            </p:nvSpPr>
            <p:spPr bwMode="auto">
              <a:xfrm>
                <a:off x="3552" y="1968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919" name="Group 407"/>
              <p:cNvGrpSpPr>
                <a:grpSpLocks/>
              </p:cNvGrpSpPr>
              <p:nvPr/>
            </p:nvGrpSpPr>
            <p:grpSpPr bwMode="auto">
              <a:xfrm>
                <a:off x="3552" y="1968"/>
                <a:ext cx="192" cy="192"/>
                <a:chOff x="3552" y="1968"/>
                <a:chExt cx="192" cy="192"/>
              </a:xfrm>
            </p:grpSpPr>
            <p:sp>
              <p:nvSpPr>
                <p:cNvPr id="1344920" name="Rectangle 40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21" name="Rectangle 40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22" name="Group 410"/>
              <p:cNvGrpSpPr>
                <a:grpSpLocks/>
              </p:cNvGrpSpPr>
              <p:nvPr/>
            </p:nvGrpSpPr>
            <p:grpSpPr bwMode="auto">
              <a:xfrm>
                <a:off x="3552" y="2160"/>
                <a:ext cx="192" cy="192"/>
                <a:chOff x="3552" y="1968"/>
                <a:chExt cx="192" cy="192"/>
              </a:xfrm>
            </p:grpSpPr>
            <p:sp>
              <p:nvSpPr>
                <p:cNvPr id="1344923" name="Rectangle 41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24" name="Rectangle 41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25" name="Group 413"/>
              <p:cNvGrpSpPr>
                <a:grpSpLocks/>
              </p:cNvGrpSpPr>
              <p:nvPr/>
            </p:nvGrpSpPr>
            <p:grpSpPr bwMode="auto">
              <a:xfrm>
                <a:off x="3552" y="2352"/>
                <a:ext cx="192" cy="192"/>
                <a:chOff x="3552" y="1968"/>
                <a:chExt cx="192" cy="192"/>
              </a:xfrm>
            </p:grpSpPr>
            <p:sp>
              <p:nvSpPr>
                <p:cNvPr id="1344926" name="Rectangle 41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27" name="Rectangle 41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28" name="Group 416"/>
              <p:cNvGrpSpPr>
                <a:grpSpLocks/>
              </p:cNvGrpSpPr>
              <p:nvPr/>
            </p:nvGrpSpPr>
            <p:grpSpPr bwMode="auto">
              <a:xfrm>
                <a:off x="3552" y="2544"/>
                <a:ext cx="192" cy="192"/>
                <a:chOff x="3552" y="1968"/>
                <a:chExt cx="192" cy="192"/>
              </a:xfrm>
            </p:grpSpPr>
            <p:sp>
              <p:nvSpPr>
                <p:cNvPr id="1344929" name="Rectangle 41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30" name="Rectangle 41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31" name="Group 419"/>
              <p:cNvGrpSpPr>
                <a:grpSpLocks/>
              </p:cNvGrpSpPr>
              <p:nvPr/>
            </p:nvGrpSpPr>
            <p:grpSpPr bwMode="auto">
              <a:xfrm>
                <a:off x="3744" y="1968"/>
                <a:ext cx="192" cy="192"/>
                <a:chOff x="3552" y="1968"/>
                <a:chExt cx="192" cy="192"/>
              </a:xfrm>
            </p:grpSpPr>
            <p:sp>
              <p:nvSpPr>
                <p:cNvPr id="1344932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33" name="Rectangle 42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34" name="Group 422"/>
              <p:cNvGrpSpPr>
                <a:grpSpLocks/>
              </p:cNvGrpSpPr>
              <p:nvPr/>
            </p:nvGrpSpPr>
            <p:grpSpPr bwMode="auto">
              <a:xfrm>
                <a:off x="3744" y="2160"/>
                <a:ext cx="192" cy="192"/>
                <a:chOff x="3552" y="1968"/>
                <a:chExt cx="192" cy="192"/>
              </a:xfrm>
            </p:grpSpPr>
            <p:sp>
              <p:nvSpPr>
                <p:cNvPr id="1344935" name="Rectangle 42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36" name="Rectangle 42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37" name="Group 425"/>
              <p:cNvGrpSpPr>
                <a:grpSpLocks/>
              </p:cNvGrpSpPr>
              <p:nvPr/>
            </p:nvGrpSpPr>
            <p:grpSpPr bwMode="auto">
              <a:xfrm>
                <a:off x="3744" y="2352"/>
                <a:ext cx="192" cy="192"/>
                <a:chOff x="3552" y="1968"/>
                <a:chExt cx="192" cy="192"/>
              </a:xfrm>
            </p:grpSpPr>
            <p:sp>
              <p:nvSpPr>
                <p:cNvPr id="1344938" name="Rectangle 42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39" name="Rectangle 42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40" name="Group 428"/>
              <p:cNvGrpSpPr>
                <a:grpSpLocks/>
              </p:cNvGrpSpPr>
              <p:nvPr/>
            </p:nvGrpSpPr>
            <p:grpSpPr bwMode="auto">
              <a:xfrm>
                <a:off x="3744" y="2544"/>
                <a:ext cx="192" cy="192"/>
                <a:chOff x="3552" y="1968"/>
                <a:chExt cx="192" cy="192"/>
              </a:xfrm>
            </p:grpSpPr>
            <p:sp>
              <p:nvSpPr>
                <p:cNvPr id="1344941" name="Rectangle 42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42" name="Rectangle 43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43" name="Group 431"/>
              <p:cNvGrpSpPr>
                <a:grpSpLocks/>
              </p:cNvGrpSpPr>
              <p:nvPr/>
            </p:nvGrpSpPr>
            <p:grpSpPr bwMode="auto">
              <a:xfrm>
                <a:off x="3936" y="1968"/>
                <a:ext cx="192" cy="192"/>
                <a:chOff x="3552" y="1968"/>
                <a:chExt cx="192" cy="192"/>
              </a:xfrm>
            </p:grpSpPr>
            <p:sp>
              <p:nvSpPr>
                <p:cNvPr id="1344944" name="Rectangle 43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45" name="Rectangle 43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46" name="Group 434"/>
              <p:cNvGrpSpPr>
                <a:grpSpLocks/>
              </p:cNvGrpSpPr>
              <p:nvPr/>
            </p:nvGrpSpPr>
            <p:grpSpPr bwMode="auto">
              <a:xfrm>
                <a:off x="3936" y="2160"/>
                <a:ext cx="192" cy="192"/>
                <a:chOff x="3552" y="1968"/>
                <a:chExt cx="192" cy="192"/>
              </a:xfrm>
            </p:grpSpPr>
            <p:sp>
              <p:nvSpPr>
                <p:cNvPr id="1344947" name="Rectangle 43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48" name="Rectangle 43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49" name="Group 437"/>
              <p:cNvGrpSpPr>
                <a:grpSpLocks/>
              </p:cNvGrpSpPr>
              <p:nvPr/>
            </p:nvGrpSpPr>
            <p:grpSpPr bwMode="auto">
              <a:xfrm>
                <a:off x="3936" y="2352"/>
                <a:ext cx="192" cy="192"/>
                <a:chOff x="3552" y="1968"/>
                <a:chExt cx="192" cy="192"/>
              </a:xfrm>
            </p:grpSpPr>
            <p:sp>
              <p:nvSpPr>
                <p:cNvPr id="1344950" name="Rectangle 43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51" name="Rectangle 43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52" name="Group 440"/>
              <p:cNvGrpSpPr>
                <a:grpSpLocks/>
              </p:cNvGrpSpPr>
              <p:nvPr/>
            </p:nvGrpSpPr>
            <p:grpSpPr bwMode="auto">
              <a:xfrm>
                <a:off x="3936" y="2544"/>
                <a:ext cx="192" cy="192"/>
                <a:chOff x="3552" y="1968"/>
                <a:chExt cx="192" cy="192"/>
              </a:xfrm>
            </p:grpSpPr>
            <p:sp>
              <p:nvSpPr>
                <p:cNvPr id="1344953" name="Rectangle 44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54" name="Rectangle 44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55" name="Group 443"/>
              <p:cNvGrpSpPr>
                <a:grpSpLocks/>
              </p:cNvGrpSpPr>
              <p:nvPr/>
            </p:nvGrpSpPr>
            <p:grpSpPr bwMode="auto">
              <a:xfrm>
                <a:off x="4128" y="1968"/>
                <a:ext cx="192" cy="192"/>
                <a:chOff x="3552" y="1968"/>
                <a:chExt cx="192" cy="192"/>
              </a:xfrm>
            </p:grpSpPr>
            <p:sp>
              <p:nvSpPr>
                <p:cNvPr id="1344956" name="Rectangle 44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57" name="Rectangle 44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58" name="Group 446"/>
              <p:cNvGrpSpPr>
                <a:grpSpLocks/>
              </p:cNvGrpSpPr>
              <p:nvPr/>
            </p:nvGrpSpPr>
            <p:grpSpPr bwMode="auto">
              <a:xfrm>
                <a:off x="4128" y="2160"/>
                <a:ext cx="192" cy="192"/>
                <a:chOff x="3552" y="1968"/>
                <a:chExt cx="192" cy="192"/>
              </a:xfrm>
            </p:grpSpPr>
            <p:sp>
              <p:nvSpPr>
                <p:cNvPr id="1344959" name="Rectangle 44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60" name="Rectangle 44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61" name="Group 449"/>
              <p:cNvGrpSpPr>
                <a:grpSpLocks/>
              </p:cNvGrpSpPr>
              <p:nvPr/>
            </p:nvGrpSpPr>
            <p:grpSpPr bwMode="auto">
              <a:xfrm>
                <a:off x="4128" y="2352"/>
                <a:ext cx="192" cy="192"/>
                <a:chOff x="3552" y="1968"/>
                <a:chExt cx="192" cy="192"/>
              </a:xfrm>
            </p:grpSpPr>
            <p:sp>
              <p:nvSpPr>
                <p:cNvPr id="1344962" name="Rectangle 45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63" name="Rectangle 45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64" name="Group 452"/>
              <p:cNvGrpSpPr>
                <a:grpSpLocks/>
              </p:cNvGrpSpPr>
              <p:nvPr/>
            </p:nvGrpSpPr>
            <p:grpSpPr bwMode="auto">
              <a:xfrm>
                <a:off x="4128" y="2544"/>
                <a:ext cx="192" cy="192"/>
                <a:chOff x="3552" y="1968"/>
                <a:chExt cx="192" cy="192"/>
              </a:xfrm>
            </p:grpSpPr>
            <p:sp>
              <p:nvSpPr>
                <p:cNvPr id="1344965" name="Rectangle 45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66" name="Rectangle 45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67" name="Group 455"/>
              <p:cNvGrpSpPr>
                <a:grpSpLocks/>
              </p:cNvGrpSpPr>
              <p:nvPr/>
            </p:nvGrpSpPr>
            <p:grpSpPr bwMode="auto">
              <a:xfrm>
                <a:off x="4320" y="1968"/>
                <a:ext cx="192" cy="192"/>
                <a:chOff x="3552" y="1968"/>
                <a:chExt cx="192" cy="192"/>
              </a:xfrm>
            </p:grpSpPr>
            <p:sp>
              <p:nvSpPr>
                <p:cNvPr id="1344968" name="Rectangle 45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69" name="Rectangle 45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70" name="Group 458"/>
              <p:cNvGrpSpPr>
                <a:grpSpLocks/>
              </p:cNvGrpSpPr>
              <p:nvPr/>
            </p:nvGrpSpPr>
            <p:grpSpPr bwMode="auto">
              <a:xfrm>
                <a:off x="4320" y="2160"/>
                <a:ext cx="192" cy="192"/>
                <a:chOff x="3552" y="1968"/>
                <a:chExt cx="192" cy="192"/>
              </a:xfrm>
            </p:grpSpPr>
            <p:sp>
              <p:nvSpPr>
                <p:cNvPr id="1344971" name="Rectangle 45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72" name="Rectangle 46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73" name="Group 461"/>
              <p:cNvGrpSpPr>
                <a:grpSpLocks/>
              </p:cNvGrpSpPr>
              <p:nvPr/>
            </p:nvGrpSpPr>
            <p:grpSpPr bwMode="auto">
              <a:xfrm>
                <a:off x="4320" y="2352"/>
                <a:ext cx="192" cy="192"/>
                <a:chOff x="3552" y="1968"/>
                <a:chExt cx="192" cy="192"/>
              </a:xfrm>
            </p:grpSpPr>
            <p:sp>
              <p:nvSpPr>
                <p:cNvPr id="1344974" name="Rectangle 46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75" name="Rectangle 46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76" name="Group 464"/>
              <p:cNvGrpSpPr>
                <a:grpSpLocks/>
              </p:cNvGrpSpPr>
              <p:nvPr/>
            </p:nvGrpSpPr>
            <p:grpSpPr bwMode="auto">
              <a:xfrm>
                <a:off x="4320" y="2544"/>
                <a:ext cx="192" cy="192"/>
                <a:chOff x="3552" y="1968"/>
                <a:chExt cx="192" cy="192"/>
              </a:xfrm>
            </p:grpSpPr>
            <p:sp>
              <p:nvSpPr>
                <p:cNvPr id="1344977" name="Rectangle 46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78" name="Rectangle 46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79" name="Group 467"/>
              <p:cNvGrpSpPr>
                <a:grpSpLocks/>
              </p:cNvGrpSpPr>
              <p:nvPr/>
            </p:nvGrpSpPr>
            <p:grpSpPr bwMode="auto">
              <a:xfrm>
                <a:off x="4512" y="1968"/>
                <a:ext cx="192" cy="192"/>
                <a:chOff x="3552" y="1968"/>
                <a:chExt cx="192" cy="192"/>
              </a:xfrm>
            </p:grpSpPr>
            <p:sp>
              <p:nvSpPr>
                <p:cNvPr id="1344980" name="Rectangle 46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81" name="Rectangle 46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82" name="Group 470"/>
              <p:cNvGrpSpPr>
                <a:grpSpLocks/>
              </p:cNvGrpSpPr>
              <p:nvPr/>
            </p:nvGrpSpPr>
            <p:grpSpPr bwMode="auto">
              <a:xfrm>
                <a:off x="4512" y="2160"/>
                <a:ext cx="192" cy="192"/>
                <a:chOff x="3552" y="1968"/>
                <a:chExt cx="192" cy="192"/>
              </a:xfrm>
            </p:grpSpPr>
            <p:sp>
              <p:nvSpPr>
                <p:cNvPr id="1344983" name="Rectangle 47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84" name="Rectangle 47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85" name="Group 473"/>
              <p:cNvGrpSpPr>
                <a:grpSpLocks/>
              </p:cNvGrpSpPr>
              <p:nvPr/>
            </p:nvGrpSpPr>
            <p:grpSpPr bwMode="auto">
              <a:xfrm>
                <a:off x="4512" y="2352"/>
                <a:ext cx="192" cy="192"/>
                <a:chOff x="3552" y="1968"/>
                <a:chExt cx="192" cy="192"/>
              </a:xfrm>
            </p:grpSpPr>
            <p:sp>
              <p:nvSpPr>
                <p:cNvPr id="1344986" name="Rectangle 47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87" name="Rectangle 47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88" name="Group 476"/>
              <p:cNvGrpSpPr>
                <a:grpSpLocks/>
              </p:cNvGrpSpPr>
              <p:nvPr/>
            </p:nvGrpSpPr>
            <p:grpSpPr bwMode="auto">
              <a:xfrm>
                <a:off x="4512" y="2544"/>
                <a:ext cx="192" cy="192"/>
                <a:chOff x="3552" y="1968"/>
                <a:chExt cx="192" cy="192"/>
              </a:xfrm>
            </p:grpSpPr>
            <p:sp>
              <p:nvSpPr>
                <p:cNvPr id="1344989" name="Rectangle 47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90" name="Rectangle 47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91" name="Group 479"/>
              <p:cNvGrpSpPr>
                <a:grpSpLocks/>
              </p:cNvGrpSpPr>
              <p:nvPr/>
            </p:nvGrpSpPr>
            <p:grpSpPr bwMode="auto">
              <a:xfrm>
                <a:off x="4704" y="1968"/>
                <a:ext cx="192" cy="192"/>
                <a:chOff x="3552" y="1968"/>
                <a:chExt cx="192" cy="192"/>
              </a:xfrm>
            </p:grpSpPr>
            <p:sp>
              <p:nvSpPr>
                <p:cNvPr id="1344992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93" name="Rectangle 48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94" name="Group 482"/>
              <p:cNvGrpSpPr>
                <a:grpSpLocks/>
              </p:cNvGrpSpPr>
              <p:nvPr/>
            </p:nvGrpSpPr>
            <p:grpSpPr bwMode="auto">
              <a:xfrm>
                <a:off x="4704" y="2160"/>
                <a:ext cx="192" cy="192"/>
                <a:chOff x="3552" y="1968"/>
                <a:chExt cx="192" cy="192"/>
              </a:xfrm>
            </p:grpSpPr>
            <p:sp>
              <p:nvSpPr>
                <p:cNvPr id="1344995" name="Rectangle 48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96" name="Rectangle 48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97" name="Group 485"/>
              <p:cNvGrpSpPr>
                <a:grpSpLocks/>
              </p:cNvGrpSpPr>
              <p:nvPr/>
            </p:nvGrpSpPr>
            <p:grpSpPr bwMode="auto">
              <a:xfrm>
                <a:off x="4704" y="2352"/>
                <a:ext cx="192" cy="192"/>
                <a:chOff x="3552" y="1968"/>
                <a:chExt cx="192" cy="192"/>
              </a:xfrm>
            </p:grpSpPr>
            <p:sp>
              <p:nvSpPr>
                <p:cNvPr id="1344998" name="Rectangle 48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99" name="Rectangle 48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00" name="Group 488"/>
              <p:cNvGrpSpPr>
                <a:grpSpLocks/>
              </p:cNvGrpSpPr>
              <p:nvPr/>
            </p:nvGrpSpPr>
            <p:grpSpPr bwMode="auto">
              <a:xfrm>
                <a:off x="4704" y="2544"/>
                <a:ext cx="192" cy="192"/>
                <a:chOff x="3552" y="1968"/>
                <a:chExt cx="192" cy="192"/>
              </a:xfrm>
            </p:grpSpPr>
            <p:sp>
              <p:nvSpPr>
                <p:cNvPr id="1345001" name="Rectangle 48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02" name="Rectangle 49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03" name="Group 491"/>
              <p:cNvGrpSpPr>
                <a:grpSpLocks/>
              </p:cNvGrpSpPr>
              <p:nvPr/>
            </p:nvGrpSpPr>
            <p:grpSpPr bwMode="auto">
              <a:xfrm>
                <a:off x="4896" y="1968"/>
                <a:ext cx="192" cy="192"/>
                <a:chOff x="3552" y="1968"/>
                <a:chExt cx="192" cy="192"/>
              </a:xfrm>
            </p:grpSpPr>
            <p:sp>
              <p:nvSpPr>
                <p:cNvPr id="1345004" name="Rectangle 49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05" name="Rectangle 49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06" name="Group 494"/>
              <p:cNvGrpSpPr>
                <a:grpSpLocks/>
              </p:cNvGrpSpPr>
              <p:nvPr/>
            </p:nvGrpSpPr>
            <p:grpSpPr bwMode="auto">
              <a:xfrm>
                <a:off x="4896" y="2160"/>
                <a:ext cx="192" cy="192"/>
                <a:chOff x="3552" y="1968"/>
                <a:chExt cx="192" cy="192"/>
              </a:xfrm>
            </p:grpSpPr>
            <p:sp>
              <p:nvSpPr>
                <p:cNvPr id="1345007" name="Rectangle 49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08" name="Rectangle 49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09" name="Group 497"/>
              <p:cNvGrpSpPr>
                <a:grpSpLocks/>
              </p:cNvGrpSpPr>
              <p:nvPr/>
            </p:nvGrpSpPr>
            <p:grpSpPr bwMode="auto">
              <a:xfrm>
                <a:off x="4896" y="2352"/>
                <a:ext cx="192" cy="192"/>
                <a:chOff x="3552" y="1968"/>
                <a:chExt cx="192" cy="192"/>
              </a:xfrm>
            </p:grpSpPr>
            <p:sp>
              <p:nvSpPr>
                <p:cNvPr id="1345010" name="Rectangle 49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11" name="Rectangle 49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12" name="Group 500"/>
              <p:cNvGrpSpPr>
                <a:grpSpLocks/>
              </p:cNvGrpSpPr>
              <p:nvPr/>
            </p:nvGrpSpPr>
            <p:grpSpPr bwMode="auto">
              <a:xfrm>
                <a:off x="4896" y="2544"/>
                <a:ext cx="192" cy="192"/>
                <a:chOff x="3552" y="1968"/>
                <a:chExt cx="192" cy="192"/>
              </a:xfrm>
            </p:grpSpPr>
            <p:sp>
              <p:nvSpPr>
                <p:cNvPr id="1345013" name="Rectangle 50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14" name="Rectangle 50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5015" name="AutoShape 503"/>
            <p:cNvSpPr>
              <a:spLocks noChangeArrowheads="1"/>
            </p:cNvSpPr>
            <p:nvPr/>
          </p:nvSpPr>
          <p:spPr bwMode="auto">
            <a:xfrm>
              <a:off x="3552" y="1794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add</a:t>
              </a:r>
            </a:p>
          </p:txBody>
        </p:sp>
      </p:grpSp>
      <p:grpSp>
        <p:nvGrpSpPr>
          <p:cNvPr id="1345016" name="Group 504"/>
          <p:cNvGrpSpPr>
            <a:grpSpLocks/>
          </p:cNvGrpSpPr>
          <p:nvPr/>
        </p:nvGrpSpPr>
        <p:grpSpPr bwMode="auto">
          <a:xfrm>
            <a:off x="5638800" y="3870325"/>
            <a:ext cx="3200400" cy="1495425"/>
            <a:chOff x="3552" y="2562"/>
            <a:chExt cx="2016" cy="942"/>
          </a:xfrm>
        </p:grpSpPr>
        <p:grpSp>
          <p:nvGrpSpPr>
            <p:cNvPr id="1345017" name="Group 505"/>
            <p:cNvGrpSpPr>
              <a:grpSpLocks/>
            </p:cNvGrpSpPr>
            <p:nvPr/>
          </p:nvGrpSpPr>
          <p:grpSpPr bwMode="auto">
            <a:xfrm>
              <a:off x="4032" y="2736"/>
              <a:ext cx="1536" cy="768"/>
              <a:chOff x="3552" y="2736"/>
              <a:chExt cx="1536" cy="768"/>
            </a:xfrm>
          </p:grpSpPr>
          <p:sp>
            <p:nvSpPr>
              <p:cNvPr id="1345018" name="Rectangle 506"/>
              <p:cNvSpPr>
                <a:spLocks noChangeArrowheads="1"/>
              </p:cNvSpPr>
              <p:nvPr/>
            </p:nvSpPr>
            <p:spPr bwMode="auto">
              <a:xfrm>
                <a:off x="3552" y="2736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5019" name="Group 507"/>
              <p:cNvGrpSpPr>
                <a:grpSpLocks/>
              </p:cNvGrpSpPr>
              <p:nvPr/>
            </p:nvGrpSpPr>
            <p:grpSpPr bwMode="auto">
              <a:xfrm>
                <a:off x="3552" y="2736"/>
                <a:ext cx="192" cy="192"/>
                <a:chOff x="3552" y="2736"/>
                <a:chExt cx="192" cy="192"/>
              </a:xfrm>
            </p:grpSpPr>
            <p:sp>
              <p:nvSpPr>
                <p:cNvPr id="1345020" name="Rectangle 50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21" name="Rectangle 50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22" name="Group 510"/>
              <p:cNvGrpSpPr>
                <a:grpSpLocks/>
              </p:cNvGrpSpPr>
              <p:nvPr/>
            </p:nvGrpSpPr>
            <p:grpSpPr bwMode="auto">
              <a:xfrm>
                <a:off x="3552" y="2928"/>
                <a:ext cx="192" cy="192"/>
                <a:chOff x="3552" y="2736"/>
                <a:chExt cx="192" cy="192"/>
              </a:xfrm>
            </p:grpSpPr>
            <p:sp>
              <p:nvSpPr>
                <p:cNvPr id="1345023" name="Rectangle 51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24" name="Rectangle 51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25" name="Group 513"/>
              <p:cNvGrpSpPr>
                <a:grpSpLocks/>
              </p:cNvGrpSpPr>
              <p:nvPr/>
            </p:nvGrpSpPr>
            <p:grpSpPr bwMode="auto">
              <a:xfrm>
                <a:off x="3552" y="3120"/>
                <a:ext cx="192" cy="192"/>
                <a:chOff x="3552" y="2736"/>
                <a:chExt cx="192" cy="192"/>
              </a:xfrm>
            </p:grpSpPr>
            <p:sp>
              <p:nvSpPr>
                <p:cNvPr id="1345026" name="Rectangle 51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27" name="Rectangle 51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28" name="Group 516"/>
              <p:cNvGrpSpPr>
                <a:grpSpLocks/>
              </p:cNvGrpSpPr>
              <p:nvPr/>
            </p:nvGrpSpPr>
            <p:grpSpPr bwMode="auto">
              <a:xfrm>
                <a:off x="3552" y="3312"/>
                <a:ext cx="192" cy="192"/>
                <a:chOff x="3552" y="2736"/>
                <a:chExt cx="192" cy="192"/>
              </a:xfrm>
            </p:grpSpPr>
            <p:sp>
              <p:nvSpPr>
                <p:cNvPr id="1345029" name="Rectangle 51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30" name="Rectangle 51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31" name="Group 519"/>
              <p:cNvGrpSpPr>
                <a:grpSpLocks/>
              </p:cNvGrpSpPr>
              <p:nvPr/>
            </p:nvGrpSpPr>
            <p:grpSpPr bwMode="auto">
              <a:xfrm>
                <a:off x="3744" y="2736"/>
                <a:ext cx="192" cy="192"/>
                <a:chOff x="3552" y="2736"/>
                <a:chExt cx="192" cy="192"/>
              </a:xfrm>
            </p:grpSpPr>
            <p:sp>
              <p:nvSpPr>
                <p:cNvPr id="1345032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33" name="Rectangle 52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34" name="Group 522"/>
              <p:cNvGrpSpPr>
                <a:grpSpLocks/>
              </p:cNvGrpSpPr>
              <p:nvPr/>
            </p:nvGrpSpPr>
            <p:grpSpPr bwMode="auto">
              <a:xfrm>
                <a:off x="3744" y="2928"/>
                <a:ext cx="192" cy="192"/>
                <a:chOff x="3552" y="2736"/>
                <a:chExt cx="192" cy="192"/>
              </a:xfrm>
            </p:grpSpPr>
            <p:sp>
              <p:nvSpPr>
                <p:cNvPr id="1345035" name="Rectangle 52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36" name="Rectangle 52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37" name="Group 525"/>
              <p:cNvGrpSpPr>
                <a:grpSpLocks/>
              </p:cNvGrpSpPr>
              <p:nvPr/>
            </p:nvGrpSpPr>
            <p:grpSpPr bwMode="auto">
              <a:xfrm>
                <a:off x="3744" y="3120"/>
                <a:ext cx="192" cy="192"/>
                <a:chOff x="3552" y="2736"/>
                <a:chExt cx="192" cy="192"/>
              </a:xfrm>
            </p:grpSpPr>
            <p:sp>
              <p:nvSpPr>
                <p:cNvPr id="1345038" name="Rectangle 52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39" name="Rectangle 52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40" name="Group 528"/>
              <p:cNvGrpSpPr>
                <a:grpSpLocks/>
              </p:cNvGrpSpPr>
              <p:nvPr/>
            </p:nvGrpSpPr>
            <p:grpSpPr bwMode="auto">
              <a:xfrm>
                <a:off x="3744" y="3312"/>
                <a:ext cx="192" cy="192"/>
                <a:chOff x="3552" y="2736"/>
                <a:chExt cx="192" cy="192"/>
              </a:xfrm>
            </p:grpSpPr>
            <p:sp>
              <p:nvSpPr>
                <p:cNvPr id="1345041" name="Rectangle 52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42" name="Rectangle 53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43" name="Group 531"/>
              <p:cNvGrpSpPr>
                <a:grpSpLocks/>
              </p:cNvGrpSpPr>
              <p:nvPr/>
            </p:nvGrpSpPr>
            <p:grpSpPr bwMode="auto">
              <a:xfrm>
                <a:off x="3936" y="2736"/>
                <a:ext cx="192" cy="192"/>
                <a:chOff x="3552" y="2736"/>
                <a:chExt cx="192" cy="192"/>
              </a:xfrm>
            </p:grpSpPr>
            <p:sp>
              <p:nvSpPr>
                <p:cNvPr id="1345044" name="Rectangle 53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45" name="Rectangle 53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46" name="Group 534"/>
              <p:cNvGrpSpPr>
                <a:grpSpLocks/>
              </p:cNvGrpSpPr>
              <p:nvPr/>
            </p:nvGrpSpPr>
            <p:grpSpPr bwMode="auto">
              <a:xfrm>
                <a:off x="3936" y="2928"/>
                <a:ext cx="192" cy="192"/>
                <a:chOff x="3552" y="2736"/>
                <a:chExt cx="192" cy="192"/>
              </a:xfrm>
            </p:grpSpPr>
            <p:sp>
              <p:nvSpPr>
                <p:cNvPr id="1345047" name="Rectangle 53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48" name="Rectangle 53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49" name="Group 537"/>
              <p:cNvGrpSpPr>
                <a:grpSpLocks/>
              </p:cNvGrpSpPr>
              <p:nvPr/>
            </p:nvGrpSpPr>
            <p:grpSpPr bwMode="auto">
              <a:xfrm>
                <a:off x="3936" y="3120"/>
                <a:ext cx="192" cy="192"/>
                <a:chOff x="3552" y="2736"/>
                <a:chExt cx="192" cy="192"/>
              </a:xfrm>
            </p:grpSpPr>
            <p:sp>
              <p:nvSpPr>
                <p:cNvPr id="1345050" name="Rectangle 53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51" name="Rectangle 53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52" name="Group 540"/>
              <p:cNvGrpSpPr>
                <a:grpSpLocks/>
              </p:cNvGrpSpPr>
              <p:nvPr/>
            </p:nvGrpSpPr>
            <p:grpSpPr bwMode="auto">
              <a:xfrm>
                <a:off x="3936" y="3312"/>
                <a:ext cx="192" cy="192"/>
                <a:chOff x="3552" y="2736"/>
                <a:chExt cx="192" cy="192"/>
              </a:xfrm>
            </p:grpSpPr>
            <p:sp>
              <p:nvSpPr>
                <p:cNvPr id="1345053" name="Rectangle 54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54" name="Rectangle 54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55" name="Group 543"/>
              <p:cNvGrpSpPr>
                <a:grpSpLocks/>
              </p:cNvGrpSpPr>
              <p:nvPr/>
            </p:nvGrpSpPr>
            <p:grpSpPr bwMode="auto">
              <a:xfrm>
                <a:off x="4128" y="2736"/>
                <a:ext cx="192" cy="192"/>
                <a:chOff x="3552" y="2736"/>
                <a:chExt cx="192" cy="192"/>
              </a:xfrm>
            </p:grpSpPr>
            <p:sp>
              <p:nvSpPr>
                <p:cNvPr id="1345056" name="Rectangle 54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57" name="Rectangle 54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58" name="Group 546"/>
              <p:cNvGrpSpPr>
                <a:grpSpLocks/>
              </p:cNvGrpSpPr>
              <p:nvPr/>
            </p:nvGrpSpPr>
            <p:grpSpPr bwMode="auto">
              <a:xfrm>
                <a:off x="4128" y="2928"/>
                <a:ext cx="192" cy="192"/>
                <a:chOff x="3552" y="2736"/>
                <a:chExt cx="192" cy="192"/>
              </a:xfrm>
            </p:grpSpPr>
            <p:sp>
              <p:nvSpPr>
                <p:cNvPr id="1345059" name="Rectangle 54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60" name="Rectangle 54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61" name="Group 549"/>
              <p:cNvGrpSpPr>
                <a:grpSpLocks/>
              </p:cNvGrpSpPr>
              <p:nvPr/>
            </p:nvGrpSpPr>
            <p:grpSpPr bwMode="auto">
              <a:xfrm>
                <a:off x="4128" y="3120"/>
                <a:ext cx="192" cy="192"/>
                <a:chOff x="3552" y="2736"/>
                <a:chExt cx="192" cy="192"/>
              </a:xfrm>
            </p:grpSpPr>
            <p:sp>
              <p:nvSpPr>
                <p:cNvPr id="1345062" name="Rectangle 55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63" name="Rectangle 55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64" name="Group 552"/>
              <p:cNvGrpSpPr>
                <a:grpSpLocks/>
              </p:cNvGrpSpPr>
              <p:nvPr/>
            </p:nvGrpSpPr>
            <p:grpSpPr bwMode="auto">
              <a:xfrm>
                <a:off x="4128" y="3312"/>
                <a:ext cx="192" cy="192"/>
                <a:chOff x="3552" y="2736"/>
                <a:chExt cx="192" cy="192"/>
              </a:xfrm>
            </p:grpSpPr>
            <p:sp>
              <p:nvSpPr>
                <p:cNvPr id="1345065" name="Rectangle 55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66" name="Rectangle 55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67" name="Group 555"/>
              <p:cNvGrpSpPr>
                <a:grpSpLocks/>
              </p:cNvGrpSpPr>
              <p:nvPr/>
            </p:nvGrpSpPr>
            <p:grpSpPr bwMode="auto">
              <a:xfrm>
                <a:off x="4320" y="2736"/>
                <a:ext cx="192" cy="192"/>
                <a:chOff x="3552" y="2736"/>
                <a:chExt cx="192" cy="192"/>
              </a:xfrm>
            </p:grpSpPr>
            <p:sp>
              <p:nvSpPr>
                <p:cNvPr id="1345068" name="Rectangle 55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69" name="Rectangle 55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70" name="Group 558"/>
              <p:cNvGrpSpPr>
                <a:grpSpLocks/>
              </p:cNvGrpSpPr>
              <p:nvPr/>
            </p:nvGrpSpPr>
            <p:grpSpPr bwMode="auto">
              <a:xfrm>
                <a:off x="4320" y="2928"/>
                <a:ext cx="192" cy="192"/>
                <a:chOff x="3552" y="2736"/>
                <a:chExt cx="192" cy="192"/>
              </a:xfrm>
            </p:grpSpPr>
            <p:sp>
              <p:nvSpPr>
                <p:cNvPr id="1345071" name="Rectangle 55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72" name="Rectangle 56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73" name="Group 561"/>
              <p:cNvGrpSpPr>
                <a:grpSpLocks/>
              </p:cNvGrpSpPr>
              <p:nvPr/>
            </p:nvGrpSpPr>
            <p:grpSpPr bwMode="auto">
              <a:xfrm>
                <a:off x="4320" y="3120"/>
                <a:ext cx="192" cy="192"/>
                <a:chOff x="3552" y="2736"/>
                <a:chExt cx="192" cy="192"/>
              </a:xfrm>
            </p:grpSpPr>
            <p:sp>
              <p:nvSpPr>
                <p:cNvPr id="1345074" name="Rectangle 56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75" name="Rectangle 56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76" name="Group 564"/>
              <p:cNvGrpSpPr>
                <a:grpSpLocks/>
              </p:cNvGrpSpPr>
              <p:nvPr/>
            </p:nvGrpSpPr>
            <p:grpSpPr bwMode="auto">
              <a:xfrm>
                <a:off x="4320" y="3312"/>
                <a:ext cx="192" cy="192"/>
                <a:chOff x="3552" y="2736"/>
                <a:chExt cx="192" cy="192"/>
              </a:xfrm>
            </p:grpSpPr>
            <p:sp>
              <p:nvSpPr>
                <p:cNvPr id="1345077" name="Rectangle 56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78" name="Rectangle 56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79" name="Group 567"/>
              <p:cNvGrpSpPr>
                <a:grpSpLocks/>
              </p:cNvGrpSpPr>
              <p:nvPr/>
            </p:nvGrpSpPr>
            <p:grpSpPr bwMode="auto">
              <a:xfrm>
                <a:off x="4512" y="2736"/>
                <a:ext cx="192" cy="192"/>
                <a:chOff x="3552" y="2736"/>
                <a:chExt cx="192" cy="192"/>
              </a:xfrm>
            </p:grpSpPr>
            <p:sp>
              <p:nvSpPr>
                <p:cNvPr id="1345080" name="Rectangle 56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81" name="Rectangle 56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82" name="Group 570"/>
              <p:cNvGrpSpPr>
                <a:grpSpLocks/>
              </p:cNvGrpSpPr>
              <p:nvPr/>
            </p:nvGrpSpPr>
            <p:grpSpPr bwMode="auto">
              <a:xfrm>
                <a:off x="4512" y="2928"/>
                <a:ext cx="192" cy="192"/>
                <a:chOff x="3552" y="2736"/>
                <a:chExt cx="192" cy="192"/>
              </a:xfrm>
            </p:grpSpPr>
            <p:sp>
              <p:nvSpPr>
                <p:cNvPr id="1345083" name="Rectangle 57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84" name="Rectangle 57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85" name="Group 573"/>
              <p:cNvGrpSpPr>
                <a:grpSpLocks/>
              </p:cNvGrpSpPr>
              <p:nvPr/>
            </p:nvGrpSpPr>
            <p:grpSpPr bwMode="auto">
              <a:xfrm>
                <a:off x="4512" y="3120"/>
                <a:ext cx="192" cy="192"/>
                <a:chOff x="3552" y="2736"/>
                <a:chExt cx="192" cy="192"/>
              </a:xfrm>
            </p:grpSpPr>
            <p:sp>
              <p:nvSpPr>
                <p:cNvPr id="1345086" name="Rectangle 57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87" name="Rectangle 57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88" name="Group 576"/>
              <p:cNvGrpSpPr>
                <a:grpSpLocks/>
              </p:cNvGrpSpPr>
              <p:nvPr/>
            </p:nvGrpSpPr>
            <p:grpSpPr bwMode="auto">
              <a:xfrm>
                <a:off x="4512" y="3312"/>
                <a:ext cx="192" cy="192"/>
                <a:chOff x="3552" y="2736"/>
                <a:chExt cx="192" cy="192"/>
              </a:xfrm>
            </p:grpSpPr>
            <p:sp>
              <p:nvSpPr>
                <p:cNvPr id="1345089" name="Rectangle 57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90" name="Rectangle 57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91" name="Group 579"/>
              <p:cNvGrpSpPr>
                <a:grpSpLocks/>
              </p:cNvGrpSpPr>
              <p:nvPr/>
            </p:nvGrpSpPr>
            <p:grpSpPr bwMode="auto">
              <a:xfrm>
                <a:off x="4704" y="2736"/>
                <a:ext cx="192" cy="192"/>
                <a:chOff x="3552" y="2736"/>
                <a:chExt cx="192" cy="192"/>
              </a:xfrm>
            </p:grpSpPr>
            <p:sp>
              <p:nvSpPr>
                <p:cNvPr id="1345092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93" name="Rectangle 58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94" name="Group 582"/>
              <p:cNvGrpSpPr>
                <a:grpSpLocks/>
              </p:cNvGrpSpPr>
              <p:nvPr/>
            </p:nvGrpSpPr>
            <p:grpSpPr bwMode="auto">
              <a:xfrm>
                <a:off x="4704" y="2928"/>
                <a:ext cx="192" cy="192"/>
                <a:chOff x="3552" y="2736"/>
                <a:chExt cx="192" cy="192"/>
              </a:xfrm>
            </p:grpSpPr>
            <p:sp>
              <p:nvSpPr>
                <p:cNvPr id="1345095" name="Rectangle 58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96" name="Rectangle 58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97" name="Group 585"/>
              <p:cNvGrpSpPr>
                <a:grpSpLocks/>
              </p:cNvGrpSpPr>
              <p:nvPr/>
            </p:nvGrpSpPr>
            <p:grpSpPr bwMode="auto">
              <a:xfrm>
                <a:off x="4704" y="3120"/>
                <a:ext cx="192" cy="192"/>
                <a:chOff x="3552" y="2736"/>
                <a:chExt cx="192" cy="192"/>
              </a:xfrm>
            </p:grpSpPr>
            <p:sp>
              <p:nvSpPr>
                <p:cNvPr id="1345098" name="Rectangle 58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99" name="Rectangle 58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00" name="Group 588"/>
              <p:cNvGrpSpPr>
                <a:grpSpLocks/>
              </p:cNvGrpSpPr>
              <p:nvPr/>
            </p:nvGrpSpPr>
            <p:grpSpPr bwMode="auto">
              <a:xfrm>
                <a:off x="4704" y="3312"/>
                <a:ext cx="192" cy="192"/>
                <a:chOff x="3552" y="2736"/>
                <a:chExt cx="192" cy="192"/>
              </a:xfrm>
            </p:grpSpPr>
            <p:sp>
              <p:nvSpPr>
                <p:cNvPr id="1345101" name="Rectangle 58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02" name="Rectangle 59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03" name="Group 591"/>
              <p:cNvGrpSpPr>
                <a:grpSpLocks/>
              </p:cNvGrpSpPr>
              <p:nvPr/>
            </p:nvGrpSpPr>
            <p:grpSpPr bwMode="auto">
              <a:xfrm>
                <a:off x="4896" y="2736"/>
                <a:ext cx="192" cy="192"/>
                <a:chOff x="3552" y="2736"/>
                <a:chExt cx="192" cy="192"/>
              </a:xfrm>
            </p:grpSpPr>
            <p:sp>
              <p:nvSpPr>
                <p:cNvPr id="1345104" name="Rectangle 59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05" name="Rectangle 59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06" name="Group 594"/>
              <p:cNvGrpSpPr>
                <a:grpSpLocks/>
              </p:cNvGrpSpPr>
              <p:nvPr/>
            </p:nvGrpSpPr>
            <p:grpSpPr bwMode="auto">
              <a:xfrm>
                <a:off x="4896" y="2928"/>
                <a:ext cx="192" cy="192"/>
                <a:chOff x="3552" y="2736"/>
                <a:chExt cx="192" cy="192"/>
              </a:xfrm>
            </p:grpSpPr>
            <p:sp>
              <p:nvSpPr>
                <p:cNvPr id="1345107" name="Rectangle 59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08" name="Rectangle 59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09" name="Group 597"/>
              <p:cNvGrpSpPr>
                <a:grpSpLocks/>
              </p:cNvGrpSpPr>
              <p:nvPr/>
            </p:nvGrpSpPr>
            <p:grpSpPr bwMode="auto">
              <a:xfrm>
                <a:off x="4896" y="3120"/>
                <a:ext cx="192" cy="192"/>
                <a:chOff x="3552" y="2736"/>
                <a:chExt cx="192" cy="192"/>
              </a:xfrm>
            </p:grpSpPr>
            <p:sp>
              <p:nvSpPr>
                <p:cNvPr id="1345110" name="Rectangle 59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11" name="Rectangle 59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12" name="Group 600"/>
              <p:cNvGrpSpPr>
                <a:grpSpLocks/>
              </p:cNvGrpSpPr>
              <p:nvPr/>
            </p:nvGrpSpPr>
            <p:grpSpPr bwMode="auto">
              <a:xfrm>
                <a:off x="4896" y="3312"/>
                <a:ext cx="192" cy="192"/>
                <a:chOff x="3552" y="2736"/>
                <a:chExt cx="192" cy="192"/>
              </a:xfrm>
            </p:grpSpPr>
            <p:sp>
              <p:nvSpPr>
                <p:cNvPr id="1345113" name="Rectangle 60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14" name="Rectangle 60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5115" name="AutoShape 603"/>
            <p:cNvSpPr>
              <a:spLocks noChangeArrowheads="1"/>
            </p:cNvSpPr>
            <p:nvPr/>
          </p:nvSpPr>
          <p:spPr bwMode="auto">
            <a:xfrm>
              <a:off x="3552" y="2562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add</a:t>
              </a:r>
            </a:p>
          </p:txBody>
        </p:sp>
      </p:grpSp>
      <p:sp>
        <p:nvSpPr>
          <p:cNvPr id="1345116" name="Text Box 604"/>
          <p:cNvSpPr txBox="1">
            <a:spLocks noChangeArrowheads="1"/>
          </p:cNvSpPr>
          <p:nvPr/>
        </p:nvSpPr>
        <p:spPr bwMode="auto">
          <a:xfrm>
            <a:off x="2097088" y="1798638"/>
            <a:ext cx="12747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Load Unit</a:t>
            </a:r>
          </a:p>
        </p:txBody>
      </p:sp>
      <p:sp>
        <p:nvSpPr>
          <p:cNvPr id="1345117" name="Text Box 605"/>
          <p:cNvSpPr txBox="1">
            <a:spLocks noChangeArrowheads="1"/>
          </p:cNvSpPr>
          <p:nvPr/>
        </p:nvSpPr>
        <p:spPr bwMode="auto">
          <a:xfrm>
            <a:off x="4384675" y="1798638"/>
            <a:ext cx="16224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Multiply Unit</a:t>
            </a:r>
          </a:p>
        </p:txBody>
      </p:sp>
      <p:sp>
        <p:nvSpPr>
          <p:cNvPr id="1345118" name="Text Box 606"/>
          <p:cNvSpPr txBox="1">
            <a:spLocks noChangeArrowheads="1"/>
          </p:cNvSpPr>
          <p:nvPr/>
        </p:nvSpPr>
        <p:spPr bwMode="auto">
          <a:xfrm>
            <a:off x="7045325" y="1798638"/>
            <a:ext cx="11699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 Unit</a:t>
            </a:r>
          </a:p>
        </p:txBody>
      </p:sp>
      <p:sp>
        <p:nvSpPr>
          <p:cNvPr id="1345119" name="Line 607"/>
          <p:cNvSpPr>
            <a:spLocks noChangeShapeType="1"/>
          </p:cNvSpPr>
          <p:nvPr/>
        </p:nvSpPr>
        <p:spPr bwMode="auto">
          <a:xfrm>
            <a:off x="228600" y="269875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5120" name="Text Box 608"/>
          <p:cNvSpPr txBox="1">
            <a:spLocks noChangeArrowheads="1"/>
          </p:cNvSpPr>
          <p:nvPr/>
        </p:nvSpPr>
        <p:spPr bwMode="auto">
          <a:xfrm>
            <a:off x="231775" y="2941638"/>
            <a:ext cx="6953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time</a:t>
            </a:r>
          </a:p>
        </p:txBody>
      </p:sp>
      <p:sp>
        <p:nvSpPr>
          <p:cNvPr id="1345121" name="AutoShape 609"/>
          <p:cNvSpPr>
            <a:spLocks noChangeArrowheads="1"/>
          </p:cNvSpPr>
          <p:nvPr/>
        </p:nvSpPr>
        <p:spPr bwMode="auto">
          <a:xfrm>
            <a:off x="838200" y="4972050"/>
            <a:ext cx="1449388" cy="981075"/>
          </a:xfrm>
          <a:prstGeom prst="rightArrow">
            <a:avLst>
              <a:gd name="adj1" fmla="val 50000"/>
              <a:gd name="adj2" fmla="val 36934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 i="1">
                <a:latin typeface="Verdana" charset="0"/>
                <a:ea typeface="굴림" charset="-127"/>
                <a:cs typeface="굴림" charset="-127"/>
              </a:rPr>
              <a:t>Instruction issue</a:t>
            </a:r>
          </a:p>
        </p:txBody>
      </p:sp>
      <p:sp>
        <p:nvSpPr>
          <p:cNvPr id="1345122" name="Text Box 610"/>
          <p:cNvSpPr txBox="1">
            <a:spLocks noChangeArrowheads="1"/>
          </p:cNvSpPr>
          <p:nvPr/>
        </p:nvSpPr>
        <p:spPr bwMode="auto">
          <a:xfrm>
            <a:off x="609600" y="5975350"/>
            <a:ext cx="8023225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Complete 24 operations/cycle while issuing 1 short instruction/cycle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512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DE242F-99D2-4443-8379-A64C1A8C9343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683500" cy="4927600"/>
          </a:xfrm>
        </p:spPr>
        <p:txBody>
          <a:bodyPr/>
          <a:lstStyle/>
          <a:p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Quiz 3, Thursday March 22 (last class before spring break)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All material on complex pipelining (L10-L12, PS3, Lab 3)</a:t>
            </a:r>
          </a:p>
          <a:p>
            <a:pPr>
              <a:lnSpc>
                <a:spcPct val="10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4C8C8-BF4D-A147-A1DB-B9A4EB2A3255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162800" cy="6096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Chaining</a:t>
            </a:r>
          </a:p>
        </p:txBody>
      </p:sp>
      <p:sp>
        <p:nvSpPr>
          <p:cNvPr id="134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5753100" cy="750888"/>
          </a:xfrm>
          <a:noFill/>
          <a:ln/>
        </p:spPr>
        <p:txBody>
          <a:bodyPr wrap="none" anchor="ctr"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Vector version of register bypassing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introduced with Cray-1</a:t>
            </a:r>
          </a:p>
        </p:txBody>
      </p:sp>
      <p:grpSp>
        <p:nvGrpSpPr>
          <p:cNvPr id="1346564" name="Group 4"/>
          <p:cNvGrpSpPr>
            <a:grpSpLocks/>
          </p:cNvGrpSpPr>
          <p:nvPr/>
        </p:nvGrpSpPr>
        <p:grpSpPr bwMode="auto">
          <a:xfrm>
            <a:off x="2895600" y="2209800"/>
            <a:ext cx="1547813" cy="3733800"/>
            <a:chOff x="1824" y="1392"/>
            <a:chExt cx="975" cy="2352"/>
          </a:xfrm>
        </p:grpSpPr>
        <p:sp>
          <p:nvSpPr>
            <p:cNvPr id="1346565" name="Rectangle 5"/>
            <p:cNvSpPr>
              <a:spLocks noChangeArrowheads="1"/>
            </p:cNvSpPr>
            <p:nvPr/>
          </p:nvSpPr>
          <p:spPr bwMode="auto">
            <a:xfrm>
              <a:off x="1824" y="3456"/>
              <a:ext cx="76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  <p:sp>
          <p:nvSpPr>
            <p:cNvPr id="1346566" name="Rectangle 6"/>
            <p:cNvSpPr>
              <a:spLocks noChangeArrowheads="1"/>
            </p:cNvSpPr>
            <p:nvPr/>
          </p:nvSpPr>
          <p:spPr bwMode="auto">
            <a:xfrm>
              <a:off x="2496" y="1392"/>
              <a:ext cx="303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V1</a:t>
              </a:r>
            </a:p>
          </p:txBody>
        </p:sp>
        <p:sp>
          <p:nvSpPr>
            <p:cNvPr id="1346567" name="Rectangle 7"/>
            <p:cNvSpPr>
              <a:spLocks noChangeArrowheads="1"/>
            </p:cNvSpPr>
            <p:nvPr/>
          </p:nvSpPr>
          <p:spPr bwMode="auto">
            <a:xfrm>
              <a:off x="1872" y="2843"/>
              <a:ext cx="714" cy="4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Load Unit</a:t>
              </a:r>
            </a:p>
          </p:txBody>
        </p:sp>
        <p:sp>
          <p:nvSpPr>
            <p:cNvPr id="1346568" name="Line 8"/>
            <p:cNvSpPr>
              <a:spLocks noChangeShapeType="1"/>
            </p:cNvSpPr>
            <p:nvPr/>
          </p:nvSpPr>
          <p:spPr bwMode="auto">
            <a:xfrm flipV="1">
              <a:off x="2256" y="2208"/>
              <a:ext cx="403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569" name="Line 9"/>
            <p:cNvSpPr>
              <a:spLocks noChangeShapeType="1"/>
            </p:cNvSpPr>
            <p:nvPr/>
          </p:nvSpPr>
          <p:spPr bwMode="auto">
            <a:xfrm flipV="1">
              <a:off x="2208" y="3264"/>
              <a:ext cx="1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6570" name="Group 10"/>
          <p:cNvGrpSpPr>
            <a:grpSpLocks/>
          </p:cNvGrpSpPr>
          <p:nvPr/>
        </p:nvGrpSpPr>
        <p:grpSpPr bwMode="auto">
          <a:xfrm>
            <a:off x="3886200" y="2209800"/>
            <a:ext cx="2514600" cy="3810000"/>
            <a:chOff x="2448" y="1392"/>
            <a:chExt cx="1584" cy="2400"/>
          </a:xfrm>
        </p:grpSpPr>
        <p:grpSp>
          <p:nvGrpSpPr>
            <p:cNvPr id="1346571" name="Group 11"/>
            <p:cNvGrpSpPr>
              <a:grpSpLocks/>
            </p:cNvGrpSpPr>
            <p:nvPr/>
          </p:nvGrpSpPr>
          <p:grpSpPr bwMode="auto">
            <a:xfrm>
              <a:off x="3120" y="2880"/>
              <a:ext cx="720" cy="912"/>
              <a:chOff x="3120" y="2880"/>
              <a:chExt cx="720" cy="912"/>
            </a:xfrm>
          </p:grpSpPr>
          <p:sp>
            <p:nvSpPr>
              <p:cNvPr id="1346572" name="Freeform 12"/>
              <p:cNvSpPr>
                <a:spLocks/>
              </p:cNvSpPr>
              <p:nvPr/>
            </p:nvSpPr>
            <p:spPr bwMode="auto">
              <a:xfrm>
                <a:off x="3120" y="3024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6573" name="Group 13"/>
              <p:cNvGrpSpPr>
                <a:grpSpLocks/>
              </p:cNvGrpSpPr>
              <p:nvPr/>
            </p:nvGrpSpPr>
            <p:grpSpPr bwMode="auto">
              <a:xfrm>
                <a:off x="3120" y="3600"/>
                <a:ext cx="626" cy="48"/>
                <a:chOff x="1536" y="2256"/>
                <a:chExt cx="626" cy="48"/>
              </a:xfrm>
            </p:grpSpPr>
            <p:sp>
              <p:nvSpPr>
                <p:cNvPr id="1346574" name="Rectangle 14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75" name="Freeform 15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76" name="Line 16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6577" name="Group 17"/>
              <p:cNvGrpSpPr>
                <a:grpSpLocks/>
              </p:cNvGrpSpPr>
              <p:nvPr/>
            </p:nvGrpSpPr>
            <p:grpSpPr bwMode="auto">
              <a:xfrm>
                <a:off x="3120" y="3120"/>
                <a:ext cx="626" cy="48"/>
                <a:chOff x="1536" y="2256"/>
                <a:chExt cx="626" cy="48"/>
              </a:xfrm>
            </p:grpSpPr>
            <p:sp>
              <p:nvSpPr>
                <p:cNvPr id="1346578" name="Rectangle 1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79" name="Freeform 1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80" name="Line 2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6581" name="Group 21"/>
              <p:cNvGrpSpPr>
                <a:grpSpLocks/>
              </p:cNvGrpSpPr>
              <p:nvPr/>
            </p:nvGrpSpPr>
            <p:grpSpPr bwMode="auto">
              <a:xfrm>
                <a:off x="3120" y="3360"/>
                <a:ext cx="626" cy="48"/>
                <a:chOff x="1536" y="2256"/>
                <a:chExt cx="626" cy="48"/>
              </a:xfrm>
            </p:grpSpPr>
            <p:sp>
              <p:nvSpPr>
                <p:cNvPr id="1346582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83" name="Freeform 2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84" name="Line 2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6585" name="Line 25"/>
              <p:cNvSpPr>
                <a:spLocks noChangeShapeType="1"/>
              </p:cNvSpPr>
              <p:nvPr/>
            </p:nvSpPr>
            <p:spPr bwMode="auto">
              <a:xfrm>
                <a:off x="3600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586" name="Line 2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587" name="Freeform 27"/>
              <p:cNvSpPr>
                <a:spLocks/>
              </p:cNvSpPr>
              <p:nvPr/>
            </p:nvSpPr>
            <p:spPr bwMode="auto">
              <a:xfrm>
                <a:off x="3408" y="2880"/>
                <a:ext cx="432" cy="912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0" y="912"/>
                  </a:cxn>
                  <a:cxn ang="0">
                    <a:pos x="432" y="912"/>
                  </a:cxn>
                  <a:cxn ang="0">
                    <a:pos x="432" y="0"/>
                  </a:cxn>
                </a:cxnLst>
                <a:rect l="0" t="0" r="r" b="b"/>
                <a:pathLst>
                  <a:path w="432" h="912">
                    <a:moveTo>
                      <a:pt x="0" y="816"/>
                    </a:moveTo>
                    <a:lnTo>
                      <a:pt x="0" y="912"/>
                    </a:lnTo>
                    <a:lnTo>
                      <a:pt x="432" y="912"/>
                    </a:lnTo>
                    <a:lnTo>
                      <a:pt x="43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588" name="Text Box 28"/>
              <p:cNvSpPr txBox="1">
                <a:spLocks noChangeArrowheads="1"/>
              </p:cNvSpPr>
              <p:nvPr/>
            </p:nvSpPr>
            <p:spPr bwMode="auto">
              <a:xfrm>
                <a:off x="3145" y="3177"/>
                <a:ext cx="477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Mult.</a:t>
                </a:r>
              </a:p>
            </p:txBody>
          </p:sp>
        </p:grpSp>
        <p:sp>
          <p:nvSpPr>
            <p:cNvPr id="1346589" name="Line 29"/>
            <p:cNvSpPr>
              <a:spLocks noChangeShapeType="1"/>
            </p:cNvSpPr>
            <p:nvPr/>
          </p:nvSpPr>
          <p:spPr bwMode="auto">
            <a:xfrm>
              <a:off x="2448" y="2544"/>
              <a:ext cx="768" cy="33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590" name="Rectangle 30"/>
            <p:cNvSpPr>
              <a:spLocks noChangeArrowheads="1"/>
            </p:cNvSpPr>
            <p:nvPr/>
          </p:nvSpPr>
          <p:spPr bwMode="auto">
            <a:xfrm>
              <a:off x="3408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V2</a:t>
              </a:r>
            </a:p>
          </p:txBody>
        </p:sp>
        <p:sp>
          <p:nvSpPr>
            <p:cNvPr id="1346591" name="Line 31"/>
            <p:cNvSpPr>
              <a:spLocks noChangeShapeType="1"/>
            </p:cNvSpPr>
            <p:nvPr/>
          </p:nvSpPr>
          <p:spPr bwMode="auto">
            <a:xfrm>
              <a:off x="3600" y="220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592" name="Rectangle 32"/>
            <p:cNvSpPr>
              <a:spLocks noChangeArrowheads="1"/>
            </p:cNvSpPr>
            <p:nvPr/>
          </p:nvSpPr>
          <p:spPr bwMode="auto">
            <a:xfrm>
              <a:off x="3744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V3</a:t>
              </a:r>
            </a:p>
          </p:txBody>
        </p:sp>
        <p:sp>
          <p:nvSpPr>
            <p:cNvPr id="1346593" name="Line 33"/>
            <p:cNvSpPr>
              <a:spLocks noChangeShapeType="1"/>
            </p:cNvSpPr>
            <p:nvPr/>
          </p:nvSpPr>
          <p:spPr bwMode="auto">
            <a:xfrm flipV="1">
              <a:off x="3840" y="2208"/>
              <a:ext cx="48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594" name="Text Box 34"/>
            <p:cNvSpPr txBox="1">
              <a:spLocks noChangeArrowheads="1"/>
            </p:cNvSpPr>
            <p:nvPr/>
          </p:nvSpPr>
          <p:spPr bwMode="auto">
            <a:xfrm>
              <a:off x="2706" y="2505"/>
              <a:ext cx="52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Chain</a:t>
              </a:r>
            </a:p>
          </p:txBody>
        </p:sp>
      </p:grpSp>
      <p:grpSp>
        <p:nvGrpSpPr>
          <p:cNvPr id="1346595" name="Group 35"/>
          <p:cNvGrpSpPr>
            <a:grpSpLocks/>
          </p:cNvGrpSpPr>
          <p:nvPr/>
        </p:nvGrpSpPr>
        <p:grpSpPr bwMode="auto">
          <a:xfrm>
            <a:off x="6096000" y="2209800"/>
            <a:ext cx="2133600" cy="3810000"/>
            <a:chOff x="3840" y="1392"/>
            <a:chExt cx="1344" cy="2400"/>
          </a:xfrm>
        </p:grpSpPr>
        <p:grpSp>
          <p:nvGrpSpPr>
            <p:cNvPr id="1346596" name="Group 36"/>
            <p:cNvGrpSpPr>
              <a:grpSpLocks/>
            </p:cNvGrpSpPr>
            <p:nvPr/>
          </p:nvGrpSpPr>
          <p:grpSpPr bwMode="auto">
            <a:xfrm>
              <a:off x="4176" y="2880"/>
              <a:ext cx="720" cy="912"/>
              <a:chOff x="4176" y="2880"/>
              <a:chExt cx="720" cy="912"/>
            </a:xfrm>
          </p:grpSpPr>
          <p:sp>
            <p:nvSpPr>
              <p:cNvPr id="1346597" name="Freeform 37"/>
              <p:cNvSpPr>
                <a:spLocks/>
              </p:cNvSpPr>
              <p:nvPr/>
            </p:nvSpPr>
            <p:spPr bwMode="auto">
              <a:xfrm>
                <a:off x="4176" y="3024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6598" name="Group 38"/>
              <p:cNvGrpSpPr>
                <a:grpSpLocks/>
              </p:cNvGrpSpPr>
              <p:nvPr/>
            </p:nvGrpSpPr>
            <p:grpSpPr bwMode="auto">
              <a:xfrm>
                <a:off x="4176" y="3600"/>
                <a:ext cx="626" cy="48"/>
                <a:chOff x="1536" y="2256"/>
                <a:chExt cx="626" cy="48"/>
              </a:xfrm>
            </p:grpSpPr>
            <p:sp>
              <p:nvSpPr>
                <p:cNvPr id="1346599" name="Rectangle 3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0" name="Freeform 4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1" name="Line 4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6602" name="Group 42"/>
              <p:cNvGrpSpPr>
                <a:grpSpLocks/>
              </p:cNvGrpSpPr>
              <p:nvPr/>
            </p:nvGrpSpPr>
            <p:grpSpPr bwMode="auto">
              <a:xfrm>
                <a:off x="4176" y="3120"/>
                <a:ext cx="626" cy="48"/>
                <a:chOff x="1536" y="2256"/>
                <a:chExt cx="626" cy="48"/>
              </a:xfrm>
            </p:grpSpPr>
            <p:sp>
              <p:nvSpPr>
                <p:cNvPr id="1346603" name="Rectangle 4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4" name="Freeform 4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5" name="Line 4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6606" name="Group 46"/>
              <p:cNvGrpSpPr>
                <a:grpSpLocks/>
              </p:cNvGrpSpPr>
              <p:nvPr/>
            </p:nvGrpSpPr>
            <p:grpSpPr bwMode="auto">
              <a:xfrm>
                <a:off x="4176" y="3360"/>
                <a:ext cx="626" cy="48"/>
                <a:chOff x="1536" y="2256"/>
                <a:chExt cx="626" cy="48"/>
              </a:xfrm>
            </p:grpSpPr>
            <p:sp>
              <p:nvSpPr>
                <p:cNvPr id="1346607" name="Rectangle 4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8" name="Freeform 4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9" name="Line 4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6610" name="Line 50"/>
              <p:cNvSpPr>
                <a:spLocks noChangeShapeType="1"/>
              </p:cNvSpPr>
              <p:nvPr/>
            </p:nvSpPr>
            <p:spPr bwMode="auto">
              <a:xfrm>
                <a:off x="4656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611" name="Line 51"/>
              <p:cNvSpPr>
                <a:spLocks noChangeShapeType="1"/>
              </p:cNvSpPr>
              <p:nvPr/>
            </p:nvSpPr>
            <p:spPr bwMode="auto">
              <a:xfrm>
                <a:off x="4272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612" name="Freeform 52"/>
              <p:cNvSpPr>
                <a:spLocks/>
              </p:cNvSpPr>
              <p:nvPr/>
            </p:nvSpPr>
            <p:spPr bwMode="auto">
              <a:xfrm>
                <a:off x="4464" y="2880"/>
                <a:ext cx="432" cy="912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0" y="912"/>
                  </a:cxn>
                  <a:cxn ang="0">
                    <a:pos x="432" y="912"/>
                  </a:cxn>
                  <a:cxn ang="0">
                    <a:pos x="432" y="0"/>
                  </a:cxn>
                </a:cxnLst>
                <a:rect l="0" t="0" r="r" b="b"/>
                <a:pathLst>
                  <a:path w="432" h="912">
                    <a:moveTo>
                      <a:pt x="0" y="816"/>
                    </a:moveTo>
                    <a:lnTo>
                      <a:pt x="0" y="912"/>
                    </a:lnTo>
                    <a:lnTo>
                      <a:pt x="432" y="912"/>
                    </a:lnTo>
                    <a:lnTo>
                      <a:pt x="43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613" name="Text Box 53"/>
              <p:cNvSpPr txBox="1">
                <a:spLocks noChangeArrowheads="1"/>
              </p:cNvSpPr>
              <p:nvPr/>
            </p:nvSpPr>
            <p:spPr bwMode="auto">
              <a:xfrm>
                <a:off x="4288" y="3177"/>
                <a:ext cx="394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Add</a:t>
                </a:r>
              </a:p>
            </p:txBody>
          </p:sp>
        </p:grpSp>
        <p:sp>
          <p:nvSpPr>
            <p:cNvPr id="1346614" name="Rectangle 54"/>
            <p:cNvSpPr>
              <a:spLocks noChangeArrowheads="1"/>
            </p:cNvSpPr>
            <p:nvPr/>
          </p:nvSpPr>
          <p:spPr bwMode="auto">
            <a:xfrm>
              <a:off x="4464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V4</a:t>
              </a:r>
            </a:p>
          </p:txBody>
        </p:sp>
        <p:sp>
          <p:nvSpPr>
            <p:cNvPr id="1346615" name="Rectangle 55"/>
            <p:cNvSpPr>
              <a:spLocks noChangeArrowheads="1"/>
            </p:cNvSpPr>
            <p:nvPr/>
          </p:nvSpPr>
          <p:spPr bwMode="auto">
            <a:xfrm>
              <a:off x="4896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V5</a:t>
              </a:r>
            </a:p>
          </p:txBody>
        </p:sp>
        <p:sp>
          <p:nvSpPr>
            <p:cNvPr id="1346616" name="Line 56"/>
            <p:cNvSpPr>
              <a:spLocks noChangeShapeType="1"/>
            </p:cNvSpPr>
            <p:nvPr/>
          </p:nvSpPr>
          <p:spPr bwMode="auto">
            <a:xfrm>
              <a:off x="3840" y="2640"/>
              <a:ext cx="432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617" name="Line 57"/>
            <p:cNvSpPr>
              <a:spLocks noChangeShapeType="1"/>
            </p:cNvSpPr>
            <p:nvPr/>
          </p:nvSpPr>
          <p:spPr bwMode="auto">
            <a:xfrm>
              <a:off x="4656" y="220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618" name="Line 58"/>
            <p:cNvSpPr>
              <a:spLocks noChangeShapeType="1"/>
            </p:cNvSpPr>
            <p:nvPr/>
          </p:nvSpPr>
          <p:spPr bwMode="auto">
            <a:xfrm flipV="1">
              <a:off x="4896" y="2208"/>
              <a:ext cx="144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619" name="Text Box 59"/>
            <p:cNvSpPr txBox="1">
              <a:spLocks noChangeArrowheads="1"/>
            </p:cNvSpPr>
            <p:nvPr/>
          </p:nvSpPr>
          <p:spPr bwMode="auto">
            <a:xfrm>
              <a:off x="3954" y="2553"/>
              <a:ext cx="52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Chain</a:t>
              </a:r>
              <a:endParaRPr lang="en-US" altLang="ko-KR" sz="1800" i="1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sp>
        <p:nvSpPr>
          <p:cNvPr id="1346620" name="Text Box 60"/>
          <p:cNvSpPr txBox="1">
            <a:spLocks noChangeArrowheads="1"/>
          </p:cNvSpPr>
          <p:nvPr/>
        </p:nvSpPr>
        <p:spPr bwMode="auto">
          <a:xfrm>
            <a:off x="533400" y="2667000"/>
            <a:ext cx="2470150" cy="13112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LV   v1</a:t>
            </a:r>
          </a:p>
          <a:p>
            <a:pPr algn="l"/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MULV v3,v1,v2</a:t>
            </a:r>
          </a:p>
          <a:p>
            <a:pPr algn="l"/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ADDV v5, v3, v4</a:t>
            </a:r>
          </a:p>
        </p:txBody>
      </p:sp>
      <p:sp>
        <p:nvSpPr>
          <p:cNvPr id="1346621" name="Line 61"/>
          <p:cNvSpPr>
            <a:spLocks noChangeShapeType="1"/>
          </p:cNvSpPr>
          <p:nvPr/>
        </p:nvSpPr>
        <p:spPr bwMode="auto">
          <a:xfrm>
            <a:off x="1676400" y="29718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6622" name="Line 62"/>
          <p:cNvSpPr>
            <a:spLocks noChangeShapeType="1"/>
          </p:cNvSpPr>
          <p:nvPr/>
        </p:nvSpPr>
        <p:spPr bwMode="auto">
          <a:xfrm>
            <a:off x="1676400" y="34290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F0B95-B1C9-C44E-942E-10E765C6C4BA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55675" y="304800"/>
            <a:ext cx="7127875" cy="701675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Chaining Advantage</a:t>
            </a:r>
          </a:p>
        </p:txBody>
      </p:sp>
      <p:grpSp>
        <p:nvGrpSpPr>
          <p:cNvPr id="1348611" name="Group 3"/>
          <p:cNvGrpSpPr>
            <a:grpSpLocks/>
          </p:cNvGrpSpPr>
          <p:nvPr/>
        </p:nvGrpSpPr>
        <p:grpSpPr bwMode="auto">
          <a:xfrm>
            <a:off x="304800" y="3940175"/>
            <a:ext cx="8534400" cy="2174875"/>
            <a:chOff x="192" y="2482"/>
            <a:chExt cx="5376" cy="1370"/>
          </a:xfrm>
        </p:grpSpPr>
        <p:sp>
          <p:nvSpPr>
            <p:cNvPr id="1348612" name="Rectangle 4"/>
            <p:cNvSpPr>
              <a:spLocks noChangeArrowheads="1"/>
            </p:cNvSpPr>
            <p:nvPr/>
          </p:nvSpPr>
          <p:spPr bwMode="auto">
            <a:xfrm>
              <a:off x="192" y="2482"/>
              <a:ext cx="5376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 algn="l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altLang="ko-KR" sz="2000">
                  <a:ea typeface="굴림" charset="-127"/>
                  <a:cs typeface="굴림" charset="-127"/>
                </a:rPr>
                <a:t>With chaining, can start dependent instruction as soon as first result appears</a:t>
              </a:r>
            </a:p>
          </p:txBody>
        </p:sp>
        <p:grpSp>
          <p:nvGrpSpPr>
            <p:cNvPr id="1348613" name="Group 5"/>
            <p:cNvGrpSpPr>
              <a:grpSpLocks/>
            </p:cNvGrpSpPr>
            <p:nvPr/>
          </p:nvGrpSpPr>
          <p:grpSpPr bwMode="auto">
            <a:xfrm>
              <a:off x="816" y="3120"/>
              <a:ext cx="2064" cy="732"/>
              <a:chOff x="816" y="3120"/>
              <a:chExt cx="2064" cy="732"/>
            </a:xfrm>
          </p:grpSpPr>
          <p:sp>
            <p:nvSpPr>
              <p:cNvPr id="1348614" name="Rectangle 6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1536" cy="240"/>
              </a:xfrm>
              <a:prstGeom prst="rect">
                <a:avLst/>
              </a:prstGeom>
              <a:solidFill>
                <a:srgbClr val="99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Load</a:t>
                </a:r>
              </a:p>
            </p:txBody>
          </p:sp>
          <p:sp>
            <p:nvSpPr>
              <p:cNvPr id="1348615" name="Rectangle 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1536" cy="24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Mul</a:t>
                </a:r>
              </a:p>
            </p:txBody>
          </p:sp>
          <p:sp>
            <p:nvSpPr>
              <p:cNvPr id="1348616" name="Rectangle 8"/>
              <p:cNvSpPr>
                <a:spLocks noChangeArrowheads="1"/>
              </p:cNvSpPr>
              <p:nvPr/>
            </p:nvSpPr>
            <p:spPr bwMode="auto">
              <a:xfrm>
                <a:off x="1344" y="3600"/>
                <a:ext cx="1536" cy="252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Add</a:t>
                </a:r>
              </a:p>
            </p:txBody>
          </p:sp>
        </p:grpSp>
      </p:grpSp>
      <p:grpSp>
        <p:nvGrpSpPr>
          <p:cNvPr id="1348617" name="Group 9"/>
          <p:cNvGrpSpPr>
            <a:grpSpLocks/>
          </p:cNvGrpSpPr>
          <p:nvPr/>
        </p:nvGrpSpPr>
        <p:grpSpPr bwMode="auto">
          <a:xfrm>
            <a:off x="304800" y="1349375"/>
            <a:ext cx="8534400" cy="2098675"/>
            <a:chOff x="192" y="850"/>
            <a:chExt cx="5376" cy="1322"/>
          </a:xfrm>
        </p:grpSpPr>
        <p:grpSp>
          <p:nvGrpSpPr>
            <p:cNvPr id="1348618" name="Group 10"/>
            <p:cNvGrpSpPr>
              <a:grpSpLocks/>
            </p:cNvGrpSpPr>
            <p:nvPr/>
          </p:nvGrpSpPr>
          <p:grpSpPr bwMode="auto">
            <a:xfrm>
              <a:off x="624" y="1440"/>
              <a:ext cx="4608" cy="732"/>
              <a:chOff x="624" y="1440"/>
              <a:chExt cx="4608" cy="732"/>
            </a:xfrm>
          </p:grpSpPr>
          <p:grpSp>
            <p:nvGrpSpPr>
              <p:cNvPr id="1348619" name="Group 11"/>
              <p:cNvGrpSpPr>
                <a:grpSpLocks/>
              </p:cNvGrpSpPr>
              <p:nvPr/>
            </p:nvGrpSpPr>
            <p:grpSpPr bwMode="auto">
              <a:xfrm>
                <a:off x="624" y="1440"/>
                <a:ext cx="4608" cy="732"/>
                <a:chOff x="624" y="1440"/>
                <a:chExt cx="4608" cy="732"/>
              </a:xfrm>
            </p:grpSpPr>
            <p:sp>
              <p:nvSpPr>
                <p:cNvPr id="1348620" name="Rectangle 1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536" cy="240"/>
                </a:xfrm>
                <a:prstGeom prst="rect">
                  <a:avLst/>
                </a:prstGeom>
                <a:solidFill>
                  <a:srgbClr val="99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1800">
                      <a:solidFill>
                        <a:schemeClr val="bg1"/>
                      </a:solidFill>
                      <a:latin typeface="Verdana" charset="0"/>
                      <a:ea typeface="굴림" charset="-127"/>
                      <a:cs typeface="굴림" charset="-127"/>
                    </a:rPr>
                    <a:t>Load</a:t>
                  </a:r>
                </a:p>
              </p:txBody>
            </p:sp>
            <p:sp>
              <p:nvSpPr>
                <p:cNvPr id="1348621" name="Rectangle 13"/>
                <p:cNvSpPr>
                  <a:spLocks noChangeArrowheads="1"/>
                </p:cNvSpPr>
                <p:nvPr/>
              </p:nvSpPr>
              <p:spPr bwMode="auto">
                <a:xfrm>
                  <a:off x="2160" y="1680"/>
                  <a:ext cx="1536" cy="240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1800">
                      <a:solidFill>
                        <a:schemeClr val="bg1"/>
                      </a:solidFill>
                      <a:latin typeface="Verdana" charset="0"/>
                      <a:ea typeface="굴림" charset="-127"/>
                      <a:cs typeface="굴림" charset="-127"/>
                    </a:rPr>
                    <a:t>Mul</a:t>
                  </a:r>
                </a:p>
              </p:txBody>
            </p:sp>
            <p:sp>
              <p:nvSpPr>
                <p:cNvPr id="1348622" name="Rectangle 14"/>
                <p:cNvSpPr>
                  <a:spLocks noChangeArrowheads="1"/>
                </p:cNvSpPr>
                <p:nvPr/>
              </p:nvSpPr>
              <p:spPr bwMode="auto">
                <a:xfrm>
                  <a:off x="3696" y="1920"/>
                  <a:ext cx="1536" cy="252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1800">
                      <a:solidFill>
                        <a:schemeClr val="bg1"/>
                      </a:solidFill>
                      <a:latin typeface="Verdana" charset="0"/>
                      <a:ea typeface="굴림" charset="-127"/>
                      <a:cs typeface="굴림" charset="-127"/>
                    </a:rPr>
                    <a:t>Add</a:t>
                  </a:r>
                </a:p>
              </p:txBody>
            </p:sp>
          </p:grpSp>
          <p:grpSp>
            <p:nvGrpSpPr>
              <p:cNvPr id="1348623" name="Group 15"/>
              <p:cNvGrpSpPr>
                <a:grpSpLocks/>
              </p:cNvGrpSpPr>
              <p:nvPr/>
            </p:nvGrpSpPr>
            <p:grpSpPr bwMode="auto">
              <a:xfrm>
                <a:off x="1108" y="1900"/>
                <a:ext cx="812" cy="231"/>
                <a:chOff x="1108" y="1900"/>
                <a:chExt cx="812" cy="231"/>
              </a:xfrm>
            </p:grpSpPr>
            <p:sp>
              <p:nvSpPr>
                <p:cNvPr id="1348624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584" y="2016"/>
                  <a:ext cx="3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862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108" y="1900"/>
                  <a:ext cx="470" cy="231"/>
                </a:xfrm>
                <a:prstGeom prst="rect">
                  <a:avLst/>
                </a:prstGeom>
                <a:noFill/>
                <a:ln w="31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altLang="ko-KR" sz="1800">
                      <a:latin typeface="Verdana" charset="0"/>
                      <a:ea typeface="굴림" charset="-127"/>
                      <a:cs typeface="굴림" charset="-127"/>
                    </a:rPr>
                    <a:t>Time</a:t>
                  </a:r>
                </a:p>
              </p:txBody>
            </p:sp>
          </p:grpSp>
        </p:grpSp>
        <p:sp>
          <p:nvSpPr>
            <p:cNvPr id="1348626" name="Rectangle 18"/>
            <p:cNvSpPr>
              <a:spLocks noChangeArrowheads="1"/>
            </p:cNvSpPr>
            <p:nvPr/>
          </p:nvSpPr>
          <p:spPr bwMode="auto">
            <a:xfrm>
              <a:off x="192" y="850"/>
              <a:ext cx="5376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 algn="l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Without chaining, must wait for last element of result to be written before starting dependent instruction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4BA7F1-CD0B-CF47-8830-D31C09C69056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5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162800" cy="685800"/>
          </a:xfrm>
        </p:spPr>
        <p:txBody>
          <a:bodyPr/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Vector Startup</a:t>
            </a:r>
          </a:p>
        </p:txBody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924800" cy="1328738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>
                <a:ea typeface="굴림" charset="-127"/>
                <a:cs typeface="굴림" charset="-127"/>
              </a:rPr>
              <a:t>Two components of vector startup penalty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functional unit latency (time through pipeline)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dead time or recovery time (time before another vector instruction can start down pipeline)</a:t>
            </a:r>
          </a:p>
        </p:txBody>
      </p:sp>
      <p:grpSp>
        <p:nvGrpSpPr>
          <p:cNvPr id="1350660" name="Group 4"/>
          <p:cNvGrpSpPr>
            <a:grpSpLocks/>
          </p:cNvGrpSpPr>
          <p:nvPr/>
        </p:nvGrpSpPr>
        <p:grpSpPr bwMode="auto">
          <a:xfrm>
            <a:off x="685800" y="2743200"/>
            <a:ext cx="1905000" cy="381000"/>
            <a:chOff x="480" y="1776"/>
            <a:chExt cx="1200" cy="240"/>
          </a:xfrm>
        </p:grpSpPr>
        <p:sp>
          <p:nvSpPr>
            <p:cNvPr id="1350661" name="Rectangle 5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62" name="Rectangle 6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63" name="Rectangle 7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64" name="Rectangle 8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65" name="Rectangle 9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66" name="Group 10"/>
          <p:cNvGrpSpPr>
            <a:grpSpLocks/>
          </p:cNvGrpSpPr>
          <p:nvPr/>
        </p:nvGrpSpPr>
        <p:grpSpPr bwMode="auto">
          <a:xfrm>
            <a:off x="1066800" y="3124200"/>
            <a:ext cx="1905000" cy="381000"/>
            <a:chOff x="480" y="1776"/>
            <a:chExt cx="1200" cy="240"/>
          </a:xfrm>
        </p:grpSpPr>
        <p:sp>
          <p:nvSpPr>
            <p:cNvPr id="1350667" name="Rectangle 11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68" name="Rectangle 12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69" name="Rectangle 13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70" name="Rectangle 14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71" name="Rectangle 15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72" name="Group 16"/>
          <p:cNvGrpSpPr>
            <a:grpSpLocks/>
          </p:cNvGrpSpPr>
          <p:nvPr/>
        </p:nvGrpSpPr>
        <p:grpSpPr bwMode="auto">
          <a:xfrm>
            <a:off x="1447800" y="3505200"/>
            <a:ext cx="1905000" cy="381000"/>
            <a:chOff x="480" y="1776"/>
            <a:chExt cx="1200" cy="240"/>
          </a:xfrm>
        </p:grpSpPr>
        <p:sp>
          <p:nvSpPr>
            <p:cNvPr id="1350673" name="Rectangle 17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74" name="Rectangle 18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75" name="Rectangle 19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76" name="Rectangle 20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77" name="Rectangle 21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78" name="Group 22"/>
          <p:cNvGrpSpPr>
            <a:grpSpLocks/>
          </p:cNvGrpSpPr>
          <p:nvPr/>
        </p:nvGrpSpPr>
        <p:grpSpPr bwMode="auto">
          <a:xfrm>
            <a:off x="1828800" y="3886200"/>
            <a:ext cx="1905000" cy="381000"/>
            <a:chOff x="480" y="1776"/>
            <a:chExt cx="1200" cy="240"/>
          </a:xfrm>
        </p:grpSpPr>
        <p:sp>
          <p:nvSpPr>
            <p:cNvPr id="1350679" name="Rectangle 23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80" name="Rectangle 24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1" name="Rectangle 25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2" name="Rectangle 26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3" name="Rectangle 27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84" name="Group 28"/>
          <p:cNvGrpSpPr>
            <a:grpSpLocks/>
          </p:cNvGrpSpPr>
          <p:nvPr/>
        </p:nvGrpSpPr>
        <p:grpSpPr bwMode="auto">
          <a:xfrm>
            <a:off x="2209800" y="4267200"/>
            <a:ext cx="1905000" cy="381000"/>
            <a:chOff x="480" y="1776"/>
            <a:chExt cx="1200" cy="240"/>
          </a:xfrm>
        </p:grpSpPr>
        <p:sp>
          <p:nvSpPr>
            <p:cNvPr id="1350685" name="Rectangle 29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86" name="Rectangle 30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7" name="Rectangle 31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8" name="Rectangle 32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9" name="Rectangle 33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90" name="Group 34"/>
          <p:cNvGrpSpPr>
            <a:grpSpLocks/>
          </p:cNvGrpSpPr>
          <p:nvPr/>
        </p:nvGrpSpPr>
        <p:grpSpPr bwMode="auto">
          <a:xfrm>
            <a:off x="2590800" y="4648200"/>
            <a:ext cx="1905000" cy="381000"/>
            <a:chOff x="480" y="1776"/>
            <a:chExt cx="1200" cy="240"/>
          </a:xfrm>
        </p:grpSpPr>
        <p:sp>
          <p:nvSpPr>
            <p:cNvPr id="1350691" name="Rectangle 35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92" name="Rectangle 36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93" name="Rectangle 37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94" name="Rectangle 38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95" name="Rectangle 39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96" name="Group 40"/>
          <p:cNvGrpSpPr>
            <a:grpSpLocks/>
          </p:cNvGrpSpPr>
          <p:nvPr/>
        </p:nvGrpSpPr>
        <p:grpSpPr bwMode="auto">
          <a:xfrm>
            <a:off x="2971800" y="5029200"/>
            <a:ext cx="1905000" cy="381000"/>
            <a:chOff x="480" y="1776"/>
            <a:chExt cx="1200" cy="240"/>
          </a:xfrm>
        </p:grpSpPr>
        <p:sp>
          <p:nvSpPr>
            <p:cNvPr id="1350697" name="Rectangle 41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98" name="Rectangle 42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99" name="Rectangle 43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00" name="Rectangle 44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01" name="Rectangle 45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702" name="Group 46"/>
          <p:cNvGrpSpPr>
            <a:grpSpLocks/>
          </p:cNvGrpSpPr>
          <p:nvPr/>
        </p:nvGrpSpPr>
        <p:grpSpPr bwMode="auto">
          <a:xfrm>
            <a:off x="3352800" y="5410200"/>
            <a:ext cx="1905000" cy="381000"/>
            <a:chOff x="480" y="1776"/>
            <a:chExt cx="1200" cy="240"/>
          </a:xfrm>
        </p:grpSpPr>
        <p:sp>
          <p:nvSpPr>
            <p:cNvPr id="1350703" name="Rectangle 47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704" name="Rectangle 48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05" name="Rectangle 49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06" name="Rectangle 50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07" name="Rectangle 51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708" name="Group 52"/>
          <p:cNvGrpSpPr>
            <a:grpSpLocks/>
          </p:cNvGrpSpPr>
          <p:nvPr/>
        </p:nvGrpSpPr>
        <p:grpSpPr bwMode="auto">
          <a:xfrm>
            <a:off x="3733800" y="5791200"/>
            <a:ext cx="1905000" cy="381000"/>
            <a:chOff x="480" y="1776"/>
            <a:chExt cx="1200" cy="240"/>
          </a:xfrm>
        </p:grpSpPr>
        <p:sp>
          <p:nvSpPr>
            <p:cNvPr id="1350709" name="Rectangle 53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710" name="Rectangle 54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1" name="Rectangle 55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2" name="Rectangle 56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3" name="Rectangle 57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714" name="Group 58"/>
          <p:cNvGrpSpPr>
            <a:grpSpLocks/>
          </p:cNvGrpSpPr>
          <p:nvPr/>
        </p:nvGrpSpPr>
        <p:grpSpPr bwMode="auto">
          <a:xfrm>
            <a:off x="4114800" y="6172200"/>
            <a:ext cx="1905000" cy="381000"/>
            <a:chOff x="480" y="1776"/>
            <a:chExt cx="1200" cy="240"/>
          </a:xfrm>
        </p:grpSpPr>
        <p:sp>
          <p:nvSpPr>
            <p:cNvPr id="1350715" name="Rectangle 59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716" name="Rectangle 60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7" name="Rectangle 61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8" name="Rectangle 62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9" name="Rectangle 63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sp>
        <p:nvSpPr>
          <p:cNvPr id="1350720" name="Line 64"/>
          <p:cNvSpPr>
            <a:spLocks noChangeShapeType="1"/>
          </p:cNvSpPr>
          <p:nvPr/>
        </p:nvSpPr>
        <p:spPr bwMode="auto">
          <a:xfrm>
            <a:off x="6858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1" name="Line 65"/>
          <p:cNvSpPr>
            <a:spLocks noChangeShapeType="1"/>
          </p:cNvSpPr>
          <p:nvPr/>
        </p:nvSpPr>
        <p:spPr bwMode="auto">
          <a:xfrm>
            <a:off x="25908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2" name="Line 66"/>
          <p:cNvSpPr>
            <a:spLocks noChangeShapeType="1"/>
          </p:cNvSpPr>
          <p:nvPr/>
        </p:nvSpPr>
        <p:spPr bwMode="auto">
          <a:xfrm>
            <a:off x="685800" y="25146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3" name="Text Box 67"/>
          <p:cNvSpPr txBox="1">
            <a:spLocks noChangeArrowheads="1"/>
          </p:cNvSpPr>
          <p:nvPr/>
        </p:nvSpPr>
        <p:spPr bwMode="auto">
          <a:xfrm>
            <a:off x="517525" y="2073275"/>
            <a:ext cx="22780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Functional Unit Latency</a:t>
            </a:r>
          </a:p>
        </p:txBody>
      </p:sp>
      <p:sp>
        <p:nvSpPr>
          <p:cNvPr id="1350724" name="Line 68"/>
          <p:cNvSpPr>
            <a:spLocks noChangeShapeType="1"/>
          </p:cNvSpPr>
          <p:nvPr/>
        </p:nvSpPr>
        <p:spPr bwMode="auto">
          <a:xfrm>
            <a:off x="1828800" y="43434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5" name="Line 69"/>
          <p:cNvSpPr>
            <a:spLocks noChangeShapeType="1"/>
          </p:cNvSpPr>
          <p:nvPr/>
        </p:nvSpPr>
        <p:spPr bwMode="auto">
          <a:xfrm>
            <a:off x="33528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6" name="Line 70"/>
          <p:cNvSpPr>
            <a:spLocks noChangeShapeType="1"/>
          </p:cNvSpPr>
          <p:nvPr/>
        </p:nvSpPr>
        <p:spPr bwMode="auto">
          <a:xfrm>
            <a:off x="1828800" y="6019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7" name="Text Box 71"/>
          <p:cNvSpPr txBox="1">
            <a:spLocks noChangeArrowheads="1"/>
          </p:cNvSpPr>
          <p:nvPr/>
        </p:nvSpPr>
        <p:spPr bwMode="auto">
          <a:xfrm>
            <a:off x="2063750" y="5730875"/>
            <a:ext cx="11445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Dead Time</a:t>
            </a:r>
          </a:p>
        </p:txBody>
      </p:sp>
      <p:sp>
        <p:nvSpPr>
          <p:cNvPr id="1350728" name="Line 72"/>
          <p:cNvSpPr>
            <a:spLocks noChangeShapeType="1"/>
          </p:cNvSpPr>
          <p:nvPr/>
        </p:nvSpPr>
        <p:spPr bwMode="auto">
          <a:xfrm>
            <a:off x="6400800" y="2743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9" name="Line 73"/>
          <p:cNvSpPr>
            <a:spLocks noChangeShapeType="1"/>
          </p:cNvSpPr>
          <p:nvPr/>
        </p:nvSpPr>
        <p:spPr bwMode="auto">
          <a:xfrm>
            <a:off x="6400800" y="3886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0" name="Line 74"/>
          <p:cNvSpPr>
            <a:spLocks noChangeShapeType="1"/>
          </p:cNvSpPr>
          <p:nvPr/>
        </p:nvSpPr>
        <p:spPr bwMode="auto">
          <a:xfrm>
            <a:off x="6400800" y="53340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1" name="Line 75"/>
          <p:cNvSpPr>
            <a:spLocks noChangeShapeType="1"/>
          </p:cNvSpPr>
          <p:nvPr/>
        </p:nvSpPr>
        <p:spPr bwMode="auto">
          <a:xfrm>
            <a:off x="6400800" y="64770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2" name="Line 76"/>
          <p:cNvSpPr>
            <a:spLocks noChangeShapeType="1"/>
          </p:cNvSpPr>
          <p:nvPr/>
        </p:nvSpPr>
        <p:spPr bwMode="auto">
          <a:xfrm>
            <a:off x="7239000" y="2743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3" name="Line 77"/>
          <p:cNvSpPr>
            <a:spLocks noChangeShapeType="1"/>
          </p:cNvSpPr>
          <p:nvPr/>
        </p:nvSpPr>
        <p:spPr bwMode="auto">
          <a:xfrm>
            <a:off x="7239000" y="38862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4" name="Line 78"/>
          <p:cNvSpPr>
            <a:spLocks noChangeShapeType="1"/>
          </p:cNvSpPr>
          <p:nvPr/>
        </p:nvSpPr>
        <p:spPr bwMode="auto">
          <a:xfrm>
            <a:off x="7239000" y="5334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5" name="Text Box 79"/>
          <p:cNvSpPr txBox="1">
            <a:spLocks noChangeArrowheads="1"/>
          </p:cNvSpPr>
          <p:nvPr/>
        </p:nvSpPr>
        <p:spPr bwMode="auto">
          <a:xfrm>
            <a:off x="6110288" y="3140075"/>
            <a:ext cx="22431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solidFill>
                  <a:schemeClr val="hlink"/>
                </a:solidFill>
                <a:latin typeface="Verdana" charset="0"/>
                <a:ea typeface="굴림" charset="-127"/>
                <a:cs typeface="굴림" charset="-127"/>
              </a:rPr>
              <a:t>First Vector Instruction</a:t>
            </a:r>
          </a:p>
        </p:txBody>
      </p:sp>
      <p:sp>
        <p:nvSpPr>
          <p:cNvPr id="1350736" name="Text Box 80"/>
          <p:cNvSpPr txBox="1">
            <a:spLocks noChangeArrowheads="1"/>
          </p:cNvSpPr>
          <p:nvPr/>
        </p:nvSpPr>
        <p:spPr bwMode="auto">
          <a:xfrm>
            <a:off x="6130925" y="5730875"/>
            <a:ext cx="25050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solidFill>
                  <a:schemeClr val="accent2"/>
                </a:solidFill>
                <a:latin typeface="Verdana" charset="0"/>
                <a:ea typeface="굴림" charset="-127"/>
                <a:cs typeface="굴림" charset="-127"/>
              </a:rPr>
              <a:t>Second Vector Instruction</a:t>
            </a:r>
          </a:p>
        </p:txBody>
      </p:sp>
      <p:sp>
        <p:nvSpPr>
          <p:cNvPr id="1350737" name="Text Box 81"/>
          <p:cNvSpPr txBox="1">
            <a:spLocks noChangeArrowheads="1"/>
          </p:cNvSpPr>
          <p:nvPr/>
        </p:nvSpPr>
        <p:spPr bwMode="auto">
          <a:xfrm>
            <a:off x="6662738" y="4435475"/>
            <a:ext cx="114458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Dead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985BE1-5E8F-434B-AC3E-412DDFD708C0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5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543800" cy="4572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Dead Time and Short Vectors</a:t>
            </a:r>
          </a:p>
        </p:txBody>
      </p:sp>
      <p:grpSp>
        <p:nvGrpSpPr>
          <p:cNvPr id="1352707" name="Group 3"/>
          <p:cNvGrpSpPr>
            <a:grpSpLocks/>
          </p:cNvGrpSpPr>
          <p:nvPr/>
        </p:nvGrpSpPr>
        <p:grpSpPr bwMode="auto">
          <a:xfrm>
            <a:off x="914400" y="1066800"/>
            <a:ext cx="304800" cy="304800"/>
            <a:chOff x="672" y="1248"/>
            <a:chExt cx="192" cy="192"/>
          </a:xfrm>
        </p:grpSpPr>
        <p:sp>
          <p:nvSpPr>
            <p:cNvPr id="1352708" name="Rectangle 4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09" name="Oval 5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10" name="Group 6"/>
          <p:cNvGrpSpPr>
            <a:grpSpLocks/>
          </p:cNvGrpSpPr>
          <p:nvPr/>
        </p:nvGrpSpPr>
        <p:grpSpPr bwMode="auto">
          <a:xfrm>
            <a:off x="1219200" y="1066800"/>
            <a:ext cx="304800" cy="304800"/>
            <a:chOff x="672" y="1248"/>
            <a:chExt cx="192" cy="192"/>
          </a:xfrm>
        </p:grpSpPr>
        <p:sp>
          <p:nvSpPr>
            <p:cNvPr id="1352711" name="Rectangle 7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12" name="Oval 8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13" name="Group 9"/>
          <p:cNvGrpSpPr>
            <a:grpSpLocks/>
          </p:cNvGrpSpPr>
          <p:nvPr/>
        </p:nvGrpSpPr>
        <p:grpSpPr bwMode="auto">
          <a:xfrm>
            <a:off x="914400" y="1371600"/>
            <a:ext cx="304800" cy="304800"/>
            <a:chOff x="672" y="1248"/>
            <a:chExt cx="192" cy="192"/>
          </a:xfrm>
        </p:grpSpPr>
        <p:sp>
          <p:nvSpPr>
            <p:cNvPr id="1352714" name="Rectangle 10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15" name="Oval 11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16" name="Group 12"/>
          <p:cNvGrpSpPr>
            <a:grpSpLocks/>
          </p:cNvGrpSpPr>
          <p:nvPr/>
        </p:nvGrpSpPr>
        <p:grpSpPr bwMode="auto">
          <a:xfrm>
            <a:off x="1219200" y="1371600"/>
            <a:ext cx="304800" cy="304800"/>
            <a:chOff x="672" y="1248"/>
            <a:chExt cx="192" cy="192"/>
          </a:xfrm>
        </p:grpSpPr>
        <p:sp>
          <p:nvSpPr>
            <p:cNvPr id="1352717" name="Rectangle 13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18" name="Oval 14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19" name="Group 15"/>
          <p:cNvGrpSpPr>
            <a:grpSpLocks/>
          </p:cNvGrpSpPr>
          <p:nvPr/>
        </p:nvGrpSpPr>
        <p:grpSpPr bwMode="auto">
          <a:xfrm>
            <a:off x="914400" y="1676400"/>
            <a:ext cx="304800" cy="304800"/>
            <a:chOff x="672" y="1248"/>
            <a:chExt cx="192" cy="192"/>
          </a:xfrm>
        </p:grpSpPr>
        <p:sp>
          <p:nvSpPr>
            <p:cNvPr id="1352720" name="Rectangle 16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21" name="Oval 17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22" name="Group 18"/>
          <p:cNvGrpSpPr>
            <a:grpSpLocks/>
          </p:cNvGrpSpPr>
          <p:nvPr/>
        </p:nvGrpSpPr>
        <p:grpSpPr bwMode="auto">
          <a:xfrm>
            <a:off x="1219200" y="1676400"/>
            <a:ext cx="304800" cy="304800"/>
            <a:chOff x="672" y="1248"/>
            <a:chExt cx="192" cy="192"/>
          </a:xfrm>
        </p:grpSpPr>
        <p:sp>
          <p:nvSpPr>
            <p:cNvPr id="1352723" name="Rectangle 19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24" name="Oval 20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25" name="Group 21"/>
          <p:cNvGrpSpPr>
            <a:grpSpLocks/>
          </p:cNvGrpSpPr>
          <p:nvPr/>
        </p:nvGrpSpPr>
        <p:grpSpPr bwMode="auto">
          <a:xfrm>
            <a:off x="914400" y="1981200"/>
            <a:ext cx="304800" cy="304800"/>
            <a:chOff x="672" y="1248"/>
            <a:chExt cx="192" cy="192"/>
          </a:xfrm>
        </p:grpSpPr>
        <p:sp>
          <p:nvSpPr>
            <p:cNvPr id="1352726" name="Rectangle 22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27" name="Oval 23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28" name="Group 24"/>
          <p:cNvGrpSpPr>
            <a:grpSpLocks/>
          </p:cNvGrpSpPr>
          <p:nvPr/>
        </p:nvGrpSpPr>
        <p:grpSpPr bwMode="auto">
          <a:xfrm>
            <a:off x="1219200" y="1981200"/>
            <a:ext cx="304800" cy="304800"/>
            <a:chOff x="672" y="1248"/>
            <a:chExt cx="192" cy="192"/>
          </a:xfrm>
        </p:grpSpPr>
        <p:sp>
          <p:nvSpPr>
            <p:cNvPr id="1352729" name="Rectangle 25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30" name="Oval 26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52731" name="Freeform 27"/>
          <p:cNvSpPr>
            <a:spLocks/>
          </p:cNvSpPr>
          <p:nvPr/>
        </p:nvSpPr>
        <p:spPr bwMode="auto">
          <a:xfrm>
            <a:off x="914400" y="838200"/>
            <a:ext cx="60960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384" y="912"/>
              </a:cxn>
              <a:cxn ang="0">
                <a:pos x="384" y="48"/>
              </a:cxn>
            </a:cxnLst>
            <a:rect l="0" t="0" r="r" b="b"/>
            <a:pathLst>
              <a:path w="384" h="912">
                <a:moveTo>
                  <a:pt x="0" y="0"/>
                </a:moveTo>
                <a:lnTo>
                  <a:pt x="0" y="912"/>
                </a:lnTo>
                <a:lnTo>
                  <a:pt x="384" y="912"/>
                </a:lnTo>
                <a:lnTo>
                  <a:pt x="384" y="4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52732" name="Group 28"/>
          <p:cNvGrpSpPr>
            <a:grpSpLocks/>
          </p:cNvGrpSpPr>
          <p:nvPr/>
        </p:nvGrpSpPr>
        <p:grpSpPr bwMode="auto">
          <a:xfrm>
            <a:off x="914400" y="2286000"/>
            <a:ext cx="304800" cy="304800"/>
            <a:chOff x="672" y="1248"/>
            <a:chExt cx="192" cy="192"/>
          </a:xfrm>
        </p:grpSpPr>
        <p:sp>
          <p:nvSpPr>
            <p:cNvPr id="1352733" name="Rectangle 29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34" name="Oval 30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35" name="Group 31"/>
          <p:cNvGrpSpPr>
            <a:grpSpLocks/>
          </p:cNvGrpSpPr>
          <p:nvPr/>
        </p:nvGrpSpPr>
        <p:grpSpPr bwMode="auto">
          <a:xfrm>
            <a:off x="1219200" y="2286000"/>
            <a:ext cx="304800" cy="304800"/>
            <a:chOff x="672" y="1248"/>
            <a:chExt cx="192" cy="192"/>
          </a:xfrm>
        </p:grpSpPr>
        <p:sp>
          <p:nvSpPr>
            <p:cNvPr id="1352736" name="Rectangle 32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37" name="Oval 33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38" name="Group 34"/>
          <p:cNvGrpSpPr>
            <a:grpSpLocks/>
          </p:cNvGrpSpPr>
          <p:nvPr/>
        </p:nvGrpSpPr>
        <p:grpSpPr bwMode="auto">
          <a:xfrm>
            <a:off x="914400" y="2590800"/>
            <a:ext cx="304800" cy="304800"/>
            <a:chOff x="672" y="1248"/>
            <a:chExt cx="192" cy="192"/>
          </a:xfrm>
        </p:grpSpPr>
        <p:sp>
          <p:nvSpPr>
            <p:cNvPr id="1352739" name="Rectangle 35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40" name="Oval 36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41" name="Group 37"/>
          <p:cNvGrpSpPr>
            <a:grpSpLocks/>
          </p:cNvGrpSpPr>
          <p:nvPr/>
        </p:nvGrpSpPr>
        <p:grpSpPr bwMode="auto">
          <a:xfrm>
            <a:off x="1219200" y="2590800"/>
            <a:ext cx="304800" cy="304800"/>
            <a:chOff x="672" y="1248"/>
            <a:chExt cx="192" cy="192"/>
          </a:xfrm>
        </p:grpSpPr>
        <p:sp>
          <p:nvSpPr>
            <p:cNvPr id="1352742" name="Rectangle 38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43" name="Oval 39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44" name="Group 40"/>
          <p:cNvGrpSpPr>
            <a:grpSpLocks/>
          </p:cNvGrpSpPr>
          <p:nvPr/>
        </p:nvGrpSpPr>
        <p:grpSpPr bwMode="auto">
          <a:xfrm>
            <a:off x="914400" y="2895600"/>
            <a:ext cx="304800" cy="304800"/>
            <a:chOff x="672" y="1248"/>
            <a:chExt cx="192" cy="192"/>
          </a:xfrm>
        </p:grpSpPr>
        <p:sp>
          <p:nvSpPr>
            <p:cNvPr id="1352745" name="Rectangle 41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46" name="Oval 42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47" name="Group 43"/>
          <p:cNvGrpSpPr>
            <a:grpSpLocks/>
          </p:cNvGrpSpPr>
          <p:nvPr/>
        </p:nvGrpSpPr>
        <p:grpSpPr bwMode="auto">
          <a:xfrm>
            <a:off x="1219200" y="2895600"/>
            <a:ext cx="304800" cy="304800"/>
            <a:chOff x="672" y="1248"/>
            <a:chExt cx="192" cy="192"/>
          </a:xfrm>
        </p:grpSpPr>
        <p:sp>
          <p:nvSpPr>
            <p:cNvPr id="1352748" name="Rectangle 44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49" name="Oval 45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50" name="Group 46"/>
          <p:cNvGrpSpPr>
            <a:grpSpLocks/>
          </p:cNvGrpSpPr>
          <p:nvPr/>
        </p:nvGrpSpPr>
        <p:grpSpPr bwMode="auto">
          <a:xfrm>
            <a:off x="914400" y="3200400"/>
            <a:ext cx="304800" cy="304800"/>
            <a:chOff x="672" y="1248"/>
            <a:chExt cx="192" cy="192"/>
          </a:xfrm>
        </p:grpSpPr>
        <p:sp>
          <p:nvSpPr>
            <p:cNvPr id="1352751" name="Rectangle 47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52" name="Oval 48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53" name="Group 49"/>
          <p:cNvGrpSpPr>
            <a:grpSpLocks/>
          </p:cNvGrpSpPr>
          <p:nvPr/>
        </p:nvGrpSpPr>
        <p:grpSpPr bwMode="auto">
          <a:xfrm>
            <a:off x="1219200" y="3200400"/>
            <a:ext cx="304800" cy="304800"/>
            <a:chOff x="672" y="1248"/>
            <a:chExt cx="192" cy="192"/>
          </a:xfrm>
        </p:grpSpPr>
        <p:sp>
          <p:nvSpPr>
            <p:cNvPr id="1352754" name="Rectangle 50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55" name="Oval 51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56" name="Group 52"/>
          <p:cNvGrpSpPr>
            <a:grpSpLocks/>
          </p:cNvGrpSpPr>
          <p:nvPr/>
        </p:nvGrpSpPr>
        <p:grpSpPr bwMode="auto">
          <a:xfrm>
            <a:off x="914400" y="3505200"/>
            <a:ext cx="304800" cy="304800"/>
            <a:chOff x="672" y="2784"/>
            <a:chExt cx="192" cy="192"/>
          </a:xfrm>
        </p:grpSpPr>
        <p:sp>
          <p:nvSpPr>
            <p:cNvPr id="1352757" name="Rectangle 5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58" name="Oval 5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59" name="Group 55"/>
          <p:cNvGrpSpPr>
            <a:grpSpLocks/>
          </p:cNvGrpSpPr>
          <p:nvPr/>
        </p:nvGrpSpPr>
        <p:grpSpPr bwMode="auto">
          <a:xfrm>
            <a:off x="1219200" y="3505200"/>
            <a:ext cx="304800" cy="304800"/>
            <a:chOff x="672" y="2784"/>
            <a:chExt cx="192" cy="192"/>
          </a:xfrm>
        </p:grpSpPr>
        <p:sp>
          <p:nvSpPr>
            <p:cNvPr id="1352760" name="Rectangle 5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61" name="Oval 5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62" name="Group 58"/>
          <p:cNvGrpSpPr>
            <a:grpSpLocks/>
          </p:cNvGrpSpPr>
          <p:nvPr/>
        </p:nvGrpSpPr>
        <p:grpSpPr bwMode="auto">
          <a:xfrm>
            <a:off x="1219200" y="3810000"/>
            <a:ext cx="304800" cy="304800"/>
            <a:chOff x="672" y="2784"/>
            <a:chExt cx="192" cy="192"/>
          </a:xfrm>
        </p:grpSpPr>
        <p:sp>
          <p:nvSpPr>
            <p:cNvPr id="1352763" name="Rectangle 59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64" name="Oval 60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65" name="Group 61"/>
          <p:cNvGrpSpPr>
            <a:grpSpLocks/>
          </p:cNvGrpSpPr>
          <p:nvPr/>
        </p:nvGrpSpPr>
        <p:grpSpPr bwMode="auto">
          <a:xfrm>
            <a:off x="914400" y="3810000"/>
            <a:ext cx="304800" cy="304800"/>
            <a:chOff x="672" y="2784"/>
            <a:chExt cx="192" cy="192"/>
          </a:xfrm>
        </p:grpSpPr>
        <p:sp>
          <p:nvSpPr>
            <p:cNvPr id="1352766" name="Rectangle 62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67" name="Oval 63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68" name="Group 64"/>
          <p:cNvGrpSpPr>
            <a:grpSpLocks/>
          </p:cNvGrpSpPr>
          <p:nvPr/>
        </p:nvGrpSpPr>
        <p:grpSpPr bwMode="auto">
          <a:xfrm>
            <a:off x="1219200" y="4114800"/>
            <a:ext cx="304800" cy="304800"/>
            <a:chOff x="672" y="2784"/>
            <a:chExt cx="192" cy="192"/>
          </a:xfrm>
        </p:grpSpPr>
        <p:sp>
          <p:nvSpPr>
            <p:cNvPr id="1352769" name="Rectangle 65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70" name="Oval 66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71" name="Group 67"/>
          <p:cNvGrpSpPr>
            <a:grpSpLocks/>
          </p:cNvGrpSpPr>
          <p:nvPr/>
        </p:nvGrpSpPr>
        <p:grpSpPr bwMode="auto">
          <a:xfrm>
            <a:off x="914400" y="4114800"/>
            <a:ext cx="304800" cy="304800"/>
            <a:chOff x="672" y="2784"/>
            <a:chExt cx="192" cy="192"/>
          </a:xfrm>
        </p:grpSpPr>
        <p:sp>
          <p:nvSpPr>
            <p:cNvPr id="1352772" name="Rectangle 68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73" name="Oval 69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74" name="Group 70"/>
          <p:cNvGrpSpPr>
            <a:grpSpLocks/>
          </p:cNvGrpSpPr>
          <p:nvPr/>
        </p:nvGrpSpPr>
        <p:grpSpPr bwMode="auto">
          <a:xfrm>
            <a:off x="914400" y="4419600"/>
            <a:ext cx="304800" cy="304800"/>
            <a:chOff x="672" y="2784"/>
            <a:chExt cx="192" cy="192"/>
          </a:xfrm>
        </p:grpSpPr>
        <p:sp>
          <p:nvSpPr>
            <p:cNvPr id="1352775" name="Rectangle 71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76" name="Oval 72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77" name="Group 73"/>
          <p:cNvGrpSpPr>
            <a:grpSpLocks/>
          </p:cNvGrpSpPr>
          <p:nvPr/>
        </p:nvGrpSpPr>
        <p:grpSpPr bwMode="auto">
          <a:xfrm>
            <a:off x="1219200" y="4419600"/>
            <a:ext cx="304800" cy="304800"/>
            <a:chOff x="672" y="2784"/>
            <a:chExt cx="192" cy="192"/>
          </a:xfrm>
        </p:grpSpPr>
        <p:sp>
          <p:nvSpPr>
            <p:cNvPr id="1352778" name="Rectangle 74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79" name="Oval 75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80" name="Group 76"/>
          <p:cNvGrpSpPr>
            <a:grpSpLocks/>
          </p:cNvGrpSpPr>
          <p:nvPr/>
        </p:nvGrpSpPr>
        <p:grpSpPr bwMode="auto">
          <a:xfrm>
            <a:off x="1219200" y="4724400"/>
            <a:ext cx="304800" cy="304800"/>
            <a:chOff x="672" y="2784"/>
            <a:chExt cx="192" cy="192"/>
          </a:xfrm>
        </p:grpSpPr>
        <p:sp>
          <p:nvSpPr>
            <p:cNvPr id="1352781" name="Rectangle 77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82" name="Oval 78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83" name="Group 79"/>
          <p:cNvGrpSpPr>
            <a:grpSpLocks/>
          </p:cNvGrpSpPr>
          <p:nvPr/>
        </p:nvGrpSpPr>
        <p:grpSpPr bwMode="auto">
          <a:xfrm>
            <a:off x="914400" y="4724400"/>
            <a:ext cx="304800" cy="304800"/>
            <a:chOff x="672" y="2784"/>
            <a:chExt cx="192" cy="192"/>
          </a:xfrm>
        </p:grpSpPr>
        <p:sp>
          <p:nvSpPr>
            <p:cNvPr id="1352784" name="Rectangle 80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85" name="Oval 81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86" name="Group 82"/>
          <p:cNvGrpSpPr>
            <a:grpSpLocks/>
          </p:cNvGrpSpPr>
          <p:nvPr/>
        </p:nvGrpSpPr>
        <p:grpSpPr bwMode="auto">
          <a:xfrm>
            <a:off x="1219200" y="5029200"/>
            <a:ext cx="304800" cy="304800"/>
            <a:chOff x="672" y="2784"/>
            <a:chExt cx="192" cy="192"/>
          </a:xfrm>
        </p:grpSpPr>
        <p:sp>
          <p:nvSpPr>
            <p:cNvPr id="1352787" name="Rectangle 8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88" name="Oval 8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89" name="Group 85"/>
          <p:cNvGrpSpPr>
            <a:grpSpLocks/>
          </p:cNvGrpSpPr>
          <p:nvPr/>
        </p:nvGrpSpPr>
        <p:grpSpPr bwMode="auto">
          <a:xfrm>
            <a:off x="914400" y="5029200"/>
            <a:ext cx="304800" cy="304800"/>
            <a:chOff x="672" y="2784"/>
            <a:chExt cx="192" cy="192"/>
          </a:xfrm>
        </p:grpSpPr>
        <p:sp>
          <p:nvSpPr>
            <p:cNvPr id="1352790" name="Rectangle 8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91" name="Oval 8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52792" name="Freeform 88"/>
          <p:cNvSpPr>
            <a:spLocks/>
          </p:cNvSpPr>
          <p:nvPr/>
        </p:nvSpPr>
        <p:spPr bwMode="auto">
          <a:xfrm>
            <a:off x="914400" y="3505200"/>
            <a:ext cx="609600" cy="2133600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0" y="0"/>
              </a:cxn>
              <a:cxn ang="0">
                <a:pos x="384" y="0"/>
              </a:cxn>
              <a:cxn ang="0">
                <a:pos x="384" y="1344"/>
              </a:cxn>
            </a:cxnLst>
            <a:rect l="0" t="0" r="r" b="b"/>
            <a:pathLst>
              <a:path w="384" h="1344">
                <a:moveTo>
                  <a:pt x="0" y="1296"/>
                </a:moveTo>
                <a:lnTo>
                  <a:pt x="0" y="0"/>
                </a:lnTo>
                <a:lnTo>
                  <a:pt x="384" y="0"/>
                </a:lnTo>
                <a:lnTo>
                  <a:pt x="384" y="134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793" name="Text Box 89"/>
          <p:cNvSpPr txBox="1">
            <a:spLocks noChangeArrowheads="1"/>
          </p:cNvSpPr>
          <p:nvPr/>
        </p:nvSpPr>
        <p:spPr bwMode="auto">
          <a:xfrm>
            <a:off x="2209800" y="5251450"/>
            <a:ext cx="2819400" cy="102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ko-KR" sz="1400" i="1">
                <a:latin typeface="Verdana" charset="0"/>
                <a:ea typeface="굴림" charset="-127"/>
                <a:cs typeface="굴림" charset="-127"/>
              </a:rPr>
              <a:t>Cray C90, Two lanes</a:t>
            </a:r>
          </a:p>
          <a:p>
            <a:pPr>
              <a:spcBef>
                <a:spcPct val="20000"/>
              </a:spcBef>
            </a:pPr>
            <a:r>
              <a:rPr lang="en-US" altLang="ko-KR" sz="1400" i="1">
                <a:latin typeface="Verdana" charset="0"/>
                <a:ea typeface="굴림" charset="-127"/>
                <a:cs typeface="굴림" charset="-127"/>
              </a:rPr>
              <a:t>4 cycle dead time</a:t>
            </a:r>
          </a:p>
          <a:p>
            <a:pPr>
              <a:spcBef>
                <a:spcPct val="20000"/>
              </a:spcBef>
            </a:pPr>
            <a:r>
              <a:rPr lang="en-US" altLang="ko-KR" sz="1400" i="1">
                <a:latin typeface="Verdana" charset="0"/>
                <a:ea typeface="굴림" charset="-127"/>
                <a:cs typeface="굴림" charset="-127"/>
              </a:rPr>
              <a:t>Maximum efficiency 94% with 128 element vectors</a:t>
            </a:r>
          </a:p>
        </p:txBody>
      </p:sp>
      <p:sp>
        <p:nvSpPr>
          <p:cNvPr id="1352794" name="Line 90"/>
          <p:cNvSpPr>
            <a:spLocks noChangeShapeType="1"/>
          </p:cNvSpPr>
          <p:nvPr/>
        </p:nvSpPr>
        <p:spPr bwMode="auto">
          <a:xfrm>
            <a:off x="1600200" y="3505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795" name="Line 91"/>
          <p:cNvSpPr>
            <a:spLocks noChangeShapeType="1"/>
          </p:cNvSpPr>
          <p:nvPr/>
        </p:nvSpPr>
        <p:spPr bwMode="auto">
          <a:xfrm>
            <a:off x="1600200" y="2286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796" name="Line 92"/>
          <p:cNvSpPr>
            <a:spLocks noChangeShapeType="1"/>
          </p:cNvSpPr>
          <p:nvPr/>
        </p:nvSpPr>
        <p:spPr bwMode="auto">
          <a:xfrm>
            <a:off x="1752600" y="22860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797" name="Text Box 93"/>
          <p:cNvSpPr txBox="1">
            <a:spLocks noChangeArrowheads="1"/>
          </p:cNvSpPr>
          <p:nvPr/>
        </p:nvSpPr>
        <p:spPr bwMode="auto">
          <a:xfrm>
            <a:off x="1892300" y="2759075"/>
            <a:ext cx="1854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4 cycles dead time</a:t>
            </a:r>
          </a:p>
        </p:txBody>
      </p:sp>
      <p:grpSp>
        <p:nvGrpSpPr>
          <p:cNvPr id="1352798" name="Group 94"/>
          <p:cNvGrpSpPr>
            <a:grpSpLocks/>
          </p:cNvGrpSpPr>
          <p:nvPr/>
        </p:nvGrpSpPr>
        <p:grpSpPr bwMode="auto">
          <a:xfrm>
            <a:off x="4725988" y="1905000"/>
            <a:ext cx="4265612" cy="1936750"/>
            <a:chOff x="2977" y="1392"/>
            <a:chExt cx="2687" cy="1220"/>
          </a:xfrm>
        </p:grpSpPr>
        <p:grpSp>
          <p:nvGrpSpPr>
            <p:cNvPr id="1352799" name="Group 95"/>
            <p:cNvGrpSpPr>
              <a:grpSpLocks/>
            </p:cNvGrpSpPr>
            <p:nvPr/>
          </p:nvGrpSpPr>
          <p:grpSpPr bwMode="auto">
            <a:xfrm>
              <a:off x="4032" y="1392"/>
              <a:ext cx="1536" cy="384"/>
              <a:chOff x="3024" y="1344"/>
              <a:chExt cx="1536" cy="384"/>
            </a:xfrm>
          </p:grpSpPr>
          <p:grpSp>
            <p:nvGrpSpPr>
              <p:cNvPr id="1352800" name="Group 96"/>
              <p:cNvGrpSpPr>
                <a:grpSpLocks/>
              </p:cNvGrpSpPr>
              <p:nvPr/>
            </p:nvGrpSpPr>
            <p:grpSpPr bwMode="auto">
              <a:xfrm>
                <a:off x="3024" y="1344"/>
                <a:ext cx="192" cy="192"/>
                <a:chOff x="672" y="1248"/>
                <a:chExt cx="192" cy="192"/>
              </a:xfrm>
            </p:grpSpPr>
            <p:sp>
              <p:nvSpPr>
                <p:cNvPr id="1352801" name="Rectangle 97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02" name="Oval 98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03" name="Group 99"/>
              <p:cNvGrpSpPr>
                <a:grpSpLocks/>
              </p:cNvGrpSpPr>
              <p:nvPr/>
            </p:nvGrpSpPr>
            <p:grpSpPr bwMode="auto">
              <a:xfrm>
                <a:off x="3216" y="1344"/>
                <a:ext cx="192" cy="192"/>
                <a:chOff x="672" y="1248"/>
                <a:chExt cx="192" cy="192"/>
              </a:xfrm>
            </p:grpSpPr>
            <p:sp>
              <p:nvSpPr>
                <p:cNvPr id="1352804" name="Rectangle 100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05" name="Oval 101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06" name="Group 102"/>
              <p:cNvGrpSpPr>
                <a:grpSpLocks/>
              </p:cNvGrpSpPr>
              <p:nvPr/>
            </p:nvGrpSpPr>
            <p:grpSpPr bwMode="auto">
              <a:xfrm>
                <a:off x="3792" y="1344"/>
                <a:ext cx="192" cy="192"/>
                <a:chOff x="672" y="1248"/>
                <a:chExt cx="192" cy="192"/>
              </a:xfrm>
            </p:grpSpPr>
            <p:sp>
              <p:nvSpPr>
                <p:cNvPr id="1352807" name="Rectangle 103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08" name="Oval 104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09" name="Group 105"/>
              <p:cNvGrpSpPr>
                <a:grpSpLocks/>
              </p:cNvGrpSpPr>
              <p:nvPr/>
            </p:nvGrpSpPr>
            <p:grpSpPr bwMode="auto">
              <a:xfrm>
                <a:off x="3984" y="1344"/>
                <a:ext cx="192" cy="192"/>
                <a:chOff x="672" y="1248"/>
                <a:chExt cx="192" cy="192"/>
              </a:xfrm>
            </p:grpSpPr>
            <p:sp>
              <p:nvSpPr>
                <p:cNvPr id="1352810" name="Rectangle 106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11" name="Oval 107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12" name="Group 108"/>
              <p:cNvGrpSpPr>
                <a:grpSpLocks/>
              </p:cNvGrpSpPr>
              <p:nvPr/>
            </p:nvGrpSpPr>
            <p:grpSpPr bwMode="auto">
              <a:xfrm>
                <a:off x="3408" y="1344"/>
                <a:ext cx="192" cy="192"/>
                <a:chOff x="672" y="1248"/>
                <a:chExt cx="192" cy="192"/>
              </a:xfrm>
            </p:grpSpPr>
            <p:sp>
              <p:nvSpPr>
                <p:cNvPr id="1352813" name="Rectangle 109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14" name="Oval 110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15" name="Group 111"/>
              <p:cNvGrpSpPr>
                <a:grpSpLocks/>
              </p:cNvGrpSpPr>
              <p:nvPr/>
            </p:nvGrpSpPr>
            <p:grpSpPr bwMode="auto">
              <a:xfrm>
                <a:off x="3600" y="1344"/>
                <a:ext cx="192" cy="192"/>
                <a:chOff x="672" y="1248"/>
                <a:chExt cx="192" cy="192"/>
              </a:xfrm>
            </p:grpSpPr>
            <p:sp>
              <p:nvSpPr>
                <p:cNvPr id="1352816" name="Rectangle 112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17" name="Oval 113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18" name="Group 114"/>
              <p:cNvGrpSpPr>
                <a:grpSpLocks/>
              </p:cNvGrpSpPr>
              <p:nvPr/>
            </p:nvGrpSpPr>
            <p:grpSpPr bwMode="auto">
              <a:xfrm>
                <a:off x="4176" y="1344"/>
                <a:ext cx="192" cy="192"/>
                <a:chOff x="672" y="1248"/>
                <a:chExt cx="192" cy="192"/>
              </a:xfrm>
            </p:grpSpPr>
            <p:sp>
              <p:nvSpPr>
                <p:cNvPr id="1352819" name="Rectangle 115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20" name="Oval 116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21" name="Group 117"/>
              <p:cNvGrpSpPr>
                <a:grpSpLocks/>
              </p:cNvGrpSpPr>
              <p:nvPr/>
            </p:nvGrpSpPr>
            <p:grpSpPr bwMode="auto">
              <a:xfrm>
                <a:off x="4368" y="1344"/>
                <a:ext cx="192" cy="192"/>
                <a:chOff x="672" y="1248"/>
                <a:chExt cx="192" cy="192"/>
              </a:xfrm>
            </p:grpSpPr>
            <p:sp>
              <p:nvSpPr>
                <p:cNvPr id="1352822" name="Rectangle 118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23" name="Oval 119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52824" name="Rectangle 120"/>
              <p:cNvSpPr>
                <a:spLocks noChangeArrowheads="1"/>
              </p:cNvSpPr>
              <p:nvPr/>
            </p:nvSpPr>
            <p:spPr bwMode="auto">
              <a:xfrm>
                <a:off x="3024" y="1344"/>
                <a:ext cx="153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52825" name="Group 121"/>
              <p:cNvGrpSpPr>
                <a:grpSpLocks/>
              </p:cNvGrpSpPr>
              <p:nvPr/>
            </p:nvGrpSpPr>
            <p:grpSpPr bwMode="auto">
              <a:xfrm>
                <a:off x="3024" y="1536"/>
                <a:ext cx="192" cy="192"/>
                <a:chOff x="672" y="2784"/>
                <a:chExt cx="192" cy="192"/>
              </a:xfrm>
            </p:grpSpPr>
            <p:sp>
              <p:nvSpPr>
                <p:cNvPr id="1352826" name="Rectangle 122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27" name="Oval 123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28" name="Group 124"/>
              <p:cNvGrpSpPr>
                <a:grpSpLocks/>
              </p:cNvGrpSpPr>
              <p:nvPr/>
            </p:nvGrpSpPr>
            <p:grpSpPr bwMode="auto">
              <a:xfrm>
                <a:off x="3216" y="1536"/>
                <a:ext cx="192" cy="192"/>
                <a:chOff x="672" y="2784"/>
                <a:chExt cx="192" cy="192"/>
              </a:xfrm>
            </p:grpSpPr>
            <p:sp>
              <p:nvSpPr>
                <p:cNvPr id="1352829" name="Rectangle 125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30" name="Oval 126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31" name="Group 127"/>
              <p:cNvGrpSpPr>
                <a:grpSpLocks/>
              </p:cNvGrpSpPr>
              <p:nvPr/>
            </p:nvGrpSpPr>
            <p:grpSpPr bwMode="auto">
              <a:xfrm>
                <a:off x="3408" y="1536"/>
                <a:ext cx="192" cy="192"/>
                <a:chOff x="672" y="2784"/>
                <a:chExt cx="192" cy="192"/>
              </a:xfrm>
            </p:grpSpPr>
            <p:sp>
              <p:nvSpPr>
                <p:cNvPr id="1352832" name="Rectangle 128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33" name="Oval 129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34" name="Group 130"/>
              <p:cNvGrpSpPr>
                <a:grpSpLocks/>
              </p:cNvGrpSpPr>
              <p:nvPr/>
            </p:nvGrpSpPr>
            <p:grpSpPr bwMode="auto">
              <a:xfrm>
                <a:off x="3600" y="1536"/>
                <a:ext cx="192" cy="192"/>
                <a:chOff x="672" y="2784"/>
                <a:chExt cx="192" cy="192"/>
              </a:xfrm>
            </p:grpSpPr>
            <p:sp>
              <p:nvSpPr>
                <p:cNvPr id="1352835" name="Rectangle 131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36" name="Oval 132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37" name="Group 133"/>
              <p:cNvGrpSpPr>
                <a:grpSpLocks/>
              </p:cNvGrpSpPr>
              <p:nvPr/>
            </p:nvGrpSpPr>
            <p:grpSpPr bwMode="auto">
              <a:xfrm>
                <a:off x="3792" y="1536"/>
                <a:ext cx="192" cy="192"/>
                <a:chOff x="672" y="2784"/>
                <a:chExt cx="192" cy="192"/>
              </a:xfrm>
            </p:grpSpPr>
            <p:sp>
              <p:nvSpPr>
                <p:cNvPr id="1352838" name="Rectangle 134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39" name="Oval 135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40" name="Group 136"/>
              <p:cNvGrpSpPr>
                <a:grpSpLocks/>
              </p:cNvGrpSpPr>
              <p:nvPr/>
            </p:nvGrpSpPr>
            <p:grpSpPr bwMode="auto">
              <a:xfrm>
                <a:off x="3984" y="1536"/>
                <a:ext cx="192" cy="192"/>
                <a:chOff x="672" y="2784"/>
                <a:chExt cx="192" cy="192"/>
              </a:xfrm>
            </p:grpSpPr>
            <p:sp>
              <p:nvSpPr>
                <p:cNvPr id="1352841" name="Rectangle 137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42" name="Oval 138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43" name="Group 139"/>
              <p:cNvGrpSpPr>
                <a:grpSpLocks/>
              </p:cNvGrpSpPr>
              <p:nvPr/>
            </p:nvGrpSpPr>
            <p:grpSpPr bwMode="auto">
              <a:xfrm>
                <a:off x="4176" y="1536"/>
                <a:ext cx="192" cy="192"/>
                <a:chOff x="672" y="2784"/>
                <a:chExt cx="192" cy="192"/>
              </a:xfrm>
            </p:grpSpPr>
            <p:sp>
              <p:nvSpPr>
                <p:cNvPr id="1352844" name="Rectangle 140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45" name="Oval 141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46" name="Group 142"/>
              <p:cNvGrpSpPr>
                <a:grpSpLocks/>
              </p:cNvGrpSpPr>
              <p:nvPr/>
            </p:nvGrpSpPr>
            <p:grpSpPr bwMode="auto">
              <a:xfrm>
                <a:off x="4368" y="1536"/>
                <a:ext cx="192" cy="192"/>
                <a:chOff x="672" y="2784"/>
                <a:chExt cx="192" cy="192"/>
              </a:xfrm>
            </p:grpSpPr>
            <p:sp>
              <p:nvSpPr>
                <p:cNvPr id="1352847" name="Rectangle 143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48" name="Oval 144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52849" name="Rectangle 145"/>
              <p:cNvSpPr>
                <a:spLocks noChangeArrowheads="1"/>
              </p:cNvSpPr>
              <p:nvPr/>
            </p:nvSpPr>
            <p:spPr bwMode="auto">
              <a:xfrm>
                <a:off x="3024" y="1536"/>
                <a:ext cx="153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52850" name="Text Box 146"/>
            <p:cNvSpPr txBox="1">
              <a:spLocks noChangeArrowheads="1"/>
            </p:cNvSpPr>
            <p:nvPr/>
          </p:nvSpPr>
          <p:spPr bwMode="auto">
            <a:xfrm>
              <a:off x="3648" y="1964"/>
              <a:ext cx="2016" cy="6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T0, Eight lanes</a:t>
              </a:r>
            </a:p>
            <a:p>
              <a:pPr>
                <a:spcBef>
                  <a:spcPct val="20000"/>
                </a:spcBef>
              </a:pPr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No dead time</a:t>
              </a:r>
            </a:p>
            <a:p>
              <a:pPr>
                <a:spcBef>
                  <a:spcPct val="20000"/>
                </a:spcBef>
              </a:pPr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100% efficiency with 8 element vectors</a:t>
              </a:r>
            </a:p>
          </p:txBody>
        </p:sp>
        <p:sp>
          <p:nvSpPr>
            <p:cNvPr id="1352851" name="Text Box 147"/>
            <p:cNvSpPr txBox="1">
              <a:spLocks noChangeArrowheads="1"/>
            </p:cNvSpPr>
            <p:nvPr/>
          </p:nvSpPr>
          <p:spPr bwMode="auto">
            <a:xfrm>
              <a:off x="2977" y="1498"/>
              <a:ext cx="87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No dead time</a:t>
              </a:r>
            </a:p>
          </p:txBody>
        </p:sp>
        <p:sp>
          <p:nvSpPr>
            <p:cNvPr id="1352852" name="Line 148"/>
            <p:cNvSpPr>
              <a:spLocks noChangeShapeType="1"/>
            </p:cNvSpPr>
            <p:nvPr/>
          </p:nvSpPr>
          <p:spPr bwMode="auto">
            <a:xfrm>
              <a:off x="388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853" name="Group 149"/>
          <p:cNvGrpSpPr>
            <a:grpSpLocks/>
          </p:cNvGrpSpPr>
          <p:nvPr/>
        </p:nvGrpSpPr>
        <p:grpSpPr bwMode="auto">
          <a:xfrm>
            <a:off x="1219200" y="5791200"/>
            <a:ext cx="304800" cy="304800"/>
            <a:chOff x="672" y="2784"/>
            <a:chExt cx="192" cy="192"/>
          </a:xfrm>
        </p:grpSpPr>
        <p:sp>
          <p:nvSpPr>
            <p:cNvPr id="1352854" name="Rectangle 150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855" name="Oval 151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856" name="Group 152"/>
          <p:cNvGrpSpPr>
            <a:grpSpLocks/>
          </p:cNvGrpSpPr>
          <p:nvPr/>
        </p:nvGrpSpPr>
        <p:grpSpPr bwMode="auto">
          <a:xfrm>
            <a:off x="914400" y="5791200"/>
            <a:ext cx="304800" cy="304800"/>
            <a:chOff x="672" y="2784"/>
            <a:chExt cx="192" cy="192"/>
          </a:xfrm>
        </p:grpSpPr>
        <p:sp>
          <p:nvSpPr>
            <p:cNvPr id="1352857" name="Rectangle 15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858" name="Oval 15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859" name="Group 155"/>
          <p:cNvGrpSpPr>
            <a:grpSpLocks/>
          </p:cNvGrpSpPr>
          <p:nvPr/>
        </p:nvGrpSpPr>
        <p:grpSpPr bwMode="auto">
          <a:xfrm>
            <a:off x="1219200" y="6096000"/>
            <a:ext cx="304800" cy="304800"/>
            <a:chOff x="672" y="2784"/>
            <a:chExt cx="192" cy="192"/>
          </a:xfrm>
        </p:grpSpPr>
        <p:sp>
          <p:nvSpPr>
            <p:cNvPr id="1352860" name="Rectangle 15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861" name="Oval 15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862" name="Group 158"/>
          <p:cNvGrpSpPr>
            <a:grpSpLocks/>
          </p:cNvGrpSpPr>
          <p:nvPr/>
        </p:nvGrpSpPr>
        <p:grpSpPr bwMode="auto">
          <a:xfrm>
            <a:off x="914400" y="6096000"/>
            <a:ext cx="304800" cy="304800"/>
            <a:chOff x="672" y="2784"/>
            <a:chExt cx="192" cy="192"/>
          </a:xfrm>
        </p:grpSpPr>
        <p:sp>
          <p:nvSpPr>
            <p:cNvPr id="1352863" name="Rectangle 159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864" name="Oval 160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52865" name="Freeform 161"/>
          <p:cNvSpPr>
            <a:spLocks/>
          </p:cNvSpPr>
          <p:nvPr/>
        </p:nvSpPr>
        <p:spPr bwMode="auto">
          <a:xfrm>
            <a:off x="914400" y="5638800"/>
            <a:ext cx="6096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84" y="480"/>
              </a:cxn>
              <a:cxn ang="0">
                <a:pos x="384" y="96"/>
              </a:cxn>
            </a:cxnLst>
            <a:rect l="0" t="0" r="r" b="b"/>
            <a:pathLst>
              <a:path w="384" h="480">
                <a:moveTo>
                  <a:pt x="0" y="0"/>
                </a:moveTo>
                <a:lnTo>
                  <a:pt x="0" y="480"/>
                </a:lnTo>
                <a:lnTo>
                  <a:pt x="384" y="480"/>
                </a:lnTo>
                <a:lnTo>
                  <a:pt x="384" y="9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866" name="Line 162"/>
          <p:cNvSpPr>
            <a:spLocks noChangeShapeType="1"/>
          </p:cNvSpPr>
          <p:nvPr/>
        </p:nvSpPr>
        <p:spPr bwMode="auto">
          <a:xfrm>
            <a:off x="1600200" y="6400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867" name="Line 163"/>
          <p:cNvSpPr>
            <a:spLocks noChangeShapeType="1"/>
          </p:cNvSpPr>
          <p:nvPr/>
        </p:nvSpPr>
        <p:spPr bwMode="auto">
          <a:xfrm>
            <a:off x="1752600" y="3505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868" name="Text Box 164"/>
          <p:cNvSpPr txBox="1">
            <a:spLocks noChangeArrowheads="1"/>
          </p:cNvSpPr>
          <p:nvPr/>
        </p:nvSpPr>
        <p:spPr bwMode="auto">
          <a:xfrm>
            <a:off x="1889125" y="4587875"/>
            <a:ext cx="16017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64 cycles active</a:t>
            </a:r>
          </a:p>
        </p:txBody>
      </p:sp>
      <p:sp>
        <p:nvSpPr>
          <p:cNvPr id="1352869" name="Line 165"/>
          <p:cNvSpPr>
            <a:spLocks noChangeShapeType="1"/>
          </p:cNvSpPr>
          <p:nvPr/>
        </p:nvSpPr>
        <p:spPr bwMode="auto">
          <a:xfrm>
            <a:off x="12192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BA0E03-C436-F74E-A22C-52EB86641017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5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922338" y="-76200"/>
            <a:ext cx="7162800" cy="1143000"/>
          </a:xfrm>
        </p:spPr>
        <p:txBody>
          <a:bodyPr/>
          <a:lstStyle/>
          <a:p>
            <a:r>
              <a:rPr lang="en-US" altLang="ko-KR" sz="2400">
                <a:ea typeface="굴림" charset="-127"/>
                <a:cs typeface="굴림" charset="-127"/>
              </a:rPr>
              <a:t>Vector Memory-Memory versus Vector Register Machines</a:t>
            </a:r>
          </a:p>
        </p:txBody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74712"/>
            <a:ext cx="8001000" cy="1649413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>
                <a:ea typeface="굴림" charset="-127"/>
                <a:cs typeface="굴림" charset="-127"/>
              </a:rPr>
              <a:t>Vector memory-memory instructions hold all vector operands in main memory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The first vector machines, CDC Star-100 (‘73) and TI ASC (‘71), were memory-memory machines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Cray-1 (’76) was first vector register machine</a:t>
            </a:r>
          </a:p>
        </p:txBody>
      </p:sp>
      <p:grpSp>
        <p:nvGrpSpPr>
          <p:cNvPr id="1354756" name="Group 4"/>
          <p:cNvGrpSpPr>
            <a:grpSpLocks/>
          </p:cNvGrpSpPr>
          <p:nvPr/>
        </p:nvGrpSpPr>
        <p:grpSpPr bwMode="auto">
          <a:xfrm>
            <a:off x="381000" y="2932112"/>
            <a:ext cx="3200400" cy="2163763"/>
            <a:chOff x="240" y="2016"/>
            <a:chExt cx="2016" cy="1363"/>
          </a:xfrm>
        </p:grpSpPr>
        <p:sp>
          <p:nvSpPr>
            <p:cNvPr id="1354757" name="Text Box 5"/>
            <p:cNvSpPr txBox="1">
              <a:spLocks noChangeArrowheads="1"/>
            </p:cNvSpPr>
            <p:nvPr/>
          </p:nvSpPr>
          <p:spPr bwMode="auto">
            <a:xfrm>
              <a:off x="288" y="2316"/>
              <a:ext cx="1931" cy="106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for (i=0; i&lt;N; i++)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{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C[i] = A[i] + B[i];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D[i] = A[i] - B[i];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}</a:t>
              </a:r>
            </a:p>
          </p:txBody>
        </p:sp>
        <p:sp>
          <p:nvSpPr>
            <p:cNvPr id="1354758" name="Text Box 6"/>
            <p:cNvSpPr txBox="1">
              <a:spLocks noChangeArrowheads="1"/>
            </p:cNvSpPr>
            <p:nvPr/>
          </p:nvSpPr>
          <p:spPr bwMode="auto">
            <a:xfrm>
              <a:off x="294" y="2073"/>
              <a:ext cx="169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Example Source Code</a:t>
              </a:r>
            </a:p>
          </p:txBody>
        </p:sp>
        <p:sp>
          <p:nvSpPr>
            <p:cNvPr id="1354759" name="Rectangle 7"/>
            <p:cNvSpPr>
              <a:spLocks noChangeArrowheads="1"/>
            </p:cNvSpPr>
            <p:nvPr/>
          </p:nvSpPr>
          <p:spPr bwMode="auto">
            <a:xfrm>
              <a:off x="240" y="2016"/>
              <a:ext cx="2016" cy="134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4760" name="Group 8"/>
          <p:cNvGrpSpPr>
            <a:grpSpLocks/>
          </p:cNvGrpSpPr>
          <p:nvPr/>
        </p:nvGrpSpPr>
        <p:grpSpPr bwMode="auto">
          <a:xfrm>
            <a:off x="3581400" y="2590800"/>
            <a:ext cx="5334000" cy="1371600"/>
            <a:chOff x="2256" y="1801"/>
            <a:chExt cx="3360" cy="864"/>
          </a:xfrm>
        </p:grpSpPr>
        <p:grpSp>
          <p:nvGrpSpPr>
            <p:cNvPr id="1354761" name="Group 9"/>
            <p:cNvGrpSpPr>
              <a:grpSpLocks/>
            </p:cNvGrpSpPr>
            <p:nvPr/>
          </p:nvGrpSpPr>
          <p:grpSpPr bwMode="auto">
            <a:xfrm>
              <a:off x="3168" y="1801"/>
              <a:ext cx="2448" cy="864"/>
              <a:chOff x="3168" y="1801"/>
              <a:chExt cx="2448" cy="864"/>
            </a:xfrm>
          </p:grpSpPr>
          <p:sp>
            <p:nvSpPr>
              <p:cNvPr id="1354762" name="Text Box 10"/>
              <p:cNvSpPr txBox="1">
                <a:spLocks noChangeArrowheads="1"/>
              </p:cNvSpPr>
              <p:nvPr/>
            </p:nvSpPr>
            <p:spPr bwMode="auto">
              <a:xfrm>
                <a:off x="3696" y="2089"/>
                <a:ext cx="1153" cy="439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ADDV C, A, B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SUBV D, A, B</a:t>
                </a:r>
                <a:endParaRPr lang="en-US" altLang="ko-KR" sz="1800" b="1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54763" name="Text Box 11"/>
              <p:cNvSpPr txBox="1">
                <a:spLocks noChangeArrowheads="1"/>
              </p:cNvSpPr>
              <p:nvPr/>
            </p:nvSpPr>
            <p:spPr bwMode="auto">
              <a:xfrm>
                <a:off x="3222" y="1810"/>
                <a:ext cx="2273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Vector Memory-Memory Code</a:t>
                </a:r>
              </a:p>
            </p:txBody>
          </p:sp>
          <p:sp>
            <p:nvSpPr>
              <p:cNvPr id="1354764" name="Rectangle 12"/>
              <p:cNvSpPr>
                <a:spLocks noChangeArrowheads="1"/>
              </p:cNvSpPr>
              <p:nvPr/>
            </p:nvSpPr>
            <p:spPr bwMode="auto">
              <a:xfrm>
                <a:off x="3168" y="1801"/>
                <a:ext cx="2448" cy="86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54765" name="Line 13"/>
            <p:cNvSpPr>
              <a:spLocks noChangeShapeType="1"/>
            </p:cNvSpPr>
            <p:nvPr/>
          </p:nvSpPr>
          <p:spPr bwMode="auto">
            <a:xfrm flipV="1">
              <a:off x="2256" y="2233"/>
              <a:ext cx="91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4766" name="Group 14"/>
          <p:cNvGrpSpPr>
            <a:grpSpLocks/>
          </p:cNvGrpSpPr>
          <p:nvPr/>
        </p:nvGrpSpPr>
        <p:grpSpPr bwMode="auto">
          <a:xfrm>
            <a:off x="3581400" y="3962400"/>
            <a:ext cx="5334000" cy="2511425"/>
            <a:chOff x="2256" y="2665"/>
            <a:chExt cx="3360" cy="1582"/>
          </a:xfrm>
        </p:grpSpPr>
        <p:grpSp>
          <p:nvGrpSpPr>
            <p:cNvPr id="1354767" name="Group 15"/>
            <p:cNvGrpSpPr>
              <a:grpSpLocks/>
            </p:cNvGrpSpPr>
            <p:nvPr/>
          </p:nvGrpSpPr>
          <p:grpSpPr bwMode="auto">
            <a:xfrm>
              <a:off x="3168" y="2688"/>
              <a:ext cx="2448" cy="1559"/>
              <a:chOff x="3168" y="2761"/>
              <a:chExt cx="2448" cy="1559"/>
            </a:xfrm>
          </p:grpSpPr>
          <p:sp>
            <p:nvSpPr>
              <p:cNvPr id="1354768" name="Text Box 16"/>
              <p:cNvSpPr txBox="1">
                <a:spLocks noChangeArrowheads="1"/>
              </p:cNvSpPr>
              <p:nvPr/>
            </p:nvSpPr>
            <p:spPr bwMode="auto">
              <a:xfrm>
                <a:off x="3648" y="3049"/>
                <a:ext cx="1412" cy="127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LV V1, A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LV V2, B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ADDV V3, V1, V2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SV V3, C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SUBV V4, V1, V2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SV V4, D</a:t>
                </a:r>
                <a:endParaRPr lang="en-US" altLang="ko-KR" sz="1800" b="1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54769" name="Text Box 17"/>
              <p:cNvSpPr txBox="1">
                <a:spLocks noChangeArrowheads="1"/>
              </p:cNvSpPr>
              <p:nvPr/>
            </p:nvSpPr>
            <p:spPr bwMode="auto">
              <a:xfrm>
                <a:off x="3218" y="2770"/>
                <a:ext cx="164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Vector Register Code</a:t>
                </a:r>
              </a:p>
            </p:txBody>
          </p:sp>
          <p:sp>
            <p:nvSpPr>
              <p:cNvPr id="1354770" name="Rectangle 18"/>
              <p:cNvSpPr>
                <a:spLocks noChangeArrowheads="1"/>
              </p:cNvSpPr>
              <p:nvPr/>
            </p:nvSpPr>
            <p:spPr bwMode="auto">
              <a:xfrm>
                <a:off x="3168" y="2761"/>
                <a:ext cx="2448" cy="153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54771" name="Line 19"/>
            <p:cNvSpPr>
              <a:spLocks noChangeShapeType="1"/>
            </p:cNvSpPr>
            <p:nvPr/>
          </p:nvSpPr>
          <p:spPr bwMode="auto">
            <a:xfrm>
              <a:off x="2256" y="2665"/>
              <a:ext cx="912" cy="9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10C7D4-4C12-A64D-9033-27222E9286F3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5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33425" y="228600"/>
            <a:ext cx="7391400" cy="914400"/>
          </a:xfrm>
        </p:spPr>
        <p:txBody>
          <a:bodyPr/>
          <a:lstStyle/>
          <a:p>
            <a:r>
              <a:rPr lang="en-US" altLang="ko-KR" sz="2400">
                <a:ea typeface="굴림" charset="-127"/>
                <a:cs typeface="굴림" charset="-127"/>
              </a:rPr>
              <a:t>Vector Memory-Memory vs. Vector Register Machines</a:t>
            </a:r>
          </a:p>
        </p:txBody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54175"/>
            <a:ext cx="8382000" cy="4189413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>
                <a:ea typeface="굴림" charset="-127"/>
                <a:cs typeface="굴림" charset="-127"/>
              </a:rPr>
              <a:t>Vector memory-memory architectures (VMMA) require greater main memory bandwidth, why?</a:t>
            </a:r>
          </a:p>
          <a:p>
            <a:pPr lvl="1"/>
            <a:r>
              <a:rPr lang="en-US" altLang="ko-KR">
                <a:solidFill>
                  <a:schemeClr val="hlink"/>
                </a:solidFill>
                <a:ea typeface="굴림" charset="-127"/>
                <a:cs typeface="굴림" charset="-127"/>
              </a:rPr>
              <a:t>All operands must be read in and out of memory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VMMAs make if difficult to overlap execution of multiple vector operations, why? </a:t>
            </a:r>
          </a:p>
          <a:p>
            <a:pPr lvl="1"/>
            <a:r>
              <a:rPr lang="en-US" altLang="ko-KR">
                <a:solidFill>
                  <a:schemeClr val="hlink"/>
                </a:solidFill>
                <a:ea typeface="굴림" charset="-127"/>
                <a:cs typeface="굴림" charset="-127"/>
              </a:rPr>
              <a:t>Must check dependencies on memory addresses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VMMAs incur greater startup latency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Scalar code was faster on CDC Star-100 for vectors &lt; 100 elements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For Cray-1, vector/scalar breakeven point was around 2 elements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Symbol" charset="2"/>
              <a:buChar char="Þ"/>
            </a:pPr>
            <a:r>
              <a:rPr lang="en-US" altLang="ko-KR" sz="2000" i="1">
                <a:ea typeface="굴림" charset="-127"/>
                <a:cs typeface="굴림" charset="-127"/>
              </a:rPr>
              <a:t>Apart from CDC follow-ons (Cyber-205, ETA-10) all major vector machines since Cray-1 have had vector register architectures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Font typeface="Symbol" charset="2"/>
              <a:buNone/>
            </a:pPr>
            <a:r>
              <a:rPr lang="en-US" altLang="ko-KR" sz="2000" i="1">
                <a:solidFill>
                  <a:srgbClr val="FF00FF"/>
                </a:solidFill>
                <a:ea typeface="굴림" charset="-127"/>
                <a:cs typeface="굴림" charset="-127"/>
              </a:rPr>
              <a:t>(we ignore vector memory-memory from now on)</a:t>
            </a:r>
            <a:endParaRPr lang="en-US" altLang="ko-KR" sz="2000">
              <a:solidFill>
                <a:srgbClr val="FF00FF"/>
              </a:solidFill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6803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63D21D-AB76-A94C-B70B-F478A8562A68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5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76200"/>
            <a:ext cx="7162800" cy="9144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Automatic Code Vectorization</a:t>
            </a:r>
          </a:p>
        </p:txBody>
      </p:sp>
      <p:sp>
        <p:nvSpPr>
          <p:cNvPr id="1358851" name="Text Box 3"/>
          <p:cNvSpPr txBox="1">
            <a:spLocks noChangeArrowheads="1"/>
          </p:cNvSpPr>
          <p:nvPr/>
        </p:nvSpPr>
        <p:spPr bwMode="auto">
          <a:xfrm>
            <a:off x="2286000" y="685800"/>
            <a:ext cx="4391025" cy="8588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altLang="ko-KR" sz="2400" b="1">
                <a:latin typeface="Courier New" charset="0"/>
                <a:ea typeface="굴림" charset="-127"/>
                <a:cs typeface="굴림" charset="-127"/>
              </a:rPr>
              <a:t>for (i=0; i &lt; N; i++)</a:t>
            </a:r>
          </a:p>
          <a:p>
            <a:pPr algn="l">
              <a:spcBef>
                <a:spcPct val="10000"/>
              </a:spcBef>
            </a:pPr>
            <a:r>
              <a:rPr lang="en-US" altLang="ko-KR" sz="2400" b="1">
                <a:latin typeface="Courier New" charset="0"/>
                <a:ea typeface="굴림" charset="-127"/>
                <a:cs typeface="굴림" charset="-127"/>
              </a:rPr>
              <a:t>    C[i] = A[i] + B[i];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61913" y="1462088"/>
            <a:ext cx="3138488" cy="5243512"/>
            <a:chOff x="-39" y="921"/>
            <a:chExt cx="1977" cy="3303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73" y="1258"/>
              <a:ext cx="1017" cy="1405"/>
              <a:chOff x="721" y="922"/>
              <a:chExt cx="1017" cy="1405"/>
            </a:xfrm>
          </p:grpSpPr>
          <p:sp>
            <p:nvSpPr>
              <p:cNvPr id="1358854" name="AutoShape 6"/>
              <p:cNvSpPr>
                <a:spLocks noChangeArrowheads="1"/>
              </p:cNvSpPr>
              <p:nvPr/>
            </p:nvSpPr>
            <p:spPr bwMode="auto">
              <a:xfrm>
                <a:off x="721" y="922"/>
                <a:ext cx="441" cy="25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load</a:t>
                </a:r>
              </a:p>
            </p:txBody>
          </p:sp>
          <p:sp>
            <p:nvSpPr>
              <p:cNvPr id="1358855" name="AutoShape 7"/>
              <p:cNvSpPr>
                <a:spLocks noChangeArrowheads="1"/>
              </p:cNvSpPr>
              <p:nvPr/>
            </p:nvSpPr>
            <p:spPr bwMode="auto">
              <a:xfrm>
                <a:off x="1297" y="1210"/>
                <a:ext cx="441" cy="25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load</a:t>
                </a:r>
              </a:p>
            </p:txBody>
          </p:sp>
          <p:sp>
            <p:nvSpPr>
              <p:cNvPr id="1358856" name="AutoShape 8"/>
              <p:cNvSpPr>
                <a:spLocks noChangeArrowheads="1"/>
              </p:cNvSpPr>
              <p:nvPr/>
            </p:nvSpPr>
            <p:spPr bwMode="auto">
              <a:xfrm>
                <a:off x="957" y="1642"/>
                <a:ext cx="402" cy="25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add</a:t>
                </a:r>
              </a:p>
            </p:txBody>
          </p:sp>
          <p:sp>
            <p:nvSpPr>
              <p:cNvPr id="1358857" name="AutoShape 9"/>
              <p:cNvSpPr>
                <a:spLocks noChangeArrowheads="1"/>
              </p:cNvSpPr>
              <p:nvPr/>
            </p:nvSpPr>
            <p:spPr bwMode="auto">
              <a:xfrm>
                <a:off x="930" y="2074"/>
                <a:ext cx="504" cy="25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store</a:t>
                </a:r>
              </a:p>
            </p:txBody>
          </p:sp>
          <p:sp>
            <p:nvSpPr>
              <p:cNvPr id="1358858" name="Line 10"/>
              <p:cNvSpPr>
                <a:spLocks noChangeShapeType="1"/>
              </p:cNvSpPr>
              <p:nvPr/>
            </p:nvSpPr>
            <p:spPr bwMode="auto">
              <a:xfrm>
                <a:off x="948" y="1200"/>
                <a:ext cx="14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8859" name="Line 11"/>
              <p:cNvSpPr>
                <a:spLocks noChangeShapeType="1"/>
              </p:cNvSpPr>
              <p:nvPr/>
            </p:nvSpPr>
            <p:spPr bwMode="auto">
              <a:xfrm flipH="1">
                <a:off x="1236" y="1488"/>
                <a:ext cx="192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8860" name="Line 12"/>
              <p:cNvSpPr>
                <a:spLocks noChangeShapeType="1"/>
              </p:cNvSpPr>
              <p:nvPr/>
            </p:nvSpPr>
            <p:spPr bwMode="auto">
              <a:xfrm>
                <a:off x="1188" y="192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685" y="2746"/>
              <a:ext cx="1017" cy="1405"/>
              <a:chOff x="733" y="2410"/>
              <a:chExt cx="1017" cy="1405"/>
            </a:xfrm>
          </p:grpSpPr>
          <p:sp>
            <p:nvSpPr>
              <p:cNvPr id="1358862" name="AutoShape 14"/>
              <p:cNvSpPr>
                <a:spLocks noChangeArrowheads="1"/>
              </p:cNvSpPr>
              <p:nvPr/>
            </p:nvSpPr>
            <p:spPr bwMode="auto">
              <a:xfrm>
                <a:off x="733" y="2410"/>
                <a:ext cx="441" cy="253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load</a:t>
                </a:r>
              </a:p>
            </p:txBody>
          </p:sp>
          <p:sp>
            <p:nvSpPr>
              <p:cNvPr id="1358863" name="AutoShape 15"/>
              <p:cNvSpPr>
                <a:spLocks noChangeArrowheads="1"/>
              </p:cNvSpPr>
              <p:nvPr/>
            </p:nvSpPr>
            <p:spPr bwMode="auto">
              <a:xfrm>
                <a:off x="1309" y="2698"/>
                <a:ext cx="441" cy="253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load</a:t>
                </a:r>
              </a:p>
            </p:txBody>
          </p:sp>
          <p:sp>
            <p:nvSpPr>
              <p:cNvPr id="1358864" name="AutoShape 16"/>
              <p:cNvSpPr>
                <a:spLocks noChangeArrowheads="1"/>
              </p:cNvSpPr>
              <p:nvPr/>
            </p:nvSpPr>
            <p:spPr bwMode="auto">
              <a:xfrm>
                <a:off x="969" y="3130"/>
                <a:ext cx="402" cy="253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add</a:t>
                </a:r>
              </a:p>
            </p:txBody>
          </p:sp>
          <p:sp>
            <p:nvSpPr>
              <p:cNvPr id="1358865" name="AutoShape 17"/>
              <p:cNvSpPr>
                <a:spLocks noChangeArrowheads="1"/>
              </p:cNvSpPr>
              <p:nvPr/>
            </p:nvSpPr>
            <p:spPr bwMode="auto">
              <a:xfrm>
                <a:off x="942" y="3562"/>
                <a:ext cx="504" cy="253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store</a:t>
                </a:r>
              </a:p>
            </p:txBody>
          </p:sp>
          <p:sp>
            <p:nvSpPr>
              <p:cNvPr id="1358866" name="Line 18"/>
              <p:cNvSpPr>
                <a:spLocks noChangeShapeType="1"/>
              </p:cNvSpPr>
              <p:nvPr/>
            </p:nvSpPr>
            <p:spPr bwMode="auto">
              <a:xfrm>
                <a:off x="960" y="2688"/>
                <a:ext cx="14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8867" name="Line 19"/>
              <p:cNvSpPr>
                <a:spLocks noChangeShapeType="1"/>
              </p:cNvSpPr>
              <p:nvPr/>
            </p:nvSpPr>
            <p:spPr bwMode="auto">
              <a:xfrm flipH="1">
                <a:off x="1248" y="2976"/>
                <a:ext cx="192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8868" name="Line 20"/>
              <p:cNvSpPr>
                <a:spLocks noChangeShapeType="1"/>
              </p:cNvSpPr>
              <p:nvPr/>
            </p:nvSpPr>
            <p:spPr bwMode="auto">
              <a:xfrm>
                <a:off x="1200" y="34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58869" name="AutoShape 21"/>
            <p:cNvSpPr>
              <a:spLocks noChangeArrowheads="1"/>
            </p:cNvSpPr>
            <p:nvPr/>
          </p:nvSpPr>
          <p:spPr bwMode="auto">
            <a:xfrm>
              <a:off x="528" y="1200"/>
              <a:ext cx="1248" cy="14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70" name="AutoShape 22"/>
            <p:cNvSpPr>
              <a:spLocks noChangeArrowheads="1"/>
            </p:cNvSpPr>
            <p:nvPr/>
          </p:nvSpPr>
          <p:spPr bwMode="auto">
            <a:xfrm>
              <a:off x="480" y="2736"/>
              <a:ext cx="1296" cy="1488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71" name="Text Box 23"/>
            <p:cNvSpPr txBox="1">
              <a:spLocks noChangeArrowheads="1"/>
            </p:cNvSpPr>
            <p:nvPr/>
          </p:nvSpPr>
          <p:spPr bwMode="auto">
            <a:xfrm>
              <a:off x="-39" y="1593"/>
              <a:ext cx="57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Iter. 1</a:t>
              </a:r>
            </a:p>
          </p:txBody>
        </p:sp>
        <p:sp>
          <p:nvSpPr>
            <p:cNvPr id="1358872" name="Text Box 24"/>
            <p:cNvSpPr txBox="1">
              <a:spLocks noChangeArrowheads="1"/>
            </p:cNvSpPr>
            <p:nvPr/>
          </p:nvSpPr>
          <p:spPr bwMode="auto">
            <a:xfrm>
              <a:off x="-39" y="3081"/>
              <a:ext cx="57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Iter. 2</a:t>
              </a:r>
            </a:p>
          </p:txBody>
        </p:sp>
        <p:sp>
          <p:nvSpPr>
            <p:cNvPr id="1358873" name="Text Box 25"/>
            <p:cNvSpPr txBox="1">
              <a:spLocks noChangeArrowheads="1"/>
            </p:cNvSpPr>
            <p:nvPr/>
          </p:nvSpPr>
          <p:spPr bwMode="auto">
            <a:xfrm>
              <a:off x="146" y="921"/>
              <a:ext cx="1792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Scalar Sequential Code</a:t>
              </a:r>
            </a:p>
          </p:txBody>
        </p:sp>
      </p:grpSp>
      <p:sp>
        <p:nvSpPr>
          <p:cNvPr id="1358874" name="Text Box 26"/>
          <p:cNvSpPr txBox="1">
            <a:spLocks noChangeArrowheads="1"/>
          </p:cNvSpPr>
          <p:nvPr/>
        </p:nvSpPr>
        <p:spPr bwMode="auto">
          <a:xfrm>
            <a:off x="2590800" y="5378450"/>
            <a:ext cx="6553200" cy="1006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Vectorization is a massive compile-time reordering of operation sequencing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  <a:sym typeface="Symbol" charset="2"/>
              </a:rPr>
              <a:t> </a:t>
            </a: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requires extensive loop dependence analysis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089275" y="1385888"/>
            <a:ext cx="5988050" cy="3781425"/>
            <a:chOff x="1946" y="873"/>
            <a:chExt cx="3772" cy="2382"/>
          </a:xfrm>
        </p:grpSpPr>
        <p:sp>
          <p:nvSpPr>
            <p:cNvPr id="1358876" name="AutoShape 28"/>
            <p:cNvSpPr>
              <a:spLocks noChangeArrowheads="1"/>
            </p:cNvSpPr>
            <p:nvPr/>
          </p:nvSpPr>
          <p:spPr bwMode="auto">
            <a:xfrm>
              <a:off x="2352" y="1536"/>
              <a:ext cx="3168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77" name="AutoShape 29"/>
            <p:cNvSpPr>
              <a:spLocks noChangeArrowheads="1"/>
            </p:cNvSpPr>
            <p:nvPr/>
          </p:nvSpPr>
          <p:spPr bwMode="auto">
            <a:xfrm>
              <a:off x="2354" y="1158"/>
              <a:ext cx="3164" cy="322"/>
            </a:xfrm>
            <a:prstGeom prst="roundRect">
              <a:avLst>
                <a:gd name="adj" fmla="val 16667"/>
              </a:avLst>
            </a:prstGeom>
            <a:solidFill>
              <a:srgbClr val="CCFF3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ko-KR" altLang="en-US" sz="240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358878" name="AutoShape 30"/>
            <p:cNvSpPr>
              <a:spLocks noChangeArrowheads="1"/>
            </p:cNvSpPr>
            <p:nvPr/>
          </p:nvSpPr>
          <p:spPr bwMode="auto">
            <a:xfrm>
              <a:off x="2352" y="1968"/>
              <a:ext cx="3168" cy="336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79" name="AutoShape 31"/>
            <p:cNvSpPr>
              <a:spLocks noChangeArrowheads="1"/>
            </p:cNvSpPr>
            <p:nvPr/>
          </p:nvSpPr>
          <p:spPr bwMode="auto">
            <a:xfrm>
              <a:off x="2352" y="2400"/>
              <a:ext cx="3168" cy="288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80" name="Text Box 32"/>
            <p:cNvSpPr txBox="1">
              <a:spLocks noChangeArrowheads="1"/>
            </p:cNvSpPr>
            <p:nvPr/>
          </p:nvSpPr>
          <p:spPr bwMode="auto">
            <a:xfrm>
              <a:off x="4590" y="3034"/>
              <a:ext cx="1128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Vector Instruction</a:t>
              </a:r>
            </a:p>
          </p:txBody>
        </p:sp>
        <p:sp>
          <p:nvSpPr>
            <p:cNvPr id="1358881" name="AutoShape 33"/>
            <p:cNvSpPr>
              <a:spLocks noChangeArrowheads="1"/>
            </p:cNvSpPr>
            <p:nvPr/>
          </p:nvSpPr>
          <p:spPr bwMode="auto">
            <a:xfrm>
              <a:off x="2653" y="1210"/>
              <a:ext cx="441" cy="25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  <p:sp>
          <p:nvSpPr>
            <p:cNvPr id="1358882" name="AutoShape 34"/>
            <p:cNvSpPr>
              <a:spLocks noChangeArrowheads="1"/>
            </p:cNvSpPr>
            <p:nvPr/>
          </p:nvSpPr>
          <p:spPr bwMode="auto">
            <a:xfrm>
              <a:off x="3229" y="1594"/>
              <a:ext cx="441" cy="25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  <p:sp>
          <p:nvSpPr>
            <p:cNvPr id="1358883" name="AutoShape 35"/>
            <p:cNvSpPr>
              <a:spLocks noChangeArrowheads="1"/>
            </p:cNvSpPr>
            <p:nvPr/>
          </p:nvSpPr>
          <p:spPr bwMode="auto">
            <a:xfrm>
              <a:off x="2889" y="2026"/>
              <a:ext cx="402" cy="25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add</a:t>
              </a:r>
            </a:p>
          </p:txBody>
        </p:sp>
        <p:sp>
          <p:nvSpPr>
            <p:cNvPr id="1358884" name="AutoShape 36"/>
            <p:cNvSpPr>
              <a:spLocks noChangeArrowheads="1"/>
            </p:cNvSpPr>
            <p:nvPr/>
          </p:nvSpPr>
          <p:spPr bwMode="auto">
            <a:xfrm>
              <a:off x="2862" y="2410"/>
              <a:ext cx="504" cy="25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1358885" name="Line 37"/>
            <p:cNvSpPr>
              <a:spLocks noChangeShapeType="1"/>
            </p:cNvSpPr>
            <p:nvPr/>
          </p:nvSpPr>
          <p:spPr bwMode="auto">
            <a:xfrm>
              <a:off x="2880" y="1488"/>
              <a:ext cx="144" cy="52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86" name="Line 38"/>
            <p:cNvSpPr>
              <a:spLocks noChangeShapeType="1"/>
            </p:cNvSpPr>
            <p:nvPr/>
          </p:nvSpPr>
          <p:spPr bwMode="auto">
            <a:xfrm flipH="1">
              <a:off x="3168" y="1872"/>
              <a:ext cx="144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87" name="Line 39"/>
            <p:cNvSpPr>
              <a:spLocks noChangeShapeType="1"/>
            </p:cNvSpPr>
            <p:nvPr/>
          </p:nvSpPr>
          <p:spPr bwMode="auto">
            <a:xfrm>
              <a:off x="3120" y="2304"/>
              <a:ext cx="0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88" name="AutoShape 40"/>
            <p:cNvSpPr>
              <a:spLocks noChangeArrowheads="1"/>
            </p:cNvSpPr>
            <p:nvPr/>
          </p:nvSpPr>
          <p:spPr bwMode="auto">
            <a:xfrm>
              <a:off x="3853" y="1210"/>
              <a:ext cx="441" cy="25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  <p:sp>
          <p:nvSpPr>
            <p:cNvPr id="1358889" name="AutoShape 41"/>
            <p:cNvSpPr>
              <a:spLocks noChangeArrowheads="1"/>
            </p:cNvSpPr>
            <p:nvPr/>
          </p:nvSpPr>
          <p:spPr bwMode="auto">
            <a:xfrm>
              <a:off x="4429" y="1594"/>
              <a:ext cx="441" cy="25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  <p:sp>
          <p:nvSpPr>
            <p:cNvPr id="1358890" name="AutoShape 42"/>
            <p:cNvSpPr>
              <a:spLocks noChangeArrowheads="1"/>
            </p:cNvSpPr>
            <p:nvPr/>
          </p:nvSpPr>
          <p:spPr bwMode="auto">
            <a:xfrm>
              <a:off x="4089" y="2026"/>
              <a:ext cx="402" cy="25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add</a:t>
              </a:r>
            </a:p>
          </p:txBody>
        </p:sp>
        <p:sp>
          <p:nvSpPr>
            <p:cNvPr id="1358891" name="AutoShape 43"/>
            <p:cNvSpPr>
              <a:spLocks noChangeArrowheads="1"/>
            </p:cNvSpPr>
            <p:nvPr/>
          </p:nvSpPr>
          <p:spPr bwMode="auto">
            <a:xfrm>
              <a:off x="4062" y="2410"/>
              <a:ext cx="504" cy="25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1358892" name="Line 44"/>
            <p:cNvSpPr>
              <a:spLocks noChangeShapeType="1"/>
            </p:cNvSpPr>
            <p:nvPr/>
          </p:nvSpPr>
          <p:spPr bwMode="auto">
            <a:xfrm>
              <a:off x="4032" y="1488"/>
              <a:ext cx="192" cy="52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93" name="Line 45"/>
            <p:cNvSpPr>
              <a:spLocks noChangeShapeType="1"/>
            </p:cNvSpPr>
            <p:nvPr/>
          </p:nvSpPr>
          <p:spPr bwMode="auto">
            <a:xfrm flipH="1">
              <a:off x="4368" y="1872"/>
              <a:ext cx="144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94" name="Line 46"/>
            <p:cNvSpPr>
              <a:spLocks noChangeShapeType="1"/>
            </p:cNvSpPr>
            <p:nvPr/>
          </p:nvSpPr>
          <p:spPr bwMode="auto">
            <a:xfrm>
              <a:off x="4320" y="2304"/>
              <a:ext cx="0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95" name="AutoShape 47"/>
            <p:cNvSpPr>
              <a:spLocks noChangeArrowheads="1"/>
            </p:cNvSpPr>
            <p:nvPr/>
          </p:nvSpPr>
          <p:spPr bwMode="auto">
            <a:xfrm>
              <a:off x="2496" y="1152"/>
              <a:ext cx="1248" cy="1632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96" name="AutoShape 48"/>
            <p:cNvSpPr>
              <a:spLocks noChangeArrowheads="1"/>
            </p:cNvSpPr>
            <p:nvPr/>
          </p:nvSpPr>
          <p:spPr bwMode="auto">
            <a:xfrm>
              <a:off x="3744" y="1152"/>
              <a:ext cx="1248" cy="1632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97" name="Text Box 49"/>
            <p:cNvSpPr txBox="1">
              <a:spLocks noChangeArrowheads="1"/>
            </p:cNvSpPr>
            <p:nvPr/>
          </p:nvSpPr>
          <p:spPr bwMode="auto">
            <a:xfrm>
              <a:off x="2496" y="2851"/>
              <a:ext cx="432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Iter. 1</a:t>
              </a:r>
            </a:p>
          </p:txBody>
        </p:sp>
        <p:sp>
          <p:nvSpPr>
            <p:cNvPr id="1358898" name="Text Box 50"/>
            <p:cNvSpPr txBox="1">
              <a:spLocks noChangeArrowheads="1"/>
            </p:cNvSpPr>
            <p:nvPr/>
          </p:nvSpPr>
          <p:spPr bwMode="auto">
            <a:xfrm>
              <a:off x="3744" y="2851"/>
              <a:ext cx="432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Iter. 2</a:t>
              </a:r>
            </a:p>
          </p:txBody>
        </p:sp>
        <p:sp>
          <p:nvSpPr>
            <p:cNvPr id="1358899" name="Text Box 51"/>
            <p:cNvSpPr txBox="1">
              <a:spLocks noChangeArrowheads="1"/>
            </p:cNvSpPr>
            <p:nvPr/>
          </p:nvSpPr>
          <p:spPr bwMode="auto">
            <a:xfrm>
              <a:off x="4122" y="873"/>
              <a:ext cx="128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Vectorized Code</a:t>
              </a:r>
            </a:p>
          </p:txBody>
        </p:sp>
        <p:sp>
          <p:nvSpPr>
            <p:cNvPr id="1358900" name="Line 52"/>
            <p:cNvSpPr>
              <a:spLocks noChangeShapeType="1"/>
            </p:cNvSpPr>
            <p:nvPr/>
          </p:nvSpPr>
          <p:spPr bwMode="auto">
            <a:xfrm>
              <a:off x="5088" y="2688"/>
              <a:ext cx="96" cy="38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901" name="Line 53"/>
            <p:cNvSpPr>
              <a:spLocks noChangeShapeType="1"/>
            </p:cNvSpPr>
            <p:nvPr/>
          </p:nvSpPr>
          <p:spPr bwMode="auto">
            <a:xfrm>
              <a:off x="2160" y="153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902" name="Text Box 54"/>
            <p:cNvSpPr txBox="1">
              <a:spLocks noChangeArrowheads="1"/>
            </p:cNvSpPr>
            <p:nvPr/>
          </p:nvSpPr>
          <p:spPr bwMode="auto">
            <a:xfrm rot="-5400000">
              <a:off x="1816" y="1835"/>
              <a:ext cx="51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Time</a:t>
              </a:r>
            </a:p>
          </p:txBody>
        </p:sp>
        <p:sp>
          <p:nvSpPr>
            <p:cNvPr id="1358903" name="Line 55"/>
            <p:cNvSpPr>
              <a:spLocks noChangeShapeType="1"/>
            </p:cNvSpPr>
            <p:nvPr/>
          </p:nvSpPr>
          <p:spPr bwMode="auto">
            <a:xfrm>
              <a:off x="5088" y="1776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88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7FE33-DC31-784D-BE0C-1C5994383A36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292975" cy="444500"/>
          </a:xfrm>
        </p:spPr>
        <p:txBody>
          <a:bodyPr/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Supercomputers</a:t>
            </a:r>
          </a:p>
        </p:txBody>
      </p:sp>
      <p:sp>
        <p:nvSpPr>
          <p:cNvPr id="131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43913" cy="4724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ko-KR" sz="2200" dirty="0" smtClean="0">
                <a:ea typeface="굴림" charset="-127"/>
                <a:cs typeface="굴림" charset="-127"/>
              </a:rPr>
              <a:t>Definition </a:t>
            </a:r>
            <a:r>
              <a:rPr lang="en-US" altLang="ko-KR" sz="2200" dirty="0">
                <a:ea typeface="굴림" charset="-127"/>
                <a:cs typeface="굴림" charset="-127"/>
              </a:rPr>
              <a:t>of a supercomputer:</a:t>
            </a:r>
          </a:p>
          <a:p>
            <a:r>
              <a:rPr lang="en-US" altLang="ko-KR" sz="2200" dirty="0">
                <a:ea typeface="굴림" charset="-127"/>
                <a:cs typeface="굴림" charset="-127"/>
              </a:rPr>
              <a:t>Fastest machine in world at given task</a:t>
            </a:r>
          </a:p>
          <a:p>
            <a:r>
              <a:rPr lang="en-US" altLang="ko-KR" sz="2200" dirty="0">
                <a:ea typeface="굴림" charset="-127"/>
                <a:cs typeface="굴림" charset="-127"/>
              </a:rPr>
              <a:t>A device to turn a compute-bound problem into an I/O bound problem </a:t>
            </a:r>
          </a:p>
          <a:p>
            <a:r>
              <a:rPr lang="en-US" altLang="ko-KR" sz="2200" dirty="0">
                <a:ea typeface="굴림" charset="-127"/>
                <a:cs typeface="굴림" charset="-127"/>
              </a:rPr>
              <a:t>Any machine costing $30M+</a:t>
            </a:r>
          </a:p>
          <a:p>
            <a:r>
              <a:rPr lang="en-US" altLang="ko-KR" sz="2200" dirty="0">
                <a:ea typeface="굴림" charset="-127"/>
                <a:cs typeface="굴림" charset="-127"/>
              </a:rPr>
              <a:t>Any machine designed by Seymour Cray</a:t>
            </a:r>
          </a:p>
          <a:p>
            <a:endParaRPr lang="en-US" altLang="ko-KR" sz="2200" dirty="0">
              <a:ea typeface="굴림" charset="-127"/>
              <a:cs typeface="굴림" charset="-127"/>
            </a:endParaRPr>
          </a:p>
          <a:p>
            <a:pPr>
              <a:buFontTx/>
              <a:buNone/>
            </a:pPr>
            <a:r>
              <a:rPr lang="en-US" altLang="ko-KR" sz="2200" dirty="0">
                <a:ea typeface="굴림" charset="-127"/>
                <a:cs typeface="굴림" charset="-127"/>
              </a:rPr>
              <a:t>CDC6600 (Cray, 1964) regarded as first supercomputer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584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46528B-99EE-244F-988C-7E1A0DFC50E5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162800" cy="6858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Stripmining</a:t>
            </a:r>
          </a:p>
        </p:txBody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8915400" cy="733425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Vector registers have finite length</a:t>
            </a:r>
          </a:p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Solution: Break loops into pieces that fit in registers, </a:t>
            </a:r>
            <a:r>
              <a:rPr lang="en-US" altLang="ko-KR" sz="2000" i="1">
                <a:ea typeface="굴림" charset="-127"/>
                <a:cs typeface="굴림" charset="-127"/>
              </a:rPr>
              <a:t>“Stripmining”</a:t>
            </a:r>
            <a:endParaRPr lang="en-US" altLang="ko-KR" sz="2000">
              <a:ea typeface="굴림" charset="-127"/>
              <a:cs typeface="굴림" charset="-127"/>
            </a:endParaRPr>
          </a:p>
        </p:txBody>
      </p:sp>
      <p:sp>
        <p:nvSpPr>
          <p:cNvPr id="1360900" name="Text Box 4"/>
          <p:cNvSpPr txBox="1">
            <a:spLocks noChangeArrowheads="1"/>
          </p:cNvSpPr>
          <p:nvPr/>
        </p:nvSpPr>
        <p:spPr bwMode="auto">
          <a:xfrm>
            <a:off x="3505200" y="1298575"/>
            <a:ext cx="6129338" cy="5086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ko-KR" altLang="en-US" sz="2000" b="1" dirty="0" smtClean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ANDI R1, N, 63   # N mod 64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MTC1 VLR, R1     # Do remainder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loop: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LV V1, RA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DSLL R2, R1, 3	# Multiply by 8      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DADDU RA, RA, R2 # Bump pointer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LV V2, RB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DADDU RB, RB, R2 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ADDV.D V3, V1, V2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SV V3, RC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DADDU RC, RC, R2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DSUBU N, N, R1 # Subtract elements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LI R1, 64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MTC1 VLR, R1   # Reset full length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BGTZ N, loop   # Any more to do?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1908175"/>
            <a:ext cx="3600450" cy="4495800"/>
            <a:chOff x="0" y="1344"/>
            <a:chExt cx="2268" cy="2832"/>
          </a:xfrm>
        </p:grpSpPr>
        <p:sp>
          <p:nvSpPr>
            <p:cNvPr id="1360902" name="Text Box 6"/>
            <p:cNvSpPr txBox="1">
              <a:spLocks noChangeArrowheads="1"/>
            </p:cNvSpPr>
            <p:nvPr/>
          </p:nvSpPr>
          <p:spPr bwMode="auto">
            <a:xfrm>
              <a:off x="0" y="1344"/>
              <a:ext cx="2132" cy="46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10000"/>
                </a:spcBef>
              </a:pPr>
              <a:r>
                <a:rPr lang="en-US" altLang="ko-KR" sz="2000" b="1">
                  <a:latin typeface="Courier New" charset="0"/>
                  <a:ea typeface="굴림" charset="-127"/>
                  <a:cs typeface="굴림" charset="-127"/>
                </a:rPr>
                <a:t>for (i=0; i&lt;N; i++)</a:t>
              </a:r>
            </a:p>
            <a:p>
              <a:pPr algn="l">
                <a:spcBef>
                  <a:spcPct val="10000"/>
                </a:spcBef>
              </a:pPr>
              <a:r>
                <a:rPr lang="en-US" altLang="ko-KR" sz="2000" b="1">
                  <a:latin typeface="Courier New" charset="0"/>
                  <a:ea typeface="굴림" charset="-127"/>
                  <a:cs typeface="굴림" charset="-127"/>
                </a:rPr>
                <a:t>    C[i] = A[i]+B[i];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44" y="1824"/>
              <a:ext cx="2124" cy="2352"/>
              <a:chOff x="144" y="1392"/>
              <a:chExt cx="2124" cy="2352"/>
            </a:xfrm>
          </p:grpSpPr>
          <p:sp>
            <p:nvSpPr>
              <p:cNvPr id="1360904" name="Rectangle 8"/>
              <p:cNvSpPr>
                <a:spLocks noChangeArrowheads="1"/>
              </p:cNvSpPr>
              <p:nvPr/>
            </p:nvSpPr>
            <p:spPr bwMode="auto">
              <a:xfrm>
                <a:off x="192" y="1632"/>
                <a:ext cx="96" cy="211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05" name="Rectangle 9"/>
              <p:cNvSpPr>
                <a:spLocks noChangeArrowheads="1"/>
              </p:cNvSpPr>
              <p:nvPr/>
            </p:nvSpPr>
            <p:spPr bwMode="auto">
              <a:xfrm>
                <a:off x="480" y="1632"/>
                <a:ext cx="96" cy="211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06" name="Rectangle 10"/>
              <p:cNvSpPr>
                <a:spLocks noChangeArrowheads="1"/>
              </p:cNvSpPr>
              <p:nvPr/>
            </p:nvSpPr>
            <p:spPr bwMode="auto">
              <a:xfrm>
                <a:off x="1008" y="1632"/>
                <a:ext cx="96" cy="211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07" name="Rectangle 11"/>
              <p:cNvSpPr>
                <a:spLocks noChangeArrowheads="1"/>
              </p:cNvSpPr>
              <p:nvPr/>
            </p:nvSpPr>
            <p:spPr bwMode="auto">
              <a:xfrm>
                <a:off x="192" y="2016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08" name="Rectangle 12"/>
              <p:cNvSpPr>
                <a:spLocks noChangeArrowheads="1"/>
              </p:cNvSpPr>
              <p:nvPr/>
            </p:nvSpPr>
            <p:spPr bwMode="auto">
              <a:xfrm>
                <a:off x="480" y="2016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09" name="Rectangle 13"/>
              <p:cNvSpPr>
                <a:spLocks noChangeArrowheads="1"/>
              </p:cNvSpPr>
              <p:nvPr/>
            </p:nvSpPr>
            <p:spPr bwMode="auto">
              <a:xfrm>
                <a:off x="1008" y="2016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0" name="Rectangle 14"/>
              <p:cNvSpPr>
                <a:spLocks noChangeArrowheads="1"/>
              </p:cNvSpPr>
              <p:nvPr/>
            </p:nvSpPr>
            <p:spPr bwMode="auto">
              <a:xfrm>
                <a:off x="192" y="2880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1" name="Rectangle 15"/>
              <p:cNvSpPr>
                <a:spLocks noChangeArrowheads="1"/>
              </p:cNvSpPr>
              <p:nvPr/>
            </p:nvSpPr>
            <p:spPr bwMode="auto">
              <a:xfrm>
                <a:off x="480" y="2880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2" name="Rectangle 16"/>
              <p:cNvSpPr>
                <a:spLocks noChangeArrowheads="1"/>
              </p:cNvSpPr>
              <p:nvPr/>
            </p:nvSpPr>
            <p:spPr bwMode="auto">
              <a:xfrm>
                <a:off x="1008" y="2880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3" name="Rectangle 17"/>
              <p:cNvSpPr>
                <a:spLocks noChangeArrowheads="1"/>
              </p:cNvSpPr>
              <p:nvPr/>
            </p:nvSpPr>
            <p:spPr bwMode="auto">
              <a:xfrm>
                <a:off x="192" y="1632"/>
                <a:ext cx="96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4" name="Rectangle 18"/>
              <p:cNvSpPr>
                <a:spLocks noChangeArrowheads="1"/>
              </p:cNvSpPr>
              <p:nvPr/>
            </p:nvSpPr>
            <p:spPr bwMode="auto">
              <a:xfrm>
                <a:off x="480" y="1632"/>
                <a:ext cx="96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5" name="Rectangle 19"/>
              <p:cNvSpPr>
                <a:spLocks noChangeArrowheads="1"/>
              </p:cNvSpPr>
              <p:nvPr/>
            </p:nvSpPr>
            <p:spPr bwMode="auto">
              <a:xfrm>
                <a:off x="1008" y="1632"/>
                <a:ext cx="96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>
                <a:off x="288" y="2304"/>
                <a:ext cx="720" cy="288"/>
                <a:chOff x="912" y="2736"/>
                <a:chExt cx="720" cy="288"/>
              </a:xfrm>
            </p:grpSpPr>
            <p:sp>
              <p:nvSpPr>
                <p:cNvPr id="1360917" name="Oval 21"/>
                <p:cNvSpPr>
                  <a:spLocks noChangeArrowheads="1"/>
                </p:cNvSpPr>
                <p:nvPr/>
              </p:nvSpPr>
              <p:spPr bwMode="auto">
                <a:xfrm>
                  <a:off x="1344" y="2784"/>
                  <a:ext cx="192" cy="188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0" tIns="0" rIns="0" bIns="0"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2000" b="1" dirty="0">
                      <a:ea typeface="굴림" charset="-127"/>
                      <a:cs typeface="굴림" charset="-127"/>
                    </a:rPr>
                    <a:t>+</a:t>
                  </a:r>
                </a:p>
              </p:txBody>
            </p:sp>
            <p:sp>
              <p:nvSpPr>
                <p:cNvPr id="1360918" name="Line 22"/>
                <p:cNvSpPr>
                  <a:spLocks noChangeShapeType="1"/>
                </p:cNvSpPr>
                <p:nvPr/>
              </p:nvSpPr>
              <p:spPr bwMode="auto">
                <a:xfrm>
                  <a:off x="1200" y="2736"/>
                  <a:ext cx="19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19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912" y="2928"/>
                  <a:ext cx="43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20" name="Line 24"/>
                <p:cNvSpPr>
                  <a:spLocks noChangeShapeType="1"/>
                </p:cNvSpPr>
                <p:nvPr/>
              </p:nvSpPr>
              <p:spPr bwMode="auto">
                <a:xfrm>
                  <a:off x="1536" y="2880"/>
                  <a:ext cx="9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5"/>
              <p:cNvGrpSpPr>
                <a:grpSpLocks/>
              </p:cNvGrpSpPr>
              <p:nvPr/>
            </p:nvGrpSpPr>
            <p:grpSpPr bwMode="auto">
              <a:xfrm>
                <a:off x="288" y="3168"/>
                <a:ext cx="720" cy="288"/>
                <a:chOff x="912" y="2736"/>
                <a:chExt cx="720" cy="288"/>
              </a:xfrm>
            </p:grpSpPr>
            <p:sp>
              <p:nvSpPr>
                <p:cNvPr id="1360922" name="Oval 26"/>
                <p:cNvSpPr>
                  <a:spLocks noChangeArrowheads="1"/>
                </p:cNvSpPr>
                <p:nvPr/>
              </p:nvSpPr>
              <p:spPr bwMode="auto">
                <a:xfrm>
                  <a:off x="1344" y="2784"/>
                  <a:ext cx="192" cy="188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0" tIns="0" rIns="0" bIns="0"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2000" b="1">
                      <a:ea typeface="굴림" charset="-127"/>
                      <a:cs typeface="굴림" charset="-127"/>
                    </a:rPr>
                    <a:t>+</a:t>
                  </a:r>
                </a:p>
              </p:txBody>
            </p:sp>
            <p:sp>
              <p:nvSpPr>
                <p:cNvPr id="1360923" name="Line 27"/>
                <p:cNvSpPr>
                  <a:spLocks noChangeShapeType="1"/>
                </p:cNvSpPr>
                <p:nvPr/>
              </p:nvSpPr>
              <p:spPr bwMode="auto">
                <a:xfrm>
                  <a:off x="1200" y="2736"/>
                  <a:ext cx="19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2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912" y="2928"/>
                  <a:ext cx="43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25" name="Line 29"/>
                <p:cNvSpPr>
                  <a:spLocks noChangeShapeType="1"/>
                </p:cNvSpPr>
                <p:nvPr/>
              </p:nvSpPr>
              <p:spPr bwMode="auto">
                <a:xfrm>
                  <a:off x="1536" y="2880"/>
                  <a:ext cx="9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0"/>
              <p:cNvGrpSpPr>
                <a:grpSpLocks/>
              </p:cNvGrpSpPr>
              <p:nvPr/>
            </p:nvGrpSpPr>
            <p:grpSpPr bwMode="auto">
              <a:xfrm>
                <a:off x="288" y="1680"/>
                <a:ext cx="720" cy="288"/>
                <a:chOff x="912" y="2736"/>
                <a:chExt cx="720" cy="288"/>
              </a:xfrm>
            </p:grpSpPr>
            <p:sp>
              <p:nvSpPr>
                <p:cNvPr id="1360927" name="Oval 31"/>
                <p:cNvSpPr>
                  <a:spLocks noChangeArrowheads="1"/>
                </p:cNvSpPr>
                <p:nvPr/>
              </p:nvSpPr>
              <p:spPr bwMode="auto">
                <a:xfrm>
                  <a:off x="1344" y="2784"/>
                  <a:ext cx="192" cy="188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0" tIns="0" rIns="0" bIns="0"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2000" b="1" dirty="0">
                      <a:ea typeface="굴림" charset="-127"/>
                      <a:cs typeface="굴림" charset="-127"/>
                    </a:rPr>
                    <a:t>+</a:t>
                  </a:r>
                </a:p>
              </p:txBody>
            </p:sp>
            <p:sp>
              <p:nvSpPr>
                <p:cNvPr id="1360928" name="Line 32"/>
                <p:cNvSpPr>
                  <a:spLocks noChangeShapeType="1"/>
                </p:cNvSpPr>
                <p:nvPr/>
              </p:nvSpPr>
              <p:spPr bwMode="auto">
                <a:xfrm>
                  <a:off x="1200" y="2736"/>
                  <a:ext cx="19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2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912" y="2928"/>
                  <a:ext cx="43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30" name="Line 34"/>
                <p:cNvSpPr>
                  <a:spLocks noChangeShapeType="1"/>
                </p:cNvSpPr>
                <p:nvPr/>
              </p:nvSpPr>
              <p:spPr bwMode="auto">
                <a:xfrm>
                  <a:off x="1536" y="2880"/>
                  <a:ext cx="9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60931" name="Text Box 35"/>
              <p:cNvSpPr txBox="1">
                <a:spLocks noChangeArrowheads="1"/>
              </p:cNvSpPr>
              <p:nvPr/>
            </p:nvSpPr>
            <p:spPr bwMode="auto">
              <a:xfrm>
                <a:off x="144" y="1392"/>
                <a:ext cx="232" cy="250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000" b="1">
                    <a:ea typeface="굴림" charset="-127"/>
                    <a:cs typeface="굴림" charset="-127"/>
                  </a:rPr>
                  <a:t>A</a:t>
                </a:r>
              </a:p>
            </p:txBody>
          </p:sp>
          <p:sp>
            <p:nvSpPr>
              <p:cNvPr id="1360932" name="Text Box 36"/>
              <p:cNvSpPr txBox="1">
                <a:spLocks noChangeArrowheads="1"/>
              </p:cNvSpPr>
              <p:nvPr/>
            </p:nvSpPr>
            <p:spPr bwMode="auto">
              <a:xfrm>
                <a:off x="432" y="1392"/>
                <a:ext cx="232" cy="250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000" b="1">
                    <a:ea typeface="굴림" charset="-127"/>
                    <a:cs typeface="굴림" charset="-127"/>
                  </a:rPr>
                  <a:t>B</a:t>
                </a:r>
              </a:p>
            </p:txBody>
          </p:sp>
          <p:sp>
            <p:nvSpPr>
              <p:cNvPr id="1360933" name="Text Box 37"/>
              <p:cNvSpPr txBox="1">
                <a:spLocks noChangeArrowheads="1"/>
              </p:cNvSpPr>
              <p:nvPr/>
            </p:nvSpPr>
            <p:spPr bwMode="auto">
              <a:xfrm>
                <a:off x="960" y="1392"/>
                <a:ext cx="232" cy="250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000" b="1">
                    <a:ea typeface="굴림" charset="-127"/>
                    <a:cs typeface="굴림" charset="-127"/>
                  </a:rPr>
                  <a:t>C</a:t>
                </a:r>
              </a:p>
            </p:txBody>
          </p:sp>
          <p:sp>
            <p:nvSpPr>
              <p:cNvPr id="1360934" name="AutoShape 38"/>
              <p:cNvSpPr>
                <a:spLocks/>
              </p:cNvSpPr>
              <p:nvPr/>
            </p:nvSpPr>
            <p:spPr bwMode="auto">
              <a:xfrm>
                <a:off x="1152" y="2064"/>
                <a:ext cx="144" cy="768"/>
              </a:xfrm>
              <a:prstGeom prst="rightBrace">
                <a:avLst>
                  <a:gd name="adj1" fmla="val 44444"/>
                  <a:gd name="adj2" fmla="val 5000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 sz="2000" b="1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60935" name="Text Box 39"/>
              <p:cNvSpPr txBox="1">
                <a:spLocks noChangeArrowheads="1"/>
              </p:cNvSpPr>
              <p:nvPr/>
            </p:nvSpPr>
            <p:spPr bwMode="auto">
              <a:xfrm>
                <a:off x="1258" y="2313"/>
                <a:ext cx="101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64 elements</a:t>
                </a:r>
              </a:p>
            </p:txBody>
          </p:sp>
          <p:sp>
            <p:nvSpPr>
              <p:cNvPr id="1360936" name="AutoShape 40"/>
              <p:cNvSpPr>
                <a:spLocks/>
              </p:cNvSpPr>
              <p:nvPr/>
            </p:nvSpPr>
            <p:spPr bwMode="auto">
              <a:xfrm>
                <a:off x="1152" y="1632"/>
                <a:ext cx="144" cy="384"/>
              </a:xfrm>
              <a:prstGeom prst="rightBrace">
                <a:avLst>
                  <a:gd name="adj1" fmla="val 22222"/>
                  <a:gd name="adj2" fmla="val 5000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 sz="2000" b="1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60937" name="Text Box 41"/>
              <p:cNvSpPr txBox="1">
                <a:spLocks noChangeArrowheads="1"/>
              </p:cNvSpPr>
              <p:nvPr/>
            </p:nvSpPr>
            <p:spPr bwMode="auto">
              <a:xfrm>
                <a:off x="1272" y="1689"/>
                <a:ext cx="8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Remainder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0899" grpId="0" build="p" autoUpdateAnimBg="0"/>
      <p:bldP spid="136090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EC51F5-ECCB-0E44-AE7D-69556F983605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6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0" y="461963"/>
            <a:ext cx="7162800" cy="388937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Conditional Execution</a:t>
            </a:r>
          </a:p>
        </p:txBody>
      </p:sp>
      <p:sp>
        <p:nvSpPr>
          <p:cNvPr id="1367043" name="Rectangle 3"/>
          <p:cNvSpPr>
            <a:spLocks noChangeArrowheads="1"/>
          </p:cNvSpPr>
          <p:nvPr/>
        </p:nvSpPr>
        <p:spPr bwMode="auto">
          <a:xfrm>
            <a:off x="381000" y="1066800"/>
            <a:ext cx="8302625" cy="47021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Problem: Want to vectorize loops with conditional code:</a:t>
            </a:r>
          </a:p>
          <a:p>
            <a:pPr marL="1543050" lvl="3" indent="-1714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for (i=0; i&lt;N; i++)</a:t>
            </a:r>
          </a:p>
          <a:p>
            <a:pPr marL="1543050" lvl="3" indent="-1714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    if (A[i]&gt;0) then</a:t>
            </a:r>
          </a:p>
          <a:p>
            <a:pPr marL="1543050" lvl="3" indent="-1714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        A[i] = B[i];</a:t>
            </a:r>
          </a:p>
          <a:p>
            <a:pPr marL="1543050" lvl="3" indent="-1714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-127"/>
                <a:cs typeface="굴림" charset="-127"/>
              </a:rPr>
              <a:t>    </a:t>
            </a:r>
            <a:endParaRPr lang="en-US" altLang="ko-KR" sz="2000">
              <a:ea typeface="굴림" charset="-127"/>
              <a:cs typeface="굴림" charset="-127"/>
            </a:endParaRPr>
          </a:p>
          <a:p>
            <a:pPr marL="285750" indent="-2857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Solution: Add vector </a:t>
            </a:r>
            <a:r>
              <a:rPr lang="en-US" altLang="ko-KR" sz="2000" i="1">
                <a:ea typeface="굴림" charset="-127"/>
                <a:cs typeface="굴림" charset="-127"/>
              </a:rPr>
              <a:t>mask</a:t>
            </a:r>
            <a:r>
              <a:rPr lang="en-US" altLang="ko-KR" sz="2000">
                <a:ea typeface="굴림" charset="-127"/>
                <a:cs typeface="굴림" charset="-127"/>
              </a:rPr>
              <a:t> (or </a:t>
            </a:r>
            <a:r>
              <a:rPr lang="en-US" altLang="ko-KR" sz="2000" i="1">
                <a:ea typeface="굴림" charset="-127"/>
                <a:cs typeface="굴림" charset="-127"/>
              </a:rPr>
              <a:t>flag</a:t>
            </a:r>
            <a:r>
              <a:rPr lang="en-US" altLang="ko-KR" sz="2000">
                <a:ea typeface="굴림" charset="-127"/>
                <a:cs typeface="굴림" charset="-127"/>
              </a:rPr>
              <a:t>) registers</a:t>
            </a:r>
          </a:p>
          <a:p>
            <a:pPr marL="685800" lvl="1" indent="-228600" algn="l">
              <a:lnSpc>
                <a:spcPct val="90000"/>
              </a:lnSpc>
              <a:spcBef>
                <a:spcPct val="10000"/>
              </a:spcBef>
              <a:buSzPct val="100000"/>
              <a:buFontTx/>
              <a:buChar char="–"/>
            </a:pPr>
            <a:r>
              <a:rPr lang="en-US" altLang="ko-KR">
                <a:ea typeface="굴림" charset="-127"/>
                <a:cs typeface="굴림" charset="-127"/>
              </a:rPr>
              <a:t>vector version of predicate registers, 1 bit per element</a:t>
            </a:r>
          </a:p>
          <a:p>
            <a:pPr marL="285750" indent="-2857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…and </a:t>
            </a:r>
            <a:r>
              <a:rPr lang="en-US" altLang="ko-KR" sz="2000" i="1">
                <a:ea typeface="굴림" charset="-127"/>
                <a:cs typeface="굴림" charset="-127"/>
              </a:rPr>
              <a:t>maskable</a:t>
            </a:r>
            <a:r>
              <a:rPr lang="en-US" altLang="ko-KR" sz="2000">
                <a:ea typeface="굴림" charset="-127"/>
                <a:cs typeface="굴림" charset="-127"/>
              </a:rPr>
              <a:t> vector instructions</a:t>
            </a:r>
          </a:p>
          <a:p>
            <a:pPr marL="685800" lvl="1" indent="-228600" algn="l">
              <a:lnSpc>
                <a:spcPct val="90000"/>
              </a:lnSpc>
              <a:spcBef>
                <a:spcPct val="10000"/>
              </a:spcBef>
              <a:buSzPct val="100000"/>
              <a:buFontTx/>
              <a:buChar char="–"/>
            </a:pPr>
            <a:r>
              <a:rPr lang="en-US" altLang="ko-KR">
                <a:ea typeface="굴림" charset="-127"/>
                <a:cs typeface="굴림" charset="-127"/>
              </a:rPr>
              <a:t>vector operation becomes NOP at elements where mask bit is clear</a:t>
            </a:r>
            <a:endParaRPr lang="en-US" altLang="ko-KR">
              <a:latin typeface="Courier New" charset="0"/>
              <a:ea typeface="굴림" charset="-127"/>
              <a:cs typeface="굴림" charset="-127"/>
            </a:endParaRP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Code example:</a:t>
            </a:r>
            <a:endParaRPr lang="en-US" altLang="ko-KR" sz="2000">
              <a:latin typeface="Courier New" charset="0"/>
              <a:ea typeface="굴림" charset="-127"/>
              <a:cs typeface="굴림" charset="-127"/>
            </a:endParaRP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charset="0"/>
                <a:ea typeface="굴림" charset="-127"/>
                <a:cs typeface="굴림" charset="-127"/>
              </a:rPr>
              <a:t>CVM             # Turn on all elements 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charset="0"/>
                <a:ea typeface="굴림" charset="-127"/>
                <a:cs typeface="굴림" charset="-127"/>
              </a:rPr>
              <a:t>LV vA, rA       # Load entire A vector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charset="0"/>
                <a:ea typeface="굴림" charset="-127"/>
                <a:cs typeface="굴림" charset="-127"/>
              </a:rPr>
              <a:t>SGTVS.D vA, F0  # Set bits in mask register where A&gt;0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charset="0"/>
                <a:ea typeface="굴림" charset="-127"/>
                <a:cs typeface="굴림" charset="-127"/>
              </a:rPr>
              <a:t>LV vA, rB	      # Load B vector into A under mask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charset="0"/>
                <a:ea typeface="굴림" charset="-127"/>
                <a:cs typeface="굴림" charset="-127"/>
              </a:rPr>
              <a:t>SV vA, rA	      # Store A back to memory under mask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7043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C819CA-D87C-824D-B2F9-E8E5BB94EF12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6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6788" y="481013"/>
            <a:ext cx="7162800" cy="544512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Masked Vector Instructions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267200" y="1125538"/>
            <a:ext cx="4724400" cy="4071937"/>
            <a:chOff x="2688" y="709"/>
            <a:chExt cx="2976" cy="256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061" y="1402"/>
              <a:ext cx="2364" cy="1872"/>
              <a:chOff x="3061" y="1402"/>
              <a:chExt cx="2364" cy="1872"/>
            </a:xfrm>
          </p:grpSpPr>
          <p:sp>
            <p:nvSpPr>
              <p:cNvPr id="1369093" name="Freeform 5"/>
              <p:cNvSpPr>
                <a:spLocks/>
              </p:cNvSpPr>
              <p:nvPr/>
            </p:nvSpPr>
            <p:spPr bwMode="auto">
              <a:xfrm>
                <a:off x="4224" y="2016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224" y="2592"/>
                <a:ext cx="626" cy="48"/>
                <a:chOff x="1536" y="2256"/>
                <a:chExt cx="626" cy="48"/>
              </a:xfrm>
            </p:grpSpPr>
            <p:sp>
              <p:nvSpPr>
                <p:cNvPr id="1369095" name="Rectangle 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096" name="Freeform 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097" name="Line 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4224" y="2112"/>
                <a:ext cx="626" cy="48"/>
                <a:chOff x="1536" y="2256"/>
                <a:chExt cx="626" cy="48"/>
              </a:xfrm>
            </p:grpSpPr>
            <p:sp>
              <p:nvSpPr>
                <p:cNvPr id="1369099" name="Rectangle 1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00" name="Freeform 1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01" name="Line 1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4224" y="2352"/>
                <a:ext cx="626" cy="48"/>
                <a:chOff x="1536" y="2256"/>
                <a:chExt cx="626" cy="48"/>
              </a:xfrm>
            </p:grpSpPr>
            <p:sp>
              <p:nvSpPr>
                <p:cNvPr id="1369103" name="Rectangle 1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04" name="Freeform 1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05" name="Line 1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69106" name="Text Box 18"/>
              <p:cNvSpPr txBox="1">
                <a:spLocks noChangeArrowheads="1"/>
              </p:cNvSpPr>
              <p:nvPr/>
            </p:nvSpPr>
            <p:spPr bwMode="auto">
              <a:xfrm>
                <a:off x="4319" y="236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C[4]</a:t>
                </a:r>
              </a:p>
            </p:txBody>
          </p:sp>
          <p:sp>
            <p:nvSpPr>
              <p:cNvPr id="1369107" name="Text Box 19"/>
              <p:cNvSpPr txBox="1">
                <a:spLocks noChangeArrowheads="1"/>
              </p:cNvSpPr>
              <p:nvPr/>
            </p:nvSpPr>
            <p:spPr bwMode="auto">
              <a:xfrm>
                <a:off x="4319" y="212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C[5]</a:t>
                </a:r>
              </a:p>
            </p:txBody>
          </p:sp>
          <p:sp>
            <p:nvSpPr>
              <p:cNvPr id="1369108" name="Text Box 20"/>
              <p:cNvSpPr txBox="1">
                <a:spLocks noChangeArrowheads="1"/>
              </p:cNvSpPr>
              <p:nvPr/>
            </p:nvSpPr>
            <p:spPr bwMode="auto">
              <a:xfrm>
                <a:off x="4524" y="284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C[1]</a:t>
                </a:r>
              </a:p>
            </p:txBody>
          </p:sp>
          <p:sp>
            <p:nvSpPr>
              <p:cNvPr id="1369109" name="Line 21"/>
              <p:cNvSpPr>
                <a:spLocks noChangeShapeType="1"/>
              </p:cNvSpPr>
              <p:nvPr/>
            </p:nvSpPr>
            <p:spPr bwMode="auto">
              <a:xfrm>
                <a:off x="4525" y="2688"/>
                <a:ext cx="0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10" name="Line 22"/>
              <p:cNvSpPr>
                <a:spLocks noChangeShapeType="1"/>
              </p:cNvSpPr>
              <p:nvPr/>
            </p:nvSpPr>
            <p:spPr bwMode="auto">
              <a:xfrm>
                <a:off x="4704" y="1872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11" name="Line 23"/>
              <p:cNvSpPr>
                <a:spLocks noChangeShapeType="1"/>
              </p:cNvSpPr>
              <p:nvPr/>
            </p:nvSpPr>
            <p:spPr bwMode="auto">
              <a:xfrm>
                <a:off x="4320" y="1872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12" name="Text Box 24"/>
              <p:cNvSpPr txBox="1">
                <a:spLocks noChangeArrowheads="1"/>
              </p:cNvSpPr>
              <p:nvPr/>
            </p:nvSpPr>
            <p:spPr bwMode="auto">
              <a:xfrm>
                <a:off x="4452" y="3082"/>
                <a:ext cx="973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 i="1">
                    <a:latin typeface="Verdana" charset="0"/>
                    <a:ea typeface="굴림" charset="-127"/>
                    <a:cs typeface="굴림" charset="-127"/>
                  </a:rPr>
                  <a:t>Write data port</a:t>
                </a:r>
              </a:p>
            </p:txBody>
          </p:sp>
          <p:sp>
            <p:nvSpPr>
              <p:cNvPr id="1369113" name="Text Box 25"/>
              <p:cNvSpPr txBox="1">
                <a:spLocks noChangeArrowheads="1"/>
              </p:cNvSpPr>
              <p:nvPr/>
            </p:nvSpPr>
            <p:spPr bwMode="auto">
              <a:xfrm>
                <a:off x="4079" y="164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A[7]</a:t>
                </a:r>
              </a:p>
            </p:txBody>
          </p:sp>
          <p:sp>
            <p:nvSpPr>
              <p:cNvPr id="1369114" name="Text Box 26"/>
              <p:cNvSpPr txBox="1">
                <a:spLocks noChangeArrowheads="1"/>
              </p:cNvSpPr>
              <p:nvPr/>
            </p:nvSpPr>
            <p:spPr bwMode="auto">
              <a:xfrm>
                <a:off x="4511" y="164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B[7]</a:t>
                </a:r>
              </a:p>
            </p:txBody>
          </p:sp>
          <p:sp>
            <p:nvSpPr>
              <p:cNvPr id="1369115" name="Text Box 27"/>
              <p:cNvSpPr txBox="1">
                <a:spLocks noChangeArrowheads="1"/>
              </p:cNvSpPr>
              <p:nvPr/>
            </p:nvSpPr>
            <p:spPr bwMode="auto">
              <a:xfrm>
                <a:off x="3061" y="21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M[3]=0</a:t>
                </a:r>
              </a:p>
            </p:txBody>
          </p:sp>
          <p:sp>
            <p:nvSpPr>
              <p:cNvPr id="1369116" name="Text Box 28"/>
              <p:cNvSpPr txBox="1">
                <a:spLocks noChangeArrowheads="1"/>
              </p:cNvSpPr>
              <p:nvPr/>
            </p:nvSpPr>
            <p:spPr bwMode="auto">
              <a:xfrm>
                <a:off x="3061" y="1978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M[4]=1</a:t>
                </a:r>
              </a:p>
            </p:txBody>
          </p:sp>
          <p:sp>
            <p:nvSpPr>
              <p:cNvPr id="1369117" name="Text Box 29"/>
              <p:cNvSpPr txBox="1">
                <a:spLocks noChangeArrowheads="1"/>
              </p:cNvSpPr>
              <p:nvPr/>
            </p:nvSpPr>
            <p:spPr bwMode="auto">
              <a:xfrm>
                <a:off x="3061" y="178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M[5]=1</a:t>
                </a:r>
              </a:p>
            </p:txBody>
          </p:sp>
          <p:sp>
            <p:nvSpPr>
              <p:cNvPr id="1369118" name="Text Box 30"/>
              <p:cNvSpPr txBox="1">
                <a:spLocks noChangeArrowheads="1"/>
              </p:cNvSpPr>
              <p:nvPr/>
            </p:nvSpPr>
            <p:spPr bwMode="auto">
              <a:xfrm>
                <a:off x="3061" y="159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M[6]=0</a:t>
                </a:r>
              </a:p>
            </p:txBody>
          </p:sp>
          <p:sp>
            <p:nvSpPr>
              <p:cNvPr id="1369119" name="Text Box 31"/>
              <p:cNvSpPr txBox="1">
                <a:spLocks noChangeArrowheads="1"/>
              </p:cNvSpPr>
              <p:nvPr/>
            </p:nvSpPr>
            <p:spPr bwMode="auto">
              <a:xfrm>
                <a:off x="3061" y="236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M[2]=0</a:t>
                </a:r>
              </a:p>
            </p:txBody>
          </p:sp>
          <p:sp>
            <p:nvSpPr>
              <p:cNvPr id="1369120" name="Text Box 32"/>
              <p:cNvSpPr txBox="1">
                <a:spLocks noChangeArrowheads="1"/>
              </p:cNvSpPr>
              <p:nvPr/>
            </p:nvSpPr>
            <p:spPr bwMode="auto">
              <a:xfrm>
                <a:off x="3061" y="255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M[1]=1</a:t>
                </a:r>
              </a:p>
            </p:txBody>
          </p:sp>
          <p:sp>
            <p:nvSpPr>
              <p:cNvPr id="1369121" name="Text Box 33"/>
              <p:cNvSpPr txBox="1">
                <a:spLocks noChangeArrowheads="1"/>
              </p:cNvSpPr>
              <p:nvPr/>
            </p:nvSpPr>
            <p:spPr bwMode="auto">
              <a:xfrm>
                <a:off x="3061" y="274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M[0]=0</a:t>
                </a:r>
              </a:p>
            </p:txBody>
          </p:sp>
          <p:sp>
            <p:nvSpPr>
              <p:cNvPr id="1369122" name="Text Box 34"/>
              <p:cNvSpPr txBox="1">
                <a:spLocks noChangeArrowheads="1"/>
              </p:cNvSpPr>
              <p:nvPr/>
            </p:nvSpPr>
            <p:spPr bwMode="auto">
              <a:xfrm>
                <a:off x="3061" y="140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M[7]=1</a:t>
                </a:r>
              </a:p>
            </p:txBody>
          </p:sp>
          <p:sp>
            <p:nvSpPr>
              <p:cNvPr id="1369123" name="Line 35"/>
              <p:cNvSpPr>
                <a:spLocks noChangeShapeType="1"/>
              </p:cNvSpPr>
              <p:nvPr/>
            </p:nvSpPr>
            <p:spPr bwMode="auto">
              <a:xfrm>
                <a:off x="3600" y="2640"/>
                <a:ext cx="816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24" name="Line 36"/>
              <p:cNvSpPr>
                <a:spLocks noChangeShapeType="1"/>
              </p:cNvSpPr>
              <p:nvPr/>
            </p:nvSpPr>
            <p:spPr bwMode="auto">
              <a:xfrm>
                <a:off x="3552" y="2064"/>
                <a:ext cx="672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25" name="Line 37"/>
              <p:cNvSpPr>
                <a:spLocks noChangeShapeType="1"/>
              </p:cNvSpPr>
              <p:nvPr/>
            </p:nvSpPr>
            <p:spPr bwMode="auto">
              <a:xfrm>
                <a:off x="3552" y="1872"/>
                <a:ext cx="576" cy="3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26" name="Line 38"/>
              <p:cNvSpPr>
                <a:spLocks noChangeShapeType="1"/>
              </p:cNvSpPr>
              <p:nvPr/>
            </p:nvSpPr>
            <p:spPr bwMode="auto">
              <a:xfrm>
                <a:off x="3600" y="1536"/>
                <a:ext cx="480" cy="1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69127" name="Rectangle 39"/>
            <p:cNvSpPr>
              <a:spLocks noChangeArrowheads="1"/>
            </p:cNvSpPr>
            <p:nvPr/>
          </p:nvSpPr>
          <p:spPr bwMode="auto">
            <a:xfrm>
              <a:off x="2688" y="709"/>
              <a:ext cx="2976" cy="55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000">
                  <a:ea typeface="굴림" charset="-127"/>
                  <a:cs typeface="굴림" charset="-127"/>
                </a:rPr>
                <a:t>Density-Time Implementation</a:t>
              </a:r>
            </a:p>
            <a:p>
              <a:pPr marL="685800" lvl="1" indent="-228600" algn="l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–"/>
              </a:pPr>
              <a:r>
                <a:rPr lang="en-US" altLang="ko-KR">
                  <a:ea typeface="굴림" charset="-127"/>
                  <a:cs typeface="굴림" charset="-127"/>
                </a:rPr>
                <a:t>scan mask vector and only execute elements with non-zero masks</a:t>
              </a: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-381000" y="1125538"/>
            <a:ext cx="4953000" cy="4910137"/>
            <a:chOff x="-240" y="709"/>
            <a:chExt cx="3120" cy="3093"/>
          </a:xfrm>
        </p:grpSpPr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365" y="1402"/>
              <a:ext cx="1879" cy="2400"/>
              <a:chOff x="365" y="1402"/>
              <a:chExt cx="1879" cy="2400"/>
            </a:xfrm>
          </p:grpSpPr>
          <p:sp>
            <p:nvSpPr>
              <p:cNvPr id="1369130" name="Freeform 42"/>
              <p:cNvSpPr>
                <a:spLocks/>
              </p:cNvSpPr>
              <p:nvPr/>
            </p:nvSpPr>
            <p:spPr bwMode="auto">
              <a:xfrm>
                <a:off x="1043" y="2544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9" name="Group 43"/>
              <p:cNvGrpSpPr>
                <a:grpSpLocks/>
              </p:cNvGrpSpPr>
              <p:nvPr/>
            </p:nvGrpSpPr>
            <p:grpSpPr bwMode="auto">
              <a:xfrm>
                <a:off x="1043" y="3120"/>
                <a:ext cx="626" cy="48"/>
                <a:chOff x="1536" y="2256"/>
                <a:chExt cx="626" cy="48"/>
              </a:xfrm>
            </p:grpSpPr>
            <p:sp>
              <p:nvSpPr>
                <p:cNvPr id="1369132" name="Rectangle 44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33" name="Freeform 45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34" name="Line 46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47"/>
              <p:cNvGrpSpPr>
                <a:grpSpLocks/>
              </p:cNvGrpSpPr>
              <p:nvPr/>
            </p:nvGrpSpPr>
            <p:grpSpPr bwMode="auto">
              <a:xfrm>
                <a:off x="1043" y="2640"/>
                <a:ext cx="626" cy="48"/>
                <a:chOff x="1536" y="2256"/>
                <a:chExt cx="626" cy="48"/>
              </a:xfrm>
            </p:grpSpPr>
            <p:sp>
              <p:nvSpPr>
                <p:cNvPr id="1369136" name="Rectangle 4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37" name="Freeform 4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38" name="Line 5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51"/>
              <p:cNvGrpSpPr>
                <a:grpSpLocks/>
              </p:cNvGrpSpPr>
              <p:nvPr/>
            </p:nvGrpSpPr>
            <p:grpSpPr bwMode="auto">
              <a:xfrm>
                <a:off x="1043" y="2880"/>
                <a:ext cx="626" cy="48"/>
                <a:chOff x="1536" y="2256"/>
                <a:chExt cx="626" cy="48"/>
              </a:xfrm>
            </p:grpSpPr>
            <p:sp>
              <p:nvSpPr>
                <p:cNvPr id="1369140" name="Rectangle 5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41" name="Freeform 5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42" name="Line 5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69143" name="Text Box 55"/>
              <p:cNvSpPr txBox="1">
                <a:spLocks noChangeArrowheads="1"/>
              </p:cNvSpPr>
              <p:nvPr/>
            </p:nvSpPr>
            <p:spPr bwMode="auto">
              <a:xfrm>
                <a:off x="1138" y="289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C[1]</a:t>
                </a:r>
              </a:p>
            </p:txBody>
          </p:sp>
          <p:sp>
            <p:nvSpPr>
              <p:cNvPr id="1369144" name="Text Box 56"/>
              <p:cNvSpPr txBox="1">
                <a:spLocks noChangeArrowheads="1"/>
              </p:cNvSpPr>
              <p:nvPr/>
            </p:nvSpPr>
            <p:spPr bwMode="auto">
              <a:xfrm>
                <a:off x="1138" y="265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C[2]</a:t>
                </a:r>
              </a:p>
            </p:txBody>
          </p:sp>
          <p:sp>
            <p:nvSpPr>
              <p:cNvPr id="1369145" name="Text Box 57"/>
              <p:cNvSpPr txBox="1">
                <a:spLocks noChangeArrowheads="1"/>
              </p:cNvSpPr>
              <p:nvPr/>
            </p:nvSpPr>
            <p:spPr bwMode="auto">
              <a:xfrm>
                <a:off x="1343" y="337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C[0]</a:t>
                </a:r>
              </a:p>
            </p:txBody>
          </p:sp>
          <p:sp>
            <p:nvSpPr>
              <p:cNvPr id="1369146" name="Line 58"/>
              <p:cNvSpPr>
                <a:spLocks noChangeShapeType="1"/>
              </p:cNvSpPr>
              <p:nvPr/>
            </p:nvSpPr>
            <p:spPr bwMode="auto">
              <a:xfrm>
                <a:off x="1344" y="3216"/>
                <a:ext cx="0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47" name="Line 59"/>
              <p:cNvSpPr>
                <a:spLocks noChangeShapeType="1"/>
              </p:cNvSpPr>
              <p:nvPr/>
            </p:nvSpPr>
            <p:spPr bwMode="auto">
              <a:xfrm>
                <a:off x="1523" y="240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48" name="Line 60"/>
              <p:cNvSpPr>
                <a:spLocks noChangeShapeType="1"/>
              </p:cNvSpPr>
              <p:nvPr/>
            </p:nvSpPr>
            <p:spPr bwMode="auto">
              <a:xfrm>
                <a:off x="1139" y="240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49" name="Text Box 61"/>
              <p:cNvSpPr txBox="1">
                <a:spLocks noChangeArrowheads="1"/>
              </p:cNvSpPr>
              <p:nvPr/>
            </p:nvSpPr>
            <p:spPr bwMode="auto">
              <a:xfrm>
                <a:off x="898" y="2170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A[3]</a:t>
                </a:r>
              </a:p>
            </p:txBody>
          </p:sp>
          <p:sp>
            <p:nvSpPr>
              <p:cNvPr id="1369150" name="Text Box 62"/>
              <p:cNvSpPr txBox="1">
                <a:spLocks noChangeArrowheads="1"/>
              </p:cNvSpPr>
              <p:nvPr/>
            </p:nvSpPr>
            <p:spPr bwMode="auto">
              <a:xfrm>
                <a:off x="1330" y="2170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B[3]</a:t>
                </a:r>
              </a:p>
            </p:txBody>
          </p:sp>
          <p:sp>
            <p:nvSpPr>
              <p:cNvPr id="1369151" name="Text Box 63"/>
              <p:cNvSpPr txBox="1">
                <a:spLocks noChangeArrowheads="1"/>
              </p:cNvSpPr>
              <p:nvPr/>
            </p:nvSpPr>
            <p:spPr bwMode="auto">
              <a:xfrm>
                <a:off x="898" y="1978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A[4]</a:t>
                </a:r>
              </a:p>
            </p:txBody>
          </p:sp>
          <p:sp>
            <p:nvSpPr>
              <p:cNvPr id="1369152" name="Text Box 64"/>
              <p:cNvSpPr txBox="1">
                <a:spLocks noChangeArrowheads="1"/>
              </p:cNvSpPr>
              <p:nvPr/>
            </p:nvSpPr>
            <p:spPr bwMode="auto">
              <a:xfrm>
                <a:off x="1330" y="1978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B[4]</a:t>
                </a:r>
              </a:p>
            </p:txBody>
          </p:sp>
          <p:sp>
            <p:nvSpPr>
              <p:cNvPr id="1369153" name="Text Box 65"/>
              <p:cNvSpPr txBox="1">
                <a:spLocks noChangeArrowheads="1"/>
              </p:cNvSpPr>
              <p:nvPr/>
            </p:nvSpPr>
            <p:spPr bwMode="auto">
              <a:xfrm>
                <a:off x="898" y="1786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A[5]</a:t>
                </a:r>
              </a:p>
            </p:txBody>
          </p:sp>
          <p:sp>
            <p:nvSpPr>
              <p:cNvPr id="1369154" name="Text Box 66"/>
              <p:cNvSpPr txBox="1">
                <a:spLocks noChangeArrowheads="1"/>
              </p:cNvSpPr>
              <p:nvPr/>
            </p:nvSpPr>
            <p:spPr bwMode="auto">
              <a:xfrm>
                <a:off x="1330" y="1786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B[5]</a:t>
                </a:r>
              </a:p>
            </p:txBody>
          </p:sp>
          <p:sp>
            <p:nvSpPr>
              <p:cNvPr id="1369155" name="Text Box 67"/>
              <p:cNvSpPr txBox="1">
                <a:spLocks noChangeArrowheads="1"/>
              </p:cNvSpPr>
              <p:nvPr/>
            </p:nvSpPr>
            <p:spPr bwMode="auto">
              <a:xfrm>
                <a:off x="898" y="1594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A[6]</a:t>
                </a:r>
              </a:p>
            </p:txBody>
          </p:sp>
          <p:sp>
            <p:nvSpPr>
              <p:cNvPr id="1369156" name="Text Box 68"/>
              <p:cNvSpPr txBox="1">
                <a:spLocks noChangeArrowheads="1"/>
              </p:cNvSpPr>
              <p:nvPr/>
            </p:nvSpPr>
            <p:spPr bwMode="auto">
              <a:xfrm>
                <a:off x="1330" y="1594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B[6]</a:t>
                </a:r>
              </a:p>
            </p:txBody>
          </p:sp>
          <p:sp>
            <p:nvSpPr>
              <p:cNvPr id="1369157" name="Text Box 69"/>
              <p:cNvSpPr txBox="1">
                <a:spLocks noChangeArrowheads="1"/>
              </p:cNvSpPr>
              <p:nvPr/>
            </p:nvSpPr>
            <p:spPr bwMode="auto">
              <a:xfrm>
                <a:off x="373" y="21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M[3]=0</a:t>
                </a:r>
              </a:p>
            </p:txBody>
          </p:sp>
          <p:sp>
            <p:nvSpPr>
              <p:cNvPr id="1369158" name="Text Box 70"/>
              <p:cNvSpPr txBox="1">
                <a:spLocks noChangeArrowheads="1"/>
              </p:cNvSpPr>
              <p:nvPr/>
            </p:nvSpPr>
            <p:spPr bwMode="auto">
              <a:xfrm>
                <a:off x="373" y="1978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M[4]=1</a:t>
                </a:r>
              </a:p>
            </p:txBody>
          </p:sp>
          <p:sp>
            <p:nvSpPr>
              <p:cNvPr id="1369159" name="Text Box 71"/>
              <p:cNvSpPr txBox="1">
                <a:spLocks noChangeArrowheads="1"/>
              </p:cNvSpPr>
              <p:nvPr/>
            </p:nvSpPr>
            <p:spPr bwMode="auto">
              <a:xfrm>
                <a:off x="373" y="178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M[5]=1</a:t>
                </a:r>
              </a:p>
            </p:txBody>
          </p:sp>
          <p:sp>
            <p:nvSpPr>
              <p:cNvPr id="1369160" name="Text Box 72"/>
              <p:cNvSpPr txBox="1">
                <a:spLocks noChangeArrowheads="1"/>
              </p:cNvSpPr>
              <p:nvPr/>
            </p:nvSpPr>
            <p:spPr bwMode="auto">
              <a:xfrm>
                <a:off x="373" y="159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M[6]=0</a:t>
                </a:r>
              </a:p>
            </p:txBody>
          </p:sp>
          <p:sp>
            <p:nvSpPr>
              <p:cNvPr id="1369161" name="Text Box 73"/>
              <p:cNvSpPr txBox="1">
                <a:spLocks noChangeArrowheads="1"/>
              </p:cNvSpPr>
              <p:nvPr/>
            </p:nvSpPr>
            <p:spPr bwMode="auto">
              <a:xfrm>
                <a:off x="373" y="265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M[2]=0</a:t>
                </a:r>
              </a:p>
            </p:txBody>
          </p:sp>
          <p:sp>
            <p:nvSpPr>
              <p:cNvPr id="1369162" name="Text Box 74"/>
              <p:cNvSpPr txBox="1">
                <a:spLocks noChangeArrowheads="1"/>
              </p:cNvSpPr>
              <p:nvPr/>
            </p:nvSpPr>
            <p:spPr bwMode="auto">
              <a:xfrm>
                <a:off x="373" y="289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M[1]=1</a:t>
                </a:r>
              </a:p>
            </p:txBody>
          </p:sp>
          <p:sp>
            <p:nvSpPr>
              <p:cNvPr id="1369163" name="Text Box 75"/>
              <p:cNvSpPr txBox="1">
                <a:spLocks noChangeArrowheads="1"/>
              </p:cNvSpPr>
              <p:nvPr/>
            </p:nvSpPr>
            <p:spPr bwMode="auto">
              <a:xfrm>
                <a:off x="373" y="33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M[0]=0</a:t>
                </a:r>
              </a:p>
            </p:txBody>
          </p:sp>
          <p:sp>
            <p:nvSpPr>
              <p:cNvPr id="1369164" name="Freeform 76"/>
              <p:cNvSpPr>
                <a:spLocks/>
              </p:cNvSpPr>
              <p:nvPr/>
            </p:nvSpPr>
            <p:spPr bwMode="auto">
              <a:xfrm>
                <a:off x="912" y="3456"/>
                <a:ext cx="96" cy="1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192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65" name="Text Box 77"/>
              <p:cNvSpPr txBox="1">
                <a:spLocks noChangeArrowheads="1"/>
              </p:cNvSpPr>
              <p:nvPr/>
            </p:nvSpPr>
            <p:spPr bwMode="auto">
              <a:xfrm>
                <a:off x="1271" y="3610"/>
                <a:ext cx="973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 i="1">
                    <a:latin typeface="Verdana" charset="0"/>
                    <a:ea typeface="굴림" charset="-127"/>
                    <a:cs typeface="굴림" charset="-127"/>
                  </a:rPr>
                  <a:t>Write data port</a:t>
                </a:r>
              </a:p>
            </p:txBody>
          </p:sp>
          <p:sp>
            <p:nvSpPr>
              <p:cNvPr id="1369166" name="Text Box 78"/>
              <p:cNvSpPr txBox="1">
                <a:spLocks noChangeArrowheads="1"/>
              </p:cNvSpPr>
              <p:nvPr/>
            </p:nvSpPr>
            <p:spPr bwMode="auto">
              <a:xfrm>
                <a:off x="365" y="3610"/>
                <a:ext cx="832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 i="1">
                    <a:latin typeface="Verdana" charset="0"/>
                    <a:ea typeface="굴림" charset="-127"/>
                    <a:cs typeface="굴림" charset="-127"/>
                  </a:rPr>
                  <a:t>Write Enable</a:t>
                </a:r>
              </a:p>
            </p:txBody>
          </p:sp>
          <p:sp>
            <p:nvSpPr>
              <p:cNvPr id="1369167" name="Text Box 79"/>
              <p:cNvSpPr txBox="1">
                <a:spLocks noChangeArrowheads="1"/>
              </p:cNvSpPr>
              <p:nvPr/>
            </p:nvSpPr>
            <p:spPr bwMode="auto">
              <a:xfrm>
                <a:off x="898" y="140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A[7]</a:t>
                </a:r>
              </a:p>
            </p:txBody>
          </p:sp>
          <p:sp>
            <p:nvSpPr>
              <p:cNvPr id="1369168" name="Text Box 80"/>
              <p:cNvSpPr txBox="1">
                <a:spLocks noChangeArrowheads="1"/>
              </p:cNvSpPr>
              <p:nvPr/>
            </p:nvSpPr>
            <p:spPr bwMode="auto">
              <a:xfrm>
                <a:off x="1330" y="140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B[7]</a:t>
                </a:r>
              </a:p>
            </p:txBody>
          </p:sp>
          <p:sp>
            <p:nvSpPr>
              <p:cNvPr id="1369169" name="Text Box 81"/>
              <p:cNvSpPr txBox="1">
                <a:spLocks noChangeArrowheads="1"/>
              </p:cNvSpPr>
              <p:nvPr/>
            </p:nvSpPr>
            <p:spPr bwMode="auto">
              <a:xfrm>
                <a:off x="373" y="140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M[7]=1</a:t>
                </a:r>
              </a:p>
            </p:txBody>
          </p:sp>
        </p:grpSp>
        <p:sp>
          <p:nvSpPr>
            <p:cNvPr id="1369170" name="Rectangle 82"/>
            <p:cNvSpPr>
              <a:spLocks noChangeArrowheads="1"/>
            </p:cNvSpPr>
            <p:nvPr/>
          </p:nvSpPr>
          <p:spPr bwMode="auto">
            <a:xfrm>
              <a:off x="-240" y="709"/>
              <a:ext cx="3120" cy="55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Simple Implementation</a:t>
              </a:r>
            </a:p>
            <a:p>
              <a:pPr marL="685800" lvl="1" indent="-228600" algn="l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–"/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execute all N operations, turn off result writeback according to mask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53913A-80DA-4145-A7BC-9680816F554F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966788" y="228600"/>
            <a:ext cx="7162800" cy="5715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Reductions</a:t>
            </a:r>
          </a:p>
        </p:txBody>
      </p:sp>
      <p:sp>
        <p:nvSpPr>
          <p:cNvPr id="137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214437"/>
            <a:ext cx="8763000" cy="4970463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Loop-carried dependence on reduction variables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sum = 0;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for (i=0; i&lt;N; i++)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    sum += A[i];  # Loop-carried dependence on sum</a:t>
            </a:r>
            <a:endParaRPr lang="en-US" altLang="ko-KR" b="1">
              <a:ea typeface="굴림" charset="-127"/>
              <a:cs typeface="굴림" charset="-127"/>
            </a:endParaRPr>
          </a:p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Solution: Re-associate operations if possible, use binary tree to perform reduction</a:t>
            </a:r>
            <a:endParaRPr lang="en-US" altLang="ko-KR" sz="2000">
              <a:latin typeface="Courier New" charset="0"/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# Rearrange as: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sum[0:VL-1] = 0                 # Vector of VL partial sums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for(i=0; i&lt;N; i+=VL)            # Stripmine VL-sized chunks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    sum[0:VL-1] += A[i:i+VL-1]; # Vector sum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# Now have VL partial sums in one vector register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do {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    VL = VL/2;                    # Halve vector length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    sum[0:VL-1] += sum[VL:2*VL-1] # Halve no. of partials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} while (VL&gt;1)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318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9ABD73-F63C-7546-ADFD-37B5D26B55F1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6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292100"/>
            <a:ext cx="7162800" cy="6350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Scatter/Gather</a:t>
            </a:r>
          </a:p>
        </p:txBody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84325"/>
            <a:ext cx="8229600" cy="4067175"/>
          </a:xfrm>
          <a:noFill/>
          <a:ln/>
        </p:spPr>
        <p:txBody>
          <a:bodyPr anchor="ctr">
            <a:spAutoFit/>
          </a:bodyPr>
          <a:lstStyle/>
          <a:p>
            <a:pPr marL="457200" indent="-457200">
              <a:buFontTx/>
              <a:buNone/>
            </a:pPr>
            <a:r>
              <a:rPr lang="en-US" altLang="ko-KR">
                <a:ea typeface="굴림" charset="-127"/>
                <a:cs typeface="굴림" charset="-127"/>
              </a:rPr>
              <a:t>Want to vectorize loops with indirect accesses:</a:t>
            </a:r>
          </a:p>
          <a:p>
            <a:pPr marL="800100" lvl="1" indent="-342900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for (i=0; i&lt;N; i++)</a:t>
            </a:r>
          </a:p>
          <a:p>
            <a:pPr marL="800100" lvl="1" indent="-342900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    A[i] = B[i] + C[D[i]]</a:t>
            </a:r>
            <a:b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</a:br>
            <a:endParaRPr lang="en-US" altLang="ko-KR" sz="2000" b="1">
              <a:latin typeface="Courier New" charset="0"/>
              <a:ea typeface="굴림" charset="-127"/>
              <a:cs typeface="굴림" charset="-127"/>
            </a:endParaRPr>
          </a:p>
          <a:p>
            <a:pPr marL="457200" indent="-457200">
              <a:buFontTx/>
              <a:buNone/>
            </a:pPr>
            <a:r>
              <a:rPr lang="en-US" altLang="ko-KR">
                <a:ea typeface="굴림" charset="-127"/>
                <a:cs typeface="굴림" charset="-127"/>
              </a:rPr>
              <a:t>Indexed load instruction (</a:t>
            </a:r>
            <a:r>
              <a:rPr lang="en-US" altLang="ko-KR" i="1">
                <a:ea typeface="굴림" charset="-127"/>
                <a:cs typeface="굴림" charset="-127"/>
              </a:rPr>
              <a:t>Gather</a:t>
            </a:r>
            <a:r>
              <a:rPr lang="en-US" altLang="ko-KR">
                <a:ea typeface="굴림" charset="-127"/>
                <a:cs typeface="굴림" charset="-127"/>
              </a:rPr>
              <a:t>)</a:t>
            </a:r>
          </a:p>
          <a:p>
            <a:pPr marL="800100" lvl="1" indent="-342900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LV vD, rD       # Load indices in D vector</a:t>
            </a:r>
          </a:p>
          <a:p>
            <a:pPr marL="800100" lvl="1" indent="-342900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LVI vC, rC, vD  # Load indirect from rC base</a:t>
            </a:r>
          </a:p>
          <a:p>
            <a:pPr marL="800100" lvl="1" indent="-342900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LV vB, rB       # Load B vector</a:t>
            </a:r>
          </a:p>
          <a:p>
            <a:pPr marL="800100" lvl="1" indent="-342900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ADDV.D vA,vB,vC # Do add</a:t>
            </a:r>
          </a:p>
          <a:p>
            <a:pPr marL="800100" lvl="1" indent="-342900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SV vA, rA       # Store result</a:t>
            </a:r>
          </a:p>
          <a:p>
            <a:pPr marL="800100" lvl="1" indent="-342900">
              <a:buFontTx/>
              <a:buNone/>
            </a:pPr>
            <a:endParaRPr lang="en-US" altLang="ko-KR" sz="2000">
              <a:latin typeface="Courier New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94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F8693-2E2B-0545-B311-F87BF42F8141}" type="slidenum">
              <a:rPr lang="en-US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6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3438" y="328613"/>
            <a:ext cx="7162800" cy="6350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Scatter/Gather</a:t>
            </a:r>
          </a:p>
        </p:txBody>
      </p:sp>
      <p:sp>
        <p:nvSpPr>
          <p:cNvPr id="136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526704"/>
            <a:ext cx="8774237" cy="4161781"/>
          </a:xfrm>
          <a:noFill/>
          <a:ln/>
        </p:spPr>
        <p:txBody>
          <a:bodyPr wrap="none" anchor="ctr">
            <a:spAutoFit/>
          </a:bodyPr>
          <a:lstStyle/>
          <a:p>
            <a:pPr marL="457200" indent="-457200">
              <a:buFontTx/>
              <a:buNone/>
            </a:pPr>
            <a:r>
              <a:rPr lang="en-US" altLang="ko-KR" sz="2800" dirty="0" smtClean="0">
                <a:ea typeface="굴림" charset="-127"/>
                <a:cs typeface="굴림" charset="-127"/>
              </a:rPr>
              <a:t>Histogram example</a:t>
            </a:r>
            <a:r>
              <a:rPr lang="en-US" altLang="ko-KR" sz="3200" dirty="0">
                <a:ea typeface="굴림" charset="-127"/>
                <a:cs typeface="굴림" charset="-127"/>
              </a:rPr>
              <a:t>:</a:t>
            </a:r>
          </a:p>
          <a:p>
            <a:pPr marL="800100" lvl="1" indent="-342900">
              <a:buFontTx/>
              <a:buNone/>
            </a:pP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for (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&lt;N; 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++)</a:t>
            </a:r>
          </a:p>
          <a:p>
            <a:pPr marL="800100" lvl="1" indent="-342900">
              <a:buFontTx/>
              <a:buNone/>
            </a:pP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    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A[B[i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]]++;</a:t>
            </a:r>
          </a:p>
          <a:p>
            <a:pPr marL="800100" lvl="1" indent="-342900">
              <a:buFontTx/>
              <a:buNone/>
            </a:pPr>
            <a:endParaRPr lang="en-US" altLang="ko-KR" sz="2400" dirty="0">
              <a:latin typeface="Courier New" charset="0"/>
              <a:ea typeface="굴림" charset="-127"/>
              <a:cs typeface="굴림" charset="-127"/>
            </a:endParaRPr>
          </a:p>
          <a:p>
            <a:pPr marL="457200" indent="-457200">
              <a:buFontTx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Is following a correct translation?</a:t>
            </a:r>
            <a:endParaRPr lang="en-US" altLang="ko-KR" sz="2800" dirty="0">
              <a:latin typeface="Courier New" charset="0"/>
              <a:ea typeface="굴림" charset="-127"/>
              <a:cs typeface="굴림" charset="-127"/>
            </a:endParaRPr>
          </a:p>
          <a:p>
            <a:pPr marL="800100" lvl="1" indent="-342900">
              <a:buFontTx/>
              <a:buNone/>
            </a:pP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LV 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vB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rB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       # Load indices in B vector</a:t>
            </a:r>
          </a:p>
          <a:p>
            <a:pPr marL="800100" lvl="1" indent="-342900">
              <a:buFontTx/>
              <a:buNone/>
            </a:pP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LVI 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rA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vB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  # Gather initial A values</a:t>
            </a:r>
          </a:p>
          <a:p>
            <a:pPr marL="800100" lvl="1" indent="-342900">
              <a:buFontTx/>
              <a:buNone/>
            </a:pP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ADDV 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, 1  # Increment</a:t>
            </a:r>
          </a:p>
          <a:p>
            <a:pPr marL="800100" lvl="1" indent="-342900">
              <a:buFontTx/>
              <a:buNone/>
            </a:pP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SVI 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rA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vB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  # Scatter incremented values</a:t>
            </a:r>
            <a:endParaRPr lang="en-US" altLang="ko-KR" sz="2400" b="1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499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D4E49F-9557-3F4C-9D01-2C3DD72D3320}" type="slidenum">
              <a:rPr lang="en-US"/>
              <a:pPr/>
              <a:t>36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137523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14400"/>
            <a:ext cx="4459288" cy="3635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37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4572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A Modern Vector Super: NEC SX-9 (2008)</a:t>
            </a:r>
          </a:p>
        </p:txBody>
      </p:sp>
      <p:sp>
        <p:nvSpPr>
          <p:cNvPr id="137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8200" y="576263"/>
            <a:ext cx="4495800" cy="3965575"/>
          </a:xfrm>
          <a:noFill/>
          <a:ln/>
        </p:spPr>
        <p:txBody>
          <a:bodyPr anchor="ctr">
            <a:spAutoFit/>
          </a:bodyPr>
          <a:lstStyle/>
          <a:p>
            <a:pPr marL="171450" indent="-171450"/>
            <a:r>
              <a:rPr lang="en-US" altLang="ko-KR" sz="2000">
                <a:ea typeface="굴림" charset="-127"/>
                <a:cs typeface="굴림" charset="-127"/>
              </a:rPr>
              <a:t>65nm CMOS technology</a:t>
            </a:r>
          </a:p>
          <a:p>
            <a:pPr marL="171450" indent="-171450"/>
            <a:r>
              <a:rPr lang="en-US" altLang="ko-KR" sz="2000">
                <a:ea typeface="굴림" charset="-127"/>
                <a:cs typeface="굴림" charset="-127"/>
              </a:rPr>
              <a:t>Vector unit (3.2 GHz)</a:t>
            </a:r>
          </a:p>
          <a:p>
            <a:pPr marL="458788" lvl="1" indent="-173038"/>
            <a:r>
              <a:rPr lang="en-US" altLang="ko-KR" sz="1600">
                <a:ea typeface="굴림" charset="-127"/>
                <a:cs typeface="굴림" charset="-127"/>
              </a:rPr>
              <a:t>8 foreground VRegs + 64 background VRegs (256x64-bit elements/VReg)</a:t>
            </a:r>
          </a:p>
          <a:p>
            <a:pPr marL="458788" lvl="1" indent="-173038"/>
            <a:r>
              <a:rPr lang="en-US" altLang="ko-KR" sz="1600">
                <a:ea typeface="굴림" charset="-127"/>
                <a:cs typeface="굴림" charset="-127"/>
              </a:rPr>
              <a:t>64-bit functional units: 2 multiply, 2 add, 1 divide/sqrt, 1 logical, 1 mask unit</a:t>
            </a:r>
          </a:p>
          <a:p>
            <a:pPr marL="458788" lvl="1" indent="-173038"/>
            <a:r>
              <a:rPr lang="en-US" altLang="ko-KR" sz="1600">
                <a:ea typeface="굴림" charset="-127"/>
                <a:cs typeface="굴림" charset="-127"/>
              </a:rPr>
              <a:t>8 lanes (32+ FLOPS/cycle, 100+ GFLOPS peak per CPU)</a:t>
            </a:r>
          </a:p>
          <a:p>
            <a:pPr marL="458788" lvl="1" indent="-173038"/>
            <a:r>
              <a:rPr lang="en-US" altLang="ko-KR" sz="1600">
                <a:ea typeface="굴림" charset="-127"/>
                <a:cs typeface="굴림" charset="-127"/>
              </a:rPr>
              <a:t>1 load or store unit (8 x 8-byte accesses/cycle) </a:t>
            </a:r>
          </a:p>
          <a:p>
            <a:pPr marL="171450" indent="-171450"/>
            <a:r>
              <a:rPr lang="en-US" altLang="ko-KR" sz="2000">
                <a:ea typeface="굴림" charset="-127"/>
                <a:cs typeface="굴림" charset="-127"/>
              </a:rPr>
              <a:t>Scalar unit (1.6 GHz)</a:t>
            </a:r>
          </a:p>
          <a:p>
            <a:pPr marL="458788" lvl="1" indent="-173038"/>
            <a:r>
              <a:rPr lang="en-US" altLang="ko-KR" sz="1600">
                <a:ea typeface="굴림" charset="-127"/>
                <a:cs typeface="굴림" charset="-127"/>
              </a:rPr>
              <a:t>4-way superscalar with out-of-order and speculative execution</a:t>
            </a:r>
          </a:p>
          <a:p>
            <a:pPr marL="458788" lvl="1" indent="-173038"/>
            <a:r>
              <a:rPr lang="en-US" altLang="ko-KR" sz="1600">
                <a:ea typeface="굴림" charset="-127"/>
                <a:cs typeface="굴림" charset="-127"/>
              </a:rPr>
              <a:t>64KB I-cache and 64KB data cache</a:t>
            </a:r>
          </a:p>
        </p:txBody>
      </p:sp>
      <p:sp>
        <p:nvSpPr>
          <p:cNvPr id="1375239" name="Rectangle 7"/>
          <p:cNvSpPr>
            <a:spLocks noChangeArrowheads="1"/>
          </p:cNvSpPr>
          <p:nvPr/>
        </p:nvSpPr>
        <p:spPr bwMode="auto">
          <a:xfrm>
            <a:off x="152400" y="4638675"/>
            <a:ext cx="8686800" cy="16684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prstTxWarp prst="textNoShape">
              <a:avLst/>
            </a:prstTxWarp>
            <a:spAutoFit/>
          </a:bodyPr>
          <a:lstStyle/>
          <a:p>
            <a:pPr marL="171450" indent="-17145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ko-KR" sz="2000">
                <a:ea typeface="굴림" charset="-127"/>
                <a:cs typeface="굴림" charset="-127"/>
              </a:rPr>
              <a:t>Memory system provides 256GB/s DRAM bandwidth per CPU</a:t>
            </a:r>
          </a:p>
          <a:p>
            <a:pPr marL="171450" indent="-17145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ko-KR" sz="2000">
                <a:ea typeface="굴림" charset="-127"/>
                <a:cs typeface="굴림" charset="-127"/>
              </a:rPr>
              <a:t>Up to 16 CPUs and up to 1TB DRAM form shared-memory </a:t>
            </a:r>
            <a:r>
              <a:rPr lang="en-US" altLang="ko-KR" sz="2000" i="1">
                <a:ea typeface="굴림" charset="-127"/>
                <a:cs typeface="굴림" charset="-127"/>
              </a:rPr>
              <a:t>node</a:t>
            </a:r>
            <a:endParaRPr lang="en-US" altLang="ko-KR" sz="2000">
              <a:ea typeface="굴림" charset="-127"/>
              <a:cs typeface="굴림" charset="-127"/>
            </a:endParaRPr>
          </a:p>
          <a:p>
            <a:pPr marL="515938" lvl="1" indent="-230188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ko-KR">
                <a:ea typeface="굴림" charset="-127"/>
                <a:cs typeface="굴림" charset="-127"/>
              </a:rPr>
              <a:t>total of 4TB/s bandwidth to shared DRAM memory</a:t>
            </a:r>
          </a:p>
          <a:p>
            <a:pPr marL="171450" indent="-17145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ko-KR" sz="2000">
                <a:ea typeface="굴림" charset="-127"/>
                <a:cs typeface="굴림" charset="-127"/>
              </a:rPr>
              <a:t>Up to 512 nodes connected via 128GB/s network links (message passing between nodes)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8B1DF0-0C8F-B149-A9AF-654FAA8D0415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8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292975" cy="395288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Multimedia Extensions </a:t>
            </a:r>
            <a:r>
              <a:rPr lang="en-US" altLang="ko-KR" sz="2000">
                <a:ea typeface="굴림" charset="-127"/>
                <a:cs typeface="굴림" charset="-127"/>
              </a:rPr>
              <a:t>(aka SIMD extensions)</a:t>
            </a:r>
            <a:endParaRPr lang="en-US" altLang="ko-KR" sz="2800" i="1">
              <a:ea typeface="굴림" charset="-127"/>
              <a:cs typeface="굴림" charset="-127"/>
            </a:endParaRPr>
          </a:p>
        </p:txBody>
      </p:sp>
      <p:sp>
        <p:nvSpPr>
          <p:cNvPr id="138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8382000" cy="2230996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1800" dirty="0">
                <a:ea typeface="굴림" charset="-127"/>
                <a:cs typeface="굴림" charset="-127"/>
              </a:rPr>
              <a:t>Very short vectors added to existing </a:t>
            </a:r>
            <a:r>
              <a:rPr lang="en-US" altLang="ko-KR" sz="1800" dirty="0" err="1">
                <a:ea typeface="굴림" charset="-127"/>
                <a:cs typeface="굴림" charset="-127"/>
              </a:rPr>
              <a:t>ISAs</a:t>
            </a:r>
            <a:r>
              <a:rPr lang="en-US" altLang="ko-KR" sz="1800" dirty="0">
                <a:ea typeface="굴림" charset="-127"/>
                <a:cs typeface="굴림" charset="-127"/>
              </a:rPr>
              <a:t> for microprocessors</a:t>
            </a:r>
          </a:p>
          <a:p>
            <a:r>
              <a:rPr lang="en-US" altLang="ko-KR" sz="1800" dirty="0">
                <a:ea typeface="굴림" charset="-127"/>
                <a:cs typeface="굴림" charset="-127"/>
              </a:rPr>
              <a:t>Use existing 64-bit registers split into 2x32b or 4x16b or 8x8b</a:t>
            </a:r>
            <a:endParaRPr lang="en-US" altLang="ko-KR" sz="1800" dirty="0" smtClean="0">
              <a:ea typeface="굴림" charset="-127"/>
              <a:cs typeface="굴림" charset="-127"/>
            </a:endParaRPr>
          </a:p>
          <a:p>
            <a:pPr lvl="1"/>
            <a:r>
              <a:rPr lang="en-US" altLang="ko-KR" sz="1600" dirty="0" smtClean="0">
                <a:ea typeface="굴림" charset="-127"/>
                <a:cs typeface="굴림" charset="-127"/>
              </a:rPr>
              <a:t>Lincoln </a:t>
            </a:r>
            <a:r>
              <a:rPr lang="en-US" altLang="ko-KR" sz="1600" dirty="0">
                <a:ea typeface="굴림" charset="-127"/>
                <a:cs typeface="굴림" charset="-127"/>
              </a:rPr>
              <a:t>Labs TX-2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 from 1957 had 36b </a:t>
            </a:r>
            <a:r>
              <a:rPr lang="en-US" altLang="ko-KR" sz="1600" dirty="0" err="1">
                <a:ea typeface="굴림" charset="-127"/>
                <a:cs typeface="굴림" charset="-127"/>
              </a:rPr>
              <a:t>datapath</a:t>
            </a:r>
            <a:r>
              <a:rPr lang="en-US" altLang="ko-KR" sz="1600" dirty="0">
                <a:ea typeface="굴림" charset="-127"/>
                <a:cs typeface="굴림" charset="-127"/>
              </a:rPr>
              <a:t> split into 2x18b or 4x9b</a:t>
            </a:r>
          </a:p>
          <a:p>
            <a:pPr lvl="1"/>
            <a:r>
              <a:rPr lang="en-US" altLang="ko-KR" sz="1600" dirty="0">
                <a:ea typeface="굴림" charset="-127"/>
                <a:cs typeface="굴림" charset="-127"/>
              </a:rPr>
              <a:t>Newer designs have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 wider registers</a:t>
            </a:r>
          </a:p>
          <a:p>
            <a:pPr lvl="2"/>
            <a:r>
              <a:rPr lang="en-US" altLang="ko-KR" sz="1600" dirty="0" smtClean="0">
                <a:ea typeface="굴림" charset="-127"/>
                <a:cs typeface="굴림" charset="-127"/>
              </a:rPr>
              <a:t>128b for PowerPC </a:t>
            </a:r>
            <a:r>
              <a:rPr lang="en-US" altLang="ko-KR" sz="1600" dirty="0" err="1">
                <a:ea typeface="굴림" charset="-127"/>
                <a:cs typeface="굴림" charset="-127"/>
              </a:rPr>
              <a:t>Altivec</a:t>
            </a:r>
            <a:r>
              <a:rPr lang="en-US" altLang="ko-KR" sz="1600" dirty="0">
                <a:ea typeface="굴림" charset="-127"/>
                <a:cs typeface="굴림" charset="-127"/>
              </a:rPr>
              <a:t>, Intel SSE2/3/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4</a:t>
            </a:r>
          </a:p>
          <a:p>
            <a:pPr lvl="2"/>
            <a:r>
              <a:rPr lang="en-US" altLang="ko-KR" sz="1600" dirty="0" smtClean="0">
                <a:ea typeface="굴림" charset="-127"/>
                <a:cs typeface="굴림" charset="-127"/>
              </a:rPr>
              <a:t>256b for Intel AVX </a:t>
            </a:r>
          </a:p>
          <a:p>
            <a:r>
              <a:rPr lang="en-US" altLang="ko-KR" sz="1800" dirty="0" smtClean="0">
                <a:ea typeface="굴림" charset="-127"/>
                <a:cs typeface="굴림" charset="-127"/>
              </a:rPr>
              <a:t>Single instruction operates on all elements within register</a:t>
            </a:r>
            <a:endParaRPr lang="en-US" altLang="ko-KR" sz="1800" dirty="0">
              <a:ea typeface="굴림" charset="-127"/>
              <a:cs typeface="굴림" charset="-127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762000" y="1676400"/>
            <a:ext cx="7924800" cy="361950"/>
            <a:chOff x="480" y="1104"/>
            <a:chExt cx="4992" cy="228"/>
          </a:xfrm>
        </p:grpSpPr>
        <p:sp>
          <p:nvSpPr>
            <p:cNvPr id="1383436" name="Rectangle 12"/>
            <p:cNvSpPr>
              <a:spLocks noChangeArrowheads="1"/>
            </p:cNvSpPr>
            <p:nvPr/>
          </p:nvSpPr>
          <p:spPr bwMode="auto">
            <a:xfrm>
              <a:off x="480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37" name="Rectangle 13"/>
            <p:cNvSpPr>
              <a:spLocks noChangeArrowheads="1"/>
            </p:cNvSpPr>
            <p:nvPr/>
          </p:nvSpPr>
          <p:spPr bwMode="auto">
            <a:xfrm>
              <a:off x="1728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38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39" name="Rectangle 15"/>
            <p:cNvSpPr>
              <a:spLocks noChangeArrowheads="1"/>
            </p:cNvSpPr>
            <p:nvPr/>
          </p:nvSpPr>
          <p:spPr bwMode="auto">
            <a:xfrm>
              <a:off x="4224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762000" y="1219200"/>
            <a:ext cx="7924800" cy="361950"/>
            <a:chOff x="480" y="816"/>
            <a:chExt cx="4992" cy="228"/>
          </a:xfrm>
        </p:grpSpPr>
        <p:sp>
          <p:nvSpPr>
            <p:cNvPr id="1383440" name="Rectangle 16"/>
            <p:cNvSpPr>
              <a:spLocks noChangeArrowheads="1"/>
            </p:cNvSpPr>
            <p:nvPr/>
          </p:nvSpPr>
          <p:spPr bwMode="auto">
            <a:xfrm>
              <a:off x="480" y="816"/>
              <a:ext cx="2496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32b</a:t>
              </a:r>
            </a:p>
          </p:txBody>
        </p:sp>
        <p:sp>
          <p:nvSpPr>
            <p:cNvPr id="1383441" name="Rectangle 17"/>
            <p:cNvSpPr>
              <a:spLocks noChangeArrowheads="1"/>
            </p:cNvSpPr>
            <p:nvPr/>
          </p:nvSpPr>
          <p:spPr bwMode="auto">
            <a:xfrm>
              <a:off x="2976" y="816"/>
              <a:ext cx="2496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32b</a:t>
              </a:r>
            </a:p>
          </p:txBody>
        </p:sp>
      </p:grpSp>
      <p:sp>
        <p:nvSpPr>
          <p:cNvPr id="1383442" name="Rectangle 18"/>
          <p:cNvSpPr>
            <a:spLocks noChangeArrowheads="1"/>
          </p:cNvSpPr>
          <p:nvPr/>
        </p:nvSpPr>
        <p:spPr bwMode="auto">
          <a:xfrm>
            <a:off x="762000" y="762000"/>
            <a:ext cx="7924800" cy="361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64b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762000" y="2133600"/>
            <a:ext cx="7924800" cy="361950"/>
            <a:chOff x="480" y="1392"/>
            <a:chExt cx="4992" cy="228"/>
          </a:xfrm>
        </p:grpSpPr>
        <p:sp>
          <p:nvSpPr>
            <p:cNvPr id="1383443" name="Rectangle 19"/>
            <p:cNvSpPr>
              <a:spLocks noChangeArrowheads="1"/>
            </p:cNvSpPr>
            <p:nvPr/>
          </p:nvSpPr>
          <p:spPr bwMode="auto">
            <a:xfrm>
              <a:off x="480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4" name="Rectangle 20"/>
            <p:cNvSpPr>
              <a:spLocks noChangeArrowheads="1"/>
            </p:cNvSpPr>
            <p:nvPr/>
          </p:nvSpPr>
          <p:spPr bwMode="auto">
            <a:xfrm>
              <a:off x="1104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5" name="Rectangle 21"/>
            <p:cNvSpPr>
              <a:spLocks noChangeArrowheads="1"/>
            </p:cNvSpPr>
            <p:nvPr/>
          </p:nvSpPr>
          <p:spPr bwMode="auto">
            <a:xfrm>
              <a:off x="1728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6" name="Rectangle 22"/>
            <p:cNvSpPr>
              <a:spLocks noChangeArrowheads="1"/>
            </p:cNvSpPr>
            <p:nvPr/>
          </p:nvSpPr>
          <p:spPr bwMode="auto">
            <a:xfrm>
              <a:off x="2352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7" name="Rectangle 23"/>
            <p:cNvSpPr>
              <a:spLocks noChangeArrowheads="1"/>
            </p:cNvSpPr>
            <p:nvPr/>
          </p:nvSpPr>
          <p:spPr bwMode="auto">
            <a:xfrm>
              <a:off x="2976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8" name="Rectangle 24"/>
            <p:cNvSpPr>
              <a:spLocks noChangeArrowheads="1"/>
            </p:cNvSpPr>
            <p:nvPr/>
          </p:nvSpPr>
          <p:spPr bwMode="auto">
            <a:xfrm>
              <a:off x="3600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9" name="Rectangle 25"/>
            <p:cNvSpPr>
              <a:spLocks noChangeArrowheads="1"/>
            </p:cNvSpPr>
            <p:nvPr/>
          </p:nvSpPr>
          <p:spPr bwMode="auto">
            <a:xfrm>
              <a:off x="4224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50" name="Rectangle 26"/>
            <p:cNvSpPr>
              <a:spLocks noChangeArrowheads="1"/>
            </p:cNvSpPr>
            <p:nvPr/>
          </p:nvSpPr>
          <p:spPr bwMode="auto">
            <a:xfrm>
              <a:off x="4848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6200" y="4648200"/>
            <a:ext cx="8763000" cy="1733550"/>
            <a:chOff x="0" y="4648200"/>
            <a:chExt cx="8763000" cy="1733550"/>
          </a:xfrm>
        </p:grpSpPr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533400" y="4648200"/>
              <a:ext cx="7924800" cy="361950"/>
              <a:chOff x="480" y="1104"/>
              <a:chExt cx="4992" cy="228"/>
            </a:xfrm>
          </p:grpSpPr>
          <p:sp>
            <p:nvSpPr>
              <p:cNvPr id="1383456" name="Rectangle 32"/>
              <p:cNvSpPr>
                <a:spLocks noChangeArrowheads="1"/>
              </p:cNvSpPr>
              <p:nvPr/>
            </p:nvSpPr>
            <p:spPr bwMode="auto">
              <a:xfrm>
                <a:off x="480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  <p:sp>
            <p:nvSpPr>
              <p:cNvPr id="1383457" name="Rectangle 33"/>
              <p:cNvSpPr>
                <a:spLocks noChangeArrowheads="1"/>
              </p:cNvSpPr>
              <p:nvPr/>
            </p:nvSpPr>
            <p:spPr bwMode="auto">
              <a:xfrm>
                <a:off x="1728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  <p:sp>
            <p:nvSpPr>
              <p:cNvPr id="1383458" name="Rectangle 34"/>
              <p:cNvSpPr>
                <a:spLocks noChangeArrowheads="1"/>
              </p:cNvSpPr>
              <p:nvPr/>
            </p:nvSpPr>
            <p:spPr bwMode="auto">
              <a:xfrm>
                <a:off x="2976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  <p:sp>
            <p:nvSpPr>
              <p:cNvPr id="1383459" name="Rectangle 35"/>
              <p:cNvSpPr>
                <a:spLocks noChangeArrowheads="1"/>
              </p:cNvSpPr>
              <p:nvPr/>
            </p:nvSpPr>
            <p:spPr bwMode="auto">
              <a:xfrm>
                <a:off x="4224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</p:grp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838200" y="5105400"/>
              <a:ext cx="7924800" cy="361950"/>
              <a:chOff x="480" y="1104"/>
              <a:chExt cx="4992" cy="228"/>
            </a:xfrm>
          </p:grpSpPr>
          <p:sp>
            <p:nvSpPr>
              <p:cNvPr id="1383461" name="Rectangle 37"/>
              <p:cNvSpPr>
                <a:spLocks noChangeArrowheads="1"/>
              </p:cNvSpPr>
              <p:nvPr/>
            </p:nvSpPr>
            <p:spPr bwMode="auto">
              <a:xfrm>
                <a:off x="480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  <p:sp>
            <p:nvSpPr>
              <p:cNvPr id="1383462" name="Rectangle 38"/>
              <p:cNvSpPr>
                <a:spLocks noChangeArrowheads="1"/>
              </p:cNvSpPr>
              <p:nvPr/>
            </p:nvSpPr>
            <p:spPr bwMode="auto">
              <a:xfrm>
                <a:off x="1728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  <p:sp>
            <p:nvSpPr>
              <p:cNvPr id="1383463" name="Rectangle 39"/>
              <p:cNvSpPr>
                <a:spLocks noChangeArrowheads="1"/>
              </p:cNvSpPr>
              <p:nvPr/>
            </p:nvSpPr>
            <p:spPr bwMode="auto">
              <a:xfrm>
                <a:off x="2976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  <p:sp>
            <p:nvSpPr>
              <p:cNvPr id="1383464" name="Rectangle 40"/>
              <p:cNvSpPr>
                <a:spLocks noChangeArrowheads="1"/>
              </p:cNvSpPr>
              <p:nvPr/>
            </p:nvSpPr>
            <p:spPr bwMode="auto">
              <a:xfrm>
                <a:off x="4224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</p:grp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533400" y="6019800"/>
              <a:ext cx="7924800" cy="361950"/>
              <a:chOff x="480" y="1104"/>
              <a:chExt cx="4992" cy="228"/>
            </a:xfrm>
          </p:grpSpPr>
          <p:sp>
            <p:nvSpPr>
              <p:cNvPr id="1383466" name="Rectangle 42"/>
              <p:cNvSpPr>
                <a:spLocks noChangeArrowheads="1"/>
              </p:cNvSpPr>
              <p:nvPr/>
            </p:nvSpPr>
            <p:spPr bwMode="auto">
              <a:xfrm>
                <a:off x="480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  <p:sp>
            <p:nvSpPr>
              <p:cNvPr id="1383467" name="Rectangle 43"/>
              <p:cNvSpPr>
                <a:spLocks noChangeArrowheads="1"/>
              </p:cNvSpPr>
              <p:nvPr/>
            </p:nvSpPr>
            <p:spPr bwMode="auto">
              <a:xfrm>
                <a:off x="1728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  <p:sp>
            <p:nvSpPr>
              <p:cNvPr id="1383468" name="Rectangle 44"/>
              <p:cNvSpPr>
                <a:spLocks noChangeArrowheads="1"/>
              </p:cNvSpPr>
              <p:nvPr/>
            </p:nvSpPr>
            <p:spPr bwMode="auto">
              <a:xfrm>
                <a:off x="2976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  <p:sp>
            <p:nvSpPr>
              <p:cNvPr id="1383469" name="Rectangle 45"/>
              <p:cNvSpPr>
                <a:spLocks noChangeArrowheads="1"/>
              </p:cNvSpPr>
              <p:nvPr/>
            </p:nvSpPr>
            <p:spPr bwMode="auto">
              <a:xfrm>
                <a:off x="4224" y="1104"/>
                <a:ext cx="1248" cy="22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16b</a:t>
                </a:r>
              </a:p>
            </p:txBody>
          </p:sp>
        </p:grpSp>
        <p:grpSp>
          <p:nvGrpSpPr>
            <p:cNvPr id="8" name="Group 50"/>
            <p:cNvGrpSpPr>
              <a:grpSpLocks/>
            </p:cNvGrpSpPr>
            <p:nvPr/>
          </p:nvGrpSpPr>
          <p:grpSpPr bwMode="auto">
            <a:xfrm>
              <a:off x="1143000" y="4953000"/>
              <a:ext cx="762000" cy="1143000"/>
              <a:chOff x="720" y="3120"/>
              <a:chExt cx="480" cy="720"/>
            </a:xfrm>
          </p:grpSpPr>
          <p:sp>
            <p:nvSpPr>
              <p:cNvPr id="1383471" name="Line 47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72" name="Line 48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73" name="Line 49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70" name="Oval 46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r>
                  <a:rPr lang="en-US"/>
                  <a:t>+</a:t>
                </a:r>
              </a:p>
            </p:txBody>
          </p:sp>
        </p:grpSp>
        <p:grpSp>
          <p:nvGrpSpPr>
            <p:cNvPr id="9" name="Group 51"/>
            <p:cNvGrpSpPr>
              <a:grpSpLocks/>
            </p:cNvGrpSpPr>
            <p:nvPr/>
          </p:nvGrpSpPr>
          <p:grpSpPr bwMode="auto">
            <a:xfrm>
              <a:off x="3124200" y="4953000"/>
              <a:ext cx="762000" cy="1143000"/>
              <a:chOff x="720" y="3120"/>
              <a:chExt cx="480" cy="720"/>
            </a:xfrm>
          </p:grpSpPr>
          <p:sp>
            <p:nvSpPr>
              <p:cNvPr id="1383476" name="Line 52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77" name="Line 53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78" name="Line 54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79" name="Oval 55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r>
                  <a:rPr lang="en-US"/>
                  <a:t>+</a:t>
                </a:r>
              </a:p>
            </p:txBody>
          </p:sp>
        </p:grp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>
              <a:off x="5105400" y="4953000"/>
              <a:ext cx="762000" cy="1143000"/>
              <a:chOff x="720" y="3120"/>
              <a:chExt cx="480" cy="720"/>
            </a:xfrm>
          </p:grpSpPr>
          <p:sp>
            <p:nvSpPr>
              <p:cNvPr id="1383481" name="Line 57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82" name="Line 58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83" name="Line 59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84" name="Oval 60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r>
                  <a:rPr lang="en-US"/>
                  <a:t>+</a:t>
                </a:r>
              </a:p>
            </p:txBody>
          </p:sp>
        </p:grpSp>
        <p:grpSp>
          <p:nvGrpSpPr>
            <p:cNvPr id="11" name="Group 61"/>
            <p:cNvGrpSpPr>
              <a:grpSpLocks/>
            </p:cNvGrpSpPr>
            <p:nvPr/>
          </p:nvGrpSpPr>
          <p:grpSpPr bwMode="auto">
            <a:xfrm>
              <a:off x="7086600" y="4953000"/>
              <a:ext cx="762000" cy="1143000"/>
              <a:chOff x="720" y="3120"/>
              <a:chExt cx="480" cy="720"/>
            </a:xfrm>
          </p:grpSpPr>
          <p:sp>
            <p:nvSpPr>
              <p:cNvPr id="1383486" name="Line 62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87" name="Line 63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88" name="Line 64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3489" name="Oval 65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</p:grpSp>
        <p:sp>
          <p:nvSpPr>
            <p:cNvPr id="1383490" name="Text Box 66"/>
            <p:cNvSpPr txBox="1">
              <a:spLocks noChangeArrowheads="1"/>
            </p:cNvSpPr>
            <p:nvPr/>
          </p:nvSpPr>
          <p:spPr bwMode="auto">
            <a:xfrm>
              <a:off x="0" y="5638800"/>
              <a:ext cx="1235075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4x16b adds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9543D2-23AB-7F45-BCAB-30388B96714E}" type="slidenum">
              <a:rPr lang="en-US"/>
              <a:pPr/>
              <a:t>38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292975" cy="395288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Multimedia Extensions versus Vectors</a:t>
            </a:r>
            <a:endParaRPr lang="en-US" altLang="ko-KR" sz="2800" i="1">
              <a:ea typeface="굴림" charset="-127"/>
              <a:cs typeface="굴림" charset="-127"/>
            </a:endParaRPr>
          </a:p>
        </p:txBody>
      </p:sp>
      <p:sp>
        <p:nvSpPr>
          <p:cNvPr id="137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82000" cy="5094288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Limited instruction set: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no vector length control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no </a:t>
            </a:r>
            <a:r>
              <a:rPr lang="en-US" altLang="ko-KR" sz="2000" dirty="0" err="1">
                <a:ea typeface="굴림" charset="-127"/>
                <a:cs typeface="굴림" charset="-127"/>
              </a:rPr>
              <a:t>strided</a:t>
            </a:r>
            <a:r>
              <a:rPr lang="en-US" altLang="ko-KR" sz="2000" dirty="0">
                <a:ea typeface="굴림" charset="-127"/>
                <a:cs typeface="굴림" charset="-127"/>
              </a:rPr>
              <a:t> load/store or scatter/gather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unit-stride loads must be aligned to 64/128-bit boundary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Limited vector register length: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requires superscalar dispatch to keep multiply/add/load units busy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loop unrolling to hide latencies increases register pressure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Trend towards fuller vector support in microprocessors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Better support for misaligned memory accesses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Support of double-precision (64-bit floating-point)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New Intel AVX spec (announced April 2008), 256b vector registers (expandable up to 1024b)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EBDA78-2A05-D743-9457-588AA43B0989}" type="slidenum">
              <a:rPr lang="en-US"/>
              <a:pPr/>
              <a:t>39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8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8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248400"/>
            <a:ext cx="1905000" cy="2794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3/10/2009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B45A795D-821E-544A-9C0A-1E33CD597E72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292975" cy="736600"/>
          </a:xfrm>
        </p:spPr>
        <p:txBody>
          <a:bodyPr/>
          <a:lstStyle/>
          <a:p>
            <a:r>
              <a:rPr lang="en-US" sz="3600"/>
              <a:t>CDC 6600 </a:t>
            </a:r>
            <a:r>
              <a:rPr lang="en-US" sz="2400" i="1">
                <a:solidFill>
                  <a:schemeClr val="tx1"/>
                </a:solidFill>
              </a:rPr>
              <a:t>Seymour Cray</a:t>
            </a:r>
            <a:r>
              <a:rPr lang="en-US" sz="2400" i="1"/>
              <a:t>, 1963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965200"/>
            <a:ext cx="6019800" cy="5410200"/>
          </a:xfrm>
        </p:spPr>
        <p:txBody>
          <a:bodyPr/>
          <a:lstStyle/>
          <a:p>
            <a:pPr marL="168275" indent="-168275"/>
            <a:r>
              <a:rPr lang="en-US" sz="2000"/>
              <a:t>A fast pipelined machine with 60-bit words</a:t>
            </a:r>
          </a:p>
          <a:p>
            <a:pPr marL="625475" lvl="1"/>
            <a:r>
              <a:rPr lang="en-US" sz="2000"/>
              <a:t>128 Kword main memory capacity, 32 banks</a:t>
            </a:r>
          </a:p>
          <a:p>
            <a:pPr marL="168275" indent="-168275"/>
            <a:r>
              <a:rPr lang="en-US" sz="2000"/>
              <a:t>Ten functional units (parallel, unpipelined)</a:t>
            </a:r>
          </a:p>
          <a:p>
            <a:pPr marL="625475" lvl="1"/>
            <a:r>
              <a:rPr lang="en-US" sz="2000"/>
              <a:t>Floating Point: adder, 2 multipliers, divider</a:t>
            </a:r>
          </a:p>
          <a:p>
            <a:pPr marL="625475" lvl="1"/>
            <a:r>
              <a:rPr lang="en-US" sz="2000"/>
              <a:t>Integer: adder, 2 incrementers, ...</a:t>
            </a:r>
          </a:p>
          <a:p>
            <a:pPr marL="168275" indent="-168275"/>
            <a:r>
              <a:rPr lang="en-US" sz="2000"/>
              <a:t>Hardwired control (no microcoding)</a:t>
            </a:r>
          </a:p>
          <a:p>
            <a:pPr marL="168275" indent="-168275"/>
            <a:r>
              <a:rPr lang="en-US" sz="2000" i="1"/>
              <a:t>Scoreboard</a:t>
            </a:r>
            <a:r>
              <a:rPr lang="en-US" sz="2000"/>
              <a:t> for dynamic scheduling of instructions </a:t>
            </a:r>
          </a:p>
          <a:p>
            <a:pPr marL="168275" indent="-168275"/>
            <a:r>
              <a:rPr lang="en-US" sz="2000"/>
              <a:t>Ten Peripheral Processors for Input/Output</a:t>
            </a:r>
          </a:p>
          <a:p>
            <a:pPr marL="625475" lvl="1"/>
            <a:r>
              <a:rPr lang="en-US" sz="2000"/>
              <a:t>a fast multi-threaded 12-bit integer ALU</a:t>
            </a:r>
          </a:p>
          <a:p>
            <a:pPr marL="168275" indent="-168275"/>
            <a:r>
              <a:rPr lang="en-US" sz="2000"/>
              <a:t>Very fast clock, 10 MHz (FP add in 4 clocks)</a:t>
            </a:r>
          </a:p>
          <a:p>
            <a:pPr marL="168275" indent="-168275"/>
            <a:r>
              <a:rPr lang="en-US" sz="2000"/>
              <a:t>&gt;400,000 transistors,  750 sq. ft., 5 tons, 150 kW, novel freon-based technology for cooling</a:t>
            </a:r>
          </a:p>
          <a:p>
            <a:pPr marL="168275" indent="-168275"/>
            <a:r>
              <a:rPr lang="en-US" sz="2000"/>
              <a:t>Fastest machine in world for 5 years (until 7600)</a:t>
            </a:r>
          </a:p>
          <a:p>
            <a:pPr marL="625475" lvl="1"/>
            <a:r>
              <a:rPr lang="en-US" sz="2000"/>
              <a:t>over 100 sold ($7-10M each)</a:t>
            </a:r>
          </a:p>
        </p:txBody>
      </p:sp>
      <p:pic>
        <p:nvPicPr>
          <p:cNvPr id="48135" name="Picture 4" descr="cd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68897" y="609600"/>
            <a:ext cx="344549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6" name="Picture 5" descr="cdc66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51200"/>
            <a:ext cx="3268663" cy="335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B99C88DA-A10C-D64F-9FCA-733807DCB1A3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0"/>
            <a:ext cx="8528050" cy="960437"/>
          </a:xfrm>
        </p:spPr>
        <p:txBody>
          <a:bodyPr/>
          <a:lstStyle/>
          <a:p>
            <a:r>
              <a:rPr lang="en-US"/>
              <a:t>IBM Memo on CDC6600</a:t>
            </a:r>
          </a:p>
        </p:txBody>
      </p:sp>
      <p:sp>
        <p:nvSpPr>
          <p:cNvPr id="176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772400" cy="5281612"/>
          </a:xfrm>
          <a:noFill/>
        </p:spPr>
        <p:txBody>
          <a:bodyPr/>
          <a:lstStyle/>
          <a:p>
            <a:pPr marL="342900" indent="-342900">
              <a:buFontTx/>
              <a:buNone/>
            </a:pPr>
            <a:r>
              <a:rPr lang="en-US" dirty="0"/>
              <a:t>Thomas Watson Jr., IBM CEO, August 1963:</a:t>
            </a:r>
          </a:p>
          <a:p>
            <a:pPr marL="742950" lvl="1" indent="-285750">
              <a:buFontTx/>
              <a:buNone/>
            </a:pPr>
            <a:r>
              <a:rPr lang="en-US" sz="2400" i="1" dirty="0"/>
              <a:t>	“Last week, Control Data ... announced the 6600 system. I understand that in the laboratory developing the system there are only 34 people including the janitor. Of these, 14 are engineers and 4 are programmers... Contrasting this modest effort with our vast development activities, I fail to understand why we have lost our industry leadership position by letting someone else offer the world's most powerful computer.”</a:t>
            </a:r>
          </a:p>
          <a:p>
            <a:pPr marL="342900" indent="-342900">
              <a:buFontTx/>
              <a:buNone/>
            </a:pPr>
            <a:r>
              <a:rPr lang="en-US" dirty="0"/>
              <a:t> </a:t>
            </a:r>
          </a:p>
          <a:p>
            <a:pPr marL="342900" indent="-342900">
              <a:buFontTx/>
              <a:buNone/>
            </a:pPr>
            <a:r>
              <a:rPr lang="en-US" dirty="0"/>
              <a:t>To which Cray replied: </a:t>
            </a:r>
            <a:r>
              <a:rPr lang="en-US" i="1" dirty="0"/>
              <a:t>“It seems like Mr. Watson has answered his own question.”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435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389A6143-C59E-7142-98DF-59E343BC2A15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558760" y="1295400"/>
            <a:ext cx="7723269" cy="489108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Separate instructions to manipulate three types of reg</a:t>
            </a:r>
            <a:r>
              <a:rPr lang="en-US" sz="2000" dirty="0" smtClean="0">
                <a:latin typeface="Verdana" charset="0"/>
              </a:rPr>
              <a:t>.</a:t>
            </a:r>
          </a:p>
          <a:p>
            <a:pPr marL="1828800" lvl="3" indent="-457200" algn="l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  8	  60-bit data registers (X)</a:t>
            </a:r>
          </a:p>
          <a:p>
            <a:pPr marL="1828800" lvl="3" indent="-457200" algn="l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       8   18-bit address registers (A)</a:t>
            </a:r>
          </a:p>
          <a:p>
            <a:pPr marL="1828800" lvl="3" indent="-457200" algn="l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    8   18-bit index registers (B)</a:t>
            </a:r>
          </a:p>
          <a:p>
            <a:pPr marL="1828800" lvl="3" indent="-457200">
              <a:spcBef>
                <a:spcPct val="0"/>
              </a:spcBef>
              <a:buFontTx/>
              <a:buAutoNum type="arabicPlain" startAt="8"/>
            </a:pP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marL="457200" indent="-457200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All arithmetic and logic instructions are </a:t>
            </a:r>
            <a:r>
              <a:rPr lang="en-US" sz="2000" dirty="0" err="1">
                <a:latin typeface="Verdana" charset="0"/>
              </a:rPr>
              <a:t>reg-to-reg</a:t>
            </a:r>
            <a:r>
              <a:rPr lang="en-US" sz="2000" dirty="0">
                <a:latin typeface="Verdana" charset="0"/>
              </a:rPr>
              <a:t> </a:t>
            </a: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  <a:p>
            <a:pPr marL="457200" indent="-457200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Only Load and Store instructions refer to memory!</a:t>
            </a: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  <a:p>
            <a:pPr marL="457200" indent="-457200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Touching address registers 1 to 5 initiates a load  </a:t>
            </a:r>
          </a:p>
          <a:p>
            <a:pPr marL="457200" indent="-457200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			              6 to 7 initiates a store </a:t>
            </a:r>
          </a:p>
          <a:p>
            <a:pPr marL="2286000" lvl="4" indent="-457200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	</a:t>
            </a:r>
            <a:r>
              <a:rPr lang="en-US" sz="2000" i="1" dirty="0">
                <a:latin typeface="Verdana" charset="0"/>
              </a:rPr>
              <a:t>- very useful for vector operations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66800" y="3271838"/>
            <a:ext cx="6269038" cy="766763"/>
            <a:chOff x="672" y="2134"/>
            <a:chExt cx="3949" cy="483"/>
          </a:xfrm>
        </p:grpSpPr>
        <p:sp>
          <p:nvSpPr>
            <p:cNvPr id="56332" name="Rectangle 4"/>
            <p:cNvSpPr>
              <a:spLocks noChangeArrowheads="1"/>
            </p:cNvSpPr>
            <p:nvPr/>
          </p:nvSpPr>
          <p:spPr bwMode="auto">
            <a:xfrm>
              <a:off x="672" y="2134"/>
              <a:ext cx="3949" cy="4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 smtClean="0">
                  <a:solidFill>
                    <a:srgbClr val="56127A"/>
                  </a:solidFill>
                  <a:latin typeface="Verdana" charset="0"/>
                </a:rPr>
                <a:t>opcode</a:t>
              </a: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j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k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</a:t>
              </a: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		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Ri</a:t>
              </a:r>
              <a:r>
                <a:rPr lang="en-US" sz="2000" dirty="0">
                  <a:solidFill>
                    <a:srgbClr val="56127A"/>
                  </a:solidFill>
                  <a:latin typeface="Symbol" charset="2"/>
                </a:rPr>
                <a:t>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</a:t>
              </a:r>
              <a:r>
                <a:rPr lang="en-US" sz="2400" dirty="0" err="1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 dirty="0">
                  <a:solidFill>
                    <a:srgbClr val="56127A"/>
                  </a:solidFill>
                  <a:latin typeface="Symbol" charset="2"/>
                </a:rPr>
                <a:t>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(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Rj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) op (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Rk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)</a:t>
              </a:r>
            </a:p>
            <a:p>
              <a:pPr latinLnBrk="1">
                <a:spcBef>
                  <a:spcPct val="0"/>
                </a:spcBef>
              </a:pPr>
              <a:endParaRPr lang="en-US" sz="2000" dirty="0">
                <a:latin typeface="Verdana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24" y="2184"/>
              <a:ext cx="1731" cy="262"/>
              <a:chOff x="724" y="2160"/>
              <a:chExt cx="1731" cy="262"/>
            </a:xfrm>
          </p:grpSpPr>
          <p:sp>
            <p:nvSpPr>
              <p:cNvPr id="56334" name="Rectangle 6"/>
              <p:cNvSpPr>
                <a:spLocks noChangeArrowheads="1"/>
              </p:cNvSpPr>
              <p:nvPr/>
            </p:nvSpPr>
            <p:spPr bwMode="auto">
              <a:xfrm>
                <a:off x="724" y="2160"/>
                <a:ext cx="1731" cy="26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5" name="Line 7"/>
              <p:cNvSpPr>
                <a:spLocks noChangeShapeType="1"/>
              </p:cNvSpPr>
              <p:nvPr/>
            </p:nvSpPr>
            <p:spPr bwMode="auto">
              <a:xfrm>
                <a:off x="1356" y="2168"/>
                <a:ext cx="0" cy="2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6" name="Line 8"/>
              <p:cNvSpPr>
                <a:spLocks noChangeShapeType="1"/>
              </p:cNvSpPr>
              <p:nvPr/>
            </p:nvSpPr>
            <p:spPr bwMode="auto">
              <a:xfrm>
                <a:off x="1684" y="2176"/>
                <a:ext cx="0" cy="2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7" name="Line 9"/>
              <p:cNvSpPr>
                <a:spLocks noChangeShapeType="1"/>
              </p:cNvSpPr>
              <p:nvPr/>
            </p:nvSpPr>
            <p:spPr bwMode="auto">
              <a:xfrm>
                <a:off x="2012" y="2176"/>
                <a:ext cx="0" cy="2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6325" name="Rectangle 10"/>
          <p:cNvSpPr>
            <a:spLocks noGrp="1" noChangeArrowheads="1"/>
          </p:cNvSpPr>
          <p:nvPr>
            <p:ph type="title"/>
          </p:nvPr>
        </p:nvSpPr>
        <p:spPr>
          <a:xfrm>
            <a:off x="265113" y="88900"/>
            <a:ext cx="7162800" cy="1143000"/>
          </a:xfrm>
        </p:spPr>
        <p:txBody>
          <a:bodyPr lIns="90488" tIns="44450" rIns="90488" bIns="44450"/>
          <a:lstStyle/>
          <a:p>
            <a:r>
              <a:rPr lang="en-US"/>
              <a:t>CDC 6600: </a:t>
            </a:r>
            <a:br>
              <a:rPr lang="en-US"/>
            </a:br>
            <a:r>
              <a:rPr lang="en-US"/>
              <a:t>A Load/Store Architecture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979747" y="4230688"/>
            <a:ext cx="8088053" cy="950913"/>
            <a:chOff x="1006734" y="3202"/>
            <a:chExt cx="8088053" cy="599"/>
          </a:xfrm>
        </p:grpSpPr>
        <p:sp>
          <p:nvSpPr>
            <p:cNvPr id="56327" name="Rectangle 12"/>
            <p:cNvSpPr>
              <a:spLocks noChangeArrowheads="1"/>
            </p:cNvSpPr>
            <p:nvPr/>
          </p:nvSpPr>
          <p:spPr bwMode="auto">
            <a:xfrm>
              <a:off x="1006734" y="3202"/>
              <a:ext cx="8088053" cy="5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 </a:t>
              </a:r>
              <a:endParaRPr lang="en-US" sz="1800" dirty="0"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opcode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j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          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disp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            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Ri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</a:t>
              </a:r>
              <a:r>
                <a:rPr lang="en-US" sz="2000" dirty="0" err="1">
                  <a:solidFill>
                    <a:srgbClr val="56127A"/>
                  </a:solidFill>
                  <a:latin typeface="Symbol" charset="2"/>
                </a:rPr>
                <a:t>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M[(Rj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) +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disp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]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  <a:p>
              <a:pPr latinLnBrk="1">
                <a:spcBef>
                  <a:spcPct val="0"/>
                </a:spcBef>
              </a:pPr>
              <a:endParaRPr lang="en-US" sz="1800" dirty="0">
                <a:latin typeface="Verdana" charset="0"/>
              </a:endParaRPr>
            </a:p>
          </p:txBody>
        </p:sp>
        <p:sp>
          <p:nvSpPr>
            <p:cNvPr id="56328" name="Rectangle 13"/>
            <p:cNvSpPr>
              <a:spLocks noChangeArrowheads="1"/>
            </p:cNvSpPr>
            <p:nvPr/>
          </p:nvSpPr>
          <p:spPr bwMode="auto">
            <a:xfrm>
              <a:off x="1055688" y="3400"/>
              <a:ext cx="5353050" cy="2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29" name="Line 14"/>
            <p:cNvSpPr>
              <a:spLocks noChangeShapeType="1"/>
            </p:cNvSpPr>
            <p:nvPr/>
          </p:nvSpPr>
          <p:spPr bwMode="auto">
            <a:xfrm>
              <a:off x="2058988" y="3408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0" name="Line 15"/>
            <p:cNvSpPr>
              <a:spLocks noChangeShapeType="1"/>
            </p:cNvSpPr>
            <p:nvPr/>
          </p:nvSpPr>
          <p:spPr bwMode="auto">
            <a:xfrm>
              <a:off x="2579688" y="3416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1" name="Line 16"/>
            <p:cNvSpPr>
              <a:spLocks noChangeShapeType="1"/>
            </p:cNvSpPr>
            <p:nvPr/>
          </p:nvSpPr>
          <p:spPr bwMode="auto">
            <a:xfrm>
              <a:off x="3227387" y="3417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543143" y="30480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0" y="30480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43200" y="30480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29000" y="30480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447800" y="423344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90657" y="423344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647857" y="423344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343400" y="4233446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1289A92C-1B3A-7045-BBE0-F7BA4C887DCA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4275" name="Rectangle 2" descr="80%"/>
          <p:cNvSpPr>
            <a:spLocks noChangeArrowheads="1"/>
          </p:cNvSpPr>
          <p:nvPr/>
        </p:nvSpPr>
        <p:spPr bwMode="auto">
          <a:xfrm>
            <a:off x="3095625" y="4805363"/>
            <a:ext cx="787400" cy="304800"/>
          </a:xfrm>
          <a:prstGeom prst="rect">
            <a:avLst/>
          </a:prstGeom>
          <a:pattFill prst="pct8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6" name="Rectangle 3" descr="80%"/>
          <p:cNvSpPr>
            <a:spLocks noChangeArrowheads="1"/>
          </p:cNvSpPr>
          <p:nvPr/>
        </p:nvSpPr>
        <p:spPr bwMode="auto">
          <a:xfrm>
            <a:off x="4849813" y="2436813"/>
            <a:ext cx="787400" cy="279400"/>
          </a:xfrm>
          <a:prstGeom prst="rect">
            <a:avLst/>
          </a:prstGeom>
          <a:pattFill prst="pct8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7" name="Rectangle 4"/>
          <p:cNvSpPr>
            <a:spLocks noGrp="1" noChangeArrowheads="1"/>
          </p:cNvSpPr>
          <p:nvPr>
            <p:ph type="title"/>
          </p:nvPr>
        </p:nvSpPr>
        <p:spPr>
          <a:xfrm>
            <a:off x="215900" y="152400"/>
            <a:ext cx="7162800" cy="749300"/>
          </a:xfrm>
        </p:spPr>
        <p:txBody>
          <a:bodyPr lIns="90488" tIns="44450" rIns="90488" bIns="44450"/>
          <a:lstStyle/>
          <a:p>
            <a:r>
              <a:rPr lang="en-US"/>
              <a:t>CDC 6600: Datapath</a:t>
            </a:r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2427288" y="3168650"/>
            <a:ext cx="3344862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Address Regs         Index Regs</a:t>
            </a:r>
          </a:p>
          <a:p>
            <a:pPr>
              <a:spcBef>
                <a:spcPct val="0"/>
              </a:spcBef>
            </a:pPr>
            <a:r>
              <a:rPr lang="en-US" sz="1800"/>
              <a:t>  8 x 18-bit                8 x 18-bit</a:t>
            </a:r>
          </a:p>
        </p:txBody>
      </p:sp>
      <p:sp>
        <p:nvSpPr>
          <p:cNvPr id="54279" name="Rectangle 6"/>
          <p:cNvSpPr>
            <a:spLocks noChangeArrowheads="1"/>
          </p:cNvSpPr>
          <p:nvPr/>
        </p:nvSpPr>
        <p:spPr bwMode="auto">
          <a:xfrm>
            <a:off x="4452938" y="866775"/>
            <a:ext cx="1668462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Operand Regs</a:t>
            </a:r>
          </a:p>
          <a:p>
            <a:pPr>
              <a:spcBef>
                <a:spcPct val="0"/>
              </a:spcBef>
            </a:pPr>
            <a:r>
              <a:rPr lang="en-US" sz="1800"/>
              <a:t>8 x 60-bit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767263" y="3897313"/>
            <a:ext cx="812800" cy="1193800"/>
            <a:chOff x="3003" y="2671"/>
            <a:chExt cx="512" cy="752"/>
          </a:xfrm>
        </p:grpSpPr>
        <p:sp>
          <p:nvSpPr>
            <p:cNvPr id="54324" name="Rectangle 8"/>
            <p:cNvSpPr>
              <a:spLocks noChangeArrowheads="1"/>
            </p:cNvSpPr>
            <p:nvPr/>
          </p:nvSpPr>
          <p:spPr bwMode="auto">
            <a:xfrm>
              <a:off x="3003" y="2671"/>
              <a:ext cx="51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5" name="Line 9"/>
            <p:cNvSpPr>
              <a:spLocks noChangeShapeType="1"/>
            </p:cNvSpPr>
            <p:nvPr/>
          </p:nvSpPr>
          <p:spPr bwMode="auto">
            <a:xfrm>
              <a:off x="3003" y="2759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6" name="Line 10"/>
            <p:cNvSpPr>
              <a:spLocks noChangeShapeType="1"/>
            </p:cNvSpPr>
            <p:nvPr/>
          </p:nvSpPr>
          <p:spPr bwMode="auto">
            <a:xfrm>
              <a:off x="3003" y="2855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7" name="Line 11"/>
            <p:cNvSpPr>
              <a:spLocks noChangeShapeType="1"/>
            </p:cNvSpPr>
            <p:nvPr/>
          </p:nvSpPr>
          <p:spPr bwMode="auto">
            <a:xfrm>
              <a:off x="3003" y="2951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8" name="Line 12"/>
            <p:cNvSpPr>
              <a:spLocks noChangeShapeType="1"/>
            </p:cNvSpPr>
            <p:nvPr/>
          </p:nvSpPr>
          <p:spPr bwMode="auto">
            <a:xfrm>
              <a:off x="3003" y="3143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9" name="Line 13"/>
            <p:cNvSpPr>
              <a:spLocks noChangeShapeType="1"/>
            </p:cNvSpPr>
            <p:nvPr/>
          </p:nvSpPr>
          <p:spPr bwMode="auto">
            <a:xfrm>
              <a:off x="3003" y="3047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30" name="Line 14"/>
            <p:cNvSpPr>
              <a:spLocks noChangeShapeType="1"/>
            </p:cNvSpPr>
            <p:nvPr/>
          </p:nvSpPr>
          <p:spPr bwMode="auto">
            <a:xfrm>
              <a:off x="3003" y="3335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31" name="Line 15"/>
            <p:cNvSpPr>
              <a:spLocks noChangeShapeType="1"/>
            </p:cNvSpPr>
            <p:nvPr/>
          </p:nvSpPr>
          <p:spPr bwMode="auto">
            <a:xfrm>
              <a:off x="3003" y="3239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281" name="Rectangle 16"/>
          <p:cNvSpPr>
            <a:spLocks noChangeArrowheads="1"/>
          </p:cNvSpPr>
          <p:nvPr/>
        </p:nvSpPr>
        <p:spPr bwMode="auto">
          <a:xfrm>
            <a:off x="6443663" y="3592513"/>
            <a:ext cx="1727200" cy="889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2" name="Rectangle 17"/>
          <p:cNvSpPr>
            <a:spLocks noChangeArrowheads="1"/>
          </p:cNvSpPr>
          <p:nvPr/>
        </p:nvSpPr>
        <p:spPr bwMode="auto">
          <a:xfrm>
            <a:off x="6721475" y="3687763"/>
            <a:ext cx="12477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Inst. Stack</a:t>
            </a:r>
          </a:p>
          <a:p>
            <a:pPr>
              <a:spcBef>
                <a:spcPct val="0"/>
              </a:spcBef>
            </a:pPr>
            <a:r>
              <a:rPr lang="en-US" sz="1800"/>
              <a:t>8 x 60-bit</a:t>
            </a:r>
          </a:p>
        </p:txBody>
      </p:sp>
      <p:sp>
        <p:nvSpPr>
          <p:cNvPr id="54283" name="Rectangle 18"/>
          <p:cNvSpPr>
            <a:spLocks noChangeArrowheads="1"/>
          </p:cNvSpPr>
          <p:nvPr/>
        </p:nvSpPr>
        <p:spPr bwMode="auto">
          <a:xfrm>
            <a:off x="6443663" y="3059113"/>
            <a:ext cx="12700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4" name="Rectangle 19"/>
          <p:cNvSpPr>
            <a:spLocks noChangeArrowheads="1"/>
          </p:cNvSpPr>
          <p:nvPr/>
        </p:nvSpPr>
        <p:spPr bwMode="auto">
          <a:xfrm>
            <a:off x="6810375" y="3013075"/>
            <a:ext cx="4095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IR</a:t>
            </a:r>
          </a:p>
        </p:txBody>
      </p:sp>
      <p:sp>
        <p:nvSpPr>
          <p:cNvPr id="54285" name="Rectangle 20"/>
          <p:cNvSpPr>
            <a:spLocks noChangeArrowheads="1"/>
          </p:cNvSpPr>
          <p:nvPr/>
        </p:nvSpPr>
        <p:spPr bwMode="auto">
          <a:xfrm>
            <a:off x="6443663" y="1916113"/>
            <a:ext cx="1727200" cy="889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6" name="Rectangle 21"/>
          <p:cNvSpPr>
            <a:spLocks noChangeArrowheads="1"/>
          </p:cNvSpPr>
          <p:nvPr/>
        </p:nvSpPr>
        <p:spPr bwMode="auto">
          <a:xfrm>
            <a:off x="6492875" y="2011363"/>
            <a:ext cx="1554163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10 Functional</a:t>
            </a:r>
          </a:p>
          <a:p>
            <a:pPr>
              <a:spcBef>
                <a:spcPct val="0"/>
              </a:spcBef>
            </a:pPr>
            <a:r>
              <a:rPr lang="en-US" sz="1800"/>
              <a:t>Units</a:t>
            </a:r>
          </a:p>
        </p:txBody>
      </p:sp>
      <p:sp>
        <p:nvSpPr>
          <p:cNvPr id="54287" name="Rectangle 22"/>
          <p:cNvSpPr>
            <a:spLocks noChangeArrowheads="1"/>
          </p:cNvSpPr>
          <p:nvPr/>
        </p:nvSpPr>
        <p:spPr bwMode="auto">
          <a:xfrm>
            <a:off x="533400" y="1306513"/>
            <a:ext cx="1543050" cy="39973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8" name="Rectangle 23"/>
          <p:cNvSpPr>
            <a:spLocks noChangeArrowheads="1"/>
          </p:cNvSpPr>
          <p:nvPr/>
        </p:nvSpPr>
        <p:spPr bwMode="auto">
          <a:xfrm>
            <a:off x="577850" y="2552700"/>
            <a:ext cx="1450975" cy="1462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Central</a:t>
            </a:r>
          </a:p>
          <a:p>
            <a:pPr>
              <a:spcBef>
                <a:spcPct val="0"/>
              </a:spcBef>
            </a:pPr>
            <a:r>
              <a:rPr lang="en-US" sz="1800"/>
              <a:t>Memory</a:t>
            </a:r>
          </a:p>
          <a:p>
            <a:pPr>
              <a:spcBef>
                <a:spcPct val="0"/>
              </a:spcBef>
            </a:pPr>
            <a:r>
              <a:rPr lang="en-US" sz="1800"/>
              <a:t>128K words,</a:t>
            </a:r>
          </a:p>
          <a:p>
            <a:pPr>
              <a:spcBef>
                <a:spcPct val="0"/>
              </a:spcBef>
            </a:pPr>
            <a:r>
              <a:rPr lang="en-US" sz="1800"/>
              <a:t>32 banks,</a:t>
            </a:r>
          </a:p>
          <a:p>
            <a:pPr>
              <a:spcBef>
                <a:spcPct val="0"/>
              </a:spcBef>
            </a:pPr>
            <a:r>
              <a:rPr lang="en-US" sz="1800"/>
              <a:t>1</a:t>
            </a:r>
            <a:r>
              <a:rPr lang="en-US" sz="1800">
                <a:latin typeface="Symbol" charset="2"/>
              </a:rPr>
              <a:t>m</a:t>
            </a:r>
            <a:r>
              <a:rPr lang="en-US" sz="1800"/>
              <a:t>s cycle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754563" y="1535113"/>
            <a:ext cx="901700" cy="1193800"/>
            <a:chOff x="2995" y="1183"/>
            <a:chExt cx="568" cy="752"/>
          </a:xfrm>
        </p:grpSpPr>
        <p:sp>
          <p:nvSpPr>
            <p:cNvPr id="54315" name="Rectangle 25"/>
            <p:cNvSpPr>
              <a:spLocks noChangeArrowheads="1"/>
            </p:cNvSpPr>
            <p:nvPr/>
          </p:nvSpPr>
          <p:spPr bwMode="auto">
            <a:xfrm>
              <a:off x="3051" y="1183"/>
              <a:ext cx="51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6" name="Line 26"/>
            <p:cNvSpPr>
              <a:spLocks noChangeShapeType="1"/>
            </p:cNvSpPr>
            <p:nvPr/>
          </p:nvSpPr>
          <p:spPr bwMode="auto">
            <a:xfrm>
              <a:off x="3051" y="1271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7" name="Line 27"/>
            <p:cNvSpPr>
              <a:spLocks noChangeShapeType="1"/>
            </p:cNvSpPr>
            <p:nvPr/>
          </p:nvSpPr>
          <p:spPr bwMode="auto">
            <a:xfrm>
              <a:off x="3051" y="1367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8" name="Line 28"/>
            <p:cNvSpPr>
              <a:spLocks noChangeShapeType="1"/>
            </p:cNvSpPr>
            <p:nvPr/>
          </p:nvSpPr>
          <p:spPr bwMode="auto">
            <a:xfrm>
              <a:off x="3051" y="1463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9" name="Line 29"/>
            <p:cNvSpPr>
              <a:spLocks noChangeShapeType="1"/>
            </p:cNvSpPr>
            <p:nvPr/>
          </p:nvSpPr>
          <p:spPr bwMode="auto">
            <a:xfrm>
              <a:off x="3051" y="1655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0" name="Line 30"/>
            <p:cNvSpPr>
              <a:spLocks noChangeShapeType="1"/>
            </p:cNvSpPr>
            <p:nvPr/>
          </p:nvSpPr>
          <p:spPr bwMode="auto">
            <a:xfrm>
              <a:off x="3051" y="1559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1" name="Line 31"/>
            <p:cNvSpPr>
              <a:spLocks noChangeShapeType="1"/>
            </p:cNvSpPr>
            <p:nvPr/>
          </p:nvSpPr>
          <p:spPr bwMode="auto">
            <a:xfrm>
              <a:off x="3051" y="1847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2" name="Line 32"/>
            <p:cNvSpPr>
              <a:spLocks noChangeShapeType="1"/>
            </p:cNvSpPr>
            <p:nvPr/>
          </p:nvSpPr>
          <p:spPr bwMode="auto">
            <a:xfrm>
              <a:off x="3051" y="1751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3" name="Freeform 33"/>
            <p:cNvSpPr>
              <a:spLocks/>
            </p:cNvSpPr>
            <p:nvPr/>
          </p:nvSpPr>
          <p:spPr bwMode="auto">
            <a:xfrm>
              <a:off x="2995" y="1799"/>
              <a:ext cx="49" cy="97"/>
            </a:xfrm>
            <a:custGeom>
              <a:avLst/>
              <a:gdLst>
                <a:gd name="T0" fmla="*/ 48 w 49"/>
                <a:gd name="T1" fmla="*/ 0 h 97"/>
                <a:gd name="T2" fmla="*/ 0 w 49"/>
                <a:gd name="T3" fmla="*/ 0 h 97"/>
                <a:gd name="T4" fmla="*/ 0 w 49"/>
                <a:gd name="T5" fmla="*/ 96 h 97"/>
                <a:gd name="T6" fmla="*/ 48 w 49"/>
                <a:gd name="T7" fmla="*/ 96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97"/>
                <a:gd name="T14" fmla="*/ 49 w 49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97">
                  <a:moveTo>
                    <a:pt x="48" y="0"/>
                  </a:moveTo>
                  <a:lnTo>
                    <a:pt x="0" y="0"/>
                  </a:lnTo>
                  <a:lnTo>
                    <a:pt x="0" y="96"/>
                  </a:lnTo>
                  <a:lnTo>
                    <a:pt x="48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290" name="Freeform 34"/>
          <p:cNvSpPr>
            <a:spLocks/>
          </p:cNvSpPr>
          <p:nvPr/>
        </p:nvSpPr>
        <p:spPr bwMode="auto">
          <a:xfrm>
            <a:off x="2087563" y="2589213"/>
            <a:ext cx="2668587" cy="1587"/>
          </a:xfrm>
          <a:custGeom>
            <a:avLst/>
            <a:gdLst>
              <a:gd name="T0" fmla="*/ 2667000 w 1681"/>
              <a:gd name="T1" fmla="*/ 0 h 1"/>
              <a:gd name="T2" fmla="*/ 0 w 1681"/>
              <a:gd name="T3" fmla="*/ 0 h 1"/>
              <a:gd name="T4" fmla="*/ 0 w 1681"/>
              <a:gd name="T5" fmla="*/ 0 h 1"/>
              <a:gd name="T6" fmla="*/ 0 60000 65536"/>
              <a:gd name="T7" fmla="*/ 0 60000 65536"/>
              <a:gd name="T8" fmla="*/ 0 60000 65536"/>
              <a:gd name="T9" fmla="*/ 0 w 1681"/>
              <a:gd name="T10" fmla="*/ 0 h 1"/>
              <a:gd name="T11" fmla="*/ 1681 w 168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1" h="1">
                <a:moveTo>
                  <a:pt x="1680" y="0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1" name="Freeform 35"/>
          <p:cNvSpPr>
            <a:spLocks/>
          </p:cNvSpPr>
          <p:nvPr/>
        </p:nvSpPr>
        <p:spPr bwMode="auto">
          <a:xfrm>
            <a:off x="3001963" y="4867275"/>
            <a:ext cx="77787" cy="153988"/>
          </a:xfrm>
          <a:custGeom>
            <a:avLst/>
            <a:gdLst>
              <a:gd name="T0" fmla="*/ 76200 w 49"/>
              <a:gd name="T1" fmla="*/ 0 h 97"/>
              <a:gd name="T2" fmla="*/ 0 w 49"/>
              <a:gd name="T3" fmla="*/ 0 h 97"/>
              <a:gd name="T4" fmla="*/ 0 w 49"/>
              <a:gd name="T5" fmla="*/ 152400 h 97"/>
              <a:gd name="T6" fmla="*/ 76200 w 49"/>
              <a:gd name="T7" fmla="*/ 152400 h 97"/>
              <a:gd name="T8" fmla="*/ 0 60000 65536"/>
              <a:gd name="T9" fmla="*/ 0 60000 65536"/>
              <a:gd name="T10" fmla="*/ 0 60000 65536"/>
              <a:gd name="T11" fmla="*/ 0 60000 65536"/>
              <a:gd name="T12" fmla="*/ 0 w 49"/>
              <a:gd name="T13" fmla="*/ 0 h 97"/>
              <a:gd name="T14" fmla="*/ 49 w 49"/>
              <a:gd name="T15" fmla="*/ 97 h 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" h="97">
                <a:moveTo>
                  <a:pt x="48" y="0"/>
                </a:moveTo>
                <a:lnTo>
                  <a:pt x="0" y="0"/>
                </a:lnTo>
                <a:lnTo>
                  <a:pt x="0" y="96"/>
                </a:lnTo>
                <a:lnTo>
                  <a:pt x="48" y="9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2" name="Freeform 36"/>
          <p:cNvSpPr>
            <a:spLocks/>
          </p:cNvSpPr>
          <p:nvPr/>
        </p:nvSpPr>
        <p:spPr bwMode="auto">
          <a:xfrm>
            <a:off x="2087563" y="4943475"/>
            <a:ext cx="915987" cy="1588"/>
          </a:xfrm>
          <a:custGeom>
            <a:avLst/>
            <a:gdLst>
              <a:gd name="T0" fmla="*/ 914400 w 577"/>
              <a:gd name="T1" fmla="*/ 0 h 1"/>
              <a:gd name="T2" fmla="*/ 0 w 577"/>
              <a:gd name="T3" fmla="*/ 0 h 1"/>
              <a:gd name="T4" fmla="*/ 0 w 577"/>
              <a:gd name="T5" fmla="*/ 0 h 1"/>
              <a:gd name="T6" fmla="*/ 0 60000 65536"/>
              <a:gd name="T7" fmla="*/ 0 60000 65536"/>
              <a:gd name="T8" fmla="*/ 0 60000 65536"/>
              <a:gd name="T9" fmla="*/ 0 w 577"/>
              <a:gd name="T10" fmla="*/ 0 h 1"/>
              <a:gd name="T11" fmla="*/ 577 w 57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7" h="1">
                <a:moveTo>
                  <a:pt x="576" y="0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3" name="Rectangle 37"/>
          <p:cNvSpPr>
            <a:spLocks noChangeArrowheads="1"/>
          </p:cNvSpPr>
          <p:nvPr/>
        </p:nvSpPr>
        <p:spPr bwMode="auto">
          <a:xfrm>
            <a:off x="2209800" y="4610100"/>
            <a:ext cx="7397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result</a:t>
            </a:r>
          </a:p>
          <a:p>
            <a:pPr>
              <a:spcBef>
                <a:spcPct val="0"/>
              </a:spcBef>
            </a:pPr>
            <a:r>
              <a:rPr lang="en-US" sz="1800"/>
              <a:t>addr</a:t>
            </a:r>
          </a:p>
        </p:txBody>
      </p:sp>
      <p:sp>
        <p:nvSpPr>
          <p:cNvPr id="54294" name="Rectangle 38"/>
          <p:cNvSpPr>
            <a:spLocks noChangeArrowheads="1"/>
          </p:cNvSpPr>
          <p:nvPr/>
        </p:nvSpPr>
        <p:spPr bwMode="auto">
          <a:xfrm>
            <a:off x="3030538" y="2239963"/>
            <a:ext cx="7397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result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2992438" y="3908425"/>
            <a:ext cx="896937" cy="1193800"/>
            <a:chOff x="1885" y="2678"/>
            <a:chExt cx="565" cy="752"/>
          </a:xfrm>
        </p:grpSpPr>
        <p:sp>
          <p:nvSpPr>
            <p:cNvPr id="54306" name="Rectangle 40"/>
            <p:cNvSpPr>
              <a:spLocks noChangeArrowheads="1"/>
            </p:cNvSpPr>
            <p:nvPr/>
          </p:nvSpPr>
          <p:spPr bwMode="auto">
            <a:xfrm>
              <a:off x="1938" y="2678"/>
              <a:ext cx="51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07" name="Line 41"/>
            <p:cNvSpPr>
              <a:spLocks noChangeShapeType="1"/>
            </p:cNvSpPr>
            <p:nvPr/>
          </p:nvSpPr>
          <p:spPr bwMode="auto">
            <a:xfrm>
              <a:off x="1938" y="2766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08" name="Line 42"/>
            <p:cNvSpPr>
              <a:spLocks noChangeShapeType="1"/>
            </p:cNvSpPr>
            <p:nvPr/>
          </p:nvSpPr>
          <p:spPr bwMode="auto">
            <a:xfrm>
              <a:off x="1938" y="2862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09" name="Line 43"/>
            <p:cNvSpPr>
              <a:spLocks noChangeShapeType="1"/>
            </p:cNvSpPr>
            <p:nvPr/>
          </p:nvSpPr>
          <p:spPr bwMode="auto">
            <a:xfrm>
              <a:off x="1938" y="2958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0" name="Line 44"/>
            <p:cNvSpPr>
              <a:spLocks noChangeShapeType="1"/>
            </p:cNvSpPr>
            <p:nvPr/>
          </p:nvSpPr>
          <p:spPr bwMode="auto">
            <a:xfrm>
              <a:off x="1938" y="3150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1" name="Line 45"/>
            <p:cNvSpPr>
              <a:spLocks noChangeShapeType="1"/>
            </p:cNvSpPr>
            <p:nvPr/>
          </p:nvSpPr>
          <p:spPr bwMode="auto">
            <a:xfrm>
              <a:off x="1938" y="3054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2" name="Line 46"/>
            <p:cNvSpPr>
              <a:spLocks noChangeShapeType="1"/>
            </p:cNvSpPr>
            <p:nvPr/>
          </p:nvSpPr>
          <p:spPr bwMode="auto">
            <a:xfrm>
              <a:off x="1938" y="3342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3" name="Line 47"/>
            <p:cNvSpPr>
              <a:spLocks noChangeShapeType="1"/>
            </p:cNvSpPr>
            <p:nvPr/>
          </p:nvSpPr>
          <p:spPr bwMode="auto">
            <a:xfrm>
              <a:off x="1938" y="3246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4" name="Freeform 48"/>
            <p:cNvSpPr>
              <a:spLocks/>
            </p:cNvSpPr>
            <p:nvPr/>
          </p:nvSpPr>
          <p:spPr bwMode="auto">
            <a:xfrm>
              <a:off x="1885" y="2731"/>
              <a:ext cx="55" cy="461"/>
            </a:xfrm>
            <a:custGeom>
              <a:avLst/>
              <a:gdLst>
                <a:gd name="T0" fmla="*/ 54 w 55"/>
                <a:gd name="T1" fmla="*/ 0 h 461"/>
                <a:gd name="T2" fmla="*/ 0 w 55"/>
                <a:gd name="T3" fmla="*/ 0 h 461"/>
                <a:gd name="T4" fmla="*/ 0 w 55"/>
                <a:gd name="T5" fmla="*/ 460 h 461"/>
                <a:gd name="T6" fmla="*/ 54 w 55"/>
                <a:gd name="T7" fmla="*/ 460 h 4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461"/>
                <a:gd name="T14" fmla="*/ 55 w 55"/>
                <a:gd name="T15" fmla="*/ 461 h 4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461">
                  <a:moveTo>
                    <a:pt x="54" y="0"/>
                  </a:moveTo>
                  <a:lnTo>
                    <a:pt x="0" y="0"/>
                  </a:lnTo>
                  <a:lnTo>
                    <a:pt x="0" y="460"/>
                  </a:lnTo>
                  <a:lnTo>
                    <a:pt x="54" y="46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296" name="Line 49"/>
          <p:cNvSpPr>
            <a:spLocks noChangeShapeType="1"/>
          </p:cNvSpPr>
          <p:nvPr/>
        </p:nvSpPr>
        <p:spPr bwMode="auto">
          <a:xfrm flipH="1">
            <a:off x="2060575" y="4352925"/>
            <a:ext cx="93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7" name="Freeform 50"/>
          <p:cNvSpPr>
            <a:spLocks/>
          </p:cNvSpPr>
          <p:nvPr/>
        </p:nvSpPr>
        <p:spPr bwMode="auto">
          <a:xfrm>
            <a:off x="4487863" y="1751013"/>
            <a:ext cx="344487" cy="611187"/>
          </a:xfrm>
          <a:custGeom>
            <a:avLst/>
            <a:gdLst>
              <a:gd name="T0" fmla="*/ 342900 w 217"/>
              <a:gd name="T1" fmla="*/ 0 h 385"/>
              <a:gd name="T2" fmla="*/ 0 w 217"/>
              <a:gd name="T3" fmla="*/ 0 h 385"/>
              <a:gd name="T4" fmla="*/ 0 w 217"/>
              <a:gd name="T5" fmla="*/ 609600 h 385"/>
              <a:gd name="T6" fmla="*/ 342900 w 217"/>
              <a:gd name="T7" fmla="*/ 609600 h 385"/>
              <a:gd name="T8" fmla="*/ 0 60000 65536"/>
              <a:gd name="T9" fmla="*/ 0 60000 65536"/>
              <a:gd name="T10" fmla="*/ 0 60000 65536"/>
              <a:gd name="T11" fmla="*/ 0 60000 65536"/>
              <a:gd name="T12" fmla="*/ 0 w 217"/>
              <a:gd name="T13" fmla="*/ 0 h 385"/>
              <a:gd name="T14" fmla="*/ 217 w 217"/>
              <a:gd name="T15" fmla="*/ 385 h 3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7" h="385">
                <a:moveTo>
                  <a:pt x="216" y="0"/>
                </a:moveTo>
                <a:lnTo>
                  <a:pt x="0" y="0"/>
                </a:lnTo>
                <a:lnTo>
                  <a:pt x="0" y="384"/>
                </a:lnTo>
                <a:lnTo>
                  <a:pt x="216" y="384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8" name="Line 51"/>
          <p:cNvSpPr>
            <a:spLocks noChangeShapeType="1"/>
          </p:cNvSpPr>
          <p:nvPr/>
        </p:nvSpPr>
        <p:spPr bwMode="auto">
          <a:xfrm flipH="1">
            <a:off x="2074863" y="2055813"/>
            <a:ext cx="2411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9" name="Freeform 52"/>
          <p:cNvSpPr>
            <a:spLocks/>
          </p:cNvSpPr>
          <p:nvPr/>
        </p:nvSpPr>
        <p:spPr bwMode="auto">
          <a:xfrm>
            <a:off x="5668963" y="2132013"/>
            <a:ext cx="763587" cy="1587"/>
          </a:xfrm>
          <a:custGeom>
            <a:avLst/>
            <a:gdLst>
              <a:gd name="T0" fmla="*/ 0 w 481"/>
              <a:gd name="T1" fmla="*/ 0 h 1"/>
              <a:gd name="T2" fmla="*/ 762000 w 481"/>
              <a:gd name="T3" fmla="*/ 0 h 1"/>
              <a:gd name="T4" fmla="*/ 0 60000 65536"/>
              <a:gd name="T5" fmla="*/ 0 60000 65536"/>
              <a:gd name="T6" fmla="*/ 0 w 481"/>
              <a:gd name="T7" fmla="*/ 0 h 1"/>
              <a:gd name="T8" fmla="*/ 481 w 48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1" h="1">
                <a:moveTo>
                  <a:pt x="0" y="0"/>
                </a:moveTo>
                <a:lnTo>
                  <a:pt x="48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00" name="Freeform 53"/>
          <p:cNvSpPr>
            <a:spLocks/>
          </p:cNvSpPr>
          <p:nvPr/>
        </p:nvSpPr>
        <p:spPr bwMode="auto">
          <a:xfrm>
            <a:off x="3916363" y="2436813"/>
            <a:ext cx="2514600" cy="2114550"/>
          </a:xfrm>
          <a:custGeom>
            <a:avLst/>
            <a:gdLst>
              <a:gd name="T0" fmla="*/ 0 w 1584"/>
              <a:gd name="T1" fmla="*/ 2114550 h 1332"/>
              <a:gd name="T2" fmla="*/ 419100 w 1584"/>
              <a:gd name="T3" fmla="*/ 2114550 h 1332"/>
              <a:gd name="T4" fmla="*/ 419100 w 1584"/>
              <a:gd name="T5" fmla="*/ 685800 h 1332"/>
              <a:gd name="T6" fmla="*/ 1981200 w 1584"/>
              <a:gd name="T7" fmla="*/ 685800 h 1332"/>
              <a:gd name="T8" fmla="*/ 1981200 w 1584"/>
              <a:gd name="T9" fmla="*/ 0 h 1332"/>
              <a:gd name="T10" fmla="*/ 2514600 w 1584"/>
              <a:gd name="T11" fmla="*/ 0 h 13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84"/>
              <a:gd name="T19" fmla="*/ 0 h 1332"/>
              <a:gd name="T20" fmla="*/ 1584 w 1584"/>
              <a:gd name="T21" fmla="*/ 1332 h 13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84" h="1332">
                <a:moveTo>
                  <a:pt x="0" y="1332"/>
                </a:moveTo>
                <a:lnTo>
                  <a:pt x="264" y="1332"/>
                </a:lnTo>
                <a:lnTo>
                  <a:pt x="264" y="432"/>
                </a:lnTo>
                <a:lnTo>
                  <a:pt x="1248" y="432"/>
                </a:lnTo>
                <a:lnTo>
                  <a:pt x="1248" y="0"/>
                </a:lnTo>
                <a:lnTo>
                  <a:pt x="158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01" name="Freeform 54"/>
          <p:cNvSpPr>
            <a:spLocks/>
          </p:cNvSpPr>
          <p:nvPr/>
        </p:nvSpPr>
        <p:spPr bwMode="auto">
          <a:xfrm>
            <a:off x="5592763" y="2665413"/>
            <a:ext cx="839787" cy="1830387"/>
          </a:xfrm>
          <a:custGeom>
            <a:avLst/>
            <a:gdLst>
              <a:gd name="T0" fmla="*/ 0 w 529"/>
              <a:gd name="T1" fmla="*/ 1828800 h 1153"/>
              <a:gd name="T2" fmla="*/ 533400 w 529"/>
              <a:gd name="T3" fmla="*/ 1828800 h 1153"/>
              <a:gd name="T4" fmla="*/ 533400 w 529"/>
              <a:gd name="T5" fmla="*/ 0 h 1153"/>
              <a:gd name="T6" fmla="*/ 838200 w 529"/>
              <a:gd name="T7" fmla="*/ 0 h 1153"/>
              <a:gd name="T8" fmla="*/ 0 60000 65536"/>
              <a:gd name="T9" fmla="*/ 0 60000 65536"/>
              <a:gd name="T10" fmla="*/ 0 60000 65536"/>
              <a:gd name="T11" fmla="*/ 0 60000 65536"/>
              <a:gd name="T12" fmla="*/ 0 w 529"/>
              <a:gd name="T13" fmla="*/ 0 h 1153"/>
              <a:gd name="T14" fmla="*/ 529 w 529"/>
              <a:gd name="T15" fmla="*/ 1153 h 11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9" h="1153">
                <a:moveTo>
                  <a:pt x="0" y="1152"/>
                </a:moveTo>
                <a:lnTo>
                  <a:pt x="336" y="1152"/>
                </a:lnTo>
                <a:lnTo>
                  <a:pt x="336" y="0"/>
                </a:lnTo>
                <a:lnTo>
                  <a:pt x="528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02" name="Freeform 55"/>
          <p:cNvSpPr>
            <a:spLocks/>
          </p:cNvSpPr>
          <p:nvPr/>
        </p:nvSpPr>
        <p:spPr bwMode="auto">
          <a:xfrm>
            <a:off x="1481138" y="4468813"/>
            <a:ext cx="5872162" cy="1260475"/>
          </a:xfrm>
          <a:custGeom>
            <a:avLst/>
            <a:gdLst>
              <a:gd name="T0" fmla="*/ 0 w 3699"/>
              <a:gd name="T1" fmla="*/ 871538 h 794"/>
              <a:gd name="T2" fmla="*/ 0 w 3699"/>
              <a:gd name="T3" fmla="*/ 1258888 h 794"/>
              <a:gd name="T4" fmla="*/ 5870575 w 3699"/>
              <a:gd name="T5" fmla="*/ 1258888 h 794"/>
              <a:gd name="T6" fmla="*/ 5870575 w 3699"/>
              <a:gd name="T7" fmla="*/ 0 h 794"/>
              <a:gd name="T8" fmla="*/ 0 60000 65536"/>
              <a:gd name="T9" fmla="*/ 0 60000 65536"/>
              <a:gd name="T10" fmla="*/ 0 60000 65536"/>
              <a:gd name="T11" fmla="*/ 0 60000 65536"/>
              <a:gd name="T12" fmla="*/ 0 w 3699"/>
              <a:gd name="T13" fmla="*/ 0 h 794"/>
              <a:gd name="T14" fmla="*/ 3699 w 3699"/>
              <a:gd name="T15" fmla="*/ 794 h 7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99" h="794">
                <a:moveTo>
                  <a:pt x="0" y="549"/>
                </a:moveTo>
                <a:lnTo>
                  <a:pt x="0" y="793"/>
                </a:lnTo>
                <a:lnTo>
                  <a:pt x="3698" y="793"/>
                </a:lnTo>
                <a:lnTo>
                  <a:pt x="3698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03" name="Freeform 56"/>
          <p:cNvSpPr>
            <a:spLocks/>
          </p:cNvSpPr>
          <p:nvPr/>
        </p:nvSpPr>
        <p:spPr bwMode="auto">
          <a:xfrm>
            <a:off x="7726363" y="3198813"/>
            <a:ext cx="611187" cy="839787"/>
          </a:xfrm>
          <a:custGeom>
            <a:avLst/>
            <a:gdLst>
              <a:gd name="T0" fmla="*/ 457200 w 385"/>
              <a:gd name="T1" fmla="*/ 838200 h 529"/>
              <a:gd name="T2" fmla="*/ 609600 w 385"/>
              <a:gd name="T3" fmla="*/ 838200 h 529"/>
              <a:gd name="T4" fmla="*/ 609600 w 385"/>
              <a:gd name="T5" fmla="*/ 0 h 529"/>
              <a:gd name="T6" fmla="*/ 0 w 385"/>
              <a:gd name="T7" fmla="*/ 0 h 529"/>
              <a:gd name="T8" fmla="*/ 0 60000 65536"/>
              <a:gd name="T9" fmla="*/ 0 60000 65536"/>
              <a:gd name="T10" fmla="*/ 0 60000 65536"/>
              <a:gd name="T11" fmla="*/ 0 60000 65536"/>
              <a:gd name="T12" fmla="*/ 0 w 385"/>
              <a:gd name="T13" fmla="*/ 0 h 529"/>
              <a:gd name="T14" fmla="*/ 385 w 385"/>
              <a:gd name="T15" fmla="*/ 529 h 5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5" h="529">
                <a:moveTo>
                  <a:pt x="288" y="528"/>
                </a:moveTo>
                <a:lnTo>
                  <a:pt x="384" y="528"/>
                </a:lnTo>
                <a:lnTo>
                  <a:pt x="384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04" name="Rectangle 57"/>
          <p:cNvSpPr>
            <a:spLocks noChangeArrowheads="1"/>
          </p:cNvSpPr>
          <p:nvPr/>
        </p:nvSpPr>
        <p:spPr bwMode="auto">
          <a:xfrm>
            <a:off x="2963863" y="1692275"/>
            <a:ext cx="10191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operand</a:t>
            </a:r>
          </a:p>
        </p:txBody>
      </p:sp>
      <p:sp>
        <p:nvSpPr>
          <p:cNvPr id="54305" name="Rectangle 58"/>
          <p:cNvSpPr>
            <a:spLocks noChangeArrowheads="1"/>
          </p:cNvSpPr>
          <p:nvPr/>
        </p:nvSpPr>
        <p:spPr bwMode="auto">
          <a:xfrm>
            <a:off x="2070100" y="4000500"/>
            <a:ext cx="10191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operand</a:t>
            </a:r>
          </a:p>
          <a:p>
            <a:pPr>
              <a:spcBef>
                <a:spcPct val="0"/>
              </a:spcBef>
            </a:pPr>
            <a:r>
              <a:rPr lang="en-US" sz="1800"/>
              <a:t>addr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E91933CF-A285-8949-85BE-4EB6DA5493AB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CDC6600 ISA designed to simplify high-performance implementation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Use of three-address, register-register ALU instructions simplifies pipelined implementation</a:t>
            </a:r>
          </a:p>
          <a:p>
            <a:pPr lvl="1">
              <a:lnSpc>
                <a:spcPct val="80000"/>
              </a:lnSpc>
            </a:pPr>
            <a:r>
              <a:rPr lang="en-US"/>
              <a:t>No implicit dependencies between inputs and outputs</a:t>
            </a:r>
          </a:p>
          <a:p>
            <a:pPr>
              <a:lnSpc>
                <a:spcPct val="80000"/>
              </a:lnSpc>
            </a:pPr>
            <a:r>
              <a:rPr lang="en-US"/>
              <a:t>Decoupling setting of address register (Ar) from retrieving value from data register (Xr) simplifies providing multiple outstanding memory accesses</a:t>
            </a:r>
          </a:p>
          <a:p>
            <a:pPr lvl="1">
              <a:lnSpc>
                <a:spcPct val="80000"/>
              </a:lnSpc>
            </a:pPr>
            <a:r>
              <a:rPr lang="en-US"/>
              <a:t>Software can schedule load of address register before use of value</a:t>
            </a:r>
          </a:p>
          <a:p>
            <a:pPr lvl="1">
              <a:lnSpc>
                <a:spcPct val="80000"/>
              </a:lnSpc>
            </a:pPr>
            <a:r>
              <a:rPr lang="en-US"/>
              <a:t>Can interleave independent instructions inbetween</a:t>
            </a:r>
          </a:p>
          <a:p>
            <a:pPr>
              <a:lnSpc>
                <a:spcPct val="80000"/>
              </a:lnSpc>
            </a:pPr>
            <a:r>
              <a:rPr lang="en-US"/>
              <a:t>CDC6600 has multiple parallel but unpipelined functional units</a:t>
            </a:r>
          </a:p>
          <a:p>
            <a:pPr lvl="1">
              <a:lnSpc>
                <a:spcPct val="80000"/>
              </a:lnSpc>
            </a:pPr>
            <a:r>
              <a:rPr lang="en-US"/>
              <a:t>E.g., 2 separate multipliers</a:t>
            </a:r>
          </a:p>
          <a:p>
            <a:pPr>
              <a:lnSpc>
                <a:spcPct val="80000"/>
              </a:lnSpc>
            </a:pPr>
            <a:r>
              <a:rPr lang="en-US"/>
              <a:t>Follow-on machine CDC7600 used pipelined functional units</a:t>
            </a:r>
          </a:p>
          <a:p>
            <a:pPr lvl="1">
              <a:lnSpc>
                <a:spcPct val="80000"/>
              </a:lnSpc>
            </a:pPr>
            <a:r>
              <a:rPr lang="en-US"/>
              <a:t>Foreshadows later RISC designs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0270560A-CE8D-6743-86E6-2F0B0273879D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381000"/>
            <a:ext cx="7162800" cy="850900"/>
          </a:xfrm>
        </p:spPr>
        <p:txBody>
          <a:bodyPr lIns="90488" tIns="44450" rIns="90488" bIns="44450"/>
          <a:lstStyle/>
          <a:p>
            <a:r>
              <a:rPr lang="en-US"/>
              <a:t>CDC6600: Vector Addition</a:t>
            </a:r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2182813" y="1295400"/>
            <a:ext cx="4910137" cy="2832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lvl="2"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B0  </a:t>
            </a:r>
            <a:r>
              <a:rPr lang="en-US" sz="2000" dirty="0" err="1">
                <a:latin typeface="Symbol" charset="2"/>
              </a:rPr>
              <a:t></a:t>
            </a:r>
            <a:r>
              <a:rPr lang="en-US" sz="2000" dirty="0">
                <a:latin typeface="Verdana" charset="0"/>
              </a:rPr>
              <a:t>  </a:t>
            </a:r>
            <a:r>
              <a:rPr lang="en-US" sz="2000" i="1" dirty="0">
                <a:latin typeface="Verdana" charset="0"/>
              </a:rPr>
              <a:t>- </a:t>
            </a:r>
            <a:r>
              <a:rPr lang="en-US" sz="2000" i="1" dirty="0" err="1">
                <a:latin typeface="Verdana" charset="0"/>
              </a:rPr>
              <a:t>n</a:t>
            </a:r>
            <a:endParaRPr lang="en-US" sz="20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loop:	JZE   B0, exit</a:t>
            </a:r>
          </a:p>
          <a:p>
            <a:pPr lvl="2"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A0  </a:t>
            </a:r>
            <a:r>
              <a:rPr lang="en-US" sz="2000" dirty="0" err="1">
                <a:latin typeface="Symbol" charset="2"/>
              </a:rPr>
              <a:t></a:t>
            </a:r>
            <a:r>
              <a:rPr lang="en-US" sz="2000" dirty="0">
                <a:latin typeface="Verdana" charset="0"/>
              </a:rPr>
              <a:t>  B0 + a0	</a:t>
            </a:r>
            <a:r>
              <a:rPr lang="en-US" sz="2000" i="1" dirty="0">
                <a:latin typeface="Verdana" charset="0"/>
              </a:rPr>
              <a:t>load X0</a:t>
            </a:r>
            <a:endParaRPr lang="en-US" sz="2000" dirty="0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A1  </a:t>
            </a:r>
            <a:r>
              <a:rPr lang="en-US" sz="2000" dirty="0" err="1">
                <a:latin typeface="Symbol" charset="2"/>
              </a:rPr>
              <a:t></a:t>
            </a:r>
            <a:r>
              <a:rPr lang="en-US" sz="2000" dirty="0">
                <a:latin typeface="Verdana" charset="0"/>
              </a:rPr>
              <a:t>  B0 + b0 	</a:t>
            </a:r>
            <a:r>
              <a:rPr lang="en-US" sz="2000" i="1" dirty="0">
                <a:latin typeface="Verdana" charset="0"/>
              </a:rPr>
              <a:t>load X1</a:t>
            </a:r>
            <a:endParaRPr lang="en-US" sz="2000" dirty="0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X6  </a:t>
            </a:r>
            <a:r>
              <a:rPr lang="en-US" sz="2000" dirty="0" err="1">
                <a:latin typeface="Symbol" charset="2"/>
              </a:rPr>
              <a:t></a:t>
            </a:r>
            <a:r>
              <a:rPr lang="en-US" sz="2000" dirty="0">
                <a:latin typeface="Symbol" charset="2"/>
              </a:rPr>
              <a:t> </a:t>
            </a:r>
            <a:r>
              <a:rPr lang="en-US" sz="2000" dirty="0">
                <a:latin typeface="Verdana" charset="0"/>
              </a:rPr>
              <a:t> X0 + X1</a:t>
            </a:r>
          </a:p>
          <a:p>
            <a:pPr lvl="2"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A6  </a:t>
            </a:r>
            <a:r>
              <a:rPr lang="en-US" sz="2000" dirty="0" err="1">
                <a:latin typeface="Symbol" charset="2"/>
              </a:rPr>
              <a:t></a:t>
            </a:r>
            <a:r>
              <a:rPr lang="en-US" sz="2000" dirty="0">
                <a:latin typeface="Verdana" charset="0"/>
              </a:rPr>
              <a:t>  B0 + c0 	</a:t>
            </a:r>
            <a:r>
              <a:rPr lang="en-US" sz="2000" i="1" dirty="0">
                <a:latin typeface="Verdana" charset="0"/>
              </a:rPr>
              <a:t>store X6</a:t>
            </a:r>
            <a:endParaRPr lang="en-US" sz="2000" dirty="0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B0  </a:t>
            </a:r>
            <a:r>
              <a:rPr lang="en-US" sz="2000" dirty="0" err="1">
                <a:latin typeface="Symbol" charset="2"/>
              </a:rPr>
              <a:t></a:t>
            </a:r>
            <a:r>
              <a:rPr lang="en-US" sz="2000" dirty="0">
                <a:latin typeface="Verdana" charset="0"/>
              </a:rPr>
              <a:t>  B0 + 1</a:t>
            </a:r>
          </a:p>
          <a:p>
            <a:pPr lvl="2"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jump loop</a:t>
            </a:r>
          </a:p>
          <a:p>
            <a:pPr algn="l" latinLnBrk="1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</p:txBody>
      </p:sp>
      <p:sp>
        <p:nvSpPr>
          <p:cNvPr id="58373" name="Text Box 4"/>
          <p:cNvSpPr txBox="1">
            <a:spLocks noChangeArrowheads="1"/>
          </p:cNvSpPr>
          <p:nvPr/>
        </p:nvSpPr>
        <p:spPr bwMode="auto">
          <a:xfrm>
            <a:off x="911225" y="4135437"/>
            <a:ext cx="2876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Ai = address register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Bi = index </a:t>
            </a:r>
            <a:r>
              <a:rPr lang="en-US" sz="2000" dirty="0" smtClean="0">
                <a:latin typeface="Verdana" charset="0"/>
              </a:rPr>
              <a:t>register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Xi = data register</a:t>
            </a:r>
            <a:endParaRPr lang="en-US" sz="2000" dirty="0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2393</TotalTime>
  <Pages>12</Pages>
  <Words>3863</Words>
  <Application>Microsoft Macintosh PowerPoint</Application>
  <PresentationFormat>Letter Paper (8.5x11 in)</PresentationFormat>
  <Paragraphs>883</Paragraphs>
  <Slides>39</Slides>
  <Notes>39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CS252-template</vt:lpstr>
      <vt:lpstr>CS 152 Computer Architecture and Engineering   Lecture 15: Vector Computers  </vt:lpstr>
      <vt:lpstr>Last Time Lecture 14: Multithreading</vt:lpstr>
      <vt:lpstr>Supercomputers</vt:lpstr>
      <vt:lpstr>CDC 6600 Seymour Cray, 1963</vt:lpstr>
      <vt:lpstr>IBM Memo on CDC6600</vt:lpstr>
      <vt:lpstr>CDC 6600:  A Load/Store Architecture</vt:lpstr>
      <vt:lpstr>CDC 6600: Datapath</vt:lpstr>
      <vt:lpstr>CDC6600 ISA designed to simplify high-performance implementation</vt:lpstr>
      <vt:lpstr>CDC6600: Vector Addition</vt:lpstr>
      <vt:lpstr>Supercomputer Applications</vt:lpstr>
      <vt:lpstr>Vector Programming Model</vt:lpstr>
      <vt:lpstr>Vector Code Example</vt:lpstr>
      <vt:lpstr>Vector Supercomputers</vt:lpstr>
      <vt:lpstr>Cray-1 (1976)</vt:lpstr>
      <vt:lpstr>Vector Instruction Set Advantages</vt:lpstr>
      <vt:lpstr>Vector Arithmetic Execution </vt:lpstr>
      <vt:lpstr>Vector Instruction Execution</vt:lpstr>
      <vt:lpstr>Interleaved Vector Memory System</vt:lpstr>
      <vt:lpstr>Vector Unit Structure</vt:lpstr>
      <vt:lpstr>T0 Vector Microprocessor (UCB/ICSI, 1995)</vt:lpstr>
      <vt:lpstr>Vector Instruction Parallelism</vt:lpstr>
      <vt:lpstr>CS152 Administrivia</vt:lpstr>
      <vt:lpstr>Vector Chaining</vt:lpstr>
      <vt:lpstr>Vector Chaining Advantage</vt:lpstr>
      <vt:lpstr>Vector Startup</vt:lpstr>
      <vt:lpstr>Dead Time and Short Vectors</vt:lpstr>
      <vt:lpstr>Vector Memory-Memory versus Vector Register Machines</vt:lpstr>
      <vt:lpstr>Vector Memory-Memory vs. Vector Register Machines</vt:lpstr>
      <vt:lpstr>Automatic Code Vectorization</vt:lpstr>
      <vt:lpstr>Vector Stripmining</vt:lpstr>
      <vt:lpstr>Vector Conditional Execution</vt:lpstr>
      <vt:lpstr>Masked Vector Instructions</vt:lpstr>
      <vt:lpstr>Vector Reductions</vt:lpstr>
      <vt:lpstr>Vector Scatter/Gather</vt:lpstr>
      <vt:lpstr>Vector Scatter/Gather</vt:lpstr>
      <vt:lpstr>A Modern Vector Super: NEC SX-9 (2008)</vt:lpstr>
      <vt:lpstr>Multimedia Extensions (aka SIMD extensions)</vt:lpstr>
      <vt:lpstr>Multimedia Extensions versus Vectors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XX - TOPIC  </dc:title>
  <dc:creator> </dc:creator>
  <cp:keywords/>
  <dc:description/>
  <cp:lastModifiedBy>Krste Asanovic</cp:lastModifiedBy>
  <cp:revision>210</cp:revision>
  <cp:lastPrinted>2012-03-15T04:24:34Z</cp:lastPrinted>
  <dcterms:created xsi:type="dcterms:W3CDTF">2012-03-19T04:10:20Z</dcterms:created>
  <dcterms:modified xsi:type="dcterms:W3CDTF">2012-03-19T04:13:43Z</dcterms:modified>
</cp:coreProperties>
</file>