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s/slide14.xml" ContentType="application/vnd.openxmlformats-officedocument.presentationml.slide+xml"/>
  <Override PartName="/ppt/notesSlides/notesSlide16.xml" ContentType="application/vnd.openxmlformats-officedocument.presentationml.notesSlide+xml"/>
  <Default Extension="xml" ContentType="application/xml"/>
  <Override PartName="/ppt/tableStyles.xml" ContentType="application/vnd.openxmlformats-officedocument.presentationml.tableStyles+xml"/>
  <Override PartName="/ppt/notesSlides/notesSlide1.xml" ContentType="application/vnd.openxmlformats-officedocument.presentationml.notesSlide+xml"/>
  <Override PartName="/ppt/slides/slide28.xml" ContentType="application/vnd.openxmlformats-officedocument.presentationml.slide+xml"/>
  <Override PartName="/ppt/slides/slide21.xml" ContentType="application/vnd.openxmlformats-officedocument.presentationml.slide+xml"/>
  <Override PartName="/ppt/notesSlides/notesSlide23.xml" ContentType="application/vnd.openxmlformats-officedocument.presentationml.notesSlide+xml"/>
  <Override PartName="/ppt/slides/slide5.xml" ContentType="application/vnd.openxmlformats-officedocument.presentationml.slide+xml"/>
  <Override PartName="/ppt/notesSlides/notesSlide9.xml" ContentType="application/vnd.openxmlformats-officedocument.presentationml.notesSlide+xml"/>
  <Override PartName="/ppt/slideLayouts/slideLayout5.xml" ContentType="application/vnd.openxmlformats-officedocument.presentationml.slideLayout+xml"/>
  <Override PartName="/ppt/slides/slide30.xml" ContentType="application/vnd.openxmlformats-officedocument.presentationml.slide+xml"/>
  <Override PartName="/ppt/slides/slide13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ppt/notesSlides/notesSlide7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slides/slide27.xml" ContentType="application/vnd.openxmlformats-officedocument.presentationml.slide+xml"/>
  <Override PartName="/ppt/slides/slide20.xml" ContentType="application/vnd.openxmlformats-officedocument.presentationml.slide+xml"/>
  <Override PartName="/ppt/notesSlides/notesSlide22.xml" ContentType="application/vnd.openxmlformats-officedocument.presentationml.notesSlide+xml"/>
  <Override PartName="/ppt/slides/slide4.xml" ContentType="application/vnd.openxmlformats-officedocument.presentationml.slide+xml"/>
  <Override PartName="/ppt/slides/slide19.xml" ContentType="application/vnd.openxmlformats-officedocument.presentationml.slide+xml"/>
  <Override PartName="/ppt/notesSlides/notesSlide8.xml" ContentType="application/vnd.openxmlformats-officedocument.presentationml.notesSlide+xml"/>
  <Default Extension="png" ContentType="image/png"/>
  <Override PartName="/ppt/slideLayouts/slideLayout4.xml" ContentType="application/vnd.openxmlformats-officedocument.presentationml.slideLayout+xml"/>
  <Override PartName="/ppt/slides/slide12.xml" ContentType="application/vnd.openxmlformats-officedocument.presentationml.slide+xml"/>
  <Override PartName="/ppt/notesSlides/notesSlide14.xml" ContentType="application/vnd.openxmlformats-officedocument.presentationml.notesSlide+xml"/>
  <Override PartName="/ppt/notesSlides/notesSlide6.xml" ContentType="application/vnd.openxmlformats-officedocument.presentationml.notesSlide+xml"/>
  <Override PartName="/ppt/presProps.xml" ContentType="application/vnd.openxmlformats-officedocument.presentationml.presProps+xml"/>
  <Override PartName="/ppt/slides/slide26.xml" ContentType="application/vnd.openxmlformats-officedocument.presentationml.slide+xml"/>
  <Override PartName="/ppt/slides/slide35.xml" ContentType="application/vnd.openxmlformats-officedocument.presentationml.slide+xml"/>
  <Override PartName="/ppt/notesSlides/notesSlide21.xml" ContentType="application/vnd.openxmlformats-officedocument.presentationml.notesSlide+xml"/>
  <Override PartName="/ppt/slides/slide3.xml" ContentType="application/vnd.openxmlformats-officedocument.presentationml.slide+xml"/>
  <Override PartName="/ppt/slides/slide18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11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5.xml" ContentType="application/vnd.openxmlformats-officedocument.presentationml.notesSlide+xml"/>
  <Override PartName="/ppt/slides/slide25.xml" ContentType="application/vnd.openxmlformats-officedocument.presentationml.slide+xml"/>
  <Override PartName="/ppt/notesSlides/notesSlide27.xml" ContentType="application/vnd.openxmlformats-officedocument.presentationml.notesSlide+xml"/>
  <Override PartName="/ppt/slides/slide9.xml" ContentType="application/vnd.openxmlformats-officedocument.presentationml.slide+xml"/>
  <Override PartName="/ppt/slideLayouts/slideLayout9.xml" ContentType="application/vnd.openxmlformats-officedocument.presentationml.slideLayout+xml"/>
  <Override PartName="/ppt/slides/slide34.xml" ContentType="application/vnd.openxmlformats-officedocument.presentationml.slide+xml"/>
  <Override PartName="/ppt/notesSlides/notesSlide20.xml" ContentType="application/vnd.openxmlformats-officedocument.presentationml.notesSlide+xml"/>
  <Override PartName="/ppt/slides/slide2.xml" ContentType="application/vnd.openxmlformats-officedocument.presentationml.slide+xml"/>
  <Override PartName="/ppt/slideLayouts/slideLayout2.xml" ContentType="application/vnd.openxmlformats-officedocument.presentationml.slideLayout+xml"/>
  <Override PartName="/ppt/slides/slide17.xml" ContentType="application/vnd.openxmlformats-officedocument.presentationml.slide+xml"/>
  <Override PartName="/ppt/notesSlides/notesSlide19.xml" ContentType="application/vnd.openxmlformats-officedocument.presentationml.notesSlide+xml"/>
  <Override PartName="/ppt/slides/slide10.xml" ContentType="application/vnd.openxmlformats-officedocument.presentationml.slide+xml"/>
  <Override PartName="/ppt/notesSlides/notesSlide12.xml" ContentType="application/vnd.openxmlformats-officedocument.presentationml.notesSlide+xml"/>
  <Override PartName="/docProps/app.xml" ContentType="application/vnd.openxmlformats-officedocument.extended-properties+xml"/>
  <Override PartName="/ppt/notesSlides/notesSlide4.xml" ContentType="application/vnd.openxmlformats-officedocument.presentationml.notesSlide+xml"/>
  <Override PartName="/ppt/theme/theme3.xml" ContentType="application/vnd.openxmlformats-officedocument.theme+xml"/>
  <Override PartName="/ppt/slides/slide24.xml" ContentType="application/vnd.openxmlformats-officedocument.presentationml.slide+xml"/>
  <Override PartName="/ppt/notesSlides/notesSlide10.xml" ContentType="application/vnd.openxmlformats-officedocument.presentationml.notesSlide+xml"/>
  <Override PartName="/ppt/notesSlides/notesSlide26.xml" ContentType="application/vnd.openxmlformats-officedocument.presentationml.notesSlide+xml"/>
  <Override PartName="/ppt/slides/slide8.xml" ContentType="application/vnd.openxmlformats-officedocument.presentationml.slide+xml"/>
  <Override PartName="/ppt/slideLayouts/slideLayout8.xml" ContentType="application/vnd.openxmlformats-officedocument.presentationml.slideLayout+xml"/>
  <Override PartName="/ppt/slides/slide33.xml" ContentType="application/vnd.openxmlformats-officedocument.presentationml.slide+xml"/>
  <Override PartName="/ppt/slides/slide1.xml" ContentType="application/vnd.openxmlformats-officedocument.presentationml.slide+xml"/>
  <Override PartName="/ppt/slideLayouts/slideLayout1.xml" ContentType="application/vnd.openxmlformats-officedocument.presentationml.slideLayout+xml"/>
  <Override PartName="/ppt/slides/slide16.xml" ContentType="application/vnd.openxmlformats-officedocument.presentationml.slide+xml"/>
  <Override PartName="/ppt/notesSlides/notesSlide18.xml" ContentType="application/vnd.openxmlformats-officedocument.presentationml.notesSlide+xml"/>
  <Override PartName="/ppt/viewProps.xml" ContentType="application/vnd.openxmlformats-officedocument.presentationml.viewProps+xml"/>
  <Default Extension="jpeg" ContentType="image/jpeg"/>
  <Override PartName="/ppt/notesSlides/notesSlide11.xml" ContentType="application/vnd.openxmlformats-officedocument.presentationml.notesSlide+xml"/>
  <Override PartName="/ppt/notesSlides/notesSlide3.xml" ContentType="application/vnd.openxmlformats-officedocument.presentationml.notesSlide+xml"/>
  <Override PartName="/ppt/theme/theme2.xml" ContentType="application/vnd.openxmlformats-officedocument.theme+xml"/>
  <Override PartName="/ppt/slideLayouts/slideLayout11.xml" ContentType="application/vnd.openxmlformats-officedocument.presentationml.slideLayout+xml"/>
  <Override PartName="/ppt/slides/slide23.xml" ContentType="application/vnd.openxmlformats-officedocument.presentationml.slide+xml"/>
  <Override PartName="/ppt/notesSlides/notesSlide25.xml" ContentType="application/vnd.openxmlformats-officedocument.presentationml.notesSlide+xml"/>
  <Override PartName="/ppt/slides/slide7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5.xml" ContentType="application/vnd.openxmlformats-officedocument.presentationml.slide+xml"/>
  <Override PartName="/ppt/notesSlides/notesSlide17.xml" ContentType="application/vnd.openxmlformats-officedocument.presentationml.notesSlide+xml"/>
  <Override PartName="/ppt/notesSlides/notesSlide2.xml" ContentType="application/vnd.openxmlformats-officedocument.presentationml.notesSlide+xml"/>
  <Override PartName="/ppt/slides/slide29.xml" ContentType="application/vnd.openxmlformats-officedocument.presentationml.slide+xml"/>
  <Override PartName="/ppt/theme/theme1.xml" ContentType="application/vnd.openxmlformats-officedocument.theme+xml"/>
  <Override PartName="/ppt/slides/slide22.xml" ContentType="application/vnd.openxmlformats-officedocument.presentationml.slide+xml"/>
  <Override PartName="/ppt/presentation.xml" ContentType="application/vnd.openxmlformats-officedocument.presentationml.presentation.main+xml"/>
  <Override PartName="/ppt/notesSlides/notesSlide24.xml" ContentType="application/vnd.openxmlformats-officedocument.presentationml.notesSlide+xml"/>
  <Override PartName="/ppt/slides/slide6.xml" ContentType="application/vnd.openxmlformats-officedocument.presentationml.slide+xml"/>
  <Override PartName="/ppt/slideLayouts/slideLayout10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31.xml" ContentType="application/vnd.openxmlformats-officedocument.presentationml.slide+xml"/>
  <Default Extension="bin" ContentType="application/vnd.openxmlformats-officedocument.presentationml.printerSettings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SpecialPlsOnTitleSld="0" strictFirstAndLastChars="0" saveSubsetFonts="1" autoCompressPictures="0">
  <p:sldMasterIdLst>
    <p:sldMasterId id="2147483648" r:id="rId1"/>
  </p:sldMasterIdLst>
  <p:notesMasterIdLst>
    <p:notesMasterId r:id="rId37"/>
  </p:notesMasterIdLst>
  <p:handoutMasterIdLst>
    <p:handoutMasterId r:id="rId38"/>
  </p:handoutMasterIdLst>
  <p:sldIdLst>
    <p:sldId id="322" r:id="rId2"/>
    <p:sldId id="570" r:id="rId3"/>
    <p:sldId id="836" r:id="rId4"/>
    <p:sldId id="837" r:id="rId5"/>
    <p:sldId id="829" r:id="rId6"/>
    <p:sldId id="777" r:id="rId7"/>
    <p:sldId id="778" r:id="rId8"/>
    <p:sldId id="779" r:id="rId9"/>
    <p:sldId id="780" r:id="rId10"/>
    <p:sldId id="781" r:id="rId11"/>
    <p:sldId id="782" r:id="rId12"/>
    <p:sldId id="783" r:id="rId13"/>
    <p:sldId id="784" r:id="rId14"/>
    <p:sldId id="785" r:id="rId15"/>
    <p:sldId id="786" r:id="rId16"/>
    <p:sldId id="830" r:id="rId17"/>
    <p:sldId id="787" r:id="rId18"/>
    <p:sldId id="788" r:id="rId19"/>
    <p:sldId id="789" r:id="rId20"/>
    <p:sldId id="747" r:id="rId21"/>
    <p:sldId id="813" r:id="rId22"/>
    <p:sldId id="814" r:id="rId23"/>
    <p:sldId id="815" r:id="rId24"/>
    <p:sldId id="816" r:id="rId25"/>
    <p:sldId id="817" r:id="rId26"/>
    <p:sldId id="818" r:id="rId27"/>
    <p:sldId id="819" r:id="rId28"/>
    <p:sldId id="820" r:id="rId29"/>
    <p:sldId id="821" r:id="rId30"/>
    <p:sldId id="831" r:id="rId31"/>
    <p:sldId id="832" r:id="rId32"/>
    <p:sldId id="833" r:id="rId33"/>
    <p:sldId id="834" r:id="rId34"/>
    <p:sldId id="835" r:id="rId35"/>
    <p:sldId id="531" r:id="rId36"/>
  </p:sldIdLst>
  <p:sldSz cx="9144000" cy="6858000" type="letter"/>
  <p:notesSz cx="7315200" cy="9601200"/>
  <p:defaultTextStyle>
    <a:defPPr>
      <a:defRPr lang="en-US"/>
    </a:defPPr>
    <a:lvl1pPr algn="ctr" rtl="0" eaLnBrk="0" fontAlgn="base" hangingPunct="0">
      <a:spcBef>
        <a:spcPct val="5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5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5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5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5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4572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4572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4572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4572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/>
  <p:showPr showNarration="1" useTimings="0">
    <p:present/>
    <p:sldAll/>
    <p:penClr>
      <a:schemeClr val="tx1"/>
    </p:penClr>
  </p:showPr>
  <p:clrMru>
    <a:srgbClr val="55FC02"/>
    <a:srgbClr val="FBBA03"/>
    <a:srgbClr val="0332B7"/>
    <a:srgbClr val="000000"/>
    <a:srgbClr val="114FFB"/>
    <a:srgbClr val="7B00E4"/>
    <a:srgbClr val="EFFB03"/>
    <a:srgbClr val="F905F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6794" autoAdjust="0"/>
    <p:restoredTop sz="94595" autoAdjust="0"/>
  </p:normalViewPr>
  <p:slideViewPr>
    <p:cSldViewPr>
      <p:cViewPr varScale="1">
        <p:scale>
          <a:sx n="160" d="100"/>
          <a:sy n="160" d="100"/>
        </p:scale>
        <p:origin x="-784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notesViewPr>
    <p:cSldViewPr>
      <p:cViewPr varScale="1">
        <p:scale>
          <a:sx n="50" d="100"/>
          <a:sy n="50" d="100"/>
        </p:scale>
        <p:origin x="-1830" y="-102"/>
      </p:cViewPr>
      <p:guideLst>
        <p:guide orient="horz" pos="3024"/>
        <p:guide pos="230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notesMaster" Target="notesMasters/notesMaster1.xml"/><Relationship Id="rId38" Type="http://schemas.openxmlformats.org/officeDocument/2006/relationships/handoutMaster" Target="handoutMasters/handoutMaster1.xml"/><Relationship Id="rId39" Type="http://schemas.openxmlformats.org/officeDocument/2006/relationships/printerSettings" Target="printerSettings/printerSettings1.bin"/><Relationship Id="rId40" Type="http://schemas.openxmlformats.org/officeDocument/2006/relationships/presProps" Target="presProps.xml"/><Relationship Id="rId41" Type="http://schemas.openxmlformats.org/officeDocument/2006/relationships/viewProps" Target="viewProps.xml"/><Relationship Id="rId42" Type="http://schemas.openxmlformats.org/officeDocument/2006/relationships/theme" Target="theme/theme1.xml"/><Relationship Id="rId43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21.xml"/><Relationship Id="rId4" Type="http://schemas.openxmlformats.org/officeDocument/2006/relationships/slide" Target="slides/slide24.xml"/><Relationship Id="rId1" Type="http://schemas.openxmlformats.org/officeDocument/2006/relationships/slide" Target="slides/slide1.xml"/><Relationship Id="rId2" Type="http://schemas.openxmlformats.org/officeDocument/2006/relationships/slide" Target="slides/slide1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l" defTabSz="863600">
              <a:spcBef>
                <a:spcPct val="0"/>
              </a:spcBef>
              <a:defRPr sz="1000" i="1"/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/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l" defTabSz="863600">
              <a:spcBef>
                <a:spcPct val="0"/>
              </a:spcBef>
              <a:defRPr sz="1000" i="1"/>
            </a:lvl1pPr>
          </a:lstStyle>
          <a:p>
            <a:r>
              <a:rPr lang="en-US"/>
              <a:t>CS252 S05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/>
            </a:lvl1pPr>
          </a:lstStyle>
          <a:p>
            <a:fld id="{0DFE51EA-1D43-9540-8E74-E7F0F6F459E9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l" defTabSz="863600">
              <a:spcBef>
                <a:spcPct val="0"/>
              </a:spcBef>
              <a:defRPr sz="1000" i="1"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l" defTabSz="863600">
              <a:spcBef>
                <a:spcPct val="0"/>
              </a:spcBef>
              <a:defRPr sz="1000" i="1">
                <a:latin typeface="Times New Roman" charset="0"/>
              </a:defRPr>
            </a:lvl1pPr>
          </a:lstStyle>
          <a:p>
            <a:r>
              <a:rPr lang="en-US"/>
              <a:t>CS252 S05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latin typeface="Times New Roman" charset="0"/>
              </a:defRPr>
            </a:lvl1pPr>
          </a:lstStyle>
          <a:p>
            <a:fld id="{72D34CE2-A1B4-E341-8249-AA834BA34F8D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3254375" y="9148763"/>
            <a:ext cx="808038" cy="265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3016" tIns="46508" rIns="93016" bIns="46508">
            <a:prstTxWarp prst="textNoShape">
              <a:avLst/>
            </a:prstTxWarp>
            <a:spAutoFit/>
          </a:bodyPr>
          <a:lstStyle/>
          <a:p>
            <a:pPr defTabSz="919163">
              <a:lnSpc>
                <a:spcPct val="90000"/>
              </a:lnSpc>
              <a:spcBef>
                <a:spcPct val="0"/>
              </a:spcBef>
            </a:pPr>
            <a:r>
              <a:rPr lang="en-US" sz="1300"/>
              <a:t>Page </a:t>
            </a:r>
            <a:fld id="{ABB4A527-FCC7-AA41-9A07-BE58B8DF3426}" type="slidenum">
              <a:rPr lang="en-US" sz="1300"/>
              <a:pPr defTabSz="919163">
                <a:lnSpc>
                  <a:spcPct val="90000"/>
                </a:lnSpc>
                <a:spcBef>
                  <a:spcPct val="0"/>
                </a:spcBef>
              </a:pPr>
              <a:t>‹#›</a:t>
            </a:fld>
            <a:endParaRPr lang="en-US" sz="1300"/>
          </a:p>
        </p:txBody>
      </p:sp>
      <p:sp>
        <p:nvSpPr>
          <p:cNvPr id="2055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6" name="Rectangle 8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517" tIns="48008" rIns="97517" bIns="480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Body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F1E6DC6-41DC-214A-84DF-584CCCBD80C2}" type="slidenum">
              <a:rPr lang="en-US"/>
              <a:pPr/>
              <a:t>1</a:t>
            </a:fld>
            <a:endParaRPr lang="en-US"/>
          </a:p>
        </p:txBody>
      </p:sp>
      <p:sp>
        <p:nvSpPr>
          <p:cNvPr id="65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9A56665-863A-A244-82BA-EF16E7F6C394}" type="slidenum">
              <a:rPr lang="en-US"/>
              <a:pPr/>
              <a:t>12</a:t>
            </a:fld>
            <a:endParaRPr lang="en-US"/>
          </a:p>
        </p:txBody>
      </p:sp>
      <p:sp>
        <p:nvSpPr>
          <p:cNvPr id="192921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292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DC00F16-326F-7E48-82E8-024272EF7911}" type="slidenum">
              <a:rPr lang="en-US"/>
              <a:pPr/>
              <a:t>13</a:t>
            </a:fld>
            <a:endParaRPr lang="en-US"/>
          </a:p>
        </p:txBody>
      </p:sp>
      <p:sp>
        <p:nvSpPr>
          <p:cNvPr id="193126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312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42F3FFF-DD0D-2B45-9482-A9B5B8F85F1F}" type="slidenum">
              <a:rPr lang="en-US"/>
              <a:pPr/>
              <a:t>14</a:t>
            </a:fld>
            <a:endParaRPr lang="en-US"/>
          </a:p>
        </p:txBody>
      </p:sp>
      <p:sp>
        <p:nvSpPr>
          <p:cNvPr id="193331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333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AB089DF-4C05-6E4F-B8E9-6563C820432E}" type="slidenum">
              <a:rPr lang="en-US"/>
              <a:pPr/>
              <a:t>15</a:t>
            </a:fld>
            <a:endParaRPr lang="en-US"/>
          </a:p>
        </p:txBody>
      </p:sp>
      <p:sp>
        <p:nvSpPr>
          <p:cNvPr id="193536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353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08842B5-7EEA-1649-BF92-5FABA4A52BF7}" type="slidenum">
              <a:rPr lang="en-US"/>
              <a:pPr/>
              <a:t>17</a:t>
            </a:fld>
            <a:endParaRPr lang="en-US"/>
          </a:p>
        </p:txBody>
      </p:sp>
      <p:sp>
        <p:nvSpPr>
          <p:cNvPr id="193741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374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9BFDBAF-F4B5-8843-9681-51433A917790}" type="slidenum">
              <a:rPr lang="en-US"/>
              <a:pPr/>
              <a:t>18</a:t>
            </a:fld>
            <a:endParaRPr lang="en-US"/>
          </a:p>
        </p:txBody>
      </p:sp>
      <p:sp>
        <p:nvSpPr>
          <p:cNvPr id="193945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394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102CF37-FA35-414F-BD2B-7BD0C91DE1A5}" type="slidenum">
              <a:rPr lang="en-US"/>
              <a:pPr/>
              <a:t>19</a:t>
            </a:fld>
            <a:endParaRPr lang="en-US"/>
          </a:p>
        </p:txBody>
      </p:sp>
      <p:sp>
        <p:nvSpPr>
          <p:cNvPr id="194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68413" y="727075"/>
            <a:ext cx="4781550" cy="35861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15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079" tIns="47540" rIns="95079" bIns="47540">
            <a:prstTxWarp prst="textNoShape">
              <a:avLst/>
            </a:prstTxWarp>
          </a:bodyPr>
          <a:lstStyle/>
          <a:p>
            <a:r>
              <a:rPr lang="en-US"/>
              <a:t>Doesn’t show that update reflects last dest. (jse)</a:t>
            </a: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1EF445B-ECB5-F34A-B81F-A997289451EB}" type="slidenum">
              <a:rPr lang="en-US"/>
              <a:pPr/>
              <a:t>20</a:t>
            </a:fld>
            <a:endParaRPr lang="en-US"/>
          </a:p>
        </p:txBody>
      </p:sp>
      <p:sp>
        <p:nvSpPr>
          <p:cNvPr id="1854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54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B8BC6B9-A0EE-724C-8B8A-91EFBFEA71BB}" type="slidenum">
              <a:rPr lang="en-US"/>
              <a:pPr/>
              <a:t>21</a:t>
            </a:fld>
            <a:endParaRPr lang="en-US"/>
          </a:p>
        </p:txBody>
      </p:sp>
      <p:sp>
        <p:nvSpPr>
          <p:cNvPr id="194355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35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2351908-8877-334C-94E8-EDFEA180F254}" type="slidenum">
              <a:rPr lang="en-US"/>
              <a:pPr/>
              <a:t>22</a:t>
            </a:fld>
            <a:endParaRPr lang="en-US"/>
          </a:p>
        </p:txBody>
      </p:sp>
      <p:sp>
        <p:nvSpPr>
          <p:cNvPr id="194560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6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486DA01-1215-4948-9111-8BC1DFA79C6A}" type="slidenum">
              <a:rPr lang="en-US"/>
              <a:pPr/>
              <a:t>2</a:t>
            </a:fld>
            <a:endParaRPr lang="en-US"/>
          </a:p>
        </p:txBody>
      </p:sp>
      <p:sp>
        <p:nvSpPr>
          <p:cNvPr id="12789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78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2D9EE36-B02B-C341-BF5F-39E554B007F5}" type="slidenum">
              <a:rPr lang="en-US"/>
              <a:pPr/>
              <a:t>23</a:t>
            </a:fld>
            <a:endParaRPr lang="en-US"/>
          </a:p>
        </p:txBody>
      </p:sp>
      <p:sp>
        <p:nvSpPr>
          <p:cNvPr id="194765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76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742AD90-1503-8A46-89B7-3A4B69E8A419}" type="slidenum">
              <a:rPr lang="en-US"/>
              <a:pPr/>
              <a:t>24</a:t>
            </a:fld>
            <a:endParaRPr lang="en-US"/>
          </a:p>
        </p:txBody>
      </p:sp>
      <p:sp>
        <p:nvSpPr>
          <p:cNvPr id="194969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96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14C8F73-E269-9647-839F-D1CD0EE2B94C}" type="slidenum">
              <a:rPr lang="en-US"/>
              <a:pPr/>
              <a:t>25</a:t>
            </a:fld>
            <a:endParaRPr lang="en-US"/>
          </a:p>
        </p:txBody>
      </p:sp>
      <p:sp>
        <p:nvSpPr>
          <p:cNvPr id="195174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517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EA58701-396E-6445-80B5-EADBBC8BFBDB}" type="slidenum">
              <a:rPr lang="en-US"/>
              <a:pPr/>
              <a:t>26</a:t>
            </a:fld>
            <a:endParaRPr lang="en-US"/>
          </a:p>
        </p:txBody>
      </p:sp>
      <p:sp>
        <p:nvSpPr>
          <p:cNvPr id="195379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537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F850CF5-6D7B-C144-9983-6BAB44BE7EEC}" type="slidenum">
              <a:rPr lang="en-US"/>
              <a:pPr/>
              <a:t>27</a:t>
            </a:fld>
            <a:endParaRPr lang="en-US"/>
          </a:p>
        </p:txBody>
      </p:sp>
      <p:sp>
        <p:nvSpPr>
          <p:cNvPr id="195584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558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C05C3A9-1420-1347-8269-F305BFD4AAF7}" type="slidenum">
              <a:rPr lang="en-US"/>
              <a:pPr/>
              <a:t>28</a:t>
            </a:fld>
            <a:endParaRPr lang="en-US"/>
          </a:p>
        </p:txBody>
      </p:sp>
      <p:sp>
        <p:nvSpPr>
          <p:cNvPr id="195789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578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30ADC27-36FC-274B-BCB4-46B904410B28}" type="slidenum">
              <a:rPr lang="en-US"/>
              <a:pPr/>
              <a:t>29</a:t>
            </a:fld>
            <a:endParaRPr lang="en-US"/>
          </a:p>
        </p:txBody>
      </p:sp>
      <p:sp>
        <p:nvSpPr>
          <p:cNvPr id="195993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599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3A66A5D-C827-7A45-AF49-3EFEB9C747B6}" type="slidenum">
              <a:rPr lang="en-US"/>
              <a:pPr/>
              <a:t>35</a:t>
            </a:fld>
            <a:endParaRPr lang="en-US"/>
          </a:p>
        </p:txBody>
      </p:sp>
      <p:sp>
        <p:nvSpPr>
          <p:cNvPr id="1200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00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7D4BC7F-FB52-6E47-B840-C9E9A6369A3C}" type="slidenum">
              <a:rPr lang="en-US"/>
              <a:pPr/>
              <a:t>3</a:t>
            </a:fld>
            <a:endParaRPr lang="en-US"/>
          </a:p>
        </p:txBody>
      </p:sp>
      <p:sp>
        <p:nvSpPr>
          <p:cNvPr id="191283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128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7900" y="4560888"/>
            <a:ext cx="535940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079" tIns="47540" rIns="95079" bIns="4754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BD29527-90B7-304B-9E3A-FEDEAEA037BE}" type="slidenum">
              <a:rPr lang="en-US"/>
              <a:pPr/>
              <a:t>6</a:t>
            </a:fld>
            <a:endParaRPr lang="en-US"/>
          </a:p>
        </p:txBody>
      </p:sp>
      <p:sp>
        <p:nvSpPr>
          <p:cNvPr id="191693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169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FDAAEF5-D91C-B245-98C6-F516B7B6756E}" type="slidenum">
              <a:rPr lang="en-US"/>
              <a:pPr/>
              <a:t>7</a:t>
            </a:fld>
            <a:endParaRPr lang="en-US"/>
          </a:p>
        </p:txBody>
      </p:sp>
      <p:sp>
        <p:nvSpPr>
          <p:cNvPr id="191897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189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49D2A28-6660-0D4C-8780-FEC0DE56C5AC}" type="slidenum">
              <a:rPr lang="en-US"/>
              <a:pPr/>
              <a:t>8</a:t>
            </a:fld>
            <a:endParaRPr lang="en-US"/>
          </a:p>
        </p:txBody>
      </p:sp>
      <p:sp>
        <p:nvSpPr>
          <p:cNvPr id="192102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2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43B7AFA-5F21-5943-93BF-3A90FCE77C70}" type="slidenum">
              <a:rPr lang="en-US"/>
              <a:pPr/>
              <a:t>9</a:t>
            </a:fld>
            <a:endParaRPr lang="en-US"/>
          </a:p>
        </p:txBody>
      </p:sp>
      <p:sp>
        <p:nvSpPr>
          <p:cNvPr id="192307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2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6068560-8007-B14D-B3C0-DF4795909529}" type="slidenum">
              <a:rPr lang="en-US"/>
              <a:pPr/>
              <a:t>10</a:t>
            </a:fld>
            <a:endParaRPr lang="en-US"/>
          </a:p>
        </p:txBody>
      </p:sp>
      <p:sp>
        <p:nvSpPr>
          <p:cNvPr id="192512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2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344E97A-8437-EC42-BF7C-EF311610D04B}" type="slidenum">
              <a:rPr lang="en-US"/>
              <a:pPr/>
              <a:t>11</a:t>
            </a:fld>
            <a:endParaRPr lang="en-US"/>
          </a:p>
        </p:txBody>
      </p:sp>
      <p:sp>
        <p:nvSpPr>
          <p:cNvPr id="192717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271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2B7A6AC8-F277-2A4A-B8A7-90D5640A9989}" type="slidenum">
              <a:rPr lang="en-US"/>
              <a:pPr/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1BC21ECC-56D9-A94B-9F49-21273807B018}" type="slidenum">
              <a:rPr lang="en-US"/>
              <a:pPr/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7950" y="330200"/>
            <a:ext cx="192405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30200"/>
            <a:ext cx="56197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A98F7B54-540D-F94F-8157-4603DA3DE17A}" type="slidenum">
              <a:rPr lang="en-US"/>
              <a:pPr/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94777024-9DC7-9744-9B08-901ADB81E3EC}" type="slidenum">
              <a:rPr lang="en-US"/>
              <a:pPr/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464F67CF-22A7-F149-BADB-D1C8AE45BB4E}" type="slidenum">
              <a:rPr lang="en-US"/>
              <a:pPr/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850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645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CAB48442-B44D-0F44-880B-8EDF011627BD}" type="slidenum">
              <a:rPr lang="en-US"/>
              <a:pPr/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690D0C61-D0FA-8041-9E5A-994E1BA9A364}" type="slidenum">
              <a:rPr lang="en-US"/>
              <a:pPr/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D1A6ED1E-6BCC-5046-A6E3-85265411530D}" type="slidenum">
              <a:rPr lang="en-US"/>
              <a:pPr/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50883F6E-1D61-5949-AC53-C0C2CE948BCF}" type="slidenum">
              <a:rPr lang="en-US"/>
              <a:pPr/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9F0E22E4-4E32-2048-9070-50CB3520477E}" type="slidenum">
              <a:rPr lang="en-US"/>
              <a:pPr/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228EB814-26FA-BB49-BCEC-FE812FE6A922}" type="slidenum">
              <a:rPr lang="en-US"/>
              <a:pPr/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565900"/>
            <a:ext cx="190500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 b="1">
                <a:solidFill>
                  <a:schemeClr val="accent2"/>
                </a:solidFill>
                <a:latin typeface="Times New Roman" charset="0"/>
              </a:defRPr>
            </a:lvl1pPr>
          </a:lstStyle>
          <a:p>
            <a:fld id="{54B18BA8-E693-FD4C-8143-65134F3BAA30}" type="slidenum">
              <a:rPr lang="en-US"/>
              <a:pPr/>
              <a:t>‹#›</a:t>
            </a:fld>
            <a:endParaRPr lang="en-US">
              <a:solidFill>
                <a:srgbClr val="FBBA03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30200"/>
            <a:ext cx="7292975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8500" y="1193800"/>
            <a:ext cx="7683500" cy="492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035" name="Picture 11" descr="front"/>
          <p:cNvPicPr>
            <a:picLocks noChangeAspect="1" noChangeArrowheads="1"/>
          </p:cNvPicPr>
          <p:nvPr/>
        </p:nvPicPr>
        <p:blipFill>
          <a:blip r:embed="rId13"/>
          <a:srcRect b="22223"/>
          <a:stretch>
            <a:fillRect/>
          </a:stretch>
        </p:blipFill>
        <p:spPr bwMode="auto">
          <a:xfrm>
            <a:off x="8404225" y="0"/>
            <a:ext cx="739775" cy="622300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 userDrawn="1"/>
        </p:nvSpPr>
        <p:spPr>
          <a:xfrm>
            <a:off x="378857" y="6519446"/>
            <a:ext cx="149632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March</a:t>
            </a:r>
            <a:r>
              <a:rPr lang="en-US" sz="1600" baseline="0" dirty="0" smtClean="0">
                <a:solidFill>
                  <a:srgbClr val="FF0000"/>
                </a:solidFill>
              </a:rPr>
              <a:t> 1, 2012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 userDrawn="1"/>
        </p:nvSpPr>
        <p:spPr>
          <a:xfrm>
            <a:off x="3758571" y="6519446"/>
            <a:ext cx="203262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CS152, Spring 2012</a:t>
            </a:r>
            <a:endParaRPr lang="en-US" sz="1600" dirty="0">
              <a:solidFill>
                <a:srgbClr val="FF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>
          <a:solidFill>
            <a:schemeClr val="tx1"/>
          </a:solidFill>
          <a:latin typeface="+mn-lt"/>
          <a:ea typeface="ＭＳ Ｐゴシック" charset="-128"/>
        </a:defRPr>
      </a:lvl3pPr>
      <a:lvl4pPr marL="1543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1400">
          <a:solidFill>
            <a:schemeClr val="tx1"/>
          </a:solidFill>
          <a:latin typeface="+mn-lt"/>
          <a:ea typeface="ＭＳ Ｐゴシック" charset="-128"/>
        </a:defRPr>
      </a:lvl4pPr>
      <a:lvl5pPr marL="20002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Relationship Id="rId3" Type="http://schemas.openxmlformats.org/officeDocument/2006/relationships/hyperlink" Target="https://www.surveymonkey.com/s/HWGPSRT" TargetMode="Externa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Relationship Id="rId3" Type="http://schemas.openxmlformats.org/officeDocument/2006/relationships/hyperlink" Target="..%5C2004%5CF04%5CHandouts%5CL15-BranchPrediction.james.ppt%23297,7,Slide%207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hyperlink" Target="..%5C2004%5CF04%5CHandouts%5CL15-BranchPrediction.james.ppt%23297,7,Slide%207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1600200"/>
            <a:ext cx="8077200" cy="1666875"/>
          </a:xfrm>
        </p:spPr>
        <p:txBody>
          <a:bodyPr/>
          <a:lstStyle/>
          <a:p>
            <a:pPr algn="ctr">
              <a:lnSpc>
                <a:spcPct val="120000"/>
              </a:lnSpc>
            </a:pPr>
            <a:r>
              <a:rPr lang="en-US" dirty="0"/>
              <a:t>CS 152 Computer Architecture and Engineering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 Lecture </a:t>
            </a:r>
            <a:r>
              <a:rPr lang="en-US" dirty="0" smtClean="0"/>
              <a:t>12 </a:t>
            </a:r>
            <a:r>
              <a:rPr lang="en-US" dirty="0"/>
              <a:t>- Advanced</a:t>
            </a:r>
            <a:r>
              <a:rPr lang="en-US" dirty="0" smtClean="0"/>
              <a:t> Out-of-Order </a:t>
            </a:r>
            <a:r>
              <a:rPr lang="en-US" dirty="0" err="1" smtClean="0"/>
              <a:t>Superscalars</a:t>
            </a:r>
            <a:endParaRPr lang="en-US" dirty="0"/>
          </a:p>
        </p:txBody>
      </p:sp>
      <p:sp>
        <p:nvSpPr>
          <p:cNvPr id="65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71575" y="4289425"/>
            <a:ext cx="6900863" cy="1295400"/>
          </a:xfrm>
        </p:spPr>
        <p:txBody>
          <a:bodyPr/>
          <a:lstStyle/>
          <a:p>
            <a:pPr>
              <a:lnSpc>
                <a:spcPct val="70000"/>
              </a:lnSpc>
            </a:pPr>
            <a:r>
              <a:rPr lang="en-US"/>
              <a:t>Krste Asanovic</a:t>
            </a:r>
          </a:p>
          <a:p>
            <a:pPr>
              <a:lnSpc>
                <a:spcPct val="70000"/>
              </a:lnSpc>
            </a:pPr>
            <a:r>
              <a:rPr lang="en-US" sz="2000"/>
              <a:t>Electrical Engineering and Computer Sciences</a:t>
            </a:r>
          </a:p>
          <a:p>
            <a:pPr>
              <a:lnSpc>
                <a:spcPct val="70000"/>
              </a:lnSpc>
            </a:pPr>
            <a:r>
              <a:rPr lang="en-US" sz="2000"/>
              <a:t>University of California at Berkeley</a:t>
            </a:r>
          </a:p>
          <a:p>
            <a:pPr>
              <a:lnSpc>
                <a:spcPct val="70000"/>
              </a:lnSpc>
            </a:pPr>
            <a:endParaRPr lang="en-US" sz="2000"/>
          </a:p>
          <a:p>
            <a:pPr>
              <a:lnSpc>
                <a:spcPct val="70000"/>
              </a:lnSpc>
            </a:pPr>
            <a:r>
              <a:rPr lang="en-US" sz="2000" b="1">
                <a:latin typeface="Courier" charset="0"/>
              </a:rPr>
              <a:t>http://www.eecs.berkeley.edu/~krste</a:t>
            </a:r>
          </a:p>
          <a:p>
            <a:pPr>
              <a:lnSpc>
                <a:spcPct val="70000"/>
              </a:lnSpc>
            </a:pPr>
            <a:r>
              <a:rPr lang="en-US" sz="2000" b="1">
                <a:latin typeface="Courier" charset="0"/>
              </a:rPr>
              <a:t>http://inst.eecs.berkeley.edu/~cs152</a:t>
            </a:r>
          </a:p>
          <a:p>
            <a:pPr>
              <a:lnSpc>
                <a:spcPct val="70000"/>
              </a:lnSpc>
            </a:pPr>
            <a:endParaRPr lang="en-US" sz="2000"/>
          </a:p>
          <a:p>
            <a:pPr>
              <a:lnSpc>
                <a:spcPct val="70000"/>
              </a:lnSpc>
            </a:pPr>
            <a:endParaRPr lang="en-US" sz="2000" i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4FE08-9D9E-2046-AC58-14C76D028A0E}" type="slidenum">
              <a:rPr lang="en-US"/>
              <a:pPr/>
              <a:t>10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92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81000"/>
            <a:ext cx="7772400" cy="500063"/>
          </a:xfrm>
        </p:spPr>
        <p:txBody>
          <a:bodyPr/>
          <a:lstStyle/>
          <a:p>
            <a:r>
              <a:rPr lang="en-US" dirty="0"/>
              <a:t>Physical Register Management</a:t>
            </a:r>
            <a:endParaRPr lang="en-US" sz="1800" i="1" dirty="0"/>
          </a:p>
        </p:txBody>
      </p:sp>
      <p:grpSp>
        <p:nvGrpSpPr>
          <p:cNvPr id="1924099" name="Group 3"/>
          <p:cNvGrpSpPr>
            <a:grpSpLocks/>
          </p:cNvGrpSpPr>
          <p:nvPr/>
        </p:nvGrpSpPr>
        <p:grpSpPr bwMode="auto">
          <a:xfrm>
            <a:off x="539750" y="4114800"/>
            <a:ext cx="6324601" cy="2209799"/>
            <a:chOff x="144" y="2592"/>
            <a:chExt cx="3984" cy="1392"/>
          </a:xfrm>
        </p:grpSpPr>
        <p:grpSp>
          <p:nvGrpSpPr>
            <p:cNvPr id="1924100" name="Group 4"/>
            <p:cNvGrpSpPr>
              <a:grpSpLocks/>
            </p:cNvGrpSpPr>
            <p:nvPr/>
          </p:nvGrpSpPr>
          <p:grpSpPr bwMode="auto">
            <a:xfrm>
              <a:off x="144" y="2832"/>
              <a:ext cx="3984" cy="1152"/>
              <a:chOff x="144" y="2928"/>
              <a:chExt cx="3984" cy="1152"/>
            </a:xfrm>
          </p:grpSpPr>
          <p:sp>
            <p:nvSpPr>
              <p:cNvPr id="1924101" name="Rectangle 5"/>
              <p:cNvSpPr>
                <a:spLocks noChangeArrowheads="1"/>
              </p:cNvSpPr>
              <p:nvPr/>
            </p:nvSpPr>
            <p:spPr bwMode="auto">
              <a:xfrm>
                <a:off x="672" y="2928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r>
                  <a:rPr lang="en-US" sz="1800">
                    <a:latin typeface="Verdana" charset="0"/>
                  </a:rPr>
                  <a:t>op</a:t>
                </a:r>
              </a:p>
            </p:txBody>
          </p:sp>
          <p:sp>
            <p:nvSpPr>
              <p:cNvPr id="1924102" name="Rectangle 6"/>
              <p:cNvSpPr>
                <a:spLocks noChangeArrowheads="1"/>
              </p:cNvSpPr>
              <p:nvPr/>
            </p:nvSpPr>
            <p:spPr bwMode="auto">
              <a:xfrm>
                <a:off x="1104" y="2928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r>
                  <a:rPr lang="en-US" sz="1800">
                    <a:latin typeface="Verdana" charset="0"/>
                  </a:rPr>
                  <a:t>p1</a:t>
                </a:r>
              </a:p>
            </p:txBody>
          </p:sp>
          <p:sp>
            <p:nvSpPr>
              <p:cNvPr id="1924103" name="Rectangle 7"/>
              <p:cNvSpPr>
                <a:spLocks noChangeArrowheads="1"/>
              </p:cNvSpPr>
              <p:nvPr/>
            </p:nvSpPr>
            <p:spPr bwMode="auto">
              <a:xfrm>
                <a:off x="1344" y="292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r>
                  <a:rPr lang="en-US" sz="1800" dirty="0">
                    <a:latin typeface="Verdana" charset="0"/>
                  </a:rPr>
                  <a:t>PR1</a:t>
                </a:r>
              </a:p>
            </p:txBody>
          </p:sp>
          <p:sp>
            <p:nvSpPr>
              <p:cNvPr id="1924104" name="Rectangle 8"/>
              <p:cNvSpPr>
                <a:spLocks noChangeArrowheads="1"/>
              </p:cNvSpPr>
              <p:nvPr/>
            </p:nvSpPr>
            <p:spPr bwMode="auto">
              <a:xfrm>
                <a:off x="1872" y="2928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r>
                  <a:rPr lang="en-US" sz="1800">
                    <a:latin typeface="Verdana" charset="0"/>
                  </a:rPr>
                  <a:t>p2</a:t>
                </a:r>
              </a:p>
            </p:txBody>
          </p:sp>
          <p:sp>
            <p:nvSpPr>
              <p:cNvPr id="1924105" name="Rectangle 9"/>
              <p:cNvSpPr>
                <a:spLocks noChangeArrowheads="1"/>
              </p:cNvSpPr>
              <p:nvPr/>
            </p:nvSpPr>
            <p:spPr bwMode="auto">
              <a:xfrm>
                <a:off x="2112" y="292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r>
                  <a:rPr lang="en-US" sz="1800" dirty="0">
                    <a:latin typeface="Verdana" charset="0"/>
                  </a:rPr>
                  <a:t>PR2</a:t>
                </a:r>
              </a:p>
            </p:txBody>
          </p:sp>
          <p:sp>
            <p:nvSpPr>
              <p:cNvPr id="1924106" name="Rectangle 10"/>
              <p:cNvSpPr>
                <a:spLocks noChangeArrowheads="1"/>
              </p:cNvSpPr>
              <p:nvPr/>
            </p:nvSpPr>
            <p:spPr bwMode="auto">
              <a:xfrm>
                <a:off x="432" y="2928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r>
                  <a:rPr lang="en-US" sz="1800">
                    <a:latin typeface="Verdana" charset="0"/>
                  </a:rPr>
                  <a:t>ex</a:t>
                </a:r>
              </a:p>
            </p:txBody>
          </p:sp>
          <p:sp>
            <p:nvSpPr>
              <p:cNvPr id="1924107" name="Rectangle 11"/>
              <p:cNvSpPr>
                <a:spLocks noChangeArrowheads="1"/>
              </p:cNvSpPr>
              <p:nvPr/>
            </p:nvSpPr>
            <p:spPr bwMode="auto">
              <a:xfrm>
                <a:off x="144" y="2928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r>
                  <a:rPr lang="en-US" sz="1800">
                    <a:latin typeface="Verdana" charset="0"/>
                  </a:rPr>
                  <a:t>use</a:t>
                </a:r>
              </a:p>
            </p:txBody>
          </p:sp>
          <p:sp>
            <p:nvSpPr>
              <p:cNvPr id="1924108" name="Rectangle 12"/>
              <p:cNvSpPr>
                <a:spLocks noChangeArrowheads="1"/>
              </p:cNvSpPr>
              <p:nvPr/>
            </p:nvSpPr>
            <p:spPr bwMode="auto">
              <a:xfrm>
                <a:off x="672" y="3072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4109" name="Rectangle 13"/>
              <p:cNvSpPr>
                <a:spLocks noChangeArrowheads="1"/>
              </p:cNvSpPr>
              <p:nvPr/>
            </p:nvSpPr>
            <p:spPr bwMode="auto">
              <a:xfrm>
                <a:off x="1104" y="3072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4110" name="Rectangle 14"/>
              <p:cNvSpPr>
                <a:spLocks noChangeArrowheads="1"/>
              </p:cNvSpPr>
              <p:nvPr/>
            </p:nvSpPr>
            <p:spPr bwMode="auto">
              <a:xfrm>
                <a:off x="1344" y="307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4111" name="Rectangle 15"/>
              <p:cNvSpPr>
                <a:spLocks noChangeArrowheads="1"/>
              </p:cNvSpPr>
              <p:nvPr/>
            </p:nvSpPr>
            <p:spPr bwMode="auto">
              <a:xfrm>
                <a:off x="1872" y="3072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4112" name="Rectangle 16"/>
              <p:cNvSpPr>
                <a:spLocks noChangeArrowheads="1"/>
              </p:cNvSpPr>
              <p:nvPr/>
            </p:nvSpPr>
            <p:spPr bwMode="auto">
              <a:xfrm>
                <a:off x="2112" y="307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4113" name="Rectangle 17"/>
              <p:cNvSpPr>
                <a:spLocks noChangeArrowheads="1"/>
              </p:cNvSpPr>
              <p:nvPr/>
            </p:nvSpPr>
            <p:spPr bwMode="auto">
              <a:xfrm>
                <a:off x="432" y="3072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4114" name="Rectangle 18"/>
              <p:cNvSpPr>
                <a:spLocks noChangeArrowheads="1"/>
              </p:cNvSpPr>
              <p:nvPr/>
            </p:nvSpPr>
            <p:spPr bwMode="auto">
              <a:xfrm>
                <a:off x="144" y="3072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4115" name="Rectangle 19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4116" name="Rectangle 20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4117" name="Rectangle 21"/>
              <p:cNvSpPr>
                <a:spLocks noChangeArrowheads="1"/>
              </p:cNvSpPr>
              <p:nvPr/>
            </p:nvSpPr>
            <p:spPr bwMode="auto">
              <a:xfrm>
                <a:off x="1344" y="321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4118" name="Rectangle 22"/>
              <p:cNvSpPr>
                <a:spLocks noChangeArrowheads="1"/>
              </p:cNvSpPr>
              <p:nvPr/>
            </p:nvSpPr>
            <p:spPr bwMode="auto">
              <a:xfrm>
                <a:off x="1872" y="3216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4119" name="Rectangle 23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4120" name="Rectangle 24"/>
              <p:cNvSpPr>
                <a:spLocks noChangeArrowheads="1"/>
              </p:cNvSpPr>
              <p:nvPr/>
            </p:nvSpPr>
            <p:spPr bwMode="auto">
              <a:xfrm>
                <a:off x="432" y="3216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4121" name="Rectangle 25"/>
              <p:cNvSpPr>
                <a:spLocks noChangeArrowheads="1"/>
              </p:cNvSpPr>
              <p:nvPr/>
            </p:nvSpPr>
            <p:spPr bwMode="auto">
              <a:xfrm>
                <a:off x="144" y="3216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4122" name="Rectangle 26"/>
              <p:cNvSpPr>
                <a:spLocks noChangeArrowheads="1"/>
              </p:cNvSpPr>
              <p:nvPr/>
            </p:nvSpPr>
            <p:spPr bwMode="auto">
              <a:xfrm>
                <a:off x="672" y="3360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4123" name="Rectangle 27"/>
              <p:cNvSpPr>
                <a:spLocks noChangeArrowheads="1"/>
              </p:cNvSpPr>
              <p:nvPr/>
            </p:nvSpPr>
            <p:spPr bwMode="auto">
              <a:xfrm>
                <a:off x="1104" y="3360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4124" name="Rectangle 28"/>
              <p:cNvSpPr>
                <a:spLocks noChangeArrowheads="1"/>
              </p:cNvSpPr>
              <p:nvPr/>
            </p:nvSpPr>
            <p:spPr bwMode="auto">
              <a:xfrm>
                <a:off x="1344" y="3360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4125" name="Rectangle 29"/>
              <p:cNvSpPr>
                <a:spLocks noChangeArrowheads="1"/>
              </p:cNvSpPr>
              <p:nvPr/>
            </p:nvSpPr>
            <p:spPr bwMode="auto">
              <a:xfrm>
                <a:off x="1872" y="3360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4126" name="Rectangle 30"/>
              <p:cNvSpPr>
                <a:spLocks noChangeArrowheads="1"/>
              </p:cNvSpPr>
              <p:nvPr/>
            </p:nvSpPr>
            <p:spPr bwMode="auto">
              <a:xfrm>
                <a:off x="2112" y="3360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4127" name="Rectangle 31"/>
              <p:cNvSpPr>
                <a:spLocks noChangeArrowheads="1"/>
              </p:cNvSpPr>
              <p:nvPr/>
            </p:nvSpPr>
            <p:spPr bwMode="auto">
              <a:xfrm>
                <a:off x="432" y="3360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4128" name="Rectangle 32"/>
              <p:cNvSpPr>
                <a:spLocks noChangeArrowheads="1"/>
              </p:cNvSpPr>
              <p:nvPr/>
            </p:nvSpPr>
            <p:spPr bwMode="auto">
              <a:xfrm>
                <a:off x="144" y="3360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4129" name="Rectangle 33"/>
              <p:cNvSpPr>
                <a:spLocks noChangeArrowheads="1"/>
              </p:cNvSpPr>
              <p:nvPr/>
            </p:nvSpPr>
            <p:spPr bwMode="auto">
              <a:xfrm>
                <a:off x="672" y="3504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4130" name="Rectangle 34"/>
              <p:cNvSpPr>
                <a:spLocks noChangeArrowheads="1"/>
              </p:cNvSpPr>
              <p:nvPr/>
            </p:nvSpPr>
            <p:spPr bwMode="auto">
              <a:xfrm>
                <a:off x="1104" y="3504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4131" name="Rectangle 35"/>
              <p:cNvSpPr>
                <a:spLocks noChangeArrowheads="1"/>
              </p:cNvSpPr>
              <p:nvPr/>
            </p:nvSpPr>
            <p:spPr bwMode="auto">
              <a:xfrm>
                <a:off x="1344" y="3504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4132" name="Rectangle 36"/>
              <p:cNvSpPr>
                <a:spLocks noChangeArrowheads="1"/>
              </p:cNvSpPr>
              <p:nvPr/>
            </p:nvSpPr>
            <p:spPr bwMode="auto">
              <a:xfrm>
                <a:off x="1872" y="3504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4133" name="Rectangle 37"/>
              <p:cNvSpPr>
                <a:spLocks noChangeArrowheads="1"/>
              </p:cNvSpPr>
              <p:nvPr/>
            </p:nvSpPr>
            <p:spPr bwMode="auto">
              <a:xfrm>
                <a:off x="2112" y="3504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4134" name="Rectangle 38"/>
              <p:cNvSpPr>
                <a:spLocks noChangeArrowheads="1"/>
              </p:cNvSpPr>
              <p:nvPr/>
            </p:nvSpPr>
            <p:spPr bwMode="auto">
              <a:xfrm>
                <a:off x="432" y="3504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4135" name="Rectangle 39"/>
              <p:cNvSpPr>
                <a:spLocks noChangeArrowheads="1"/>
              </p:cNvSpPr>
              <p:nvPr/>
            </p:nvSpPr>
            <p:spPr bwMode="auto">
              <a:xfrm>
                <a:off x="144" y="3504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4136" name="Rectangle 40"/>
              <p:cNvSpPr>
                <a:spLocks noChangeArrowheads="1"/>
              </p:cNvSpPr>
              <p:nvPr/>
            </p:nvSpPr>
            <p:spPr bwMode="auto">
              <a:xfrm>
                <a:off x="672" y="3648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4137" name="Rectangle 41"/>
              <p:cNvSpPr>
                <a:spLocks noChangeArrowheads="1"/>
              </p:cNvSpPr>
              <p:nvPr/>
            </p:nvSpPr>
            <p:spPr bwMode="auto">
              <a:xfrm>
                <a:off x="1104" y="3648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4138" name="Rectangle 42"/>
              <p:cNvSpPr>
                <a:spLocks noChangeArrowheads="1"/>
              </p:cNvSpPr>
              <p:nvPr/>
            </p:nvSpPr>
            <p:spPr bwMode="auto">
              <a:xfrm>
                <a:off x="1344" y="364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4139" name="Rectangle 43"/>
              <p:cNvSpPr>
                <a:spLocks noChangeArrowheads="1"/>
              </p:cNvSpPr>
              <p:nvPr/>
            </p:nvSpPr>
            <p:spPr bwMode="auto">
              <a:xfrm>
                <a:off x="1872" y="3648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4140" name="Rectangle 44"/>
              <p:cNvSpPr>
                <a:spLocks noChangeArrowheads="1"/>
              </p:cNvSpPr>
              <p:nvPr/>
            </p:nvSpPr>
            <p:spPr bwMode="auto">
              <a:xfrm>
                <a:off x="2112" y="364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4141" name="Rectangle 45"/>
              <p:cNvSpPr>
                <a:spLocks noChangeArrowheads="1"/>
              </p:cNvSpPr>
              <p:nvPr/>
            </p:nvSpPr>
            <p:spPr bwMode="auto">
              <a:xfrm>
                <a:off x="432" y="3648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4142" name="Rectangle 46"/>
              <p:cNvSpPr>
                <a:spLocks noChangeArrowheads="1"/>
              </p:cNvSpPr>
              <p:nvPr/>
            </p:nvSpPr>
            <p:spPr bwMode="auto">
              <a:xfrm>
                <a:off x="144" y="3648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4143" name="Rectangle 47"/>
              <p:cNvSpPr>
                <a:spLocks noChangeArrowheads="1"/>
              </p:cNvSpPr>
              <p:nvPr/>
            </p:nvSpPr>
            <p:spPr bwMode="auto">
              <a:xfrm>
                <a:off x="672" y="3792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4144" name="Rectangle 48"/>
              <p:cNvSpPr>
                <a:spLocks noChangeArrowheads="1"/>
              </p:cNvSpPr>
              <p:nvPr/>
            </p:nvSpPr>
            <p:spPr bwMode="auto">
              <a:xfrm>
                <a:off x="1104" y="3792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4145" name="Rectangle 49"/>
              <p:cNvSpPr>
                <a:spLocks noChangeArrowheads="1"/>
              </p:cNvSpPr>
              <p:nvPr/>
            </p:nvSpPr>
            <p:spPr bwMode="auto">
              <a:xfrm>
                <a:off x="1344" y="379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4146" name="Rectangle 50"/>
              <p:cNvSpPr>
                <a:spLocks noChangeArrowheads="1"/>
              </p:cNvSpPr>
              <p:nvPr/>
            </p:nvSpPr>
            <p:spPr bwMode="auto">
              <a:xfrm>
                <a:off x="1872" y="3792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4147" name="Rectangle 51"/>
              <p:cNvSpPr>
                <a:spLocks noChangeArrowheads="1"/>
              </p:cNvSpPr>
              <p:nvPr/>
            </p:nvSpPr>
            <p:spPr bwMode="auto">
              <a:xfrm>
                <a:off x="2112" y="379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4148" name="Rectangle 52"/>
              <p:cNvSpPr>
                <a:spLocks noChangeArrowheads="1"/>
              </p:cNvSpPr>
              <p:nvPr/>
            </p:nvSpPr>
            <p:spPr bwMode="auto">
              <a:xfrm>
                <a:off x="432" y="3792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4149" name="Rectangle 53"/>
              <p:cNvSpPr>
                <a:spLocks noChangeArrowheads="1"/>
              </p:cNvSpPr>
              <p:nvPr/>
            </p:nvSpPr>
            <p:spPr bwMode="auto">
              <a:xfrm>
                <a:off x="144" y="3792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4150" name="Rectangle 54"/>
              <p:cNvSpPr>
                <a:spLocks noChangeArrowheads="1"/>
              </p:cNvSpPr>
              <p:nvPr/>
            </p:nvSpPr>
            <p:spPr bwMode="auto">
              <a:xfrm>
                <a:off x="672" y="3936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4151" name="Rectangle 55"/>
              <p:cNvSpPr>
                <a:spLocks noChangeArrowheads="1"/>
              </p:cNvSpPr>
              <p:nvPr/>
            </p:nvSpPr>
            <p:spPr bwMode="auto">
              <a:xfrm>
                <a:off x="1104" y="3936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4152" name="Rectangle 56"/>
              <p:cNvSpPr>
                <a:spLocks noChangeArrowheads="1"/>
              </p:cNvSpPr>
              <p:nvPr/>
            </p:nvSpPr>
            <p:spPr bwMode="auto">
              <a:xfrm>
                <a:off x="1344" y="393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4153" name="Rectangle 57"/>
              <p:cNvSpPr>
                <a:spLocks noChangeArrowheads="1"/>
              </p:cNvSpPr>
              <p:nvPr/>
            </p:nvSpPr>
            <p:spPr bwMode="auto">
              <a:xfrm>
                <a:off x="1872" y="3936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4154" name="Rectangle 58"/>
              <p:cNvSpPr>
                <a:spLocks noChangeArrowheads="1"/>
              </p:cNvSpPr>
              <p:nvPr/>
            </p:nvSpPr>
            <p:spPr bwMode="auto">
              <a:xfrm>
                <a:off x="2112" y="393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4155" name="Rectangle 59"/>
              <p:cNvSpPr>
                <a:spLocks noChangeArrowheads="1"/>
              </p:cNvSpPr>
              <p:nvPr/>
            </p:nvSpPr>
            <p:spPr bwMode="auto">
              <a:xfrm>
                <a:off x="2640" y="2928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r>
                  <a:rPr lang="en-US" sz="1800" dirty="0">
                    <a:latin typeface="Verdana" charset="0"/>
                  </a:rPr>
                  <a:t>Rd</a:t>
                </a:r>
              </a:p>
            </p:txBody>
          </p:sp>
          <p:sp>
            <p:nvSpPr>
              <p:cNvPr id="1924156" name="Rectangle 60"/>
              <p:cNvSpPr>
                <a:spLocks noChangeArrowheads="1"/>
              </p:cNvSpPr>
              <p:nvPr/>
            </p:nvSpPr>
            <p:spPr bwMode="auto">
              <a:xfrm>
                <a:off x="2640" y="3072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4157" name="Rectangle 61"/>
              <p:cNvSpPr>
                <a:spLocks noChangeArrowheads="1"/>
              </p:cNvSpPr>
              <p:nvPr/>
            </p:nvSpPr>
            <p:spPr bwMode="auto">
              <a:xfrm>
                <a:off x="2640" y="3216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4158" name="Rectangle 62"/>
              <p:cNvSpPr>
                <a:spLocks noChangeArrowheads="1"/>
              </p:cNvSpPr>
              <p:nvPr/>
            </p:nvSpPr>
            <p:spPr bwMode="auto">
              <a:xfrm>
                <a:off x="2640" y="3360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4159" name="Rectangle 63"/>
              <p:cNvSpPr>
                <a:spLocks noChangeArrowheads="1"/>
              </p:cNvSpPr>
              <p:nvPr/>
            </p:nvSpPr>
            <p:spPr bwMode="auto">
              <a:xfrm>
                <a:off x="2640" y="3504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4160" name="Rectangle 64"/>
              <p:cNvSpPr>
                <a:spLocks noChangeArrowheads="1"/>
              </p:cNvSpPr>
              <p:nvPr/>
            </p:nvSpPr>
            <p:spPr bwMode="auto">
              <a:xfrm>
                <a:off x="2640" y="3648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4161" name="Rectangle 65"/>
              <p:cNvSpPr>
                <a:spLocks noChangeArrowheads="1"/>
              </p:cNvSpPr>
              <p:nvPr/>
            </p:nvSpPr>
            <p:spPr bwMode="auto">
              <a:xfrm>
                <a:off x="2640" y="3792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4162" name="Rectangle 66"/>
              <p:cNvSpPr>
                <a:spLocks noChangeArrowheads="1"/>
              </p:cNvSpPr>
              <p:nvPr/>
            </p:nvSpPr>
            <p:spPr bwMode="auto">
              <a:xfrm>
                <a:off x="2640" y="3936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4163" name="Rectangle 67"/>
              <p:cNvSpPr>
                <a:spLocks noChangeArrowheads="1"/>
              </p:cNvSpPr>
              <p:nvPr/>
            </p:nvSpPr>
            <p:spPr bwMode="auto">
              <a:xfrm>
                <a:off x="432" y="3936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4164" name="Rectangle 68"/>
              <p:cNvSpPr>
                <a:spLocks noChangeArrowheads="1"/>
              </p:cNvSpPr>
              <p:nvPr/>
            </p:nvSpPr>
            <p:spPr bwMode="auto">
              <a:xfrm>
                <a:off x="144" y="3936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4165" name="Rectangle 69"/>
              <p:cNvSpPr>
                <a:spLocks noChangeArrowheads="1"/>
              </p:cNvSpPr>
              <p:nvPr/>
            </p:nvSpPr>
            <p:spPr bwMode="auto">
              <a:xfrm>
                <a:off x="3600" y="292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r>
                  <a:rPr lang="en-US" sz="1800" dirty="0" err="1">
                    <a:latin typeface="Verdana" charset="0"/>
                  </a:rPr>
                  <a:t>PRd</a:t>
                </a:r>
                <a:endParaRPr lang="en-US" sz="1800" dirty="0">
                  <a:latin typeface="Verdana" charset="0"/>
                </a:endParaRPr>
              </a:p>
            </p:txBody>
          </p:sp>
          <p:sp>
            <p:nvSpPr>
              <p:cNvPr id="1924166" name="Rectangle 70"/>
              <p:cNvSpPr>
                <a:spLocks noChangeArrowheads="1"/>
              </p:cNvSpPr>
              <p:nvPr/>
            </p:nvSpPr>
            <p:spPr bwMode="auto">
              <a:xfrm>
                <a:off x="3600" y="307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4167" name="Rectangle 71"/>
              <p:cNvSpPr>
                <a:spLocks noChangeArrowheads="1"/>
              </p:cNvSpPr>
              <p:nvPr/>
            </p:nvSpPr>
            <p:spPr bwMode="auto">
              <a:xfrm>
                <a:off x="3600" y="321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4168" name="Rectangle 72"/>
              <p:cNvSpPr>
                <a:spLocks noChangeArrowheads="1"/>
              </p:cNvSpPr>
              <p:nvPr/>
            </p:nvSpPr>
            <p:spPr bwMode="auto">
              <a:xfrm>
                <a:off x="3600" y="3360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4169" name="Rectangle 73"/>
              <p:cNvSpPr>
                <a:spLocks noChangeArrowheads="1"/>
              </p:cNvSpPr>
              <p:nvPr/>
            </p:nvSpPr>
            <p:spPr bwMode="auto">
              <a:xfrm>
                <a:off x="3600" y="3504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4170" name="Rectangle 74"/>
              <p:cNvSpPr>
                <a:spLocks noChangeArrowheads="1"/>
              </p:cNvSpPr>
              <p:nvPr/>
            </p:nvSpPr>
            <p:spPr bwMode="auto">
              <a:xfrm>
                <a:off x="3600" y="364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4171" name="Rectangle 75"/>
              <p:cNvSpPr>
                <a:spLocks noChangeArrowheads="1"/>
              </p:cNvSpPr>
              <p:nvPr/>
            </p:nvSpPr>
            <p:spPr bwMode="auto">
              <a:xfrm>
                <a:off x="3600" y="379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4172" name="Rectangle 76"/>
              <p:cNvSpPr>
                <a:spLocks noChangeArrowheads="1"/>
              </p:cNvSpPr>
              <p:nvPr/>
            </p:nvSpPr>
            <p:spPr bwMode="auto">
              <a:xfrm>
                <a:off x="3600" y="393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4173" name="Rectangle 77"/>
              <p:cNvSpPr>
                <a:spLocks noChangeArrowheads="1"/>
              </p:cNvSpPr>
              <p:nvPr/>
            </p:nvSpPr>
            <p:spPr bwMode="auto">
              <a:xfrm>
                <a:off x="3072" y="292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r>
                  <a:rPr lang="en-US" sz="1800" dirty="0" err="1">
                    <a:latin typeface="Verdana" charset="0"/>
                  </a:rPr>
                  <a:t>LPRd</a:t>
                </a:r>
                <a:endParaRPr lang="en-US" sz="1800" dirty="0">
                  <a:latin typeface="Verdana" charset="0"/>
                </a:endParaRPr>
              </a:p>
            </p:txBody>
          </p:sp>
          <p:sp>
            <p:nvSpPr>
              <p:cNvPr id="1924174" name="Rectangle 78"/>
              <p:cNvSpPr>
                <a:spLocks noChangeArrowheads="1"/>
              </p:cNvSpPr>
              <p:nvPr/>
            </p:nvSpPr>
            <p:spPr bwMode="auto">
              <a:xfrm>
                <a:off x="3072" y="307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4175" name="Rectangle 79"/>
              <p:cNvSpPr>
                <a:spLocks noChangeArrowheads="1"/>
              </p:cNvSpPr>
              <p:nvPr/>
            </p:nvSpPr>
            <p:spPr bwMode="auto">
              <a:xfrm>
                <a:off x="3072" y="321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4176" name="Rectangle 80"/>
              <p:cNvSpPr>
                <a:spLocks noChangeArrowheads="1"/>
              </p:cNvSpPr>
              <p:nvPr/>
            </p:nvSpPr>
            <p:spPr bwMode="auto">
              <a:xfrm>
                <a:off x="3072" y="3360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4177" name="Rectangle 81"/>
              <p:cNvSpPr>
                <a:spLocks noChangeArrowheads="1"/>
              </p:cNvSpPr>
              <p:nvPr/>
            </p:nvSpPr>
            <p:spPr bwMode="auto">
              <a:xfrm>
                <a:off x="3072" y="3504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4178" name="Rectangle 82"/>
              <p:cNvSpPr>
                <a:spLocks noChangeArrowheads="1"/>
              </p:cNvSpPr>
              <p:nvPr/>
            </p:nvSpPr>
            <p:spPr bwMode="auto">
              <a:xfrm>
                <a:off x="3072" y="364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4179" name="Rectangle 83"/>
              <p:cNvSpPr>
                <a:spLocks noChangeArrowheads="1"/>
              </p:cNvSpPr>
              <p:nvPr/>
            </p:nvSpPr>
            <p:spPr bwMode="auto">
              <a:xfrm>
                <a:off x="3072" y="379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4180" name="Rectangle 84"/>
              <p:cNvSpPr>
                <a:spLocks noChangeArrowheads="1"/>
              </p:cNvSpPr>
              <p:nvPr/>
            </p:nvSpPr>
            <p:spPr bwMode="auto">
              <a:xfrm>
                <a:off x="3072" y="393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</p:grpSp>
        <p:sp>
          <p:nvSpPr>
            <p:cNvPr id="1924181" name="Text Box 85"/>
            <p:cNvSpPr txBox="1">
              <a:spLocks noChangeArrowheads="1"/>
            </p:cNvSpPr>
            <p:nvPr/>
          </p:nvSpPr>
          <p:spPr bwMode="auto">
            <a:xfrm>
              <a:off x="372" y="2592"/>
              <a:ext cx="473" cy="233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800" i="1" dirty="0" smtClean="0">
                  <a:latin typeface="Verdana" charset="0"/>
                </a:rPr>
                <a:t>ROB</a:t>
              </a:r>
              <a:endParaRPr lang="en-US" sz="1800" i="1" dirty="0">
                <a:latin typeface="Verdana" charset="0"/>
              </a:endParaRPr>
            </a:p>
          </p:txBody>
        </p:sp>
      </p:grpSp>
      <p:sp>
        <p:nvSpPr>
          <p:cNvPr id="1924182" name="Rectangle 86"/>
          <p:cNvSpPr>
            <a:spLocks noChangeArrowheads="1"/>
          </p:cNvSpPr>
          <p:nvPr/>
        </p:nvSpPr>
        <p:spPr bwMode="auto">
          <a:xfrm>
            <a:off x="6559550" y="1752600"/>
            <a:ext cx="28956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285750" indent="-285750" algn="l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2400" dirty="0">
                <a:latin typeface="Verdana" charset="0"/>
              </a:rPr>
              <a:t>ld</a:t>
            </a:r>
            <a:r>
              <a:rPr lang="en-US" sz="2400" dirty="0" smtClean="0">
                <a:latin typeface="Verdana" charset="0"/>
              </a:rPr>
              <a:t> x1</a:t>
            </a:r>
            <a:r>
              <a:rPr lang="en-US" sz="2400" dirty="0">
                <a:latin typeface="Verdana" charset="0"/>
              </a:rPr>
              <a:t>, 0</a:t>
            </a:r>
            <a:r>
              <a:rPr lang="en-US" sz="2400" dirty="0" smtClean="0">
                <a:latin typeface="Verdana" charset="0"/>
              </a:rPr>
              <a:t>(x3</a:t>
            </a:r>
            <a:r>
              <a:rPr lang="en-US" sz="2400" dirty="0">
                <a:latin typeface="Verdana" charset="0"/>
              </a:rPr>
              <a:t>)</a:t>
            </a:r>
          </a:p>
          <a:p>
            <a:pPr marL="285750" indent="-285750" algn="l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2400" dirty="0" err="1" smtClean="0">
                <a:latin typeface="Verdana" charset="0"/>
              </a:rPr>
              <a:t>addi</a:t>
            </a:r>
            <a:r>
              <a:rPr lang="en-US" sz="2400" dirty="0" smtClean="0">
                <a:latin typeface="Verdana" charset="0"/>
              </a:rPr>
              <a:t> x3</a:t>
            </a:r>
            <a:r>
              <a:rPr lang="en-US" sz="2400" dirty="0">
                <a:latin typeface="Verdana" charset="0"/>
              </a:rPr>
              <a:t>,</a:t>
            </a:r>
            <a:r>
              <a:rPr lang="en-US" sz="2400" dirty="0" smtClean="0">
                <a:latin typeface="Verdana" charset="0"/>
              </a:rPr>
              <a:t> x1</a:t>
            </a:r>
            <a:r>
              <a:rPr lang="en-US" sz="2400" dirty="0">
                <a:latin typeface="Verdana" charset="0"/>
              </a:rPr>
              <a:t>, #4</a:t>
            </a:r>
          </a:p>
          <a:p>
            <a:pPr marL="285750" indent="-285750" algn="l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2400" dirty="0">
                <a:latin typeface="Verdana" charset="0"/>
              </a:rPr>
              <a:t>sub</a:t>
            </a:r>
            <a:r>
              <a:rPr lang="en-US" sz="2400" dirty="0" smtClean="0">
                <a:latin typeface="Verdana" charset="0"/>
              </a:rPr>
              <a:t> x6</a:t>
            </a:r>
            <a:r>
              <a:rPr lang="en-US" sz="2400" dirty="0">
                <a:latin typeface="Verdana" charset="0"/>
              </a:rPr>
              <a:t>,</a:t>
            </a:r>
            <a:r>
              <a:rPr lang="en-US" sz="2400" dirty="0" smtClean="0">
                <a:latin typeface="Verdana" charset="0"/>
              </a:rPr>
              <a:t> x7</a:t>
            </a:r>
            <a:r>
              <a:rPr lang="en-US" sz="2400" dirty="0">
                <a:latin typeface="Verdana" charset="0"/>
              </a:rPr>
              <a:t>,</a:t>
            </a:r>
            <a:r>
              <a:rPr lang="en-US" sz="2400" dirty="0" smtClean="0">
                <a:latin typeface="Verdana" charset="0"/>
              </a:rPr>
              <a:t> x6</a:t>
            </a:r>
            <a:endParaRPr lang="en-US" sz="2400" dirty="0">
              <a:latin typeface="Verdana" charset="0"/>
            </a:endParaRPr>
          </a:p>
          <a:p>
            <a:pPr marL="285750" indent="-285750" algn="l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2400" dirty="0">
                <a:latin typeface="Verdana" charset="0"/>
              </a:rPr>
              <a:t>add</a:t>
            </a:r>
            <a:r>
              <a:rPr lang="en-US" sz="2400" dirty="0" smtClean="0">
                <a:latin typeface="Verdana" charset="0"/>
              </a:rPr>
              <a:t> x3</a:t>
            </a:r>
            <a:r>
              <a:rPr lang="en-US" sz="2400" dirty="0">
                <a:latin typeface="Verdana" charset="0"/>
              </a:rPr>
              <a:t>,</a:t>
            </a:r>
            <a:r>
              <a:rPr lang="en-US" sz="2400" dirty="0" smtClean="0">
                <a:latin typeface="Verdana" charset="0"/>
              </a:rPr>
              <a:t> x3</a:t>
            </a:r>
            <a:r>
              <a:rPr lang="en-US" sz="2400" dirty="0">
                <a:latin typeface="Verdana" charset="0"/>
              </a:rPr>
              <a:t>,</a:t>
            </a:r>
            <a:r>
              <a:rPr lang="en-US" sz="2400" dirty="0" smtClean="0">
                <a:latin typeface="Verdana" charset="0"/>
              </a:rPr>
              <a:t> x6</a:t>
            </a:r>
            <a:endParaRPr lang="en-US" sz="2400" dirty="0">
              <a:latin typeface="Verdana" charset="0"/>
            </a:endParaRPr>
          </a:p>
          <a:p>
            <a:pPr marL="285750" indent="-285750" algn="l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2400" dirty="0">
                <a:latin typeface="Verdana" charset="0"/>
              </a:rPr>
              <a:t>ld</a:t>
            </a:r>
            <a:r>
              <a:rPr lang="en-US" sz="2400" dirty="0" smtClean="0">
                <a:latin typeface="Verdana" charset="0"/>
              </a:rPr>
              <a:t> x6</a:t>
            </a:r>
            <a:r>
              <a:rPr lang="en-US" sz="2400" dirty="0">
                <a:latin typeface="Verdana" charset="0"/>
              </a:rPr>
              <a:t>, 0</a:t>
            </a:r>
            <a:r>
              <a:rPr lang="en-US" sz="2400" dirty="0" smtClean="0">
                <a:latin typeface="Verdana" charset="0"/>
              </a:rPr>
              <a:t>(x1</a:t>
            </a:r>
            <a:r>
              <a:rPr lang="en-US" sz="2400" dirty="0">
                <a:latin typeface="Verdana" charset="0"/>
              </a:rPr>
              <a:t>)</a:t>
            </a:r>
          </a:p>
        </p:txBody>
      </p:sp>
      <p:grpSp>
        <p:nvGrpSpPr>
          <p:cNvPr id="1924183" name="Group 87"/>
          <p:cNvGrpSpPr>
            <a:grpSpLocks/>
          </p:cNvGrpSpPr>
          <p:nvPr/>
        </p:nvGrpSpPr>
        <p:grpSpPr bwMode="auto">
          <a:xfrm>
            <a:off x="5095875" y="1062038"/>
            <a:ext cx="1273175" cy="3052762"/>
            <a:chOff x="3014" y="669"/>
            <a:chExt cx="802" cy="1923"/>
          </a:xfrm>
        </p:grpSpPr>
        <p:sp>
          <p:nvSpPr>
            <p:cNvPr id="1924184" name="Text Box 88"/>
            <p:cNvSpPr txBox="1">
              <a:spLocks noChangeArrowheads="1"/>
            </p:cNvSpPr>
            <p:nvPr/>
          </p:nvSpPr>
          <p:spPr bwMode="auto">
            <a:xfrm>
              <a:off x="3014" y="669"/>
              <a:ext cx="802" cy="25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 i="1" dirty="0">
                  <a:latin typeface="Verdana" charset="0"/>
                </a:rPr>
                <a:t>Free List</a:t>
              </a:r>
            </a:p>
          </p:txBody>
        </p:sp>
        <p:sp>
          <p:nvSpPr>
            <p:cNvPr id="1924185" name="Rectangle 89"/>
            <p:cNvSpPr>
              <a:spLocks noChangeArrowheads="1"/>
            </p:cNvSpPr>
            <p:nvPr/>
          </p:nvSpPr>
          <p:spPr bwMode="auto">
            <a:xfrm>
              <a:off x="3168" y="1632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l"/>
              <a:endParaRPr lang="en-US" sz="1800">
                <a:latin typeface="Verdana" charset="0"/>
              </a:endParaRPr>
            </a:p>
          </p:txBody>
        </p:sp>
        <p:sp>
          <p:nvSpPr>
            <p:cNvPr id="1924186" name="Rectangle 90"/>
            <p:cNvSpPr>
              <a:spLocks noChangeArrowheads="1"/>
            </p:cNvSpPr>
            <p:nvPr/>
          </p:nvSpPr>
          <p:spPr bwMode="auto">
            <a:xfrm>
              <a:off x="3168" y="1776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l"/>
              <a:endParaRPr lang="en-US" sz="1800">
                <a:latin typeface="Verdana" charset="0"/>
              </a:endParaRPr>
            </a:p>
          </p:txBody>
        </p:sp>
        <p:sp>
          <p:nvSpPr>
            <p:cNvPr id="1924187" name="Rectangle 91"/>
            <p:cNvSpPr>
              <a:spLocks noChangeArrowheads="1"/>
            </p:cNvSpPr>
            <p:nvPr/>
          </p:nvSpPr>
          <p:spPr bwMode="auto">
            <a:xfrm>
              <a:off x="3168" y="1920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l"/>
              <a:endParaRPr lang="en-US" sz="1800">
                <a:latin typeface="Verdana" charset="0"/>
              </a:endParaRPr>
            </a:p>
          </p:txBody>
        </p:sp>
        <p:sp>
          <p:nvSpPr>
            <p:cNvPr id="1924188" name="Rectangle 92"/>
            <p:cNvSpPr>
              <a:spLocks noChangeArrowheads="1"/>
            </p:cNvSpPr>
            <p:nvPr/>
          </p:nvSpPr>
          <p:spPr bwMode="auto">
            <a:xfrm>
              <a:off x="3168" y="912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 sz="1800">
                  <a:latin typeface="Verdana" charset="0"/>
                </a:rPr>
                <a:t>P0</a:t>
              </a:r>
            </a:p>
          </p:txBody>
        </p:sp>
        <p:sp>
          <p:nvSpPr>
            <p:cNvPr id="1924189" name="Rectangle 93"/>
            <p:cNvSpPr>
              <a:spLocks noChangeArrowheads="1"/>
            </p:cNvSpPr>
            <p:nvPr/>
          </p:nvSpPr>
          <p:spPr bwMode="auto">
            <a:xfrm>
              <a:off x="3170" y="2448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24190" name="Rectangle 94"/>
            <p:cNvSpPr>
              <a:spLocks noChangeArrowheads="1"/>
            </p:cNvSpPr>
            <p:nvPr/>
          </p:nvSpPr>
          <p:spPr bwMode="auto">
            <a:xfrm>
              <a:off x="3168" y="1056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 sz="1800">
                  <a:latin typeface="Verdana" charset="0"/>
                </a:rPr>
                <a:t>P1</a:t>
              </a:r>
            </a:p>
          </p:txBody>
        </p:sp>
        <p:sp>
          <p:nvSpPr>
            <p:cNvPr id="1924191" name="Rectangle 95"/>
            <p:cNvSpPr>
              <a:spLocks noChangeArrowheads="1"/>
            </p:cNvSpPr>
            <p:nvPr/>
          </p:nvSpPr>
          <p:spPr bwMode="auto">
            <a:xfrm>
              <a:off x="3168" y="1200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 sz="1800">
                  <a:latin typeface="Verdana" charset="0"/>
                </a:rPr>
                <a:t>P3</a:t>
              </a:r>
            </a:p>
          </p:txBody>
        </p:sp>
        <p:sp>
          <p:nvSpPr>
            <p:cNvPr id="1924192" name="Rectangle 96"/>
            <p:cNvSpPr>
              <a:spLocks noChangeArrowheads="1"/>
            </p:cNvSpPr>
            <p:nvPr/>
          </p:nvSpPr>
          <p:spPr bwMode="auto">
            <a:xfrm>
              <a:off x="3168" y="1344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 sz="1800">
                  <a:latin typeface="Verdana" charset="0"/>
                </a:rPr>
                <a:t>P2</a:t>
              </a:r>
            </a:p>
          </p:txBody>
        </p:sp>
        <p:sp>
          <p:nvSpPr>
            <p:cNvPr id="1924193" name="Rectangle 97"/>
            <p:cNvSpPr>
              <a:spLocks noChangeArrowheads="1"/>
            </p:cNvSpPr>
            <p:nvPr/>
          </p:nvSpPr>
          <p:spPr bwMode="auto">
            <a:xfrm>
              <a:off x="3168" y="1488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 sz="1800">
                  <a:latin typeface="Verdana" charset="0"/>
                </a:rPr>
                <a:t>P4</a:t>
              </a:r>
            </a:p>
          </p:txBody>
        </p:sp>
        <p:sp>
          <p:nvSpPr>
            <p:cNvPr id="1924194" name="Line 98"/>
            <p:cNvSpPr>
              <a:spLocks noChangeShapeType="1"/>
            </p:cNvSpPr>
            <p:nvPr/>
          </p:nvSpPr>
          <p:spPr bwMode="auto">
            <a:xfrm>
              <a:off x="3168" y="2064"/>
              <a:ext cx="0" cy="38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prstDash val="sysDot"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24195" name="Line 99"/>
            <p:cNvSpPr>
              <a:spLocks noChangeShapeType="1"/>
            </p:cNvSpPr>
            <p:nvPr/>
          </p:nvSpPr>
          <p:spPr bwMode="auto">
            <a:xfrm>
              <a:off x="3598" y="2064"/>
              <a:ext cx="0" cy="38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prstDash val="sysDot"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924196" name="Group 100"/>
          <p:cNvGrpSpPr>
            <a:grpSpLocks/>
          </p:cNvGrpSpPr>
          <p:nvPr/>
        </p:nvGrpSpPr>
        <p:grpSpPr bwMode="auto">
          <a:xfrm>
            <a:off x="2747963" y="985838"/>
            <a:ext cx="2135187" cy="3186112"/>
            <a:chOff x="1535" y="621"/>
            <a:chExt cx="1345" cy="2007"/>
          </a:xfrm>
        </p:grpSpPr>
        <p:grpSp>
          <p:nvGrpSpPr>
            <p:cNvPr id="1924197" name="Group 101"/>
            <p:cNvGrpSpPr>
              <a:grpSpLocks/>
            </p:cNvGrpSpPr>
            <p:nvPr/>
          </p:nvGrpSpPr>
          <p:grpSpPr bwMode="auto">
            <a:xfrm>
              <a:off x="1535" y="1581"/>
              <a:ext cx="1153" cy="231"/>
              <a:chOff x="1679" y="1533"/>
              <a:chExt cx="1153" cy="231"/>
            </a:xfrm>
          </p:grpSpPr>
          <p:sp>
            <p:nvSpPr>
              <p:cNvPr id="1924198" name="Rectangle 102"/>
              <p:cNvSpPr>
                <a:spLocks noChangeArrowheads="1"/>
              </p:cNvSpPr>
              <p:nvPr/>
            </p:nvSpPr>
            <p:spPr bwMode="auto">
              <a:xfrm>
                <a:off x="1968" y="1584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algn="l"/>
                <a:r>
                  <a:rPr lang="en-US" sz="1800" dirty="0" smtClean="0">
                    <a:latin typeface="Verdana" charset="0"/>
                  </a:rPr>
                  <a:t>&lt;x6</a:t>
                </a:r>
                <a:r>
                  <a:rPr lang="en-US" sz="1800" dirty="0">
                    <a:latin typeface="Verdana" charset="0"/>
                  </a:rPr>
                  <a:t>&gt;</a:t>
                </a:r>
              </a:p>
            </p:txBody>
          </p:sp>
          <p:sp>
            <p:nvSpPr>
              <p:cNvPr id="1924199" name="Text Box 103"/>
              <p:cNvSpPr txBox="1">
                <a:spLocks noChangeArrowheads="1"/>
              </p:cNvSpPr>
              <p:nvPr/>
            </p:nvSpPr>
            <p:spPr bwMode="auto">
              <a:xfrm>
                <a:off x="1679" y="1533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800">
                    <a:latin typeface="Verdana" charset="0"/>
                  </a:rPr>
                  <a:t>P5</a:t>
                </a:r>
              </a:p>
            </p:txBody>
          </p:sp>
        </p:grpSp>
        <p:grpSp>
          <p:nvGrpSpPr>
            <p:cNvPr id="1924200" name="Group 104"/>
            <p:cNvGrpSpPr>
              <a:grpSpLocks/>
            </p:cNvGrpSpPr>
            <p:nvPr/>
          </p:nvGrpSpPr>
          <p:grpSpPr bwMode="auto">
            <a:xfrm>
              <a:off x="1535" y="1725"/>
              <a:ext cx="1153" cy="231"/>
              <a:chOff x="1679" y="1677"/>
              <a:chExt cx="1153" cy="231"/>
            </a:xfrm>
          </p:grpSpPr>
          <p:sp>
            <p:nvSpPr>
              <p:cNvPr id="1924201" name="Rectangle 105"/>
              <p:cNvSpPr>
                <a:spLocks noChangeArrowheads="1"/>
              </p:cNvSpPr>
              <p:nvPr/>
            </p:nvSpPr>
            <p:spPr bwMode="auto">
              <a:xfrm>
                <a:off x="1968" y="1728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algn="l"/>
                <a:r>
                  <a:rPr lang="en-US" sz="1800" dirty="0" smtClean="0">
                    <a:latin typeface="Verdana" charset="0"/>
                  </a:rPr>
                  <a:t>&lt;x7</a:t>
                </a:r>
                <a:r>
                  <a:rPr lang="en-US" sz="1800" dirty="0">
                    <a:latin typeface="Verdana" charset="0"/>
                  </a:rPr>
                  <a:t>&gt;</a:t>
                </a:r>
              </a:p>
            </p:txBody>
          </p:sp>
          <p:sp>
            <p:nvSpPr>
              <p:cNvPr id="1924202" name="Text Box 106"/>
              <p:cNvSpPr txBox="1">
                <a:spLocks noChangeArrowheads="1"/>
              </p:cNvSpPr>
              <p:nvPr/>
            </p:nvSpPr>
            <p:spPr bwMode="auto">
              <a:xfrm>
                <a:off x="1679" y="1677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800">
                    <a:latin typeface="Verdana" charset="0"/>
                  </a:rPr>
                  <a:t>P6</a:t>
                </a:r>
              </a:p>
            </p:txBody>
          </p:sp>
        </p:grpSp>
        <p:grpSp>
          <p:nvGrpSpPr>
            <p:cNvPr id="1924203" name="Group 107"/>
            <p:cNvGrpSpPr>
              <a:grpSpLocks/>
            </p:cNvGrpSpPr>
            <p:nvPr/>
          </p:nvGrpSpPr>
          <p:grpSpPr bwMode="auto">
            <a:xfrm>
              <a:off x="1535" y="1869"/>
              <a:ext cx="1153" cy="231"/>
              <a:chOff x="1679" y="1821"/>
              <a:chExt cx="1153" cy="231"/>
            </a:xfrm>
          </p:grpSpPr>
          <p:sp>
            <p:nvSpPr>
              <p:cNvPr id="1924204" name="Rectangle 108"/>
              <p:cNvSpPr>
                <a:spLocks noChangeArrowheads="1"/>
              </p:cNvSpPr>
              <p:nvPr/>
            </p:nvSpPr>
            <p:spPr bwMode="auto">
              <a:xfrm>
                <a:off x="1968" y="1872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algn="l"/>
                <a:r>
                  <a:rPr lang="en-US" sz="1800" dirty="0" smtClean="0">
                    <a:latin typeface="Verdana" charset="0"/>
                  </a:rPr>
                  <a:t>&lt;x3</a:t>
                </a:r>
                <a:r>
                  <a:rPr lang="en-US" sz="1800" dirty="0">
                    <a:latin typeface="Verdana" charset="0"/>
                  </a:rPr>
                  <a:t>&gt;</a:t>
                </a:r>
              </a:p>
            </p:txBody>
          </p:sp>
          <p:sp>
            <p:nvSpPr>
              <p:cNvPr id="1924205" name="Text Box 109"/>
              <p:cNvSpPr txBox="1">
                <a:spLocks noChangeArrowheads="1"/>
              </p:cNvSpPr>
              <p:nvPr/>
            </p:nvSpPr>
            <p:spPr bwMode="auto">
              <a:xfrm>
                <a:off x="1679" y="1821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800">
                    <a:latin typeface="Verdana" charset="0"/>
                  </a:rPr>
                  <a:t>P7</a:t>
                </a:r>
              </a:p>
            </p:txBody>
          </p:sp>
        </p:grpSp>
        <p:grpSp>
          <p:nvGrpSpPr>
            <p:cNvPr id="1924206" name="Group 110"/>
            <p:cNvGrpSpPr>
              <a:grpSpLocks/>
            </p:cNvGrpSpPr>
            <p:nvPr/>
          </p:nvGrpSpPr>
          <p:grpSpPr bwMode="auto">
            <a:xfrm>
              <a:off x="1535" y="861"/>
              <a:ext cx="1153" cy="231"/>
              <a:chOff x="1679" y="813"/>
              <a:chExt cx="1153" cy="231"/>
            </a:xfrm>
          </p:grpSpPr>
          <p:sp>
            <p:nvSpPr>
              <p:cNvPr id="1924207" name="Rectangle 111"/>
              <p:cNvSpPr>
                <a:spLocks noChangeArrowheads="1"/>
              </p:cNvSpPr>
              <p:nvPr/>
            </p:nvSpPr>
            <p:spPr bwMode="auto">
              <a:xfrm>
                <a:off x="1968" y="864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4208" name="Text Box 112"/>
              <p:cNvSpPr txBox="1">
                <a:spLocks noChangeArrowheads="1"/>
              </p:cNvSpPr>
              <p:nvPr/>
            </p:nvSpPr>
            <p:spPr bwMode="auto">
              <a:xfrm>
                <a:off x="1679" y="813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800">
                    <a:latin typeface="Verdana" charset="0"/>
                  </a:rPr>
                  <a:t>P0</a:t>
                </a:r>
              </a:p>
            </p:txBody>
          </p:sp>
        </p:grpSp>
        <p:grpSp>
          <p:nvGrpSpPr>
            <p:cNvPr id="1924209" name="Group 113"/>
            <p:cNvGrpSpPr>
              <a:grpSpLocks/>
            </p:cNvGrpSpPr>
            <p:nvPr/>
          </p:nvGrpSpPr>
          <p:grpSpPr bwMode="auto">
            <a:xfrm>
              <a:off x="1539" y="2397"/>
              <a:ext cx="1153" cy="231"/>
              <a:chOff x="1683" y="2349"/>
              <a:chExt cx="1153" cy="231"/>
            </a:xfrm>
          </p:grpSpPr>
          <p:sp>
            <p:nvSpPr>
              <p:cNvPr id="1924210" name="Rectangle 114"/>
              <p:cNvSpPr>
                <a:spLocks noChangeArrowheads="1"/>
              </p:cNvSpPr>
              <p:nvPr/>
            </p:nvSpPr>
            <p:spPr bwMode="auto">
              <a:xfrm>
                <a:off x="1972" y="2400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4211" name="Text Box 115"/>
              <p:cNvSpPr txBox="1">
                <a:spLocks noChangeArrowheads="1"/>
              </p:cNvSpPr>
              <p:nvPr/>
            </p:nvSpPr>
            <p:spPr bwMode="auto">
              <a:xfrm>
                <a:off x="1683" y="2349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800">
                    <a:latin typeface="Verdana" charset="0"/>
                  </a:rPr>
                  <a:t>Pn</a:t>
                </a:r>
              </a:p>
            </p:txBody>
          </p:sp>
        </p:grpSp>
        <p:grpSp>
          <p:nvGrpSpPr>
            <p:cNvPr id="1924212" name="Group 116"/>
            <p:cNvGrpSpPr>
              <a:grpSpLocks/>
            </p:cNvGrpSpPr>
            <p:nvPr/>
          </p:nvGrpSpPr>
          <p:grpSpPr bwMode="auto">
            <a:xfrm>
              <a:off x="1535" y="1005"/>
              <a:ext cx="1153" cy="231"/>
              <a:chOff x="1679" y="957"/>
              <a:chExt cx="1153" cy="231"/>
            </a:xfrm>
          </p:grpSpPr>
          <p:sp>
            <p:nvSpPr>
              <p:cNvPr id="1924213" name="Rectangle 117"/>
              <p:cNvSpPr>
                <a:spLocks noChangeArrowheads="1"/>
              </p:cNvSpPr>
              <p:nvPr/>
            </p:nvSpPr>
            <p:spPr bwMode="auto">
              <a:xfrm>
                <a:off x="1968" y="1008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4214" name="Text Box 118"/>
              <p:cNvSpPr txBox="1">
                <a:spLocks noChangeArrowheads="1"/>
              </p:cNvSpPr>
              <p:nvPr/>
            </p:nvSpPr>
            <p:spPr bwMode="auto">
              <a:xfrm>
                <a:off x="1679" y="957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800">
                    <a:latin typeface="Verdana" charset="0"/>
                  </a:rPr>
                  <a:t>P1</a:t>
                </a:r>
              </a:p>
            </p:txBody>
          </p:sp>
        </p:grpSp>
        <p:grpSp>
          <p:nvGrpSpPr>
            <p:cNvPr id="1924215" name="Group 119"/>
            <p:cNvGrpSpPr>
              <a:grpSpLocks/>
            </p:cNvGrpSpPr>
            <p:nvPr/>
          </p:nvGrpSpPr>
          <p:grpSpPr bwMode="auto">
            <a:xfrm>
              <a:off x="1535" y="1149"/>
              <a:ext cx="1153" cy="231"/>
              <a:chOff x="1679" y="1101"/>
              <a:chExt cx="1153" cy="231"/>
            </a:xfrm>
          </p:grpSpPr>
          <p:sp>
            <p:nvSpPr>
              <p:cNvPr id="1924216" name="Rectangle 120"/>
              <p:cNvSpPr>
                <a:spLocks noChangeArrowheads="1"/>
              </p:cNvSpPr>
              <p:nvPr/>
            </p:nvSpPr>
            <p:spPr bwMode="auto">
              <a:xfrm>
                <a:off x="1968" y="1152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4217" name="Text Box 121"/>
              <p:cNvSpPr txBox="1">
                <a:spLocks noChangeArrowheads="1"/>
              </p:cNvSpPr>
              <p:nvPr/>
            </p:nvSpPr>
            <p:spPr bwMode="auto">
              <a:xfrm>
                <a:off x="1679" y="1101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800">
                    <a:latin typeface="Verdana" charset="0"/>
                  </a:rPr>
                  <a:t>P2</a:t>
                </a:r>
              </a:p>
            </p:txBody>
          </p:sp>
        </p:grpSp>
        <p:grpSp>
          <p:nvGrpSpPr>
            <p:cNvPr id="1924218" name="Group 122"/>
            <p:cNvGrpSpPr>
              <a:grpSpLocks/>
            </p:cNvGrpSpPr>
            <p:nvPr/>
          </p:nvGrpSpPr>
          <p:grpSpPr bwMode="auto">
            <a:xfrm>
              <a:off x="1535" y="1293"/>
              <a:ext cx="1153" cy="231"/>
              <a:chOff x="1679" y="1245"/>
              <a:chExt cx="1153" cy="231"/>
            </a:xfrm>
          </p:grpSpPr>
          <p:sp>
            <p:nvSpPr>
              <p:cNvPr id="1924219" name="Rectangle 123"/>
              <p:cNvSpPr>
                <a:spLocks noChangeArrowheads="1"/>
              </p:cNvSpPr>
              <p:nvPr/>
            </p:nvSpPr>
            <p:spPr bwMode="auto">
              <a:xfrm>
                <a:off x="1968" y="1296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4220" name="Text Box 124"/>
              <p:cNvSpPr txBox="1">
                <a:spLocks noChangeArrowheads="1"/>
              </p:cNvSpPr>
              <p:nvPr/>
            </p:nvSpPr>
            <p:spPr bwMode="auto">
              <a:xfrm>
                <a:off x="1679" y="1245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800">
                    <a:latin typeface="Verdana" charset="0"/>
                  </a:rPr>
                  <a:t>P3</a:t>
                </a:r>
              </a:p>
            </p:txBody>
          </p:sp>
        </p:grpSp>
        <p:grpSp>
          <p:nvGrpSpPr>
            <p:cNvPr id="1924221" name="Group 125"/>
            <p:cNvGrpSpPr>
              <a:grpSpLocks/>
            </p:cNvGrpSpPr>
            <p:nvPr/>
          </p:nvGrpSpPr>
          <p:grpSpPr bwMode="auto">
            <a:xfrm>
              <a:off x="1535" y="1437"/>
              <a:ext cx="1153" cy="231"/>
              <a:chOff x="1679" y="1389"/>
              <a:chExt cx="1153" cy="231"/>
            </a:xfrm>
          </p:grpSpPr>
          <p:sp>
            <p:nvSpPr>
              <p:cNvPr id="1924222" name="Rectangle 126"/>
              <p:cNvSpPr>
                <a:spLocks noChangeArrowheads="1"/>
              </p:cNvSpPr>
              <p:nvPr/>
            </p:nvSpPr>
            <p:spPr bwMode="auto">
              <a:xfrm>
                <a:off x="1968" y="1440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4223" name="Text Box 127"/>
              <p:cNvSpPr txBox="1">
                <a:spLocks noChangeArrowheads="1"/>
              </p:cNvSpPr>
              <p:nvPr/>
            </p:nvSpPr>
            <p:spPr bwMode="auto">
              <a:xfrm>
                <a:off x="1679" y="1389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800">
                    <a:latin typeface="Verdana" charset="0"/>
                  </a:rPr>
                  <a:t>P4</a:t>
                </a:r>
              </a:p>
            </p:txBody>
          </p:sp>
        </p:grpSp>
        <p:sp>
          <p:nvSpPr>
            <p:cNvPr id="1924224" name="Line 128"/>
            <p:cNvSpPr>
              <a:spLocks noChangeShapeType="1"/>
            </p:cNvSpPr>
            <p:nvPr/>
          </p:nvSpPr>
          <p:spPr bwMode="auto">
            <a:xfrm>
              <a:off x="1824" y="2064"/>
              <a:ext cx="0" cy="38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prstDash val="sysDot"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24225" name="Line 129"/>
            <p:cNvSpPr>
              <a:spLocks noChangeShapeType="1"/>
            </p:cNvSpPr>
            <p:nvPr/>
          </p:nvSpPr>
          <p:spPr bwMode="auto">
            <a:xfrm>
              <a:off x="2688" y="2064"/>
              <a:ext cx="0" cy="38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prstDash val="sysDot"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24226" name="Text Box 130"/>
            <p:cNvSpPr txBox="1">
              <a:spLocks noChangeArrowheads="1"/>
            </p:cNvSpPr>
            <p:nvPr/>
          </p:nvSpPr>
          <p:spPr bwMode="auto">
            <a:xfrm>
              <a:off x="1631" y="621"/>
              <a:ext cx="1205" cy="25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 i="1" dirty="0">
                  <a:latin typeface="Verdana" charset="0"/>
                </a:rPr>
                <a:t>Physical</a:t>
              </a:r>
              <a:r>
                <a:rPr lang="en-US" sz="2000" i="1" dirty="0" smtClean="0">
                  <a:latin typeface="Verdana" charset="0"/>
                </a:rPr>
                <a:t> </a:t>
              </a:r>
              <a:r>
                <a:rPr lang="en-US" sz="2000" i="1" dirty="0" err="1" smtClean="0">
                  <a:latin typeface="Verdana" charset="0"/>
                </a:rPr>
                <a:t>Regs</a:t>
              </a:r>
              <a:endParaRPr lang="en-US" sz="2000" i="1" dirty="0">
                <a:latin typeface="Verdana" charset="0"/>
              </a:endParaRPr>
            </a:p>
          </p:txBody>
        </p:sp>
        <p:sp>
          <p:nvSpPr>
            <p:cNvPr id="1924227" name="Rectangle 131"/>
            <p:cNvSpPr>
              <a:spLocks noChangeArrowheads="1"/>
            </p:cNvSpPr>
            <p:nvPr/>
          </p:nvSpPr>
          <p:spPr bwMode="auto">
            <a:xfrm>
              <a:off x="2688" y="1632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lIns="0" tIns="0" rIns="0" bIns="0" anchor="ctr">
              <a:prstTxWarp prst="textNoShape">
                <a:avLst/>
              </a:prstTxWarp>
            </a:bodyPr>
            <a:lstStyle/>
            <a:p>
              <a:r>
                <a:rPr lang="en-US" sz="1800">
                  <a:latin typeface="Verdana" charset="0"/>
                </a:rPr>
                <a:t>p</a:t>
              </a:r>
            </a:p>
          </p:txBody>
        </p:sp>
        <p:sp>
          <p:nvSpPr>
            <p:cNvPr id="1924228" name="Rectangle 132"/>
            <p:cNvSpPr>
              <a:spLocks noChangeArrowheads="1"/>
            </p:cNvSpPr>
            <p:nvPr/>
          </p:nvSpPr>
          <p:spPr bwMode="auto">
            <a:xfrm>
              <a:off x="2688" y="1776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lIns="0" tIns="0" rIns="0" bIns="0" anchor="ctr">
              <a:prstTxWarp prst="textNoShape">
                <a:avLst/>
              </a:prstTxWarp>
            </a:bodyPr>
            <a:lstStyle/>
            <a:p>
              <a:r>
                <a:rPr lang="en-US" sz="1800">
                  <a:latin typeface="Verdana" charset="0"/>
                </a:rPr>
                <a:t>p</a:t>
              </a:r>
            </a:p>
          </p:txBody>
        </p:sp>
        <p:sp>
          <p:nvSpPr>
            <p:cNvPr id="1924229" name="Rectangle 133"/>
            <p:cNvSpPr>
              <a:spLocks noChangeArrowheads="1"/>
            </p:cNvSpPr>
            <p:nvPr/>
          </p:nvSpPr>
          <p:spPr bwMode="auto">
            <a:xfrm>
              <a:off x="2688" y="1920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lIns="0" tIns="0" rIns="0" bIns="0" anchor="ctr">
              <a:prstTxWarp prst="textNoShape">
                <a:avLst/>
              </a:prstTxWarp>
            </a:bodyPr>
            <a:lstStyle/>
            <a:p>
              <a:r>
                <a:rPr lang="en-US" sz="1800">
                  <a:latin typeface="Verdana" charset="0"/>
                </a:rPr>
                <a:t>p</a:t>
              </a:r>
            </a:p>
          </p:txBody>
        </p:sp>
        <p:sp>
          <p:nvSpPr>
            <p:cNvPr id="1924230" name="Rectangle 134"/>
            <p:cNvSpPr>
              <a:spLocks noChangeArrowheads="1"/>
            </p:cNvSpPr>
            <p:nvPr/>
          </p:nvSpPr>
          <p:spPr bwMode="auto">
            <a:xfrm>
              <a:off x="2688" y="912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24231" name="Rectangle 135"/>
            <p:cNvSpPr>
              <a:spLocks noChangeArrowheads="1"/>
            </p:cNvSpPr>
            <p:nvPr/>
          </p:nvSpPr>
          <p:spPr bwMode="auto">
            <a:xfrm>
              <a:off x="2689" y="2448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24232" name="Rectangle 136"/>
            <p:cNvSpPr>
              <a:spLocks noChangeArrowheads="1"/>
            </p:cNvSpPr>
            <p:nvPr/>
          </p:nvSpPr>
          <p:spPr bwMode="auto">
            <a:xfrm>
              <a:off x="2688" y="1056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24233" name="Rectangle 137"/>
            <p:cNvSpPr>
              <a:spLocks noChangeArrowheads="1"/>
            </p:cNvSpPr>
            <p:nvPr/>
          </p:nvSpPr>
          <p:spPr bwMode="auto">
            <a:xfrm>
              <a:off x="2688" y="1200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24234" name="Rectangle 138"/>
            <p:cNvSpPr>
              <a:spLocks noChangeArrowheads="1"/>
            </p:cNvSpPr>
            <p:nvPr/>
          </p:nvSpPr>
          <p:spPr bwMode="auto">
            <a:xfrm>
              <a:off x="2688" y="1344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24235" name="Rectangle 139"/>
            <p:cNvSpPr>
              <a:spLocks noChangeArrowheads="1"/>
            </p:cNvSpPr>
            <p:nvPr/>
          </p:nvSpPr>
          <p:spPr bwMode="auto">
            <a:xfrm>
              <a:off x="2688" y="1488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24236" name="Line 140"/>
            <p:cNvSpPr>
              <a:spLocks noChangeShapeType="1"/>
            </p:cNvSpPr>
            <p:nvPr/>
          </p:nvSpPr>
          <p:spPr bwMode="auto">
            <a:xfrm>
              <a:off x="2688" y="2064"/>
              <a:ext cx="0" cy="38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prstDash val="sysDot"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24237" name="Line 141"/>
            <p:cNvSpPr>
              <a:spLocks noChangeShapeType="1"/>
            </p:cNvSpPr>
            <p:nvPr/>
          </p:nvSpPr>
          <p:spPr bwMode="auto">
            <a:xfrm>
              <a:off x="2879" y="2064"/>
              <a:ext cx="0" cy="38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prstDash val="sysDot"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924238" name="Group 142"/>
            <p:cNvGrpSpPr>
              <a:grpSpLocks/>
            </p:cNvGrpSpPr>
            <p:nvPr/>
          </p:nvGrpSpPr>
          <p:grpSpPr bwMode="auto">
            <a:xfrm>
              <a:off x="1535" y="2013"/>
              <a:ext cx="1153" cy="231"/>
              <a:chOff x="1679" y="1821"/>
              <a:chExt cx="1153" cy="231"/>
            </a:xfrm>
          </p:grpSpPr>
          <p:sp>
            <p:nvSpPr>
              <p:cNvPr id="1924239" name="Rectangle 143"/>
              <p:cNvSpPr>
                <a:spLocks noChangeArrowheads="1"/>
              </p:cNvSpPr>
              <p:nvPr/>
            </p:nvSpPr>
            <p:spPr bwMode="auto">
              <a:xfrm>
                <a:off x="1968" y="1872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algn="l"/>
                <a:r>
                  <a:rPr lang="en-US" sz="1800" dirty="0">
                    <a:latin typeface="Verdana" charset="0"/>
                  </a:rPr>
                  <a:t>&lt;R1&gt;</a:t>
                </a:r>
              </a:p>
            </p:txBody>
          </p:sp>
          <p:sp>
            <p:nvSpPr>
              <p:cNvPr id="1924240" name="Text Box 144"/>
              <p:cNvSpPr txBox="1">
                <a:spLocks noChangeArrowheads="1"/>
              </p:cNvSpPr>
              <p:nvPr/>
            </p:nvSpPr>
            <p:spPr bwMode="auto">
              <a:xfrm>
                <a:off x="1679" y="1821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800">
                    <a:latin typeface="Verdana" charset="0"/>
                  </a:rPr>
                  <a:t>P8</a:t>
                </a:r>
              </a:p>
            </p:txBody>
          </p:sp>
        </p:grpSp>
        <p:sp>
          <p:nvSpPr>
            <p:cNvPr id="1924241" name="Rectangle 145"/>
            <p:cNvSpPr>
              <a:spLocks noChangeArrowheads="1"/>
            </p:cNvSpPr>
            <p:nvPr/>
          </p:nvSpPr>
          <p:spPr bwMode="auto">
            <a:xfrm>
              <a:off x="2688" y="2064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lIns="0" tIns="0" rIns="0" bIns="0" anchor="ctr">
              <a:prstTxWarp prst="textNoShape">
                <a:avLst/>
              </a:prstTxWarp>
            </a:bodyPr>
            <a:lstStyle/>
            <a:p>
              <a:r>
                <a:rPr lang="en-US" sz="1800" dirty="0" err="1">
                  <a:latin typeface="Verdana" charset="0"/>
                </a:rPr>
                <a:t>p</a:t>
              </a:r>
              <a:endParaRPr lang="en-US" sz="1800" dirty="0">
                <a:latin typeface="Verdana" charset="0"/>
              </a:endParaRPr>
            </a:p>
          </p:txBody>
        </p:sp>
      </p:grpSp>
      <p:sp>
        <p:nvSpPr>
          <p:cNvPr id="1924242" name="Line 146"/>
          <p:cNvSpPr>
            <a:spLocks noChangeShapeType="1"/>
          </p:cNvSpPr>
          <p:nvPr/>
        </p:nvSpPr>
        <p:spPr bwMode="auto">
          <a:xfrm>
            <a:off x="6254750" y="2286000"/>
            <a:ext cx="3048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924243" name="Group 147"/>
          <p:cNvGrpSpPr>
            <a:grpSpLocks/>
          </p:cNvGrpSpPr>
          <p:nvPr/>
        </p:nvGrpSpPr>
        <p:grpSpPr bwMode="auto">
          <a:xfrm>
            <a:off x="5340350" y="1447800"/>
            <a:ext cx="685800" cy="228600"/>
            <a:chOff x="3168" y="912"/>
            <a:chExt cx="432" cy="144"/>
          </a:xfrm>
        </p:grpSpPr>
        <p:sp>
          <p:nvSpPr>
            <p:cNvPr id="1924244" name="Line 148"/>
            <p:cNvSpPr>
              <a:spLocks noChangeShapeType="1"/>
            </p:cNvSpPr>
            <p:nvPr/>
          </p:nvSpPr>
          <p:spPr bwMode="auto">
            <a:xfrm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24245" name="Line 149"/>
            <p:cNvSpPr>
              <a:spLocks noChangeShapeType="1"/>
            </p:cNvSpPr>
            <p:nvPr/>
          </p:nvSpPr>
          <p:spPr bwMode="auto">
            <a:xfrm flipV="1"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924246" name="Text Box 150"/>
          <p:cNvSpPr txBox="1">
            <a:spLocks noChangeArrowheads="1"/>
          </p:cNvSpPr>
          <p:nvPr/>
        </p:nvSpPr>
        <p:spPr bwMode="auto">
          <a:xfrm>
            <a:off x="539750" y="4648200"/>
            <a:ext cx="63246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en-US" sz="1800" dirty="0" err="1">
                <a:solidFill>
                  <a:schemeClr val="tx2"/>
                </a:solidFill>
                <a:latin typeface="Verdana" charset="0"/>
              </a:rPr>
              <a:t>x</a:t>
            </a:r>
            <a:r>
              <a:rPr lang="en-US" sz="1800" dirty="0">
                <a:solidFill>
                  <a:schemeClr val="tx2"/>
                </a:solidFill>
                <a:latin typeface="Verdana" charset="0"/>
              </a:rPr>
              <a:t>          ld     </a:t>
            </a:r>
            <a:r>
              <a:rPr lang="en-US" sz="1800" dirty="0" err="1">
                <a:solidFill>
                  <a:schemeClr val="tx2"/>
                </a:solidFill>
                <a:latin typeface="Verdana" charset="0"/>
              </a:rPr>
              <a:t>p</a:t>
            </a:r>
            <a:r>
              <a:rPr lang="en-US" sz="1800" dirty="0">
                <a:solidFill>
                  <a:schemeClr val="tx2"/>
                </a:solidFill>
                <a:latin typeface="Verdana" charset="0"/>
              </a:rPr>
              <a:t>     P7                     </a:t>
            </a:r>
            <a:r>
              <a:rPr lang="en-US" sz="1800" dirty="0" smtClean="0">
                <a:solidFill>
                  <a:schemeClr val="tx2"/>
                </a:solidFill>
                <a:latin typeface="Verdana" charset="0"/>
              </a:rPr>
              <a:t> x1               </a:t>
            </a:r>
            <a:r>
              <a:rPr lang="en-US" sz="1800" dirty="0">
                <a:solidFill>
                  <a:schemeClr val="tx2"/>
                </a:solidFill>
                <a:latin typeface="Verdana" charset="0"/>
              </a:rPr>
              <a:t>P0</a:t>
            </a:r>
          </a:p>
        </p:txBody>
      </p:sp>
      <p:grpSp>
        <p:nvGrpSpPr>
          <p:cNvPr id="1924247" name="Group 151"/>
          <p:cNvGrpSpPr>
            <a:grpSpLocks/>
          </p:cNvGrpSpPr>
          <p:nvPr/>
        </p:nvGrpSpPr>
        <p:grpSpPr bwMode="auto">
          <a:xfrm>
            <a:off x="468312" y="990600"/>
            <a:ext cx="2035175" cy="2574925"/>
            <a:chOff x="99" y="624"/>
            <a:chExt cx="1282" cy="1622"/>
          </a:xfrm>
        </p:grpSpPr>
        <p:grpSp>
          <p:nvGrpSpPr>
            <p:cNvPr id="1924248" name="Group 152"/>
            <p:cNvGrpSpPr>
              <a:grpSpLocks/>
            </p:cNvGrpSpPr>
            <p:nvPr/>
          </p:nvGrpSpPr>
          <p:grpSpPr bwMode="auto">
            <a:xfrm>
              <a:off x="99" y="1005"/>
              <a:ext cx="1153" cy="1241"/>
              <a:chOff x="243" y="957"/>
              <a:chExt cx="1153" cy="1241"/>
            </a:xfrm>
          </p:grpSpPr>
          <p:grpSp>
            <p:nvGrpSpPr>
              <p:cNvPr id="1924249" name="Group 153"/>
              <p:cNvGrpSpPr>
                <a:grpSpLocks/>
              </p:cNvGrpSpPr>
              <p:nvPr/>
            </p:nvGrpSpPr>
            <p:grpSpPr bwMode="auto">
              <a:xfrm>
                <a:off x="243" y="1677"/>
                <a:ext cx="1153" cy="233"/>
                <a:chOff x="243" y="1677"/>
                <a:chExt cx="1153" cy="233"/>
              </a:xfrm>
            </p:grpSpPr>
            <p:sp>
              <p:nvSpPr>
                <p:cNvPr id="1924250" name="Rectangle 154"/>
                <p:cNvSpPr>
                  <a:spLocks noChangeArrowheads="1"/>
                </p:cNvSpPr>
                <p:nvPr/>
              </p:nvSpPr>
              <p:spPr bwMode="auto">
                <a:xfrm>
                  <a:off x="532" y="1728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endParaRPr lang="en-US" sz="1800">
                    <a:latin typeface="Verdana" charset="0"/>
                  </a:endParaRPr>
                </a:p>
              </p:txBody>
            </p:sp>
            <p:sp>
              <p:nvSpPr>
                <p:cNvPr id="1924251" name="Text Box 155"/>
                <p:cNvSpPr txBox="1">
                  <a:spLocks noChangeArrowheads="1"/>
                </p:cNvSpPr>
                <p:nvPr/>
              </p:nvSpPr>
              <p:spPr bwMode="auto">
                <a:xfrm>
                  <a:off x="243" y="1677"/>
                  <a:ext cx="295" cy="233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800" dirty="0" smtClean="0">
                      <a:latin typeface="Verdana" charset="0"/>
                    </a:rPr>
                    <a:t>x5</a:t>
                  </a:r>
                  <a:endParaRPr lang="en-US" sz="1800" dirty="0">
                    <a:latin typeface="Verdana" charset="0"/>
                  </a:endParaRPr>
                </a:p>
              </p:txBody>
            </p:sp>
          </p:grpSp>
          <p:grpSp>
            <p:nvGrpSpPr>
              <p:cNvPr id="1924252" name="Group 156"/>
              <p:cNvGrpSpPr>
                <a:grpSpLocks/>
              </p:cNvGrpSpPr>
              <p:nvPr/>
            </p:nvGrpSpPr>
            <p:grpSpPr bwMode="auto">
              <a:xfrm>
                <a:off x="243" y="1821"/>
                <a:ext cx="1153" cy="233"/>
                <a:chOff x="243" y="1821"/>
                <a:chExt cx="1153" cy="233"/>
              </a:xfrm>
            </p:grpSpPr>
            <p:sp>
              <p:nvSpPr>
                <p:cNvPr id="1924253" name="Rectangle 157"/>
                <p:cNvSpPr>
                  <a:spLocks noChangeArrowheads="1"/>
                </p:cNvSpPr>
                <p:nvPr/>
              </p:nvSpPr>
              <p:spPr bwMode="auto">
                <a:xfrm>
                  <a:off x="532" y="1872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algn="l"/>
                  <a:r>
                    <a:rPr lang="en-US" sz="1800">
                      <a:latin typeface="Verdana" charset="0"/>
                    </a:rPr>
                    <a:t>P5</a:t>
                  </a:r>
                </a:p>
              </p:txBody>
            </p:sp>
            <p:sp>
              <p:nvSpPr>
                <p:cNvPr id="1924254" name="Text Box 158"/>
                <p:cNvSpPr txBox="1">
                  <a:spLocks noChangeArrowheads="1"/>
                </p:cNvSpPr>
                <p:nvPr/>
              </p:nvSpPr>
              <p:spPr bwMode="auto">
                <a:xfrm>
                  <a:off x="243" y="1821"/>
                  <a:ext cx="295" cy="233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800" dirty="0" smtClean="0">
                      <a:latin typeface="Verdana" charset="0"/>
                    </a:rPr>
                    <a:t>x6</a:t>
                  </a:r>
                  <a:endParaRPr lang="en-US" sz="1800" dirty="0">
                    <a:latin typeface="Verdana" charset="0"/>
                  </a:endParaRPr>
                </a:p>
              </p:txBody>
            </p:sp>
          </p:grpSp>
          <p:grpSp>
            <p:nvGrpSpPr>
              <p:cNvPr id="1924255" name="Group 159"/>
              <p:cNvGrpSpPr>
                <a:grpSpLocks/>
              </p:cNvGrpSpPr>
              <p:nvPr/>
            </p:nvGrpSpPr>
            <p:grpSpPr bwMode="auto">
              <a:xfrm>
                <a:off x="243" y="1965"/>
                <a:ext cx="1153" cy="233"/>
                <a:chOff x="243" y="1965"/>
                <a:chExt cx="1153" cy="233"/>
              </a:xfrm>
            </p:grpSpPr>
            <p:sp>
              <p:nvSpPr>
                <p:cNvPr id="1924256" name="Rectangle 160"/>
                <p:cNvSpPr>
                  <a:spLocks noChangeArrowheads="1"/>
                </p:cNvSpPr>
                <p:nvPr/>
              </p:nvSpPr>
              <p:spPr bwMode="auto">
                <a:xfrm>
                  <a:off x="532" y="2016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algn="l"/>
                  <a:r>
                    <a:rPr lang="en-US" sz="1800">
                      <a:latin typeface="Verdana" charset="0"/>
                    </a:rPr>
                    <a:t>P6</a:t>
                  </a:r>
                </a:p>
              </p:txBody>
            </p:sp>
            <p:sp>
              <p:nvSpPr>
                <p:cNvPr id="1924257" name="Text Box 161"/>
                <p:cNvSpPr txBox="1">
                  <a:spLocks noChangeArrowheads="1"/>
                </p:cNvSpPr>
                <p:nvPr/>
              </p:nvSpPr>
              <p:spPr bwMode="auto">
                <a:xfrm>
                  <a:off x="243" y="1965"/>
                  <a:ext cx="295" cy="233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800" dirty="0" smtClean="0">
                      <a:latin typeface="Verdana" charset="0"/>
                    </a:rPr>
                    <a:t>x7</a:t>
                  </a:r>
                  <a:endParaRPr lang="en-US" sz="1800" dirty="0">
                    <a:latin typeface="Verdana" charset="0"/>
                  </a:endParaRPr>
                </a:p>
              </p:txBody>
            </p:sp>
          </p:grpSp>
          <p:grpSp>
            <p:nvGrpSpPr>
              <p:cNvPr id="1924258" name="Group 162"/>
              <p:cNvGrpSpPr>
                <a:grpSpLocks/>
              </p:cNvGrpSpPr>
              <p:nvPr/>
            </p:nvGrpSpPr>
            <p:grpSpPr bwMode="auto">
              <a:xfrm>
                <a:off x="243" y="957"/>
                <a:ext cx="1153" cy="233"/>
                <a:chOff x="243" y="957"/>
                <a:chExt cx="1153" cy="233"/>
              </a:xfrm>
            </p:grpSpPr>
            <p:sp>
              <p:nvSpPr>
                <p:cNvPr id="1924259" name="Rectangle 163"/>
                <p:cNvSpPr>
                  <a:spLocks noChangeArrowheads="1"/>
                </p:cNvSpPr>
                <p:nvPr/>
              </p:nvSpPr>
              <p:spPr bwMode="auto">
                <a:xfrm>
                  <a:off x="532" y="1008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endParaRPr lang="en-US" sz="1800">
                    <a:latin typeface="Verdana" charset="0"/>
                  </a:endParaRPr>
                </a:p>
              </p:txBody>
            </p:sp>
            <p:sp>
              <p:nvSpPr>
                <p:cNvPr id="1924260" name="Text Box 164"/>
                <p:cNvSpPr txBox="1">
                  <a:spLocks noChangeArrowheads="1"/>
                </p:cNvSpPr>
                <p:nvPr/>
              </p:nvSpPr>
              <p:spPr bwMode="auto">
                <a:xfrm>
                  <a:off x="243" y="957"/>
                  <a:ext cx="295" cy="233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800" dirty="0" smtClean="0">
                      <a:latin typeface="Verdana" charset="0"/>
                    </a:rPr>
                    <a:t>x0</a:t>
                  </a:r>
                  <a:endParaRPr lang="en-US" sz="1800" dirty="0">
                    <a:latin typeface="Verdana" charset="0"/>
                  </a:endParaRPr>
                </a:p>
              </p:txBody>
            </p:sp>
          </p:grpSp>
          <p:grpSp>
            <p:nvGrpSpPr>
              <p:cNvPr id="1924261" name="Group 165"/>
              <p:cNvGrpSpPr>
                <a:grpSpLocks/>
              </p:cNvGrpSpPr>
              <p:nvPr/>
            </p:nvGrpSpPr>
            <p:grpSpPr bwMode="auto">
              <a:xfrm>
                <a:off x="243" y="1101"/>
                <a:ext cx="1153" cy="233"/>
                <a:chOff x="243" y="1101"/>
                <a:chExt cx="1153" cy="233"/>
              </a:xfrm>
            </p:grpSpPr>
            <p:sp>
              <p:nvSpPr>
                <p:cNvPr id="1924262" name="Rectangle 166"/>
                <p:cNvSpPr>
                  <a:spLocks noChangeArrowheads="1"/>
                </p:cNvSpPr>
                <p:nvPr/>
              </p:nvSpPr>
              <p:spPr bwMode="auto">
                <a:xfrm>
                  <a:off x="532" y="1152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algn="l"/>
                  <a:r>
                    <a:rPr lang="en-US" sz="1800">
                      <a:latin typeface="Verdana" charset="0"/>
                    </a:rPr>
                    <a:t>P8</a:t>
                  </a:r>
                </a:p>
              </p:txBody>
            </p:sp>
            <p:sp>
              <p:nvSpPr>
                <p:cNvPr id="1924263" name="Text Box 167"/>
                <p:cNvSpPr txBox="1">
                  <a:spLocks noChangeArrowheads="1"/>
                </p:cNvSpPr>
                <p:nvPr/>
              </p:nvSpPr>
              <p:spPr bwMode="auto">
                <a:xfrm>
                  <a:off x="243" y="1101"/>
                  <a:ext cx="295" cy="233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800" dirty="0" smtClean="0">
                      <a:latin typeface="Verdana" charset="0"/>
                    </a:rPr>
                    <a:t>x1</a:t>
                  </a:r>
                  <a:endParaRPr lang="en-US" sz="1800" dirty="0">
                    <a:latin typeface="Verdana" charset="0"/>
                  </a:endParaRPr>
                </a:p>
              </p:txBody>
            </p:sp>
          </p:grpSp>
          <p:grpSp>
            <p:nvGrpSpPr>
              <p:cNvPr id="1924264" name="Group 168"/>
              <p:cNvGrpSpPr>
                <a:grpSpLocks/>
              </p:cNvGrpSpPr>
              <p:nvPr/>
            </p:nvGrpSpPr>
            <p:grpSpPr bwMode="auto">
              <a:xfrm>
                <a:off x="243" y="1245"/>
                <a:ext cx="1153" cy="233"/>
                <a:chOff x="243" y="1245"/>
                <a:chExt cx="1153" cy="233"/>
              </a:xfrm>
            </p:grpSpPr>
            <p:sp>
              <p:nvSpPr>
                <p:cNvPr id="1924265" name="Rectangle 169"/>
                <p:cNvSpPr>
                  <a:spLocks noChangeArrowheads="1"/>
                </p:cNvSpPr>
                <p:nvPr/>
              </p:nvSpPr>
              <p:spPr bwMode="auto">
                <a:xfrm>
                  <a:off x="532" y="1296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endParaRPr lang="en-US" sz="1800">
                    <a:latin typeface="Verdana" charset="0"/>
                  </a:endParaRPr>
                </a:p>
              </p:txBody>
            </p:sp>
            <p:sp>
              <p:nvSpPr>
                <p:cNvPr id="1924266" name="Text Box 170"/>
                <p:cNvSpPr txBox="1">
                  <a:spLocks noChangeArrowheads="1"/>
                </p:cNvSpPr>
                <p:nvPr/>
              </p:nvSpPr>
              <p:spPr bwMode="auto">
                <a:xfrm>
                  <a:off x="243" y="1245"/>
                  <a:ext cx="295" cy="233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800" dirty="0" smtClean="0">
                      <a:latin typeface="Verdana" charset="0"/>
                    </a:rPr>
                    <a:t>x2</a:t>
                  </a:r>
                  <a:endParaRPr lang="en-US" sz="1800" dirty="0">
                    <a:latin typeface="Verdana" charset="0"/>
                  </a:endParaRPr>
                </a:p>
              </p:txBody>
            </p:sp>
          </p:grpSp>
          <p:grpSp>
            <p:nvGrpSpPr>
              <p:cNvPr id="1924267" name="Group 171"/>
              <p:cNvGrpSpPr>
                <a:grpSpLocks/>
              </p:cNvGrpSpPr>
              <p:nvPr/>
            </p:nvGrpSpPr>
            <p:grpSpPr bwMode="auto">
              <a:xfrm>
                <a:off x="243" y="1389"/>
                <a:ext cx="1153" cy="233"/>
                <a:chOff x="243" y="1389"/>
                <a:chExt cx="1153" cy="233"/>
              </a:xfrm>
            </p:grpSpPr>
            <p:sp>
              <p:nvSpPr>
                <p:cNvPr id="1924268" name="Rectangle 172"/>
                <p:cNvSpPr>
                  <a:spLocks noChangeArrowheads="1"/>
                </p:cNvSpPr>
                <p:nvPr/>
              </p:nvSpPr>
              <p:spPr bwMode="auto">
                <a:xfrm>
                  <a:off x="532" y="1440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algn="l"/>
                  <a:r>
                    <a:rPr lang="en-US" sz="1800">
                      <a:latin typeface="Verdana" charset="0"/>
                    </a:rPr>
                    <a:t>P7</a:t>
                  </a:r>
                </a:p>
              </p:txBody>
            </p:sp>
            <p:sp>
              <p:nvSpPr>
                <p:cNvPr id="1924269" name="Text Box 173"/>
                <p:cNvSpPr txBox="1">
                  <a:spLocks noChangeArrowheads="1"/>
                </p:cNvSpPr>
                <p:nvPr/>
              </p:nvSpPr>
              <p:spPr bwMode="auto">
                <a:xfrm>
                  <a:off x="243" y="1389"/>
                  <a:ext cx="295" cy="233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800" dirty="0" smtClean="0">
                      <a:latin typeface="Verdana" charset="0"/>
                    </a:rPr>
                    <a:t>x3</a:t>
                  </a:r>
                  <a:endParaRPr lang="en-US" sz="1800" dirty="0">
                    <a:latin typeface="Verdana" charset="0"/>
                  </a:endParaRPr>
                </a:p>
              </p:txBody>
            </p:sp>
          </p:grpSp>
          <p:grpSp>
            <p:nvGrpSpPr>
              <p:cNvPr id="1924270" name="Group 174"/>
              <p:cNvGrpSpPr>
                <a:grpSpLocks/>
              </p:cNvGrpSpPr>
              <p:nvPr/>
            </p:nvGrpSpPr>
            <p:grpSpPr bwMode="auto">
              <a:xfrm>
                <a:off x="243" y="1533"/>
                <a:ext cx="1153" cy="233"/>
                <a:chOff x="243" y="1533"/>
                <a:chExt cx="1153" cy="233"/>
              </a:xfrm>
            </p:grpSpPr>
            <p:sp>
              <p:nvSpPr>
                <p:cNvPr id="1924271" name="Rectangle 175"/>
                <p:cNvSpPr>
                  <a:spLocks noChangeArrowheads="1"/>
                </p:cNvSpPr>
                <p:nvPr/>
              </p:nvSpPr>
              <p:spPr bwMode="auto">
                <a:xfrm>
                  <a:off x="532" y="1584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endParaRPr lang="en-US" sz="1800">
                    <a:latin typeface="Verdana" charset="0"/>
                  </a:endParaRPr>
                </a:p>
              </p:txBody>
            </p:sp>
            <p:sp>
              <p:nvSpPr>
                <p:cNvPr id="1924272" name="Text Box 176"/>
                <p:cNvSpPr txBox="1">
                  <a:spLocks noChangeArrowheads="1"/>
                </p:cNvSpPr>
                <p:nvPr/>
              </p:nvSpPr>
              <p:spPr bwMode="auto">
                <a:xfrm>
                  <a:off x="243" y="1533"/>
                  <a:ext cx="295" cy="233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800" dirty="0" smtClean="0">
                      <a:latin typeface="Verdana" charset="0"/>
                    </a:rPr>
                    <a:t>x4</a:t>
                  </a:r>
                  <a:endParaRPr lang="en-US" sz="1800" dirty="0">
                    <a:latin typeface="Verdana" charset="0"/>
                  </a:endParaRPr>
                </a:p>
              </p:txBody>
            </p:sp>
          </p:grpSp>
        </p:grpSp>
        <p:sp>
          <p:nvSpPr>
            <p:cNvPr id="1924273" name="Text Box 177"/>
            <p:cNvSpPr txBox="1">
              <a:spLocks noChangeArrowheads="1"/>
            </p:cNvSpPr>
            <p:nvPr/>
          </p:nvSpPr>
          <p:spPr bwMode="auto">
            <a:xfrm>
              <a:off x="288" y="624"/>
              <a:ext cx="1093" cy="44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 sz="2000" i="1" dirty="0">
                  <a:latin typeface="Verdana" charset="0"/>
                </a:rPr>
                <a:t>Rename Table</a:t>
              </a:r>
            </a:p>
          </p:txBody>
        </p:sp>
      </p:grpSp>
      <p:grpSp>
        <p:nvGrpSpPr>
          <p:cNvPr id="1924274" name="Group 178"/>
          <p:cNvGrpSpPr>
            <a:grpSpLocks/>
          </p:cNvGrpSpPr>
          <p:nvPr/>
        </p:nvGrpSpPr>
        <p:grpSpPr bwMode="auto">
          <a:xfrm>
            <a:off x="920750" y="1824038"/>
            <a:ext cx="846138" cy="366712"/>
            <a:chOff x="384" y="1149"/>
            <a:chExt cx="533" cy="231"/>
          </a:xfrm>
        </p:grpSpPr>
        <p:grpSp>
          <p:nvGrpSpPr>
            <p:cNvPr id="1924275" name="Group 179"/>
            <p:cNvGrpSpPr>
              <a:grpSpLocks/>
            </p:cNvGrpSpPr>
            <p:nvPr/>
          </p:nvGrpSpPr>
          <p:grpSpPr bwMode="auto">
            <a:xfrm>
              <a:off x="384" y="1200"/>
              <a:ext cx="288" cy="144"/>
              <a:chOff x="3168" y="912"/>
              <a:chExt cx="432" cy="144"/>
            </a:xfrm>
          </p:grpSpPr>
          <p:sp>
            <p:nvSpPr>
              <p:cNvPr id="1924276" name="Line 180"/>
              <p:cNvSpPr>
                <a:spLocks noChangeShapeType="1"/>
              </p:cNvSpPr>
              <p:nvPr/>
            </p:nvSpPr>
            <p:spPr bwMode="auto">
              <a:xfrm>
                <a:off x="3168" y="912"/>
                <a:ext cx="432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24277" name="Line 181"/>
              <p:cNvSpPr>
                <a:spLocks noChangeShapeType="1"/>
              </p:cNvSpPr>
              <p:nvPr/>
            </p:nvSpPr>
            <p:spPr bwMode="auto">
              <a:xfrm flipV="1">
                <a:off x="3168" y="912"/>
                <a:ext cx="432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924278" name="Text Box 182"/>
            <p:cNvSpPr txBox="1">
              <a:spLocks noChangeArrowheads="1"/>
            </p:cNvSpPr>
            <p:nvPr/>
          </p:nvSpPr>
          <p:spPr bwMode="auto">
            <a:xfrm>
              <a:off x="623" y="1149"/>
              <a:ext cx="294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800">
                  <a:solidFill>
                    <a:schemeClr val="tx2"/>
                  </a:solidFill>
                  <a:latin typeface="Verdana" charset="0"/>
                </a:rPr>
                <a:t>P0</a:t>
              </a:r>
            </a:p>
          </p:txBody>
        </p:sp>
      </p:grpSp>
      <p:sp>
        <p:nvSpPr>
          <p:cNvPr id="1924279" name="Text Box 183"/>
          <p:cNvSpPr txBox="1">
            <a:spLocks noChangeArrowheads="1"/>
          </p:cNvSpPr>
          <p:nvPr/>
        </p:nvSpPr>
        <p:spPr bwMode="auto">
          <a:xfrm>
            <a:off x="5264150" y="4648200"/>
            <a:ext cx="5334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en-US" sz="1800">
                <a:solidFill>
                  <a:schemeClr val="tx2"/>
                </a:solidFill>
                <a:latin typeface="Verdana" charset="0"/>
              </a:rPr>
              <a:t>P8</a:t>
            </a:r>
          </a:p>
        </p:txBody>
      </p:sp>
      <p:sp>
        <p:nvSpPr>
          <p:cNvPr id="1924280" name="Line 184"/>
          <p:cNvSpPr>
            <a:spLocks noChangeShapeType="1"/>
          </p:cNvSpPr>
          <p:nvPr/>
        </p:nvSpPr>
        <p:spPr bwMode="auto">
          <a:xfrm>
            <a:off x="1301750" y="2514600"/>
            <a:ext cx="4038600" cy="2514600"/>
          </a:xfrm>
          <a:prstGeom prst="line">
            <a:avLst/>
          </a:prstGeom>
          <a:noFill/>
          <a:ln w="1905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24281" name="Text Box 185"/>
          <p:cNvSpPr txBox="1">
            <a:spLocks noChangeArrowheads="1"/>
          </p:cNvSpPr>
          <p:nvPr/>
        </p:nvSpPr>
        <p:spPr bwMode="auto">
          <a:xfrm>
            <a:off x="5264150" y="4876800"/>
            <a:ext cx="5334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en-US" sz="1800">
                <a:solidFill>
                  <a:schemeClr val="hlink"/>
                </a:solidFill>
                <a:latin typeface="Verdana" charset="0"/>
              </a:rPr>
              <a:t>P7</a:t>
            </a:r>
          </a:p>
        </p:txBody>
      </p:sp>
      <p:grpSp>
        <p:nvGrpSpPr>
          <p:cNvPr id="1924282" name="Group 186"/>
          <p:cNvGrpSpPr>
            <a:grpSpLocks/>
          </p:cNvGrpSpPr>
          <p:nvPr/>
        </p:nvGrpSpPr>
        <p:grpSpPr bwMode="auto">
          <a:xfrm>
            <a:off x="5340350" y="1676400"/>
            <a:ext cx="685800" cy="228600"/>
            <a:chOff x="3168" y="912"/>
            <a:chExt cx="432" cy="144"/>
          </a:xfrm>
        </p:grpSpPr>
        <p:sp>
          <p:nvSpPr>
            <p:cNvPr id="1924283" name="Line 187"/>
            <p:cNvSpPr>
              <a:spLocks noChangeShapeType="1"/>
            </p:cNvSpPr>
            <p:nvPr/>
          </p:nvSpPr>
          <p:spPr bwMode="auto">
            <a:xfrm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24284" name="Line 188"/>
            <p:cNvSpPr>
              <a:spLocks noChangeShapeType="1"/>
            </p:cNvSpPr>
            <p:nvPr/>
          </p:nvSpPr>
          <p:spPr bwMode="auto">
            <a:xfrm flipV="1"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924285" name="Group 189"/>
          <p:cNvGrpSpPr>
            <a:grpSpLocks/>
          </p:cNvGrpSpPr>
          <p:nvPr/>
        </p:nvGrpSpPr>
        <p:grpSpPr bwMode="auto">
          <a:xfrm>
            <a:off x="1682750" y="1752600"/>
            <a:ext cx="4648200" cy="3200400"/>
            <a:chOff x="864" y="1104"/>
            <a:chExt cx="2928" cy="2016"/>
          </a:xfrm>
        </p:grpSpPr>
        <p:sp>
          <p:nvSpPr>
            <p:cNvPr id="1924286" name="Line 190"/>
            <p:cNvSpPr>
              <a:spLocks noChangeShapeType="1"/>
            </p:cNvSpPr>
            <p:nvPr/>
          </p:nvSpPr>
          <p:spPr bwMode="auto">
            <a:xfrm flipH="1">
              <a:off x="864" y="1104"/>
              <a:ext cx="2352" cy="432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24287" name="Line 191"/>
            <p:cNvSpPr>
              <a:spLocks noChangeShapeType="1"/>
            </p:cNvSpPr>
            <p:nvPr/>
          </p:nvSpPr>
          <p:spPr bwMode="auto">
            <a:xfrm>
              <a:off x="3408" y="1200"/>
              <a:ext cx="384" cy="192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924288" name="Group 192"/>
          <p:cNvGrpSpPr>
            <a:grpSpLocks/>
          </p:cNvGrpSpPr>
          <p:nvPr/>
        </p:nvGrpSpPr>
        <p:grpSpPr bwMode="auto">
          <a:xfrm>
            <a:off x="920750" y="2281238"/>
            <a:ext cx="846138" cy="366712"/>
            <a:chOff x="384" y="1437"/>
            <a:chExt cx="533" cy="231"/>
          </a:xfrm>
        </p:grpSpPr>
        <p:grpSp>
          <p:nvGrpSpPr>
            <p:cNvPr id="1924289" name="Group 193"/>
            <p:cNvGrpSpPr>
              <a:grpSpLocks/>
            </p:cNvGrpSpPr>
            <p:nvPr/>
          </p:nvGrpSpPr>
          <p:grpSpPr bwMode="auto">
            <a:xfrm>
              <a:off x="384" y="1488"/>
              <a:ext cx="288" cy="144"/>
              <a:chOff x="3168" y="912"/>
              <a:chExt cx="432" cy="144"/>
            </a:xfrm>
          </p:grpSpPr>
          <p:sp>
            <p:nvSpPr>
              <p:cNvPr id="1924290" name="Line 194"/>
              <p:cNvSpPr>
                <a:spLocks noChangeShapeType="1"/>
              </p:cNvSpPr>
              <p:nvPr/>
            </p:nvSpPr>
            <p:spPr bwMode="auto">
              <a:xfrm>
                <a:off x="3168" y="912"/>
                <a:ext cx="432" cy="144"/>
              </a:xfrm>
              <a:prstGeom prst="line">
                <a:avLst/>
              </a:prstGeom>
              <a:noFill/>
              <a:ln w="38100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24291" name="Line 195"/>
              <p:cNvSpPr>
                <a:spLocks noChangeShapeType="1"/>
              </p:cNvSpPr>
              <p:nvPr/>
            </p:nvSpPr>
            <p:spPr bwMode="auto">
              <a:xfrm flipV="1">
                <a:off x="3168" y="912"/>
                <a:ext cx="432" cy="144"/>
              </a:xfrm>
              <a:prstGeom prst="line">
                <a:avLst/>
              </a:prstGeom>
              <a:noFill/>
              <a:ln w="38100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924292" name="Text Box 196"/>
            <p:cNvSpPr txBox="1">
              <a:spLocks noChangeArrowheads="1"/>
            </p:cNvSpPr>
            <p:nvPr/>
          </p:nvSpPr>
          <p:spPr bwMode="auto">
            <a:xfrm>
              <a:off x="623" y="1437"/>
              <a:ext cx="294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800">
                  <a:solidFill>
                    <a:schemeClr val="hlink"/>
                  </a:solidFill>
                  <a:latin typeface="Verdana" charset="0"/>
                </a:rPr>
                <a:t>P1</a:t>
              </a:r>
            </a:p>
          </p:txBody>
        </p:sp>
      </p:grpSp>
      <p:sp>
        <p:nvSpPr>
          <p:cNvPr id="1924293" name="Text Box 197"/>
          <p:cNvSpPr txBox="1">
            <a:spLocks noChangeArrowheads="1"/>
          </p:cNvSpPr>
          <p:nvPr/>
        </p:nvSpPr>
        <p:spPr bwMode="auto">
          <a:xfrm>
            <a:off x="539750" y="4876800"/>
            <a:ext cx="63246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en-US" sz="1800" dirty="0" err="1">
                <a:solidFill>
                  <a:schemeClr val="hlink"/>
                </a:solidFill>
                <a:latin typeface="Verdana" charset="0"/>
              </a:rPr>
              <a:t>x</a:t>
            </a:r>
            <a:r>
              <a:rPr lang="en-US" sz="1800" dirty="0">
                <a:solidFill>
                  <a:schemeClr val="hlink"/>
                </a:solidFill>
                <a:latin typeface="Verdana" charset="0"/>
              </a:rPr>
              <a:t>        </a:t>
            </a:r>
            <a:r>
              <a:rPr lang="en-US" sz="1800" dirty="0" smtClean="0">
                <a:solidFill>
                  <a:schemeClr val="hlink"/>
                </a:solidFill>
                <a:latin typeface="Verdana" charset="0"/>
              </a:rPr>
              <a:t> </a:t>
            </a:r>
            <a:r>
              <a:rPr lang="en-US" sz="1800" dirty="0" err="1" smtClean="0">
                <a:solidFill>
                  <a:schemeClr val="hlink"/>
                </a:solidFill>
                <a:latin typeface="Verdana" charset="0"/>
              </a:rPr>
              <a:t>addi</a:t>
            </a:r>
            <a:r>
              <a:rPr lang="en-US" sz="1800" dirty="0" smtClean="0">
                <a:solidFill>
                  <a:schemeClr val="hlink"/>
                </a:solidFill>
                <a:latin typeface="Verdana" charset="0"/>
              </a:rPr>
              <a:t>         </a:t>
            </a:r>
            <a:r>
              <a:rPr lang="en-US" sz="1800" dirty="0">
                <a:solidFill>
                  <a:schemeClr val="hlink"/>
                </a:solidFill>
                <a:latin typeface="Verdana" charset="0"/>
              </a:rPr>
              <a:t>P0                     </a:t>
            </a:r>
            <a:r>
              <a:rPr lang="en-US" sz="1800" dirty="0" smtClean="0">
                <a:solidFill>
                  <a:schemeClr val="hlink"/>
                </a:solidFill>
                <a:latin typeface="Verdana" charset="0"/>
              </a:rPr>
              <a:t> x3               </a:t>
            </a:r>
            <a:r>
              <a:rPr lang="en-US" sz="1800" dirty="0">
                <a:solidFill>
                  <a:schemeClr val="hlink"/>
                </a:solidFill>
                <a:latin typeface="Verdana" charset="0"/>
              </a:rPr>
              <a:t>P1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24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24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24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24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24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24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24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24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24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24242" grpId="0" animBg="1"/>
      <p:bldP spid="1924280" grpId="0" animBg="1"/>
      <p:bldP spid="1924281" grpId="0" autoUpdateAnimBg="0"/>
      <p:bldP spid="1924293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C9396-DE7E-5447-BE7E-F49F64FA7F67}" type="slidenum">
              <a:rPr lang="en-US"/>
              <a:pPr/>
              <a:t>11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92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81000"/>
            <a:ext cx="7772400" cy="500063"/>
          </a:xfrm>
        </p:spPr>
        <p:txBody>
          <a:bodyPr/>
          <a:lstStyle/>
          <a:p>
            <a:r>
              <a:rPr lang="en-US" dirty="0"/>
              <a:t>Physical Register Management</a:t>
            </a:r>
            <a:endParaRPr lang="en-US" sz="1800" i="1" dirty="0"/>
          </a:p>
        </p:txBody>
      </p:sp>
      <p:grpSp>
        <p:nvGrpSpPr>
          <p:cNvPr id="1926147" name="Group 3"/>
          <p:cNvGrpSpPr>
            <a:grpSpLocks/>
          </p:cNvGrpSpPr>
          <p:nvPr/>
        </p:nvGrpSpPr>
        <p:grpSpPr bwMode="auto">
          <a:xfrm>
            <a:off x="539750" y="4114801"/>
            <a:ext cx="6324601" cy="2209800"/>
            <a:chOff x="144" y="2592"/>
            <a:chExt cx="3984" cy="1392"/>
          </a:xfrm>
        </p:grpSpPr>
        <p:grpSp>
          <p:nvGrpSpPr>
            <p:cNvPr id="1926148" name="Group 4"/>
            <p:cNvGrpSpPr>
              <a:grpSpLocks/>
            </p:cNvGrpSpPr>
            <p:nvPr/>
          </p:nvGrpSpPr>
          <p:grpSpPr bwMode="auto">
            <a:xfrm>
              <a:off x="144" y="2832"/>
              <a:ext cx="3984" cy="1152"/>
              <a:chOff x="144" y="2928"/>
              <a:chExt cx="3984" cy="1152"/>
            </a:xfrm>
          </p:grpSpPr>
          <p:sp>
            <p:nvSpPr>
              <p:cNvPr id="1926149" name="Rectangle 5"/>
              <p:cNvSpPr>
                <a:spLocks noChangeArrowheads="1"/>
              </p:cNvSpPr>
              <p:nvPr/>
            </p:nvSpPr>
            <p:spPr bwMode="auto">
              <a:xfrm>
                <a:off x="672" y="2928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r>
                  <a:rPr lang="en-US" sz="1800">
                    <a:latin typeface="Verdana" charset="0"/>
                  </a:rPr>
                  <a:t>op</a:t>
                </a:r>
              </a:p>
            </p:txBody>
          </p:sp>
          <p:sp>
            <p:nvSpPr>
              <p:cNvPr id="1926150" name="Rectangle 6"/>
              <p:cNvSpPr>
                <a:spLocks noChangeArrowheads="1"/>
              </p:cNvSpPr>
              <p:nvPr/>
            </p:nvSpPr>
            <p:spPr bwMode="auto">
              <a:xfrm>
                <a:off x="1104" y="2928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r>
                  <a:rPr lang="en-US" sz="1800">
                    <a:latin typeface="Verdana" charset="0"/>
                  </a:rPr>
                  <a:t>p1</a:t>
                </a:r>
              </a:p>
            </p:txBody>
          </p:sp>
          <p:sp>
            <p:nvSpPr>
              <p:cNvPr id="1926151" name="Rectangle 7"/>
              <p:cNvSpPr>
                <a:spLocks noChangeArrowheads="1"/>
              </p:cNvSpPr>
              <p:nvPr/>
            </p:nvSpPr>
            <p:spPr bwMode="auto">
              <a:xfrm>
                <a:off x="1344" y="292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r>
                  <a:rPr lang="en-US" sz="1800" dirty="0">
                    <a:latin typeface="Verdana" charset="0"/>
                  </a:rPr>
                  <a:t>PR1</a:t>
                </a:r>
              </a:p>
            </p:txBody>
          </p:sp>
          <p:sp>
            <p:nvSpPr>
              <p:cNvPr id="1926152" name="Rectangle 8"/>
              <p:cNvSpPr>
                <a:spLocks noChangeArrowheads="1"/>
              </p:cNvSpPr>
              <p:nvPr/>
            </p:nvSpPr>
            <p:spPr bwMode="auto">
              <a:xfrm>
                <a:off x="1872" y="2928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r>
                  <a:rPr lang="en-US" sz="1800">
                    <a:latin typeface="Verdana" charset="0"/>
                  </a:rPr>
                  <a:t>p2</a:t>
                </a:r>
              </a:p>
            </p:txBody>
          </p:sp>
          <p:sp>
            <p:nvSpPr>
              <p:cNvPr id="1926153" name="Rectangle 9"/>
              <p:cNvSpPr>
                <a:spLocks noChangeArrowheads="1"/>
              </p:cNvSpPr>
              <p:nvPr/>
            </p:nvSpPr>
            <p:spPr bwMode="auto">
              <a:xfrm>
                <a:off x="2112" y="292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r>
                  <a:rPr lang="en-US" sz="1800" dirty="0">
                    <a:latin typeface="Verdana" charset="0"/>
                  </a:rPr>
                  <a:t>PR2</a:t>
                </a:r>
              </a:p>
            </p:txBody>
          </p:sp>
          <p:sp>
            <p:nvSpPr>
              <p:cNvPr id="1926154" name="Rectangle 10"/>
              <p:cNvSpPr>
                <a:spLocks noChangeArrowheads="1"/>
              </p:cNvSpPr>
              <p:nvPr/>
            </p:nvSpPr>
            <p:spPr bwMode="auto">
              <a:xfrm>
                <a:off x="432" y="2928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r>
                  <a:rPr lang="en-US" sz="1800">
                    <a:latin typeface="Verdana" charset="0"/>
                  </a:rPr>
                  <a:t>ex</a:t>
                </a:r>
              </a:p>
            </p:txBody>
          </p:sp>
          <p:sp>
            <p:nvSpPr>
              <p:cNvPr id="1926155" name="Rectangle 11"/>
              <p:cNvSpPr>
                <a:spLocks noChangeArrowheads="1"/>
              </p:cNvSpPr>
              <p:nvPr/>
            </p:nvSpPr>
            <p:spPr bwMode="auto">
              <a:xfrm>
                <a:off x="144" y="2928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r>
                  <a:rPr lang="en-US" sz="1800">
                    <a:latin typeface="Verdana" charset="0"/>
                  </a:rPr>
                  <a:t>use</a:t>
                </a:r>
              </a:p>
            </p:txBody>
          </p:sp>
          <p:sp>
            <p:nvSpPr>
              <p:cNvPr id="1926156" name="Rectangle 12"/>
              <p:cNvSpPr>
                <a:spLocks noChangeArrowheads="1"/>
              </p:cNvSpPr>
              <p:nvPr/>
            </p:nvSpPr>
            <p:spPr bwMode="auto">
              <a:xfrm>
                <a:off x="672" y="3072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6157" name="Rectangle 13"/>
              <p:cNvSpPr>
                <a:spLocks noChangeArrowheads="1"/>
              </p:cNvSpPr>
              <p:nvPr/>
            </p:nvSpPr>
            <p:spPr bwMode="auto">
              <a:xfrm>
                <a:off x="1104" y="3072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6158" name="Rectangle 14"/>
              <p:cNvSpPr>
                <a:spLocks noChangeArrowheads="1"/>
              </p:cNvSpPr>
              <p:nvPr/>
            </p:nvSpPr>
            <p:spPr bwMode="auto">
              <a:xfrm>
                <a:off x="1344" y="307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6159" name="Rectangle 15"/>
              <p:cNvSpPr>
                <a:spLocks noChangeArrowheads="1"/>
              </p:cNvSpPr>
              <p:nvPr/>
            </p:nvSpPr>
            <p:spPr bwMode="auto">
              <a:xfrm>
                <a:off x="1872" y="3072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6160" name="Rectangle 16"/>
              <p:cNvSpPr>
                <a:spLocks noChangeArrowheads="1"/>
              </p:cNvSpPr>
              <p:nvPr/>
            </p:nvSpPr>
            <p:spPr bwMode="auto">
              <a:xfrm>
                <a:off x="2112" y="307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6161" name="Rectangle 17"/>
              <p:cNvSpPr>
                <a:spLocks noChangeArrowheads="1"/>
              </p:cNvSpPr>
              <p:nvPr/>
            </p:nvSpPr>
            <p:spPr bwMode="auto">
              <a:xfrm>
                <a:off x="432" y="3072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6162" name="Rectangle 18"/>
              <p:cNvSpPr>
                <a:spLocks noChangeArrowheads="1"/>
              </p:cNvSpPr>
              <p:nvPr/>
            </p:nvSpPr>
            <p:spPr bwMode="auto">
              <a:xfrm>
                <a:off x="144" y="3072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6163" name="Rectangle 19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6164" name="Rectangle 20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6165" name="Rectangle 21"/>
              <p:cNvSpPr>
                <a:spLocks noChangeArrowheads="1"/>
              </p:cNvSpPr>
              <p:nvPr/>
            </p:nvSpPr>
            <p:spPr bwMode="auto">
              <a:xfrm>
                <a:off x="1344" y="321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6166" name="Rectangle 22"/>
              <p:cNvSpPr>
                <a:spLocks noChangeArrowheads="1"/>
              </p:cNvSpPr>
              <p:nvPr/>
            </p:nvSpPr>
            <p:spPr bwMode="auto">
              <a:xfrm>
                <a:off x="1872" y="3216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6167" name="Rectangle 23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6168" name="Rectangle 24"/>
              <p:cNvSpPr>
                <a:spLocks noChangeArrowheads="1"/>
              </p:cNvSpPr>
              <p:nvPr/>
            </p:nvSpPr>
            <p:spPr bwMode="auto">
              <a:xfrm>
                <a:off x="432" y="3216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6169" name="Rectangle 25"/>
              <p:cNvSpPr>
                <a:spLocks noChangeArrowheads="1"/>
              </p:cNvSpPr>
              <p:nvPr/>
            </p:nvSpPr>
            <p:spPr bwMode="auto">
              <a:xfrm>
                <a:off x="144" y="3216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6170" name="Rectangle 26"/>
              <p:cNvSpPr>
                <a:spLocks noChangeArrowheads="1"/>
              </p:cNvSpPr>
              <p:nvPr/>
            </p:nvSpPr>
            <p:spPr bwMode="auto">
              <a:xfrm>
                <a:off x="672" y="3360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6171" name="Rectangle 27"/>
              <p:cNvSpPr>
                <a:spLocks noChangeArrowheads="1"/>
              </p:cNvSpPr>
              <p:nvPr/>
            </p:nvSpPr>
            <p:spPr bwMode="auto">
              <a:xfrm>
                <a:off x="1104" y="3360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6172" name="Rectangle 28"/>
              <p:cNvSpPr>
                <a:spLocks noChangeArrowheads="1"/>
              </p:cNvSpPr>
              <p:nvPr/>
            </p:nvSpPr>
            <p:spPr bwMode="auto">
              <a:xfrm>
                <a:off x="1344" y="3360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6173" name="Rectangle 29"/>
              <p:cNvSpPr>
                <a:spLocks noChangeArrowheads="1"/>
              </p:cNvSpPr>
              <p:nvPr/>
            </p:nvSpPr>
            <p:spPr bwMode="auto">
              <a:xfrm>
                <a:off x="1872" y="3360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6174" name="Rectangle 30"/>
              <p:cNvSpPr>
                <a:spLocks noChangeArrowheads="1"/>
              </p:cNvSpPr>
              <p:nvPr/>
            </p:nvSpPr>
            <p:spPr bwMode="auto">
              <a:xfrm>
                <a:off x="2112" y="3360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6175" name="Rectangle 31"/>
              <p:cNvSpPr>
                <a:spLocks noChangeArrowheads="1"/>
              </p:cNvSpPr>
              <p:nvPr/>
            </p:nvSpPr>
            <p:spPr bwMode="auto">
              <a:xfrm>
                <a:off x="432" y="3360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6176" name="Rectangle 32"/>
              <p:cNvSpPr>
                <a:spLocks noChangeArrowheads="1"/>
              </p:cNvSpPr>
              <p:nvPr/>
            </p:nvSpPr>
            <p:spPr bwMode="auto">
              <a:xfrm>
                <a:off x="144" y="3360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6177" name="Rectangle 33"/>
              <p:cNvSpPr>
                <a:spLocks noChangeArrowheads="1"/>
              </p:cNvSpPr>
              <p:nvPr/>
            </p:nvSpPr>
            <p:spPr bwMode="auto">
              <a:xfrm>
                <a:off x="672" y="3504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6178" name="Rectangle 34"/>
              <p:cNvSpPr>
                <a:spLocks noChangeArrowheads="1"/>
              </p:cNvSpPr>
              <p:nvPr/>
            </p:nvSpPr>
            <p:spPr bwMode="auto">
              <a:xfrm>
                <a:off x="1104" y="3504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6179" name="Rectangle 35"/>
              <p:cNvSpPr>
                <a:spLocks noChangeArrowheads="1"/>
              </p:cNvSpPr>
              <p:nvPr/>
            </p:nvSpPr>
            <p:spPr bwMode="auto">
              <a:xfrm>
                <a:off x="1344" y="3504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6180" name="Rectangle 36"/>
              <p:cNvSpPr>
                <a:spLocks noChangeArrowheads="1"/>
              </p:cNvSpPr>
              <p:nvPr/>
            </p:nvSpPr>
            <p:spPr bwMode="auto">
              <a:xfrm>
                <a:off x="1872" y="3504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6181" name="Rectangle 37"/>
              <p:cNvSpPr>
                <a:spLocks noChangeArrowheads="1"/>
              </p:cNvSpPr>
              <p:nvPr/>
            </p:nvSpPr>
            <p:spPr bwMode="auto">
              <a:xfrm>
                <a:off x="2112" y="3504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6182" name="Rectangle 38"/>
              <p:cNvSpPr>
                <a:spLocks noChangeArrowheads="1"/>
              </p:cNvSpPr>
              <p:nvPr/>
            </p:nvSpPr>
            <p:spPr bwMode="auto">
              <a:xfrm>
                <a:off x="432" y="3504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6183" name="Rectangle 39"/>
              <p:cNvSpPr>
                <a:spLocks noChangeArrowheads="1"/>
              </p:cNvSpPr>
              <p:nvPr/>
            </p:nvSpPr>
            <p:spPr bwMode="auto">
              <a:xfrm>
                <a:off x="144" y="3504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6184" name="Rectangle 40"/>
              <p:cNvSpPr>
                <a:spLocks noChangeArrowheads="1"/>
              </p:cNvSpPr>
              <p:nvPr/>
            </p:nvSpPr>
            <p:spPr bwMode="auto">
              <a:xfrm>
                <a:off x="672" y="3648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6185" name="Rectangle 41"/>
              <p:cNvSpPr>
                <a:spLocks noChangeArrowheads="1"/>
              </p:cNvSpPr>
              <p:nvPr/>
            </p:nvSpPr>
            <p:spPr bwMode="auto">
              <a:xfrm>
                <a:off x="1104" y="3648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6186" name="Rectangle 42"/>
              <p:cNvSpPr>
                <a:spLocks noChangeArrowheads="1"/>
              </p:cNvSpPr>
              <p:nvPr/>
            </p:nvSpPr>
            <p:spPr bwMode="auto">
              <a:xfrm>
                <a:off x="1344" y="364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6187" name="Rectangle 43"/>
              <p:cNvSpPr>
                <a:spLocks noChangeArrowheads="1"/>
              </p:cNvSpPr>
              <p:nvPr/>
            </p:nvSpPr>
            <p:spPr bwMode="auto">
              <a:xfrm>
                <a:off x="1872" y="3648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6188" name="Rectangle 44"/>
              <p:cNvSpPr>
                <a:spLocks noChangeArrowheads="1"/>
              </p:cNvSpPr>
              <p:nvPr/>
            </p:nvSpPr>
            <p:spPr bwMode="auto">
              <a:xfrm>
                <a:off x="2112" y="364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6189" name="Rectangle 45"/>
              <p:cNvSpPr>
                <a:spLocks noChangeArrowheads="1"/>
              </p:cNvSpPr>
              <p:nvPr/>
            </p:nvSpPr>
            <p:spPr bwMode="auto">
              <a:xfrm>
                <a:off x="432" y="3648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6190" name="Rectangle 46"/>
              <p:cNvSpPr>
                <a:spLocks noChangeArrowheads="1"/>
              </p:cNvSpPr>
              <p:nvPr/>
            </p:nvSpPr>
            <p:spPr bwMode="auto">
              <a:xfrm>
                <a:off x="144" y="3648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6191" name="Rectangle 47"/>
              <p:cNvSpPr>
                <a:spLocks noChangeArrowheads="1"/>
              </p:cNvSpPr>
              <p:nvPr/>
            </p:nvSpPr>
            <p:spPr bwMode="auto">
              <a:xfrm>
                <a:off x="672" y="3792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6192" name="Rectangle 48"/>
              <p:cNvSpPr>
                <a:spLocks noChangeArrowheads="1"/>
              </p:cNvSpPr>
              <p:nvPr/>
            </p:nvSpPr>
            <p:spPr bwMode="auto">
              <a:xfrm>
                <a:off x="1104" y="3792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6193" name="Rectangle 49"/>
              <p:cNvSpPr>
                <a:spLocks noChangeArrowheads="1"/>
              </p:cNvSpPr>
              <p:nvPr/>
            </p:nvSpPr>
            <p:spPr bwMode="auto">
              <a:xfrm>
                <a:off x="1344" y="379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6194" name="Rectangle 50"/>
              <p:cNvSpPr>
                <a:spLocks noChangeArrowheads="1"/>
              </p:cNvSpPr>
              <p:nvPr/>
            </p:nvSpPr>
            <p:spPr bwMode="auto">
              <a:xfrm>
                <a:off x="1872" y="3792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6195" name="Rectangle 51"/>
              <p:cNvSpPr>
                <a:spLocks noChangeArrowheads="1"/>
              </p:cNvSpPr>
              <p:nvPr/>
            </p:nvSpPr>
            <p:spPr bwMode="auto">
              <a:xfrm>
                <a:off x="2112" y="379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6196" name="Rectangle 52"/>
              <p:cNvSpPr>
                <a:spLocks noChangeArrowheads="1"/>
              </p:cNvSpPr>
              <p:nvPr/>
            </p:nvSpPr>
            <p:spPr bwMode="auto">
              <a:xfrm>
                <a:off x="432" y="3792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6197" name="Rectangle 53"/>
              <p:cNvSpPr>
                <a:spLocks noChangeArrowheads="1"/>
              </p:cNvSpPr>
              <p:nvPr/>
            </p:nvSpPr>
            <p:spPr bwMode="auto">
              <a:xfrm>
                <a:off x="144" y="3792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6198" name="Rectangle 54"/>
              <p:cNvSpPr>
                <a:spLocks noChangeArrowheads="1"/>
              </p:cNvSpPr>
              <p:nvPr/>
            </p:nvSpPr>
            <p:spPr bwMode="auto">
              <a:xfrm>
                <a:off x="672" y="3936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6199" name="Rectangle 55"/>
              <p:cNvSpPr>
                <a:spLocks noChangeArrowheads="1"/>
              </p:cNvSpPr>
              <p:nvPr/>
            </p:nvSpPr>
            <p:spPr bwMode="auto">
              <a:xfrm>
                <a:off x="1104" y="3936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6200" name="Rectangle 56"/>
              <p:cNvSpPr>
                <a:spLocks noChangeArrowheads="1"/>
              </p:cNvSpPr>
              <p:nvPr/>
            </p:nvSpPr>
            <p:spPr bwMode="auto">
              <a:xfrm>
                <a:off x="1344" y="393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6201" name="Rectangle 57"/>
              <p:cNvSpPr>
                <a:spLocks noChangeArrowheads="1"/>
              </p:cNvSpPr>
              <p:nvPr/>
            </p:nvSpPr>
            <p:spPr bwMode="auto">
              <a:xfrm>
                <a:off x="1872" y="3936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6202" name="Rectangle 58"/>
              <p:cNvSpPr>
                <a:spLocks noChangeArrowheads="1"/>
              </p:cNvSpPr>
              <p:nvPr/>
            </p:nvSpPr>
            <p:spPr bwMode="auto">
              <a:xfrm>
                <a:off x="2112" y="393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6203" name="Rectangle 59"/>
              <p:cNvSpPr>
                <a:spLocks noChangeArrowheads="1"/>
              </p:cNvSpPr>
              <p:nvPr/>
            </p:nvSpPr>
            <p:spPr bwMode="auto">
              <a:xfrm>
                <a:off x="2640" y="2928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r>
                  <a:rPr lang="en-US" sz="1800" dirty="0">
                    <a:latin typeface="Verdana" charset="0"/>
                  </a:rPr>
                  <a:t>Rd</a:t>
                </a:r>
              </a:p>
            </p:txBody>
          </p:sp>
          <p:sp>
            <p:nvSpPr>
              <p:cNvPr id="1926204" name="Rectangle 60"/>
              <p:cNvSpPr>
                <a:spLocks noChangeArrowheads="1"/>
              </p:cNvSpPr>
              <p:nvPr/>
            </p:nvSpPr>
            <p:spPr bwMode="auto">
              <a:xfrm>
                <a:off x="2640" y="3072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6205" name="Rectangle 61"/>
              <p:cNvSpPr>
                <a:spLocks noChangeArrowheads="1"/>
              </p:cNvSpPr>
              <p:nvPr/>
            </p:nvSpPr>
            <p:spPr bwMode="auto">
              <a:xfrm>
                <a:off x="2640" y="3216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6206" name="Rectangle 62"/>
              <p:cNvSpPr>
                <a:spLocks noChangeArrowheads="1"/>
              </p:cNvSpPr>
              <p:nvPr/>
            </p:nvSpPr>
            <p:spPr bwMode="auto">
              <a:xfrm>
                <a:off x="2640" y="3360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6207" name="Rectangle 63"/>
              <p:cNvSpPr>
                <a:spLocks noChangeArrowheads="1"/>
              </p:cNvSpPr>
              <p:nvPr/>
            </p:nvSpPr>
            <p:spPr bwMode="auto">
              <a:xfrm>
                <a:off x="2640" y="3504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6208" name="Rectangle 64"/>
              <p:cNvSpPr>
                <a:spLocks noChangeArrowheads="1"/>
              </p:cNvSpPr>
              <p:nvPr/>
            </p:nvSpPr>
            <p:spPr bwMode="auto">
              <a:xfrm>
                <a:off x="2640" y="3648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6209" name="Rectangle 65"/>
              <p:cNvSpPr>
                <a:spLocks noChangeArrowheads="1"/>
              </p:cNvSpPr>
              <p:nvPr/>
            </p:nvSpPr>
            <p:spPr bwMode="auto">
              <a:xfrm>
                <a:off x="2640" y="3792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6210" name="Rectangle 66"/>
              <p:cNvSpPr>
                <a:spLocks noChangeArrowheads="1"/>
              </p:cNvSpPr>
              <p:nvPr/>
            </p:nvSpPr>
            <p:spPr bwMode="auto">
              <a:xfrm>
                <a:off x="2640" y="3936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6211" name="Rectangle 67"/>
              <p:cNvSpPr>
                <a:spLocks noChangeArrowheads="1"/>
              </p:cNvSpPr>
              <p:nvPr/>
            </p:nvSpPr>
            <p:spPr bwMode="auto">
              <a:xfrm>
                <a:off x="432" y="3936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6212" name="Rectangle 68"/>
              <p:cNvSpPr>
                <a:spLocks noChangeArrowheads="1"/>
              </p:cNvSpPr>
              <p:nvPr/>
            </p:nvSpPr>
            <p:spPr bwMode="auto">
              <a:xfrm>
                <a:off x="144" y="3936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6213" name="Rectangle 69"/>
              <p:cNvSpPr>
                <a:spLocks noChangeArrowheads="1"/>
              </p:cNvSpPr>
              <p:nvPr/>
            </p:nvSpPr>
            <p:spPr bwMode="auto">
              <a:xfrm>
                <a:off x="3600" y="292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r>
                  <a:rPr lang="en-US" sz="1800" dirty="0" err="1">
                    <a:latin typeface="Verdana" charset="0"/>
                  </a:rPr>
                  <a:t>PRd</a:t>
                </a:r>
                <a:endParaRPr lang="en-US" sz="1800" dirty="0">
                  <a:latin typeface="Verdana" charset="0"/>
                </a:endParaRPr>
              </a:p>
            </p:txBody>
          </p:sp>
          <p:sp>
            <p:nvSpPr>
              <p:cNvPr id="1926214" name="Rectangle 70"/>
              <p:cNvSpPr>
                <a:spLocks noChangeArrowheads="1"/>
              </p:cNvSpPr>
              <p:nvPr/>
            </p:nvSpPr>
            <p:spPr bwMode="auto">
              <a:xfrm>
                <a:off x="3600" y="307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6215" name="Rectangle 71"/>
              <p:cNvSpPr>
                <a:spLocks noChangeArrowheads="1"/>
              </p:cNvSpPr>
              <p:nvPr/>
            </p:nvSpPr>
            <p:spPr bwMode="auto">
              <a:xfrm>
                <a:off x="3600" y="321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6216" name="Rectangle 72"/>
              <p:cNvSpPr>
                <a:spLocks noChangeArrowheads="1"/>
              </p:cNvSpPr>
              <p:nvPr/>
            </p:nvSpPr>
            <p:spPr bwMode="auto">
              <a:xfrm>
                <a:off x="3600" y="3360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6217" name="Rectangle 73"/>
              <p:cNvSpPr>
                <a:spLocks noChangeArrowheads="1"/>
              </p:cNvSpPr>
              <p:nvPr/>
            </p:nvSpPr>
            <p:spPr bwMode="auto">
              <a:xfrm>
                <a:off x="3600" y="3504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6218" name="Rectangle 74"/>
              <p:cNvSpPr>
                <a:spLocks noChangeArrowheads="1"/>
              </p:cNvSpPr>
              <p:nvPr/>
            </p:nvSpPr>
            <p:spPr bwMode="auto">
              <a:xfrm>
                <a:off x="3600" y="364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6219" name="Rectangle 75"/>
              <p:cNvSpPr>
                <a:spLocks noChangeArrowheads="1"/>
              </p:cNvSpPr>
              <p:nvPr/>
            </p:nvSpPr>
            <p:spPr bwMode="auto">
              <a:xfrm>
                <a:off x="3600" y="379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6220" name="Rectangle 76"/>
              <p:cNvSpPr>
                <a:spLocks noChangeArrowheads="1"/>
              </p:cNvSpPr>
              <p:nvPr/>
            </p:nvSpPr>
            <p:spPr bwMode="auto">
              <a:xfrm>
                <a:off x="3600" y="393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6221" name="Rectangle 77"/>
              <p:cNvSpPr>
                <a:spLocks noChangeArrowheads="1"/>
              </p:cNvSpPr>
              <p:nvPr/>
            </p:nvSpPr>
            <p:spPr bwMode="auto">
              <a:xfrm>
                <a:off x="3072" y="292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r>
                  <a:rPr lang="en-US" sz="1800" dirty="0" err="1">
                    <a:latin typeface="Verdana" charset="0"/>
                  </a:rPr>
                  <a:t>LPRd</a:t>
                </a:r>
                <a:endParaRPr lang="en-US" sz="1800" dirty="0">
                  <a:latin typeface="Verdana" charset="0"/>
                </a:endParaRPr>
              </a:p>
            </p:txBody>
          </p:sp>
          <p:sp>
            <p:nvSpPr>
              <p:cNvPr id="1926222" name="Rectangle 78"/>
              <p:cNvSpPr>
                <a:spLocks noChangeArrowheads="1"/>
              </p:cNvSpPr>
              <p:nvPr/>
            </p:nvSpPr>
            <p:spPr bwMode="auto">
              <a:xfrm>
                <a:off x="3072" y="307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6223" name="Rectangle 79"/>
              <p:cNvSpPr>
                <a:spLocks noChangeArrowheads="1"/>
              </p:cNvSpPr>
              <p:nvPr/>
            </p:nvSpPr>
            <p:spPr bwMode="auto">
              <a:xfrm>
                <a:off x="3072" y="321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6224" name="Rectangle 80"/>
              <p:cNvSpPr>
                <a:spLocks noChangeArrowheads="1"/>
              </p:cNvSpPr>
              <p:nvPr/>
            </p:nvSpPr>
            <p:spPr bwMode="auto">
              <a:xfrm>
                <a:off x="3072" y="3360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6225" name="Rectangle 81"/>
              <p:cNvSpPr>
                <a:spLocks noChangeArrowheads="1"/>
              </p:cNvSpPr>
              <p:nvPr/>
            </p:nvSpPr>
            <p:spPr bwMode="auto">
              <a:xfrm>
                <a:off x="3072" y="3504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6226" name="Rectangle 82"/>
              <p:cNvSpPr>
                <a:spLocks noChangeArrowheads="1"/>
              </p:cNvSpPr>
              <p:nvPr/>
            </p:nvSpPr>
            <p:spPr bwMode="auto">
              <a:xfrm>
                <a:off x="3072" y="364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6227" name="Rectangle 83"/>
              <p:cNvSpPr>
                <a:spLocks noChangeArrowheads="1"/>
              </p:cNvSpPr>
              <p:nvPr/>
            </p:nvSpPr>
            <p:spPr bwMode="auto">
              <a:xfrm>
                <a:off x="3072" y="379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6228" name="Rectangle 84"/>
              <p:cNvSpPr>
                <a:spLocks noChangeArrowheads="1"/>
              </p:cNvSpPr>
              <p:nvPr/>
            </p:nvSpPr>
            <p:spPr bwMode="auto">
              <a:xfrm>
                <a:off x="3072" y="393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</p:grpSp>
        <p:sp>
          <p:nvSpPr>
            <p:cNvPr id="1926229" name="Text Box 85"/>
            <p:cNvSpPr txBox="1">
              <a:spLocks noChangeArrowheads="1"/>
            </p:cNvSpPr>
            <p:nvPr/>
          </p:nvSpPr>
          <p:spPr bwMode="auto">
            <a:xfrm>
              <a:off x="372" y="2592"/>
              <a:ext cx="473" cy="233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800" i="1" dirty="0" smtClean="0">
                  <a:latin typeface="Verdana" charset="0"/>
                </a:rPr>
                <a:t>ROB</a:t>
              </a:r>
              <a:endParaRPr lang="en-US" sz="1800" i="1" dirty="0">
                <a:latin typeface="Verdana" charset="0"/>
              </a:endParaRPr>
            </a:p>
          </p:txBody>
        </p:sp>
      </p:grpSp>
      <p:sp>
        <p:nvSpPr>
          <p:cNvPr id="1926230" name="Rectangle 86"/>
          <p:cNvSpPr>
            <a:spLocks noChangeArrowheads="1"/>
          </p:cNvSpPr>
          <p:nvPr/>
        </p:nvSpPr>
        <p:spPr bwMode="auto">
          <a:xfrm>
            <a:off x="6559550" y="1752600"/>
            <a:ext cx="28956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285750" indent="-285750" algn="l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2400" dirty="0">
                <a:latin typeface="Verdana" charset="0"/>
              </a:rPr>
              <a:t>ld</a:t>
            </a:r>
            <a:r>
              <a:rPr lang="en-US" sz="2400" dirty="0" smtClean="0">
                <a:latin typeface="Verdana" charset="0"/>
              </a:rPr>
              <a:t> x1</a:t>
            </a:r>
            <a:r>
              <a:rPr lang="en-US" sz="2400" dirty="0">
                <a:latin typeface="Verdana" charset="0"/>
              </a:rPr>
              <a:t>, 0</a:t>
            </a:r>
            <a:r>
              <a:rPr lang="en-US" sz="2400" dirty="0" smtClean="0">
                <a:latin typeface="Verdana" charset="0"/>
              </a:rPr>
              <a:t>(x3</a:t>
            </a:r>
            <a:r>
              <a:rPr lang="en-US" sz="2400" dirty="0">
                <a:latin typeface="Verdana" charset="0"/>
              </a:rPr>
              <a:t>)</a:t>
            </a:r>
          </a:p>
          <a:p>
            <a:pPr marL="285750" indent="-285750" algn="l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2400" dirty="0" err="1" smtClean="0">
                <a:latin typeface="Verdana" charset="0"/>
              </a:rPr>
              <a:t>addi</a:t>
            </a:r>
            <a:r>
              <a:rPr lang="en-US" sz="2400" dirty="0" smtClean="0">
                <a:latin typeface="Verdana" charset="0"/>
              </a:rPr>
              <a:t> x3</a:t>
            </a:r>
            <a:r>
              <a:rPr lang="en-US" sz="2400" dirty="0">
                <a:latin typeface="Verdana" charset="0"/>
              </a:rPr>
              <a:t>,</a:t>
            </a:r>
            <a:r>
              <a:rPr lang="en-US" sz="2400" dirty="0" smtClean="0">
                <a:latin typeface="Verdana" charset="0"/>
              </a:rPr>
              <a:t> x1</a:t>
            </a:r>
            <a:r>
              <a:rPr lang="en-US" sz="2400" dirty="0">
                <a:latin typeface="Verdana" charset="0"/>
              </a:rPr>
              <a:t>, #4</a:t>
            </a:r>
          </a:p>
          <a:p>
            <a:pPr marL="285750" indent="-285750" algn="l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2400" dirty="0">
                <a:latin typeface="Verdana" charset="0"/>
              </a:rPr>
              <a:t>sub</a:t>
            </a:r>
            <a:r>
              <a:rPr lang="en-US" sz="2400" dirty="0" smtClean="0">
                <a:latin typeface="Verdana" charset="0"/>
              </a:rPr>
              <a:t> x6</a:t>
            </a:r>
            <a:r>
              <a:rPr lang="en-US" sz="2400" dirty="0">
                <a:latin typeface="Verdana" charset="0"/>
              </a:rPr>
              <a:t>,</a:t>
            </a:r>
            <a:r>
              <a:rPr lang="en-US" sz="2400" dirty="0" smtClean="0">
                <a:latin typeface="Verdana" charset="0"/>
              </a:rPr>
              <a:t> x7</a:t>
            </a:r>
            <a:r>
              <a:rPr lang="en-US" sz="2400" dirty="0">
                <a:latin typeface="Verdana" charset="0"/>
              </a:rPr>
              <a:t>,</a:t>
            </a:r>
            <a:r>
              <a:rPr lang="en-US" sz="2400" dirty="0" smtClean="0">
                <a:latin typeface="Verdana" charset="0"/>
              </a:rPr>
              <a:t> x6</a:t>
            </a:r>
            <a:endParaRPr lang="en-US" sz="2400" dirty="0">
              <a:latin typeface="Verdana" charset="0"/>
            </a:endParaRPr>
          </a:p>
          <a:p>
            <a:pPr marL="285750" indent="-285750" algn="l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2400" dirty="0">
                <a:latin typeface="Verdana" charset="0"/>
              </a:rPr>
              <a:t>add</a:t>
            </a:r>
            <a:r>
              <a:rPr lang="en-US" sz="2400" dirty="0" smtClean="0">
                <a:latin typeface="Verdana" charset="0"/>
              </a:rPr>
              <a:t> x3</a:t>
            </a:r>
            <a:r>
              <a:rPr lang="en-US" sz="2400" dirty="0">
                <a:latin typeface="Verdana" charset="0"/>
              </a:rPr>
              <a:t>,</a:t>
            </a:r>
            <a:r>
              <a:rPr lang="en-US" sz="2400" dirty="0" smtClean="0">
                <a:latin typeface="Verdana" charset="0"/>
              </a:rPr>
              <a:t> x3</a:t>
            </a:r>
            <a:r>
              <a:rPr lang="en-US" sz="2400" dirty="0">
                <a:latin typeface="Verdana" charset="0"/>
              </a:rPr>
              <a:t>,</a:t>
            </a:r>
            <a:r>
              <a:rPr lang="en-US" sz="2400" dirty="0" smtClean="0">
                <a:latin typeface="Verdana" charset="0"/>
              </a:rPr>
              <a:t> x6</a:t>
            </a:r>
            <a:endParaRPr lang="en-US" sz="2400" dirty="0">
              <a:latin typeface="Verdana" charset="0"/>
            </a:endParaRPr>
          </a:p>
          <a:p>
            <a:pPr marL="285750" indent="-285750" algn="l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2400" dirty="0">
                <a:latin typeface="Verdana" charset="0"/>
              </a:rPr>
              <a:t>ld</a:t>
            </a:r>
            <a:r>
              <a:rPr lang="en-US" sz="2400" dirty="0" smtClean="0">
                <a:latin typeface="Verdana" charset="0"/>
              </a:rPr>
              <a:t> x6</a:t>
            </a:r>
            <a:r>
              <a:rPr lang="en-US" sz="2400" dirty="0">
                <a:latin typeface="Verdana" charset="0"/>
              </a:rPr>
              <a:t>, 0</a:t>
            </a:r>
            <a:r>
              <a:rPr lang="en-US" sz="2400" dirty="0" smtClean="0">
                <a:latin typeface="Verdana" charset="0"/>
              </a:rPr>
              <a:t>(x1</a:t>
            </a:r>
            <a:r>
              <a:rPr lang="en-US" sz="2400" dirty="0">
                <a:latin typeface="Verdana" charset="0"/>
              </a:rPr>
              <a:t>)</a:t>
            </a:r>
          </a:p>
        </p:txBody>
      </p:sp>
      <p:grpSp>
        <p:nvGrpSpPr>
          <p:cNvPr id="1926231" name="Group 87"/>
          <p:cNvGrpSpPr>
            <a:grpSpLocks/>
          </p:cNvGrpSpPr>
          <p:nvPr/>
        </p:nvGrpSpPr>
        <p:grpSpPr bwMode="auto">
          <a:xfrm>
            <a:off x="5095875" y="1062038"/>
            <a:ext cx="1273175" cy="3052762"/>
            <a:chOff x="3014" y="669"/>
            <a:chExt cx="802" cy="1923"/>
          </a:xfrm>
        </p:grpSpPr>
        <p:sp>
          <p:nvSpPr>
            <p:cNvPr id="1926232" name="Text Box 88"/>
            <p:cNvSpPr txBox="1">
              <a:spLocks noChangeArrowheads="1"/>
            </p:cNvSpPr>
            <p:nvPr/>
          </p:nvSpPr>
          <p:spPr bwMode="auto">
            <a:xfrm>
              <a:off x="3014" y="669"/>
              <a:ext cx="802" cy="25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 i="1" dirty="0">
                  <a:latin typeface="Verdana" charset="0"/>
                </a:rPr>
                <a:t>Free List</a:t>
              </a:r>
            </a:p>
          </p:txBody>
        </p:sp>
        <p:sp>
          <p:nvSpPr>
            <p:cNvPr id="1926233" name="Rectangle 89"/>
            <p:cNvSpPr>
              <a:spLocks noChangeArrowheads="1"/>
            </p:cNvSpPr>
            <p:nvPr/>
          </p:nvSpPr>
          <p:spPr bwMode="auto">
            <a:xfrm>
              <a:off x="3168" y="1632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l"/>
              <a:endParaRPr lang="en-US" sz="1800">
                <a:latin typeface="Verdana" charset="0"/>
              </a:endParaRPr>
            </a:p>
          </p:txBody>
        </p:sp>
        <p:sp>
          <p:nvSpPr>
            <p:cNvPr id="1926234" name="Rectangle 90"/>
            <p:cNvSpPr>
              <a:spLocks noChangeArrowheads="1"/>
            </p:cNvSpPr>
            <p:nvPr/>
          </p:nvSpPr>
          <p:spPr bwMode="auto">
            <a:xfrm>
              <a:off x="3168" y="1776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l"/>
              <a:endParaRPr lang="en-US" sz="1800">
                <a:latin typeface="Verdana" charset="0"/>
              </a:endParaRPr>
            </a:p>
          </p:txBody>
        </p:sp>
        <p:sp>
          <p:nvSpPr>
            <p:cNvPr id="1926235" name="Rectangle 91"/>
            <p:cNvSpPr>
              <a:spLocks noChangeArrowheads="1"/>
            </p:cNvSpPr>
            <p:nvPr/>
          </p:nvSpPr>
          <p:spPr bwMode="auto">
            <a:xfrm>
              <a:off x="3168" y="1920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l"/>
              <a:endParaRPr lang="en-US" sz="1800">
                <a:latin typeface="Verdana" charset="0"/>
              </a:endParaRPr>
            </a:p>
          </p:txBody>
        </p:sp>
        <p:sp>
          <p:nvSpPr>
            <p:cNvPr id="1926236" name="Rectangle 92"/>
            <p:cNvSpPr>
              <a:spLocks noChangeArrowheads="1"/>
            </p:cNvSpPr>
            <p:nvPr/>
          </p:nvSpPr>
          <p:spPr bwMode="auto">
            <a:xfrm>
              <a:off x="3168" y="912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 sz="1800">
                  <a:latin typeface="Verdana" charset="0"/>
                </a:rPr>
                <a:t>P0</a:t>
              </a:r>
            </a:p>
          </p:txBody>
        </p:sp>
        <p:sp>
          <p:nvSpPr>
            <p:cNvPr id="1926237" name="Rectangle 93"/>
            <p:cNvSpPr>
              <a:spLocks noChangeArrowheads="1"/>
            </p:cNvSpPr>
            <p:nvPr/>
          </p:nvSpPr>
          <p:spPr bwMode="auto">
            <a:xfrm>
              <a:off x="3170" y="2448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26238" name="Rectangle 94"/>
            <p:cNvSpPr>
              <a:spLocks noChangeArrowheads="1"/>
            </p:cNvSpPr>
            <p:nvPr/>
          </p:nvSpPr>
          <p:spPr bwMode="auto">
            <a:xfrm>
              <a:off x="3168" y="1056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 sz="1800">
                  <a:latin typeface="Verdana" charset="0"/>
                </a:rPr>
                <a:t>P1</a:t>
              </a:r>
            </a:p>
          </p:txBody>
        </p:sp>
        <p:sp>
          <p:nvSpPr>
            <p:cNvPr id="1926239" name="Rectangle 95"/>
            <p:cNvSpPr>
              <a:spLocks noChangeArrowheads="1"/>
            </p:cNvSpPr>
            <p:nvPr/>
          </p:nvSpPr>
          <p:spPr bwMode="auto">
            <a:xfrm>
              <a:off x="3168" y="1200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 sz="1800">
                  <a:latin typeface="Verdana" charset="0"/>
                </a:rPr>
                <a:t>P3</a:t>
              </a:r>
            </a:p>
          </p:txBody>
        </p:sp>
        <p:sp>
          <p:nvSpPr>
            <p:cNvPr id="1926240" name="Rectangle 96"/>
            <p:cNvSpPr>
              <a:spLocks noChangeArrowheads="1"/>
            </p:cNvSpPr>
            <p:nvPr/>
          </p:nvSpPr>
          <p:spPr bwMode="auto">
            <a:xfrm>
              <a:off x="3168" y="1344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 sz="1800">
                  <a:latin typeface="Verdana" charset="0"/>
                </a:rPr>
                <a:t>P2</a:t>
              </a:r>
            </a:p>
          </p:txBody>
        </p:sp>
        <p:sp>
          <p:nvSpPr>
            <p:cNvPr id="1926241" name="Rectangle 97"/>
            <p:cNvSpPr>
              <a:spLocks noChangeArrowheads="1"/>
            </p:cNvSpPr>
            <p:nvPr/>
          </p:nvSpPr>
          <p:spPr bwMode="auto">
            <a:xfrm>
              <a:off x="3168" y="1488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 sz="1800">
                  <a:latin typeface="Verdana" charset="0"/>
                </a:rPr>
                <a:t>P4</a:t>
              </a:r>
            </a:p>
          </p:txBody>
        </p:sp>
        <p:sp>
          <p:nvSpPr>
            <p:cNvPr id="1926242" name="Line 98"/>
            <p:cNvSpPr>
              <a:spLocks noChangeShapeType="1"/>
            </p:cNvSpPr>
            <p:nvPr/>
          </p:nvSpPr>
          <p:spPr bwMode="auto">
            <a:xfrm>
              <a:off x="3168" y="2064"/>
              <a:ext cx="0" cy="38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prstDash val="sysDot"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26243" name="Line 99"/>
            <p:cNvSpPr>
              <a:spLocks noChangeShapeType="1"/>
            </p:cNvSpPr>
            <p:nvPr/>
          </p:nvSpPr>
          <p:spPr bwMode="auto">
            <a:xfrm>
              <a:off x="3598" y="2064"/>
              <a:ext cx="0" cy="38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prstDash val="sysDot"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926244" name="Group 100"/>
          <p:cNvGrpSpPr>
            <a:grpSpLocks/>
          </p:cNvGrpSpPr>
          <p:nvPr/>
        </p:nvGrpSpPr>
        <p:grpSpPr bwMode="auto">
          <a:xfrm>
            <a:off x="2747963" y="985838"/>
            <a:ext cx="2135187" cy="3186112"/>
            <a:chOff x="1535" y="621"/>
            <a:chExt cx="1345" cy="2007"/>
          </a:xfrm>
        </p:grpSpPr>
        <p:grpSp>
          <p:nvGrpSpPr>
            <p:cNvPr id="1926245" name="Group 101"/>
            <p:cNvGrpSpPr>
              <a:grpSpLocks/>
            </p:cNvGrpSpPr>
            <p:nvPr/>
          </p:nvGrpSpPr>
          <p:grpSpPr bwMode="auto">
            <a:xfrm>
              <a:off x="1535" y="1581"/>
              <a:ext cx="1153" cy="231"/>
              <a:chOff x="1679" y="1533"/>
              <a:chExt cx="1153" cy="231"/>
            </a:xfrm>
          </p:grpSpPr>
          <p:sp>
            <p:nvSpPr>
              <p:cNvPr id="1926246" name="Rectangle 102"/>
              <p:cNvSpPr>
                <a:spLocks noChangeArrowheads="1"/>
              </p:cNvSpPr>
              <p:nvPr/>
            </p:nvSpPr>
            <p:spPr bwMode="auto">
              <a:xfrm>
                <a:off x="1968" y="1584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algn="l"/>
                <a:r>
                  <a:rPr lang="en-US" sz="1800" dirty="0" smtClean="0">
                    <a:latin typeface="Verdana" charset="0"/>
                  </a:rPr>
                  <a:t>&lt;x6</a:t>
                </a:r>
                <a:r>
                  <a:rPr lang="en-US" sz="1800" dirty="0">
                    <a:latin typeface="Verdana" charset="0"/>
                  </a:rPr>
                  <a:t>&gt;</a:t>
                </a:r>
              </a:p>
            </p:txBody>
          </p:sp>
          <p:sp>
            <p:nvSpPr>
              <p:cNvPr id="1926247" name="Text Box 103"/>
              <p:cNvSpPr txBox="1">
                <a:spLocks noChangeArrowheads="1"/>
              </p:cNvSpPr>
              <p:nvPr/>
            </p:nvSpPr>
            <p:spPr bwMode="auto">
              <a:xfrm>
                <a:off x="1679" y="1533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800">
                    <a:latin typeface="Verdana" charset="0"/>
                  </a:rPr>
                  <a:t>P5</a:t>
                </a:r>
              </a:p>
            </p:txBody>
          </p:sp>
        </p:grpSp>
        <p:grpSp>
          <p:nvGrpSpPr>
            <p:cNvPr id="1926248" name="Group 104"/>
            <p:cNvGrpSpPr>
              <a:grpSpLocks/>
            </p:cNvGrpSpPr>
            <p:nvPr/>
          </p:nvGrpSpPr>
          <p:grpSpPr bwMode="auto">
            <a:xfrm>
              <a:off x="1535" y="1725"/>
              <a:ext cx="1153" cy="231"/>
              <a:chOff x="1679" y="1677"/>
              <a:chExt cx="1153" cy="231"/>
            </a:xfrm>
          </p:grpSpPr>
          <p:sp>
            <p:nvSpPr>
              <p:cNvPr id="1926249" name="Rectangle 105"/>
              <p:cNvSpPr>
                <a:spLocks noChangeArrowheads="1"/>
              </p:cNvSpPr>
              <p:nvPr/>
            </p:nvSpPr>
            <p:spPr bwMode="auto">
              <a:xfrm>
                <a:off x="1968" y="1728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algn="l"/>
                <a:r>
                  <a:rPr lang="en-US" sz="1800" dirty="0" smtClean="0">
                    <a:latin typeface="Verdana" charset="0"/>
                  </a:rPr>
                  <a:t>&lt;x7</a:t>
                </a:r>
                <a:r>
                  <a:rPr lang="en-US" sz="1800" dirty="0">
                    <a:latin typeface="Verdana" charset="0"/>
                  </a:rPr>
                  <a:t>&gt;</a:t>
                </a:r>
              </a:p>
            </p:txBody>
          </p:sp>
          <p:sp>
            <p:nvSpPr>
              <p:cNvPr id="1926250" name="Text Box 106"/>
              <p:cNvSpPr txBox="1">
                <a:spLocks noChangeArrowheads="1"/>
              </p:cNvSpPr>
              <p:nvPr/>
            </p:nvSpPr>
            <p:spPr bwMode="auto">
              <a:xfrm>
                <a:off x="1679" y="1677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800">
                    <a:latin typeface="Verdana" charset="0"/>
                  </a:rPr>
                  <a:t>P6</a:t>
                </a:r>
              </a:p>
            </p:txBody>
          </p:sp>
        </p:grpSp>
        <p:grpSp>
          <p:nvGrpSpPr>
            <p:cNvPr id="1926251" name="Group 107"/>
            <p:cNvGrpSpPr>
              <a:grpSpLocks/>
            </p:cNvGrpSpPr>
            <p:nvPr/>
          </p:nvGrpSpPr>
          <p:grpSpPr bwMode="auto">
            <a:xfrm>
              <a:off x="1535" y="1869"/>
              <a:ext cx="1153" cy="231"/>
              <a:chOff x="1679" y="1821"/>
              <a:chExt cx="1153" cy="231"/>
            </a:xfrm>
          </p:grpSpPr>
          <p:sp>
            <p:nvSpPr>
              <p:cNvPr id="1926252" name="Rectangle 108"/>
              <p:cNvSpPr>
                <a:spLocks noChangeArrowheads="1"/>
              </p:cNvSpPr>
              <p:nvPr/>
            </p:nvSpPr>
            <p:spPr bwMode="auto">
              <a:xfrm>
                <a:off x="1968" y="1872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algn="l"/>
                <a:r>
                  <a:rPr lang="en-US" sz="1800" dirty="0" smtClean="0">
                    <a:latin typeface="Verdana" charset="0"/>
                  </a:rPr>
                  <a:t>&lt;x3</a:t>
                </a:r>
                <a:r>
                  <a:rPr lang="en-US" sz="1800" dirty="0">
                    <a:latin typeface="Verdana" charset="0"/>
                  </a:rPr>
                  <a:t>&gt;</a:t>
                </a:r>
              </a:p>
            </p:txBody>
          </p:sp>
          <p:sp>
            <p:nvSpPr>
              <p:cNvPr id="1926253" name="Text Box 109"/>
              <p:cNvSpPr txBox="1">
                <a:spLocks noChangeArrowheads="1"/>
              </p:cNvSpPr>
              <p:nvPr/>
            </p:nvSpPr>
            <p:spPr bwMode="auto">
              <a:xfrm>
                <a:off x="1679" y="1821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800">
                    <a:latin typeface="Verdana" charset="0"/>
                  </a:rPr>
                  <a:t>P7</a:t>
                </a:r>
              </a:p>
            </p:txBody>
          </p:sp>
        </p:grpSp>
        <p:grpSp>
          <p:nvGrpSpPr>
            <p:cNvPr id="1926254" name="Group 110"/>
            <p:cNvGrpSpPr>
              <a:grpSpLocks/>
            </p:cNvGrpSpPr>
            <p:nvPr/>
          </p:nvGrpSpPr>
          <p:grpSpPr bwMode="auto">
            <a:xfrm>
              <a:off x="1535" y="861"/>
              <a:ext cx="1153" cy="231"/>
              <a:chOff x="1679" y="813"/>
              <a:chExt cx="1153" cy="231"/>
            </a:xfrm>
          </p:grpSpPr>
          <p:sp>
            <p:nvSpPr>
              <p:cNvPr id="1926255" name="Rectangle 111"/>
              <p:cNvSpPr>
                <a:spLocks noChangeArrowheads="1"/>
              </p:cNvSpPr>
              <p:nvPr/>
            </p:nvSpPr>
            <p:spPr bwMode="auto">
              <a:xfrm>
                <a:off x="1968" y="864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6256" name="Text Box 112"/>
              <p:cNvSpPr txBox="1">
                <a:spLocks noChangeArrowheads="1"/>
              </p:cNvSpPr>
              <p:nvPr/>
            </p:nvSpPr>
            <p:spPr bwMode="auto">
              <a:xfrm>
                <a:off x="1679" y="813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800">
                    <a:latin typeface="Verdana" charset="0"/>
                  </a:rPr>
                  <a:t>P0</a:t>
                </a:r>
              </a:p>
            </p:txBody>
          </p:sp>
        </p:grpSp>
        <p:grpSp>
          <p:nvGrpSpPr>
            <p:cNvPr id="1926257" name="Group 113"/>
            <p:cNvGrpSpPr>
              <a:grpSpLocks/>
            </p:cNvGrpSpPr>
            <p:nvPr/>
          </p:nvGrpSpPr>
          <p:grpSpPr bwMode="auto">
            <a:xfrm>
              <a:off x="1539" y="2397"/>
              <a:ext cx="1153" cy="231"/>
              <a:chOff x="1683" y="2349"/>
              <a:chExt cx="1153" cy="231"/>
            </a:xfrm>
          </p:grpSpPr>
          <p:sp>
            <p:nvSpPr>
              <p:cNvPr id="1926258" name="Rectangle 114"/>
              <p:cNvSpPr>
                <a:spLocks noChangeArrowheads="1"/>
              </p:cNvSpPr>
              <p:nvPr/>
            </p:nvSpPr>
            <p:spPr bwMode="auto">
              <a:xfrm>
                <a:off x="1972" y="2400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6259" name="Text Box 115"/>
              <p:cNvSpPr txBox="1">
                <a:spLocks noChangeArrowheads="1"/>
              </p:cNvSpPr>
              <p:nvPr/>
            </p:nvSpPr>
            <p:spPr bwMode="auto">
              <a:xfrm>
                <a:off x="1683" y="2349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800">
                    <a:latin typeface="Verdana" charset="0"/>
                  </a:rPr>
                  <a:t>Pn</a:t>
                </a:r>
              </a:p>
            </p:txBody>
          </p:sp>
        </p:grpSp>
        <p:grpSp>
          <p:nvGrpSpPr>
            <p:cNvPr id="1926260" name="Group 116"/>
            <p:cNvGrpSpPr>
              <a:grpSpLocks/>
            </p:cNvGrpSpPr>
            <p:nvPr/>
          </p:nvGrpSpPr>
          <p:grpSpPr bwMode="auto">
            <a:xfrm>
              <a:off x="1535" y="1005"/>
              <a:ext cx="1153" cy="231"/>
              <a:chOff x="1679" y="957"/>
              <a:chExt cx="1153" cy="231"/>
            </a:xfrm>
          </p:grpSpPr>
          <p:sp>
            <p:nvSpPr>
              <p:cNvPr id="1926261" name="Rectangle 117"/>
              <p:cNvSpPr>
                <a:spLocks noChangeArrowheads="1"/>
              </p:cNvSpPr>
              <p:nvPr/>
            </p:nvSpPr>
            <p:spPr bwMode="auto">
              <a:xfrm>
                <a:off x="1968" y="1008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6262" name="Text Box 118"/>
              <p:cNvSpPr txBox="1">
                <a:spLocks noChangeArrowheads="1"/>
              </p:cNvSpPr>
              <p:nvPr/>
            </p:nvSpPr>
            <p:spPr bwMode="auto">
              <a:xfrm>
                <a:off x="1679" y="957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800">
                    <a:latin typeface="Verdana" charset="0"/>
                  </a:rPr>
                  <a:t>P1</a:t>
                </a:r>
              </a:p>
            </p:txBody>
          </p:sp>
        </p:grpSp>
        <p:grpSp>
          <p:nvGrpSpPr>
            <p:cNvPr id="1926263" name="Group 119"/>
            <p:cNvGrpSpPr>
              <a:grpSpLocks/>
            </p:cNvGrpSpPr>
            <p:nvPr/>
          </p:nvGrpSpPr>
          <p:grpSpPr bwMode="auto">
            <a:xfrm>
              <a:off x="1535" y="1149"/>
              <a:ext cx="1153" cy="231"/>
              <a:chOff x="1679" y="1101"/>
              <a:chExt cx="1153" cy="231"/>
            </a:xfrm>
          </p:grpSpPr>
          <p:sp>
            <p:nvSpPr>
              <p:cNvPr id="1926264" name="Rectangle 120"/>
              <p:cNvSpPr>
                <a:spLocks noChangeArrowheads="1"/>
              </p:cNvSpPr>
              <p:nvPr/>
            </p:nvSpPr>
            <p:spPr bwMode="auto">
              <a:xfrm>
                <a:off x="1968" y="1152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6265" name="Text Box 121"/>
              <p:cNvSpPr txBox="1">
                <a:spLocks noChangeArrowheads="1"/>
              </p:cNvSpPr>
              <p:nvPr/>
            </p:nvSpPr>
            <p:spPr bwMode="auto">
              <a:xfrm>
                <a:off x="1679" y="1101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800">
                    <a:latin typeface="Verdana" charset="0"/>
                  </a:rPr>
                  <a:t>P2</a:t>
                </a:r>
              </a:p>
            </p:txBody>
          </p:sp>
        </p:grpSp>
        <p:grpSp>
          <p:nvGrpSpPr>
            <p:cNvPr id="1926266" name="Group 122"/>
            <p:cNvGrpSpPr>
              <a:grpSpLocks/>
            </p:cNvGrpSpPr>
            <p:nvPr/>
          </p:nvGrpSpPr>
          <p:grpSpPr bwMode="auto">
            <a:xfrm>
              <a:off x="1535" y="1293"/>
              <a:ext cx="1153" cy="231"/>
              <a:chOff x="1679" y="1245"/>
              <a:chExt cx="1153" cy="231"/>
            </a:xfrm>
          </p:grpSpPr>
          <p:sp>
            <p:nvSpPr>
              <p:cNvPr id="1926267" name="Rectangle 123"/>
              <p:cNvSpPr>
                <a:spLocks noChangeArrowheads="1"/>
              </p:cNvSpPr>
              <p:nvPr/>
            </p:nvSpPr>
            <p:spPr bwMode="auto">
              <a:xfrm>
                <a:off x="1968" y="1296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6268" name="Text Box 124"/>
              <p:cNvSpPr txBox="1">
                <a:spLocks noChangeArrowheads="1"/>
              </p:cNvSpPr>
              <p:nvPr/>
            </p:nvSpPr>
            <p:spPr bwMode="auto">
              <a:xfrm>
                <a:off x="1679" y="1245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800">
                    <a:latin typeface="Verdana" charset="0"/>
                  </a:rPr>
                  <a:t>P3</a:t>
                </a:r>
              </a:p>
            </p:txBody>
          </p:sp>
        </p:grpSp>
        <p:grpSp>
          <p:nvGrpSpPr>
            <p:cNvPr id="1926269" name="Group 125"/>
            <p:cNvGrpSpPr>
              <a:grpSpLocks/>
            </p:cNvGrpSpPr>
            <p:nvPr/>
          </p:nvGrpSpPr>
          <p:grpSpPr bwMode="auto">
            <a:xfrm>
              <a:off x="1535" y="1437"/>
              <a:ext cx="1153" cy="231"/>
              <a:chOff x="1679" y="1389"/>
              <a:chExt cx="1153" cy="231"/>
            </a:xfrm>
          </p:grpSpPr>
          <p:sp>
            <p:nvSpPr>
              <p:cNvPr id="1926270" name="Rectangle 126"/>
              <p:cNvSpPr>
                <a:spLocks noChangeArrowheads="1"/>
              </p:cNvSpPr>
              <p:nvPr/>
            </p:nvSpPr>
            <p:spPr bwMode="auto">
              <a:xfrm>
                <a:off x="1968" y="1440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6271" name="Text Box 127"/>
              <p:cNvSpPr txBox="1">
                <a:spLocks noChangeArrowheads="1"/>
              </p:cNvSpPr>
              <p:nvPr/>
            </p:nvSpPr>
            <p:spPr bwMode="auto">
              <a:xfrm>
                <a:off x="1679" y="1389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800">
                    <a:latin typeface="Verdana" charset="0"/>
                  </a:rPr>
                  <a:t>P4</a:t>
                </a:r>
              </a:p>
            </p:txBody>
          </p:sp>
        </p:grpSp>
        <p:sp>
          <p:nvSpPr>
            <p:cNvPr id="1926272" name="Line 128"/>
            <p:cNvSpPr>
              <a:spLocks noChangeShapeType="1"/>
            </p:cNvSpPr>
            <p:nvPr/>
          </p:nvSpPr>
          <p:spPr bwMode="auto">
            <a:xfrm>
              <a:off x="1824" y="2064"/>
              <a:ext cx="0" cy="38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prstDash val="sysDot"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26273" name="Line 129"/>
            <p:cNvSpPr>
              <a:spLocks noChangeShapeType="1"/>
            </p:cNvSpPr>
            <p:nvPr/>
          </p:nvSpPr>
          <p:spPr bwMode="auto">
            <a:xfrm>
              <a:off x="2688" y="2064"/>
              <a:ext cx="0" cy="38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prstDash val="sysDot"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26274" name="Text Box 130"/>
            <p:cNvSpPr txBox="1">
              <a:spLocks noChangeArrowheads="1"/>
            </p:cNvSpPr>
            <p:nvPr/>
          </p:nvSpPr>
          <p:spPr bwMode="auto">
            <a:xfrm>
              <a:off x="1631" y="621"/>
              <a:ext cx="1205" cy="25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 i="1" dirty="0">
                  <a:latin typeface="Verdana" charset="0"/>
                </a:rPr>
                <a:t>Physical</a:t>
              </a:r>
              <a:r>
                <a:rPr lang="en-US" sz="2000" i="1" dirty="0" smtClean="0">
                  <a:latin typeface="Verdana" charset="0"/>
                </a:rPr>
                <a:t> </a:t>
              </a:r>
              <a:r>
                <a:rPr lang="en-US" sz="2000" i="1" dirty="0" err="1" smtClean="0">
                  <a:latin typeface="Verdana" charset="0"/>
                </a:rPr>
                <a:t>Regs</a:t>
              </a:r>
              <a:endParaRPr lang="en-US" sz="2000" i="1" dirty="0">
                <a:latin typeface="Verdana" charset="0"/>
              </a:endParaRPr>
            </a:p>
          </p:txBody>
        </p:sp>
        <p:sp>
          <p:nvSpPr>
            <p:cNvPr id="1926275" name="Rectangle 131"/>
            <p:cNvSpPr>
              <a:spLocks noChangeArrowheads="1"/>
            </p:cNvSpPr>
            <p:nvPr/>
          </p:nvSpPr>
          <p:spPr bwMode="auto">
            <a:xfrm>
              <a:off x="2688" y="1632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lIns="0" tIns="0" rIns="0" bIns="0" anchor="ctr">
              <a:prstTxWarp prst="textNoShape">
                <a:avLst/>
              </a:prstTxWarp>
            </a:bodyPr>
            <a:lstStyle/>
            <a:p>
              <a:r>
                <a:rPr lang="en-US" sz="1800">
                  <a:latin typeface="Verdana" charset="0"/>
                </a:rPr>
                <a:t>p</a:t>
              </a:r>
            </a:p>
          </p:txBody>
        </p:sp>
        <p:sp>
          <p:nvSpPr>
            <p:cNvPr id="1926276" name="Rectangle 132"/>
            <p:cNvSpPr>
              <a:spLocks noChangeArrowheads="1"/>
            </p:cNvSpPr>
            <p:nvPr/>
          </p:nvSpPr>
          <p:spPr bwMode="auto">
            <a:xfrm>
              <a:off x="2688" y="1776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lIns="0" tIns="0" rIns="0" bIns="0" anchor="ctr">
              <a:prstTxWarp prst="textNoShape">
                <a:avLst/>
              </a:prstTxWarp>
            </a:bodyPr>
            <a:lstStyle/>
            <a:p>
              <a:r>
                <a:rPr lang="en-US" sz="1800">
                  <a:latin typeface="Verdana" charset="0"/>
                </a:rPr>
                <a:t>p</a:t>
              </a:r>
            </a:p>
          </p:txBody>
        </p:sp>
        <p:sp>
          <p:nvSpPr>
            <p:cNvPr id="1926277" name="Rectangle 133"/>
            <p:cNvSpPr>
              <a:spLocks noChangeArrowheads="1"/>
            </p:cNvSpPr>
            <p:nvPr/>
          </p:nvSpPr>
          <p:spPr bwMode="auto">
            <a:xfrm>
              <a:off x="2688" y="1920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lIns="0" tIns="0" rIns="0" bIns="0" anchor="ctr">
              <a:prstTxWarp prst="textNoShape">
                <a:avLst/>
              </a:prstTxWarp>
            </a:bodyPr>
            <a:lstStyle/>
            <a:p>
              <a:r>
                <a:rPr lang="en-US" sz="1800">
                  <a:latin typeface="Verdana" charset="0"/>
                </a:rPr>
                <a:t>p</a:t>
              </a:r>
            </a:p>
          </p:txBody>
        </p:sp>
        <p:sp>
          <p:nvSpPr>
            <p:cNvPr id="1926278" name="Rectangle 134"/>
            <p:cNvSpPr>
              <a:spLocks noChangeArrowheads="1"/>
            </p:cNvSpPr>
            <p:nvPr/>
          </p:nvSpPr>
          <p:spPr bwMode="auto">
            <a:xfrm>
              <a:off x="2688" y="912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26279" name="Rectangle 135"/>
            <p:cNvSpPr>
              <a:spLocks noChangeArrowheads="1"/>
            </p:cNvSpPr>
            <p:nvPr/>
          </p:nvSpPr>
          <p:spPr bwMode="auto">
            <a:xfrm>
              <a:off x="2689" y="2448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26280" name="Rectangle 136"/>
            <p:cNvSpPr>
              <a:spLocks noChangeArrowheads="1"/>
            </p:cNvSpPr>
            <p:nvPr/>
          </p:nvSpPr>
          <p:spPr bwMode="auto">
            <a:xfrm>
              <a:off x="2688" y="1056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26281" name="Rectangle 137"/>
            <p:cNvSpPr>
              <a:spLocks noChangeArrowheads="1"/>
            </p:cNvSpPr>
            <p:nvPr/>
          </p:nvSpPr>
          <p:spPr bwMode="auto">
            <a:xfrm>
              <a:off x="2688" y="1200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26282" name="Rectangle 138"/>
            <p:cNvSpPr>
              <a:spLocks noChangeArrowheads="1"/>
            </p:cNvSpPr>
            <p:nvPr/>
          </p:nvSpPr>
          <p:spPr bwMode="auto">
            <a:xfrm>
              <a:off x="2688" y="1344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26283" name="Rectangle 139"/>
            <p:cNvSpPr>
              <a:spLocks noChangeArrowheads="1"/>
            </p:cNvSpPr>
            <p:nvPr/>
          </p:nvSpPr>
          <p:spPr bwMode="auto">
            <a:xfrm>
              <a:off x="2688" y="1488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26284" name="Line 140"/>
            <p:cNvSpPr>
              <a:spLocks noChangeShapeType="1"/>
            </p:cNvSpPr>
            <p:nvPr/>
          </p:nvSpPr>
          <p:spPr bwMode="auto">
            <a:xfrm>
              <a:off x="2688" y="2064"/>
              <a:ext cx="0" cy="38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prstDash val="sysDot"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26285" name="Line 141"/>
            <p:cNvSpPr>
              <a:spLocks noChangeShapeType="1"/>
            </p:cNvSpPr>
            <p:nvPr/>
          </p:nvSpPr>
          <p:spPr bwMode="auto">
            <a:xfrm>
              <a:off x="2879" y="2064"/>
              <a:ext cx="0" cy="38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prstDash val="sysDot"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926286" name="Group 142"/>
            <p:cNvGrpSpPr>
              <a:grpSpLocks/>
            </p:cNvGrpSpPr>
            <p:nvPr/>
          </p:nvGrpSpPr>
          <p:grpSpPr bwMode="auto">
            <a:xfrm>
              <a:off x="1535" y="2013"/>
              <a:ext cx="1153" cy="231"/>
              <a:chOff x="1679" y="1821"/>
              <a:chExt cx="1153" cy="231"/>
            </a:xfrm>
          </p:grpSpPr>
          <p:sp>
            <p:nvSpPr>
              <p:cNvPr id="1926287" name="Rectangle 143"/>
              <p:cNvSpPr>
                <a:spLocks noChangeArrowheads="1"/>
              </p:cNvSpPr>
              <p:nvPr/>
            </p:nvSpPr>
            <p:spPr bwMode="auto">
              <a:xfrm>
                <a:off x="1968" y="1872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algn="l"/>
                <a:r>
                  <a:rPr lang="en-US" sz="1800" dirty="0">
                    <a:latin typeface="Verdana" charset="0"/>
                  </a:rPr>
                  <a:t>&lt;R1&gt;</a:t>
                </a:r>
              </a:p>
            </p:txBody>
          </p:sp>
          <p:sp>
            <p:nvSpPr>
              <p:cNvPr id="1926288" name="Text Box 144"/>
              <p:cNvSpPr txBox="1">
                <a:spLocks noChangeArrowheads="1"/>
              </p:cNvSpPr>
              <p:nvPr/>
            </p:nvSpPr>
            <p:spPr bwMode="auto">
              <a:xfrm>
                <a:off x="1679" y="1821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800">
                    <a:latin typeface="Verdana" charset="0"/>
                  </a:rPr>
                  <a:t>P8</a:t>
                </a:r>
              </a:p>
            </p:txBody>
          </p:sp>
        </p:grpSp>
        <p:sp>
          <p:nvSpPr>
            <p:cNvPr id="1926289" name="Rectangle 145"/>
            <p:cNvSpPr>
              <a:spLocks noChangeArrowheads="1"/>
            </p:cNvSpPr>
            <p:nvPr/>
          </p:nvSpPr>
          <p:spPr bwMode="auto">
            <a:xfrm>
              <a:off x="2688" y="2064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lIns="0" tIns="0" rIns="0" bIns="0" anchor="ctr">
              <a:prstTxWarp prst="textNoShape">
                <a:avLst/>
              </a:prstTxWarp>
            </a:bodyPr>
            <a:lstStyle/>
            <a:p>
              <a:r>
                <a:rPr lang="en-US" sz="1800">
                  <a:latin typeface="Verdana" charset="0"/>
                </a:rPr>
                <a:t>p</a:t>
              </a:r>
            </a:p>
          </p:txBody>
        </p:sp>
      </p:grpSp>
      <p:sp>
        <p:nvSpPr>
          <p:cNvPr id="1926290" name="Line 146"/>
          <p:cNvSpPr>
            <a:spLocks noChangeShapeType="1"/>
          </p:cNvSpPr>
          <p:nvPr/>
        </p:nvSpPr>
        <p:spPr bwMode="auto">
          <a:xfrm>
            <a:off x="6254750" y="2743200"/>
            <a:ext cx="3048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926291" name="Group 147"/>
          <p:cNvGrpSpPr>
            <a:grpSpLocks/>
          </p:cNvGrpSpPr>
          <p:nvPr/>
        </p:nvGrpSpPr>
        <p:grpSpPr bwMode="auto">
          <a:xfrm>
            <a:off x="5340350" y="1447800"/>
            <a:ext cx="685800" cy="228600"/>
            <a:chOff x="3168" y="912"/>
            <a:chExt cx="432" cy="144"/>
          </a:xfrm>
        </p:grpSpPr>
        <p:sp>
          <p:nvSpPr>
            <p:cNvPr id="1926292" name="Line 148"/>
            <p:cNvSpPr>
              <a:spLocks noChangeShapeType="1"/>
            </p:cNvSpPr>
            <p:nvPr/>
          </p:nvSpPr>
          <p:spPr bwMode="auto">
            <a:xfrm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26293" name="Line 149"/>
            <p:cNvSpPr>
              <a:spLocks noChangeShapeType="1"/>
            </p:cNvSpPr>
            <p:nvPr/>
          </p:nvSpPr>
          <p:spPr bwMode="auto">
            <a:xfrm flipV="1"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926294" name="Text Box 150"/>
          <p:cNvSpPr txBox="1">
            <a:spLocks noChangeArrowheads="1"/>
          </p:cNvSpPr>
          <p:nvPr/>
        </p:nvSpPr>
        <p:spPr bwMode="auto">
          <a:xfrm>
            <a:off x="539750" y="4648200"/>
            <a:ext cx="63246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en-US" sz="1800" dirty="0" err="1">
                <a:solidFill>
                  <a:schemeClr val="tx2"/>
                </a:solidFill>
                <a:latin typeface="Verdana" charset="0"/>
              </a:rPr>
              <a:t>x</a:t>
            </a:r>
            <a:r>
              <a:rPr lang="en-US" sz="1800" dirty="0">
                <a:solidFill>
                  <a:schemeClr val="tx2"/>
                </a:solidFill>
                <a:latin typeface="Verdana" charset="0"/>
              </a:rPr>
              <a:t>          ld     </a:t>
            </a:r>
            <a:r>
              <a:rPr lang="en-US" sz="1800" dirty="0" err="1">
                <a:solidFill>
                  <a:schemeClr val="tx2"/>
                </a:solidFill>
                <a:latin typeface="Verdana" charset="0"/>
              </a:rPr>
              <a:t>p</a:t>
            </a:r>
            <a:r>
              <a:rPr lang="en-US" sz="1800" dirty="0">
                <a:solidFill>
                  <a:schemeClr val="tx2"/>
                </a:solidFill>
                <a:latin typeface="Verdana" charset="0"/>
              </a:rPr>
              <a:t>     P7                     </a:t>
            </a:r>
            <a:r>
              <a:rPr lang="en-US" sz="1800" dirty="0" smtClean="0">
                <a:solidFill>
                  <a:schemeClr val="tx2"/>
                </a:solidFill>
                <a:latin typeface="Verdana" charset="0"/>
              </a:rPr>
              <a:t> x1               </a:t>
            </a:r>
            <a:r>
              <a:rPr lang="en-US" sz="1800" dirty="0">
                <a:solidFill>
                  <a:schemeClr val="tx2"/>
                </a:solidFill>
                <a:latin typeface="Verdana" charset="0"/>
              </a:rPr>
              <a:t>P0</a:t>
            </a:r>
          </a:p>
        </p:txBody>
      </p:sp>
      <p:grpSp>
        <p:nvGrpSpPr>
          <p:cNvPr id="1926295" name="Group 151"/>
          <p:cNvGrpSpPr>
            <a:grpSpLocks/>
          </p:cNvGrpSpPr>
          <p:nvPr/>
        </p:nvGrpSpPr>
        <p:grpSpPr bwMode="auto">
          <a:xfrm>
            <a:off x="468312" y="990600"/>
            <a:ext cx="2035175" cy="2574925"/>
            <a:chOff x="99" y="624"/>
            <a:chExt cx="1282" cy="1622"/>
          </a:xfrm>
        </p:grpSpPr>
        <p:grpSp>
          <p:nvGrpSpPr>
            <p:cNvPr id="1926296" name="Group 152"/>
            <p:cNvGrpSpPr>
              <a:grpSpLocks/>
            </p:cNvGrpSpPr>
            <p:nvPr/>
          </p:nvGrpSpPr>
          <p:grpSpPr bwMode="auto">
            <a:xfrm>
              <a:off x="99" y="1005"/>
              <a:ext cx="1153" cy="1241"/>
              <a:chOff x="243" y="957"/>
              <a:chExt cx="1153" cy="1241"/>
            </a:xfrm>
          </p:grpSpPr>
          <p:grpSp>
            <p:nvGrpSpPr>
              <p:cNvPr id="1926297" name="Group 153"/>
              <p:cNvGrpSpPr>
                <a:grpSpLocks/>
              </p:cNvGrpSpPr>
              <p:nvPr/>
            </p:nvGrpSpPr>
            <p:grpSpPr bwMode="auto">
              <a:xfrm>
                <a:off x="243" y="1677"/>
                <a:ext cx="1153" cy="233"/>
                <a:chOff x="243" y="1677"/>
                <a:chExt cx="1153" cy="233"/>
              </a:xfrm>
            </p:grpSpPr>
            <p:sp>
              <p:nvSpPr>
                <p:cNvPr id="1926298" name="Rectangle 154"/>
                <p:cNvSpPr>
                  <a:spLocks noChangeArrowheads="1"/>
                </p:cNvSpPr>
                <p:nvPr/>
              </p:nvSpPr>
              <p:spPr bwMode="auto">
                <a:xfrm>
                  <a:off x="532" y="1728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endParaRPr lang="en-US" sz="1800">
                    <a:latin typeface="Verdana" charset="0"/>
                  </a:endParaRPr>
                </a:p>
              </p:txBody>
            </p:sp>
            <p:sp>
              <p:nvSpPr>
                <p:cNvPr id="1926299" name="Text Box 155"/>
                <p:cNvSpPr txBox="1">
                  <a:spLocks noChangeArrowheads="1"/>
                </p:cNvSpPr>
                <p:nvPr/>
              </p:nvSpPr>
              <p:spPr bwMode="auto">
                <a:xfrm>
                  <a:off x="243" y="1677"/>
                  <a:ext cx="295" cy="233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800" dirty="0" smtClean="0">
                      <a:latin typeface="Verdana" charset="0"/>
                    </a:rPr>
                    <a:t>x5</a:t>
                  </a:r>
                  <a:endParaRPr lang="en-US" sz="1800" dirty="0">
                    <a:latin typeface="Verdana" charset="0"/>
                  </a:endParaRPr>
                </a:p>
              </p:txBody>
            </p:sp>
          </p:grpSp>
          <p:grpSp>
            <p:nvGrpSpPr>
              <p:cNvPr id="1926300" name="Group 156"/>
              <p:cNvGrpSpPr>
                <a:grpSpLocks/>
              </p:cNvGrpSpPr>
              <p:nvPr/>
            </p:nvGrpSpPr>
            <p:grpSpPr bwMode="auto">
              <a:xfrm>
                <a:off x="243" y="1821"/>
                <a:ext cx="1153" cy="233"/>
                <a:chOff x="243" y="1821"/>
                <a:chExt cx="1153" cy="233"/>
              </a:xfrm>
            </p:grpSpPr>
            <p:sp>
              <p:nvSpPr>
                <p:cNvPr id="1926301" name="Rectangle 157"/>
                <p:cNvSpPr>
                  <a:spLocks noChangeArrowheads="1"/>
                </p:cNvSpPr>
                <p:nvPr/>
              </p:nvSpPr>
              <p:spPr bwMode="auto">
                <a:xfrm>
                  <a:off x="532" y="1872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algn="l"/>
                  <a:r>
                    <a:rPr lang="en-US" sz="1800">
                      <a:latin typeface="Verdana" charset="0"/>
                    </a:rPr>
                    <a:t>P5</a:t>
                  </a:r>
                </a:p>
              </p:txBody>
            </p:sp>
            <p:sp>
              <p:nvSpPr>
                <p:cNvPr id="1926302" name="Text Box 158"/>
                <p:cNvSpPr txBox="1">
                  <a:spLocks noChangeArrowheads="1"/>
                </p:cNvSpPr>
                <p:nvPr/>
              </p:nvSpPr>
              <p:spPr bwMode="auto">
                <a:xfrm>
                  <a:off x="243" y="1821"/>
                  <a:ext cx="295" cy="233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800" dirty="0" smtClean="0">
                      <a:latin typeface="Verdana" charset="0"/>
                    </a:rPr>
                    <a:t>x6</a:t>
                  </a:r>
                  <a:endParaRPr lang="en-US" sz="1800" dirty="0">
                    <a:latin typeface="Verdana" charset="0"/>
                  </a:endParaRPr>
                </a:p>
              </p:txBody>
            </p:sp>
          </p:grpSp>
          <p:grpSp>
            <p:nvGrpSpPr>
              <p:cNvPr id="1926303" name="Group 159"/>
              <p:cNvGrpSpPr>
                <a:grpSpLocks/>
              </p:cNvGrpSpPr>
              <p:nvPr/>
            </p:nvGrpSpPr>
            <p:grpSpPr bwMode="auto">
              <a:xfrm>
                <a:off x="243" y="1965"/>
                <a:ext cx="1153" cy="233"/>
                <a:chOff x="243" y="1965"/>
                <a:chExt cx="1153" cy="233"/>
              </a:xfrm>
            </p:grpSpPr>
            <p:sp>
              <p:nvSpPr>
                <p:cNvPr id="1926304" name="Rectangle 160"/>
                <p:cNvSpPr>
                  <a:spLocks noChangeArrowheads="1"/>
                </p:cNvSpPr>
                <p:nvPr/>
              </p:nvSpPr>
              <p:spPr bwMode="auto">
                <a:xfrm>
                  <a:off x="532" y="2016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algn="l"/>
                  <a:r>
                    <a:rPr lang="en-US" sz="1800">
                      <a:latin typeface="Verdana" charset="0"/>
                    </a:rPr>
                    <a:t>P6</a:t>
                  </a:r>
                </a:p>
              </p:txBody>
            </p:sp>
            <p:sp>
              <p:nvSpPr>
                <p:cNvPr id="1926305" name="Text Box 161"/>
                <p:cNvSpPr txBox="1">
                  <a:spLocks noChangeArrowheads="1"/>
                </p:cNvSpPr>
                <p:nvPr/>
              </p:nvSpPr>
              <p:spPr bwMode="auto">
                <a:xfrm>
                  <a:off x="243" y="1965"/>
                  <a:ext cx="295" cy="233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800" dirty="0" smtClean="0">
                      <a:latin typeface="Verdana" charset="0"/>
                    </a:rPr>
                    <a:t>x7</a:t>
                  </a:r>
                  <a:endParaRPr lang="en-US" sz="1800" dirty="0">
                    <a:latin typeface="Verdana" charset="0"/>
                  </a:endParaRPr>
                </a:p>
              </p:txBody>
            </p:sp>
          </p:grpSp>
          <p:grpSp>
            <p:nvGrpSpPr>
              <p:cNvPr id="1926306" name="Group 162"/>
              <p:cNvGrpSpPr>
                <a:grpSpLocks/>
              </p:cNvGrpSpPr>
              <p:nvPr/>
            </p:nvGrpSpPr>
            <p:grpSpPr bwMode="auto">
              <a:xfrm>
                <a:off x="243" y="957"/>
                <a:ext cx="1153" cy="233"/>
                <a:chOff x="243" y="957"/>
                <a:chExt cx="1153" cy="233"/>
              </a:xfrm>
            </p:grpSpPr>
            <p:sp>
              <p:nvSpPr>
                <p:cNvPr id="1926307" name="Rectangle 163"/>
                <p:cNvSpPr>
                  <a:spLocks noChangeArrowheads="1"/>
                </p:cNvSpPr>
                <p:nvPr/>
              </p:nvSpPr>
              <p:spPr bwMode="auto">
                <a:xfrm>
                  <a:off x="532" y="1008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endParaRPr lang="en-US" sz="1800">
                    <a:latin typeface="Verdana" charset="0"/>
                  </a:endParaRPr>
                </a:p>
              </p:txBody>
            </p:sp>
            <p:sp>
              <p:nvSpPr>
                <p:cNvPr id="1926308" name="Text Box 164"/>
                <p:cNvSpPr txBox="1">
                  <a:spLocks noChangeArrowheads="1"/>
                </p:cNvSpPr>
                <p:nvPr/>
              </p:nvSpPr>
              <p:spPr bwMode="auto">
                <a:xfrm>
                  <a:off x="243" y="957"/>
                  <a:ext cx="295" cy="233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800" dirty="0" smtClean="0">
                      <a:latin typeface="Verdana" charset="0"/>
                    </a:rPr>
                    <a:t>x0</a:t>
                  </a:r>
                  <a:endParaRPr lang="en-US" sz="1800" dirty="0">
                    <a:latin typeface="Verdana" charset="0"/>
                  </a:endParaRPr>
                </a:p>
              </p:txBody>
            </p:sp>
          </p:grpSp>
          <p:grpSp>
            <p:nvGrpSpPr>
              <p:cNvPr id="1926309" name="Group 165"/>
              <p:cNvGrpSpPr>
                <a:grpSpLocks/>
              </p:cNvGrpSpPr>
              <p:nvPr/>
            </p:nvGrpSpPr>
            <p:grpSpPr bwMode="auto">
              <a:xfrm>
                <a:off x="243" y="1101"/>
                <a:ext cx="1153" cy="233"/>
                <a:chOff x="243" y="1101"/>
                <a:chExt cx="1153" cy="233"/>
              </a:xfrm>
            </p:grpSpPr>
            <p:sp>
              <p:nvSpPr>
                <p:cNvPr id="1926310" name="Rectangle 166"/>
                <p:cNvSpPr>
                  <a:spLocks noChangeArrowheads="1"/>
                </p:cNvSpPr>
                <p:nvPr/>
              </p:nvSpPr>
              <p:spPr bwMode="auto">
                <a:xfrm>
                  <a:off x="532" y="1152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algn="l"/>
                  <a:r>
                    <a:rPr lang="en-US" sz="1800">
                      <a:latin typeface="Verdana" charset="0"/>
                    </a:rPr>
                    <a:t>P8</a:t>
                  </a:r>
                </a:p>
              </p:txBody>
            </p:sp>
            <p:sp>
              <p:nvSpPr>
                <p:cNvPr id="1926311" name="Text Box 167"/>
                <p:cNvSpPr txBox="1">
                  <a:spLocks noChangeArrowheads="1"/>
                </p:cNvSpPr>
                <p:nvPr/>
              </p:nvSpPr>
              <p:spPr bwMode="auto">
                <a:xfrm>
                  <a:off x="243" y="1101"/>
                  <a:ext cx="295" cy="233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800" dirty="0" smtClean="0">
                      <a:latin typeface="Verdana" charset="0"/>
                    </a:rPr>
                    <a:t>x1</a:t>
                  </a:r>
                  <a:endParaRPr lang="en-US" sz="1800" dirty="0">
                    <a:latin typeface="Verdana" charset="0"/>
                  </a:endParaRPr>
                </a:p>
              </p:txBody>
            </p:sp>
          </p:grpSp>
          <p:grpSp>
            <p:nvGrpSpPr>
              <p:cNvPr id="1926312" name="Group 168"/>
              <p:cNvGrpSpPr>
                <a:grpSpLocks/>
              </p:cNvGrpSpPr>
              <p:nvPr/>
            </p:nvGrpSpPr>
            <p:grpSpPr bwMode="auto">
              <a:xfrm>
                <a:off x="243" y="1245"/>
                <a:ext cx="1153" cy="233"/>
                <a:chOff x="243" y="1245"/>
                <a:chExt cx="1153" cy="233"/>
              </a:xfrm>
            </p:grpSpPr>
            <p:sp>
              <p:nvSpPr>
                <p:cNvPr id="1926313" name="Rectangle 169"/>
                <p:cNvSpPr>
                  <a:spLocks noChangeArrowheads="1"/>
                </p:cNvSpPr>
                <p:nvPr/>
              </p:nvSpPr>
              <p:spPr bwMode="auto">
                <a:xfrm>
                  <a:off x="532" y="1296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endParaRPr lang="en-US" sz="1800">
                    <a:latin typeface="Verdana" charset="0"/>
                  </a:endParaRPr>
                </a:p>
              </p:txBody>
            </p:sp>
            <p:sp>
              <p:nvSpPr>
                <p:cNvPr id="1926314" name="Text Box 170"/>
                <p:cNvSpPr txBox="1">
                  <a:spLocks noChangeArrowheads="1"/>
                </p:cNvSpPr>
                <p:nvPr/>
              </p:nvSpPr>
              <p:spPr bwMode="auto">
                <a:xfrm>
                  <a:off x="243" y="1245"/>
                  <a:ext cx="295" cy="233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800" dirty="0" smtClean="0">
                      <a:latin typeface="Verdana" charset="0"/>
                    </a:rPr>
                    <a:t>x2</a:t>
                  </a:r>
                  <a:endParaRPr lang="en-US" sz="1800" dirty="0">
                    <a:latin typeface="Verdana" charset="0"/>
                  </a:endParaRPr>
                </a:p>
              </p:txBody>
            </p:sp>
          </p:grpSp>
          <p:grpSp>
            <p:nvGrpSpPr>
              <p:cNvPr id="1926315" name="Group 171"/>
              <p:cNvGrpSpPr>
                <a:grpSpLocks/>
              </p:cNvGrpSpPr>
              <p:nvPr/>
            </p:nvGrpSpPr>
            <p:grpSpPr bwMode="auto">
              <a:xfrm>
                <a:off x="243" y="1389"/>
                <a:ext cx="1153" cy="233"/>
                <a:chOff x="243" y="1389"/>
                <a:chExt cx="1153" cy="233"/>
              </a:xfrm>
            </p:grpSpPr>
            <p:sp>
              <p:nvSpPr>
                <p:cNvPr id="1926316" name="Rectangle 172"/>
                <p:cNvSpPr>
                  <a:spLocks noChangeArrowheads="1"/>
                </p:cNvSpPr>
                <p:nvPr/>
              </p:nvSpPr>
              <p:spPr bwMode="auto">
                <a:xfrm>
                  <a:off x="532" y="1440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algn="l"/>
                  <a:r>
                    <a:rPr lang="en-US" sz="1800">
                      <a:latin typeface="Verdana" charset="0"/>
                    </a:rPr>
                    <a:t>P7</a:t>
                  </a:r>
                </a:p>
              </p:txBody>
            </p:sp>
            <p:sp>
              <p:nvSpPr>
                <p:cNvPr id="1926317" name="Text Box 173"/>
                <p:cNvSpPr txBox="1">
                  <a:spLocks noChangeArrowheads="1"/>
                </p:cNvSpPr>
                <p:nvPr/>
              </p:nvSpPr>
              <p:spPr bwMode="auto">
                <a:xfrm>
                  <a:off x="243" y="1389"/>
                  <a:ext cx="295" cy="233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800" dirty="0" smtClean="0">
                      <a:latin typeface="Verdana" charset="0"/>
                    </a:rPr>
                    <a:t>x3</a:t>
                  </a:r>
                  <a:endParaRPr lang="en-US" sz="1800" dirty="0">
                    <a:latin typeface="Verdana" charset="0"/>
                  </a:endParaRPr>
                </a:p>
              </p:txBody>
            </p:sp>
          </p:grpSp>
          <p:grpSp>
            <p:nvGrpSpPr>
              <p:cNvPr id="1926318" name="Group 174"/>
              <p:cNvGrpSpPr>
                <a:grpSpLocks/>
              </p:cNvGrpSpPr>
              <p:nvPr/>
            </p:nvGrpSpPr>
            <p:grpSpPr bwMode="auto">
              <a:xfrm>
                <a:off x="243" y="1533"/>
                <a:ext cx="1153" cy="233"/>
                <a:chOff x="243" y="1533"/>
                <a:chExt cx="1153" cy="233"/>
              </a:xfrm>
            </p:grpSpPr>
            <p:sp>
              <p:nvSpPr>
                <p:cNvPr id="1926319" name="Rectangle 175"/>
                <p:cNvSpPr>
                  <a:spLocks noChangeArrowheads="1"/>
                </p:cNvSpPr>
                <p:nvPr/>
              </p:nvSpPr>
              <p:spPr bwMode="auto">
                <a:xfrm>
                  <a:off x="532" y="1584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endParaRPr lang="en-US" sz="1800">
                    <a:latin typeface="Verdana" charset="0"/>
                  </a:endParaRPr>
                </a:p>
              </p:txBody>
            </p:sp>
            <p:sp>
              <p:nvSpPr>
                <p:cNvPr id="1926320" name="Text Box 176"/>
                <p:cNvSpPr txBox="1">
                  <a:spLocks noChangeArrowheads="1"/>
                </p:cNvSpPr>
                <p:nvPr/>
              </p:nvSpPr>
              <p:spPr bwMode="auto">
                <a:xfrm>
                  <a:off x="243" y="1533"/>
                  <a:ext cx="295" cy="233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800" dirty="0" smtClean="0">
                      <a:latin typeface="Verdana" charset="0"/>
                    </a:rPr>
                    <a:t>x4</a:t>
                  </a:r>
                  <a:endParaRPr lang="en-US" sz="1800" dirty="0">
                    <a:latin typeface="Verdana" charset="0"/>
                  </a:endParaRPr>
                </a:p>
              </p:txBody>
            </p:sp>
          </p:grpSp>
        </p:grpSp>
        <p:sp>
          <p:nvSpPr>
            <p:cNvPr id="1926321" name="Text Box 177"/>
            <p:cNvSpPr txBox="1">
              <a:spLocks noChangeArrowheads="1"/>
            </p:cNvSpPr>
            <p:nvPr/>
          </p:nvSpPr>
          <p:spPr bwMode="auto">
            <a:xfrm>
              <a:off x="288" y="624"/>
              <a:ext cx="1093" cy="44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 sz="2000" i="1" dirty="0">
                  <a:latin typeface="Verdana" charset="0"/>
                </a:rPr>
                <a:t>Rename Table</a:t>
              </a:r>
            </a:p>
          </p:txBody>
        </p:sp>
      </p:grpSp>
      <p:grpSp>
        <p:nvGrpSpPr>
          <p:cNvPr id="1926322" name="Group 178"/>
          <p:cNvGrpSpPr>
            <a:grpSpLocks/>
          </p:cNvGrpSpPr>
          <p:nvPr/>
        </p:nvGrpSpPr>
        <p:grpSpPr bwMode="auto">
          <a:xfrm>
            <a:off x="920750" y="1824038"/>
            <a:ext cx="846138" cy="366712"/>
            <a:chOff x="384" y="1149"/>
            <a:chExt cx="533" cy="231"/>
          </a:xfrm>
        </p:grpSpPr>
        <p:grpSp>
          <p:nvGrpSpPr>
            <p:cNvPr id="1926323" name="Group 179"/>
            <p:cNvGrpSpPr>
              <a:grpSpLocks/>
            </p:cNvGrpSpPr>
            <p:nvPr/>
          </p:nvGrpSpPr>
          <p:grpSpPr bwMode="auto">
            <a:xfrm>
              <a:off x="384" y="1200"/>
              <a:ext cx="288" cy="144"/>
              <a:chOff x="3168" y="912"/>
              <a:chExt cx="432" cy="144"/>
            </a:xfrm>
          </p:grpSpPr>
          <p:sp>
            <p:nvSpPr>
              <p:cNvPr id="1926324" name="Line 180"/>
              <p:cNvSpPr>
                <a:spLocks noChangeShapeType="1"/>
              </p:cNvSpPr>
              <p:nvPr/>
            </p:nvSpPr>
            <p:spPr bwMode="auto">
              <a:xfrm>
                <a:off x="3168" y="912"/>
                <a:ext cx="432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26325" name="Line 181"/>
              <p:cNvSpPr>
                <a:spLocks noChangeShapeType="1"/>
              </p:cNvSpPr>
              <p:nvPr/>
            </p:nvSpPr>
            <p:spPr bwMode="auto">
              <a:xfrm flipV="1">
                <a:off x="3168" y="912"/>
                <a:ext cx="432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926326" name="Text Box 182"/>
            <p:cNvSpPr txBox="1">
              <a:spLocks noChangeArrowheads="1"/>
            </p:cNvSpPr>
            <p:nvPr/>
          </p:nvSpPr>
          <p:spPr bwMode="auto">
            <a:xfrm>
              <a:off x="623" y="1149"/>
              <a:ext cx="294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800">
                  <a:solidFill>
                    <a:schemeClr val="tx2"/>
                  </a:solidFill>
                  <a:latin typeface="Verdana" charset="0"/>
                </a:rPr>
                <a:t>P0</a:t>
              </a:r>
            </a:p>
          </p:txBody>
        </p:sp>
      </p:grpSp>
      <p:sp>
        <p:nvSpPr>
          <p:cNvPr id="1926327" name="Text Box 183"/>
          <p:cNvSpPr txBox="1">
            <a:spLocks noChangeArrowheads="1"/>
          </p:cNvSpPr>
          <p:nvPr/>
        </p:nvSpPr>
        <p:spPr bwMode="auto">
          <a:xfrm>
            <a:off x="5264150" y="4648200"/>
            <a:ext cx="5334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en-US" sz="1800">
                <a:solidFill>
                  <a:schemeClr val="tx2"/>
                </a:solidFill>
                <a:latin typeface="Verdana" charset="0"/>
              </a:rPr>
              <a:t>P8</a:t>
            </a:r>
          </a:p>
        </p:txBody>
      </p:sp>
      <p:sp>
        <p:nvSpPr>
          <p:cNvPr id="1926328" name="Text Box 184"/>
          <p:cNvSpPr txBox="1">
            <a:spLocks noChangeArrowheads="1"/>
          </p:cNvSpPr>
          <p:nvPr/>
        </p:nvSpPr>
        <p:spPr bwMode="auto">
          <a:xfrm>
            <a:off x="5264150" y="4876800"/>
            <a:ext cx="5334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en-US" sz="1800">
                <a:solidFill>
                  <a:schemeClr val="tx2"/>
                </a:solidFill>
                <a:latin typeface="Verdana" charset="0"/>
              </a:rPr>
              <a:t>P7</a:t>
            </a:r>
          </a:p>
        </p:txBody>
      </p:sp>
      <p:grpSp>
        <p:nvGrpSpPr>
          <p:cNvPr id="1926329" name="Group 185"/>
          <p:cNvGrpSpPr>
            <a:grpSpLocks/>
          </p:cNvGrpSpPr>
          <p:nvPr/>
        </p:nvGrpSpPr>
        <p:grpSpPr bwMode="auto">
          <a:xfrm>
            <a:off x="5340350" y="1676400"/>
            <a:ext cx="685800" cy="228600"/>
            <a:chOff x="3168" y="912"/>
            <a:chExt cx="432" cy="144"/>
          </a:xfrm>
        </p:grpSpPr>
        <p:sp>
          <p:nvSpPr>
            <p:cNvPr id="1926330" name="Line 186"/>
            <p:cNvSpPr>
              <a:spLocks noChangeShapeType="1"/>
            </p:cNvSpPr>
            <p:nvPr/>
          </p:nvSpPr>
          <p:spPr bwMode="auto">
            <a:xfrm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26331" name="Line 187"/>
            <p:cNvSpPr>
              <a:spLocks noChangeShapeType="1"/>
            </p:cNvSpPr>
            <p:nvPr/>
          </p:nvSpPr>
          <p:spPr bwMode="auto">
            <a:xfrm flipV="1"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926332" name="Group 188"/>
          <p:cNvGrpSpPr>
            <a:grpSpLocks/>
          </p:cNvGrpSpPr>
          <p:nvPr/>
        </p:nvGrpSpPr>
        <p:grpSpPr bwMode="auto">
          <a:xfrm>
            <a:off x="920750" y="2281238"/>
            <a:ext cx="846138" cy="366712"/>
            <a:chOff x="384" y="1437"/>
            <a:chExt cx="533" cy="231"/>
          </a:xfrm>
        </p:grpSpPr>
        <p:grpSp>
          <p:nvGrpSpPr>
            <p:cNvPr id="1926333" name="Group 189"/>
            <p:cNvGrpSpPr>
              <a:grpSpLocks/>
            </p:cNvGrpSpPr>
            <p:nvPr/>
          </p:nvGrpSpPr>
          <p:grpSpPr bwMode="auto">
            <a:xfrm>
              <a:off x="384" y="1488"/>
              <a:ext cx="288" cy="144"/>
              <a:chOff x="3168" y="912"/>
              <a:chExt cx="432" cy="144"/>
            </a:xfrm>
          </p:grpSpPr>
          <p:sp>
            <p:nvSpPr>
              <p:cNvPr id="1926334" name="Line 190"/>
              <p:cNvSpPr>
                <a:spLocks noChangeShapeType="1"/>
              </p:cNvSpPr>
              <p:nvPr/>
            </p:nvSpPr>
            <p:spPr bwMode="auto">
              <a:xfrm>
                <a:off x="3168" y="912"/>
                <a:ext cx="432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26335" name="Line 191"/>
              <p:cNvSpPr>
                <a:spLocks noChangeShapeType="1"/>
              </p:cNvSpPr>
              <p:nvPr/>
            </p:nvSpPr>
            <p:spPr bwMode="auto">
              <a:xfrm flipV="1">
                <a:off x="3168" y="912"/>
                <a:ext cx="432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926336" name="Text Box 192"/>
            <p:cNvSpPr txBox="1">
              <a:spLocks noChangeArrowheads="1"/>
            </p:cNvSpPr>
            <p:nvPr/>
          </p:nvSpPr>
          <p:spPr bwMode="auto">
            <a:xfrm>
              <a:off x="623" y="1437"/>
              <a:ext cx="294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800">
                  <a:solidFill>
                    <a:schemeClr val="tx2"/>
                  </a:solidFill>
                  <a:latin typeface="Verdana" charset="0"/>
                </a:rPr>
                <a:t>P1</a:t>
              </a:r>
            </a:p>
          </p:txBody>
        </p:sp>
      </p:grpSp>
      <p:sp>
        <p:nvSpPr>
          <p:cNvPr id="1926337" name="Text Box 193"/>
          <p:cNvSpPr txBox="1">
            <a:spLocks noChangeArrowheads="1"/>
          </p:cNvSpPr>
          <p:nvPr/>
        </p:nvSpPr>
        <p:spPr bwMode="auto">
          <a:xfrm>
            <a:off x="539750" y="4876800"/>
            <a:ext cx="63246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en-US" sz="1800" dirty="0" err="1">
                <a:solidFill>
                  <a:schemeClr val="tx2"/>
                </a:solidFill>
                <a:latin typeface="Verdana" charset="0"/>
              </a:rPr>
              <a:t>x</a:t>
            </a:r>
            <a:r>
              <a:rPr lang="en-US" sz="1800" dirty="0">
                <a:solidFill>
                  <a:schemeClr val="tx2"/>
                </a:solidFill>
                <a:latin typeface="Verdana" charset="0"/>
              </a:rPr>
              <a:t>       </a:t>
            </a:r>
            <a:r>
              <a:rPr lang="en-US" sz="1800" dirty="0" smtClean="0">
                <a:solidFill>
                  <a:schemeClr val="tx2"/>
                </a:solidFill>
                <a:latin typeface="Verdana" charset="0"/>
              </a:rPr>
              <a:t>  </a:t>
            </a:r>
            <a:r>
              <a:rPr lang="en-US" sz="1800" dirty="0" err="1" smtClean="0">
                <a:solidFill>
                  <a:schemeClr val="tx2"/>
                </a:solidFill>
                <a:latin typeface="Verdana" charset="0"/>
              </a:rPr>
              <a:t>addi</a:t>
            </a:r>
            <a:r>
              <a:rPr lang="en-US" sz="1800" dirty="0" smtClean="0">
                <a:solidFill>
                  <a:schemeClr val="tx2"/>
                </a:solidFill>
                <a:latin typeface="Verdana" charset="0"/>
              </a:rPr>
              <a:t>         </a:t>
            </a:r>
            <a:r>
              <a:rPr lang="en-US" sz="1800" dirty="0">
                <a:solidFill>
                  <a:schemeClr val="tx2"/>
                </a:solidFill>
                <a:latin typeface="Verdana" charset="0"/>
              </a:rPr>
              <a:t>P0                     </a:t>
            </a:r>
            <a:r>
              <a:rPr lang="en-US" sz="1800" dirty="0" smtClean="0">
                <a:solidFill>
                  <a:schemeClr val="tx2"/>
                </a:solidFill>
                <a:latin typeface="Verdana" charset="0"/>
              </a:rPr>
              <a:t> x3               </a:t>
            </a:r>
            <a:r>
              <a:rPr lang="en-US" sz="1800" dirty="0">
                <a:solidFill>
                  <a:schemeClr val="tx2"/>
                </a:solidFill>
                <a:latin typeface="Verdana" charset="0"/>
              </a:rPr>
              <a:t>P1</a:t>
            </a:r>
          </a:p>
        </p:txBody>
      </p:sp>
      <p:sp>
        <p:nvSpPr>
          <p:cNvPr id="1926338" name="Line 194"/>
          <p:cNvSpPr>
            <a:spLocks noChangeShapeType="1"/>
          </p:cNvSpPr>
          <p:nvPr/>
        </p:nvSpPr>
        <p:spPr bwMode="auto">
          <a:xfrm>
            <a:off x="1301750" y="3200400"/>
            <a:ext cx="4114800" cy="2057400"/>
          </a:xfrm>
          <a:prstGeom prst="line">
            <a:avLst/>
          </a:prstGeom>
          <a:noFill/>
          <a:ln w="1905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26339" name="Text Box 195"/>
          <p:cNvSpPr txBox="1">
            <a:spLocks noChangeArrowheads="1"/>
          </p:cNvSpPr>
          <p:nvPr/>
        </p:nvSpPr>
        <p:spPr bwMode="auto">
          <a:xfrm>
            <a:off x="5264150" y="5105400"/>
            <a:ext cx="5334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en-US" sz="1800">
                <a:solidFill>
                  <a:schemeClr val="hlink"/>
                </a:solidFill>
                <a:latin typeface="Verdana" charset="0"/>
              </a:rPr>
              <a:t>P5</a:t>
            </a:r>
          </a:p>
        </p:txBody>
      </p:sp>
      <p:grpSp>
        <p:nvGrpSpPr>
          <p:cNvPr id="1926340" name="Group 196"/>
          <p:cNvGrpSpPr>
            <a:grpSpLocks/>
          </p:cNvGrpSpPr>
          <p:nvPr/>
        </p:nvGrpSpPr>
        <p:grpSpPr bwMode="auto">
          <a:xfrm>
            <a:off x="1911350" y="2057400"/>
            <a:ext cx="4419600" cy="3124200"/>
            <a:chOff x="1008" y="1296"/>
            <a:chExt cx="2784" cy="1968"/>
          </a:xfrm>
        </p:grpSpPr>
        <p:sp>
          <p:nvSpPr>
            <p:cNvPr id="1926341" name="Line 197"/>
            <p:cNvSpPr>
              <a:spLocks noChangeShapeType="1"/>
            </p:cNvSpPr>
            <p:nvPr/>
          </p:nvSpPr>
          <p:spPr bwMode="auto">
            <a:xfrm flipH="1">
              <a:off x="1008" y="1296"/>
              <a:ext cx="2208" cy="672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26342" name="Line 198"/>
            <p:cNvSpPr>
              <a:spLocks noChangeShapeType="1"/>
            </p:cNvSpPr>
            <p:nvPr/>
          </p:nvSpPr>
          <p:spPr bwMode="auto">
            <a:xfrm>
              <a:off x="3456" y="1392"/>
              <a:ext cx="336" cy="1872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926343" name="Group 199"/>
          <p:cNvGrpSpPr>
            <a:grpSpLocks/>
          </p:cNvGrpSpPr>
          <p:nvPr/>
        </p:nvGrpSpPr>
        <p:grpSpPr bwMode="auto">
          <a:xfrm>
            <a:off x="920750" y="2967038"/>
            <a:ext cx="846138" cy="366712"/>
            <a:chOff x="384" y="1869"/>
            <a:chExt cx="533" cy="231"/>
          </a:xfrm>
        </p:grpSpPr>
        <p:grpSp>
          <p:nvGrpSpPr>
            <p:cNvPr id="1926344" name="Group 200"/>
            <p:cNvGrpSpPr>
              <a:grpSpLocks/>
            </p:cNvGrpSpPr>
            <p:nvPr/>
          </p:nvGrpSpPr>
          <p:grpSpPr bwMode="auto">
            <a:xfrm>
              <a:off x="384" y="1920"/>
              <a:ext cx="288" cy="144"/>
              <a:chOff x="3168" y="912"/>
              <a:chExt cx="432" cy="144"/>
            </a:xfrm>
          </p:grpSpPr>
          <p:sp>
            <p:nvSpPr>
              <p:cNvPr id="1926345" name="Line 201"/>
              <p:cNvSpPr>
                <a:spLocks noChangeShapeType="1"/>
              </p:cNvSpPr>
              <p:nvPr/>
            </p:nvSpPr>
            <p:spPr bwMode="auto">
              <a:xfrm>
                <a:off x="3168" y="912"/>
                <a:ext cx="432" cy="144"/>
              </a:xfrm>
              <a:prstGeom prst="line">
                <a:avLst/>
              </a:prstGeom>
              <a:noFill/>
              <a:ln w="38100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26346" name="Line 202"/>
              <p:cNvSpPr>
                <a:spLocks noChangeShapeType="1"/>
              </p:cNvSpPr>
              <p:nvPr/>
            </p:nvSpPr>
            <p:spPr bwMode="auto">
              <a:xfrm flipV="1">
                <a:off x="3168" y="912"/>
                <a:ext cx="432" cy="144"/>
              </a:xfrm>
              <a:prstGeom prst="line">
                <a:avLst/>
              </a:prstGeom>
              <a:noFill/>
              <a:ln w="38100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926347" name="Text Box 203"/>
            <p:cNvSpPr txBox="1">
              <a:spLocks noChangeArrowheads="1"/>
            </p:cNvSpPr>
            <p:nvPr/>
          </p:nvSpPr>
          <p:spPr bwMode="auto">
            <a:xfrm>
              <a:off x="623" y="1869"/>
              <a:ext cx="294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800">
                  <a:solidFill>
                    <a:schemeClr val="hlink"/>
                  </a:solidFill>
                  <a:latin typeface="Verdana" charset="0"/>
                </a:rPr>
                <a:t>P3</a:t>
              </a:r>
            </a:p>
          </p:txBody>
        </p:sp>
      </p:grpSp>
      <p:sp>
        <p:nvSpPr>
          <p:cNvPr id="1926348" name="Text Box 204"/>
          <p:cNvSpPr txBox="1">
            <a:spLocks noChangeArrowheads="1"/>
          </p:cNvSpPr>
          <p:nvPr/>
        </p:nvSpPr>
        <p:spPr bwMode="auto">
          <a:xfrm>
            <a:off x="539750" y="5105400"/>
            <a:ext cx="63246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en-US" sz="1800" dirty="0" err="1">
                <a:solidFill>
                  <a:schemeClr val="hlink"/>
                </a:solidFill>
                <a:latin typeface="Verdana" charset="0"/>
              </a:rPr>
              <a:t>x</a:t>
            </a:r>
            <a:r>
              <a:rPr lang="en-US" sz="1800" dirty="0">
                <a:solidFill>
                  <a:schemeClr val="hlink"/>
                </a:solidFill>
                <a:latin typeface="Verdana" charset="0"/>
              </a:rPr>
              <a:t>          sub   </a:t>
            </a:r>
            <a:r>
              <a:rPr lang="en-US" sz="1800" dirty="0" err="1">
                <a:solidFill>
                  <a:schemeClr val="hlink"/>
                </a:solidFill>
                <a:latin typeface="Verdana" charset="0"/>
              </a:rPr>
              <a:t>p</a:t>
            </a:r>
            <a:r>
              <a:rPr lang="en-US" sz="1800" dirty="0">
                <a:solidFill>
                  <a:schemeClr val="hlink"/>
                </a:solidFill>
                <a:latin typeface="Verdana" charset="0"/>
              </a:rPr>
              <a:t>    P6     </a:t>
            </a:r>
            <a:r>
              <a:rPr lang="en-US" sz="1800" dirty="0" err="1">
                <a:solidFill>
                  <a:schemeClr val="hlink"/>
                </a:solidFill>
                <a:latin typeface="Verdana" charset="0"/>
              </a:rPr>
              <a:t>p</a:t>
            </a:r>
            <a:r>
              <a:rPr lang="en-US" sz="1800" dirty="0">
                <a:solidFill>
                  <a:schemeClr val="hlink"/>
                </a:solidFill>
                <a:latin typeface="Verdana" charset="0"/>
              </a:rPr>
              <a:t>     P5      </a:t>
            </a:r>
            <a:r>
              <a:rPr lang="en-US" sz="1800" dirty="0" smtClean="0">
                <a:solidFill>
                  <a:schemeClr val="hlink"/>
                </a:solidFill>
                <a:latin typeface="Verdana" charset="0"/>
              </a:rPr>
              <a:t> x6               </a:t>
            </a:r>
            <a:r>
              <a:rPr lang="en-US" sz="1800" dirty="0">
                <a:solidFill>
                  <a:schemeClr val="hlink"/>
                </a:solidFill>
                <a:latin typeface="Verdana" charset="0"/>
              </a:rPr>
              <a:t>P3</a:t>
            </a:r>
          </a:p>
        </p:txBody>
      </p:sp>
      <p:grpSp>
        <p:nvGrpSpPr>
          <p:cNvPr id="1926349" name="Group 205"/>
          <p:cNvGrpSpPr>
            <a:grpSpLocks/>
          </p:cNvGrpSpPr>
          <p:nvPr/>
        </p:nvGrpSpPr>
        <p:grpSpPr bwMode="auto">
          <a:xfrm>
            <a:off x="5340350" y="1905000"/>
            <a:ext cx="685800" cy="228600"/>
            <a:chOff x="3168" y="912"/>
            <a:chExt cx="432" cy="144"/>
          </a:xfrm>
        </p:grpSpPr>
        <p:sp>
          <p:nvSpPr>
            <p:cNvPr id="1926350" name="Line 206"/>
            <p:cNvSpPr>
              <a:spLocks noChangeShapeType="1"/>
            </p:cNvSpPr>
            <p:nvPr/>
          </p:nvSpPr>
          <p:spPr bwMode="auto">
            <a:xfrm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26351" name="Line 207"/>
            <p:cNvSpPr>
              <a:spLocks noChangeShapeType="1"/>
            </p:cNvSpPr>
            <p:nvPr/>
          </p:nvSpPr>
          <p:spPr bwMode="auto">
            <a:xfrm flipV="1"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26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26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26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26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26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26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26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26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26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26290" grpId="0" animBg="1"/>
      <p:bldP spid="1926338" grpId="0" animBg="1"/>
      <p:bldP spid="1926339" grpId="0" autoUpdateAnimBg="0"/>
      <p:bldP spid="1926348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EE517-7938-A344-BE65-C0C4C011765D}" type="slidenum">
              <a:rPr lang="en-US"/>
              <a:pPr/>
              <a:t>12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92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81000"/>
            <a:ext cx="7772400" cy="500063"/>
          </a:xfrm>
        </p:spPr>
        <p:txBody>
          <a:bodyPr/>
          <a:lstStyle/>
          <a:p>
            <a:r>
              <a:rPr lang="en-US" dirty="0"/>
              <a:t>Physical Register Management</a:t>
            </a:r>
            <a:endParaRPr lang="en-US" sz="1800" i="1" dirty="0"/>
          </a:p>
        </p:txBody>
      </p:sp>
      <p:grpSp>
        <p:nvGrpSpPr>
          <p:cNvPr id="1928195" name="Group 3"/>
          <p:cNvGrpSpPr>
            <a:grpSpLocks/>
          </p:cNvGrpSpPr>
          <p:nvPr/>
        </p:nvGrpSpPr>
        <p:grpSpPr bwMode="auto">
          <a:xfrm>
            <a:off x="539750" y="4114801"/>
            <a:ext cx="6324601" cy="2209800"/>
            <a:chOff x="144" y="2592"/>
            <a:chExt cx="3984" cy="1392"/>
          </a:xfrm>
        </p:grpSpPr>
        <p:grpSp>
          <p:nvGrpSpPr>
            <p:cNvPr id="1928196" name="Group 4"/>
            <p:cNvGrpSpPr>
              <a:grpSpLocks/>
            </p:cNvGrpSpPr>
            <p:nvPr/>
          </p:nvGrpSpPr>
          <p:grpSpPr bwMode="auto">
            <a:xfrm>
              <a:off x="144" y="2832"/>
              <a:ext cx="3984" cy="1152"/>
              <a:chOff x="144" y="2928"/>
              <a:chExt cx="3984" cy="1152"/>
            </a:xfrm>
          </p:grpSpPr>
          <p:sp>
            <p:nvSpPr>
              <p:cNvPr id="1928197" name="Rectangle 5"/>
              <p:cNvSpPr>
                <a:spLocks noChangeArrowheads="1"/>
              </p:cNvSpPr>
              <p:nvPr/>
            </p:nvSpPr>
            <p:spPr bwMode="auto">
              <a:xfrm>
                <a:off x="672" y="2928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r>
                  <a:rPr lang="en-US">
                    <a:latin typeface="Verdana" charset="0"/>
                  </a:rPr>
                  <a:t>op</a:t>
                </a:r>
              </a:p>
            </p:txBody>
          </p:sp>
          <p:sp>
            <p:nvSpPr>
              <p:cNvPr id="1928198" name="Rectangle 6"/>
              <p:cNvSpPr>
                <a:spLocks noChangeArrowheads="1"/>
              </p:cNvSpPr>
              <p:nvPr/>
            </p:nvSpPr>
            <p:spPr bwMode="auto">
              <a:xfrm>
                <a:off x="1104" y="2928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r>
                  <a:rPr lang="en-US">
                    <a:latin typeface="Verdana" charset="0"/>
                  </a:rPr>
                  <a:t>p1</a:t>
                </a:r>
              </a:p>
            </p:txBody>
          </p:sp>
          <p:sp>
            <p:nvSpPr>
              <p:cNvPr id="1928199" name="Rectangle 7"/>
              <p:cNvSpPr>
                <a:spLocks noChangeArrowheads="1"/>
              </p:cNvSpPr>
              <p:nvPr/>
            </p:nvSpPr>
            <p:spPr bwMode="auto">
              <a:xfrm>
                <a:off x="1344" y="292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r>
                  <a:rPr lang="en-US" dirty="0">
                    <a:latin typeface="Verdana" charset="0"/>
                  </a:rPr>
                  <a:t>PR1</a:t>
                </a:r>
              </a:p>
            </p:txBody>
          </p:sp>
          <p:sp>
            <p:nvSpPr>
              <p:cNvPr id="1928200" name="Rectangle 8"/>
              <p:cNvSpPr>
                <a:spLocks noChangeArrowheads="1"/>
              </p:cNvSpPr>
              <p:nvPr/>
            </p:nvSpPr>
            <p:spPr bwMode="auto">
              <a:xfrm>
                <a:off x="1872" y="2928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r>
                  <a:rPr lang="en-US">
                    <a:latin typeface="Verdana" charset="0"/>
                  </a:rPr>
                  <a:t>p2</a:t>
                </a:r>
              </a:p>
            </p:txBody>
          </p:sp>
          <p:sp>
            <p:nvSpPr>
              <p:cNvPr id="1928201" name="Rectangle 9"/>
              <p:cNvSpPr>
                <a:spLocks noChangeArrowheads="1"/>
              </p:cNvSpPr>
              <p:nvPr/>
            </p:nvSpPr>
            <p:spPr bwMode="auto">
              <a:xfrm>
                <a:off x="2112" y="292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r>
                  <a:rPr lang="en-US" dirty="0">
                    <a:latin typeface="Verdana" charset="0"/>
                  </a:rPr>
                  <a:t>PR2</a:t>
                </a:r>
              </a:p>
            </p:txBody>
          </p:sp>
          <p:sp>
            <p:nvSpPr>
              <p:cNvPr id="1928202" name="Rectangle 10"/>
              <p:cNvSpPr>
                <a:spLocks noChangeArrowheads="1"/>
              </p:cNvSpPr>
              <p:nvPr/>
            </p:nvSpPr>
            <p:spPr bwMode="auto">
              <a:xfrm>
                <a:off x="432" y="2928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r>
                  <a:rPr lang="en-US">
                    <a:latin typeface="Verdana" charset="0"/>
                  </a:rPr>
                  <a:t>ex</a:t>
                </a:r>
              </a:p>
            </p:txBody>
          </p:sp>
          <p:sp>
            <p:nvSpPr>
              <p:cNvPr id="1928203" name="Rectangle 11"/>
              <p:cNvSpPr>
                <a:spLocks noChangeArrowheads="1"/>
              </p:cNvSpPr>
              <p:nvPr/>
            </p:nvSpPr>
            <p:spPr bwMode="auto">
              <a:xfrm>
                <a:off x="144" y="2928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r>
                  <a:rPr lang="en-US">
                    <a:latin typeface="Verdana" charset="0"/>
                  </a:rPr>
                  <a:t>use</a:t>
                </a:r>
              </a:p>
            </p:txBody>
          </p:sp>
          <p:sp>
            <p:nvSpPr>
              <p:cNvPr id="1928204" name="Rectangle 12"/>
              <p:cNvSpPr>
                <a:spLocks noChangeArrowheads="1"/>
              </p:cNvSpPr>
              <p:nvPr/>
            </p:nvSpPr>
            <p:spPr bwMode="auto">
              <a:xfrm>
                <a:off x="672" y="3072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28205" name="Rectangle 13"/>
              <p:cNvSpPr>
                <a:spLocks noChangeArrowheads="1"/>
              </p:cNvSpPr>
              <p:nvPr/>
            </p:nvSpPr>
            <p:spPr bwMode="auto">
              <a:xfrm>
                <a:off x="1104" y="3072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28206" name="Rectangle 14"/>
              <p:cNvSpPr>
                <a:spLocks noChangeArrowheads="1"/>
              </p:cNvSpPr>
              <p:nvPr/>
            </p:nvSpPr>
            <p:spPr bwMode="auto">
              <a:xfrm>
                <a:off x="1344" y="307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28207" name="Rectangle 15"/>
              <p:cNvSpPr>
                <a:spLocks noChangeArrowheads="1"/>
              </p:cNvSpPr>
              <p:nvPr/>
            </p:nvSpPr>
            <p:spPr bwMode="auto">
              <a:xfrm>
                <a:off x="1872" y="3072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28208" name="Rectangle 16"/>
              <p:cNvSpPr>
                <a:spLocks noChangeArrowheads="1"/>
              </p:cNvSpPr>
              <p:nvPr/>
            </p:nvSpPr>
            <p:spPr bwMode="auto">
              <a:xfrm>
                <a:off x="2112" y="307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28209" name="Rectangle 17"/>
              <p:cNvSpPr>
                <a:spLocks noChangeArrowheads="1"/>
              </p:cNvSpPr>
              <p:nvPr/>
            </p:nvSpPr>
            <p:spPr bwMode="auto">
              <a:xfrm>
                <a:off x="432" y="3072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28210" name="Rectangle 18"/>
              <p:cNvSpPr>
                <a:spLocks noChangeArrowheads="1"/>
              </p:cNvSpPr>
              <p:nvPr/>
            </p:nvSpPr>
            <p:spPr bwMode="auto">
              <a:xfrm>
                <a:off x="144" y="3072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28211" name="Rectangle 19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28212" name="Rectangle 20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28213" name="Rectangle 21"/>
              <p:cNvSpPr>
                <a:spLocks noChangeArrowheads="1"/>
              </p:cNvSpPr>
              <p:nvPr/>
            </p:nvSpPr>
            <p:spPr bwMode="auto">
              <a:xfrm>
                <a:off x="1344" y="321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28214" name="Rectangle 22"/>
              <p:cNvSpPr>
                <a:spLocks noChangeArrowheads="1"/>
              </p:cNvSpPr>
              <p:nvPr/>
            </p:nvSpPr>
            <p:spPr bwMode="auto">
              <a:xfrm>
                <a:off x="1872" y="3216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28215" name="Rectangle 23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28216" name="Rectangle 24"/>
              <p:cNvSpPr>
                <a:spLocks noChangeArrowheads="1"/>
              </p:cNvSpPr>
              <p:nvPr/>
            </p:nvSpPr>
            <p:spPr bwMode="auto">
              <a:xfrm>
                <a:off x="432" y="3216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28217" name="Rectangle 25"/>
              <p:cNvSpPr>
                <a:spLocks noChangeArrowheads="1"/>
              </p:cNvSpPr>
              <p:nvPr/>
            </p:nvSpPr>
            <p:spPr bwMode="auto">
              <a:xfrm>
                <a:off x="144" y="3216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28218" name="Rectangle 26"/>
              <p:cNvSpPr>
                <a:spLocks noChangeArrowheads="1"/>
              </p:cNvSpPr>
              <p:nvPr/>
            </p:nvSpPr>
            <p:spPr bwMode="auto">
              <a:xfrm>
                <a:off x="672" y="3360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28219" name="Rectangle 27"/>
              <p:cNvSpPr>
                <a:spLocks noChangeArrowheads="1"/>
              </p:cNvSpPr>
              <p:nvPr/>
            </p:nvSpPr>
            <p:spPr bwMode="auto">
              <a:xfrm>
                <a:off x="1104" y="3360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28220" name="Rectangle 28"/>
              <p:cNvSpPr>
                <a:spLocks noChangeArrowheads="1"/>
              </p:cNvSpPr>
              <p:nvPr/>
            </p:nvSpPr>
            <p:spPr bwMode="auto">
              <a:xfrm>
                <a:off x="1344" y="3360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28221" name="Rectangle 29"/>
              <p:cNvSpPr>
                <a:spLocks noChangeArrowheads="1"/>
              </p:cNvSpPr>
              <p:nvPr/>
            </p:nvSpPr>
            <p:spPr bwMode="auto">
              <a:xfrm>
                <a:off x="1872" y="3360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28222" name="Rectangle 30"/>
              <p:cNvSpPr>
                <a:spLocks noChangeArrowheads="1"/>
              </p:cNvSpPr>
              <p:nvPr/>
            </p:nvSpPr>
            <p:spPr bwMode="auto">
              <a:xfrm>
                <a:off x="2112" y="3360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28223" name="Rectangle 31"/>
              <p:cNvSpPr>
                <a:spLocks noChangeArrowheads="1"/>
              </p:cNvSpPr>
              <p:nvPr/>
            </p:nvSpPr>
            <p:spPr bwMode="auto">
              <a:xfrm>
                <a:off x="432" y="3360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28224" name="Rectangle 32"/>
              <p:cNvSpPr>
                <a:spLocks noChangeArrowheads="1"/>
              </p:cNvSpPr>
              <p:nvPr/>
            </p:nvSpPr>
            <p:spPr bwMode="auto">
              <a:xfrm>
                <a:off x="144" y="3360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28225" name="Rectangle 33"/>
              <p:cNvSpPr>
                <a:spLocks noChangeArrowheads="1"/>
              </p:cNvSpPr>
              <p:nvPr/>
            </p:nvSpPr>
            <p:spPr bwMode="auto">
              <a:xfrm>
                <a:off x="672" y="3504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28226" name="Rectangle 34"/>
              <p:cNvSpPr>
                <a:spLocks noChangeArrowheads="1"/>
              </p:cNvSpPr>
              <p:nvPr/>
            </p:nvSpPr>
            <p:spPr bwMode="auto">
              <a:xfrm>
                <a:off x="1104" y="3504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28227" name="Rectangle 35"/>
              <p:cNvSpPr>
                <a:spLocks noChangeArrowheads="1"/>
              </p:cNvSpPr>
              <p:nvPr/>
            </p:nvSpPr>
            <p:spPr bwMode="auto">
              <a:xfrm>
                <a:off x="1344" y="3504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28228" name="Rectangle 36"/>
              <p:cNvSpPr>
                <a:spLocks noChangeArrowheads="1"/>
              </p:cNvSpPr>
              <p:nvPr/>
            </p:nvSpPr>
            <p:spPr bwMode="auto">
              <a:xfrm>
                <a:off x="1872" y="3504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28229" name="Rectangle 37"/>
              <p:cNvSpPr>
                <a:spLocks noChangeArrowheads="1"/>
              </p:cNvSpPr>
              <p:nvPr/>
            </p:nvSpPr>
            <p:spPr bwMode="auto">
              <a:xfrm>
                <a:off x="2112" y="3504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28230" name="Rectangle 38"/>
              <p:cNvSpPr>
                <a:spLocks noChangeArrowheads="1"/>
              </p:cNvSpPr>
              <p:nvPr/>
            </p:nvSpPr>
            <p:spPr bwMode="auto">
              <a:xfrm>
                <a:off x="432" y="3504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28231" name="Rectangle 39"/>
              <p:cNvSpPr>
                <a:spLocks noChangeArrowheads="1"/>
              </p:cNvSpPr>
              <p:nvPr/>
            </p:nvSpPr>
            <p:spPr bwMode="auto">
              <a:xfrm>
                <a:off x="144" y="3504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28232" name="Rectangle 40"/>
              <p:cNvSpPr>
                <a:spLocks noChangeArrowheads="1"/>
              </p:cNvSpPr>
              <p:nvPr/>
            </p:nvSpPr>
            <p:spPr bwMode="auto">
              <a:xfrm>
                <a:off x="672" y="3648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28233" name="Rectangle 41"/>
              <p:cNvSpPr>
                <a:spLocks noChangeArrowheads="1"/>
              </p:cNvSpPr>
              <p:nvPr/>
            </p:nvSpPr>
            <p:spPr bwMode="auto">
              <a:xfrm>
                <a:off x="1104" y="3648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28234" name="Rectangle 42"/>
              <p:cNvSpPr>
                <a:spLocks noChangeArrowheads="1"/>
              </p:cNvSpPr>
              <p:nvPr/>
            </p:nvSpPr>
            <p:spPr bwMode="auto">
              <a:xfrm>
                <a:off x="1344" y="364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28235" name="Rectangle 43"/>
              <p:cNvSpPr>
                <a:spLocks noChangeArrowheads="1"/>
              </p:cNvSpPr>
              <p:nvPr/>
            </p:nvSpPr>
            <p:spPr bwMode="auto">
              <a:xfrm>
                <a:off x="1872" y="3648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28236" name="Rectangle 44"/>
              <p:cNvSpPr>
                <a:spLocks noChangeArrowheads="1"/>
              </p:cNvSpPr>
              <p:nvPr/>
            </p:nvSpPr>
            <p:spPr bwMode="auto">
              <a:xfrm>
                <a:off x="2112" y="364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28237" name="Rectangle 45"/>
              <p:cNvSpPr>
                <a:spLocks noChangeArrowheads="1"/>
              </p:cNvSpPr>
              <p:nvPr/>
            </p:nvSpPr>
            <p:spPr bwMode="auto">
              <a:xfrm>
                <a:off x="432" y="3648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28238" name="Rectangle 46"/>
              <p:cNvSpPr>
                <a:spLocks noChangeArrowheads="1"/>
              </p:cNvSpPr>
              <p:nvPr/>
            </p:nvSpPr>
            <p:spPr bwMode="auto">
              <a:xfrm>
                <a:off x="144" y="3648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28239" name="Rectangle 47"/>
              <p:cNvSpPr>
                <a:spLocks noChangeArrowheads="1"/>
              </p:cNvSpPr>
              <p:nvPr/>
            </p:nvSpPr>
            <p:spPr bwMode="auto">
              <a:xfrm>
                <a:off x="672" y="3792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28240" name="Rectangle 48"/>
              <p:cNvSpPr>
                <a:spLocks noChangeArrowheads="1"/>
              </p:cNvSpPr>
              <p:nvPr/>
            </p:nvSpPr>
            <p:spPr bwMode="auto">
              <a:xfrm>
                <a:off x="1104" y="3792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28241" name="Rectangle 49"/>
              <p:cNvSpPr>
                <a:spLocks noChangeArrowheads="1"/>
              </p:cNvSpPr>
              <p:nvPr/>
            </p:nvSpPr>
            <p:spPr bwMode="auto">
              <a:xfrm>
                <a:off x="1344" y="379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28242" name="Rectangle 50"/>
              <p:cNvSpPr>
                <a:spLocks noChangeArrowheads="1"/>
              </p:cNvSpPr>
              <p:nvPr/>
            </p:nvSpPr>
            <p:spPr bwMode="auto">
              <a:xfrm>
                <a:off x="1872" y="3792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28243" name="Rectangle 51"/>
              <p:cNvSpPr>
                <a:spLocks noChangeArrowheads="1"/>
              </p:cNvSpPr>
              <p:nvPr/>
            </p:nvSpPr>
            <p:spPr bwMode="auto">
              <a:xfrm>
                <a:off x="2112" y="379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28244" name="Rectangle 52"/>
              <p:cNvSpPr>
                <a:spLocks noChangeArrowheads="1"/>
              </p:cNvSpPr>
              <p:nvPr/>
            </p:nvSpPr>
            <p:spPr bwMode="auto">
              <a:xfrm>
                <a:off x="432" y="3792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28245" name="Rectangle 53"/>
              <p:cNvSpPr>
                <a:spLocks noChangeArrowheads="1"/>
              </p:cNvSpPr>
              <p:nvPr/>
            </p:nvSpPr>
            <p:spPr bwMode="auto">
              <a:xfrm>
                <a:off x="144" y="3792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28246" name="Rectangle 54"/>
              <p:cNvSpPr>
                <a:spLocks noChangeArrowheads="1"/>
              </p:cNvSpPr>
              <p:nvPr/>
            </p:nvSpPr>
            <p:spPr bwMode="auto">
              <a:xfrm>
                <a:off x="672" y="3936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28247" name="Rectangle 55"/>
              <p:cNvSpPr>
                <a:spLocks noChangeArrowheads="1"/>
              </p:cNvSpPr>
              <p:nvPr/>
            </p:nvSpPr>
            <p:spPr bwMode="auto">
              <a:xfrm>
                <a:off x="1104" y="3936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28248" name="Rectangle 56"/>
              <p:cNvSpPr>
                <a:spLocks noChangeArrowheads="1"/>
              </p:cNvSpPr>
              <p:nvPr/>
            </p:nvSpPr>
            <p:spPr bwMode="auto">
              <a:xfrm>
                <a:off x="1344" y="393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28249" name="Rectangle 57"/>
              <p:cNvSpPr>
                <a:spLocks noChangeArrowheads="1"/>
              </p:cNvSpPr>
              <p:nvPr/>
            </p:nvSpPr>
            <p:spPr bwMode="auto">
              <a:xfrm>
                <a:off x="1872" y="3936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28250" name="Rectangle 58"/>
              <p:cNvSpPr>
                <a:spLocks noChangeArrowheads="1"/>
              </p:cNvSpPr>
              <p:nvPr/>
            </p:nvSpPr>
            <p:spPr bwMode="auto">
              <a:xfrm>
                <a:off x="2112" y="393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28251" name="Rectangle 59"/>
              <p:cNvSpPr>
                <a:spLocks noChangeArrowheads="1"/>
              </p:cNvSpPr>
              <p:nvPr/>
            </p:nvSpPr>
            <p:spPr bwMode="auto">
              <a:xfrm>
                <a:off x="2640" y="2928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r>
                  <a:rPr lang="en-US" dirty="0">
                    <a:latin typeface="Verdana" charset="0"/>
                  </a:rPr>
                  <a:t>Rd</a:t>
                </a:r>
              </a:p>
            </p:txBody>
          </p:sp>
          <p:sp>
            <p:nvSpPr>
              <p:cNvPr id="1928252" name="Rectangle 60"/>
              <p:cNvSpPr>
                <a:spLocks noChangeArrowheads="1"/>
              </p:cNvSpPr>
              <p:nvPr/>
            </p:nvSpPr>
            <p:spPr bwMode="auto">
              <a:xfrm>
                <a:off x="2640" y="3072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28253" name="Rectangle 61"/>
              <p:cNvSpPr>
                <a:spLocks noChangeArrowheads="1"/>
              </p:cNvSpPr>
              <p:nvPr/>
            </p:nvSpPr>
            <p:spPr bwMode="auto">
              <a:xfrm>
                <a:off x="2640" y="3216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28254" name="Rectangle 62"/>
              <p:cNvSpPr>
                <a:spLocks noChangeArrowheads="1"/>
              </p:cNvSpPr>
              <p:nvPr/>
            </p:nvSpPr>
            <p:spPr bwMode="auto">
              <a:xfrm>
                <a:off x="2640" y="3360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28255" name="Rectangle 63"/>
              <p:cNvSpPr>
                <a:spLocks noChangeArrowheads="1"/>
              </p:cNvSpPr>
              <p:nvPr/>
            </p:nvSpPr>
            <p:spPr bwMode="auto">
              <a:xfrm>
                <a:off x="2640" y="3504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28256" name="Rectangle 64"/>
              <p:cNvSpPr>
                <a:spLocks noChangeArrowheads="1"/>
              </p:cNvSpPr>
              <p:nvPr/>
            </p:nvSpPr>
            <p:spPr bwMode="auto">
              <a:xfrm>
                <a:off x="2640" y="3648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28257" name="Rectangle 65"/>
              <p:cNvSpPr>
                <a:spLocks noChangeArrowheads="1"/>
              </p:cNvSpPr>
              <p:nvPr/>
            </p:nvSpPr>
            <p:spPr bwMode="auto">
              <a:xfrm>
                <a:off x="2640" y="3792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28258" name="Rectangle 66"/>
              <p:cNvSpPr>
                <a:spLocks noChangeArrowheads="1"/>
              </p:cNvSpPr>
              <p:nvPr/>
            </p:nvSpPr>
            <p:spPr bwMode="auto">
              <a:xfrm>
                <a:off x="2640" y="3936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28259" name="Rectangle 67"/>
              <p:cNvSpPr>
                <a:spLocks noChangeArrowheads="1"/>
              </p:cNvSpPr>
              <p:nvPr/>
            </p:nvSpPr>
            <p:spPr bwMode="auto">
              <a:xfrm>
                <a:off x="432" y="3936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28260" name="Rectangle 68"/>
              <p:cNvSpPr>
                <a:spLocks noChangeArrowheads="1"/>
              </p:cNvSpPr>
              <p:nvPr/>
            </p:nvSpPr>
            <p:spPr bwMode="auto">
              <a:xfrm>
                <a:off x="144" y="3936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28261" name="Rectangle 69"/>
              <p:cNvSpPr>
                <a:spLocks noChangeArrowheads="1"/>
              </p:cNvSpPr>
              <p:nvPr/>
            </p:nvSpPr>
            <p:spPr bwMode="auto">
              <a:xfrm>
                <a:off x="3600" y="292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r>
                  <a:rPr lang="en-US" dirty="0" err="1">
                    <a:latin typeface="Verdana" charset="0"/>
                  </a:rPr>
                  <a:t>PRd</a:t>
                </a:r>
                <a:endParaRPr lang="en-US" dirty="0">
                  <a:latin typeface="Verdana" charset="0"/>
                </a:endParaRPr>
              </a:p>
            </p:txBody>
          </p:sp>
          <p:sp>
            <p:nvSpPr>
              <p:cNvPr id="1928262" name="Rectangle 70"/>
              <p:cNvSpPr>
                <a:spLocks noChangeArrowheads="1"/>
              </p:cNvSpPr>
              <p:nvPr/>
            </p:nvSpPr>
            <p:spPr bwMode="auto">
              <a:xfrm>
                <a:off x="3600" y="307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28263" name="Rectangle 71"/>
              <p:cNvSpPr>
                <a:spLocks noChangeArrowheads="1"/>
              </p:cNvSpPr>
              <p:nvPr/>
            </p:nvSpPr>
            <p:spPr bwMode="auto">
              <a:xfrm>
                <a:off x="3600" y="321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28264" name="Rectangle 72"/>
              <p:cNvSpPr>
                <a:spLocks noChangeArrowheads="1"/>
              </p:cNvSpPr>
              <p:nvPr/>
            </p:nvSpPr>
            <p:spPr bwMode="auto">
              <a:xfrm>
                <a:off x="3600" y="3360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28265" name="Rectangle 73"/>
              <p:cNvSpPr>
                <a:spLocks noChangeArrowheads="1"/>
              </p:cNvSpPr>
              <p:nvPr/>
            </p:nvSpPr>
            <p:spPr bwMode="auto">
              <a:xfrm>
                <a:off x="3600" y="3504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28266" name="Rectangle 74"/>
              <p:cNvSpPr>
                <a:spLocks noChangeArrowheads="1"/>
              </p:cNvSpPr>
              <p:nvPr/>
            </p:nvSpPr>
            <p:spPr bwMode="auto">
              <a:xfrm>
                <a:off x="3600" y="364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28267" name="Rectangle 75"/>
              <p:cNvSpPr>
                <a:spLocks noChangeArrowheads="1"/>
              </p:cNvSpPr>
              <p:nvPr/>
            </p:nvSpPr>
            <p:spPr bwMode="auto">
              <a:xfrm>
                <a:off x="3600" y="379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28268" name="Rectangle 76"/>
              <p:cNvSpPr>
                <a:spLocks noChangeArrowheads="1"/>
              </p:cNvSpPr>
              <p:nvPr/>
            </p:nvSpPr>
            <p:spPr bwMode="auto">
              <a:xfrm>
                <a:off x="3600" y="393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28269" name="Rectangle 77"/>
              <p:cNvSpPr>
                <a:spLocks noChangeArrowheads="1"/>
              </p:cNvSpPr>
              <p:nvPr/>
            </p:nvSpPr>
            <p:spPr bwMode="auto">
              <a:xfrm>
                <a:off x="3072" y="292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r>
                  <a:rPr lang="en-US" dirty="0" err="1">
                    <a:latin typeface="Verdana" charset="0"/>
                  </a:rPr>
                  <a:t>LPRd</a:t>
                </a:r>
                <a:endParaRPr lang="en-US" dirty="0">
                  <a:latin typeface="Verdana" charset="0"/>
                </a:endParaRPr>
              </a:p>
            </p:txBody>
          </p:sp>
          <p:sp>
            <p:nvSpPr>
              <p:cNvPr id="1928270" name="Rectangle 78"/>
              <p:cNvSpPr>
                <a:spLocks noChangeArrowheads="1"/>
              </p:cNvSpPr>
              <p:nvPr/>
            </p:nvSpPr>
            <p:spPr bwMode="auto">
              <a:xfrm>
                <a:off x="3072" y="307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28271" name="Rectangle 79"/>
              <p:cNvSpPr>
                <a:spLocks noChangeArrowheads="1"/>
              </p:cNvSpPr>
              <p:nvPr/>
            </p:nvSpPr>
            <p:spPr bwMode="auto">
              <a:xfrm>
                <a:off x="3072" y="321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28272" name="Rectangle 80"/>
              <p:cNvSpPr>
                <a:spLocks noChangeArrowheads="1"/>
              </p:cNvSpPr>
              <p:nvPr/>
            </p:nvSpPr>
            <p:spPr bwMode="auto">
              <a:xfrm>
                <a:off x="3072" y="3360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28273" name="Rectangle 81"/>
              <p:cNvSpPr>
                <a:spLocks noChangeArrowheads="1"/>
              </p:cNvSpPr>
              <p:nvPr/>
            </p:nvSpPr>
            <p:spPr bwMode="auto">
              <a:xfrm>
                <a:off x="3072" y="3504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28274" name="Rectangle 82"/>
              <p:cNvSpPr>
                <a:spLocks noChangeArrowheads="1"/>
              </p:cNvSpPr>
              <p:nvPr/>
            </p:nvSpPr>
            <p:spPr bwMode="auto">
              <a:xfrm>
                <a:off x="3072" y="364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28275" name="Rectangle 83"/>
              <p:cNvSpPr>
                <a:spLocks noChangeArrowheads="1"/>
              </p:cNvSpPr>
              <p:nvPr/>
            </p:nvSpPr>
            <p:spPr bwMode="auto">
              <a:xfrm>
                <a:off x="3072" y="379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28276" name="Rectangle 84"/>
              <p:cNvSpPr>
                <a:spLocks noChangeArrowheads="1"/>
              </p:cNvSpPr>
              <p:nvPr/>
            </p:nvSpPr>
            <p:spPr bwMode="auto">
              <a:xfrm>
                <a:off x="3072" y="393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</p:grpSp>
        <p:sp>
          <p:nvSpPr>
            <p:cNvPr id="1928277" name="Text Box 85"/>
            <p:cNvSpPr txBox="1">
              <a:spLocks noChangeArrowheads="1"/>
            </p:cNvSpPr>
            <p:nvPr/>
          </p:nvSpPr>
          <p:spPr bwMode="auto">
            <a:xfrm>
              <a:off x="372" y="2592"/>
              <a:ext cx="473" cy="233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800" i="1" dirty="0" smtClean="0">
                  <a:latin typeface="Verdana" charset="0"/>
                </a:rPr>
                <a:t>ROB</a:t>
              </a:r>
              <a:endParaRPr lang="en-US" sz="1800" i="1" dirty="0">
                <a:latin typeface="Verdana" charset="0"/>
              </a:endParaRPr>
            </a:p>
          </p:txBody>
        </p:sp>
      </p:grpSp>
      <p:sp>
        <p:nvSpPr>
          <p:cNvPr id="1928278" name="Rectangle 86"/>
          <p:cNvSpPr>
            <a:spLocks noChangeArrowheads="1"/>
          </p:cNvSpPr>
          <p:nvPr/>
        </p:nvSpPr>
        <p:spPr bwMode="auto">
          <a:xfrm>
            <a:off x="6559550" y="1752600"/>
            <a:ext cx="28956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285750" indent="-285750" algn="l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2400" dirty="0">
                <a:latin typeface="Verdana" charset="0"/>
              </a:rPr>
              <a:t>ld</a:t>
            </a:r>
            <a:r>
              <a:rPr lang="en-US" sz="2400" dirty="0" smtClean="0">
                <a:latin typeface="Verdana" charset="0"/>
              </a:rPr>
              <a:t> x1</a:t>
            </a:r>
            <a:r>
              <a:rPr lang="en-US" sz="2400" dirty="0">
                <a:latin typeface="Verdana" charset="0"/>
              </a:rPr>
              <a:t>, 0</a:t>
            </a:r>
            <a:r>
              <a:rPr lang="en-US" sz="2400" dirty="0" smtClean="0">
                <a:latin typeface="Verdana" charset="0"/>
              </a:rPr>
              <a:t>(x3</a:t>
            </a:r>
            <a:r>
              <a:rPr lang="en-US" sz="2400" dirty="0">
                <a:latin typeface="Verdana" charset="0"/>
              </a:rPr>
              <a:t>)</a:t>
            </a:r>
          </a:p>
          <a:p>
            <a:pPr marL="285750" indent="-285750" algn="l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2400" dirty="0" err="1" smtClean="0">
                <a:latin typeface="Verdana" charset="0"/>
              </a:rPr>
              <a:t>addi</a:t>
            </a:r>
            <a:r>
              <a:rPr lang="en-US" sz="2400" dirty="0" smtClean="0">
                <a:latin typeface="Verdana" charset="0"/>
              </a:rPr>
              <a:t> x3</a:t>
            </a:r>
            <a:r>
              <a:rPr lang="en-US" sz="2400" dirty="0">
                <a:latin typeface="Verdana" charset="0"/>
              </a:rPr>
              <a:t>,</a:t>
            </a:r>
            <a:r>
              <a:rPr lang="en-US" sz="2400" dirty="0" smtClean="0">
                <a:latin typeface="Verdana" charset="0"/>
              </a:rPr>
              <a:t> x1</a:t>
            </a:r>
            <a:r>
              <a:rPr lang="en-US" sz="2400" dirty="0">
                <a:latin typeface="Verdana" charset="0"/>
              </a:rPr>
              <a:t>, #4</a:t>
            </a:r>
          </a:p>
          <a:p>
            <a:pPr marL="285750" indent="-285750" algn="l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2400" dirty="0">
                <a:latin typeface="Verdana" charset="0"/>
              </a:rPr>
              <a:t>sub</a:t>
            </a:r>
            <a:r>
              <a:rPr lang="en-US" sz="2400" dirty="0" smtClean="0">
                <a:latin typeface="Verdana" charset="0"/>
              </a:rPr>
              <a:t> x6</a:t>
            </a:r>
            <a:r>
              <a:rPr lang="en-US" sz="2400" dirty="0">
                <a:latin typeface="Verdana" charset="0"/>
              </a:rPr>
              <a:t>,</a:t>
            </a:r>
            <a:r>
              <a:rPr lang="en-US" sz="2400" dirty="0" smtClean="0">
                <a:latin typeface="Verdana" charset="0"/>
              </a:rPr>
              <a:t> x7</a:t>
            </a:r>
            <a:r>
              <a:rPr lang="en-US" sz="2400" dirty="0">
                <a:latin typeface="Verdana" charset="0"/>
              </a:rPr>
              <a:t>,</a:t>
            </a:r>
            <a:r>
              <a:rPr lang="en-US" sz="2400" dirty="0" smtClean="0">
                <a:latin typeface="Verdana" charset="0"/>
              </a:rPr>
              <a:t> x6</a:t>
            </a:r>
            <a:endParaRPr lang="en-US" sz="2400" dirty="0">
              <a:latin typeface="Verdana" charset="0"/>
            </a:endParaRPr>
          </a:p>
          <a:p>
            <a:pPr marL="285750" indent="-285750" algn="l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2400" dirty="0">
                <a:latin typeface="Verdana" charset="0"/>
              </a:rPr>
              <a:t>add</a:t>
            </a:r>
            <a:r>
              <a:rPr lang="en-US" sz="2400" dirty="0" smtClean="0">
                <a:latin typeface="Verdana" charset="0"/>
              </a:rPr>
              <a:t> x3</a:t>
            </a:r>
            <a:r>
              <a:rPr lang="en-US" sz="2400" dirty="0">
                <a:latin typeface="Verdana" charset="0"/>
              </a:rPr>
              <a:t>,</a:t>
            </a:r>
            <a:r>
              <a:rPr lang="en-US" sz="2400" dirty="0" smtClean="0">
                <a:latin typeface="Verdana" charset="0"/>
              </a:rPr>
              <a:t> x3</a:t>
            </a:r>
            <a:r>
              <a:rPr lang="en-US" sz="2400" dirty="0">
                <a:latin typeface="Verdana" charset="0"/>
              </a:rPr>
              <a:t>,</a:t>
            </a:r>
            <a:r>
              <a:rPr lang="en-US" sz="2400" dirty="0" smtClean="0">
                <a:latin typeface="Verdana" charset="0"/>
              </a:rPr>
              <a:t> x6</a:t>
            </a:r>
            <a:endParaRPr lang="en-US" sz="2400" dirty="0">
              <a:latin typeface="Verdana" charset="0"/>
            </a:endParaRPr>
          </a:p>
          <a:p>
            <a:pPr marL="285750" indent="-285750" algn="l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2400" dirty="0">
                <a:latin typeface="Verdana" charset="0"/>
              </a:rPr>
              <a:t>ld</a:t>
            </a:r>
            <a:r>
              <a:rPr lang="en-US" sz="2400" dirty="0" smtClean="0">
                <a:latin typeface="Verdana" charset="0"/>
              </a:rPr>
              <a:t> x6</a:t>
            </a:r>
            <a:r>
              <a:rPr lang="en-US" sz="2400" dirty="0">
                <a:latin typeface="Verdana" charset="0"/>
              </a:rPr>
              <a:t>, 0</a:t>
            </a:r>
            <a:r>
              <a:rPr lang="en-US" sz="2400" dirty="0" smtClean="0">
                <a:latin typeface="Verdana" charset="0"/>
              </a:rPr>
              <a:t>(x1</a:t>
            </a:r>
            <a:r>
              <a:rPr lang="en-US" sz="2400" dirty="0">
                <a:latin typeface="Verdana" charset="0"/>
              </a:rPr>
              <a:t>)</a:t>
            </a:r>
          </a:p>
        </p:txBody>
      </p:sp>
      <p:grpSp>
        <p:nvGrpSpPr>
          <p:cNvPr id="1928279" name="Group 87"/>
          <p:cNvGrpSpPr>
            <a:grpSpLocks/>
          </p:cNvGrpSpPr>
          <p:nvPr/>
        </p:nvGrpSpPr>
        <p:grpSpPr bwMode="auto">
          <a:xfrm>
            <a:off x="5095875" y="1062038"/>
            <a:ext cx="1273175" cy="3052762"/>
            <a:chOff x="3014" y="669"/>
            <a:chExt cx="802" cy="1923"/>
          </a:xfrm>
        </p:grpSpPr>
        <p:sp>
          <p:nvSpPr>
            <p:cNvPr id="1928280" name="Text Box 88"/>
            <p:cNvSpPr txBox="1">
              <a:spLocks noChangeArrowheads="1"/>
            </p:cNvSpPr>
            <p:nvPr/>
          </p:nvSpPr>
          <p:spPr bwMode="auto">
            <a:xfrm>
              <a:off x="3014" y="669"/>
              <a:ext cx="802" cy="25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 i="1" dirty="0">
                  <a:latin typeface="Verdana" charset="0"/>
                </a:rPr>
                <a:t>Free List</a:t>
              </a:r>
            </a:p>
          </p:txBody>
        </p:sp>
        <p:sp>
          <p:nvSpPr>
            <p:cNvPr id="1928281" name="Rectangle 89"/>
            <p:cNvSpPr>
              <a:spLocks noChangeArrowheads="1"/>
            </p:cNvSpPr>
            <p:nvPr/>
          </p:nvSpPr>
          <p:spPr bwMode="auto">
            <a:xfrm>
              <a:off x="3168" y="1632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l"/>
              <a:endParaRPr lang="en-US" sz="1800">
                <a:latin typeface="Verdana" charset="0"/>
              </a:endParaRPr>
            </a:p>
          </p:txBody>
        </p:sp>
        <p:sp>
          <p:nvSpPr>
            <p:cNvPr id="1928282" name="Rectangle 90"/>
            <p:cNvSpPr>
              <a:spLocks noChangeArrowheads="1"/>
            </p:cNvSpPr>
            <p:nvPr/>
          </p:nvSpPr>
          <p:spPr bwMode="auto">
            <a:xfrm>
              <a:off x="3168" y="1776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l"/>
              <a:endParaRPr lang="en-US" sz="1800">
                <a:latin typeface="Verdana" charset="0"/>
              </a:endParaRPr>
            </a:p>
          </p:txBody>
        </p:sp>
        <p:sp>
          <p:nvSpPr>
            <p:cNvPr id="1928283" name="Rectangle 91"/>
            <p:cNvSpPr>
              <a:spLocks noChangeArrowheads="1"/>
            </p:cNvSpPr>
            <p:nvPr/>
          </p:nvSpPr>
          <p:spPr bwMode="auto">
            <a:xfrm>
              <a:off x="3168" y="1920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l"/>
              <a:endParaRPr lang="en-US" sz="1800">
                <a:latin typeface="Verdana" charset="0"/>
              </a:endParaRPr>
            </a:p>
          </p:txBody>
        </p:sp>
        <p:sp>
          <p:nvSpPr>
            <p:cNvPr id="1928284" name="Rectangle 92"/>
            <p:cNvSpPr>
              <a:spLocks noChangeArrowheads="1"/>
            </p:cNvSpPr>
            <p:nvPr/>
          </p:nvSpPr>
          <p:spPr bwMode="auto">
            <a:xfrm>
              <a:off x="3168" y="912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 sz="1800">
                  <a:latin typeface="Verdana" charset="0"/>
                </a:rPr>
                <a:t>P0</a:t>
              </a:r>
            </a:p>
          </p:txBody>
        </p:sp>
        <p:sp>
          <p:nvSpPr>
            <p:cNvPr id="1928285" name="Rectangle 93"/>
            <p:cNvSpPr>
              <a:spLocks noChangeArrowheads="1"/>
            </p:cNvSpPr>
            <p:nvPr/>
          </p:nvSpPr>
          <p:spPr bwMode="auto">
            <a:xfrm>
              <a:off x="3170" y="2448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28286" name="Rectangle 94"/>
            <p:cNvSpPr>
              <a:spLocks noChangeArrowheads="1"/>
            </p:cNvSpPr>
            <p:nvPr/>
          </p:nvSpPr>
          <p:spPr bwMode="auto">
            <a:xfrm>
              <a:off x="3168" y="1056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 sz="1800">
                  <a:latin typeface="Verdana" charset="0"/>
                </a:rPr>
                <a:t>P1</a:t>
              </a:r>
            </a:p>
          </p:txBody>
        </p:sp>
        <p:sp>
          <p:nvSpPr>
            <p:cNvPr id="1928287" name="Rectangle 95"/>
            <p:cNvSpPr>
              <a:spLocks noChangeArrowheads="1"/>
            </p:cNvSpPr>
            <p:nvPr/>
          </p:nvSpPr>
          <p:spPr bwMode="auto">
            <a:xfrm>
              <a:off x="3168" y="1200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 sz="1800">
                  <a:latin typeface="Verdana" charset="0"/>
                </a:rPr>
                <a:t>P3</a:t>
              </a:r>
            </a:p>
          </p:txBody>
        </p:sp>
        <p:sp>
          <p:nvSpPr>
            <p:cNvPr id="1928288" name="Rectangle 96"/>
            <p:cNvSpPr>
              <a:spLocks noChangeArrowheads="1"/>
            </p:cNvSpPr>
            <p:nvPr/>
          </p:nvSpPr>
          <p:spPr bwMode="auto">
            <a:xfrm>
              <a:off x="3168" y="1344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 sz="1800">
                  <a:latin typeface="Verdana" charset="0"/>
                </a:rPr>
                <a:t>P2</a:t>
              </a:r>
            </a:p>
          </p:txBody>
        </p:sp>
        <p:sp>
          <p:nvSpPr>
            <p:cNvPr id="1928289" name="Rectangle 97"/>
            <p:cNvSpPr>
              <a:spLocks noChangeArrowheads="1"/>
            </p:cNvSpPr>
            <p:nvPr/>
          </p:nvSpPr>
          <p:spPr bwMode="auto">
            <a:xfrm>
              <a:off x="3168" y="1488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 sz="1800">
                  <a:latin typeface="Verdana" charset="0"/>
                </a:rPr>
                <a:t>P4</a:t>
              </a:r>
            </a:p>
          </p:txBody>
        </p:sp>
        <p:sp>
          <p:nvSpPr>
            <p:cNvPr id="1928290" name="Line 98"/>
            <p:cNvSpPr>
              <a:spLocks noChangeShapeType="1"/>
            </p:cNvSpPr>
            <p:nvPr/>
          </p:nvSpPr>
          <p:spPr bwMode="auto">
            <a:xfrm>
              <a:off x="3168" y="2064"/>
              <a:ext cx="0" cy="38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prstDash val="sysDot"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28291" name="Line 99"/>
            <p:cNvSpPr>
              <a:spLocks noChangeShapeType="1"/>
            </p:cNvSpPr>
            <p:nvPr/>
          </p:nvSpPr>
          <p:spPr bwMode="auto">
            <a:xfrm>
              <a:off x="3598" y="2064"/>
              <a:ext cx="0" cy="38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prstDash val="sysDot"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928292" name="Group 100"/>
          <p:cNvGrpSpPr>
            <a:grpSpLocks/>
          </p:cNvGrpSpPr>
          <p:nvPr/>
        </p:nvGrpSpPr>
        <p:grpSpPr bwMode="auto">
          <a:xfrm>
            <a:off x="2747963" y="985838"/>
            <a:ext cx="2135187" cy="3186112"/>
            <a:chOff x="1535" y="621"/>
            <a:chExt cx="1345" cy="2007"/>
          </a:xfrm>
        </p:grpSpPr>
        <p:grpSp>
          <p:nvGrpSpPr>
            <p:cNvPr id="1928293" name="Group 101"/>
            <p:cNvGrpSpPr>
              <a:grpSpLocks/>
            </p:cNvGrpSpPr>
            <p:nvPr/>
          </p:nvGrpSpPr>
          <p:grpSpPr bwMode="auto">
            <a:xfrm>
              <a:off x="1535" y="1581"/>
              <a:ext cx="1153" cy="231"/>
              <a:chOff x="1679" y="1533"/>
              <a:chExt cx="1153" cy="231"/>
            </a:xfrm>
          </p:grpSpPr>
          <p:sp>
            <p:nvSpPr>
              <p:cNvPr id="1928294" name="Rectangle 102"/>
              <p:cNvSpPr>
                <a:spLocks noChangeArrowheads="1"/>
              </p:cNvSpPr>
              <p:nvPr/>
            </p:nvSpPr>
            <p:spPr bwMode="auto">
              <a:xfrm>
                <a:off x="1968" y="1584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algn="l"/>
                <a:r>
                  <a:rPr lang="en-US" sz="1800" dirty="0" smtClean="0">
                    <a:latin typeface="Verdana" charset="0"/>
                  </a:rPr>
                  <a:t>&lt;x6</a:t>
                </a:r>
                <a:r>
                  <a:rPr lang="en-US" sz="1800" dirty="0">
                    <a:latin typeface="Verdana" charset="0"/>
                  </a:rPr>
                  <a:t>&gt;</a:t>
                </a:r>
              </a:p>
            </p:txBody>
          </p:sp>
          <p:sp>
            <p:nvSpPr>
              <p:cNvPr id="1928295" name="Text Box 103"/>
              <p:cNvSpPr txBox="1">
                <a:spLocks noChangeArrowheads="1"/>
              </p:cNvSpPr>
              <p:nvPr/>
            </p:nvSpPr>
            <p:spPr bwMode="auto">
              <a:xfrm>
                <a:off x="1679" y="1533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800">
                    <a:latin typeface="Verdana" charset="0"/>
                  </a:rPr>
                  <a:t>P5</a:t>
                </a:r>
              </a:p>
            </p:txBody>
          </p:sp>
        </p:grpSp>
        <p:grpSp>
          <p:nvGrpSpPr>
            <p:cNvPr id="1928296" name="Group 104"/>
            <p:cNvGrpSpPr>
              <a:grpSpLocks/>
            </p:cNvGrpSpPr>
            <p:nvPr/>
          </p:nvGrpSpPr>
          <p:grpSpPr bwMode="auto">
            <a:xfrm>
              <a:off x="1535" y="1725"/>
              <a:ext cx="1153" cy="231"/>
              <a:chOff x="1679" y="1677"/>
              <a:chExt cx="1153" cy="231"/>
            </a:xfrm>
          </p:grpSpPr>
          <p:sp>
            <p:nvSpPr>
              <p:cNvPr id="1928297" name="Rectangle 105"/>
              <p:cNvSpPr>
                <a:spLocks noChangeArrowheads="1"/>
              </p:cNvSpPr>
              <p:nvPr/>
            </p:nvSpPr>
            <p:spPr bwMode="auto">
              <a:xfrm>
                <a:off x="1968" y="1728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algn="l"/>
                <a:r>
                  <a:rPr lang="en-US" sz="1800" dirty="0" smtClean="0">
                    <a:latin typeface="Verdana" charset="0"/>
                  </a:rPr>
                  <a:t>&lt;x7</a:t>
                </a:r>
                <a:r>
                  <a:rPr lang="en-US" sz="1800" dirty="0">
                    <a:latin typeface="Verdana" charset="0"/>
                  </a:rPr>
                  <a:t>&gt;</a:t>
                </a:r>
              </a:p>
            </p:txBody>
          </p:sp>
          <p:sp>
            <p:nvSpPr>
              <p:cNvPr id="1928298" name="Text Box 106"/>
              <p:cNvSpPr txBox="1">
                <a:spLocks noChangeArrowheads="1"/>
              </p:cNvSpPr>
              <p:nvPr/>
            </p:nvSpPr>
            <p:spPr bwMode="auto">
              <a:xfrm>
                <a:off x="1679" y="1677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800">
                    <a:latin typeface="Verdana" charset="0"/>
                  </a:rPr>
                  <a:t>P6</a:t>
                </a:r>
              </a:p>
            </p:txBody>
          </p:sp>
        </p:grpSp>
        <p:grpSp>
          <p:nvGrpSpPr>
            <p:cNvPr id="1928299" name="Group 107"/>
            <p:cNvGrpSpPr>
              <a:grpSpLocks/>
            </p:cNvGrpSpPr>
            <p:nvPr/>
          </p:nvGrpSpPr>
          <p:grpSpPr bwMode="auto">
            <a:xfrm>
              <a:off x="1535" y="1869"/>
              <a:ext cx="1153" cy="231"/>
              <a:chOff x="1679" y="1821"/>
              <a:chExt cx="1153" cy="231"/>
            </a:xfrm>
          </p:grpSpPr>
          <p:sp>
            <p:nvSpPr>
              <p:cNvPr id="1928300" name="Rectangle 108"/>
              <p:cNvSpPr>
                <a:spLocks noChangeArrowheads="1"/>
              </p:cNvSpPr>
              <p:nvPr/>
            </p:nvSpPr>
            <p:spPr bwMode="auto">
              <a:xfrm>
                <a:off x="1968" y="1872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algn="l"/>
                <a:r>
                  <a:rPr lang="en-US" sz="1800" dirty="0" smtClean="0">
                    <a:latin typeface="Verdana" charset="0"/>
                  </a:rPr>
                  <a:t>&lt;x3</a:t>
                </a:r>
                <a:r>
                  <a:rPr lang="en-US" sz="1800" dirty="0">
                    <a:latin typeface="Verdana" charset="0"/>
                  </a:rPr>
                  <a:t>&gt;</a:t>
                </a:r>
              </a:p>
            </p:txBody>
          </p:sp>
          <p:sp>
            <p:nvSpPr>
              <p:cNvPr id="1928301" name="Text Box 109"/>
              <p:cNvSpPr txBox="1">
                <a:spLocks noChangeArrowheads="1"/>
              </p:cNvSpPr>
              <p:nvPr/>
            </p:nvSpPr>
            <p:spPr bwMode="auto">
              <a:xfrm>
                <a:off x="1679" y="1821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800">
                    <a:latin typeface="Verdana" charset="0"/>
                  </a:rPr>
                  <a:t>P7</a:t>
                </a:r>
              </a:p>
            </p:txBody>
          </p:sp>
        </p:grpSp>
        <p:grpSp>
          <p:nvGrpSpPr>
            <p:cNvPr id="1928302" name="Group 110"/>
            <p:cNvGrpSpPr>
              <a:grpSpLocks/>
            </p:cNvGrpSpPr>
            <p:nvPr/>
          </p:nvGrpSpPr>
          <p:grpSpPr bwMode="auto">
            <a:xfrm>
              <a:off x="1535" y="861"/>
              <a:ext cx="1153" cy="231"/>
              <a:chOff x="1679" y="813"/>
              <a:chExt cx="1153" cy="231"/>
            </a:xfrm>
          </p:grpSpPr>
          <p:sp>
            <p:nvSpPr>
              <p:cNvPr id="1928303" name="Rectangle 111"/>
              <p:cNvSpPr>
                <a:spLocks noChangeArrowheads="1"/>
              </p:cNvSpPr>
              <p:nvPr/>
            </p:nvSpPr>
            <p:spPr bwMode="auto">
              <a:xfrm>
                <a:off x="1968" y="864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8304" name="Text Box 112"/>
              <p:cNvSpPr txBox="1">
                <a:spLocks noChangeArrowheads="1"/>
              </p:cNvSpPr>
              <p:nvPr/>
            </p:nvSpPr>
            <p:spPr bwMode="auto">
              <a:xfrm>
                <a:off x="1679" y="813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800">
                    <a:latin typeface="Verdana" charset="0"/>
                  </a:rPr>
                  <a:t>P0</a:t>
                </a:r>
              </a:p>
            </p:txBody>
          </p:sp>
        </p:grpSp>
        <p:grpSp>
          <p:nvGrpSpPr>
            <p:cNvPr id="1928305" name="Group 113"/>
            <p:cNvGrpSpPr>
              <a:grpSpLocks/>
            </p:cNvGrpSpPr>
            <p:nvPr/>
          </p:nvGrpSpPr>
          <p:grpSpPr bwMode="auto">
            <a:xfrm>
              <a:off x="1539" y="2397"/>
              <a:ext cx="1153" cy="231"/>
              <a:chOff x="1683" y="2349"/>
              <a:chExt cx="1153" cy="231"/>
            </a:xfrm>
          </p:grpSpPr>
          <p:sp>
            <p:nvSpPr>
              <p:cNvPr id="1928306" name="Rectangle 114"/>
              <p:cNvSpPr>
                <a:spLocks noChangeArrowheads="1"/>
              </p:cNvSpPr>
              <p:nvPr/>
            </p:nvSpPr>
            <p:spPr bwMode="auto">
              <a:xfrm>
                <a:off x="1972" y="2400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8307" name="Text Box 115"/>
              <p:cNvSpPr txBox="1">
                <a:spLocks noChangeArrowheads="1"/>
              </p:cNvSpPr>
              <p:nvPr/>
            </p:nvSpPr>
            <p:spPr bwMode="auto">
              <a:xfrm>
                <a:off x="1683" y="2349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800">
                    <a:latin typeface="Verdana" charset="0"/>
                  </a:rPr>
                  <a:t>Pn</a:t>
                </a:r>
              </a:p>
            </p:txBody>
          </p:sp>
        </p:grpSp>
        <p:grpSp>
          <p:nvGrpSpPr>
            <p:cNvPr id="1928308" name="Group 116"/>
            <p:cNvGrpSpPr>
              <a:grpSpLocks/>
            </p:cNvGrpSpPr>
            <p:nvPr/>
          </p:nvGrpSpPr>
          <p:grpSpPr bwMode="auto">
            <a:xfrm>
              <a:off x="1535" y="1005"/>
              <a:ext cx="1153" cy="231"/>
              <a:chOff x="1679" y="957"/>
              <a:chExt cx="1153" cy="231"/>
            </a:xfrm>
          </p:grpSpPr>
          <p:sp>
            <p:nvSpPr>
              <p:cNvPr id="1928309" name="Rectangle 117"/>
              <p:cNvSpPr>
                <a:spLocks noChangeArrowheads="1"/>
              </p:cNvSpPr>
              <p:nvPr/>
            </p:nvSpPr>
            <p:spPr bwMode="auto">
              <a:xfrm>
                <a:off x="1968" y="1008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8310" name="Text Box 118"/>
              <p:cNvSpPr txBox="1">
                <a:spLocks noChangeArrowheads="1"/>
              </p:cNvSpPr>
              <p:nvPr/>
            </p:nvSpPr>
            <p:spPr bwMode="auto">
              <a:xfrm>
                <a:off x="1679" y="957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800">
                    <a:latin typeface="Verdana" charset="0"/>
                  </a:rPr>
                  <a:t>P1</a:t>
                </a:r>
              </a:p>
            </p:txBody>
          </p:sp>
        </p:grpSp>
        <p:grpSp>
          <p:nvGrpSpPr>
            <p:cNvPr id="1928311" name="Group 119"/>
            <p:cNvGrpSpPr>
              <a:grpSpLocks/>
            </p:cNvGrpSpPr>
            <p:nvPr/>
          </p:nvGrpSpPr>
          <p:grpSpPr bwMode="auto">
            <a:xfrm>
              <a:off x="1535" y="1149"/>
              <a:ext cx="1153" cy="231"/>
              <a:chOff x="1679" y="1101"/>
              <a:chExt cx="1153" cy="231"/>
            </a:xfrm>
          </p:grpSpPr>
          <p:sp>
            <p:nvSpPr>
              <p:cNvPr id="1928312" name="Rectangle 120"/>
              <p:cNvSpPr>
                <a:spLocks noChangeArrowheads="1"/>
              </p:cNvSpPr>
              <p:nvPr/>
            </p:nvSpPr>
            <p:spPr bwMode="auto">
              <a:xfrm>
                <a:off x="1968" y="1152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8313" name="Text Box 121"/>
              <p:cNvSpPr txBox="1">
                <a:spLocks noChangeArrowheads="1"/>
              </p:cNvSpPr>
              <p:nvPr/>
            </p:nvSpPr>
            <p:spPr bwMode="auto">
              <a:xfrm>
                <a:off x="1679" y="1101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800">
                    <a:latin typeface="Verdana" charset="0"/>
                  </a:rPr>
                  <a:t>P2</a:t>
                </a:r>
              </a:p>
            </p:txBody>
          </p:sp>
        </p:grpSp>
        <p:grpSp>
          <p:nvGrpSpPr>
            <p:cNvPr id="1928314" name="Group 122"/>
            <p:cNvGrpSpPr>
              <a:grpSpLocks/>
            </p:cNvGrpSpPr>
            <p:nvPr/>
          </p:nvGrpSpPr>
          <p:grpSpPr bwMode="auto">
            <a:xfrm>
              <a:off x="1535" y="1293"/>
              <a:ext cx="1153" cy="231"/>
              <a:chOff x="1679" y="1245"/>
              <a:chExt cx="1153" cy="231"/>
            </a:xfrm>
          </p:grpSpPr>
          <p:sp>
            <p:nvSpPr>
              <p:cNvPr id="1928315" name="Rectangle 123"/>
              <p:cNvSpPr>
                <a:spLocks noChangeArrowheads="1"/>
              </p:cNvSpPr>
              <p:nvPr/>
            </p:nvSpPr>
            <p:spPr bwMode="auto">
              <a:xfrm>
                <a:off x="1968" y="1296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8316" name="Text Box 124"/>
              <p:cNvSpPr txBox="1">
                <a:spLocks noChangeArrowheads="1"/>
              </p:cNvSpPr>
              <p:nvPr/>
            </p:nvSpPr>
            <p:spPr bwMode="auto">
              <a:xfrm>
                <a:off x="1679" y="1245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800">
                    <a:latin typeface="Verdana" charset="0"/>
                  </a:rPr>
                  <a:t>P3</a:t>
                </a:r>
              </a:p>
            </p:txBody>
          </p:sp>
        </p:grpSp>
        <p:grpSp>
          <p:nvGrpSpPr>
            <p:cNvPr id="1928317" name="Group 125"/>
            <p:cNvGrpSpPr>
              <a:grpSpLocks/>
            </p:cNvGrpSpPr>
            <p:nvPr/>
          </p:nvGrpSpPr>
          <p:grpSpPr bwMode="auto">
            <a:xfrm>
              <a:off x="1535" y="1437"/>
              <a:ext cx="1153" cy="231"/>
              <a:chOff x="1679" y="1389"/>
              <a:chExt cx="1153" cy="231"/>
            </a:xfrm>
          </p:grpSpPr>
          <p:sp>
            <p:nvSpPr>
              <p:cNvPr id="1928318" name="Rectangle 126"/>
              <p:cNvSpPr>
                <a:spLocks noChangeArrowheads="1"/>
              </p:cNvSpPr>
              <p:nvPr/>
            </p:nvSpPr>
            <p:spPr bwMode="auto">
              <a:xfrm>
                <a:off x="1968" y="1440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8319" name="Text Box 127"/>
              <p:cNvSpPr txBox="1">
                <a:spLocks noChangeArrowheads="1"/>
              </p:cNvSpPr>
              <p:nvPr/>
            </p:nvSpPr>
            <p:spPr bwMode="auto">
              <a:xfrm>
                <a:off x="1679" y="1389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800">
                    <a:latin typeface="Verdana" charset="0"/>
                  </a:rPr>
                  <a:t>P4</a:t>
                </a:r>
              </a:p>
            </p:txBody>
          </p:sp>
        </p:grpSp>
        <p:sp>
          <p:nvSpPr>
            <p:cNvPr id="1928320" name="Line 128"/>
            <p:cNvSpPr>
              <a:spLocks noChangeShapeType="1"/>
            </p:cNvSpPr>
            <p:nvPr/>
          </p:nvSpPr>
          <p:spPr bwMode="auto">
            <a:xfrm>
              <a:off x="1824" y="2064"/>
              <a:ext cx="0" cy="38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prstDash val="sysDot"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28321" name="Line 129"/>
            <p:cNvSpPr>
              <a:spLocks noChangeShapeType="1"/>
            </p:cNvSpPr>
            <p:nvPr/>
          </p:nvSpPr>
          <p:spPr bwMode="auto">
            <a:xfrm>
              <a:off x="2688" y="2064"/>
              <a:ext cx="0" cy="38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prstDash val="sysDot"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28322" name="Text Box 130"/>
            <p:cNvSpPr txBox="1">
              <a:spLocks noChangeArrowheads="1"/>
            </p:cNvSpPr>
            <p:nvPr/>
          </p:nvSpPr>
          <p:spPr bwMode="auto">
            <a:xfrm>
              <a:off x="1631" y="621"/>
              <a:ext cx="1205" cy="25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 i="1" dirty="0">
                  <a:latin typeface="Verdana" charset="0"/>
                </a:rPr>
                <a:t>Physical </a:t>
              </a:r>
              <a:r>
                <a:rPr lang="en-US" sz="2000" i="1" dirty="0" err="1">
                  <a:latin typeface="Verdana" charset="0"/>
                </a:rPr>
                <a:t>Regs</a:t>
              </a:r>
              <a:endParaRPr lang="en-US" sz="2000" i="1" dirty="0">
                <a:latin typeface="Verdana" charset="0"/>
              </a:endParaRPr>
            </a:p>
          </p:txBody>
        </p:sp>
        <p:sp>
          <p:nvSpPr>
            <p:cNvPr id="1928323" name="Rectangle 131"/>
            <p:cNvSpPr>
              <a:spLocks noChangeArrowheads="1"/>
            </p:cNvSpPr>
            <p:nvPr/>
          </p:nvSpPr>
          <p:spPr bwMode="auto">
            <a:xfrm>
              <a:off x="2688" y="1632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lIns="0" tIns="0" rIns="0" bIns="0" anchor="ctr">
              <a:prstTxWarp prst="textNoShape">
                <a:avLst/>
              </a:prstTxWarp>
            </a:bodyPr>
            <a:lstStyle/>
            <a:p>
              <a:r>
                <a:rPr lang="en-US" sz="1800">
                  <a:latin typeface="Verdana" charset="0"/>
                </a:rPr>
                <a:t>p</a:t>
              </a:r>
            </a:p>
          </p:txBody>
        </p:sp>
        <p:sp>
          <p:nvSpPr>
            <p:cNvPr id="1928324" name="Rectangle 132"/>
            <p:cNvSpPr>
              <a:spLocks noChangeArrowheads="1"/>
            </p:cNvSpPr>
            <p:nvPr/>
          </p:nvSpPr>
          <p:spPr bwMode="auto">
            <a:xfrm>
              <a:off x="2688" y="1776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lIns="0" tIns="0" rIns="0" bIns="0" anchor="ctr">
              <a:prstTxWarp prst="textNoShape">
                <a:avLst/>
              </a:prstTxWarp>
            </a:bodyPr>
            <a:lstStyle/>
            <a:p>
              <a:r>
                <a:rPr lang="en-US" sz="1800">
                  <a:latin typeface="Verdana" charset="0"/>
                </a:rPr>
                <a:t>p</a:t>
              </a:r>
            </a:p>
          </p:txBody>
        </p:sp>
        <p:sp>
          <p:nvSpPr>
            <p:cNvPr id="1928325" name="Rectangle 133"/>
            <p:cNvSpPr>
              <a:spLocks noChangeArrowheads="1"/>
            </p:cNvSpPr>
            <p:nvPr/>
          </p:nvSpPr>
          <p:spPr bwMode="auto">
            <a:xfrm>
              <a:off x="2688" y="1920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lIns="0" tIns="0" rIns="0" bIns="0" anchor="ctr">
              <a:prstTxWarp prst="textNoShape">
                <a:avLst/>
              </a:prstTxWarp>
            </a:bodyPr>
            <a:lstStyle/>
            <a:p>
              <a:r>
                <a:rPr lang="en-US" sz="1800">
                  <a:latin typeface="Verdana" charset="0"/>
                </a:rPr>
                <a:t>p</a:t>
              </a:r>
            </a:p>
          </p:txBody>
        </p:sp>
        <p:sp>
          <p:nvSpPr>
            <p:cNvPr id="1928326" name="Rectangle 134"/>
            <p:cNvSpPr>
              <a:spLocks noChangeArrowheads="1"/>
            </p:cNvSpPr>
            <p:nvPr/>
          </p:nvSpPr>
          <p:spPr bwMode="auto">
            <a:xfrm>
              <a:off x="2688" y="912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28327" name="Rectangle 135"/>
            <p:cNvSpPr>
              <a:spLocks noChangeArrowheads="1"/>
            </p:cNvSpPr>
            <p:nvPr/>
          </p:nvSpPr>
          <p:spPr bwMode="auto">
            <a:xfrm>
              <a:off x="2689" y="2448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28328" name="Rectangle 136"/>
            <p:cNvSpPr>
              <a:spLocks noChangeArrowheads="1"/>
            </p:cNvSpPr>
            <p:nvPr/>
          </p:nvSpPr>
          <p:spPr bwMode="auto">
            <a:xfrm>
              <a:off x="2688" y="1056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28329" name="Rectangle 137"/>
            <p:cNvSpPr>
              <a:spLocks noChangeArrowheads="1"/>
            </p:cNvSpPr>
            <p:nvPr/>
          </p:nvSpPr>
          <p:spPr bwMode="auto">
            <a:xfrm>
              <a:off x="2688" y="1200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28330" name="Rectangle 138"/>
            <p:cNvSpPr>
              <a:spLocks noChangeArrowheads="1"/>
            </p:cNvSpPr>
            <p:nvPr/>
          </p:nvSpPr>
          <p:spPr bwMode="auto">
            <a:xfrm>
              <a:off x="2688" y="1344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28331" name="Rectangle 139"/>
            <p:cNvSpPr>
              <a:spLocks noChangeArrowheads="1"/>
            </p:cNvSpPr>
            <p:nvPr/>
          </p:nvSpPr>
          <p:spPr bwMode="auto">
            <a:xfrm>
              <a:off x="2688" y="1488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28332" name="Line 140"/>
            <p:cNvSpPr>
              <a:spLocks noChangeShapeType="1"/>
            </p:cNvSpPr>
            <p:nvPr/>
          </p:nvSpPr>
          <p:spPr bwMode="auto">
            <a:xfrm>
              <a:off x="2688" y="2064"/>
              <a:ext cx="0" cy="38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prstDash val="sysDot"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28333" name="Line 141"/>
            <p:cNvSpPr>
              <a:spLocks noChangeShapeType="1"/>
            </p:cNvSpPr>
            <p:nvPr/>
          </p:nvSpPr>
          <p:spPr bwMode="auto">
            <a:xfrm>
              <a:off x="2879" y="2064"/>
              <a:ext cx="0" cy="38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prstDash val="sysDot"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928334" name="Group 142"/>
            <p:cNvGrpSpPr>
              <a:grpSpLocks/>
            </p:cNvGrpSpPr>
            <p:nvPr/>
          </p:nvGrpSpPr>
          <p:grpSpPr bwMode="auto">
            <a:xfrm>
              <a:off x="1535" y="2013"/>
              <a:ext cx="1153" cy="231"/>
              <a:chOff x="1679" y="1821"/>
              <a:chExt cx="1153" cy="231"/>
            </a:xfrm>
          </p:grpSpPr>
          <p:sp>
            <p:nvSpPr>
              <p:cNvPr id="1928335" name="Rectangle 143"/>
              <p:cNvSpPr>
                <a:spLocks noChangeArrowheads="1"/>
              </p:cNvSpPr>
              <p:nvPr/>
            </p:nvSpPr>
            <p:spPr bwMode="auto">
              <a:xfrm>
                <a:off x="1968" y="1872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algn="l"/>
                <a:r>
                  <a:rPr lang="en-US" sz="1800" dirty="0" smtClean="0">
                    <a:latin typeface="Verdana" charset="0"/>
                  </a:rPr>
                  <a:t>&lt;x1</a:t>
                </a:r>
                <a:r>
                  <a:rPr lang="en-US" sz="1800" dirty="0">
                    <a:latin typeface="Verdana" charset="0"/>
                  </a:rPr>
                  <a:t>&gt;</a:t>
                </a:r>
              </a:p>
            </p:txBody>
          </p:sp>
          <p:sp>
            <p:nvSpPr>
              <p:cNvPr id="1928336" name="Text Box 144"/>
              <p:cNvSpPr txBox="1">
                <a:spLocks noChangeArrowheads="1"/>
              </p:cNvSpPr>
              <p:nvPr/>
            </p:nvSpPr>
            <p:spPr bwMode="auto">
              <a:xfrm>
                <a:off x="1679" y="1821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800">
                    <a:latin typeface="Verdana" charset="0"/>
                  </a:rPr>
                  <a:t>P8</a:t>
                </a:r>
              </a:p>
            </p:txBody>
          </p:sp>
        </p:grpSp>
        <p:sp>
          <p:nvSpPr>
            <p:cNvPr id="1928337" name="Rectangle 145"/>
            <p:cNvSpPr>
              <a:spLocks noChangeArrowheads="1"/>
            </p:cNvSpPr>
            <p:nvPr/>
          </p:nvSpPr>
          <p:spPr bwMode="auto">
            <a:xfrm>
              <a:off x="2688" y="2064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lIns="0" tIns="0" rIns="0" bIns="0" anchor="ctr">
              <a:prstTxWarp prst="textNoShape">
                <a:avLst/>
              </a:prstTxWarp>
            </a:bodyPr>
            <a:lstStyle/>
            <a:p>
              <a:r>
                <a:rPr lang="en-US" sz="1800">
                  <a:latin typeface="Verdana" charset="0"/>
                </a:rPr>
                <a:t>p</a:t>
              </a:r>
            </a:p>
          </p:txBody>
        </p:sp>
      </p:grpSp>
      <p:sp>
        <p:nvSpPr>
          <p:cNvPr id="1928338" name="Line 146"/>
          <p:cNvSpPr>
            <a:spLocks noChangeShapeType="1"/>
          </p:cNvSpPr>
          <p:nvPr/>
        </p:nvSpPr>
        <p:spPr bwMode="auto">
          <a:xfrm>
            <a:off x="6254750" y="3124200"/>
            <a:ext cx="3048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928339" name="Group 147"/>
          <p:cNvGrpSpPr>
            <a:grpSpLocks/>
          </p:cNvGrpSpPr>
          <p:nvPr/>
        </p:nvGrpSpPr>
        <p:grpSpPr bwMode="auto">
          <a:xfrm>
            <a:off x="5340350" y="1447800"/>
            <a:ext cx="685800" cy="228600"/>
            <a:chOff x="3168" y="912"/>
            <a:chExt cx="432" cy="144"/>
          </a:xfrm>
        </p:grpSpPr>
        <p:sp>
          <p:nvSpPr>
            <p:cNvPr id="1928340" name="Line 148"/>
            <p:cNvSpPr>
              <a:spLocks noChangeShapeType="1"/>
            </p:cNvSpPr>
            <p:nvPr/>
          </p:nvSpPr>
          <p:spPr bwMode="auto">
            <a:xfrm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28341" name="Line 149"/>
            <p:cNvSpPr>
              <a:spLocks noChangeShapeType="1"/>
            </p:cNvSpPr>
            <p:nvPr/>
          </p:nvSpPr>
          <p:spPr bwMode="auto">
            <a:xfrm flipV="1"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928342" name="Text Box 150"/>
          <p:cNvSpPr txBox="1">
            <a:spLocks noChangeArrowheads="1"/>
          </p:cNvSpPr>
          <p:nvPr/>
        </p:nvSpPr>
        <p:spPr bwMode="auto">
          <a:xfrm>
            <a:off x="539750" y="4648200"/>
            <a:ext cx="63246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en-US" sz="1800" dirty="0" err="1">
                <a:solidFill>
                  <a:schemeClr val="tx2"/>
                </a:solidFill>
                <a:latin typeface="Verdana" charset="0"/>
              </a:rPr>
              <a:t>x</a:t>
            </a:r>
            <a:r>
              <a:rPr lang="en-US" sz="1800" dirty="0">
                <a:solidFill>
                  <a:schemeClr val="tx2"/>
                </a:solidFill>
                <a:latin typeface="Verdana" charset="0"/>
              </a:rPr>
              <a:t>          ld     </a:t>
            </a:r>
            <a:r>
              <a:rPr lang="en-US" sz="1800" dirty="0" err="1">
                <a:solidFill>
                  <a:schemeClr val="tx2"/>
                </a:solidFill>
                <a:latin typeface="Verdana" charset="0"/>
              </a:rPr>
              <a:t>p</a:t>
            </a:r>
            <a:r>
              <a:rPr lang="en-US" sz="1800" dirty="0">
                <a:solidFill>
                  <a:schemeClr val="tx2"/>
                </a:solidFill>
                <a:latin typeface="Verdana" charset="0"/>
              </a:rPr>
              <a:t>     P7                    </a:t>
            </a:r>
            <a:r>
              <a:rPr lang="en-US" sz="1800" dirty="0" smtClean="0">
                <a:solidFill>
                  <a:schemeClr val="tx2"/>
                </a:solidFill>
                <a:latin typeface="Verdana" charset="0"/>
              </a:rPr>
              <a:t> x1                </a:t>
            </a:r>
            <a:r>
              <a:rPr lang="en-US" sz="1800" dirty="0">
                <a:solidFill>
                  <a:schemeClr val="tx2"/>
                </a:solidFill>
                <a:latin typeface="Verdana" charset="0"/>
              </a:rPr>
              <a:t>P0</a:t>
            </a:r>
          </a:p>
        </p:txBody>
      </p:sp>
      <p:grpSp>
        <p:nvGrpSpPr>
          <p:cNvPr id="1928343" name="Group 151"/>
          <p:cNvGrpSpPr>
            <a:grpSpLocks/>
          </p:cNvGrpSpPr>
          <p:nvPr/>
        </p:nvGrpSpPr>
        <p:grpSpPr bwMode="auto">
          <a:xfrm>
            <a:off x="468312" y="990600"/>
            <a:ext cx="2035175" cy="2574925"/>
            <a:chOff x="99" y="624"/>
            <a:chExt cx="1282" cy="1622"/>
          </a:xfrm>
        </p:grpSpPr>
        <p:grpSp>
          <p:nvGrpSpPr>
            <p:cNvPr id="1928344" name="Group 152"/>
            <p:cNvGrpSpPr>
              <a:grpSpLocks/>
            </p:cNvGrpSpPr>
            <p:nvPr/>
          </p:nvGrpSpPr>
          <p:grpSpPr bwMode="auto">
            <a:xfrm>
              <a:off x="99" y="1005"/>
              <a:ext cx="1153" cy="1241"/>
              <a:chOff x="243" y="957"/>
              <a:chExt cx="1153" cy="1241"/>
            </a:xfrm>
          </p:grpSpPr>
          <p:grpSp>
            <p:nvGrpSpPr>
              <p:cNvPr id="1928345" name="Group 153"/>
              <p:cNvGrpSpPr>
                <a:grpSpLocks/>
              </p:cNvGrpSpPr>
              <p:nvPr/>
            </p:nvGrpSpPr>
            <p:grpSpPr bwMode="auto">
              <a:xfrm>
                <a:off x="243" y="1677"/>
                <a:ext cx="1153" cy="233"/>
                <a:chOff x="243" y="1677"/>
                <a:chExt cx="1153" cy="233"/>
              </a:xfrm>
            </p:grpSpPr>
            <p:sp>
              <p:nvSpPr>
                <p:cNvPr id="1928346" name="Rectangle 154"/>
                <p:cNvSpPr>
                  <a:spLocks noChangeArrowheads="1"/>
                </p:cNvSpPr>
                <p:nvPr/>
              </p:nvSpPr>
              <p:spPr bwMode="auto">
                <a:xfrm>
                  <a:off x="532" y="1728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endParaRPr lang="en-US" sz="1800">
                    <a:latin typeface="Verdana" charset="0"/>
                  </a:endParaRPr>
                </a:p>
              </p:txBody>
            </p:sp>
            <p:sp>
              <p:nvSpPr>
                <p:cNvPr id="1928347" name="Text Box 155"/>
                <p:cNvSpPr txBox="1">
                  <a:spLocks noChangeArrowheads="1"/>
                </p:cNvSpPr>
                <p:nvPr/>
              </p:nvSpPr>
              <p:spPr bwMode="auto">
                <a:xfrm>
                  <a:off x="243" y="1677"/>
                  <a:ext cx="295" cy="233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800" dirty="0" smtClean="0">
                      <a:latin typeface="Verdana" charset="0"/>
                    </a:rPr>
                    <a:t>x5</a:t>
                  </a:r>
                  <a:endParaRPr lang="en-US" sz="1800" dirty="0">
                    <a:latin typeface="Verdana" charset="0"/>
                  </a:endParaRPr>
                </a:p>
              </p:txBody>
            </p:sp>
          </p:grpSp>
          <p:grpSp>
            <p:nvGrpSpPr>
              <p:cNvPr id="1928348" name="Group 156"/>
              <p:cNvGrpSpPr>
                <a:grpSpLocks/>
              </p:cNvGrpSpPr>
              <p:nvPr/>
            </p:nvGrpSpPr>
            <p:grpSpPr bwMode="auto">
              <a:xfrm>
                <a:off x="243" y="1821"/>
                <a:ext cx="1153" cy="233"/>
                <a:chOff x="243" y="1821"/>
                <a:chExt cx="1153" cy="233"/>
              </a:xfrm>
            </p:grpSpPr>
            <p:sp>
              <p:nvSpPr>
                <p:cNvPr id="1928349" name="Rectangle 157"/>
                <p:cNvSpPr>
                  <a:spLocks noChangeArrowheads="1"/>
                </p:cNvSpPr>
                <p:nvPr/>
              </p:nvSpPr>
              <p:spPr bwMode="auto">
                <a:xfrm>
                  <a:off x="532" y="1872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algn="l"/>
                  <a:r>
                    <a:rPr lang="en-US" sz="1800">
                      <a:latin typeface="Verdana" charset="0"/>
                    </a:rPr>
                    <a:t>P5</a:t>
                  </a:r>
                </a:p>
              </p:txBody>
            </p:sp>
            <p:sp>
              <p:nvSpPr>
                <p:cNvPr id="1928350" name="Text Box 158"/>
                <p:cNvSpPr txBox="1">
                  <a:spLocks noChangeArrowheads="1"/>
                </p:cNvSpPr>
                <p:nvPr/>
              </p:nvSpPr>
              <p:spPr bwMode="auto">
                <a:xfrm>
                  <a:off x="243" y="1821"/>
                  <a:ext cx="295" cy="233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800" dirty="0" smtClean="0">
                      <a:latin typeface="Verdana" charset="0"/>
                    </a:rPr>
                    <a:t>x6</a:t>
                  </a:r>
                  <a:endParaRPr lang="en-US" sz="1800" dirty="0">
                    <a:latin typeface="Verdana" charset="0"/>
                  </a:endParaRPr>
                </a:p>
              </p:txBody>
            </p:sp>
          </p:grpSp>
          <p:grpSp>
            <p:nvGrpSpPr>
              <p:cNvPr id="1928351" name="Group 159"/>
              <p:cNvGrpSpPr>
                <a:grpSpLocks/>
              </p:cNvGrpSpPr>
              <p:nvPr/>
            </p:nvGrpSpPr>
            <p:grpSpPr bwMode="auto">
              <a:xfrm>
                <a:off x="243" y="1965"/>
                <a:ext cx="1153" cy="233"/>
                <a:chOff x="243" y="1965"/>
                <a:chExt cx="1153" cy="233"/>
              </a:xfrm>
            </p:grpSpPr>
            <p:sp>
              <p:nvSpPr>
                <p:cNvPr id="1928352" name="Rectangle 160"/>
                <p:cNvSpPr>
                  <a:spLocks noChangeArrowheads="1"/>
                </p:cNvSpPr>
                <p:nvPr/>
              </p:nvSpPr>
              <p:spPr bwMode="auto">
                <a:xfrm>
                  <a:off x="532" y="2016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algn="l"/>
                  <a:r>
                    <a:rPr lang="en-US" sz="1800">
                      <a:latin typeface="Verdana" charset="0"/>
                    </a:rPr>
                    <a:t>P6</a:t>
                  </a:r>
                </a:p>
              </p:txBody>
            </p:sp>
            <p:sp>
              <p:nvSpPr>
                <p:cNvPr id="1928353" name="Text Box 161"/>
                <p:cNvSpPr txBox="1">
                  <a:spLocks noChangeArrowheads="1"/>
                </p:cNvSpPr>
                <p:nvPr/>
              </p:nvSpPr>
              <p:spPr bwMode="auto">
                <a:xfrm>
                  <a:off x="243" y="1965"/>
                  <a:ext cx="295" cy="233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800" dirty="0" smtClean="0">
                      <a:latin typeface="Verdana" charset="0"/>
                    </a:rPr>
                    <a:t>x7</a:t>
                  </a:r>
                  <a:endParaRPr lang="en-US" sz="1800" dirty="0">
                    <a:latin typeface="Verdana" charset="0"/>
                  </a:endParaRPr>
                </a:p>
              </p:txBody>
            </p:sp>
          </p:grpSp>
          <p:grpSp>
            <p:nvGrpSpPr>
              <p:cNvPr id="1928354" name="Group 162"/>
              <p:cNvGrpSpPr>
                <a:grpSpLocks/>
              </p:cNvGrpSpPr>
              <p:nvPr/>
            </p:nvGrpSpPr>
            <p:grpSpPr bwMode="auto">
              <a:xfrm>
                <a:off x="243" y="957"/>
                <a:ext cx="1153" cy="233"/>
                <a:chOff x="243" y="957"/>
                <a:chExt cx="1153" cy="233"/>
              </a:xfrm>
            </p:grpSpPr>
            <p:sp>
              <p:nvSpPr>
                <p:cNvPr id="1928355" name="Rectangle 163"/>
                <p:cNvSpPr>
                  <a:spLocks noChangeArrowheads="1"/>
                </p:cNvSpPr>
                <p:nvPr/>
              </p:nvSpPr>
              <p:spPr bwMode="auto">
                <a:xfrm>
                  <a:off x="532" y="1008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endParaRPr lang="en-US" sz="1800">
                    <a:latin typeface="Verdana" charset="0"/>
                  </a:endParaRPr>
                </a:p>
              </p:txBody>
            </p:sp>
            <p:sp>
              <p:nvSpPr>
                <p:cNvPr id="1928356" name="Text Box 164"/>
                <p:cNvSpPr txBox="1">
                  <a:spLocks noChangeArrowheads="1"/>
                </p:cNvSpPr>
                <p:nvPr/>
              </p:nvSpPr>
              <p:spPr bwMode="auto">
                <a:xfrm>
                  <a:off x="243" y="957"/>
                  <a:ext cx="295" cy="233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800" dirty="0" smtClean="0">
                      <a:latin typeface="Verdana" charset="0"/>
                    </a:rPr>
                    <a:t>x0</a:t>
                  </a:r>
                  <a:endParaRPr lang="en-US" sz="1800" dirty="0">
                    <a:latin typeface="Verdana" charset="0"/>
                  </a:endParaRPr>
                </a:p>
              </p:txBody>
            </p:sp>
          </p:grpSp>
          <p:grpSp>
            <p:nvGrpSpPr>
              <p:cNvPr id="1928357" name="Group 165"/>
              <p:cNvGrpSpPr>
                <a:grpSpLocks/>
              </p:cNvGrpSpPr>
              <p:nvPr/>
            </p:nvGrpSpPr>
            <p:grpSpPr bwMode="auto">
              <a:xfrm>
                <a:off x="243" y="1101"/>
                <a:ext cx="1153" cy="233"/>
                <a:chOff x="243" y="1101"/>
                <a:chExt cx="1153" cy="233"/>
              </a:xfrm>
            </p:grpSpPr>
            <p:sp>
              <p:nvSpPr>
                <p:cNvPr id="1928358" name="Rectangle 166"/>
                <p:cNvSpPr>
                  <a:spLocks noChangeArrowheads="1"/>
                </p:cNvSpPr>
                <p:nvPr/>
              </p:nvSpPr>
              <p:spPr bwMode="auto">
                <a:xfrm>
                  <a:off x="532" y="1152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algn="l"/>
                  <a:r>
                    <a:rPr lang="en-US" sz="1800">
                      <a:latin typeface="Verdana" charset="0"/>
                    </a:rPr>
                    <a:t>P8</a:t>
                  </a:r>
                </a:p>
              </p:txBody>
            </p:sp>
            <p:sp>
              <p:nvSpPr>
                <p:cNvPr id="1928359" name="Text Box 167"/>
                <p:cNvSpPr txBox="1">
                  <a:spLocks noChangeArrowheads="1"/>
                </p:cNvSpPr>
                <p:nvPr/>
              </p:nvSpPr>
              <p:spPr bwMode="auto">
                <a:xfrm>
                  <a:off x="243" y="1101"/>
                  <a:ext cx="295" cy="233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800" dirty="0" smtClean="0">
                      <a:latin typeface="Verdana" charset="0"/>
                    </a:rPr>
                    <a:t>x1</a:t>
                  </a:r>
                  <a:endParaRPr lang="en-US" sz="1800" dirty="0">
                    <a:latin typeface="Verdana" charset="0"/>
                  </a:endParaRPr>
                </a:p>
              </p:txBody>
            </p:sp>
          </p:grpSp>
          <p:grpSp>
            <p:nvGrpSpPr>
              <p:cNvPr id="1928360" name="Group 168"/>
              <p:cNvGrpSpPr>
                <a:grpSpLocks/>
              </p:cNvGrpSpPr>
              <p:nvPr/>
            </p:nvGrpSpPr>
            <p:grpSpPr bwMode="auto">
              <a:xfrm>
                <a:off x="243" y="1245"/>
                <a:ext cx="1153" cy="233"/>
                <a:chOff x="243" y="1245"/>
                <a:chExt cx="1153" cy="233"/>
              </a:xfrm>
            </p:grpSpPr>
            <p:sp>
              <p:nvSpPr>
                <p:cNvPr id="1928361" name="Rectangle 169"/>
                <p:cNvSpPr>
                  <a:spLocks noChangeArrowheads="1"/>
                </p:cNvSpPr>
                <p:nvPr/>
              </p:nvSpPr>
              <p:spPr bwMode="auto">
                <a:xfrm>
                  <a:off x="532" y="1296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endParaRPr lang="en-US" sz="1800">
                    <a:latin typeface="Verdana" charset="0"/>
                  </a:endParaRPr>
                </a:p>
              </p:txBody>
            </p:sp>
            <p:sp>
              <p:nvSpPr>
                <p:cNvPr id="1928362" name="Text Box 170"/>
                <p:cNvSpPr txBox="1">
                  <a:spLocks noChangeArrowheads="1"/>
                </p:cNvSpPr>
                <p:nvPr/>
              </p:nvSpPr>
              <p:spPr bwMode="auto">
                <a:xfrm>
                  <a:off x="243" y="1245"/>
                  <a:ext cx="295" cy="233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800" dirty="0" smtClean="0">
                      <a:latin typeface="Verdana" charset="0"/>
                    </a:rPr>
                    <a:t>x2</a:t>
                  </a:r>
                  <a:endParaRPr lang="en-US" sz="1800" dirty="0">
                    <a:latin typeface="Verdana" charset="0"/>
                  </a:endParaRPr>
                </a:p>
              </p:txBody>
            </p:sp>
          </p:grpSp>
          <p:grpSp>
            <p:nvGrpSpPr>
              <p:cNvPr id="1928363" name="Group 171"/>
              <p:cNvGrpSpPr>
                <a:grpSpLocks/>
              </p:cNvGrpSpPr>
              <p:nvPr/>
            </p:nvGrpSpPr>
            <p:grpSpPr bwMode="auto">
              <a:xfrm>
                <a:off x="243" y="1389"/>
                <a:ext cx="1153" cy="233"/>
                <a:chOff x="243" y="1389"/>
                <a:chExt cx="1153" cy="233"/>
              </a:xfrm>
            </p:grpSpPr>
            <p:sp>
              <p:nvSpPr>
                <p:cNvPr id="1928364" name="Rectangle 172"/>
                <p:cNvSpPr>
                  <a:spLocks noChangeArrowheads="1"/>
                </p:cNvSpPr>
                <p:nvPr/>
              </p:nvSpPr>
              <p:spPr bwMode="auto">
                <a:xfrm>
                  <a:off x="532" y="1440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algn="l"/>
                  <a:r>
                    <a:rPr lang="en-US" sz="1800">
                      <a:latin typeface="Verdana" charset="0"/>
                    </a:rPr>
                    <a:t>P7</a:t>
                  </a:r>
                </a:p>
              </p:txBody>
            </p:sp>
            <p:sp>
              <p:nvSpPr>
                <p:cNvPr id="1928365" name="Text Box 173"/>
                <p:cNvSpPr txBox="1">
                  <a:spLocks noChangeArrowheads="1"/>
                </p:cNvSpPr>
                <p:nvPr/>
              </p:nvSpPr>
              <p:spPr bwMode="auto">
                <a:xfrm>
                  <a:off x="243" y="1389"/>
                  <a:ext cx="295" cy="233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800" dirty="0" smtClean="0">
                      <a:latin typeface="Verdana" charset="0"/>
                    </a:rPr>
                    <a:t>x3</a:t>
                  </a:r>
                  <a:endParaRPr lang="en-US" sz="1800" dirty="0">
                    <a:latin typeface="Verdana" charset="0"/>
                  </a:endParaRPr>
                </a:p>
              </p:txBody>
            </p:sp>
          </p:grpSp>
          <p:grpSp>
            <p:nvGrpSpPr>
              <p:cNvPr id="1928366" name="Group 174"/>
              <p:cNvGrpSpPr>
                <a:grpSpLocks/>
              </p:cNvGrpSpPr>
              <p:nvPr/>
            </p:nvGrpSpPr>
            <p:grpSpPr bwMode="auto">
              <a:xfrm>
                <a:off x="243" y="1533"/>
                <a:ext cx="1153" cy="233"/>
                <a:chOff x="243" y="1533"/>
                <a:chExt cx="1153" cy="233"/>
              </a:xfrm>
            </p:grpSpPr>
            <p:sp>
              <p:nvSpPr>
                <p:cNvPr id="1928367" name="Rectangle 175"/>
                <p:cNvSpPr>
                  <a:spLocks noChangeArrowheads="1"/>
                </p:cNvSpPr>
                <p:nvPr/>
              </p:nvSpPr>
              <p:spPr bwMode="auto">
                <a:xfrm>
                  <a:off x="532" y="1584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endParaRPr lang="en-US" sz="1800">
                    <a:latin typeface="Verdana" charset="0"/>
                  </a:endParaRPr>
                </a:p>
              </p:txBody>
            </p:sp>
            <p:sp>
              <p:nvSpPr>
                <p:cNvPr id="1928368" name="Text Box 176"/>
                <p:cNvSpPr txBox="1">
                  <a:spLocks noChangeArrowheads="1"/>
                </p:cNvSpPr>
                <p:nvPr/>
              </p:nvSpPr>
              <p:spPr bwMode="auto">
                <a:xfrm>
                  <a:off x="243" y="1533"/>
                  <a:ext cx="295" cy="233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800" dirty="0" smtClean="0">
                      <a:latin typeface="Verdana" charset="0"/>
                    </a:rPr>
                    <a:t>x4</a:t>
                  </a:r>
                  <a:endParaRPr lang="en-US" sz="1800" dirty="0">
                    <a:latin typeface="Verdana" charset="0"/>
                  </a:endParaRPr>
                </a:p>
              </p:txBody>
            </p:sp>
          </p:grpSp>
        </p:grpSp>
        <p:sp>
          <p:nvSpPr>
            <p:cNvPr id="1928369" name="Text Box 177"/>
            <p:cNvSpPr txBox="1">
              <a:spLocks noChangeArrowheads="1"/>
            </p:cNvSpPr>
            <p:nvPr/>
          </p:nvSpPr>
          <p:spPr bwMode="auto">
            <a:xfrm>
              <a:off x="288" y="624"/>
              <a:ext cx="1093" cy="44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 sz="2000" i="1" dirty="0">
                  <a:latin typeface="Verdana" charset="0"/>
                </a:rPr>
                <a:t>Rename Table</a:t>
              </a:r>
            </a:p>
          </p:txBody>
        </p:sp>
      </p:grpSp>
      <p:grpSp>
        <p:nvGrpSpPr>
          <p:cNvPr id="1928370" name="Group 178"/>
          <p:cNvGrpSpPr>
            <a:grpSpLocks/>
          </p:cNvGrpSpPr>
          <p:nvPr/>
        </p:nvGrpSpPr>
        <p:grpSpPr bwMode="auto">
          <a:xfrm>
            <a:off x="920750" y="1824038"/>
            <a:ext cx="846138" cy="366712"/>
            <a:chOff x="384" y="1149"/>
            <a:chExt cx="533" cy="231"/>
          </a:xfrm>
        </p:grpSpPr>
        <p:grpSp>
          <p:nvGrpSpPr>
            <p:cNvPr id="1928371" name="Group 179"/>
            <p:cNvGrpSpPr>
              <a:grpSpLocks/>
            </p:cNvGrpSpPr>
            <p:nvPr/>
          </p:nvGrpSpPr>
          <p:grpSpPr bwMode="auto">
            <a:xfrm>
              <a:off x="384" y="1200"/>
              <a:ext cx="288" cy="144"/>
              <a:chOff x="3168" y="912"/>
              <a:chExt cx="432" cy="144"/>
            </a:xfrm>
          </p:grpSpPr>
          <p:sp>
            <p:nvSpPr>
              <p:cNvPr id="1928372" name="Line 180"/>
              <p:cNvSpPr>
                <a:spLocks noChangeShapeType="1"/>
              </p:cNvSpPr>
              <p:nvPr/>
            </p:nvSpPr>
            <p:spPr bwMode="auto">
              <a:xfrm>
                <a:off x="3168" y="912"/>
                <a:ext cx="432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28373" name="Line 181"/>
              <p:cNvSpPr>
                <a:spLocks noChangeShapeType="1"/>
              </p:cNvSpPr>
              <p:nvPr/>
            </p:nvSpPr>
            <p:spPr bwMode="auto">
              <a:xfrm flipV="1">
                <a:off x="3168" y="912"/>
                <a:ext cx="432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928374" name="Text Box 182"/>
            <p:cNvSpPr txBox="1">
              <a:spLocks noChangeArrowheads="1"/>
            </p:cNvSpPr>
            <p:nvPr/>
          </p:nvSpPr>
          <p:spPr bwMode="auto">
            <a:xfrm>
              <a:off x="623" y="1149"/>
              <a:ext cx="294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800">
                  <a:solidFill>
                    <a:schemeClr val="tx2"/>
                  </a:solidFill>
                  <a:latin typeface="Verdana" charset="0"/>
                </a:rPr>
                <a:t>P0</a:t>
              </a:r>
            </a:p>
          </p:txBody>
        </p:sp>
      </p:grpSp>
      <p:sp>
        <p:nvSpPr>
          <p:cNvPr id="1928375" name="Text Box 183"/>
          <p:cNvSpPr txBox="1">
            <a:spLocks noChangeArrowheads="1"/>
          </p:cNvSpPr>
          <p:nvPr/>
        </p:nvSpPr>
        <p:spPr bwMode="auto">
          <a:xfrm>
            <a:off x="5264150" y="4648200"/>
            <a:ext cx="5334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en-US" sz="1800">
                <a:latin typeface="Verdana" charset="0"/>
              </a:rPr>
              <a:t>P8</a:t>
            </a:r>
          </a:p>
        </p:txBody>
      </p:sp>
      <p:sp>
        <p:nvSpPr>
          <p:cNvPr id="1928376" name="Text Box 184"/>
          <p:cNvSpPr txBox="1">
            <a:spLocks noChangeArrowheads="1"/>
          </p:cNvSpPr>
          <p:nvPr/>
        </p:nvSpPr>
        <p:spPr bwMode="auto">
          <a:xfrm>
            <a:off x="5264150" y="4876800"/>
            <a:ext cx="5334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en-US" sz="1800">
                <a:latin typeface="Verdana" charset="0"/>
              </a:rPr>
              <a:t>P7</a:t>
            </a:r>
          </a:p>
        </p:txBody>
      </p:sp>
      <p:grpSp>
        <p:nvGrpSpPr>
          <p:cNvPr id="1928377" name="Group 185"/>
          <p:cNvGrpSpPr>
            <a:grpSpLocks/>
          </p:cNvGrpSpPr>
          <p:nvPr/>
        </p:nvGrpSpPr>
        <p:grpSpPr bwMode="auto">
          <a:xfrm>
            <a:off x="5340350" y="1676400"/>
            <a:ext cx="685800" cy="228600"/>
            <a:chOff x="3168" y="912"/>
            <a:chExt cx="432" cy="144"/>
          </a:xfrm>
        </p:grpSpPr>
        <p:sp>
          <p:nvSpPr>
            <p:cNvPr id="1928378" name="Line 186"/>
            <p:cNvSpPr>
              <a:spLocks noChangeShapeType="1"/>
            </p:cNvSpPr>
            <p:nvPr/>
          </p:nvSpPr>
          <p:spPr bwMode="auto">
            <a:xfrm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28379" name="Line 187"/>
            <p:cNvSpPr>
              <a:spLocks noChangeShapeType="1"/>
            </p:cNvSpPr>
            <p:nvPr/>
          </p:nvSpPr>
          <p:spPr bwMode="auto">
            <a:xfrm flipV="1"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928380" name="Group 188"/>
          <p:cNvGrpSpPr>
            <a:grpSpLocks/>
          </p:cNvGrpSpPr>
          <p:nvPr/>
        </p:nvGrpSpPr>
        <p:grpSpPr bwMode="auto">
          <a:xfrm>
            <a:off x="920750" y="2281238"/>
            <a:ext cx="846138" cy="366712"/>
            <a:chOff x="384" y="1437"/>
            <a:chExt cx="533" cy="231"/>
          </a:xfrm>
        </p:grpSpPr>
        <p:grpSp>
          <p:nvGrpSpPr>
            <p:cNvPr id="1928381" name="Group 189"/>
            <p:cNvGrpSpPr>
              <a:grpSpLocks/>
            </p:cNvGrpSpPr>
            <p:nvPr/>
          </p:nvGrpSpPr>
          <p:grpSpPr bwMode="auto">
            <a:xfrm>
              <a:off x="384" y="1488"/>
              <a:ext cx="288" cy="144"/>
              <a:chOff x="3168" y="912"/>
              <a:chExt cx="432" cy="144"/>
            </a:xfrm>
          </p:grpSpPr>
          <p:sp>
            <p:nvSpPr>
              <p:cNvPr id="1928382" name="Line 190"/>
              <p:cNvSpPr>
                <a:spLocks noChangeShapeType="1"/>
              </p:cNvSpPr>
              <p:nvPr/>
            </p:nvSpPr>
            <p:spPr bwMode="auto">
              <a:xfrm>
                <a:off x="3168" y="912"/>
                <a:ext cx="432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28383" name="Line 191"/>
              <p:cNvSpPr>
                <a:spLocks noChangeShapeType="1"/>
              </p:cNvSpPr>
              <p:nvPr/>
            </p:nvSpPr>
            <p:spPr bwMode="auto">
              <a:xfrm flipV="1">
                <a:off x="3168" y="912"/>
                <a:ext cx="432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928384" name="Text Box 192"/>
            <p:cNvSpPr txBox="1">
              <a:spLocks noChangeArrowheads="1"/>
            </p:cNvSpPr>
            <p:nvPr/>
          </p:nvSpPr>
          <p:spPr bwMode="auto">
            <a:xfrm>
              <a:off x="623" y="1437"/>
              <a:ext cx="294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800">
                  <a:solidFill>
                    <a:schemeClr val="tx2"/>
                  </a:solidFill>
                  <a:latin typeface="Verdana" charset="0"/>
                </a:rPr>
                <a:t>P1</a:t>
              </a:r>
            </a:p>
          </p:txBody>
        </p:sp>
      </p:grpSp>
      <p:sp>
        <p:nvSpPr>
          <p:cNvPr id="1928385" name="Text Box 193"/>
          <p:cNvSpPr txBox="1">
            <a:spLocks noChangeArrowheads="1"/>
          </p:cNvSpPr>
          <p:nvPr/>
        </p:nvSpPr>
        <p:spPr bwMode="auto">
          <a:xfrm>
            <a:off x="539750" y="4876800"/>
            <a:ext cx="63246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en-US" sz="1800" dirty="0" err="1">
                <a:solidFill>
                  <a:schemeClr val="tx2"/>
                </a:solidFill>
                <a:latin typeface="Verdana" charset="0"/>
              </a:rPr>
              <a:t>x</a:t>
            </a:r>
            <a:r>
              <a:rPr lang="en-US" sz="1800" dirty="0">
                <a:solidFill>
                  <a:schemeClr val="tx2"/>
                </a:solidFill>
                <a:latin typeface="Verdana" charset="0"/>
              </a:rPr>
              <a:t>       </a:t>
            </a:r>
            <a:r>
              <a:rPr lang="en-US" sz="1800" dirty="0" smtClean="0">
                <a:solidFill>
                  <a:schemeClr val="tx2"/>
                </a:solidFill>
                <a:latin typeface="Verdana" charset="0"/>
              </a:rPr>
              <a:t>  </a:t>
            </a:r>
            <a:r>
              <a:rPr lang="en-US" sz="1800" dirty="0" err="1" smtClean="0">
                <a:solidFill>
                  <a:schemeClr val="tx2"/>
                </a:solidFill>
                <a:latin typeface="Verdana" charset="0"/>
              </a:rPr>
              <a:t>addi</a:t>
            </a:r>
            <a:r>
              <a:rPr lang="en-US" sz="1800" dirty="0" smtClean="0">
                <a:solidFill>
                  <a:schemeClr val="tx2"/>
                </a:solidFill>
                <a:latin typeface="Verdana" charset="0"/>
              </a:rPr>
              <a:t>         </a:t>
            </a:r>
            <a:r>
              <a:rPr lang="en-US" sz="1800" dirty="0">
                <a:solidFill>
                  <a:schemeClr val="tx2"/>
                </a:solidFill>
                <a:latin typeface="Verdana" charset="0"/>
              </a:rPr>
              <a:t>P0                    </a:t>
            </a:r>
            <a:r>
              <a:rPr lang="en-US" sz="1800" dirty="0" smtClean="0">
                <a:solidFill>
                  <a:schemeClr val="tx2"/>
                </a:solidFill>
                <a:latin typeface="Verdana" charset="0"/>
              </a:rPr>
              <a:t> x3                </a:t>
            </a:r>
            <a:r>
              <a:rPr lang="en-US" sz="1800" dirty="0">
                <a:solidFill>
                  <a:schemeClr val="tx2"/>
                </a:solidFill>
                <a:latin typeface="Verdana" charset="0"/>
              </a:rPr>
              <a:t>P1</a:t>
            </a:r>
          </a:p>
        </p:txBody>
      </p:sp>
      <p:sp>
        <p:nvSpPr>
          <p:cNvPr id="1928386" name="Text Box 194"/>
          <p:cNvSpPr txBox="1">
            <a:spLocks noChangeArrowheads="1"/>
          </p:cNvSpPr>
          <p:nvPr/>
        </p:nvSpPr>
        <p:spPr bwMode="auto">
          <a:xfrm>
            <a:off x="5264150" y="5105400"/>
            <a:ext cx="5334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en-US" sz="1800">
                <a:latin typeface="Verdana" charset="0"/>
              </a:rPr>
              <a:t>P5</a:t>
            </a:r>
          </a:p>
        </p:txBody>
      </p:sp>
      <p:grpSp>
        <p:nvGrpSpPr>
          <p:cNvPr id="1928387" name="Group 195"/>
          <p:cNvGrpSpPr>
            <a:grpSpLocks/>
          </p:cNvGrpSpPr>
          <p:nvPr/>
        </p:nvGrpSpPr>
        <p:grpSpPr bwMode="auto">
          <a:xfrm>
            <a:off x="920750" y="2967038"/>
            <a:ext cx="846138" cy="366712"/>
            <a:chOff x="384" y="1869"/>
            <a:chExt cx="533" cy="231"/>
          </a:xfrm>
        </p:grpSpPr>
        <p:grpSp>
          <p:nvGrpSpPr>
            <p:cNvPr id="1928388" name="Group 196"/>
            <p:cNvGrpSpPr>
              <a:grpSpLocks/>
            </p:cNvGrpSpPr>
            <p:nvPr/>
          </p:nvGrpSpPr>
          <p:grpSpPr bwMode="auto">
            <a:xfrm>
              <a:off x="384" y="1920"/>
              <a:ext cx="288" cy="144"/>
              <a:chOff x="3168" y="912"/>
              <a:chExt cx="432" cy="144"/>
            </a:xfrm>
          </p:grpSpPr>
          <p:sp>
            <p:nvSpPr>
              <p:cNvPr id="1928389" name="Line 197"/>
              <p:cNvSpPr>
                <a:spLocks noChangeShapeType="1"/>
              </p:cNvSpPr>
              <p:nvPr/>
            </p:nvSpPr>
            <p:spPr bwMode="auto">
              <a:xfrm>
                <a:off x="3168" y="912"/>
                <a:ext cx="432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28390" name="Line 198"/>
              <p:cNvSpPr>
                <a:spLocks noChangeShapeType="1"/>
              </p:cNvSpPr>
              <p:nvPr/>
            </p:nvSpPr>
            <p:spPr bwMode="auto">
              <a:xfrm flipV="1">
                <a:off x="3168" y="912"/>
                <a:ext cx="432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928391" name="Text Box 199"/>
            <p:cNvSpPr txBox="1">
              <a:spLocks noChangeArrowheads="1"/>
            </p:cNvSpPr>
            <p:nvPr/>
          </p:nvSpPr>
          <p:spPr bwMode="auto">
            <a:xfrm>
              <a:off x="623" y="1869"/>
              <a:ext cx="294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800">
                  <a:latin typeface="Verdana" charset="0"/>
                </a:rPr>
                <a:t>P3</a:t>
              </a:r>
            </a:p>
          </p:txBody>
        </p:sp>
      </p:grpSp>
      <p:sp>
        <p:nvSpPr>
          <p:cNvPr id="1928392" name="Text Box 200"/>
          <p:cNvSpPr txBox="1">
            <a:spLocks noChangeArrowheads="1"/>
          </p:cNvSpPr>
          <p:nvPr/>
        </p:nvSpPr>
        <p:spPr bwMode="auto">
          <a:xfrm>
            <a:off x="539750" y="5105400"/>
            <a:ext cx="63246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en-US" sz="1800" dirty="0" err="1">
                <a:latin typeface="Verdana" charset="0"/>
              </a:rPr>
              <a:t>x</a:t>
            </a:r>
            <a:r>
              <a:rPr lang="en-US" sz="1800" dirty="0">
                <a:latin typeface="Verdana" charset="0"/>
              </a:rPr>
              <a:t>          sub   </a:t>
            </a:r>
            <a:r>
              <a:rPr lang="en-US" sz="1800" dirty="0" err="1">
                <a:latin typeface="Verdana" charset="0"/>
              </a:rPr>
              <a:t>p</a:t>
            </a:r>
            <a:r>
              <a:rPr lang="en-US" sz="1800" dirty="0">
                <a:latin typeface="Verdana" charset="0"/>
              </a:rPr>
              <a:t>     P6    </a:t>
            </a:r>
            <a:r>
              <a:rPr lang="en-US" sz="1800" dirty="0" err="1">
                <a:latin typeface="Verdana" charset="0"/>
              </a:rPr>
              <a:t>p</a:t>
            </a:r>
            <a:r>
              <a:rPr lang="en-US" sz="1800" dirty="0">
                <a:latin typeface="Verdana" charset="0"/>
              </a:rPr>
              <a:t>     P5     </a:t>
            </a:r>
            <a:r>
              <a:rPr lang="en-US" sz="1800" dirty="0" smtClean="0">
                <a:latin typeface="Verdana" charset="0"/>
              </a:rPr>
              <a:t> x6                </a:t>
            </a:r>
            <a:r>
              <a:rPr lang="en-US" sz="1800" dirty="0">
                <a:latin typeface="Verdana" charset="0"/>
              </a:rPr>
              <a:t>P3</a:t>
            </a:r>
          </a:p>
        </p:txBody>
      </p:sp>
      <p:grpSp>
        <p:nvGrpSpPr>
          <p:cNvPr id="1928393" name="Group 201"/>
          <p:cNvGrpSpPr>
            <a:grpSpLocks/>
          </p:cNvGrpSpPr>
          <p:nvPr/>
        </p:nvGrpSpPr>
        <p:grpSpPr bwMode="auto">
          <a:xfrm>
            <a:off x="5340350" y="1905000"/>
            <a:ext cx="685800" cy="228600"/>
            <a:chOff x="3168" y="912"/>
            <a:chExt cx="432" cy="144"/>
          </a:xfrm>
        </p:grpSpPr>
        <p:sp>
          <p:nvSpPr>
            <p:cNvPr id="1928394" name="Line 202"/>
            <p:cNvSpPr>
              <a:spLocks noChangeShapeType="1"/>
            </p:cNvSpPr>
            <p:nvPr/>
          </p:nvSpPr>
          <p:spPr bwMode="auto">
            <a:xfrm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28395" name="Line 203"/>
            <p:cNvSpPr>
              <a:spLocks noChangeShapeType="1"/>
            </p:cNvSpPr>
            <p:nvPr/>
          </p:nvSpPr>
          <p:spPr bwMode="auto">
            <a:xfrm flipV="1"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928396" name="Group 204"/>
          <p:cNvGrpSpPr>
            <a:grpSpLocks/>
          </p:cNvGrpSpPr>
          <p:nvPr/>
        </p:nvGrpSpPr>
        <p:grpSpPr bwMode="auto">
          <a:xfrm>
            <a:off x="1987550" y="2286000"/>
            <a:ext cx="4495800" cy="3200400"/>
            <a:chOff x="1056" y="1440"/>
            <a:chExt cx="2832" cy="2016"/>
          </a:xfrm>
        </p:grpSpPr>
        <p:sp>
          <p:nvSpPr>
            <p:cNvPr id="1928397" name="Line 205"/>
            <p:cNvSpPr>
              <a:spLocks noChangeShapeType="1"/>
            </p:cNvSpPr>
            <p:nvPr/>
          </p:nvSpPr>
          <p:spPr bwMode="auto">
            <a:xfrm flipH="1">
              <a:off x="1056" y="1440"/>
              <a:ext cx="2208" cy="144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28398" name="Line 206"/>
            <p:cNvSpPr>
              <a:spLocks noChangeShapeType="1"/>
            </p:cNvSpPr>
            <p:nvPr/>
          </p:nvSpPr>
          <p:spPr bwMode="auto">
            <a:xfrm>
              <a:off x="3504" y="1440"/>
              <a:ext cx="384" cy="2016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928399" name="Line 207"/>
          <p:cNvSpPr>
            <a:spLocks noChangeShapeType="1"/>
          </p:cNvSpPr>
          <p:nvPr/>
        </p:nvSpPr>
        <p:spPr bwMode="auto">
          <a:xfrm>
            <a:off x="1682750" y="2514600"/>
            <a:ext cx="3657600" cy="2971800"/>
          </a:xfrm>
          <a:prstGeom prst="line">
            <a:avLst/>
          </a:prstGeom>
          <a:noFill/>
          <a:ln w="1905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28400" name="Text Box 208"/>
          <p:cNvSpPr txBox="1">
            <a:spLocks noChangeArrowheads="1"/>
          </p:cNvSpPr>
          <p:nvPr/>
        </p:nvSpPr>
        <p:spPr bwMode="auto">
          <a:xfrm>
            <a:off x="5264150" y="5334000"/>
            <a:ext cx="5334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en-US" sz="1800">
                <a:solidFill>
                  <a:schemeClr val="hlink"/>
                </a:solidFill>
                <a:latin typeface="Verdana" charset="0"/>
              </a:rPr>
              <a:t>P1</a:t>
            </a:r>
          </a:p>
        </p:txBody>
      </p:sp>
      <p:grpSp>
        <p:nvGrpSpPr>
          <p:cNvPr id="1928401" name="Group 209"/>
          <p:cNvGrpSpPr>
            <a:grpSpLocks/>
          </p:cNvGrpSpPr>
          <p:nvPr/>
        </p:nvGrpSpPr>
        <p:grpSpPr bwMode="auto">
          <a:xfrm>
            <a:off x="1377950" y="2281238"/>
            <a:ext cx="846138" cy="366712"/>
            <a:chOff x="384" y="1869"/>
            <a:chExt cx="533" cy="231"/>
          </a:xfrm>
        </p:grpSpPr>
        <p:grpSp>
          <p:nvGrpSpPr>
            <p:cNvPr id="1928402" name="Group 210"/>
            <p:cNvGrpSpPr>
              <a:grpSpLocks/>
            </p:cNvGrpSpPr>
            <p:nvPr/>
          </p:nvGrpSpPr>
          <p:grpSpPr bwMode="auto">
            <a:xfrm>
              <a:off x="384" y="1920"/>
              <a:ext cx="288" cy="144"/>
              <a:chOff x="3168" y="912"/>
              <a:chExt cx="432" cy="144"/>
            </a:xfrm>
          </p:grpSpPr>
          <p:sp>
            <p:nvSpPr>
              <p:cNvPr id="1928403" name="Line 211"/>
              <p:cNvSpPr>
                <a:spLocks noChangeShapeType="1"/>
              </p:cNvSpPr>
              <p:nvPr/>
            </p:nvSpPr>
            <p:spPr bwMode="auto">
              <a:xfrm>
                <a:off x="3168" y="912"/>
                <a:ext cx="432" cy="144"/>
              </a:xfrm>
              <a:prstGeom prst="line">
                <a:avLst/>
              </a:prstGeom>
              <a:noFill/>
              <a:ln w="38100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28404" name="Line 212"/>
              <p:cNvSpPr>
                <a:spLocks noChangeShapeType="1"/>
              </p:cNvSpPr>
              <p:nvPr/>
            </p:nvSpPr>
            <p:spPr bwMode="auto">
              <a:xfrm flipV="1">
                <a:off x="3168" y="912"/>
                <a:ext cx="432" cy="144"/>
              </a:xfrm>
              <a:prstGeom prst="line">
                <a:avLst/>
              </a:prstGeom>
              <a:noFill/>
              <a:ln w="38100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928405" name="Text Box 213"/>
            <p:cNvSpPr txBox="1">
              <a:spLocks noChangeArrowheads="1"/>
            </p:cNvSpPr>
            <p:nvPr/>
          </p:nvSpPr>
          <p:spPr bwMode="auto">
            <a:xfrm>
              <a:off x="623" y="1869"/>
              <a:ext cx="294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800">
                  <a:solidFill>
                    <a:schemeClr val="hlink"/>
                  </a:solidFill>
                  <a:latin typeface="Verdana" charset="0"/>
                </a:rPr>
                <a:t>P2</a:t>
              </a:r>
            </a:p>
          </p:txBody>
        </p:sp>
      </p:grpSp>
      <p:sp>
        <p:nvSpPr>
          <p:cNvPr id="1928406" name="Text Box 214"/>
          <p:cNvSpPr txBox="1">
            <a:spLocks noChangeArrowheads="1"/>
          </p:cNvSpPr>
          <p:nvPr/>
        </p:nvSpPr>
        <p:spPr bwMode="auto">
          <a:xfrm>
            <a:off x="539750" y="5334000"/>
            <a:ext cx="63246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en-US" sz="1800" dirty="0" err="1">
                <a:solidFill>
                  <a:schemeClr val="hlink"/>
                </a:solidFill>
                <a:latin typeface="Verdana" charset="0"/>
              </a:rPr>
              <a:t>x</a:t>
            </a:r>
            <a:r>
              <a:rPr lang="en-US" sz="1800" dirty="0">
                <a:solidFill>
                  <a:schemeClr val="hlink"/>
                </a:solidFill>
                <a:latin typeface="Verdana" charset="0"/>
              </a:rPr>
              <a:t>          add         P1            P3     </a:t>
            </a:r>
            <a:r>
              <a:rPr lang="en-US" sz="1800" dirty="0" smtClean="0">
                <a:solidFill>
                  <a:schemeClr val="hlink"/>
                </a:solidFill>
                <a:latin typeface="Verdana" charset="0"/>
              </a:rPr>
              <a:t> x3               </a:t>
            </a:r>
            <a:r>
              <a:rPr lang="en-US" sz="1800" dirty="0">
                <a:solidFill>
                  <a:schemeClr val="hlink"/>
                </a:solidFill>
                <a:latin typeface="Verdana" charset="0"/>
              </a:rPr>
              <a:t>P2</a:t>
            </a:r>
          </a:p>
        </p:txBody>
      </p:sp>
      <p:grpSp>
        <p:nvGrpSpPr>
          <p:cNvPr id="1928407" name="Group 215"/>
          <p:cNvGrpSpPr>
            <a:grpSpLocks/>
          </p:cNvGrpSpPr>
          <p:nvPr/>
        </p:nvGrpSpPr>
        <p:grpSpPr bwMode="auto">
          <a:xfrm>
            <a:off x="5340350" y="2133600"/>
            <a:ext cx="685800" cy="228600"/>
            <a:chOff x="3168" y="912"/>
            <a:chExt cx="432" cy="144"/>
          </a:xfrm>
        </p:grpSpPr>
        <p:sp>
          <p:nvSpPr>
            <p:cNvPr id="1928408" name="Line 216"/>
            <p:cNvSpPr>
              <a:spLocks noChangeShapeType="1"/>
            </p:cNvSpPr>
            <p:nvPr/>
          </p:nvSpPr>
          <p:spPr bwMode="auto">
            <a:xfrm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28409" name="Line 217"/>
            <p:cNvSpPr>
              <a:spLocks noChangeShapeType="1"/>
            </p:cNvSpPr>
            <p:nvPr/>
          </p:nvSpPr>
          <p:spPr bwMode="auto">
            <a:xfrm flipV="1"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28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28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28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28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28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28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28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28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28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28338" grpId="0" animBg="1"/>
      <p:bldP spid="1928399" grpId="0" animBg="1"/>
      <p:bldP spid="1928400" grpId="0" autoUpdateAnimBg="0"/>
      <p:bldP spid="1928406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E8AEF-C789-DB46-9D93-FDDF69562B23}" type="slidenum">
              <a:rPr lang="en-US"/>
              <a:pPr/>
              <a:t>13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93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81000"/>
            <a:ext cx="7772400" cy="500063"/>
          </a:xfrm>
        </p:spPr>
        <p:txBody>
          <a:bodyPr/>
          <a:lstStyle/>
          <a:p>
            <a:r>
              <a:rPr lang="en-US" dirty="0"/>
              <a:t>Physical Register Management</a:t>
            </a:r>
            <a:endParaRPr lang="en-US" sz="1800" i="1" dirty="0"/>
          </a:p>
        </p:txBody>
      </p:sp>
      <p:grpSp>
        <p:nvGrpSpPr>
          <p:cNvPr id="1930243" name="Group 3"/>
          <p:cNvGrpSpPr>
            <a:grpSpLocks/>
          </p:cNvGrpSpPr>
          <p:nvPr/>
        </p:nvGrpSpPr>
        <p:grpSpPr bwMode="auto">
          <a:xfrm>
            <a:off x="536576" y="4114800"/>
            <a:ext cx="6324601" cy="2214563"/>
            <a:chOff x="144" y="2589"/>
            <a:chExt cx="3984" cy="1395"/>
          </a:xfrm>
        </p:grpSpPr>
        <p:grpSp>
          <p:nvGrpSpPr>
            <p:cNvPr id="1930244" name="Group 4"/>
            <p:cNvGrpSpPr>
              <a:grpSpLocks/>
            </p:cNvGrpSpPr>
            <p:nvPr/>
          </p:nvGrpSpPr>
          <p:grpSpPr bwMode="auto">
            <a:xfrm>
              <a:off x="144" y="2832"/>
              <a:ext cx="3984" cy="1152"/>
              <a:chOff x="144" y="2928"/>
              <a:chExt cx="3984" cy="1152"/>
            </a:xfrm>
          </p:grpSpPr>
          <p:sp>
            <p:nvSpPr>
              <p:cNvPr id="1930245" name="Rectangle 5"/>
              <p:cNvSpPr>
                <a:spLocks noChangeArrowheads="1"/>
              </p:cNvSpPr>
              <p:nvPr/>
            </p:nvSpPr>
            <p:spPr bwMode="auto">
              <a:xfrm>
                <a:off x="672" y="2928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r>
                  <a:rPr lang="en-US" sz="1800">
                    <a:latin typeface="Verdana" charset="0"/>
                  </a:rPr>
                  <a:t>op</a:t>
                </a:r>
              </a:p>
            </p:txBody>
          </p:sp>
          <p:sp>
            <p:nvSpPr>
              <p:cNvPr id="1930246" name="Rectangle 6"/>
              <p:cNvSpPr>
                <a:spLocks noChangeArrowheads="1"/>
              </p:cNvSpPr>
              <p:nvPr/>
            </p:nvSpPr>
            <p:spPr bwMode="auto">
              <a:xfrm>
                <a:off x="1104" y="2928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r>
                  <a:rPr lang="en-US" sz="1800">
                    <a:latin typeface="Verdana" charset="0"/>
                  </a:rPr>
                  <a:t>p1</a:t>
                </a:r>
              </a:p>
            </p:txBody>
          </p:sp>
          <p:sp>
            <p:nvSpPr>
              <p:cNvPr id="1930247" name="Rectangle 7"/>
              <p:cNvSpPr>
                <a:spLocks noChangeArrowheads="1"/>
              </p:cNvSpPr>
              <p:nvPr/>
            </p:nvSpPr>
            <p:spPr bwMode="auto">
              <a:xfrm>
                <a:off x="1344" y="292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r>
                  <a:rPr lang="en-US" sz="1800" dirty="0">
                    <a:latin typeface="Verdana" charset="0"/>
                  </a:rPr>
                  <a:t>PR1</a:t>
                </a:r>
              </a:p>
            </p:txBody>
          </p:sp>
          <p:sp>
            <p:nvSpPr>
              <p:cNvPr id="1930248" name="Rectangle 8"/>
              <p:cNvSpPr>
                <a:spLocks noChangeArrowheads="1"/>
              </p:cNvSpPr>
              <p:nvPr/>
            </p:nvSpPr>
            <p:spPr bwMode="auto">
              <a:xfrm>
                <a:off x="1872" y="2928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r>
                  <a:rPr lang="en-US" sz="1800">
                    <a:latin typeface="Verdana" charset="0"/>
                  </a:rPr>
                  <a:t>p2</a:t>
                </a:r>
              </a:p>
            </p:txBody>
          </p:sp>
          <p:sp>
            <p:nvSpPr>
              <p:cNvPr id="1930249" name="Rectangle 9"/>
              <p:cNvSpPr>
                <a:spLocks noChangeArrowheads="1"/>
              </p:cNvSpPr>
              <p:nvPr/>
            </p:nvSpPr>
            <p:spPr bwMode="auto">
              <a:xfrm>
                <a:off x="2112" y="292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r>
                  <a:rPr lang="en-US" sz="1800" dirty="0">
                    <a:latin typeface="Verdana" charset="0"/>
                  </a:rPr>
                  <a:t>PR2</a:t>
                </a:r>
              </a:p>
            </p:txBody>
          </p:sp>
          <p:sp>
            <p:nvSpPr>
              <p:cNvPr id="1930250" name="Rectangle 10"/>
              <p:cNvSpPr>
                <a:spLocks noChangeArrowheads="1"/>
              </p:cNvSpPr>
              <p:nvPr/>
            </p:nvSpPr>
            <p:spPr bwMode="auto">
              <a:xfrm>
                <a:off x="432" y="2928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r>
                  <a:rPr lang="en-US" sz="1800">
                    <a:latin typeface="Verdana" charset="0"/>
                  </a:rPr>
                  <a:t>ex</a:t>
                </a:r>
              </a:p>
            </p:txBody>
          </p:sp>
          <p:sp>
            <p:nvSpPr>
              <p:cNvPr id="1930251" name="Rectangle 11"/>
              <p:cNvSpPr>
                <a:spLocks noChangeArrowheads="1"/>
              </p:cNvSpPr>
              <p:nvPr/>
            </p:nvSpPr>
            <p:spPr bwMode="auto">
              <a:xfrm>
                <a:off x="144" y="2928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r>
                  <a:rPr lang="en-US" sz="1800">
                    <a:latin typeface="Verdana" charset="0"/>
                  </a:rPr>
                  <a:t>use</a:t>
                </a:r>
              </a:p>
            </p:txBody>
          </p:sp>
          <p:sp>
            <p:nvSpPr>
              <p:cNvPr id="1930252" name="Rectangle 12"/>
              <p:cNvSpPr>
                <a:spLocks noChangeArrowheads="1"/>
              </p:cNvSpPr>
              <p:nvPr/>
            </p:nvSpPr>
            <p:spPr bwMode="auto">
              <a:xfrm>
                <a:off x="672" y="3072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30253" name="Rectangle 13"/>
              <p:cNvSpPr>
                <a:spLocks noChangeArrowheads="1"/>
              </p:cNvSpPr>
              <p:nvPr/>
            </p:nvSpPr>
            <p:spPr bwMode="auto">
              <a:xfrm>
                <a:off x="1104" y="3072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30254" name="Rectangle 14"/>
              <p:cNvSpPr>
                <a:spLocks noChangeArrowheads="1"/>
              </p:cNvSpPr>
              <p:nvPr/>
            </p:nvSpPr>
            <p:spPr bwMode="auto">
              <a:xfrm>
                <a:off x="1344" y="307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30255" name="Rectangle 15"/>
              <p:cNvSpPr>
                <a:spLocks noChangeArrowheads="1"/>
              </p:cNvSpPr>
              <p:nvPr/>
            </p:nvSpPr>
            <p:spPr bwMode="auto">
              <a:xfrm>
                <a:off x="1872" y="3072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30256" name="Rectangle 16"/>
              <p:cNvSpPr>
                <a:spLocks noChangeArrowheads="1"/>
              </p:cNvSpPr>
              <p:nvPr/>
            </p:nvSpPr>
            <p:spPr bwMode="auto">
              <a:xfrm>
                <a:off x="2112" y="307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30257" name="Rectangle 17"/>
              <p:cNvSpPr>
                <a:spLocks noChangeArrowheads="1"/>
              </p:cNvSpPr>
              <p:nvPr/>
            </p:nvSpPr>
            <p:spPr bwMode="auto">
              <a:xfrm>
                <a:off x="432" y="3072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30258" name="Rectangle 18"/>
              <p:cNvSpPr>
                <a:spLocks noChangeArrowheads="1"/>
              </p:cNvSpPr>
              <p:nvPr/>
            </p:nvSpPr>
            <p:spPr bwMode="auto">
              <a:xfrm>
                <a:off x="144" y="3072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30259" name="Rectangle 19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30260" name="Rectangle 20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30261" name="Rectangle 21"/>
              <p:cNvSpPr>
                <a:spLocks noChangeArrowheads="1"/>
              </p:cNvSpPr>
              <p:nvPr/>
            </p:nvSpPr>
            <p:spPr bwMode="auto">
              <a:xfrm>
                <a:off x="1344" y="321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30262" name="Rectangle 22"/>
              <p:cNvSpPr>
                <a:spLocks noChangeArrowheads="1"/>
              </p:cNvSpPr>
              <p:nvPr/>
            </p:nvSpPr>
            <p:spPr bwMode="auto">
              <a:xfrm>
                <a:off x="1872" y="3216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30263" name="Rectangle 23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30264" name="Rectangle 24"/>
              <p:cNvSpPr>
                <a:spLocks noChangeArrowheads="1"/>
              </p:cNvSpPr>
              <p:nvPr/>
            </p:nvSpPr>
            <p:spPr bwMode="auto">
              <a:xfrm>
                <a:off x="432" y="3216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30265" name="Rectangle 25"/>
              <p:cNvSpPr>
                <a:spLocks noChangeArrowheads="1"/>
              </p:cNvSpPr>
              <p:nvPr/>
            </p:nvSpPr>
            <p:spPr bwMode="auto">
              <a:xfrm>
                <a:off x="144" y="3216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30266" name="Rectangle 26"/>
              <p:cNvSpPr>
                <a:spLocks noChangeArrowheads="1"/>
              </p:cNvSpPr>
              <p:nvPr/>
            </p:nvSpPr>
            <p:spPr bwMode="auto">
              <a:xfrm>
                <a:off x="672" y="3360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30267" name="Rectangle 27"/>
              <p:cNvSpPr>
                <a:spLocks noChangeArrowheads="1"/>
              </p:cNvSpPr>
              <p:nvPr/>
            </p:nvSpPr>
            <p:spPr bwMode="auto">
              <a:xfrm>
                <a:off x="1104" y="3360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30268" name="Rectangle 28"/>
              <p:cNvSpPr>
                <a:spLocks noChangeArrowheads="1"/>
              </p:cNvSpPr>
              <p:nvPr/>
            </p:nvSpPr>
            <p:spPr bwMode="auto">
              <a:xfrm>
                <a:off x="1344" y="3360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30269" name="Rectangle 29"/>
              <p:cNvSpPr>
                <a:spLocks noChangeArrowheads="1"/>
              </p:cNvSpPr>
              <p:nvPr/>
            </p:nvSpPr>
            <p:spPr bwMode="auto">
              <a:xfrm>
                <a:off x="1872" y="3360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30270" name="Rectangle 30"/>
              <p:cNvSpPr>
                <a:spLocks noChangeArrowheads="1"/>
              </p:cNvSpPr>
              <p:nvPr/>
            </p:nvSpPr>
            <p:spPr bwMode="auto">
              <a:xfrm>
                <a:off x="2112" y="3360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30271" name="Rectangle 31"/>
              <p:cNvSpPr>
                <a:spLocks noChangeArrowheads="1"/>
              </p:cNvSpPr>
              <p:nvPr/>
            </p:nvSpPr>
            <p:spPr bwMode="auto">
              <a:xfrm>
                <a:off x="432" y="3360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30272" name="Rectangle 32"/>
              <p:cNvSpPr>
                <a:spLocks noChangeArrowheads="1"/>
              </p:cNvSpPr>
              <p:nvPr/>
            </p:nvSpPr>
            <p:spPr bwMode="auto">
              <a:xfrm>
                <a:off x="144" y="3360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30273" name="Rectangle 33"/>
              <p:cNvSpPr>
                <a:spLocks noChangeArrowheads="1"/>
              </p:cNvSpPr>
              <p:nvPr/>
            </p:nvSpPr>
            <p:spPr bwMode="auto">
              <a:xfrm>
                <a:off x="672" y="3504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30274" name="Rectangle 34"/>
              <p:cNvSpPr>
                <a:spLocks noChangeArrowheads="1"/>
              </p:cNvSpPr>
              <p:nvPr/>
            </p:nvSpPr>
            <p:spPr bwMode="auto">
              <a:xfrm>
                <a:off x="1104" y="3504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30275" name="Rectangle 35"/>
              <p:cNvSpPr>
                <a:spLocks noChangeArrowheads="1"/>
              </p:cNvSpPr>
              <p:nvPr/>
            </p:nvSpPr>
            <p:spPr bwMode="auto">
              <a:xfrm>
                <a:off x="1344" y="3504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30276" name="Rectangle 36"/>
              <p:cNvSpPr>
                <a:spLocks noChangeArrowheads="1"/>
              </p:cNvSpPr>
              <p:nvPr/>
            </p:nvSpPr>
            <p:spPr bwMode="auto">
              <a:xfrm>
                <a:off x="1872" y="3504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30277" name="Rectangle 37"/>
              <p:cNvSpPr>
                <a:spLocks noChangeArrowheads="1"/>
              </p:cNvSpPr>
              <p:nvPr/>
            </p:nvSpPr>
            <p:spPr bwMode="auto">
              <a:xfrm>
                <a:off x="2112" y="3504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30278" name="Rectangle 38"/>
              <p:cNvSpPr>
                <a:spLocks noChangeArrowheads="1"/>
              </p:cNvSpPr>
              <p:nvPr/>
            </p:nvSpPr>
            <p:spPr bwMode="auto">
              <a:xfrm>
                <a:off x="432" y="3504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30279" name="Rectangle 39"/>
              <p:cNvSpPr>
                <a:spLocks noChangeArrowheads="1"/>
              </p:cNvSpPr>
              <p:nvPr/>
            </p:nvSpPr>
            <p:spPr bwMode="auto">
              <a:xfrm>
                <a:off x="144" y="3504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30280" name="Rectangle 40"/>
              <p:cNvSpPr>
                <a:spLocks noChangeArrowheads="1"/>
              </p:cNvSpPr>
              <p:nvPr/>
            </p:nvSpPr>
            <p:spPr bwMode="auto">
              <a:xfrm>
                <a:off x="672" y="3648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30281" name="Rectangle 41"/>
              <p:cNvSpPr>
                <a:spLocks noChangeArrowheads="1"/>
              </p:cNvSpPr>
              <p:nvPr/>
            </p:nvSpPr>
            <p:spPr bwMode="auto">
              <a:xfrm>
                <a:off x="1104" y="3648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30282" name="Rectangle 42"/>
              <p:cNvSpPr>
                <a:spLocks noChangeArrowheads="1"/>
              </p:cNvSpPr>
              <p:nvPr/>
            </p:nvSpPr>
            <p:spPr bwMode="auto">
              <a:xfrm>
                <a:off x="1344" y="364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30283" name="Rectangle 43"/>
              <p:cNvSpPr>
                <a:spLocks noChangeArrowheads="1"/>
              </p:cNvSpPr>
              <p:nvPr/>
            </p:nvSpPr>
            <p:spPr bwMode="auto">
              <a:xfrm>
                <a:off x="1872" y="3648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30284" name="Rectangle 44"/>
              <p:cNvSpPr>
                <a:spLocks noChangeArrowheads="1"/>
              </p:cNvSpPr>
              <p:nvPr/>
            </p:nvSpPr>
            <p:spPr bwMode="auto">
              <a:xfrm>
                <a:off x="2112" y="364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30285" name="Rectangle 45"/>
              <p:cNvSpPr>
                <a:spLocks noChangeArrowheads="1"/>
              </p:cNvSpPr>
              <p:nvPr/>
            </p:nvSpPr>
            <p:spPr bwMode="auto">
              <a:xfrm>
                <a:off x="432" y="3648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30286" name="Rectangle 46"/>
              <p:cNvSpPr>
                <a:spLocks noChangeArrowheads="1"/>
              </p:cNvSpPr>
              <p:nvPr/>
            </p:nvSpPr>
            <p:spPr bwMode="auto">
              <a:xfrm>
                <a:off x="144" y="3648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30287" name="Rectangle 47"/>
              <p:cNvSpPr>
                <a:spLocks noChangeArrowheads="1"/>
              </p:cNvSpPr>
              <p:nvPr/>
            </p:nvSpPr>
            <p:spPr bwMode="auto">
              <a:xfrm>
                <a:off x="672" y="3792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30288" name="Rectangle 48"/>
              <p:cNvSpPr>
                <a:spLocks noChangeArrowheads="1"/>
              </p:cNvSpPr>
              <p:nvPr/>
            </p:nvSpPr>
            <p:spPr bwMode="auto">
              <a:xfrm>
                <a:off x="1104" y="3792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30289" name="Rectangle 49"/>
              <p:cNvSpPr>
                <a:spLocks noChangeArrowheads="1"/>
              </p:cNvSpPr>
              <p:nvPr/>
            </p:nvSpPr>
            <p:spPr bwMode="auto">
              <a:xfrm>
                <a:off x="1344" y="379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30290" name="Rectangle 50"/>
              <p:cNvSpPr>
                <a:spLocks noChangeArrowheads="1"/>
              </p:cNvSpPr>
              <p:nvPr/>
            </p:nvSpPr>
            <p:spPr bwMode="auto">
              <a:xfrm>
                <a:off x="1872" y="3792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30291" name="Rectangle 51"/>
              <p:cNvSpPr>
                <a:spLocks noChangeArrowheads="1"/>
              </p:cNvSpPr>
              <p:nvPr/>
            </p:nvSpPr>
            <p:spPr bwMode="auto">
              <a:xfrm>
                <a:off x="2112" y="379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30292" name="Rectangle 52"/>
              <p:cNvSpPr>
                <a:spLocks noChangeArrowheads="1"/>
              </p:cNvSpPr>
              <p:nvPr/>
            </p:nvSpPr>
            <p:spPr bwMode="auto">
              <a:xfrm>
                <a:off x="432" y="3792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30293" name="Rectangle 53"/>
              <p:cNvSpPr>
                <a:spLocks noChangeArrowheads="1"/>
              </p:cNvSpPr>
              <p:nvPr/>
            </p:nvSpPr>
            <p:spPr bwMode="auto">
              <a:xfrm>
                <a:off x="144" y="3792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30294" name="Rectangle 54"/>
              <p:cNvSpPr>
                <a:spLocks noChangeArrowheads="1"/>
              </p:cNvSpPr>
              <p:nvPr/>
            </p:nvSpPr>
            <p:spPr bwMode="auto">
              <a:xfrm>
                <a:off x="672" y="3936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30295" name="Rectangle 55"/>
              <p:cNvSpPr>
                <a:spLocks noChangeArrowheads="1"/>
              </p:cNvSpPr>
              <p:nvPr/>
            </p:nvSpPr>
            <p:spPr bwMode="auto">
              <a:xfrm>
                <a:off x="1104" y="3936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30296" name="Rectangle 56"/>
              <p:cNvSpPr>
                <a:spLocks noChangeArrowheads="1"/>
              </p:cNvSpPr>
              <p:nvPr/>
            </p:nvSpPr>
            <p:spPr bwMode="auto">
              <a:xfrm>
                <a:off x="1344" y="393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30297" name="Rectangle 57"/>
              <p:cNvSpPr>
                <a:spLocks noChangeArrowheads="1"/>
              </p:cNvSpPr>
              <p:nvPr/>
            </p:nvSpPr>
            <p:spPr bwMode="auto">
              <a:xfrm>
                <a:off x="1872" y="3936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30298" name="Rectangle 58"/>
              <p:cNvSpPr>
                <a:spLocks noChangeArrowheads="1"/>
              </p:cNvSpPr>
              <p:nvPr/>
            </p:nvSpPr>
            <p:spPr bwMode="auto">
              <a:xfrm>
                <a:off x="2112" y="393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30299" name="Rectangle 59"/>
              <p:cNvSpPr>
                <a:spLocks noChangeArrowheads="1"/>
              </p:cNvSpPr>
              <p:nvPr/>
            </p:nvSpPr>
            <p:spPr bwMode="auto">
              <a:xfrm>
                <a:off x="2640" y="2928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r>
                  <a:rPr lang="en-US" sz="1800" dirty="0">
                    <a:latin typeface="Verdana" charset="0"/>
                  </a:rPr>
                  <a:t>Rd</a:t>
                </a:r>
              </a:p>
            </p:txBody>
          </p:sp>
          <p:sp>
            <p:nvSpPr>
              <p:cNvPr id="1930300" name="Rectangle 60"/>
              <p:cNvSpPr>
                <a:spLocks noChangeArrowheads="1"/>
              </p:cNvSpPr>
              <p:nvPr/>
            </p:nvSpPr>
            <p:spPr bwMode="auto">
              <a:xfrm>
                <a:off x="2640" y="3072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30301" name="Rectangle 61"/>
              <p:cNvSpPr>
                <a:spLocks noChangeArrowheads="1"/>
              </p:cNvSpPr>
              <p:nvPr/>
            </p:nvSpPr>
            <p:spPr bwMode="auto">
              <a:xfrm>
                <a:off x="2640" y="3216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30302" name="Rectangle 62"/>
              <p:cNvSpPr>
                <a:spLocks noChangeArrowheads="1"/>
              </p:cNvSpPr>
              <p:nvPr/>
            </p:nvSpPr>
            <p:spPr bwMode="auto">
              <a:xfrm>
                <a:off x="2640" y="3360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30303" name="Rectangle 63"/>
              <p:cNvSpPr>
                <a:spLocks noChangeArrowheads="1"/>
              </p:cNvSpPr>
              <p:nvPr/>
            </p:nvSpPr>
            <p:spPr bwMode="auto">
              <a:xfrm>
                <a:off x="2640" y="3504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30304" name="Rectangle 64"/>
              <p:cNvSpPr>
                <a:spLocks noChangeArrowheads="1"/>
              </p:cNvSpPr>
              <p:nvPr/>
            </p:nvSpPr>
            <p:spPr bwMode="auto">
              <a:xfrm>
                <a:off x="2640" y="3648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30305" name="Rectangle 65"/>
              <p:cNvSpPr>
                <a:spLocks noChangeArrowheads="1"/>
              </p:cNvSpPr>
              <p:nvPr/>
            </p:nvSpPr>
            <p:spPr bwMode="auto">
              <a:xfrm>
                <a:off x="2640" y="3792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30306" name="Rectangle 66"/>
              <p:cNvSpPr>
                <a:spLocks noChangeArrowheads="1"/>
              </p:cNvSpPr>
              <p:nvPr/>
            </p:nvSpPr>
            <p:spPr bwMode="auto">
              <a:xfrm>
                <a:off x="2640" y="3936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30307" name="Rectangle 67"/>
              <p:cNvSpPr>
                <a:spLocks noChangeArrowheads="1"/>
              </p:cNvSpPr>
              <p:nvPr/>
            </p:nvSpPr>
            <p:spPr bwMode="auto">
              <a:xfrm>
                <a:off x="432" y="3936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30308" name="Rectangle 68"/>
              <p:cNvSpPr>
                <a:spLocks noChangeArrowheads="1"/>
              </p:cNvSpPr>
              <p:nvPr/>
            </p:nvSpPr>
            <p:spPr bwMode="auto">
              <a:xfrm>
                <a:off x="144" y="3936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30309" name="Rectangle 69"/>
              <p:cNvSpPr>
                <a:spLocks noChangeArrowheads="1"/>
              </p:cNvSpPr>
              <p:nvPr/>
            </p:nvSpPr>
            <p:spPr bwMode="auto">
              <a:xfrm>
                <a:off x="3600" y="292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r>
                  <a:rPr lang="en-US" sz="1800" dirty="0" err="1">
                    <a:latin typeface="Verdana" charset="0"/>
                  </a:rPr>
                  <a:t>PRd</a:t>
                </a:r>
                <a:endParaRPr lang="en-US" sz="1800" dirty="0">
                  <a:latin typeface="Verdana" charset="0"/>
                </a:endParaRPr>
              </a:p>
            </p:txBody>
          </p:sp>
          <p:sp>
            <p:nvSpPr>
              <p:cNvPr id="1930310" name="Rectangle 70"/>
              <p:cNvSpPr>
                <a:spLocks noChangeArrowheads="1"/>
              </p:cNvSpPr>
              <p:nvPr/>
            </p:nvSpPr>
            <p:spPr bwMode="auto">
              <a:xfrm>
                <a:off x="3600" y="307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30311" name="Rectangle 71"/>
              <p:cNvSpPr>
                <a:spLocks noChangeArrowheads="1"/>
              </p:cNvSpPr>
              <p:nvPr/>
            </p:nvSpPr>
            <p:spPr bwMode="auto">
              <a:xfrm>
                <a:off x="3600" y="321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30312" name="Rectangle 72"/>
              <p:cNvSpPr>
                <a:spLocks noChangeArrowheads="1"/>
              </p:cNvSpPr>
              <p:nvPr/>
            </p:nvSpPr>
            <p:spPr bwMode="auto">
              <a:xfrm>
                <a:off x="3600" y="3360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30313" name="Rectangle 73"/>
              <p:cNvSpPr>
                <a:spLocks noChangeArrowheads="1"/>
              </p:cNvSpPr>
              <p:nvPr/>
            </p:nvSpPr>
            <p:spPr bwMode="auto">
              <a:xfrm>
                <a:off x="3600" y="3504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30314" name="Rectangle 74"/>
              <p:cNvSpPr>
                <a:spLocks noChangeArrowheads="1"/>
              </p:cNvSpPr>
              <p:nvPr/>
            </p:nvSpPr>
            <p:spPr bwMode="auto">
              <a:xfrm>
                <a:off x="3600" y="364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30315" name="Rectangle 75"/>
              <p:cNvSpPr>
                <a:spLocks noChangeArrowheads="1"/>
              </p:cNvSpPr>
              <p:nvPr/>
            </p:nvSpPr>
            <p:spPr bwMode="auto">
              <a:xfrm>
                <a:off x="3600" y="379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30316" name="Rectangle 76"/>
              <p:cNvSpPr>
                <a:spLocks noChangeArrowheads="1"/>
              </p:cNvSpPr>
              <p:nvPr/>
            </p:nvSpPr>
            <p:spPr bwMode="auto">
              <a:xfrm>
                <a:off x="3600" y="393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30317" name="Rectangle 77"/>
              <p:cNvSpPr>
                <a:spLocks noChangeArrowheads="1"/>
              </p:cNvSpPr>
              <p:nvPr/>
            </p:nvSpPr>
            <p:spPr bwMode="auto">
              <a:xfrm>
                <a:off x="3072" y="292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r>
                  <a:rPr lang="en-US" sz="1800" dirty="0" err="1">
                    <a:latin typeface="Verdana" charset="0"/>
                  </a:rPr>
                  <a:t>LPRd</a:t>
                </a:r>
                <a:endParaRPr lang="en-US" sz="1800" dirty="0">
                  <a:latin typeface="Verdana" charset="0"/>
                </a:endParaRPr>
              </a:p>
            </p:txBody>
          </p:sp>
          <p:sp>
            <p:nvSpPr>
              <p:cNvPr id="1930318" name="Rectangle 78"/>
              <p:cNvSpPr>
                <a:spLocks noChangeArrowheads="1"/>
              </p:cNvSpPr>
              <p:nvPr/>
            </p:nvSpPr>
            <p:spPr bwMode="auto">
              <a:xfrm>
                <a:off x="3072" y="307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30319" name="Rectangle 79"/>
              <p:cNvSpPr>
                <a:spLocks noChangeArrowheads="1"/>
              </p:cNvSpPr>
              <p:nvPr/>
            </p:nvSpPr>
            <p:spPr bwMode="auto">
              <a:xfrm>
                <a:off x="3072" y="321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30320" name="Rectangle 80"/>
              <p:cNvSpPr>
                <a:spLocks noChangeArrowheads="1"/>
              </p:cNvSpPr>
              <p:nvPr/>
            </p:nvSpPr>
            <p:spPr bwMode="auto">
              <a:xfrm>
                <a:off x="3072" y="3360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30321" name="Rectangle 81"/>
              <p:cNvSpPr>
                <a:spLocks noChangeArrowheads="1"/>
              </p:cNvSpPr>
              <p:nvPr/>
            </p:nvSpPr>
            <p:spPr bwMode="auto">
              <a:xfrm>
                <a:off x="3072" y="3504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30322" name="Rectangle 82"/>
              <p:cNvSpPr>
                <a:spLocks noChangeArrowheads="1"/>
              </p:cNvSpPr>
              <p:nvPr/>
            </p:nvSpPr>
            <p:spPr bwMode="auto">
              <a:xfrm>
                <a:off x="3072" y="364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30323" name="Rectangle 83"/>
              <p:cNvSpPr>
                <a:spLocks noChangeArrowheads="1"/>
              </p:cNvSpPr>
              <p:nvPr/>
            </p:nvSpPr>
            <p:spPr bwMode="auto">
              <a:xfrm>
                <a:off x="3072" y="379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30324" name="Rectangle 84"/>
              <p:cNvSpPr>
                <a:spLocks noChangeArrowheads="1"/>
              </p:cNvSpPr>
              <p:nvPr/>
            </p:nvSpPr>
            <p:spPr bwMode="auto">
              <a:xfrm>
                <a:off x="3072" y="393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</p:grpSp>
        <p:sp>
          <p:nvSpPr>
            <p:cNvPr id="1930325" name="Text Box 85"/>
            <p:cNvSpPr txBox="1">
              <a:spLocks noChangeArrowheads="1"/>
            </p:cNvSpPr>
            <p:nvPr/>
          </p:nvSpPr>
          <p:spPr bwMode="auto">
            <a:xfrm>
              <a:off x="374" y="2589"/>
              <a:ext cx="473" cy="233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800" i="1" dirty="0" smtClean="0">
                  <a:latin typeface="Verdana" charset="0"/>
                </a:rPr>
                <a:t>ROB</a:t>
              </a:r>
              <a:endParaRPr lang="en-US" sz="1800" i="1" dirty="0">
                <a:latin typeface="Verdana" charset="0"/>
              </a:endParaRPr>
            </a:p>
          </p:txBody>
        </p:sp>
      </p:grpSp>
      <p:sp>
        <p:nvSpPr>
          <p:cNvPr id="1930326" name="Rectangle 86"/>
          <p:cNvSpPr>
            <a:spLocks noChangeArrowheads="1"/>
          </p:cNvSpPr>
          <p:nvPr/>
        </p:nvSpPr>
        <p:spPr bwMode="auto">
          <a:xfrm>
            <a:off x="6553200" y="1752600"/>
            <a:ext cx="28956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285750" indent="-285750" algn="l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2400" dirty="0">
                <a:latin typeface="Verdana" charset="0"/>
              </a:rPr>
              <a:t>ld</a:t>
            </a:r>
            <a:r>
              <a:rPr lang="en-US" sz="2400" dirty="0" smtClean="0">
                <a:latin typeface="Verdana" charset="0"/>
              </a:rPr>
              <a:t> x1</a:t>
            </a:r>
            <a:r>
              <a:rPr lang="en-US" sz="2400" dirty="0">
                <a:latin typeface="Verdana" charset="0"/>
              </a:rPr>
              <a:t>, 0</a:t>
            </a:r>
            <a:r>
              <a:rPr lang="en-US" sz="2400" dirty="0" smtClean="0">
                <a:latin typeface="Verdana" charset="0"/>
              </a:rPr>
              <a:t>(x3</a:t>
            </a:r>
            <a:r>
              <a:rPr lang="en-US" sz="2400" dirty="0">
                <a:latin typeface="Verdana" charset="0"/>
              </a:rPr>
              <a:t>)</a:t>
            </a:r>
          </a:p>
          <a:p>
            <a:pPr marL="285750" indent="-285750" algn="l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2400" dirty="0" err="1" smtClean="0">
                <a:latin typeface="Verdana" charset="0"/>
              </a:rPr>
              <a:t>addi</a:t>
            </a:r>
            <a:r>
              <a:rPr lang="en-US" sz="2400" dirty="0" smtClean="0">
                <a:latin typeface="Verdana" charset="0"/>
              </a:rPr>
              <a:t> x3</a:t>
            </a:r>
            <a:r>
              <a:rPr lang="en-US" sz="2400" dirty="0">
                <a:latin typeface="Verdana" charset="0"/>
              </a:rPr>
              <a:t>,</a:t>
            </a:r>
            <a:r>
              <a:rPr lang="en-US" sz="2400" dirty="0" smtClean="0">
                <a:latin typeface="Verdana" charset="0"/>
              </a:rPr>
              <a:t> x1</a:t>
            </a:r>
            <a:r>
              <a:rPr lang="en-US" sz="2400" dirty="0">
                <a:latin typeface="Verdana" charset="0"/>
              </a:rPr>
              <a:t>, #4</a:t>
            </a:r>
          </a:p>
          <a:p>
            <a:pPr marL="285750" indent="-285750" algn="l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2400" dirty="0">
                <a:latin typeface="Verdana" charset="0"/>
              </a:rPr>
              <a:t>sub</a:t>
            </a:r>
            <a:r>
              <a:rPr lang="en-US" sz="2400" dirty="0" smtClean="0">
                <a:latin typeface="Verdana" charset="0"/>
              </a:rPr>
              <a:t> x6</a:t>
            </a:r>
            <a:r>
              <a:rPr lang="en-US" sz="2400" dirty="0">
                <a:latin typeface="Verdana" charset="0"/>
              </a:rPr>
              <a:t>,</a:t>
            </a:r>
            <a:r>
              <a:rPr lang="en-US" sz="2400" dirty="0" smtClean="0">
                <a:latin typeface="Verdana" charset="0"/>
              </a:rPr>
              <a:t> x7</a:t>
            </a:r>
            <a:r>
              <a:rPr lang="en-US" sz="2400" dirty="0">
                <a:latin typeface="Verdana" charset="0"/>
              </a:rPr>
              <a:t>,</a:t>
            </a:r>
            <a:r>
              <a:rPr lang="en-US" sz="2400" dirty="0" smtClean="0">
                <a:latin typeface="Verdana" charset="0"/>
              </a:rPr>
              <a:t> x6</a:t>
            </a:r>
            <a:endParaRPr lang="en-US" sz="2400" dirty="0">
              <a:latin typeface="Verdana" charset="0"/>
            </a:endParaRPr>
          </a:p>
          <a:p>
            <a:pPr marL="285750" indent="-285750" algn="l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2400" dirty="0">
                <a:latin typeface="Verdana" charset="0"/>
              </a:rPr>
              <a:t>add</a:t>
            </a:r>
            <a:r>
              <a:rPr lang="en-US" sz="2400" dirty="0" smtClean="0">
                <a:latin typeface="Verdana" charset="0"/>
              </a:rPr>
              <a:t> x3</a:t>
            </a:r>
            <a:r>
              <a:rPr lang="en-US" sz="2400" dirty="0">
                <a:latin typeface="Verdana" charset="0"/>
              </a:rPr>
              <a:t>,</a:t>
            </a:r>
            <a:r>
              <a:rPr lang="en-US" sz="2400" dirty="0" smtClean="0">
                <a:latin typeface="Verdana" charset="0"/>
              </a:rPr>
              <a:t> x3</a:t>
            </a:r>
            <a:r>
              <a:rPr lang="en-US" sz="2400" dirty="0">
                <a:latin typeface="Verdana" charset="0"/>
              </a:rPr>
              <a:t>,</a:t>
            </a:r>
            <a:r>
              <a:rPr lang="en-US" sz="2400" dirty="0" smtClean="0">
                <a:latin typeface="Verdana" charset="0"/>
              </a:rPr>
              <a:t> x6</a:t>
            </a:r>
            <a:endParaRPr lang="en-US" sz="2400" dirty="0">
              <a:latin typeface="Verdana" charset="0"/>
            </a:endParaRPr>
          </a:p>
          <a:p>
            <a:pPr marL="285750" indent="-285750" algn="l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2400" dirty="0">
                <a:latin typeface="Verdana" charset="0"/>
              </a:rPr>
              <a:t>ld</a:t>
            </a:r>
            <a:r>
              <a:rPr lang="en-US" sz="2400" dirty="0" smtClean="0">
                <a:latin typeface="Verdana" charset="0"/>
              </a:rPr>
              <a:t> x6</a:t>
            </a:r>
            <a:r>
              <a:rPr lang="en-US" sz="2400" dirty="0">
                <a:latin typeface="Verdana" charset="0"/>
              </a:rPr>
              <a:t>, 0</a:t>
            </a:r>
            <a:r>
              <a:rPr lang="en-US" sz="2400" dirty="0" smtClean="0">
                <a:latin typeface="Verdana" charset="0"/>
              </a:rPr>
              <a:t>(x1</a:t>
            </a:r>
            <a:r>
              <a:rPr lang="en-US" sz="2400" dirty="0">
                <a:latin typeface="Verdana" charset="0"/>
              </a:rPr>
              <a:t>)</a:t>
            </a:r>
          </a:p>
        </p:txBody>
      </p:sp>
      <p:grpSp>
        <p:nvGrpSpPr>
          <p:cNvPr id="1930327" name="Group 87"/>
          <p:cNvGrpSpPr>
            <a:grpSpLocks/>
          </p:cNvGrpSpPr>
          <p:nvPr/>
        </p:nvGrpSpPr>
        <p:grpSpPr bwMode="auto">
          <a:xfrm>
            <a:off x="5092700" y="1066800"/>
            <a:ext cx="1273175" cy="3052763"/>
            <a:chOff x="3014" y="669"/>
            <a:chExt cx="802" cy="1923"/>
          </a:xfrm>
        </p:grpSpPr>
        <p:sp>
          <p:nvSpPr>
            <p:cNvPr id="1930328" name="Text Box 88"/>
            <p:cNvSpPr txBox="1">
              <a:spLocks noChangeArrowheads="1"/>
            </p:cNvSpPr>
            <p:nvPr/>
          </p:nvSpPr>
          <p:spPr bwMode="auto">
            <a:xfrm>
              <a:off x="3014" y="669"/>
              <a:ext cx="802" cy="25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 i="1" dirty="0">
                  <a:latin typeface="Verdana" charset="0"/>
                </a:rPr>
                <a:t>Free List</a:t>
              </a:r>
            </a:p>
          </p:txBody>
        </p:sp>
        <p:sp>
          <p:nvSpPr>
            <p:cNvPr id="1930329" name="Rectangle 89"/>
            <p:cNvSpPr>
              <a:spLocks noChangeArrowheads="1"/>
            </p:cNvSpPr>
            <p:nvPr/>
          </p:nvSpPr>
          <p:spPr bwMode="auto">
            <a:xfrm>
              <a:off x="3168" y="1632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l"/>
              <a:endParaRPr lang="en-US" sz="1800">
                <a:latin typeface="Verdana" charset="0"/>
              </a:endParaRPr>
            </a:p>
          </p:txBody>
        </p:sp>
        <p:sp>
          <p:nvSpPr>
            <p:cNvPr id="1930330" name="Rectangle 90"/>
            <p:cNvSpPr>
              <a:spLocks noChangeArrowheads="1"/>
            </p:cNvSpPr>
            <p:nvPr/>
          </p:nvSpPr>
          <p:spPr bwMode="auto">
            <a:xfrm>
              <a:off x="3168" y="1776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l"/>
              <a:endParaRPr lang="en-US" sz="1800">
                <a:latin typeface="Verdana" charset="0"/>
              </a:endParaRPr>
            </a:p>
          </p:txBody>
        </p:sp>
        <p:sp>
          <p:nvSpPr>
            <p:cNvPr id="1930331" name="Rectangle 91"/>
            <p:cNvSpPr>
              <a:spLocks noChangeArrowheads="1"/>
            </p:cNvSpPr>
            <p:nvPr/>
          </p:nvSpPr>
          <p:spPr bwMode="auto">
            <a:xfrm>
              <a:off x="3168" y="1920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l"/>
              <a:endParaRPr lang="en-US" sz="1800">
                <a:latin typeface="Verdana" charset="0"/>
              </a:endParaRPr>
            </a:p>
          </p:txBody>
        </p:sp>
        <p:sp>
          <p:nvSpPr>
            <p:cNvPr id="1930332" name="Rectangle 92"/>
            <p:cNvSpPr>
              <a:spLocks noChangeArrowheads="1"/>
            </p:cNvSpPr>
            <p:nvPr/>
          </p:nvSpPr>
          <p:spPr bwMode="auto">
            <a:xfrm>
              <a:off x="3168" y="912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 sz="1800">
                  <a:latin typeface="Verdana" charset="0"/>
                </a:rPr>
                <a:t>P0</a:t>
              </a:r>
            </a:p>
          </p:txBody>
        </p:sp>
        <p:sp>
          <p:nvSpPr>
            <p:cNvPr id="1930333" name="Rectangle 93"/>
            <p:cNvSpPr>
              <a:spLocks noChangeArrowheads="1"/>
            </p:cNvSpPr>
            <p:nvPr/>
          </p:nvSpPr>
          <p:spPr bwMode="auto">
            <a:xfrm>
              <a:off x="3170" y="2448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30334" name="Rectangle 94"/>
            <p:cNvSpPr>
              <a:spLocks noChangeArrowheads="1"/>
            </p:cNvSpPr>
            <p:nvPr/>
          </p:nvSpPr>
          <p:spPr bwMode="auto">
            <a:xfrm>
              <a:off x="3168" y="1056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 sz="1800">
                  <a:latin typeface="Verdana" charset="0"/>
                </a:rPr>
                <a:t>P1</a:t>
              </a:r>
            </a:p>
          </p:txBody>
        </p:sp>
        <p:sp>
          <p:nvSpPr>
            <p:cNvPr id="1930335" name="Rectangle 95"/>
            <p:cNvSpPr>
              <a:spLocks noChangeArrowheads="1"/>
            </p:cNvSpPr>
            <p:nvPr/>
          </p:nvSpPr>
          <p:spPr bwMode="auto">
            <a:xfrm>
              <a:off x="3168" y="1200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 sz="1800">
                  <a:latin typeface="Verdana" charset="0"/>
                </a:rPr>
                <a:t>P3</a:t>
              </a:r>
            </a:p>
          </p:txBody>
        </p:sp>
        <p:sp>
          <p:nvSpPr>
            <p:cNvPr id="1930336" name="Rectangle 96"/>
            <p:cNvSpPr>
              <a:spLocks noChangeArrowheads="1"/>
            </p:cNvSpPr>
            <p:nvPr/>
          </p:nvSpPr>
          <p:spPr bwMode="auto">
            <a:xfrm>
              <a:off x="3168" y="1344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 sz="1800">
                  <a:latin typeface="Verdana" charset="0"/>
                </a:rPr>
                <a:t>P2</a:t>
              </a:r>
            </a:p>
          </p:txBody>
        </p:sp>
        <p:sp>
          <p:nvSpPr>
            <p:cNvPr id="1930337" name="Rectangle 97"/>
            <p:cNvSpPr>
              <a:spLocks noChangeArrowheads="1"/>
            </p:cNvSpPr>
            <p:nvPr/>
          </p:nvSpPr>
          <p:spPr bwMode="auto">
            <a:xfrm>
              <a:off x="3168" y="1488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 sz="1800">
                  <a:latin typeface="Verdana" charset="0"/>
                </a:rPr>
                <a:t>P4</a:t>
              </a:r>
            </a:p>
          </p:txBody>
        </p:sp>
        <p:sp>
          <p:nvSpPr>
            <p:cNvPr id="1930338" name="Line 98"/>
            <p:cNvSpPr>
              <a:spLocks noChangeShapeType="1"/>
            </p:cNvSpPr>
            <p:nvPr/>
          </p:nvSpPr>
          <p:spPr bwMode="auto">
            <a:xfrm>
              <a:off x="3168" y="2064"/>
              <a:ext cx="0" cy="38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prstDash val="sysDot"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30339" name="Line 99"/>
            <p:cNvSpPr>
              <a:spLocks noChangeShapeType="1"/>
            </p:cNvSpPr>
            <p:nvPr/>
          </p:nvSpPr>
          <p:spPr bwMode="auto">
            <a:xfrm>
              <a:off x="3598" y="2064"/>
              <a:ext cx="0" cy="38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prstDash val="sysDot"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930340" name="Group 100"/>
          <p:cNvGrpSpPr>
            <a:grpSpLocks/>
          </p:cNvGrpSpPr>
          <p:nvPr/>
        </p:nvGrpSpPr>
        <p:grpSpPr bwMode="auto">
          <a:xfrm>
            <a:off x="2744788" y="990600"/>
            <a:ext cx="2135187" cy="3186113"/>
            <a:chOff x="1535" y="621"/>
            <a:chExt cx="1345" cy="2007"/>
          </a:xfrm>
        </p:grpSpPr>
        <p:grpSp>
          <p:nvGrpSpPr>
            <p:cNvPr id="1930341" name="Group 101"/>
            <p:cNvGrpSpPr>
              <a:grpSpLocks/>
            </p:cNvGrpSpPr>
            <p:nvPr/>
          </p:nvGrpSpPr>
          <p:grpSpPr bwMode="auto">
            <a:xfrm>
              <a:off x="1535" y="1581"/>
              <a:ext cx="1153" cy="231"/>
              <a:chOff x="1679" y="1533"/>
              <a:chExt cx="1153" cy="231"/>
            </a:xfrm>
          </p:grpSpPr>
          <p:sp>
            <p:nvSpPr>
              <p:cNvPr id="1930342" name="Rectangle 102"/>
              <p:cNvSpPr>
                <a:spLocks noChangeArrowheads="1"/>
              </p:cNvSpPr>
              <p:nvPr/>
            </p:nvSpPr>
            <p:spPr bwMode="auto">
              <a:xfrm>
                <a:off x="1968" y="1584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algn="l"/>
                <a:r>
                  <a:rPr lang="en-US" sz="1800" dirty="0" smtClean="0">
                    <a:latin typeface="Verdana" charset="0"/>
                  </a:rPr>
                  <a:t>&lt;x6</a:t>
                </a:r>
                <a:r>
                  <a:rPr lang="en-US" sz="1800" dirty="0">
                    <a:latin typeface="Verdana" charset="0"/>
                  </a:rPr>
                  <a:t>&gt;</a:t>
                </a:r>
              </a:p>
            </p:txBody>
          </p:sp>
          <p:sp>
            <p:nvSpPr>
              <p:cNvPr id="1930343" name="Text Box 103"/>
              <p:cNvSpPr txBox="1">
                <a:spLocks noChangeArrowheads="1"/>
              </p:cNvSpPr>
              <p:nvPr/>
            </p:nvSpPr>
            <p:spPr bwMode="auto">
              <a:xfrm>
                <a:off x="1679" y="1533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800">
                    <a:latin typeface="Verdana" charset="0"/>
                  </a:rPr>
                  <a:t>P5</a:t>
                </a:r>
              </a:p>
            </p:txBody>
          </p:sp>
        </p:grpSp>
        <p:grpSp>
          <p:nvGrpSpPr>
            <p:cNvPr id="1930344" name="Group 104"/>
            <p:cNvGrpSpPr>
              <a:grpSpLocks/>
            </p:cNvGrpSpPr>
            <p:nvPr/>
          </p:nvGrpSpPr>
          <p:grpSpPr bwMode="auto">
            <a:xfrm>
              <a:off x="1535" y="1725"/>
              <a:ext cx="1153" cy="231"/>
              <a:chOff x="1679" y="1677"/>
              <a:chExt cx="1153" cy="231"/>
            </a:xfrm>
          </p:grpSpPr>
          <p:sp>
            <p:nvSpPr>
              <p:cNvPr id="1930345" name="Rectangle 105"/>
              <p:cNvSpPr>
                <a:spLocks noChangeArrowheads="1"/>
              </p:cNvSpPr>
              <p:nvPr/>
            </p:nvSpPr>
            <p:spPr bwMode="auto">
              <a:xfrm>
                <a:off x="1968" y="1728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algn="l"/>
                <a:r>
                  <a:rPr lang="en-US" sz="1800" dirty="0" smtClean="0">
                    <a:latin typeface="Verdana" charset="0"/>
                  </a:rPr>
                  <a:t>&lt;x7</a:t>
                </a:r>
                <a:r>
                  <a:rPr lang="en-US" sz="1800" dirty="0">
                    <a:latin typeface="Verdana" charset="0"/>
                  </a:rPr>
                  <a:t>&gt;</a:t>
                </a:r>
              </a:p>
            </p:txBody>
          </p:sp>
          <p:sp>
            <p:nvSpPr>
              <p:cNvPr id="1930346" name="Text Box 106"/>
              <p:cNvSpPr txBox="1">
                <a:spLocks noChangeArrowheads="1"/>
              </p:cNvSpPr>
              <p:nvPr/>
            </p:nvSpPr>
            <p:spPr bwMode="auto">
              <a:xfrm>
                <a:off x="1679" y="1677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800">
                    <a:latin typeface="Verdana" charset="0"/>
                  </a:rPr>
                  <a:t>P6</a:t>
                </a:r>
              </a:p>
            </p:txBody>
          </p:sp>
        </p:grpSp>
        <p:grpSp>
          <p:nvGrpSpPr>
            <p:cNvPr id="1930347" name="Group 107"/>
            <p:cNvGrpSpPr>
              <a:grpSpLocks/>
            </p:cNvGrpSpPr>
            <p:nvPr/>
          </p:nvGrpSpPr>
          <p:grpSpPr bwMode="auto">
            <a:xfrm>
              <a:off x="1535" y="1869"/>
              <a:ext cx="1153" cy="231"/>
              <a:chOff x="1679" y="1821"/>
              <a:chExt cx="1153" cy="231"/>
            </a:xfrm>
          </p:grpSpPr>
          <p:sp>
            <p:nvSpPr>
              <p:cNvPr id="1930348" name="Rectangle 108"/>
              <p:cNvSpPr>
                <a:spLocks noChangeArrowheads="1"/>
              </p:cNvSpPr>
              <p:nvPr/>
            </p:nvSpPr>
            <p:spPr bwMode="auto">
              <a:xfrm>
                <a:off x="1968" y="1872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algn="l"/>
                <a:r>
                  <a:rPr lang="en-US" sz="1800" dirty="0" smtClean="0">
                    <a:latin typeface="Verdana" charset="0"/>
                  </a:rPr>
                  <a:t>&lt;x3</a:t>
                </a:r>
                <a:r>
                  <a:rPr lang="en-US" sz="1800" dirty="0">
                    <a:latin typeface="Verdana" charset="0"/>
                  </a:rPr>
                  <a:t>&gt;</a:t>
                </a:r>
              </a:p>
            </p:txBody>
          </p:sp>
          <p:sp>
            <p:nvSpPr>
              <p:cNvPr id="1930349" name="Text Box 109"/>
              <p:cNvSpPr txBox="1">
                <a:spLocks noChangeArrowheads="1"/>
              </p:cNvSpPr>
              <p:nvPr/>
            </p:nvSpPr>
            <p:spPr bwMode="auto">
              <a:xfrm>
                <a:off x="1679" y="1821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800">
                    <a:latin typeface="Verdana" charset="0"/>
                  </a:rPr>
                  <a:t>P7</a:t>
                </a:r>
              </a:p>
            </p:txBody>
          </p:sp>
        </p:grpSp>
        <p:grpSp>
          <p:nvGrpSpPr>
            <p:cNvPr id="1930350" name="Group 110"/>
            <p:cNvGrpSpPr>
              <a:grpSpLocks/>
            </p:cNvGrpSpPr>
            <p:nvPr/>
          </p:nvGrpSpPr>
          <p:grpSpPr bwMode="auto">
            <a:xfrm>
              <a:off x="1535" y="861"/>
              <a:ext cx="1153" cy="231"/>
              <a:chOff x="1679" y="813"/>
              <a:chExt cx="1153" cy="231"/>
            </a:xfrm>
          </p:grpSpPr>
          <p:sp>
            <p:nvSpPr>
              <p:cNvPr id="1930351" name="Rectangle 111"/>
              <p:cNvSpPr>
                <a:spLocks noChangeArrowheads="1"/>
              </p:cNvSpPr>
              <p:nvPr/>
            </p:nvSpPr>
            <p:spPr bwMode="auto">
              <a:xfrm>
                <a:off x="1968" y="864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30352" name="Text Box 112"/>
              <p:cNvSpPr txBox="1">
                <a:spLocks noChangeArrowheads="1"/>
              </p:cNvSpPr>
              <p:nvPr/>
            </p:nvSpPr>
            <p:spPr bwMode="auto">
              <a:xfrm>
                <a:off x="1679" y="813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800">
                    <a:latin typeface="Verdana" charset="0"/>
                  </a:rPr>
                  <a:t>P0</a:t>
                </a:r>
              </a:p>
            </p:txBody>
          </p:sp>
        </p:grpSp>
        <p:grpSp>
          <p:nvGrpSpPr>
            <p:cNvPr id="1930353" name="Group 113"/>
            <p:cNvGrpSpPr>
              <a:grpSpLocks/>
            </p:cNvGrpSpPr>
            <p:nvPr/>
          </p:nvGrpSpPr>
          <p:grpSpPr bwMode="auto">
            <a:xfrm>
              <a:off x="1539" y="2397"/>
              <a:ext cx="1153" cy="231"/>
              <a:chOff x="1683" y="2349"/>
              <a:chExt cx="1153" cy="231"/>
            </a:xfrm>
          </p:grpSpPr>
          <p:sp>
            <p:nvSpPr>
              <p:cNvPr id="1930354" name="Rectangle 114"/>
              <p:cNvSpPr>
                <a:spLocks noChangeArrowheads="1"/>
              </p:cNvSpPr>
              <p:nvPr/>
            </p:nvSpPr>
            <p:spPr bwMode="auto">
              <a:xfrm>
                <a:off x="1972" y="2400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30355" name="Text Box 115"/>
              <p:cNvSpPr txBox="1">
                <a:spLocks noChangeArrowheads="1"/>
              </p:cNvSpPr>
              <p:nvPr/>
            </p:nvSpPr>
            <p:spPr bwMode="auto">
              <a:xfrm>
                <a:off x="1683" y="2349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800">
                    <a:latin typeface="Verdana" charset="0"/>
                  </a:rPr>
                  <a:t>Pn</a:t>
                </a:r>
              </a:p>
            </p:txBody>
          </p:sp>
        </p:grpSp>
        <p:grpSp>
          <p:nvGrpSpPr>
            <p:cNvPr id="1930356" name="Group 116"/>
            <p:cNvGrpSpPr>
              <a:grpSpLocks/>
            </p:cNvGrpSpPr>
            <p:nvPr/>
          </p:nvGrpSpPr>
          <p:grpSpPr bwMode="auto">
            <a:xfrm>
              <a:off x="1535" y="1005"/>
              <a:ext cx="1153" cy="231"/>
              <a:chOff x="1679" y="957"/>
              <a:chExt cx="1153" cy="231"/>
            </a:xfrm>
          </p:grpSpPr>
          <p:sp>
            <p:nvSpPr>
              <p:cNvPr id="1930357" name="Rectangle 117"/>
              <p:cNvSpPr>
                <a:spLocks noChangeArrowheads="1"/>
              </p:cNvSpPr>
              <p:nvPr/>
            </p:nvSpPr>
            <p:spPr bwMode="auto">
              <a:xfrm>
                <a:off x="1968" y="1008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30358" name="Text Box 118"/>
              <p:cNvSpPr txBox="1">
                <a:spLocks noChangeArrowheads="1"/>
              </p:cNvSpPr>
              <p:nvPr/>
            </p:nvSpPr>
            <p:spPr bwMode="auto">
              <a:xfrm>
                <a:off x="1679" y="957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800">
                    <a:latin typeface="Verdana" charset="0"/>
                  </a:rPr>
                  <a:t>P1</a:t>
                </a:r>
              </a:p>
            </p:txBody>
          </p:sp>
        </p:grpSp>
        <p:grpSp>
          <p:nvGrpSpPr>
            <p:cNvPr id="1930359" name="Group 119"/>
            <p:cNvGrpSpPr>
              <a:grpSpLocks/>
            </p:cNvGrpSpPr>
            <p:nvPr/>
          </p:nvGrpSpPr>
          <p:grpSpPr bwMode="auto">
            <a:xfrm>
              <a:off x="1535" y="1149"/>
              <a:ext cx="1153" cy="231"/>
              <a:chOff x="1679" y="1101"/>
              <a:chExt cx="1153" cy="231"/>
            </a:xfrm>
          </p:grpSpPr>
          <p:sp>
            <p:nvSpPr>
              <p:cNvPr id="1930360" name="Rectangle 120"/>
              <p:cNvSpPr>
                <a:spLocks noChangeArrowheads="1"/>
              </p:cNvSpPr>
              <p:nvPr/>
            </p:nvSpPr>
            <p:spPr bwMode="auto">
              <a:xfrm>
                <a:off x="1968" y="1152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30361" name="Text Box 121"/>
              <p:cNvSpPr txBox="1">
                <a:spLocks noChangeArrowheads="1"/>
              </p:cNvSpPr>
              <p:nvPr/>
            </p:nvSpPr>
            <p:spPr bwMode="auto">
              <a:xfrm>
                <a:off x="1679" y="1101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800">
                    <a:latin typeface="Verdana" charset="0"/>
                  </a:rPr>
                  <a:t>P2</a:t>
                </a:r>
              </a:p>
            </p:txBody>
          </p:sp>
        </p:grpSp>
        <p:grpSp>
          <p:nvGrpSpPr>
            <p:cNvPr id="1930362" name="Group 122"/>
            <p:cNvGrpSpPr>
              <a:grpSpLocks/>
            </p:cNvGrpSpPr>
            <p:nvPr/>
          </p:nvGrpSpPr>
          <p:grpSpPr bwMode="auto">
            <a:xfrm>
              <a:off x="1535" y="1293"/>
              <a:ext cx="1153" cy="231"/>
              <a:chOff x="1679" y="1245"/>
              <a:chExt cx="1153" cy="231"/>
            </a:xfrm>
          </p:grpSpPr>
          <p:sp>
            <p:nvSpPr>
              <p:cNvPr id="1930363" name="Rectangle 123"/>
              <p:cNvSpPr>
                <a:spLocks noChangeArrowheads="1"/>
              </p:cNvSpPr>
              <p:nvPr/>
            </p:nvSpPr>
            <p:spPr bwMode="auto">
              <a:xfrm>
                <a:off x="1968" y="1296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30364" name="Text Box 124"/>
              <p:cNvSpPr txBox="1">
                <a:spLocks noChangeArrowheads="1"/>
              </p:cNvSpPr>
              <p:nvPr/>
            </p:nvSpPr>
            <p:spPr bwMode="auto">
              <a:xfrm>
                <a:off x="1679" y="1245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800">
                    <a:latin typeface="Verdana" charset="0"/>
                  </a:rPr>
                  <a:t>P3</a:t>
                </a:r>
              </a:p>
            </p:txBody>
          </p:sp>
        </p:grpSp>
        <p:grpSp>
          <p:nvGrpSpPr>
            <p:cNvPr id="1930365" name="Group 125"/>
            <p:cNvGrpSpPr>
              <a:grpSpLocks/>
            </p:cNvGrpSpPr>
            <p:nvPr/>
          </p:nvGrpSpPr>
          <p:grpSpPr bwMode="auto">
            <a:xfrm>
              <a:off x="1535" y="1437"/>
              <a:ext cx="1153" cy="231"/>
              <a:chOff x="1679" y="1389"/>
              <a:chExt cx="1153" cy="231"/>
            </a:xfrm>
          </p:grpSpPr>
          <p:sp>
            <p:nvSpPr>
              <p:cNvPr id="1930366" name="Rectangle 126"/>
              <p:cNvSpPr>
                <a:spLocks noChangeArrowheads="1"/>
              </p:cNvSpPr>
              <p:nvPr/>
            </p:nvSpPr>
            <p:spPr bwMode="auto">
              <a:xfrm>
                <a:off x="1968" y="1440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30367" name="Text Box 127"/>
              <p:cNvSpPr txBox="1">
                <a:spLocks noChangeArrowheads="1"/>
              </p:cNvSpPr>
              <p:nvPr/>
            </p:nvSpPr>
            <p:spPr bwMode="auto">
              <a:xfrm>
                <a:off x="1679" y="1389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800">
                    <a:latin typeface="Verdana" charset="0"/>
                  </a:rPr>
                  <a:t>P4</a:t>
                </a:r>
              </a:p>
            </p:txBody>
          </p:sp>
        </p:grpSp>
        <p:sp>
          <p:nvSpPr>
            <p:cNvPr id="1930368" name="Line 128"/>
            <p:cNvSpPr>
              <a:spLocks noChangeShapeType="1"/>
            </p:cNvSpPr>
            <p:nvPr/>
          </p:nvSpPr>
          <p:spPr bwMode="auto">
            <a:xfrm>
              <a:off x="1824" y="2064"/>
              <a:ext cx="0" cy="38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prstDash val="sysDot"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30369" name="Line 129"/>
            <p:cNvSpPr>
              <a:spLocks noChangeShapeType="1"/>
            </p:cNvSpPr>
            <p:nvPr/>
          </p:nvSpPr>
          <p:spPr bwMode="auto">
            <a:xfrm>
              <a:off x="2688" y="2064"/>
              <a:ext cx="0" cy="38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prstDash val="sysDot"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30370" name="Text Box 130"/>
            <p:cNvSpPr txBox="1">
              <a:spLocks noChangeArrowheads="1"/>
            </p:cNvSpPr>
            <p:nvPr/>
          </p:nvSpPr>
          <p:spPr bwMode="auto">
            <a:xfrm>
              <a:off x="1631" y="621"/>
              <a:ext cx="1205" cy="25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 i="1" dirty="0">
                  <a:latin typeface="Verdana" charset="0"/>
                </a:rPr>
                <a:t>Physical </a:t>
              </a:r>
              <a:r>
                <a:rPr lang="en-US" sz="2000" i="1" dirty="0" err="1">
                  <a:latin typeface="Verdana" charset="0"/>
                </a:rPr>
                <a:t>Regs</a:t>
              </a:r>
              <a:endParaRPr lang="en-US" sz="2000" i="1" dirty="0">
                <a:latin typeface="Verdana" charset="0"/>
              </a:endParaRPr>
            </a:p>
          </p:txBody>
        </p:sp>
        <p:sp>
          <p:nvSpPr>
            <p:cNvPr id="1930371" name="Rectangle 131"/>
            <p:cNvSpPr>
              <a:spLocks noChangeArrowheads="1"/>
            </p:cNvSpPr>
            <p:nvPr/>
          </p:nvSpPr>
          <p:spPr bwMode="auto">
            <a:xfrm>
              <a:off x="2688" y="1632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lIns="0" tIns="0" rIns="0" bIns="0" anchor="ctr">
              <a:prstTxWarp prst="textNoShape">
                <a:avLst/>
              </a:prstTxWarp>
            </a:bodyPr>
            <a:lstStyle/>
            <a:p>
              <a:r>
                <a:rPr lang="en-US" sz="1800">
                  <a:latin typeface="Verdana" charset="0"/>
                </a:rPr>
                <a:t>p</a:t>
              </a:r>
            </a:p>
          </p:txBody>
        </p:sp>
        <p:sp>
          <p:nvSpPr>
            <p:cNvPr id="1930372" name="Rectangle 132"/>
            <p:cNvSpPr>
              <a:spLocks noChangeArrowheads="1"/>
            </p:cNvSpPr>
            <p:nvPr/>
          </p:nvSpPr>
          <p:spPr bwMode="auto">
            <a:xfrm>
              <a:off x="2688" y="1776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lIns="0" tIns="0" rIns="0" bIns="0" anchor="ctr">
              <a:prstTxWarp prst="textNoShape">
                <a:avLst/>
              </a:prstTxWarp>
            </a:bodyPr>
            <a:lstStyle/>
            <a:p>
              <a:r>
                <a:rPr lang="en-US" sz="1800">
                  <a:latin typeface="Verdana" charset="0"/>
                </a:rPr>
                <a:t>p</a:t>
              </a:r>
            </a:p>
          </p:txBody>
        </p:sp>
        <p:sp>
          <p:nvSpPr>
            <p:cNvPr id="1930373" name="Rectangle 133"/>
            <p:cNvSpPr>
              <a:spLocks noChangeArrowheads="1"/>
            </p:cNvSpPr>
            <p:nvPr/>
          </p:nvSpPr>
          <p:spPr bwMode="auto">
            <a:xfrm>
              <a:off x="2688" y="1920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lIns="0" tIns="0" rIns="0" bIns="0" anchor="ctr">
              <a:prstTxWarp prst="textNoShape">
                <a:avLst/>
              </a:prstTxWarp>
            </a:bodyPr>
            <a:lstStyle/>
            <a:p>
              <a:r>
                <a:rPr lang="en-US" sz="1800">
                  <a:latin typeface="Verdana" charset="0"/>
                </a:rPr>
                <a:t>p</a:t>
              </a:r>
            </a:p>
          </p:txBody>
        </p:sp>
        <p:sp>
          <p:nvSpPr>
            <p:cNvPr id="1930374" name="Rectangle 134"/>
            <p:cNvSpPr>
              <a:spLocks noChangeArrowheads="1"/>
            </p:cNvSpPr>
            <p:nvPr/>
          </p:nvSpPr>
          <p:spPr bwMode="auto">
            <a:xfrm>
              <a:off x="2688" y="912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30375" name="Rectangle 135"/>
            <p:cNvSpPr>
              <a:spLocks noChangeArrowheads="1"/>
            </p:cNvSpPr>
            <p:nvPr/>
          </p:nvSpPr>
          <p:spPr bwMode="auto">
            <a:xfrm>
              <a:off x="2689" y="2448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30376" name="Rectangle 136"/>
            <p:cNvSpPr>
              <a:spLocks noChangeArrowheads="1"/>
            </p:cNvSpPr>
            <p:nvPr/>
          </p:nvSpPr>
          <p:spPr bwMode="auto">
            <a:xfrm>
              <a:off x="2688" y="1056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30377" name="Rectangle 137"/>
            <p:cNvSpPr>
              <a:spLocks noChangeArrowheads="1"/>
            </p:cNvSpPr>
            <p:nvPr/>
          </p:nvSpPr>
          <p:spPr bwMode="auto">
            <a:xfrm>
              <a:off x="2688" y="1200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30378" name="Rectangle 138"/>
            <p:cNvSpPr>
              <a:spLocks noChangeArrowheads="1"/>
            </p:cNvSpPr>
            <p:nvPr/>
          </p:nvSpPr>
          <p:spPr bwMode="auto">
            <a:xfrm>
              <a:off x="2688" y="1344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30379" name="Rectangle 139"/>
            <p:cNvSpPr>
              <a:spLocks noChangeArrowheads="1"/>
            </p:cNvSpPr>
            <p:nvPr/>
          </p:nvSpPr>
          <p:spPr bwMode="auto">
            <a:xfrm>
              <a:off x="2688" y="1488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30380" name="Line 140"/>
            <p:cNvSpPr>
              <a:spLocks noChangeShapeType="1"/>
            </p:cNvSpPr>
            <p:nvPr/>
          </p:nvSpPr>
          <p:spPr bwMode="auto">
            <a:xfrm>
              <a:off x="2688" y="2064"/>
              <a:ext cx="0" cy="38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prstDash val="sysDot"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30381" name="Line 141"/>
            <p:cNvSpPr>
              <a:spLocks noChangeShapeType="1"/>
            </p:cNvSpPr>
            <p:nvPr/>
          </p:nvSpPr>
          <p:spPr bwMode="auto">
            <a:xfrm>
              <a:off x="2879" y="2064"/>
              <a:ext cx="0" cy="38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prstDash val="sysDot"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930382" name="Group 142"/>
            <p:cNvGrpSpPr>
              <a:grpSpLocks/>
            </p:cNvGrpSpPr>
            <p:nvPr/>
          </p:nvGrpSpPr>
          <p:grpSpPr bwMode="auto">
            <a:xfrm>
              <a:off x="1535" y="2013"/>
              <a:ext cx="1153" cy="231"/>
              <a:chOff x="1679" y="1821"/>
              <a:chExt cx="1153" cy="231"/>
            </a:xfrm>
          </p:grpSpPr>
          <p:sp>
            <p:nvSpPr>
              <p:cNvPr id="1930383" name="Rectangle 143"/>
              <p:cNvSpPr>
                <a:spLocks noChangeArrowheads="1"/>
              </p:cNvSpPr>
              <p:nvPr/>
            </p:nvSpPr>
            <p:spPr bwMode="auto">
              <a:xfrm>
                <a:off x="1968" y="1872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algn="l"/>
                <a:r>
                  <a:rPr lang="en-US" sz="1800" dirty="0" smtClean="0">
                    <a:latin typeface="Verdana" charset="0"/>
                  </a:rPr>
                  <a:t>&lt;x1</a:t>
                </a:r>
                <a:r>
                  <a:rPr lang="en-US" sz="1800" dirty="0">
                    <a:latin typeface="Verdana" charset="0"/>
                  </a:rPr>
                  <a:t>&gt;</a:t>
                </a:r>
              </a:p>
            </p:txBody>
          </p:sp>
          <p:sp>
            <p:nvSpPr>
              <p:cNvPr id="1930384" name="Text Box 144"/>
              <p:cNvSpPr txBox="1">
                <a:spLocks noChangeArrowheads="1"/>
              </p:cNvSpPr>
              <p:nvPr/>
            </p:nvSpPr>
            <p:spPr bwMode="auto">
              <a:xfrm>
                <a:off x="1679" y="1821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800">
                    <a:latin typeface="Verdana" charset="0"/>
                  </a:rPr>
                  <a:t>P8</a:t>
                </a:r>
              </a:p>
            </p:txBody>
          </p:sp>
        </p:grpSp>
        <p:sp>
          <p:nvSpPr>
            <p:cNvPr id="1930385" name="Rectangle 145"/>
            <p:cNvSpPr>
              <a:spLocks noChangeArrowheads="1"/>
            </p:cNvSpPr>
            <p:nvPr/>
          </p:nvSpPr>
          <p:spPr bwMode="auto">
            <a:xfrm>
              <a:off x="2688" y="2064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lIns="0" tIns="0" rIns="0" bIns="0" anchor="ctr">
              <a:prstTxWarp prst="textNoShape">
                <a:avLst/>
              </a:prstTxWarp>
            </a:bodyPr>
            <a:lstStyle/>
            <a:p>
              <a:r>
                <a:rPr lang="en-US" sz="1800">
                  <a:latin typeface="Verdana" charset="0"/>
                </a:rPr>
                <a:t>p</a:t>
              </a:r>
              <a:endParaRPr lang="en-US" sz="1800" dirty="0">
                <a:latin typeface="Verdana" charset="0"/>
              </a:endParaRPr>
            </a:p>
          </p:txBody>
        </p:sp>
      </p:grpSp>
      <p:sp>
        <p:nvSpPr>
          <p:cNvPr id="1930386" name="Line 146"/>
          <p:cNvSpPr>
            <a:spLocks noChangeShapeType="1"/>
          </p:cNvSpPr>
          <p:nvPr/>
        </p:nvSpPr>
        <p:spPr bwMode="auto">
          <a:xfrm>
            <a:off x="6251575" y="3509963"/>
            <a:ext cx="3048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930387" name="Group 147"/>
          <p:cNvGrpSpPr>
            <a:grpSpLocks/>
          </p:cNvGrpSpPr>
          <p:nvPr/>
        </p:nvGrpSpPr>
        <p:grpSpPr bwMode="auto">
          <a:xfrm>
            <a:off x="5337175" y="1452563"/>
            <a:ext cx="685800" cy="228600"/>
            <a:chOff x="3168" y="912"/>
            <a:chExt cx="432" cy="144"/>
          </a:xfrm>
        </p:grpSpPr>
        <p:sp>
          <p:nvSpPr>
            <p:cNvPr id="1930388" name="Line 148"/>
            <p:cNvSpPr>
              <a:spLocks noChangeShapeType="1"/>
            </p:cNvSpPr>
            <p:nvPr/>
          </p:nvSpPr>
          <p:spPr bwMode="auto">
            <a:xfrm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30389" name="Line 149"/>
            <p:cNvSpPr>
              <a:spLocks noChangeShapeType="1"/>
            </p:cNvSpPr>
            <p:nvPr/>
          </p:nvSpPr>
          <p:spPr bwMode="auto">
            <a:xfrm flipV="1"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930390" name="Text Box 150"/>
          <p:cNvSpPr txBox="1">
            <a:spLocks noChangeArrowheads="1"/>
          </p:cNvSpPr>
          <p:nvPr/>
        </p:nvSpPr>
        <p:spPr bwMode="auto">
          <a:xfrm>
            <a:off x="536575" y="4652963"/>
            <a:ext cx="6324600" cy="36671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en-US" sz="1800" dirty="0" err="1">
                <a:solidFill>
                  <a:schemeClr val="tx2"/>
                </a:solidFill>
                <a:latin typeface="Verdana" charset="0"/>
              </a:rPr>
              <a:t>x</a:t>
            </a:r>
            <a:r>
              <a:rPr lang="en-US" sz="1800" dirty="0">
                <a:solidFill>
                  <a:schemeClr val="tx2"/>
                </a:solidFill>
                <a:latin typeface="Verdana" charset="0"/>
              </a:rPr>
              <a:t>          ld     </a:t>
            </a:r>
            <a:r>
              <a:rPr lang="en-US" sz="1800" dirty="0" err="1">
                <a:solidFill>
                  <a:schemeClr val="tx2"/>
                </a:solidFill>
                <a:latin typeface="Verdana" charset="0"/>
              </a:rPr>
              <a:t>p</a:t>
            </a:r>
            <a:r>
              <a:rPr lang="en-US" sz="1800" dirty="0">
                <a:solidFill>
                  <a:schemeClr val="tx2"/>
                </a:solidFill>
                <a:latin typeface="Verdana" charset="0"/>
              </a:rPr>
              <a:t>    P7                     </a:t>
            </a:r>
            <a:r>
              <a:rPr lang="en-US" sz="1800" dirty="0" smtClean="0">
                <a:solidFill>
                  <a:schemeClr val="tx2"/>
                </a:solidFill>
                <a:latin typeface="Verdana" charset="0"/>
              </a:rPr>
              <a:t> x1                </a:t>
            </a:r>
            <a:r>
              <a:rPr lang="en-US" sz="1800" dirty="0">
                <a:solidFill>
                  <a:schemeClr val="tx2"/>
                </a:solidFill>
                <a:latin typeface="Verdana" charset="0"/>
              </a:rPr>
              <a:t>P0</a:t>
            </a:r>
          </a:p>
        </p:txBody>
      </p:sp>
      <p:grpSp>
        <p:nvGrpSpPr>
          <p:cNvPr id="1930391" name="Group 151"/>
          <p:cNvGrpSpPr>
            <a:grpSpLocks/>
          </p:cNvGrpSpPr>
          <p:nvPr/>
        </p:nvGrpSpPr>
        <p:grpSpPr bwMode="auto">
          <a:xfrm>
            <a:off x="465137" y="995363"/>
            <a:ext cx="2035175" cy="2574925"/>
            <a:chOff x="99" y="624"/>
            <a:chExt cx="1282" cy="1622"/>
          </a:xfrm>
        </p:grpSpPr>
        <p:grpSp>
          <p:nvGrpSpPr>
            <p:cNvPr id="1930392" name="Group 152"/>
            <p:cNvGrpSpPr>
              <a:grpSpLocks/>
            </p:cNvGrpSpPr>
            <p:nvPr/>
          </p:nvGrpSpPr>
          <p:grpSpPr bwMode="auto">
            <a:xfrm>
              <a:off x="99" y="1005"/>
              <a:ext cx="1153" cy="1241"/>
              <a:chOff x="243" y="957"/>
              <a:chExt cx="1153" cy="1241"/>
            </a:xfrm>
          </p:grpSpPr>
          <p:grpSp>
            <p:nvGrpSpPr>
              <p:cNvPr id="1930393" name="Group 153"/>
              <p:cNvGrpSpPr>
                <a:grpSpLocks/>
              </p:cNvGrpSpPr>
              <p:nvPr/>
            </p:nvGrpSpPr>
            <p:grpSpPr bwMode="auto">
              <a:xfrm>
                <a:off x="243" y="1677"/>
                <a:ext cx="1153" cy="233"/>
                <a:chOff x="243" y="1677"/>
                <a:chExt cx="1153" cy="233"/>
              </a:xfrm>
            </p:grpSpPr>
            <p:sp>
              <p:nvSpPr>
                <p:cNvPr id="1930394" name="Rectangle 154"/>
                <p:cNvSpPr>
                  <a:spLocks noChangeArrowheads="1"/>
                </p:cNvSpPr>
                <p:nvPr/>
              </p:nvSpPr>
              <p:spPr bwMode="auto">
                <a:xfrm>
                  <a:off x="532" y="1728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endParaRPr lang="en-US" sz="1800">
                    <a:latin typeface="Verdana" charset="0"/>
                  </a:endParaRPr>
                </a:p>
              </p:txBody>
            </p:sp>
            <p:sp>
              <p:nvSpPr>
                <p:cNvPr id="1930395" name="Text Box 155"/>
                <p:cNvSpPr txBox="1">
                  <a:spLocks noChangeArrowheads="1"/>
                </p:cNvSpPr>
                <p:nvPr/>
              </p:nvSpPr>
              <p:spPr bwMode="auto">
                <a:xfrm>
                  <a:off x="243" y="1677"/>
                  <a:ext cx="295" cy="233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800" dirty="0" smtClean="0">
                      <a:latin typeface="Verdana" charset="0"/>
                    </a:rPr>
                    <a:t>x5</a:t>
                  </a:r>
                  <a:endParaRPr lang="en-US" sz="1800" dirty="0">
                    <a:latin typeface="Verdana" charset="0"/>
                  </a:endParaRPr>
                </a:p>
              </p:txBody>
            </p:sp>
          </p:grpSp>
          <p:grpSp>
            <p:nvGrpSpPr>
              <p:cNvPr id="1930396" name="Group 156"/>
              <p:cNvGrpSpPr>
                <a:grpSpLocks/>
              </p:cNvGrpSpPr>
              <p:nvPr/>
            </p:nvGrpSpPr>
            <p:grpSpPr bwMode="auto">
              <a:xfrm>
                <a:off x="243" y="1821"/>
                <a:ext cx="1153" cy="233"/>
                <a:chOff x="243" y="1821"/>
                <a:chExt cx="1153" cy="233"/>
              </a:xfrm>
            </p:grpSpPr>
            <p:sp>
              <p:nvSpPr>
                <p:cNvPr id="1930397" name="Rectangle 157"/>
                <p:cNvSpPr>
                  <a:spLocks noChangeArrowheads="1"/>
                </p:cNvSpPr>
                <p:nvPr/>
              </p:nvSpPr>
              <p:spPr bwMode="auto">
                <a:xfrm>
                  <a:off x="532" y="1872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algn="l"/>
                  <a:r>
                    <a:rPr lang="en-US" sz="1800">
                      <a:latin typeface="Verdana" charset="0"/>
                    </a:rPr>
                    <a:t>P5</a:t>
                  </a:r>
                </a:p>
              </p:txBody>
            </p:sp>
            <p:sp>
              <p:nvSpPr>
                <p:cNvPr id="1930398" name="Text Box 158"/>
                <p:cNvSpPr txBox="1">
                  <a:spLocks noChangeArrowheads="1"/>
                </p:cNvSpPr>
                <p:nvPr/>
              </p:nvSpPr>
              <p:spPr bwMode="auto">
                <a:xfrm>
                  <a:off x="243" y="1821"/>
                  <a:ext cx="295" cy="233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800" dirty="0" smtClean="0">
                      <a:latin typeface="Verdana" charset="0"/>
                    </a:rPr>
                    <a:t>x6</a:t>
                  </a:r>
                  <a:endParaRPr lang="en-US" sz="1800" dirty="0">
                    <a:latin typeface="Verdana" charset="0"/>
                  </a:endParaRPr>
                </a:p>
              </p:txBody>
            </p:sp>
          </p:grpSp>
          <p:grpSp>
            <p:nvGrpSpPr>
              <p:cNvPr id="1930399" name="Group 159"/>
              <p:cNvGrpSpPr>
                <a:grpSpLocks/>
              </p:cNvGrpSpPr>
              <p:nvPr/>
            </p:nvGrpSpPr>
            <p:grpSpPr bwMode="auto">
              <a:xfrm>
                <a:off x="243" y="1965"/>
                <a:ext cx="1153" cy="233"/>
                <a:chOff x="243" y="1965"/>
                <a:chExt cx="1153" cy="233"/>
              </a:xfrm>
            </p:grpSpPr>
            <p:sp>
              <p:nvSpPr>
                <p:cNvPr id="1930400" name="Rectangle 160"/>
                <p:cNvSpPr>
                  <a:spLocks noChangeArrowheads="1"/>
                </p:cNvSpPr>
                <p:nvPr/>
              </p:nvSpPr>
              <p:spPr bwMode="auto">
                <a:xfrm>
                  <a:off x="532" y="2016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algn="l"/>
                  <a:r>
                    <a:rPr lang="en-US" sz="1800">
                      <a:latin typeface="Verdana" charset="0"/>
                    </a:rPr>
                    <a:t>P6</a:t>
                  </a:r>
                </a:p>
              </p:txBody>
            </p:sp>
            <p:sp>
              <p:nvSpPr>
                <p:cNvPr id="1930401" name="Text Box 161"/>
                <p:cNvSpPr txBox="1">
                  <a:spLocks noChangeArrowheads="1"/>
                </p:cNvSpPr>
                <p:nvPr/>
              </p:nvSpPr>
              <p:spPr bwMode="auto">
                <a:xfrm>
                  <a:off x="243" y="1965"/>
                  <a:ext cx="295" cy="233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800" dirty="0" smtClean="0">
                      <a:latin typeface="Verdana" charset="0"/>
                    </a:rPr>
                    <a:t>x7</a:t>
                  </a:r>
                  <a:endParaRPr lang="en-US" sz="1800" dirty="0">
                    <a:latin typeface="Verdana" charset="0"/>
                  </a:endParaRPr>
                </a:p>
              </p:txBody>
            </p:sp>
          </p:grpSp>
          <p:grpSp>
            <p:nvGrpSpPr>
              <p:cNvPr id="1930402" name="Group 162"/>
              <p:cNvGrpSpPr>
                <a:grpSpLocks/>
              </p:cNvGrpSpPr>
              <p:nvPr/>
            </p:nvGrpSpPr>
            <p:grpSpPr bwMode="auto">
              <a:xfrm>
                <a:off x="243" y="957"/>
                <a:ext cx="1153" cy="233"/>
                <a:chOff x="243" y="957"/>
                <a:chExt cx="1153" cy="233"/>
              </a:xfrm>
            </p:grpSpPr>
            <p:sp>
              <p:nvSpPr>
                <p:cNvPr id="1930403" name="Rectangle 163"/>
                <p:cNvSpPr>
                  <a:spLocks noChangeArrowheads="1"/>
                </p:cNvSpPr>
                <p:nvPr/>
              </p:nvSpPr>
              <p:spPr bwMode="auto">
                <a:xfrm>
                  <a:off x="532" y="1008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endParaRPr lang="en-US" sz="1800">
                    <a:latin typeface="Verdana" charset="0"/>
                  </a:endParaRPr>
                </a:p>
              </p:txBody>
            </p:sp>
            <p:sp>
              <p:nvSpPr>
                <p:cNvPr id="1930404" name="Text Box 164"/>
                <p:cNvSpPr txBox="1">
                  <a:spLocks noChangeArrowheads="1"/>
                </p:cNvSpPr>
                <p:nvPr/>
              </p:nvSpPr>
              <p:spPr bwMode="auto">
                <a:xfrm>
                  <a:off x="243" y="957"/>
                  <a:ext cx="295" cy="233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800" dirty="0" smtClean="0">
                      <a:latin typeface="Verdana" charset="0"/>
                    </a:rPr>
                    <a:t>x0</a:t>
                  </a:r>
                  <a:endParaRPr lang="en-US" sz="1800" dirty="0">
                    <a:latin typeface="Verdana" charset="0"/>
                  </a:endParaRPr>
                </a:p>
              </p:txBody>
            </p:sp>
          </p:grpSp>
          <p:grpSp>
            <p:nvGrpSpPr>
              <p:cNvPr id="1930405" name="Group 165"/>
              <p:cNvGrpSpPr>
                <a:grpSpLocks/>
              </p:cNvGrpSpPr>
              <p:nvPr/>
            </p:nvGrpSpPr>
            <p:grpSpPr bwMode="auto">
              <a:xfrm>
                <a:off x="243" y="1101"/>
                <a:ext cx="1153" cy="233"/>
                <a:chOff x="243" y="1101"/>
                <a:chExt cx="1153" cy="233"/>
              </a:xfrm>
            </p:grpSpPr>
            <p:sp>
              <p:nvSpPr>
                <p:cNvPr id="1930406" name="Rectangle 166"/>
                <p:cNvSpPr>
                  <a:spLocks noChangeArrowheads="1"/>
                </p:cNvSpPr>
                <p:nvPr/>
              </p:nvSpPr>
              <p:spPr bwMode="auto">
                <a:xfrm>
                  <a:off x="532" y="1152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algn="l"/>
                  <a:r>
                    <a:rPr lang="en-US" sz="1800">
                      <a:latin typeface="Verdana" charset="0"/>
                    </a:rPr>
                    <a:t>P8</a:t>
                  </a:r>
                </a:p>
              </p:txBody>
            </p:sp>
            <p:sp>
              <p:nvSpPr>
                <p:cNvPr id="1930407" name="Text Box 167"/>
                <p:cNvSpPr txBox="1">
                  <a:spLocks noChangeArrowheads="1"/>
                </p:cNvSpPr>
                <p:nvPr/>
              </p:nvSpPr>
              <p:spPr bwMode="auto">
                <a:xfrm>
                  <a:off x="243" y="1101"/>
                  <a:ext cx="295" cy="233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800" dirty="0" smtClean="0">
                      <a:latin typeface="Verdana" charset="0"/>
                    </a:rPr>
                    <a:t>x1</a:t>
                  </a:r>
                  <a:endParaRPr lang="en-US" sz="1800" dirty="0">
                    <a:latin typeface="Verdana" charset="0"/>
                  </a:endParaRPr>
                </a:p>
              </p:txBody>
            </p:sp>
          </p:grpSp>
          <p:grpSp>
            <p:nvGrpSpPr>
              <p:cNvPr id="1930408" name="Group 168"/>
              <p:cNvGrpSpPr>
                <a:grpSpLocks/>
              </p:cNvGrpSpPr>
              <p:nvPr/>
            </p:nvGrpSpPr>
            <p:grpSpPr bwMode="auto">
              <a:xfrm>
                <a:off x="243" y="1245"/>
                <a:ext cx="1153" cy="233"/>
                <a:chOff x="243" y="1245"/>
                <a:chExt cx="1153" cy="233"/>
              </a:xfrm>
            </p:grpSpPr>
            <p:sp>
              <p:nvSpPr>
                <p:cNvPr id="1930409" name="Rectangle 169"/>
                <p:cNvSpPr>
                  <a:spLocks noChangeArrowheads="1"/>
                </p:cNvSpPr>
                <p:nvPr/>
              </p:nvSpPr>
              <p:spPr bwMode="auto">
                <a:xfrm>
                  <a:off x="532" y="1296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endParaRPr lang="en-US" sz="1800">
                    <a:latin typeface="Verdana" charset="0"/>
                  </a:endParaRPr>
                </a:p>
              </p:txBody>
            </p:sp>
            <p:sp>
              <p:nvSpPr>
                <p:cNvPr id="1930410" name="Text Box 170"/>
                <p:cNvSpPr txBox="1">
                  <a:spLocks noChangeArrowheads="1"/>
                </p:cNvSpPr>
                <p:nvPr/>
              </p:nvSpPr>
              <p:spPr bwMode="auto">
                <a:xfrm>
                  <a:off x="243" y="1245"/>
                  <a:ext cx="295" cy="233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800" dirty="0" smtClean="0">
                      <a:latin typeface="Verdana" charset="0"/>
                    </a:rPr>
                    <a:t>x2</a:t>
                  </a:r>
                  <a:endParaRPr lang="en-US" sz="1800" dirty="0">
                    <a:latin typeface="Verdana" charset="0"/>
                  </a:endParaRPr>
                </a:p>
              </p:txBody>
            </p:sp>
          </p:grpSp>
          <p:grpSp>
            <p:nvGrpSpPr>
              <p:cNvPr id="1930411" name="Group 171"/>
              <p:cNvGrpSpPr>
                <a:grpSpLocks/>
              </p:cNvGrpSpPr>
              <p:nvPr/>
            </p:nvGrpSpPr>
            <p:grpSpPr bwMode="auto">
              <a:xfrm>
                <a:off x="243" y="1389"/>
                <a:ext cx="1153" cy="233"/>
                <a:chOff x="243" y="1389"/>
                <a:chExt cx="1153" cy="233"/>
              </a:xfrm>
            </p:grpSpPr>
            <p:sp>
              <p:nvSpPr>
                <p:cNvPr id="1930412" name="Rectangle 172"/>
                <p:cNvSpPr>
                  <a:spLocks noChangeArrowheads="1"/>
                </p:cNvSpPr>
                <p:nvPr/>
              </p:nvSpPr>
              <p:spPr bwMode="auto">
                <a:xfrm>
                  <a:off x="532" y="1440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algn="l"/>
                  <a:r>
                    <a:rPr lang="en-US" sz="1800">
                      <a:latin typeface="Verdana" charset="0"/>
                    </a:rPr>
                    <a:t>P7</a:t>
                  </a:r>
                </a:p>
              </p:txBody>
            </p:sp>
            <p:sp>
              <p:nvSpPr>
                <p:cNvPr id="1930413" name="Text Box 173"/>
                <p:cNvSpPr txBox="1">
                  <a:spLocks noChangeArrowheads="1"/>
                </p:cNvSpPr>
                <p:nvPr/>
              </p:nvSpPr>
              <p:spPr bwMode="auto">
                <a:xfrm>
                  <a:off x="243" y="1389"/>
                  <a:ext cx="295" cy="233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800" dirty="0" smtClean="0">
                      <a:latin typeface="Verdana" charset="0"/>
                    </a:rPr>
                    <a:t>x3</a:t>
                  </a:r>
                  <a:endParaRPr lang="en-US" sz="1800" dirty="0">
                    <a:latin typeface="Verdana" charset="0"/>
                  </a:endParaRPr>
                </a:p>
              </p:txBody>
            </p:sp>
          </p:grpSp>
          <p:grpSp>
            <p:nvGrpSpPr>
              <p:cNvPr id="1930414" name="Group 174"/>
              <p:cNvGrpSpPr>
                <a:grpSpLocks/>
              </p:cNvGrpSpPr>
              <p:nvPr/>
            </p:nvGrpSpPr>
            <p:grpSpPr bwMode="auto">
              <a:xfrm>
                <a:off x="243" y="1533"/>
                <a:ext cx="1153" cy="233"/>
                <a:chOff x="243" y="1533"/>
                <a:chExt cx="1153" cy="233"/>
              </a:xfrm>
            </p:grpSpPr>
            <p:sp>
              <p:nvSpPr>
                <p:cNvPr id="1930415" name="Rectangle 175"/>
                <p:cNvSpPr>
                  <a:spLocks noChangeArrowheads="1"/>
                </p:cNvSpPr>
                <p:nvPr/>
              </p:nvSpPr>
              <p:spPr bwMode="auto">
                <a:xfrm>
                  <a:off x="532" y="1584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endParaRPr lang="en-US" sz="1800">
                    <a:latin typeface="Verdana" charset="0"/>
                  </a:endParaRPr>
                </a:p>
              </p:txBody>
            </p:sp>
            <p:sp>
              <p:nvSpPr>
                <p:cNvPr id="1930416" name="Text Box 176"/>
                <p:cNvSpPr txBox="1">
                  <a:spLocks noChangeArrowheads="1"/>
                </p:cNvSpPr>
                <p:nvPr/>
              </p:nvSpPr>
              <p:spPr bwMode="auto">
                <a:xfrm>
                  <a:off x="243" y="1533"/>
                  <a:ext cx="295" cy="233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800" dirty="0" smtClean="0">
                      <a:latin typeface="Verdana" charset="0"/>
                    </a:rPr>
                    <a:t>x4</a:t>
                  </a:r>
                  <a:endParaRPr lang="en-US" sz="1800" dirty="0">
                    <a:latin typeface="Verdana" charset="0"/>
                  </a:endParaRPr>
                </a:p>
              </p:txBody>
            </p:sp>
          </p:grpSp>
        </p:grpSp>
        <p:sp>
          <p:nvSpPr>
            <p:cNvPr id="1930417" name="Text Box 177"/>
            <p:cNvSpPr txBox="1">
              <a:spLocks noChangeArrowheads="1"/>
            </p:cNvSpPr>
            <p:nvPr/>
          </p:nvSpPr>
          <p:spPr bwMode="auto">
            <a:xfrm>
              <a:off x="288" y="624"/>
              <a:ext cx="1093" cy="44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 sz="2000" i="1" dirty="0">
                  <a:latin typeface="Verdana" charset="0"/>
                </a:rPr>
                <a:t>Rename Table</a:t>
              </a:r>
            </a:p>
          </p:txBody>
        </p:sp>
      </p:grpSp>
      <p:grpSp>
        <p:nvGrpSpPr>
          <p:cNvPr id="1930418" name="Group 178"/>
          <p:cNvGrpSpPr>
            <a:grpSpLocks/>
          </p:cNvGrpSpPr>
          <p:nvPr/>
        </p:nvGrpSpPr>
        <p:grpSpPr bwMode="auto">
          <a:xfrm>
            <a:off x="917575" y="1828800"/>
            <a:ext cx="846138" cy="366713"/>
            <a:chOff x="384" y="1149"/>
            <a:chExt cx="533" cy="231"/>
          </a:xfrm>
        </p:grpSpPr>
        <p:grpSp>
          <p:nvGrpSpPr>
            <p:cNvPr id="1930419" name="Group 179"/>
            <p:cNvGrpSpPr>
              <a:grpSpLocks/>
            </p:cNvGrpSpPr>
            <p:nvPr/>
          </p:nvGrpSpPr>
          <p:grpSpPr bwMode="auto">
            <a:xfrm>
              <a:off x="384" y="1200"/>
              <a:ext cx="288" cy="144"/>
              <a:chOff x="3168" y="912"/>
              <a:chExt cx="432" cy="144"/>
            </a:xfrm>
          </p:grpSpPr>
          <p:sp>
            <p:nvSpPr>
              <p:cNvPr id="1930420" name="Line 180"/>
              <p:cNvSpPr>
                <a:spLocks noChangeShapeType="1"/>
              </p:cNvSpPr>
              <p:nvPr/>
            </p:nvSpPr>
            <p:spPr bwMode="auto">
              <a:xfrm>
                <a:off x="3168" y="912"/>
                <a:ext cx="432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30421" name="Line 181"/>
              <p:cNvSpPr>
                <a:spLocks noChangeShapeType="1"/>
              </p:cNvSpPr>
              <p:nvPr/>
            </p:nvSpPr>
            <p:spPr bwMode="auto">
              <a:xfrm flipV="1">
                <a:off x="3168" y="912"/>
                <a:ext cx="432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930422" name="Text Box 182"/>
            <p:cNvSpPr txBox="1">
              <a:spLocks noChangeArrowheads="1"/>
            </p:cNvSpPr>
            <p:nvPr/>
          </p:nvSpPr>
          <p:spPr bwMode="auto">
            <a:xfrm>
              <a:off x="623" y="1149"/>
              <a:ext cx="294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800">
                  <a:solidFill>
                    <a:schemeClr val="tx2"/>
                  </a:solidFill>
                  <a:latin typeface="Verdana" charset="0"/>
                </a:rPr>
                <a:t>P0</a:t>
              </a:r>
            </a:p>
          </p:txBody>
        </p:sp>
      </p:grpSp>
      <p:sp>
        <p:nvSpPr>
          <p:cNvPr id="1930423" name="Text Box 183"/>
          <p:cNvSpPr txBox="1">
            <a:spLocks noChangeArrowheads="1"/>
          </p:cNvSpPr>
          <p:nvPr/>
        </p:nvSpPr>
        <p:spPr bwMode="auto">
          <a:xfrm>
            <a:off x="5260975" y="4652963"/>
            <a:ext cx="533400" cy="36671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en-US" sz="1800">
                <a:latin typeface="Verdana" charset="0"/>
              </a:rPr>
              <a:t>P8</a:t>
            </a:r>
          </a:p>
        </p:txBody>
      </p:sp>
      <p:sp>
        <p:nvSpPr>
          <p:cNvPr id="1930424" name="Text Box 184"/>
          <p:cNvSpPr txBox="1">
            <a:spLocks noChangeArrowheads="1"/>
          </p:cNvSpPr>
          <p:nvPr/>
        </p:nvSpPr>
        <p:spPr bwMode="auto">
          <a:xfrm>
            <a:off x="5260975" y="4881563"/>
            <a:ext cx="533400" cy="36671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en-US" sz="1800">
                <a:latin typeface="Verdana" charset="0"/>
              </a:rPr>
              <a:t>P7</a:t>
            </a:r>
          </a:p>
        </p:txBody>
      </p:sp>
      <p:grpSp>
        <p:nvGrpSpPr>
          <p:cNvPr id="1930425" name="Group 185"/>
          <p:cNvGrpSpPr>
            <a:grpSpLocks/>
          </p:cNvGrpSpPr>
          <p:nvPr/>
        </p:nvGrpSpPr>
        <p:grpSpPr bwMode="auto">
          <a:xfrm>
            <a:off x="5337175" y="1681163"/>
            <a:ext cx="685800" cy="228600"/>
            <a:chOff x="3168" y="912"/>
            <a:chExt cx="432" cy="144"/>
          </a:xfrm>
        </p:grpSpPr>
        <p:sp>
          <p:nvSpPr>
            <p:cNvPr id="1930426" name="Line 186"/>
            <p:cNvSpPr>
              <a:spLocks noChangeShapeType="1"/>
            </p:cNvSpPr>
            <p:nvPr/>
          </p:nvSpPr>
          <p:spPr bwMode="auto">
            <a:xfrm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30427" name="Line 187"/>
            <p:cNvSpPr>
              <a:spLocks noChangeShapeType="1"/>
            </p:cNvSpPr>
            <p:nvPr/>
          </p:nvSpPr>
          <p:spPr bwMode="auto">
            <a:xfrm flipV="1"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930428" name="Group 188"/>
          <p:cNvGrpSpPr>
            <a:grpSpLocks/>
          </p:cNvGrpSpPr>
          <p:nvPr/>
        </p:nvGrpSpPr>
        <p:grpSpPr bwMode="auto">
          <a:xfrm>
            <a:off x="917575" y="2286000"/>
            <a:ext cx="846138" cy="366713"/>
            <a:chOff x="384" y="1437"/>
            <a:chExt cx="533" cy="231"/>
          </a:xfrm>
        </p:grpSpPr>
        <p:grpSp>
          <p:nvGrpSpPr>
            <p:cNvPr id="1930429" name="Group 189"/>
            <p:cNvGrpSpPr>
              <a:grpSpLocks/>
            </p:cNvGrpSpPr>
            <p:nvPr/>
          </p:nvGrpSpPr>
          <p:grpSpPr bwMode="auto">
            <a:xfrm>
              <a:off x="384" y="1488"/>
              <a:ext cx="288" cy="144"/>
              <a:chOff x="3168" y="912"/>
              <a:chExt cx="432" cy="144"/>
            </a:xfrm>
          </p:grpSpPr>
          <p:sp>
            <p:nvSpPr>
              <p:cNvPr id="1930430" name="Line 190"/>
              <p:cNvSpPr>
                <a:spLocks noChangeShapeType="1"/>
              </p:cNvSpPr>
              <p:nvPr/>
            </p:nvSpPr>
            <p:spPr bwMode="auto">
              <a:xfrm>
                <a:off x="3168" y="912"/>
                <a:ext cx="432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30431" name="Line 191"/>
              <p:cNvSpPr>
                <a:spLocks noChangeShapeType="1"/>
              </p:cNvSpPr>
              <p:nvPr/>
            </p:nvSpPr>
            <p:spPr bwMode="auto">
              <a:xfrm flipV="1">
                <a:off x="3168" y="912"/>
                <a:ext cx="432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930432" name="Text Box 192"/>
            <p:cNvSpPr txBox="1">
              <a:spLocks noChangeArrowheads="1"/>
            </p:cNvSpPr>
            <p:nvPr/>
          </p:nvSpPr>
          <p:spPr bwMode="auto">
            <a:xfrm>
              <a:off x="623" y="1437"/>
              <a:ext cx="294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800">
                  <a:solidFill>
                    <a:schemeClr val="tx2"/>
                  </a:solidFill>
                  <a:latin typeface="Verdana" charset="0"/>
                </a:rPr>
                <a:t>P1</a:t>
              </a:r>
            </a:p>
          </p:txBody>
        </p:sp>
      </p:grpSp>
      <p:sp>
        <p:nvSpPr>
          <p:cNvPr id="1930433" name="Text Box 193"/>
          <p:cNvSpPr txBox="1">
            <a:spLocks noChangeArrowheads="1"/>
          </p:cNvSpPr>
          <p:nvPr/>
        </p:nvSpPr>
        <p:spPr bwMode="auto">
          <a:xfrm>
            <a:off x="536575" y="4881563"/>
            <a:ext cx="6324600" cy="36671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en-US" sz="1800" dirty="0" err="1">
                <a:solidFill>
                  <a:schemeClr val="tx2"/>
                </a:solidFill>
                <a:latin typeface="Verdana" charset="0"/>
              </a:rPr>
              <a:t>x</a:t>
            </a:r>
            <a:r>
              <a:rPr lang="en-US" sz="1800" dirty="0">
                <a:solidFill>
                  <a:schemeClr val="tx2"/>
                </a:solidFill>
                <a:latin typeface="Verdana" charset="0"/>
              </a:rPr>
              <a:t>        </a:t>
            </a:r>
            <a:r>
              <a:rPr lang="en-US" sz="1800" dirty="0" smtClean="0">
                <a:solidFill>
                  <a:schemeClr val="tx2"/>
                </a:solidFill>
                <a:latin typeface="Verdana" charset="0"/>
              </a:rPr>
              <a:t> </a:t>
            </a:r>
            <a:r>
              <a:rPr lang="en-US" sz="1800" dirty="0" err="1" smtClean="0">
                <a:solidFill>
                  <a:schemeClr val="tx2"/>
                </a:solidFill>
                <a:latin typeface="Verdana" charset="0"/>
              </a:rPr>
              <a:t>addi</a:t>
            </a:r>
            <a:r>
              <a:rPr lang="en-US" sz="1800" dirty="0" smtClean="0">
                <a:solidFill>
                  <a:schemeClr val="tx2"/>
                </a:solidFill>
                <a:latin typeface="Verdana" charset="0"/>
              </a:rPr>
              <a:t>        </a:t>
            </a:r>
            <a:r>
              <a:rPr lang="en-US" sz="1800" dirty="0">
                <a:solidFill>
                  <a:schemeClr val="tx2"/>
                </a:solidFill>
                <a:latin typeface="Verdana" charset="0"/>
              </a:rPr>
              <a:t>P0                     </a:t>
            </a:r>
            <a:r>
              <a:rPr lang="en-US" sz="1800" dirty="0" smtClean="0">
                <a:solidFill>
                  <a:schemeClr val="tx2"/>
                </a:solidFill>
                <a:latin typeface="Verdana" charset="0"/>
              </a:rPr>
              <a:t> x3                </a:t>
            </a:r>
            <a:r>
              <a:rPr lang="en-US" sz="1800" dirty="0">
                <a:solidFill>
                  <a:schemeClr val="tx2"/>
                </a:solidFill>
                <a:latin typeface="Verdana" charset="0"/>
              </a:rPr>
              <a:t>P1</a:t>
            </a:r>
          </a:p>
        </p:txBody>
      </p:sp>
      <p:sp>
        <p:nvSpPr>
          <p:cNvPr id="1930434" name="Text Box 194"/>
          <p:cNvSpPr txBox="1">
            <a:spLocks noChangeArrowheads="1"/>
          </p:cNvSpPr>
          <p:nvPr/>
        </p:nvSpPr>
        <p:spPr bwMode="auto">
          <a:xfrm>
            <a:off x="5260975" y="5110163"/>
            <a:ext cx="533400" cy="36671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en-US" sz="1800">
                <a:latin typeface="Verdana" charset="0"/>
              </a:rPr>
              <a:t>P5</a:t>
            </a:r>
          </a:p>
        </p:txBody>
      </p:sp>
      <p:grpSp>
        <p:nvGrpSpPr>
          <p:cNvPr id="1930435" name="Group 195"/>
          <p:cNvGrpSpPr>
            <a:grpSpLocks/>
          </p:cNvGrpSpPr>
          <p:nvPr/>
        </p:nvGrpSpPr>
        <p:grpSpPr bwMode="auto">
          <a:xfrm>
            <a:off x="917575" y="2971800"/>
            <a:ext cx="846138" cy="366713"/>
            <a:chOff x="384" y="1869"/>
            <a:chExt cx="533" cy="231"/>
          </a:xfrm>
        </p:grpSpPr>
        <p:grpSp>
          <p:nvGrpSpPr>
            <p:cNvPr id="1930436" name="Group 196"/>
            <p:cNvGrpSpPr>
              <a:grpSpLocks/>
            </p:cNvGrpSpPr>
            <p:nvPr/>
          </p:nvGrpSpPr>
          <p:grpSpPr bwMode="auto">
            <a:xfrm>
              <a:off x="384" y="1920"/>
              <a:ext cx="288" cy="144"/>
              <a:chOff x="3168" y="912"/>
              <a:chExt cx="432" cy="144"/>
            </a:xfrm>
          </p:grpSpPr>
          <p:sp>
            <p:nvSpPr>
              <p:cNvPr id="1930437" name="Line 197"/>
              <p:cNvSpPr>
                <a:spLocks noChangeShapeType="1"/>
              </p:cNvSpPr>
              <p:nvPr/>
            </p:nvSpPr>
            <p:spPr bwMode="auto">
              <a:xfrm>
                <a:off x="3168" y="912"/>
                <a:ext cx="432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30438" name="Line 198"/>
              <p:cNvSpPr>
                <a:spLocks noChangeShapeType="1"/>
              </p:cNvSpPr>
              <p:nvPr/>
            </p:nvSpPr>
            <p:spPr bwMode="auto">
              <a:xfrm flipV="1">
                <a:off x="3168" y="912"/>
                <a:ext cx="432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930439" name="Text Box 199"/>
            <p:cNvSpPr txBox="1">
              <a:spLocks noChangeArrowheads="1"/>
            </p:cNvSpPr>
            <p:nvPr/>
          </p:nvSpPr>
          <p:spPr bwMode="auto">
            <a:xfrm>
              <a:off x="623" y="1869"/>
              <a:ext cx="294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800">
                  <a:latin typeface="Verdana" charset="0"/>
                </a:rPr>
                <a:t>P3</a:t>
              </a:r>
            </a:p>
          </p:txBody>
        </p:sp>
      </p:grpSp>
      <p:sp>
        <p:nvSpPr>
          <p:cNvPr id="1930440" name="Text Box 200"/>
          <p:cNvSpPr txBox="1">
            <a:spLocks noChangeArrowheads="1"/>
          </p:cNvSpPr>
          <p:nvPr/>
        </p:nvSpPr>
        <p:spPr bwMode="auto">
          <a:xfrm>
            <a:off x="536575" y="5110163"/>
            <a:ext cx="6324600" cy="36671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en-US" sz="1800" dirty="0" err="1">
                <a:latin typeface="Verdana" charset="0"/>
              </a:rPr>
              <a:t>x</a:t>
            </a:r>
            <a:r>
              <a:rPr lang="en-US" sz="1800" dirty="0">
                <a:latin typeface="Verdana" charset="0"/>
              </a:rPr>
              <a:t>          sub   </a:t>
            </a:r>
            <a:r>
              <a:rPr lang="en-US" sz="1800" dirty="0" err="1">
                <a:latin typeface="Verdana" charset="0"/>
              </a:rPr>
              <a:t>p</a:t>
            </a:r>
            <a:r>
              <a:rPr lang="en-US" sz="1800" dirty="0">
                <a:latin typeface="Verdana" charset="0"/>
              </a:rPr>
              <a:t>    P6     </a:t>
            </a:r>
            <a:r>
              <a:rPr lang="en-US" sz="1800" dirty="0" err="1">
                <a:latin typeface="Verdana" charset="0"/>
              </a:rPr>
              <a:t>p</a:t>
            </a:r>
            <a:r>
              <a:rPr lang="en-US" sz="1800" dirty="0">
                <a:latin typeface="Verdana" charset="0"/>
              </a:rPr>
              <a:t>     P5     </a:t>
            </a:r>
            <a:r>
              <a:rPr lang="en-US" sz="1800" dirty="0" smtClean="0">
                <a:latin typeface="Verdana" charset="0"/>
              </a:rPr>
              <a:t> x6                </a:t>
            </a:r>
            <a:r>
              <a:rPr lang="en-US" sz="1800" dirty="0">
                <a:latin typeface="Verdana" charset="0"/>
              </a:rPr>
              <a:t>P3</a:t>
            </a:r>
          </a:p>
        </p:txBody>
      </p:sp>
      <p:grpSp>
        <p:nvGrpSpPr>
          <p:cNvPr id="1930441" name="Group 201"/>
          <p:cNvGrpSpPr>
            <a:grpSpLocks/>
          </p:cNvGrpSpPr>
          <p:nvPr/>
        </p:nvGrpSpPr>
        <p:grpSpPr bwMode="auto">
          <a:xfrm>
            <a:off x="5337175" y="1909763"/>
            <a:ext cx="685800" cy="228600"/>
            <a:chOff x="3168" y="912"/>
            <a:chExt cx="432" cy="144"/>
          </a:xfrm>
        </p:grpSpPr>
        <p:sp>
          <p:nvSpPr>
            <p:cNvPr id="1930442" name="Line 202"/>
            <p:cNvSpPr>
              <a:spLocks noChangeShapeType="1"/>
            </p:cNvSpPr>
            <p:nvPr/>
          </p:nvSpPr>
          <p:spPr bwMode="auto">
            <a:xfrm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30443" name="Line 203"/>
            <p:cNvSpPr>
              <a:spLocks noChangeShapeType="1"/>
            </p:cNvSpPr>
            <p:nvPr/>
          </p:nvSpPr>
          <p:spPr bwMode="auto">
            <a:xfrm flipV="1"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930444" name="Group 204"/>
          <p:cNvGrpSpPr>
            <a:grpSpLocks/>
          </p:cNvGrpSpPr>
          <p:nvPr/>
        </p:nvGrpSpPr>
        <p:grpSpPr bwMode="auto">
          <a:xfrm>
            <a:off x="2212975" y="2519363"/>
            <a:ext cx="4267200" cy="3200400"/>
            <a:chOff x="1200" y="1584"/>
            <a:chExt cx="2688" cy="2016"/>
          </a:xfrm>
        </p:grpSpPr>
        <p:sp>
          <p:nvSpPr>
            <p:cNvPr id="1930445" name="Line 205"/>
            <p:cNvSpPr>
              <a:spLocks noChangeShapeType="1"/>
            </p:cNvSpPr>
            <p:nvPr/>
          </p:nvSpPr>
          <p:spPr bwMode="auto">
            <a:xfrm flipH="1">
              <a:off x="1200" y="1584"/>
              <a:ext cx="2064" cy="384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30446" name="Line 206"/>
            <p:cNvSpPr>
              <a:spLocks noChangeShapeType="1"/>
            </p:cNvSpPr>
            <p:nvPr/>
          </p:nvSpPr>
          <p:spPr bwMode="auto">
            <a:xfrm>
              <a:off x="3504" y="1584"/>
              <a:ext cx="384" cy="2016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930447" name="Line 207"/>
          <p:cNvSpPr>
            <a:spLocks noChangeShapeType="1"/>
          </p:cNvSpPr>
          <p:nvPr/>
        </p:nvSpPr>
        <p:spPr bwMode="auto">
          <a:xfrm>
            <a:off x="1755775" y="3205163"/>
            <a:ext cx="3581400" cy="2514600"/>
          </a:xfrm>
          <a:prstGeom prst="line">
            <a:avLst/>
          </a:prstGeom>
          <a:noFill/>
          <a:ln w="1905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30448" name="Text Box 208"/>
          <p:cNvSpPr txBox="1">
            <a:spLocks noChangeArrowheads="1"/>
          </p:cNvSpPr>
          <p:nvPr/>
        </p:nvSpPr>
        <p:spPr bwMode="auto">
          <a:xfrm>
            <a:off x="5260975" y="5338763"/>
            <a:ext cx="533400" cy="36671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en-US" sz="1800">
                <a:latin typeface="Verdana" charset="0"/>
              </a:rPr>
              <a:t>P1</a:t>
            </a:r>
          </a:p>
        </p:txBody>
      </p:sp>
      <p:grpSp>
        <p:nvGrpSpPr>
          <p:cNvPr id="1930449" name="Group 209"/>
          <p:cNvGrpSpPr>
            <a:grpSpLocks/>
          </p:cNvGrpSpPr>
          <p:nvPr/>
        </p:nvGrpSpPr>
        <p:grpSpPr bwMode="auto">
          <a:xfrm>
            <a:off x="1374775" y="2286000"/>
            <a:ext cx="846138" cy="366713"/>
            <a:chOff x="672" y="1437"/>
            <a:chExt cx="533" cy="231"/>
          </a:xfrm>
        </p:grpSpPr>
        <p:grpSp>
          <p:nvGrpSpPr>
            <p:cNvPr id="1930450" name="Group 210"/>
            <p:cNvGrpSpPr>
              <a:grpSpLocks/>
            </p:cNvGrpSpPr>
            <p:nvPr/>
          </p:nvGrpSpPr>
          <p:grpSpPr bwMode="auto">
            <a:xfrm>
              <a:off x="672" y="1488"/>
              <a:ext cx="288" cy="144"/>
              <a:chOff x="3168" y="912"/>
              <a:chExt cx="432" cy="144"/>
            </a:xfrm>
          </p:grpSpPr>
          <p:sp>
            <p:nvSpPr>
              <p:cNvPr id="1930451" name="Line 211"/>
              <p:cNvSpPr>
                <a:spLocks noChangeShapeType="1"/>
              </p:cNvSpPr>
              <p:nvPr/>
            </p:nvSpPr>
            <p:spPr bwMode="auto">
              <a:xfrm>
                <a:off x="3168" y="912"/>
                <a:ext cx="432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30452" name="Line 212"/>
              <p:cNvSpPr>
                <a:spLocks noChangeShapeType="1"/>
              </p:cNvSpPr>
              <p:nvPr/>
            </p:nvSpPr>
            <p:spPr bwMode="auto">
              <a:xfrm flipV="1">
                <a:off x="3168" y="912"/>
                <a:ext cx="432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930453" name="Text Box 213"/>
            <p:cNvSpPr txBox="1">
              <a:spLocks noChangeArrowheads="1"/>
            </p:cNvSpPr>
            <p:nvPr/>
          </p:nvSpPr>
          <p:spPr bwMode="auto">
            <a:xfrm>
              <a:off x="911" y="1437"/>
              <a:ext cx="294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800">
                  <a:latin typeface="Verdana" charset="0"/>
                </a:rPr>
                <a:t>P2</a:t>
              </a:r>
            </a:p>
          </p:txBody>
        </p:sp>
      </p:grpSp>
      <p:sp>
        <p:nvSpPr>
          <p:cNvPr id="1930454" name="Text Box 214"/>
          <p:cNvSpPr txBox="1">
            <a:spLocks noChangeArrowheads="1"/>
          </p:cNvSpPr>
          <p:nvPr/>
        </p:nvSpPr>
        <p:spPr bwMode="auto">
          <a:xfrm>
            <a:off x="536575" y="5338763"/>
            <a:ext cx="6324600" cy="36671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en-US" sz="1800" dirty="0" err="1">
                <a:latin typeface="Verdana" charset="0"/>
              </a:rPr>
              <a:t>x</a:t>
            </a:r>
            <a:r>
              <a:rPr lang="en-US" sz="1800" dirty="0">
                <a:latin typeface="Verdana" charset="0"/>
              </a:rPr>
              <a:t>          add        P1            P3     </a:t>
            </a:r>
            <a:r>
              <a:rPr lang="en-US" sz="1800" dirty="0" smtClean="0">
                <a:latin typeface="Verdana" charset="0"/>
              </a:rPr>
              <a:t> x3                </a:t>
            </a:r>
            <a:r>
              <a:rPr lang="en-US" sz="1800" dirty="0">
                <a:latin typeface="Verdana" charset="0"/>
              </a:rPr>
              <a:t>P2</a:t>
            </a:r>
          </a:p>
        </p:txBody>
      </p:sp>
      <p:sp>
        <p:nvSpPr>
          <p:cNvPr id="1930455" name="Text Box 215"/>
          <p:cNvSpPr txBox="1">
            <a:spLocks noChangeArrowheads="1"/>
          </p:cNvSpPr>
          <p:nvPr/>
        </p:nvSpPr>
        <p:spPr bwMode="auto">
          <a:xfrm>
            <a:off x="536575" y="5567363"/>
            <a:ext cx="6324600" cy="36671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en-US" sz="1800" dirty="0" err="1">
                <a:solidFill>
                  <a:schemeClr val="hlink"/>
                </a:solidFill>
                <a:latin typeface="Verdana" charset="0"/>
              </a:rPr>
              <a:t>x</a:t>
            </a:r>
            <a:r>
              <a:rPr lang="en-US" sz="1800" dirty="0">
                <a:solidFill>
                  <a:schemeClr val="hlink"/>
                </a:solidFill>
                <a:latin typeface="Verdana" charset="0"/>
              </a:rPr>
              <a:t>          ld           P0                    </a:t>
            </a:r>
            <a:r>
              <a:rPr lang="en-US" sz="1800" dirty="0" smtClean="0">
                <a:solidFill>
                  <a:schemeClr val="hlink"/>
                </a:solidFill>
                <a:latin typeface="Verdana" charset="0"/>
              </a:rPr>
              <a:t> x6                </a:t>
            </a:r>
            <a:r>
              <a:rPr lang="en-US" sz="1800" dirty="0">
                <a:solidFill>
                  <a:schemeClr val="hlink"/>
                </a:solidFill>
                <a:latin typeface="Verdana" charset="0"/>
              </a:rPr>
              <a:t>P4</a:t>
            </a:r>
          </a:p>
        </p:txBody>
      </p:sp>
      <p:sp>
        <p:nvSpPr>
          <p:cNvPr id="1930456" name="Text Box 216"/>
          <p:cNvSpPr txBox="1">
            <a:spLocks noChangeArrowheads="1"/>
          </p:cNvSpPr>
          <p:nvPr/>
        </p:nvSpPr>
        <p:spPr bwMode="auto">
          <a:xfrm>
            <a:off x="5260975" y="5567363"/>
            <a:ext cx="533400" cy="36671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en-US" sz="1800">
                <a:solidFill>
                  <a:schemeClr val="hlink"/>
                </a:solidFill>
                <a:latin typeface="Verdana" charset="0"/>
              </a:rPr>
              <a:t>P3</a:t>
            </a:r>
          </a:p>
        </p:txBody>
      </p:sp>
      <p:grpSp>
        <p:nvGrpSpPr>
          <p:cNvPr id="1930457" name="Group 217"/>
          <p:cNvGrpSpPr>
            <a:grpSpLocks/>
          </p:cNvGrpSpPr>
          <p:nvPr/>
        </p:nvGrpSpPr>
        <p:grpSpPr bwMode="auto">
          <a:xfrm>
            <a:off x="5337175" y="2138363"/>
            <a:ext cx="685800" cy="228600"/>
            <a:chOff x="3168" y="912"/>
            <a:chExt cx="432" cy="144"/>
          </a:xfrm>
        </p:grpSpPr>
        <p:sp>
          <p:nvSpPr>
            <p:cNvPr id="1930458" name="Line 218"/>
            <p:cNvSpPr>
              <a:spLocks noChangeShapeType="1"/>
            </p:cNvSpPr>
            <p:nvPr/>
          </p:nvSpPr>
          <p:spPr bwMode="auto">
            <a:xfrm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30459" name="Line 219"/>
            <p:cNvSpPr>
              <a:spLocks noChangeShapeType="1"/>
            </p:cNvSpPr>
            <p:nvPr/>
          </p:nvSpPr>
          <p:spPr bwMode="auto">
            <a:xfrm flipV="1"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930460" name="Group 220"/>
          <p:cNvGrpSpPr>
            <a:grpSpLocks/>
          </p:cNvGrpSpPr>
          <p:nvPr/>
        </p:nvGrpSpPr>
        <p:grpSpPr bwMode="auto">
          <a:xfrm>
            <a:off x="1374775" y="2971800"/>
            <a:ext cx="846138" cy="366713"/>
            <a:chOff x="384" y="1869"/>
            <a:chExt cx="533" cy="231"/>
          </a:xfrm>
        </p:grpSpPr>
        <p:grpSp>
          <p:nvGrpSpPr>
            <p:cNvPr id="1930461" name="Group 221"/>
            <p:cNvGrpSpPr>
              <a:grpSpLocks/>
            </p:cNvGrpSpPr>
            <p:nvPr/>
          </p:nvGrpSpPr>
          <p:grpSpPr bwMode="auto">
            <a:xfrm>
              <a:off x="384" y="1920"/>
              <a:ext cx="288" cy="144"/>
              <a:chOff x="3168" y="912"/>
              <a:chExt cx="432" cy="144"/>
            </a:xfrm>
          </p:grpSpPr>
          <p:sp>
            <p:nvSpPr>
              <p:cNvPr id="1930462" name="Line 222"/>
              <p:cNvSpPr>
                <a:spLocks noChangeShapeType="1"/>
              </p:cNvSpPr>
              <p:nvPr/>
            </p:nvSpPr>
            <p:spPr bwMode="auto">
              <a:xfrm>
                <a:off x="3168" y="912"/>
                <a:ext cx="432" cy="144"/>
              </a:xfrm>
              <a:prstGeom prst="line">
                <a:avLst/>
              </a:prstGeom>
              <a:noFill/>
              <a:ln w="38100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30463" name="Line 223"/>
              <p:cNvSpPr>
                <a:spLocks noChangeShapeType="1"/>
              </p:cNvSpPr>
              <p:nvPr/>
            </p:nvSpPr>
            <p:spPr bwMode="auto">
              <a:xfrm flipV="1">
                <a:off x="3168" y="912"/>
                <a:ext cx="432" cy="144"/>
              </a:xfrm>
              <a:prstGeom prst="line">
                <a:avLst/>
              </a:prstGeom>
              <a:noFill/>
              <a:ln w="38100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930464" name="Text Box 224"/>
            <p:cNvSpPr txBox="1">
              <a:spLocks noChangeArrowheads="1"/>
            </p:cNvSpPr>
            <p:nvPr/>
          </p:nvSpPr>
          <p:spPr bwMode="auto">
            <a:xfrm>
              <a:off x="623" y="1869"/>
              <a:ext cx="294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800">
                  <a:solidFill>
                    <a:schemeClr val="hlink"/>
                  </a:solidFill>
                  <a:latin typeface="Verdana" charset="0"/>
                </a:rPr>
                <a:t>P4</a:t>
              </a:r>
            </a:p>
          </p:txBody>
        </p:sp>
      </p:grpSp>
      <p:grpSp>
        <p:nvGrpSpPr>
          <p:cNvPr id="1930465" name="Group 225"/>
          <p:cNvGrpSpPr>
            <a:grpSpLocks/>
          </p:cNvGrpSpPr>
          <p:nvPr/>
        </p:nvGrpSpPr>
        <p:grpSpPr bwMode="auto">
          <a:xfrm>
            <a:off x="5337175" y="2366963"/>
            <a:ext cx="685800" cy="228600"/>
            <a:chOff x="3168" y="912"/>
            <a:chExt cx="432" cy="144"/>
          </a:xfrm>
        </p:grpSpPr>
        <p:sp>
          <p:nvSpPr>
            <p:cNvPr id="1930466" name="Line 226"/>
            <p:cNvSpPr>
              <a:spLocks noChangeShapeType="1"/>
            </p:cNvSpPr>
            <p:nvPr/>
          </p:nvSpPr>
          <p:spPr bwMode="auto">
            <a:xfrm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30467" name="Line 227"/>
            <p:cNvSpPr>
              <a:spLocks noChangeShapeType="1"/>
            </p:cNvSpPr>
            <p:nvPr/>
          </p:nvSpPr>
          <p:spPr bwMode="auto">
            <a:xfrm flipV="1"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30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30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30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30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30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30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30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30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30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30386" grpId="0" animBg="1"/>
      <p:bldP spid="1930447" grpId="0" animBg="1"/>
      <p:bldP spid="1930455" grpId="0" autoUpdateAnimBg="0"/>
      <p:bldP spid="1930456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5258B-1AFA-094E-ADD0-AE622FFD3477}" type="slidenum">
              <a:rPr lang="en-US"/>
              <a:pPr/>
              <a:t>14</a:t>
            </a:fld>
            <a:endParaRPr lang="en-US" b="0">
              <a:solidFill>
                <a:srgbClr val="FBBA03"/>
              </a:solidFill>
            </a:endParaRPr>
          </a:p>
        </p:txBody>
      </p:sp>
      <p:grpSp>
        <p:nvGrpSpPr>
          <p:cNvPr id="1932290" name="Group 2"/>
          <p:cNvGrpSpPr>
            <a:grpSpLocks/>
          </p:cNvGrpSpPr>
          <p:nvPr/>
        </p:nvGrpSpPr>
        <p:grpSpPr bwMode="auto">
          <a:xfrm>
            <a:off x="539750" y="4114801"/>
            <a:ext cx="6324601" cy="2209800"/>
            <a:chOff x="144" y="2592"/>
            <a:chExt cx="3984" cy="1392"/>
          </a:xfrm>
        </p:grpSpPr>
        <p:grpSp>
          <p:nvGrpSpPr>
            <p:cNvPr id="1932291" name="Group 3"/>
            <p:cNvGrpSpPr>
              <a:grpSpLocks/>
            </p:cNvGrpSpPr>
            <p:nvPr/>
          </p:nvGrpSpPr>
          <p:grpSpPr bwMode="auto">
            <a:xfrm>
              <a:off x="144" y="2832"/>
              <a:ext cx="3984" cy="1152"/>
              <a:chOff x="144" y="2928"/>
              <a:chExt cx="3984" cy="1152"/>
            </a:xfrm>
          </p:grpSpPr>
          <p:sp>
            <p:nvSpPr>
              <p:cNvPr id="1932292" name="Rectangle 4"/>
              <p:cNvSpPr>
                <a:spLocks noChangeArrowheads="1"/>
              </p:cNvSpPr>
              <p:nvPr/>
            </p:nvSpPr>
            <p:spPr bwMode="auto">
              <a:xfrm>
                <a:off x="672" y="2928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r>
                  <a:rPr lang="en-US">
                    <a:latin typeface="Verdana" charset="0"/>
                  </a:rPr>
                  <a:t>op</a:t>
                </a:r>
              </a:p>
            </p:txBody>
          </p:sp>
          <p:sp>
            <p:nvSpPr>
              <p:cNvPr id="1932293" name="Rectangle 5"/>
              <p:cNvSpPr>
                <a:spLocks noChangeArrowheads="1"/>
              </p:cNvSpPr>
              <p:nvPr/>
            </p:nvSpPr>
            <p:spPr bwMode="auto">
              <a:xfrm>
                <a:off x="1104" y="2928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r>
                  <a:rPr lang="en-US">
                    <a:latin typeface="Verdana" charset="0"/>
                  </a:rPr>
                  <a:t>p1</a:t>
                </a:r>
              </a:p>
            </p:txBody>
          </p:sp>
          <p:sp>
            <p:nvSpPr>
              <p:cNvPr id="1932294" name="Rectangle 6"/>
              <p:cNvSpPr>
                <a:spLocks noChangeArrowheads="1"/>
              </p:cNvSpPr>
              <p:nvPr/>
            </p:nvSpPr>
            <p:spPr bwMode="auto">
              <a:xfrm>
                <a:off x="1344" y="292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r>
                  <a:rPr lang="en-US" dirty="0">
                    <a:latin typeface="Verdana" charset="0"/>
                  </a:rPr>
                  <a:t>PR1</a:t>
                </a:r>
              </a:p>
            </p:txBody>
          </p:sp>
          <p:sp>
            <p:nvSpPr>
              <p:cNvPr id="1932295" name="Rectangle 7"/>
              <p:cNvSpPr>
                <a:spLocks noChangeArrowheads="1"/>
              </p:cNvSpPr>
              <p:nvPr/>
            </p:nvSpPr>
            <p:spPr bwMode="auto">
              <a:xfrm>
                <a:off x="1872" y="2928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r>
                  <a:rPr lang="en-US">
                    <a:latin typeface="Verdana" charset="0"/>
                  </a:rPr>
                  <a:t>p2</a:t>
                </a:r>
              </a:p>
            </p:txBody>
          </p:sp>
          <p:sp>
            <p:nvSpPr>
              <p:cNvPr id="1932296" name="Rectangle 8"/>
              <p:cNvSpPr>
                <a:spLocks noChangeArrowheads="1"/>
              </p:cNvSpPr>
              <p:nvPr/>
            </p:nvSpPr>
            <p:spPr bwMode="auto">
              <a:xfrm>
                <a:off x="2112" y="292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r>
                  <a:rPr lang="en-US" dirty="0">
                    <a:latin typeface="Verdana" charset="0"/>
                  </a:rPr>
                  <a:t>PR2</a:t>
                </a:r>
              </a:p>
            </p:txBody>
          </p:sp>
          <p:sp>
            <p:nvSpPr>
              <p:cNvPr id="1932297" name="Rectangle 9"/>
              <p:cNvSpPr>
                <a:spLocks noChangeArrowheads="1"/>
              </p:cNvSpPr>
              <p:nvPr/>
            </p:nvSpPr>
            <p:spPr bwMode="auto">
              <a:xfrm>
                <a:off x="432" y="2928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r>
                  <a:rPr lang="en-US">
                    <a:latin typeface="Verdana" charset="0"/>
                  </a:rPr>
                  <a:t>ex</a:t>
                </a:r>
              </a:p>
            </p:txBody>
          </p:sp>
          <p:sp>
            <p:nvSpPr>
              <p:cNvPr id="1932298" name="Rectangle 10"/>
              <p:cNvSpPr>
                <a:spLocks noChangeArrowheads="1"/>
              </p:cNvSpPr>
              <p:nvPr/>
            </p:nvSpPr>
            <p:spPr bwMode="auto">
              <a:xfrm>
                <a:off x="144" y="2928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r>
                  <a:rPr lang="en-US">
                    <a:latin typeface="Verdana" charset="0"/>
                  </a:rPr>
                  <a:t>use</a:t>
                </a:r>
              </a:p>
            </p:txBody>
          </p:sp>
          <p:sp>
            <p:nvSpPr>
              <p:cNvPr id="1932299" name="Rectangle 11"/>
              <p:cNvSpPr>
                <a:spLocks noChangeArrowheads="1"/>
              </p:cNvSpPr>
              <p:nvPr/>
            </p:nvSpPr>
            <p:spPr bwMode="auto">
              <a:xfrm>
                <a:off x="672" y="3072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2300" name="Rectangle 12"/>
              <p:cNvSpPr>
                <a:spLocks noChangeArrowheads="1"/>
              </p:cNvSpPr>
              <p:nvPr/>
            </p:nvSpPr>
            <p:spPr bwMode="auto">
              <a:xfrm>
                <a:off x="1104" y="3072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2301" name="Rectangle 13"/>
              <p:cNvSpPr>
                <a:spLocks noChangeArrowheads="1"/>
              </p:cNvSpPr>
              <p:nvPr/>
            </p:nvSpPr>
            <p:spPr bwMode="auto">
              <a:xfrm>
                <a:off x="1344" y="307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2302" name="Rectangle 14"/>
              <p:cNvSpPr>
                <a:spLocks noChangeArrowheads="1"/>
              </p:cNvSpPr>
              <p:nvPr/>
            </p:nvSpPr>
            <p:spPr bwMode="auto">
              <a:xfrm>
                <a:off x="1872" y="3072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2303" name="Rectangle 15"/>
              <p:cNvSpPr>
                <a:spLocks noChangeArrowheads="1"/>
              </p:cNvSpPr>
              <p:nvPr/>
            </p:nvSpPr>
            <p:spPr bwMode="auto">
              <a:xfrm>
                <a:off x="2112" y="307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2304" name="Rectangle 16"/>
              <p:cNvSpPr>
                <a:spLocks noChangeArrowheads="1"/>
              </p:cNvSpPr>
              <p:nvPr/>
            </p:nvSpPr>
            <p:spPr bwMode="auto">
              <a:xfrm>
                <a:off x="432" y="3072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2305" name="Rectangle 17"/>
              <p:cNvSpPr>
                <a:spLocks noChangeArrowheads="1"/>
              </p:cNvSpPr>
              <p:nvPr/>
            </p:nvSpPr>
            <p:spPr bwMode="auto">
              <a:xfrm>
                <a:off x="144" y="3072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2306" name="Rectangle 18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2307" name="Rectangle 19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2308" name="Rectangle 20"/>
              <p:cNvSpPr>
                <a:spLocks noChangeArrowheads="1"/>
              </p:cNvSpPr>
              <p:nvPr/>
            </p:nvSpPr>
            <p:spPr bwMode="auto">
              <a:xfrm>
                <a:off x="1344" y="321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2309" name="Rectangle 21"/>
              <p:cNvSpPr>
                <a:spLocks noChangeArrowheads="1"/>
              </p:cNvSpPr>
              <p:nvPr/>
            </p:nvSpPr>
            <p:spPr bwMode="auto">
              <a:xfrm>
                <a:off x="1872" y="3216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2310" name="Rectangle 22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2311" name="Rectangle 23"/>
              <p:cNvSpPr>
                <a:spLocks noChangeArrowheads="1"/>
              </p:cNvSpPr>
              <p:nvPr/>
            </p:nvSpPr>
            <p:spPr bwMode="auto">
              <a:xfrm>
                <a:off x="432" y="3216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2312" name="Rectangle 24"/>
              <p:cNvSpPr>
                <a:spLocks noChangeArrowheads="1"/>
              </p:cNvSpPr>
              <p:nvPr/>
            </p:nvSpPr>
            <p:spPr bwMode="auto">
              <a:xfrm>
                <a:off x="144" y="3216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2313" name="Rectangle 25"/>
              <p:cNvSpPr>
                <a:spLocks noChangeArrowheads="1"/>
              </p:cNvSpPr>
              <p:nvPr/>
            </p:nvSpPr>
            <p:spPr bwMode="auto">
              <a:xfrm>
                <a:off x="672" y="3360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2314" name="Rectangle 26"/>
              <p:cNvSpPr>
                <a:spLocks noChangeArrowheads="1"/>
              </p:cNvSpPr>
              <p:nvPr/>
            </p:nvSpPr>
            <p:spPr bwMode="auto">
              <a:xfrm>
                <a:off x="1104" y="3360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2315" name="Rectangle 27"/>
              <p:cNvSpPr>
                <a:spLocks noChangeArrowheads="1"/>
              </p:cNvSpPr>
              <p:nvPr/>
            </p:nvSpPr>
            <p:spPr bwMode="auto">
              <a:xfrm>
                <a:off x="1344" y="3360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2316" name="Rectangle 28"/>
              <p:cNvSpPr>
                <a:spLocks noChangeArrowheads="1"/>
              </p:cNvSpPr>
              <p:nvPr/>
            </p:nvSpPr>
            <p:spPr bwMode="auto">
              <a:xfrm>
                <a:off x="1872" y="3360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2317" name="Rectangle 29"/>
              <p:cNvSpPr>
                <a:spLocks noChangeArrowheads="1"/>
              </p:cNvSpPr>
              <p:nvPr/>
            </p:nvSpPr>
            <p:spPr bwMode="auto">
              <a:xfrm>
                <a:off x="2112" y="3360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2318" name="Rectangle 30"/>
              <p:cNvSpPr>
                <a:spLocks noChangeArrowheads="1"/>
              </p:cNvSpPr>
              <p:nvPr/>
            </p:nvSpPr>
            <p:spPr bwMode="auto">
              <a:xfrm>
                <a:off x="432" y="3360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2319" name="Rectangle 31"/>
              <p:cNvSpPr>
                <a:spLocks noChangeArrowheads="1"/>
              </p:cNvSpPr>
              <p:nvPr/>
            </p:nvSpPr>
            <p:spPr bwMode="auto">
              <a:xfrm>
                <a:off x="144" y="3360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2320" name="Rectangle 32"/>
              <p:cNvSpPr>
                <a:spLocks noChangeArrowheads="1"/>
              </p:cNvSpPr>
              <p:nvPr/>
            </p:nvSpPr>
            <p:spPr bwMode="auto">
              <a:xfrm>
                <a:off x="672" y="3504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2321" name="Rectangle 33"/>
              <p:cNvSpPr>
                <a:spLocks noChangeArrowheads="1"/>
              </p:cNvSpPr>
              <p:nvPr/>
            </p:nvSpPr>
            <p:spPr bwMode="auto">
              <a:xfrm>
                <a:off x="1104" y="3504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2322" name="Rectangle 34"/>
              <p:cNvSpPr>
                <a:spLocks noChangeArrowheads="1"/>
              </p:cNvSpPr>
              <p:nvPr/>
            </p:nvSpPr>
            <p:spPr bwMode="auto">
              <a:xfrm>
                <a:off x="1344" y="3504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2323" name="Rectangle 35"/>
              <p:cNvSpPr>
                <a:spLocks noChangeArrowheads="1"/>
              </p:cNvSpPr>
              <p:nvPr/>
            </p:nvSpPr>
            <p:spPr bwMode="auto">
              <a:xfrm>
                <a:off x="1872" y="3504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2324" name="Rectangle 36"/>
              <p:cNvSpPr>
                <a:spLocks noChangeArrowheads="1"/>
              </p:cNvSpPr>
              <p:nvPr/>
            </p:nvSpPr>
            <p:spPr bwMode="auto">
              <a:xfrm>
                <a:off x="2112" y="3504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2325" name="Rectangle 37"/>
              <p:cNvSpPr>
                <a:spLocks noChangeArrowheads="1"/>
              </p:cNvSpPr>
              <p:nvPr/>
            </p:nvSpPr>
            <p:spPr bwMode="auto">
              <a:xfrm>
                <a:off x="432" y="3504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2326" name="Rectangle 38"/>
              <p:cNvSpPr>
                <a:spLocks noChangeArrowheads="1"/>
              </p:cNvSpPr>
              <p:nvPr/>
            </p:nvSpPr>
            <p:spPr bwMode="auto">
              <a:xfrm>
                <a:off x="144" y="3504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2327" name="Rectangle 39"/>
              <p:cNvSpPr>
                <a:spLocks noChangeArrowheads="1"/>
              </p:cNvSpPr>
              <p:nvPr/>
            </p:nvSpPr>
            <p:spPr bwMode="auto">
              <a:xfrm>
                <a:off x="672" y="3648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2328" name="Rectangle 40"/>
              <p:cNvSpPr>
                <a:spLocks noChangeArrowheads="1"/>
              </p:cNvSpPr>
              <p:nvPr/>
            </p:nvSpPr>
            <p:spPr bwMode="auto">
              <a:xfrm>
                <a:off x="1104" y="3648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2329" name="Rectangle 41"/>
              <p:cNvSpPr>
                <a:spLocks noChangeArrowheads="1"/>
              </p:cNvSpPr>
              <p:nvPr/>
            </p:nvSpPr>
            <p:spPr bwMode="auto">
              <a:xfrm>
                <a:off x="1344" y="364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2330" name="Rectangle 42"/>
              <p:cNvSpPr>
                <a:spLocks noChangeArrowheads="1"/>
              </p:cNvSpPr>
              <p:nvPr/>
            </p:nvSpPr>
            <p:spPr bwMode="auto">
              <a:xfrm>
                <a:off x="1872" y="3648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2331" name="Rectangle 43"/>
              <p:cNvSpPr>
                <a:spLocks noChangeArrowheads="1"/>
              </p:cNvSpPr>
              <p:nvPr/>
            </p:nvSpPr>
            <p:spPr bwMode="auto">
              <a:xfrm>
                <a:off x="2112" y="364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2332" name="Rectangle 44"/>
              <p:cNvSpPr>
                <a:spLocks noChangeArrowheads="1"/>
              </p:cNvSpPr>
              <p:nvPr/>
            </p:nvSpPr>
            <p:spPr bwMode="auto">
              <a:xfrm>
                <a:off x="432" y="3648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2333" name="Rectangle 45"/>
              <p:cNvSpPr>
                <a:spLocks noChangeArrowheads="1"/>
              </p:cNvSpPr>
              <p:nvPr/>
            </p:nvSpPr>
            <p:spPr bwMode="auto">
              <a:xfrm>
                <a:off x="144" y="3648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2334" name="Rectangle 46"/>
              <p:cNvSpPr>
                <a:spLocks noChangeArrowheads="1"/>
              </p:cNvSpPr>
              <p:nvPr/>
            </p:nvSpPr>
            <p:spPr bwMode="auto">
              <a:xfrm>
                <a:off x="672" y="3792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2335" name="Rectangle 47"/>
              <p:cNvSpPr>
                <a:spLocks noChangeArrowheads="1"/>
              </p:cNvSpPr>
              <p:nvPr/>
            </p:nvSpPr>
            <p:spPr bwMode="auto">
              <a:xfrm>
                <a:off x="1104" y="3792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2336" name="Rectangle 48"/>
              <p:cNvSpPr>
                <a:spLocks noChangeArrowheads="1"/>
              </p:cNvSpPr>
              <p:nvPr/>
            </p:nvSpPr>
            <p:spPr bwMode="auto">
              <a:xfrm>
                <a:off x="1344" y="379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2337" name="Rectangle 49"/>
              <p:cNvSpPr>
                <a:spLocks noChangeArrowheads="1"/>
              </p:cNvSpPr>
              <p:nvPr/>
            </p:nvSpPr>
            <p:spPr bwMode="auto">
              <a:xfrm>
                <a:off x="1872" y="3792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2338" name="Rectangle 50"/>
              <p:cNvSpPr>
                <a:spLocks noChangeArrowheads="1"/>
              </p:cNvSpPr>
              <p:nvPr/>
            </p:nvSpPr>
            <p:spPr bwMode="auto">
              <a:xfrm>
                <a:off x="2112" y="379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2339" name="Rectangle 51"/>
              <p:cNvSpPr>
                <a:spLocks noChangeArrowheads="1"/>
              </p:cNvSpPr>
              <p:nvPr/>
            </p:nvSpPr>
            <p:spPr bwMode="auto">
              <a:xfrm>
                <a:off x="432" y="3792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2340" name="Rectangle 52"/>
              <p:cNvSpPr>
                <a:spLocks noChangeArrowheads="1"/>
              </p:cNvSpPr>
              <p:nvPr/>
            </p:nvSpPr>
            <p:spPr bwMode="auto">
              <a:xfrm>
                <a:off x="144" y="3792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2341" name="Rectangle 53"/>
              <p:cNvSpPr>
                <a:spLocks noChangeArrowheads="1"/>
              </p:cNvSpPr>
              <p:nvPr/>
            </p:nvSpPr>
            <p:spPr bwMode="auto">
              <a:xfrm>
                <a:off x="672" y="3936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2342" name="Rectangle 54"/>
              <p:cNvSpPr>
                <a:spLocks noChangeArrowheads="1"/>
              </p:cNvSpPr>
              <p:nvPr/>
            </p:nvSpPr>
            <p:spPr bwMode="auto">
              <a:xfrm>
                <a:off x="1104" y="3936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2343" name="Rectangle 55"/>
              <p:cNvSpPr>
                <a:spLocks noChangeArrowheads="1"/>
              </p:cNvSpPr>
              <p:nvPr/>
            </p:nvSpPr>
            <p:spPr bwMode="auto">
              <a:xfrm>
                <a:off x="1344" y="393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2344" name="Rectangle 56"/>
              <p:cNvSpPr>
                <a:spLocks noChangeArrowheads="1"/>
              </p:cNvSpPr>
              <p:nvPr/>
            </p:nvSpPr>
            <p:spPr bwMode="auto">
              <a:xfrm>
                <a:off x="1872" y="3936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2345" name="Rectangle 57"/>
              <p:cNvSpPr>
                <a:spLocks noChangeArrowheads="1"/>
              </p:cNvSpPr>
              <p:nvPr/>
            </p:nvSpPr>
            <p:spPr bwMode="auto">
              <a:xfrm>
                <a:off x="2112" y="393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2346" name="Rectangle 58"/>
              <p:cNvSpPr>
                <a:spLocks noChangeArrowheads="1"/>
              </p:cNvSpPr>
              <p:nvPr/>
            </p:nvSpPr>
            <p:spPr bwMode="auto">
              <a:xfrm>
                <a:off x="2640" y="2928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r>
                  <a:rPr lang="en-US" dirty="0">
                    <a:latin typeface="Verdana" charset="0"/>
                  </a:rPr>
                  <a:t>Rd</a:t>
                </a:r>
              </a:p>
            </p:txBody>
          </p:sp>
          <p:sp>
            <p:nvSpPr>
              <p:cNvPr id="1932347" name="Rectangle 59"/>
              <p:cNvSpPr>
                <a:spLocks noChangeArrowheads="1"/>
              </p:cNvSpPr>
              <p:nvPr/>
            </p:nvSpPr>
            <p:spPr bwMode="auto">
              <a:xfrm>
                <a:off x="2640" y="3072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2348" name="Rectangle 60"/>
              <p:cNvSpPr>
                <a:spLocks noChangeArrowheads="1"/>
              </p:cNvSpPr>
              <p:nvPr/>
            </p:nvSpPr>
            <p:spPr bwMode="auto">
              <a:xfrm>
                <a:off x="2640" y="3216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2349" name="Rectangle 61"/>
              <p:cNvSpPr>
                <a:spLocks noChangeArrowheads="1"/>
              </p:cNvSpPr>
              <p:nvPr/>
            </p:nvSpPr>
            <p:spPr bwMode="auto">
              <a:xfrm>
                <a:off x="2640" y="3360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2350" name="Rectangle 62"/>
              <p:cNvSpPr>
                <a:spLocks noChangeArrowheads="1"/>
              </p:cNvSpPr>
              <p:nvPr/>
            </p:nvSpPr>
            <p:spPr bwMode="auto">
              <a:xfrm>
                <a:off x="2640" y="3504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2351" name="Rectangle 63"/>
              <p:cNvSpPr>
                <a:spLocks noChangeArrowheads="1"/>
              </p:cNvSpPr>
              <p:nvPr/>
            </p:nvSpPr>
            <p:spPr bwMode="auto">
              <a:xfrm>
                <a:off x="2640" y="3648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2352" name="Rectangle 64"/>
              <p:cNvSpPr>
                <a:spLocks noChangeArrowheads="1"/>
              </p:cNvSpPr>
              <p:nvPr/>
            </p:nvSpPr>
            <p:spPr bwMode="auto">
              <a:xfrm>
                <a:off x="2640" y="3792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2353" name="Rectangle 65"/>
              <p:cNvSpPr>
                <a:spLocks noChangeArrowheads="1"/>
              </p:cNvSpPr>
              <p:nvPr/>
            </p:nvSpPr>
            <p:spPr bwMode="auto">
              <a:xfrm>
                <a:off x="2640" y="3936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2354" name="Rectangle 66"/>
              <p:cNvSpPr>
                <a:spLocks noChangeArrowheads="1"/>
              </p:cNvSpPr>
              <p:nvPr/>
            </p:nvSpPr>
            <p:spPr bwMode="auto">
              <a:xfrm>
                <a:off x="432" y="3936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2355" name="Rectangle 67"/>
              <p:cNvSpPr>
                <a:spLocks noChangeArrowheads="1"/>
              </p:cNvSpPr>
              <p:nvPr/>
            </p:nvSpPr>
            <p:spPr bwMode="auto">
              <a:xfrm>
                <a:off x="144" y="3936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2356" name="Rectangle 68"/>
              <p:cNvSpPr>
                <a:spLocks noChangeArrowheads="1"/>
              </p:cNvSpPr>
              <p:nvPr/>
            </p:nvSpPr>
            <p:spPr bwMode="auto">
              <a:xfrm>
                <a:off x="3600" y="292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r>
                  <a:rPr lang="en-US" dirty="0" err="1">
                    <a:latin typeface="Verdana" charset="0"/>
                  </a:rPr>
                  <a:t>PRd</a:t>
                </a:r>
                <a:endParaRPr lang="en-US" dirty="0">
                  <a:latin typeface="Verdana" charset="0"/>
                </a:endParaRPr>
              </a:p>
            </p:txBody>
          </p:sp>
          <p:sp>
            <p:nvSpPr>
              <p:cNvPr id="1932357" name="Rectangle 69"/>
              <p:cNvSpPr>
                <a:spLocks noChangeArrowheads="1"/>
              </p:cNvSpPr>
              <p:nvPr/>
            </p:nvSpPr>
            <p:spPr bwMode="auto">
              <a:xfrm>
                <a:off x="3600" y="307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2358" name="Rectangle 70"/>
              <p:cNvSpPr>
                <a:spLocks noChangeArrowheads="1"/>
              </p:cNvSpPr>
              <p:nvPr/>
            </p:nvSpPr>
            <p:spPr bwMode="auto">
              <a:xfrm>
                <a:off x="3600" y="321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2359" name="Rectangle 71"/>
              <p:cNvSpPr>
                <a:spLocks noChangeArrowheads="1"/>
              </p:cNvSpPr>
              <p:nvPr/>
            </p:nvSpPr>
            <p:spPr bwMode="auto">
              <a:xfrm>
                <a:off x="3600" y="3360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2360" name="Rectangle 72"/>
              <p:cNvSpPr>
                <a:spLocks noChangeArrowheads="1"/>
              </p:cNvSpPr>
              <p:nvPr/>
            </p:nvSpPr>
            <p:spPr bwMode="auto">
              <a:xfrm>
                <a:off x="3600" y="3504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2361" name="Rectangle 73"/>
              <p:cNvSpPr>
                <a:spLocks noChangeArrowheads="1"/>
              </p:cNvSpPr>
              <p:nvPr/>
            </p:nvSpPr>
            <p:spPr bwMode="auto">
              <a:xfrm>
                <a:off x="3600" y="364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2362" name="Rectangle 74"/>
              <p:cNvSpPr>
                <a:spLocks noChangeArrowheads="1"/>
              </p:cNvSpPr>
              <p:nvPr/>
            </p:nvSpPr>
            <p:spPr bwMode="auto">
              <a:xfrm>
                <a:off x="3600" y="379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2363" name="Rectangle 75"/>
              <p:cNvSpPr>
                <a:spLocks noChangeArrowheads="1"/>
              </p:cNvSpPr>
              <p:nvPr/>
            </p:nvSpPr>
            <p:spPr bwMode="auto">
              <a:xfrm>
                <a:off x="3600" y="393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2364" name="Rectangle 76"/>
              <p:cNvSpPr>
                <a:spLocks noChangeArrowheads="1"/>
              </p:cNvSpPr>
              <p:nvPr/>
            </p:nvSpPr>
            <p:spPr bwMode="auto">
              <a:xfrm>
                <a:off x="3072" y="292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r>
                  <a:rPr lang="en-US" dirty="0" err="1">
                    <a:latin typeface="Verdana" charset="0"/>
                  </a:rPr>
                  <a:t>LPRd</a:t>
                </a:r>
                <a:endParaRPr lang="en-US" dirty="0">
                  <a:latin typeface="Verdana" charset="0"/>
                </a:endParaRPr>
              </a:p>
            </p:txBody>
          </p:sp>
          <p:sp>
            <p:nvSpPr>
              <p:cNvPr id="1932365" name="Rectangle 77"/>
              <p:cNvSpPr>
                <a:spLocks noChangeArrowheads="1"/>
              </p:cNvSpPr>
              <p:nvPr/>
            </p:nvSpPr>
            <p:spPr bwMode="auto">
              <a:xfrm>
                <a:off x="3072" y="307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2366" name="Rectangle 78"/>
              <p:cNvSpPr>
                <a:spLocks noChangeArrowheads="1"/>
              </p:cNvSpPr>
              <p:nvPr/>
            </p:nvSpPr>
            <p:spPr bwMode="auto">
              <a:xfrm>
                <a:off x="3072" y="321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2367" name="Rectangle 79"/>
              <p:cNvSpPr>
                <a:spLocks noChangeArrowheads="1"/>
              </p:cNvSpPr>
              <p:nvPr/>
            </p:nvSpPr>
            <p:spPr bwMode="auto">
              <a:xfrm>
                <a:off x="3072" y="3360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2368" name="Rectangle 80"/>
              <p:cNvSpPr>
                <a:spLocks noChangeArrowheads="1"/>
              </p:cNvSpPr>
              <p:nvPr/>
            </p:nvSpPr>
            <p:spPr bwMode="auto">
              <a:xfrm>
                <a:off x="3072" y="3504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2369" name="Rectangle 81"/>
              <p:cNvSpPr>
                <a:spLocks noChangeArrowheads="1"/>
              </p:cNvSpPr>
              <p:nvPr/>
            </p:nvSpPr>
            <p:spPr bwMode="auto">
              <a:xfrm>
                <a:off x="3072" y="364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2370" name="Rectangle 82"/>
              <p:cNvSpPr>
                <a:spLocks noChangeArrowheads="1"/>
              </p:cNvSpPr>
              <p:nvPr/>
            </p:nvSpPr>
            <p:spPr bwMode="auto">
              <a:xfrm>
                <a:off x="3072" y="379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2371" name="Rectangle 83"/>
              <p:cNvSpPr>
                <a:spLocks noChangeArrowheads="1"/>
              </p:cNvSpPr>
              <p:nvPr/>
            </p:nvSpPr>
            <p:spPr bwMode="auto">
              <a:xfrm>
                <a:off x="3072" y="393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</p:grpSp>
        <p:sp>
          <p:nvSpPr>
            <p:cNvPr id="1932372" name="Text Box 84"/>
            <p:cNvSpPr txBox="1">
              <a:spLocks noChangeArrowheads="1"/>
            </p:cNvSpPr>
            <p:nvPr/>
          </p:nvSpPr>
          <p:spPr bwMode="auto">
            <a:xfrm>
              <a:off x="372" y="2592"/>
              <a:ext cx="473" cy="233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800" i="1" dirty="0" smtClean="0">
                  <a:latin typeface="Verdana" charset="0"/>
                </a:rPr>
                <a:t>ROB</a:t>
              </a:r>
              <a:endParaRPr lang="en-US" sz="1800" i="1" dirty="0">
                <a:latin typeface="Verdana" charset="0"/>
              </a:endParaRPr>
            </a:p>
          </p:txBody>
        </p:sp>
      </p:grpSp>
      <p:sp>
        <p:nvSpPr>
          <p:cNvPr id="1932373" name="Text Box 85"/>
          <p:cNvSpPr txBox="1">
            <a:spLocks noChangeArrowheads="1"/>
          </p:cNvSpPr>
          <p:nvPr/>
        </p:nvSpPr>
        <p:spPr bwMode="auto">
          <a:xfrm>
            <a:off x="539750" y="4648200"/>
            <a:ext cx="63246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en-US" sz="1800" dirty="0" err="1">
                <a:solidFill>
                  <a:schemeClr val="tx2"/>
                </a:solidFill>
                <a:latin typeface="Verdana" charset="0"/>
              </a:rPr>
              <a:t>x</a:t>
            </a:r>
            <a:r>
              <a:rPr lang="en-US" sz="1800" dirty="0">
                <a:solidFill>
                  <a:schemeClr val="tx2"/>
                </a:solidFill>
                <a:latin typeface="Verdana" charset="0"/>
              </a:rPr>
              <a:t>          ld     </a:t>
            </a:r>
            <a:r>
              <a:rPr lang="en-US" sz="1800" dirty="0" err="1">
                <a:solidFill>
                  <a:schemeClr val="tx2"/>
                </a:solidFill>
                <a:latin typeface="Verdana" charset="0"/>
              </a:rPr>
              <a:t>p</a:t>
            </a:r>
            <a:r>
              <a:rPr lang="en-US" sz="1800" dirty="0">
                <a:solidFill>
                  <a:schemeClr val="tx2"/>
                </a:solidFill>
                <a:latin typeface="Verdana" charset="0"/>
              </a:rPr>
              <a:t>    P7                     </a:t>
            </a:r>
            <a:r>
              <a:rPr lang="en-US" sz="1800" dirty="0" smtClean="0">
                <a:solidFill>
                  <a:schemeClr val="tx2"/>
                </a:solidFill>
                <a:latin typeface="Verdana" charset="0"/>
              </a:rPr>
              <a:t> x1                </a:t>
            </a:r>
            <a:r>
              <a:rPr lang="en-US" sz="1800" dirty="0">
                <a:solidFill>
                  <a:schemeClr val="tx2"/>
                </a:solidFill>
                <a:latin typeface="Verdana" charset="0"/>
              </a:rPr>
              <a:t>P0</a:t>
            </a:r>
          </a:p>
        </p:txBody>
      </p:sp>
      <p:sp>
        <p:nvSpPr>
          <p:cNvPr id="1932374" name="Text Box 86"/>
          <p:cNvSpPr txBox="1">
            <a:spLocks noChangeArrowheads="1"/>
          </p:cNvSpPr>
          <p:nvPr/>
        </p:nvSpPr>
        <p:spPr bwMode="auto">
          <a:xfrm>
            <a:off x="539750" y="4876800"/>
            <a:ext cx="63246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en-US" sz="1800" dirty="0" err="1">
                <a:solidFill>
                  <a:schemeClr val="tx2"/>
                </a:solidFill>
                <a:latin typeface="Verdana" charset="0"/>
              </a:rPr>
              <a:t>x</a:t>
            </a:r>
            <a:r>
              <a:rPr lang="en-US" sz="1800" dirty="0">
                <a:solidFill>
                  <a:schemeClr val="tx2"/>
                </a:solidFill>
                <a:latin typeface="Verdana" charset="0"/>
              </a:rPr>
              <a:t>        </a:t>
            </a:r>
            <a:r>
              <a:rPr lang="en-US" sz="1800" dirty="0" smtClean="0">
                <a:solidFill>
                  <a:schemeClr val="tx2"/>
                </a:solidFill>
                <a:latin typeface="Verdana" charset="0"/>
              </a:rPr>
              <a:t> </a:t>
            </a:r>
            <a:r>
              <a:rPr lang="en-US" sz="1800" dirty="0" err="1" smtClean="0">
                <a:solidFill>
                  <a:schemeClr val="tx2"/>
                </a:solidFill>
                <a:latin typeface="Verdana" charset="0"/>
              </a:rPr>
              <a:t>addi</a:t>
            </a:r>
            <a:r>
              <a:rPr lang="en-US" sz="1800" dirty="0" smtClean="0">
                <a:solidFill>
                  <a:schemeClr val="tx2"/>
                </a:solidFill>
                <a:latin typeface="Verdana" charset="0"/>
              </a:rPr>
              <a:t>        </a:t>
            </a:r>
            <a:r>
              <a:rPr lang="en-US" sz="1800" dirty="0">
                <a:solidFill>
                  <a:schemeClr val="tx2"/>
                </a:solidFill>
                <a:latin typeface="Verdana" charset="0"/>
              </a:rPr>
              <a:t>P0                     </a:t>
            </a:r>
            <a:r>
              <a:rPr lang="en-US" sz="1800" dirty="0" smtClean="0">
                <a:solidFill>
                  <a:schemeClr val="tx2"/>
                </a:solidFill>
                <a:latin typeface="Verdana" charset="0"/>
              </a:rPr>
              <a:t> x3                </a:t>
            </a:r>
            <a:r>
              <a:rPr lang="en-US" sz="1800" dirty="0">
                <a:solidFill>
                  <a:schemeClr val="tx2"/>
                </a:solidFill>
                <a:latin typeface="Verdana" charset="0"/>
              </a:rPr>
              <a:t>P1</a:t>
            </a:r>
          </a:p>
        </p:txBody>
      </p:sp>
      <p:sp>
        <p:nvSpPr>
          <p:cNvPr id="1932375" name="Text Box 87"/>
          <p:cNvSpPr txBox="1">
            <a:spLocks noChangeArrowheads="1"/>
          </p:cNvSpPr>
          <p:nvPr/>
        </p:nvSpPr>
        <p:spPr bwMode="auto">
          <a:xfrm>
            <a:off x="539750" y="5105400"/>
            <a:ext cx="63246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en-US" sz="1800" dirty="0" err="1">
                <a:latin typeface="Verdana" charset="0"/>
              </a:rPr>
              <a:t>x</a:t>
            </a:r>
            <a:r>
              <a:rPr lang="en-US" sz="1800" dirty="0">
                <a:latin typeface="Verdana" charset="0"/>
              </a:rPr>
              <a:t>          sub   </a:t>
            </a:r>
            <a:r>
              <a:rPr lang="en-US" sz="1800" dirty="0" err="1">
                <a:latin typeface="Verdana" charset="0"/>
              </a:rPr>
              <a:t>p</a:t>
            </a:r>
            <a:r>
              <a:rPr lang="en-US" sz="1800" dirty="0">
                <a:latin typeface="Verdana" charset="0"/>
              </a:rPr>
              <a:t>    P6     </a:t>
            </a:r>
            <a:r>
              <a:rPr lang="en-US" sz="1800" dirty="0" err="1">
                <a:latin typeface="Verdana" charset="0"/>
              </a:rPr>
              <a:t>p</a:t>
            </a:r>
            <a:r>
              <a:rPr lang="en-US" sz="1800" dirty="0">
                <a:latin typeface="Verdana" charset="0"/>
              </a:rPr>
              <a:t>     P5     </a:t>
            </a:r>
            <a:r>
              <a:rPr lang="en-US" sz="1800" dirty="0" smtClean="0">
                <a:latin typeface="Verdana" charset="0"/>
              </a:rPr>
              <a:t> x6                </a:t>
            </a:r>
            <a:r>
              <a:rPr lang="en-US" sz="1800" dirty="0">
                <a:latin typeface="Verdana" charset="0"/>
              </a:rPr>
              <a:t>P3</a:t>
            </a:r>
          </a:p>
        </p:txBody>
      </p:sp>
      <p:sp>
        <p:nvSpPr>
          <p:cNvPr id="1932376" name="Text Box 88"/>
          <p:cNvSpPr txBox="1">
            <a:spLocks noChangeArrowheads="1"/>
          </p:cNvSpPr>
          <p:nvPr/>
        </p:nvSpPr>
        <p:spPr bwMode="auto">
          <a:xfrm>
            <a:off x="539750" y="4648200"/>
            <a:ext cx="63246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en-US" sz="1800" dirty="0" err="1">
                <a:solidFill>
                  <a:schemeClr val="tx2"/>
                </a:solidFill>
                <a:latin typeface="Verdana" charset="0"/>
              </a:rPr>
              <a:t>x</a:t>
            </a:r>
            <a:r>
              <a:rPr lang="en-US" sz="1800" dirty="0">
                <a:solidFill>
                  <a:schemeClr val="tx2"/>
                </a:solidFill>
                <a:latin typeface="Verdana" charset="0"/>
              </a:rPr>
              <a:t>          ld     </a:t>
            </a:r>
            <a:r>
              <a:rPr lang="en-US" sz="1800" dirty="0" err="1">
                <a:solidFill>
                  <a:schemeClr val="tx2"/>
                </a:solidFill>
                <a:latin typeface="Verdana" charset="0"/>
              </a:rPr>
              <a:t>p</a:t>
            </a:r>
            <a:r>
              <a:rPr lang="en-US" sz="1800" dirty="0">
                <a:solidFill>
                  <a:schemeClr val="tx2"/>
                </a:solidFill>
                <a:latin typeface="Verdana" charset="0"/>
              </a:rPr>
              <a:t>    P7                     </a:t>
            </a:r>
            <a:r>
              <a:rPr lang="en-US" sz="1800" dirty="0" smtClean="0">
                <a:solidFill>
                  <a:schemeClr val="tx2"/>
                </a:solidFill>
                <a:latin typeface="Verdana" charset="0"/>
              </a:rPr>
              <a:t> x1                </a:t>
            </a:r>
            <a:r>
              <a:rPr lang="en-US" sz="1800" dirty="0">
                <a:solidFill>
                  <a:schemeClr val="hlink"/>
                </a:solidFill>
                <a:latin typeface="Verdana" charset="0"/>
              </a:rPr>
              <a:t>P0</a:t>
            </a:r>
          </a:p>
        </p:txBody>
      </p:sp>
      <p:sp>
        <p:nvSpPr>
          <p:cNvPr id="1932377" name="Rectangle 89"/>
          <p:cNvSpPr>
            <a:spLocks noGrp="1" noChangeArrowheads="1"/>
          </p:cNvSpPr>
          <p:nvPr>
            <p:ph type="title"/>
          </p:nvPr>
        </p:nvSpPr>
        <p:spPr>
          <a:xfrm>
            <a:off x="304800" y="381000"/>
            <a:ext cx="7772400" cy="500063"/>
          </a:xfrm>
        </p:spPr>
        <p:txBody>
          <a:bodyPr/>
          <a:lstStyle/>
          <a:p>
            <a:r>
              <a:rPr lang="en-US" dirty="0"/>
              <a:t>Physical</a:t>
            </a:r>
            <a:r>
              <a:rPr lang="en-US" dirty="0" smtClean="0"/>
              <a:t> Register </a:t>
            </a:r>
            <a:r>
              <a:rPr lang="en-US" dirty="0"/>
              <a:t>Management</a:t>
            </a:r>
            <a:endParaRPr lang="en-US" sz="1800" i="1" dirty="0"/>
          </a:p>
        </p:txBody>
      </p:sp>
      <p:sp>
        <p:nvSpPr>
          <p:cNvPr id="1932378" name="Rectangle 90"/>
          <p:cNvSpPr>
            <a:spLocks noChangeArrowheads="1"/>
          </p:cNvSpPr>
          <p:nvPr/>
        </p:nvSpPr>
        <p:spPr bwMode="auto">
          <a:xfrm>
            <a:off x="6559550" y="1752600"/>
            <a:ext cx="28956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285750" indent="-285750" algn="l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2400" dirty="0">
                <a:latin typeface="Verdana" charset="0"/>
              </a:rPr>
              <a:t>ld</a:t>
            </a:r>
            <a:r>
              <a:rPr lang="en-US" sz="2400" dirty="0" smtClean="0">
                <a:latin typeface="Verdana" charset="0"/>
              </a:rPr>
              <a:t> x1</a:t>
            </a:r>
            <a:r>
              <a:rPr lang="en-US" sz="2400" dirty="0">
                <a:latin typeface="Verdana" charset="0"/>
              </a:rPr>
              <a:t>, 0</a:t>
            </a:r>
            <a:r>
              <a:rPr lang="en-US" sz="2400" dirty="0" smtClean="0">
                <a:latin typeface="Verdana" charset="0"/>
              </a:rPr>
              <a:t>(x3</a:t>
            </a:r>
            <a:r>
              <a:rPr lang="en-US" sz="2400" dirty="0">
                <a:latin typeface="Verdana" charset="0"/>
              </a:rPr>
              <a:t>)</a:t>
            </a:r>
          </a:p>
          <a:p>
            <a:pPr marL="285750" indent="-285750" algn="l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2400" dirty="0" err="1" smtClean="0">
                <a:latin typeface="Verdana" charset="0"/>
              </a:rPr>
              <a:t>addi</a:t>
            </a:r>
            <a:r>
              <a:rPr lang="en-US" sz="2400" dirty="0" smtClean="0">
                <a:latin typeface="Verdana" charset="0"/>
              </a:rPr>
              <a:t> x3</a:t>
            </a:r>
            <a:r>
              <a:rPr lang="en-US" sz="2400" dirty="0">
                <a:latin typeface="Verdana" charset="0"/>
              </a:rPr>
              <a:t>,</a:t>
            </a:r>
            <a:r>
              <a:rPr lang="en-US" sz="2400" dirty="0" smtClean="0">
                <a:latin typeface="Verdana" charset="0"/>
              </a:rPr>
              <a:t> x1</a:t>
            </a:r>
            <a:r>
              <a:rPr lang="en-US" sz="2400" dirty="0">
                <a:latin typeface="Verdana" charset="0"/>
              </a:rPr>
              <a:t>, #4</a:t>
            </a:r>
          </a:p>
          <a:p>
            <a:pPr marL="285750" indent="-285750" algn="l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2400" dirty="0">
                <a:latin typeface="Verdana" charset="0"/>
              </a:rPr>
              <a:t>sub</a:t>
            </a:r>
            <a:r>
              <a:rPr lang="en-US" sz="2400" dirty="0" smtClean="0">
                <a:latin typeface="Verdana" charset="0"/>
              </a:rPr>
              <a:t> x6</a:t>
            </a:r>
            <a:r>
              <a:rPr lang="en-US" sz="2400" dirty="0">
                <a:latin typeface="Verdana" charset="0"/>
              </a:rPr>
              <a:t>,</a:t>
            </a:r>
            <a:r>
              <a:rPr lang="en-US" sz="2400" dirty="0" smtClean="0">
                <a:latin typeface="Verdana" charset="0"/>
              </a:rPr>
              <a:t> x7</a:t>
            </a:r>
            <a:r>
              <a:rPr lang="en-US" sz="2400" dirty="0">
                <a:latin typeface="Verdana" charset="0"/>
              </a:rPr>
              <a:t>,</a:t>
            </a:r>
            <a:r>
              <a:rPr lang="en-US" sz="2400" dirty="0" smtClean="0">
                <a:latin typeface="Verdana" charset="0"/>
              </a:rPr>
              <a:t> x6</a:t>
            </a:r>
            <a:endParaRPr lang="en-US" sz="2400" dirty="0">
              <a:latin typeface="Verdana" charset="0"/>
            </a:endParaRPr>
          </a:p>
          <a:p>
            <a:pPr marL="285750" indent="-285750" algn="l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2400" dirty="0">
                <a:latin typeface="Verdana" charset="0"/>
              </a:rPr>
              <a:t>add</a:t>
            </a:r>
            <a:r>
              <a:rPr lang="en-US" sz="2400" dirty="0" smtClean="0">
                <a:latin typeface="Verdana" charset="0"/>
              </a:rPr>
              <a:t> x3</a:t>
            </a:r>
            <a:r>
              <a:rPr lang="en-US" sz="2400" dirty="0">
                <a:latin typeface="Verdana" charset="0"/>
              </a:rPr>
              <a:t>,</a:t>
            </a:r>
            <a:r>
              <a:rPr lang="en-US" sz="2400" dirty="0" smtClean="0">
                <a:latin typeface="Verdana" charset="0"/>
              </a:rPr>
              <a:t> x3</a:t>
            </a:r>
            <a:r>
              <a:rPr lang="en-US" sz="2400" dirty="0">
                <a:latin typeface="Verdana" charset="0"/>
              </a:rPr>
              <a:t>,</a:t>
            </a:r>
            <a:r>
              <a:rPr lang="en-US" sz="2400" dirty="0" smtClean="0">
                <a:latin typeface="Verdana" charset="0"/>
              </a:rPr>
              <a:t> x6</a:t>
            </a:r>
            <a:endParaRPr lang="en-US" sz="2400" dirty="0">
              <a:latin typeface="Verdana" charset="0"/>
            </a:endParaRPr>
          </a:p>
          <a:p>
            <a:pPr marL="285750" indent="-285750" algn="l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2400" dirty="0">
                <a:latin typeface="Verdana" charset="0"/>
              </a:rPr>
              <a:t>ld</a:t>
            </a:r>
            <a:r>
              <a:rPr lang="en-US" sz="2400" dirty="0" smtClean="0">
                <a:latin typeface="Verdana" charset="0"/>
              </a:rPr>
              <a:t> x6</a:t>
            </a:r>
            <a:r>
              <a:rPr lang="en-US" sz="2400" dirty="0">
                <a:latin typeface="Verdana" charset="0"/>
              </a:rPr>
              <a:t>, 0</a:t>
            </a:r>
            <a:r>
              <a:rPr lang="en-US" sz="2400" dirty="0" smtClean="0">
                <a:latin typeface="Verdana" charset="0"/>
              </a:rPr>
              <a:t>(x1</a:t>
            </a:r>
            <a:r>
              <a:rPr lang="en-US" sz="2400" dirty="0">
                <a:latin typeface="Verdana" charset="0"/>
              </a:rPr>
              <a:t>)</a:t>
            </a:r>
          </a:p>
        </p:txBody>
      </p:sp>
      <p:grpSp>
        <p:nvGrpSpPr>
          <p:cNvPr id="1932379" name="Group 91"/>
          <p:cNvGrpSpPr>
            <a:grpSpLocks/>
          </p:cNvGrpSpPr>
          <p:nvPr/>
        </p:nvGrpSpPr>
        <p:grpSpPr bwMode="auto">
          <a:xfrm>
            <a:off x="5095875" y="1062038"/>
            <a:ext cx="1273175" cy="3052762"/>
            <a:chOff x="3014" y="669"/>
            <a:chExt cx="802" cy="1923"/>
          </a:xfrm>
        </p:grpSpPr>
        <p:sp>
          <p:nvSpPr>
            <p:cNvPr id="1932380" name="Text Box 92"/>
            <p:cNvSpPr txBox="1">
              <a:spLocks noChangeArrowheads="1"/>
            </p:cNvSpPr>
            <p:nvPr/>
          </p:nvSpPr>
          <p:spPr bwMode="auto">
            <a:xfrm>
              <a:off x="3014" y="669"/>
              <a:ext cx="802" cy="25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 i="1" dirty="0">
                  <a:latin typeface="Verdana" charset="0"/>
                </a:rPr>
                <a:t>Free List</a:t>
              </a:r>
            </a:p>
          </p:txBody>
        </p:sp>
        <p:sp>
          <p:nvSpPr>
            <p:cNvPr id="1932381" name="Rectangle 93"/>
            <p:cNvSpPr>
              <a:spLocks noChangeArrowheads="1"/>
            </p:cNvSpPr>
            <p:nvPr/>
          </p:nvSpPr>
          <p:spPr bwMode="auto">
            <a:xfrm>
              <a:off x="3168" y="1632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l"/>
              <a:endParaRPr lang="en-US" sz="1800">
                <a:latin typeface="Verdana" charset="0"/>
              </a:endParaRPr>
            </a:p>
          </p:txBody>
        </p:sp>
        <p:sp>
          <p:nvSpPr>
            <p:cNvPr id="1932382" name="Rectangle 94"/>
            <p:cNvSpPr>
              <a:spLocks noChangeArrowheads="1"/>
            </p:cNvSpPr>
            <p:nvPr/>
          </p:nvSpPr>
          <p:spPr bwMode="auto">
            <a:xfrm>
              <a:off x="3168" y="1776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l"/>
              <a:endParaRPr lang="en-US" sz="1800">
                <a:latin typeface="Verdana" charset="0"/>
              </a:endParaRPr>
            </a:p>
          </p:txBody>
        </p:sp>
        <p:sp>
          <p:nvSpPr>
            <p:cNvPr id="1932383" name="Rectangle 95"/>
            <p:cNvSpPr>
              <a:spLocks noChangeArrowheads="1"/>
            </p:cNvSpPr>
            <p:nvPr/>
          </p:nvSpPr>
          <p:spPr bwMode="auto">
            <a:xfrm>
              <a:off x="3168" y="1920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l"/>
              <a:endParaRPr lang="en-US" sz="1800">
                <a:latin typeface="Verdana" charset="0"/>
              </a:endParaRPr>
            </a:p>
          </p:txBody>
        </p:sp>
        <p:sp>
          <p:nvSpPr>
            <p:cNvPr id="1932384" name="Rectangle 96"/>
            <p:cNvSpPr>
              <a:spLocks noChangeArrowheads="1"/>
            </p:cNvSpPr>
            <p:nvPr/>
          </p:nvSpPr>
          <p:spPr bwMode="auto">
            <a:xfrm>
              <a:off x="3168" y="912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 sz="1800">
                  <a:latin typeface="Verdana" charset="0"/>
                </a:rPr>
                <a:t>P0</a:t>
              </a:r>
            </a:p>
          </p:txBody>
        </p:sp>
        <p:sp>
          <p:nvSpPr>
            <p:cNvPr id="1932385" name="Rectangle 97"/>
            <p:cNvSpPr>
              <a:spLocks noChangeArrowheads="1"/>
            </p:cNvSpPr>
            <p:nvPr/>
          </p:nvSpPr>
          <p:spPr bwMode="auto">
            <a:xfrm>
              <a:off x="3170" y="2448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32386" name="Rectangle 98"/>
            <p:cNvSpPr>
              <a:spLocks noChangeArrowheads="1"/>
            </p:cNvSpPr>
            <p:nvPr/>
          </p:nvSpPr>
          <p:spPr bwMode="auto">
            <a:xfrm>
              <a:off x="3168" y="1056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 sz="1800">
                  <a:latin typeface="Verdana" charset="0"/>
                </a:rPr>
                <a:t>P1</a:t>
              </a:r>
            </a:p>
          </p:txBody>
        </p:sp>
        <p:sp>
          <p:nvSpPr>
            <p:cNvPr id="1932387" name="Rectangle 99"/>
            <p:cNvSpPr>
              <a:spLocks noChangeArrowheads="1"/>
            </p:cNvSpPr>
            <p:nvPr/>
          </p:nvSpPr>
          <p:spPr bwMode="auto">
            <a:xfrm>
              <a:off x="3168" y="1200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 sz="1800">
                  <a:latin typeface="Verdana" charset="0"/>
                </a:rPr>
                <a:t>P3</a:t>
              </a:r>
            </a:p>
          </p:txBody>
        </p:sp>
        <p:sp>
          <p:nvSpPr>
            <p:cNvPr id="1932388" name="Rectangle 100"/>
            <p:cNvSpPr>
              <a:spLocks noChangeArrowheads="1"/>
            </p:cNvSpPr>
            <p:nvPr/>
          </p:nvSpPr>
          <p:spPr bwMode="auto">
            <a:xfrm>
              <a:off x="3168" y="1344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 sz="1800">
                  <a:latin typeface="Verdana" charset="0"/>
                </a:rPr>
                <a:t>P2</a:t>
              </a:r>
            </a:p>
          </p:txBody>
        </p:sp>
        <p:sp>
          <p:nvSpPr>
            <p:cNvPr id="1932389" name="Rectangle 101"/>
            <p:cNvSpPr>
              <a:spLocks noChangeArrowheads="1"/>
            </p:cNvSpPr>
            <p:nvPr/>
          </p:nvSpPr>
          <p:spPr bwMode="auto">
            <a:xfrm>
              <a:off x="3168" y="1488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 sz="1800">
                  <a:latin typeface="Verdana" charset="0"/>
                </a:rPr>
                <a:t>P4</a:t>
              </a:r>
            </a:p>
          </p:txBody>
        </p:sp>
        <p:sp>
          <p:nvSpPr>
            <p:cNvPr id="1932390" name="Line 102"/>
            <p:cNvSpPr>
              <a:spLocks noChangeShapeType="1"/>
            </p:cNvSpPr>
            <p:nvPr/>
          </p:nvSpPr>
          <p:spPr bwMode="auto">
            <a:xfrm>
              <a:off x="3168" y="2064"/>
              <a:ext cx="0" cy="38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prstDash val="sysDot"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32391" name="Line 103"/>
            <p:cNvSpPr>
              <a:spLocks noChangeShapeType="1"/>
            </p:cNvSpPr>
            <p:nvPr/>
          </p:nvSpPr>
          <p:spPr bwMode="auto">
            <a:xfrm>
              <a:off x="3598" y="2064"/>
              <a:ext cx="0" cy="38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prstDash val="sysDot"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932392" name="Group 104"/>
          <p:cNvGrpSpPr>
            <a:grpSpLocks/>
          </p:cNvGrpSpPr>
          <p:nvPr/>
        </p:nvGrpSpPr>
        <p:grpSpPr bwMode="auto">
          <a:xfrm>
            <a:off x="2747963" y="985838"/>
            <a:ext cx="2135187" cy="3186112"/>
            <a:chOff x="1535" y="621"/>
            <a:chExt cx="1345" cy="2007"/>
          </a:xfrm>
        </p:grpSpPr>
        <p:grpSp>
          <p:nvGrpSpPr>
            <p:cNvPr id="1932393" name="Group 105"/>
            <p:cNvGrpSpPr>
              <a:grpSpLocks/>
            </p:cNvGrpSpPr>
            <p:nvPr/>
          </p:nvGrpSpPr>
          <p:grpSpPr bwMode="auto">
            <a:xfrm>
              <a:off x="1535" y="1581"/>
              <a:ext cx="1153" cy="231"/>
              <a:chOff x="1679" y="1533"/>
              <a:chExt cx="1153" cy="231"/>
            </a:xfrm>
          </p:grpSpPr>
          <p:sp>
            <p:nvSpPr>
              <p:cNvPr id="1932394" name="Rectangle 106"/>
              <p:cNvSpPr>
                <a:spLocks noChangeArrowheads="1"/>
              </p:cNvSpPr>
              <p:nvPr/>
            </p:nvSpPr>
            <p:spPr bwMode="auto">
              <a:xfrm>
                <a:off x="1968" y="1584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algn="l"/>
                <a:r>
                  <a:rPr lang="en-US" sz="1800" dirty="0" smtClean="0">
                    <a:latin typeface="Verdana" charset="0"/>
                  </a:rPr>
                  <a:t>&lt;x6</a:t>
                </a:r>
                <a:r>
                  <a:rPr lang="en-US" sz="1800" dirty="0">
                    <a:latin typeface="Verdana" charset="0"/>
                  </a:rPr>
                  <a:t>&gt;</a:t>
                </a:r>
              </a:p>
            </p:txBody>
          </p:sp>
          <p:sp>
            <p:nvSpPr>
              <p:cNvPr id="1932395" name="Text Box 107"/>
              <p:cNvSpPr txBox="1">
                <a:spLocks noChangeArrowheads="1"/>
              </p:cNvSpPr>
              <p:nvPr/>
            </p:nvSpPr>
            <p:spPr bwMode="auto">
              <a:xfrm>
                <a:off x="1679" y="1533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800">
                    <a:latin typeface="Verdana" charset="0"/>
                  </a:rPr>
                  <a:t>P5</a:t>
                </a:r>
              </a:p>
            </p:txBody>
          </p:sp>
        </p:grpSp>
        <p:grpSp>
          <p:nvGrpSpPr>
            <p:cNvPr id="1932396" name="Group 108"/>
            <p:cNvGrpSpPr>
              <a:grpSpLocks/>
            </p:cNvGrpSpPr>
            <p:nvPr/>
          </p:nvGrpSpPr>
          <p:grpSpPr bwMode="auto">
            <a:xfrm>
              <a:off x="1535" y="1725"/>
              <a:ext cx="1153" cy="231"/>
              <a:chOff x="1679" y="1677"/>
              <a:chExt cx="1153" cy="231"/>
            </a:xfrm>
          </p:grpSpPr>
          <p:sp>
            <p:nvSpPr>
              <p:cNvPr id="1932397" name="Rectangle 109"/>
              <p:cNvSpPr>
                <a:spLocks noChangeArrowheads="1"/>
              </p:cNvSpPr>
              <p:nvPr/>
            </p:nvSpPr>
            <p:spPr bwMode="auto">
              <a:xfrm>
                <a:off x="1968" y="1728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algn="l"/>
                <a:r>
                  <a:rPr lang="en-US" sz="1800" dirty="0" smtClean="0">
                    <a:latin typeface="Verdana" charset="0"/>
                  </a:rPr>
                  <a:t>&lt;x7</a:t>
                </a:r>
                <a:r>
                  <a:rPr lang="en-US" sz="1800" dirty="0">
                    <a:latin typeface="Verdana" charset="0"/>
                  </a:rPr>
                  <a:t>&gt;</a:t>
                </a:r>
              </a:p>
            </p:txBody>
          </p:sp>
          <p:sp>
            <p:nvSpPr>
              <p:cNvPr id="1932398" name="Text Box 110"/>
              <p:cNvSpPr txBox="1">
                <a:spLocks noChangeArrowheads="1"/>
              </p:cNvSpPr>
              <p:nvPr/>
            </p:nvSpPr>
            <p:spPr bwMode="auto">
              <a:xfrm>
                <a:off x="1679" y="1677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800">
                    <a:latin typeface="Verdana" charset="0"/>
                  </a:rPr>
                  <a:t>P6</a:t>
                </a:r>
              </a:p>
            </p:txBody>
          </p:sp>
        </p:grpSp>
        <p:grpSp>
          <p:nvGrpSpPr>
            <p:cNvPr id="1932399" name="Group 111"/>
            <p:cNvGrpSpPr>
              <a:grpSpLocks/>
            </p:cNvGrpSpPr>
            <p:nvPr/>
          </p:nvGrpSpPr>
          <p:grpSpPr bwMode="auto">
            <a:xfrm>
              <a:off x="1535" y="1869"/>
              <a:ext cx="1153" cy="231"/>
              <a:chOff x="1679" y="1821"/>
              <a:chExt cx="1153" cy="231"/>
            </a:xfrm>
          </p:grpSpPr>
          <p:sp>
            <p:nvSpPr>
              <p:cNvPr id="1932400" name="Rectangle 112"/>
              <p:cNvSpPr>
                <a:spLocks noChangeArrowheads="1"/>
              </p:cNvSpPr>
              <p:nvPr/>
            </p:nvSpPr>
            <p:spPr bwMode="auto">
              <a:xfrm>
                <a:off x="1968" y="1872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algn="l"/>
                <a:r>
                  <a:rPr lang="en-US" sz="1800" dirty="0" smtClean="0">
                    <a:latin typeface="Verdana" charset="0"/>
                  </a:rPr>
                  <a:t>&lt;x3</a:t>
                </a:r>
                <a:r>
                  <a:rPr lang="en-US" sz="1800" dirty="0">
                    <a:latin typeface="Verdana" charset="0"/>
                  </a:rPr>
                  <a:t>&gt;</a:t>
                </a:r>
              </a:p>
            </p:txBody>
          </p:sp>
          <p:sp>
            <p:nvSpPr>
              <p:cNvPr id="1932401" name="Text Box 113"/>
              <p:cNvSpPr txBox="1">
                <a:spLocks noChangeArrowheads="1"/>
              </p:cNvSpPr>
              <p:nvPr/>
            </p:nvSpPr>
            <p:spPr bwMode="auto">
              <a:xfrm>
                <a:off x="1679" y="1821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800">
                    <a:latin typeface="Verdana" charset="0"/>
                  </a:rPr>
                  <a:t>P7</a:t>
                </a:r>
              </a:p>
            </p:txBody>
          </p:sp>
        </p:grpSp>
        <p:grpSp>
          <p:nvGrpSpPr>
            <p:cNvPr id="1932402" name="Group 114"/>
            <p:cNvGrpSpPr>
              <a:grpSpLocks/>
            </p:cNvGrpSpPr>
            <p:nvPr/>
          </p:nvGrpSpPr>
          <p:grpSpPr bwMode="auto">
            <a:xfrm>
              <a:off x="1535" y="861"/>
              <a:ext cx="1153" cy="231"/>
              <a:chOff x="1679" y="813"/>
              <a:chExt cx="1153" cy="231"/>
            </a:xfrm>
          </p:grpSpPr>
          <p:sp>
            <p:nvSpPr>
              <p:cNvPr id="1932403" name="Rectangle 115"/>
              <p:cNvSpPr>
                <a:spLocks noChangeArrowheads="1"/>
              </p:cNvSpPr>
              <p:nvPr/>
            </p:nvSpPr>
            <p:spPr bwMode="auto">
              <a:xfrm>
                <a:off x="1968" y="864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32404" name="Text Box 116"/>
              <p:cNvSpPr txBox="1">
                <a:spLocks noChangeArrowheads="1"/>
              </p:cNvSpPr>
              <p:nvPr/>
            </p:nvSpPr>
            <p:spPr bwMode="auto">
              <a:xfrm>
                <a:off x="1679" y="813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800">
                    <a:latin typeface="Verdana" charset="0"/>
                  </a:rPr>
                  <a:t>P0</a:t>
                </a:r>
              </a:p>
            </p:txBody>
          </p:sp>
        </p:grpSp>
        <p:grpSp>
          <p:nvGrpSpPr>
            <p:cNvPr id="1932405" name="Group 117"/>
            <p:cNvGrpSpPr>
              <a:grpSpLocks/>
            </p:cNvGrpSpPr>
            <p:nvPr/>
          </p:nvGrpSpPr>
          <p:grpSpPr bwMode="auto">
            <a:xfrm>
              <a:off x="1539" y="2397"/>
              <a:ext cx="1153" cy="231"/>
              <a:chOff x="1683" y="2349"/>
              <a:chExt cx="1153" cy="231"/>
            </a:xfrm>
          </p:grpSpPr>
          <p:sp>
            <p:nvSpPr>
              <p:cNvPr id="1932406" name="Rectangle 118"/>
              <p:cNvSpPr>
                <a:spLocks noChangeArrowheads="1"/>
              </p:cNvSpPr>
              <p:nvPr/>
            </p:nvSpPr>
            <p:spPr bwMode="auto">
              <a:xfrm>
                <a:off x="1972" y="2400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32407" name="Text Box 119"/>
              <p:cNvSpPr txBox="1">
                <a:spLocks noChangeArrowheads="1"/>
              </p:cNvSpPr>
              <p:nvPr/>
            </p:nvSpPr>
            <p:spPr bwMode="auto">
              <a:xfrm>
                <a:off x="1683" y="2349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800">
                    <a:latin typeface="Verdana" charset="0"/>
                  </a:rPr>
                  <a:t>Pn</a:t>
                </a:r>
              </a:p>
            </p:txBody>
          </p:sp>
        </p:grpSp>
        <p:grpSp>
          <p:nvGrpSpPr>
            <p:cNvPr id="1932408" name="Group 120"/>
            <p:cNvGrpSpPr>
              <a:grpSpLocks/>
            </p:cNvGrpSpPr>
            <p:nvPr/>
          </p:nvGrpSpPr>
          <p:grpSpPr bwMode="auto">
            <a:xfrm>
              <a:off x="1535" y="1005"/>
              <a:ext cx="1153" cy="231"/>
              <a:chOff x="1679" y="957"/>
              <a:chExt cx="1153" cy="231"/>
            </a:xfrm>
          </p:grpSpPr>
          <p:sp>
            <p:nvSpPr>
              <p:cNvPr id="1932409" name="Rectangle 121"/>
              <p:cNvSpPr>
                <a:spLocks noChangeArrowheads="1"/>
              </p:cNvSpPr>
              <p:nvPr/>
            </p:nvSpPr>
            <p:spPr bwMode="auto">
              <a:xfrm>
                <a:off x="1968" y="1008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32410" name="Text Box 122"/>
              <p:cNvSpPr txBox="1">
                <a:spLocks noChangeArrowheads="1"/>
              </p:cNvSpPr>
              <p:nvPr/>
            </p:nvSpPr>
            <p:spPr bwMode="auto">
              <a:xfrm>
                <a:off x="1679" y="957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800">
                    <a:latin typeface="Verdana" charset="0"/>
                  </a:rPr>
                  <a:t>P1</a:t>
                </a:r>
              </a:p>
            </p:txBody>
          </p:sp>
        </p:grpSp>
        <p:grpSp>
          <p:nvGrpSpPr>
            <p:cNvPr id="1932411" name="Group 123"/>
            <p:cNvGrpSpPr>
              <a:grpSpLocks/>
            </p:cNvGrpSpPr>
            <p:nvPr/>
          </p:nvGrpSpPr>
          <p:grpSpPr bwMode="auto">
            <a:xfrm>
              <a:off x="1535" y="1149"/>
              <a:ext cx="1153" cy="231"/>
              <a:chOff x="1679" y="1101"/>
              <a:chExt cx="1153" cy="231"/>
            </a:xfrm>
          </p:grpSpPr>
          <p:sp>
            <p:nvSpPr>
              <p:cNvPr id="1932412" name="Rectangle 124"/>
              <p:cNvSpPr>
                <a:spLocks noChangeArrowheads="1"/>
              </p:cNvSpPr>
              <p:nvPr/>
            </p:nvSpPr>
            <p:spPr bwMode="auto">
              <a:xfrm>
                <a:off x="1968" y="1152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32413" name="Text Box 125"/>
              <p:cNvSpPr txBox="1">
                <a:spLocks noChangeArrowheads="1"/>
              </p:cNvSpPr>
              <p:nvPr/>
            </p:nvSpPr>
            <p:spPr bwMode="auto">
              <a:xfrm>
                <a:off x="1679" y="1101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800">
                    <a:latin typeface="Verdana" charset="0"/>
                  </a:rPr>
                  <a:t>P2</a:t>
                </a:r>
              </a:p>
            </p:txBody>
          </p:sp>
        </p:grpSp>
        <p:grpSp>
          <p:nvGrpSpPr>
            <p:cNvPr id="1932414" name="Group 126"/>
            <p:cNvGrpSpPr>
              <a:grpSpLocks/>
            </p:cNvGrpSpPr>
            <p:nvPr/>
          </p:nvGrpSpPr>
          <p:grpSpPr bwMode="auto">
            <a:xfrm>
              <a:off x="1535" y="1293"/>
              <a:ext cx="1153" cy="231"/>
              <a:chOff x="1679" y="1245"/>
              <a:chExt cx="1153" cy="231"/>
            </a:xfrm>
          </p:grpSpPr>
          <p:sp>
            <p:nvSpPr>
              <p:cNvPr id="1932415" name="Rectangle 127"/>
              <p:cNvSpPr>
                <a:spLocks noChangeArrowheads="1"/>
              </p:cNvSpPr>
              <p:nvPr/>
            </p:nvSpPr>
            <p:spPr bwMode="auto">
              <a:xfrm>
                <a:off x="1968" y="1296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32416" name="Text Box 128"/>
              <p:cNvSpPr txBox="1">
                <a:spLocks noChangeArrowheads="1"/>
              </p:cNvSpPr>
              <p:nvPr/>
            </p:nvSpPr>
            <p:spPr bwMode="auto">
              <a:xfrm>
                <a:off x="1679" y="1245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800">
                    <a:latin typeface="Verdana" charset="0"/>
                  </a:rPr>
                  <a:t>P3</a:t>
                </a:r>
              </a:p>
            </p:txBody>
          </p:sp>
        </p:grpSp>
        <p:grpSp>
          <p:nvGrpSpPr>
            <p:cNvPr id="1932417" name="Group 129"/>
            <p:cNvGrpSpPr>
              <a:grpSpLocks/>
            </p:cNvGrpSpPr>
            <p:nvPr/>
          </p:nvGrpSpPr>
          <p:grpSpPr bwMode="auto">
            <a:xfrm>
              <a:off x="1535" y="1437"/>
              <a:ext cx="1153" cy="231"/>
              <a:chOff x="1679" y="1389"/>
              <a:chExt cx="1153" cy="231"/>
            </a:xfrm>
          </p:grpSpPr>
          <p:sp>
            <p:nvSpPr>
              <p:cNvPr id="1932418" name="Rectangle 130"/>
              <p:cNvSpPr>
                <a:spLocks noChangeArrowheads="1"/>
              </p:cNvSpPr>
              <p:nvPr/>
            </p:nvSpPr>
            <p:spPr bwMode="auto">
              <a:xfrm>
                <a:off x="1968" y="1440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32419" name="Text Box 131"/>
              <p:cNvSpPr txBox="1">
                <a:spLocks noChangeArrowheads="1"/>
              </p:cNvSpPr>
              <p:nvPr/>
            </p:nvSpPr>
            <p:spPr bwMode="auto">
              <a:xfrm>
                <a:off x="1679" y="1389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800">
                    <a:latin typeface="Verdana" charset="0"/>
                  </a:rPr>
                  <a:t>P4</a:t>
                </a:r>
              </a:p>
            </p:txBody>
          </p:sp>
        </p:grpSp>
        <p:sp>
          <p:nvSpPr>
            <p:cNvPr id="1932420" name="Line 132"/>
            <p:cNvSpPr>
              <a:spLocks noChangeShapeType="1"/>
            </p:cNvSpPr>
            <p:nvPr/>
          </p:nvSpPr>
          <p:spPr bwMode="auto">
            <a:xfrm>
              <a:off x="1824" y="2064"/>
              <a:ext cx="0" cy="38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prstDash val="sysDot"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32421" name="Line 133"/>
            <p:cNvSpPr>
              <a:spLocks noChangeShapeType="1"/>
            </p:cNvSpPr>
            <p:nvPr/>
          </p:nvSpPr>
          <p:spPr bwMode="auto">
            <a:xfrm>
              <a:off x="2688" y="2064"/>
              <a:ext cx="0" cy="38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prstDash val="sysDot"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32422" name="Text Box 134"/>
            <p:cNvSpPr txBox="1">
              <a:spLocks noChangeArrowheads="1"/>
            </p:cNvSpPr>
            <p:nvPr/>
          </p:nvSpPr>
          <p:spPr bwMode="auto">
            <a:xfrm>
              <a:off x="1631" y="621"/>
              <a:ext cx="1205" cy="25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 i="1" dirty="0">
                  <a:latin typeface="Verdana" charset="0"/>
                </a:rPr>
                <a:t>Physical </a:t>
              </a:r>
              <a:r>
                <a:rPr lang="en-US" sz="2000" i="1" dirty="0" err="1">
                  <a:latin typeface="Verdana" charset="0"/>
                </a:rPr>
                <a:t>Regs</a:t>
              </a:r>
              <a:endParaRPr lang="en-US" sz="2000" i="1" dirty="0">
                <a:latin typeface="Verdana" charset="0"/>
              </a:endParaRPr>
            </a:p>
          </p:txBody>
        </p:sp>
        <p:sp>
          <p:nvSpPr>
            <p:cNvPr id="1932423" name="Rectangle 135"/>
            <p:cNvSpPr>
              <a:spLocks noChangeArrowheads="1"/>
            </p:cNvSpPr>
            <p:nvPr/>
          </p:nvSpPr>
          <p:spPr bwMode="auto">
            <a:xfrm>
              <a:off x="2688" y="1632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lIns="0" tIns="0" rIns="0" bIns="0" anchor="ctr">
              <a:prstTxWarp prst="textNoShape">
                <a:avLst/>
              </a:prstTxWarp>
            </a:bodyPr>
            <a:lstStyle/>
            <a:p>
              <a:r>
                <a:rPr lang="en-US" sz="1800">
                  <a:latin typeface="Verdana" charset="0"/>
                </a:rPr>
                <a:t>p</a:t>
              </a:r>
            </a:p>
          </p:txBody>
        </p:sp>
        <p:sp>
          <p:nvSpPr>
            <p:cNvPr id="1932424" name="Rectangle 136"/>
            <p:cNvSpPr>
              <a:spLocks noChangeArrowheads="1"/>
            </p:cNvSpPr>
            <p:nvPr/>
          </p:nvSpPr>
          <p:spPr bwMode="auto">
            <a:xfrm>
              <a:off x="2688" y="1776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lIns="0" tIns="0" rIns="0" bIns="0" anchor="ctr">
              <a:prstTxWarp prst="textNoShape">
                <a:avLst/>
              </a:prstTxWarp>
            </a:bodyPr>
            <a:lstStyle/>
            <a:p>
              <a:r>
                <a:rPr lang="en-US" sz="1800">
                  <a:latin typeface="Verdana" charset="0"/>
                </a:rPr>
                <a:t>p</a:t>
              </a:r>
            </a:p>
          </p:txBody>
        </p:sp>
        <p:sp>
          <p:nvSpPr>
            <p:cNvPr id="1932425" name="Rectangle 137"/>
            <p:cNvSpPr>
              <a:spLocks noChangeArrowheads="1"/>
            </p:cNvSpPr>
            <p:nvPr/>
          </p:nvSpPr>
          <p:spPr bwMode="auto">
            <a:xfrm>
              <a:off x="2688" y="1920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lIns="0" tIns="0" rIns="0" bIns="0" anchor="ctr">
              <a:prstTxWarp prst="textNoShape">
                <a:avLst/>
              </a:prstTxWarp>
            </a:bodyPr>
            <a:lstStyle/>
            <a:p>
              <a:r>
                <a:rPr lang="en-US" sz="1800">
                  <a:latin typeface="Verdana" charset="0"/>
                </a:rPr>
                <a:t>p</a:t>
              </a:r>
            </a:p>
          </p:txBody>
        </p:sp>
        <p:sp>
          <p:nvSpPr>
            <p:cNvPr id="1932426" name="Rectangle 138"/>
            <p:cNvSpPr>
              <a:spLocks noChangeArrowheads="1"/>
            </p:cNvSpPr>
            <p:nvPr/>
          </p:nvSpPr>
          <p:spPr bwMode="auto">
            <a:xfrm>
              <a:off x="2688" y="912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32427" name="Rectangle 139"/>
            <p:cNvSpPr>
              <a:spLocks noChangeArrowheads="1"/>
            </p:cNvSpPr>
            <p:nvPr/>
          </p:nvSpPr>
          <p:spPr bwMode="auto">
            <a:xfrm>
              <a:off x="2689" y="2448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32428" name="Rectangle 140"/>
            <p:cNvSpPr>
              <a:spLocks noChangeArrowheads="1"/>
            </p:cNvSpPr>
            <p:nvPr/>
          </p:nvSpPr>
          <p:spPr bwMode="auto">
            <a:xfrm>
              <a:off x="2688" y="1056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32429" name="Rectangle 141"/>
            <p:cNvSpPr>
              <a:spLocks noChangeArrowheads="1"/>
            </p:cNvSpPr>
            <p:nvPr/>
          </p:nvSpPr>
          <p:spPr bwMode="auto">
            <a:xfrm>
              <a:off x="2688" y="1200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32430" name="Rectangle 142"/>
            <p:cNvSpPr>
              <a:spLocks noChangeArrowheads="1"/>
            </p:cNvSpPr>
            <p:nvPr/>
          </p:nvSpPr>
          <p:spPr bwMode="auto">
            <a:xfrm>
              <a:off x="2688" y="1344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32431" name="Rectangle 143"/>
            <p:cNvSpPr>
              <a:spLocks noChangeArrowheads="1"/>
            </p:cNvSpPr>
            <p:nvPr/>
          </p:nvSpPr>
          <p:spPr bwMode="auto">
            <a:xfrm>
              <a:off x="2688" y="1488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32432" name="Line 144"/>
            <p:cNvSpPr>
              <a:spLocks noChangeShapeType="1"/>
            </p:cNvSpPr>
            <p:nvPr/>
          </p:nvSpPr>
          <p:spPr bwMode="auto">
            <a:xfrm>
              <a:off x="2688" y="2064"/>
              <a:ext cx="0" cy="38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prstDash val="sysDot"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32433" name="Line 145"/>
            <p:cNvSpPr>
              <a:spLocks noChangeShapeType="1"/>
            </p:cNvSpPr>
            <p:nvPr/>
          </p:nvSpPr>
          <p:spPr bwMode="auto">
            <a:xfrm>
              <a:off x="2879" y="2064"/>
              <a:ext cx="0" cy="38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prstDash val="sysDot"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932434" name="Group 146"/>
            <p:cNvGrpSpPr>
              <a:grpSpLocks/>
            </p:cNvGrpSpPr>
            <p:nvPr/>
          </p:nvGrpSpPr>
          <p:grpSpPr bwMode="auto">
            <a:xfrm>
              <a:off x="1535" y="2013"/>
              <a:ext cx="1153" cy="231"/>
              <a:chOff x="1679" y="1821"/>
              <a:chExt cx="1153" cy="231"/>
            </a:xfrm>
          </p:grpSpPr>
          <p:sp>
            <p:nvSpPr>
              <p:cNvPr id="1932435" name="Rectangle 147"/>
              <p:cNvSpPr>
                <a:spLocks noChangeArrowheads="1"/>
              </p:cNvSpPr>
              <p:nvPr/>
            </p:nvSpPr>
            <p:spPr bwMode="auto">
              <a:xfrm>
                <a:off x="1968" y="1872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algn="l"/>
                <a:r>
                  <a:rPr lang="en-US" sz="1800" dirty="0" smtClean="0">
                    <a:latin typeface="Verdana" charset="0"/>
                  </a:rPr>
                  <a:t>&lt;x1</a:t>
                </a:r>
                <a:r>
                  <a:rPr lang="en-US" sz="1800" dirty="0">
                    <a:latin typeface="Verdana" charset="0"/>
                  </a:rPr>
                  <a:t>&gt;</a:t>
                </a:r>
              </a:p>
            </p:txBody>
          </p:sp>
          <p:sp>
            <p:nvSpPr>
              <p:cNvPr id="1932436" name="Text Box 148"/>
              <p:cNvSpPr txBox="1">
                <a:spLocks noChangeArrowheads="1"/>
              </p:cNvSpPr>
              <p:nvPr/>
            </p:nvSpPr>
            <p:spPr bwMode="auto">
              <a:xfrm>
                <a:off x="1679" y="1821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800">
                    <a:latin typeface="Verdana" charset="0"/>
                  </a:rPr>
                  <a:t>P8</a:t>
                </a:r>
              </a:p>
            </p:txBody>
          </p:sp>
        </p:grpSp>
        <p:sp>
          <p:nvSpPr>
            <p:cNvPr id="1932437" name="Rectangle 149"/>
            <p:cNvSpPr>
              <a:spLocks noChangeArrowheads="1"/>
            </p:cNvSpPr>
            <p:nvPr/>
          </p:nvSpPr>
          <p:spPr bwMode="auto">
            <a:xfrm>
              <a:off x="2688" y="2064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lIns="0" tIns="0" rIns="0" bIns="0" anchor="ctr">
              <a:prstTxWarp prst="textNoShape">
                <a:avLst/>
              </a:prstTxWarp>
            </a:bodyPr>
            <a:lstStyle/>
            <a:p>
              <a:r>
                <a:rPr lang="en-US" sz="1800">
                  <a:latin typeface="Verdana" charset="0"/>
                </a:rPr>
                <a:t>p</a:t>
              </a:r>
            </a:p>
          </p:txBody>
        </p:sp>
      </p:grpSp>
      <p:grpSp>
        <p:nvGrpSpPr>
          <p:cNvPr id="1932438" name="Group 150"/>
          <p:cNvGrpSpPr>
            <a:grpSpLocks/>
          </p:cNvGrpSpPr>
          <p:nvPr/>
        </p:nvGrpSpPr>
        <p:grpSpPr bwMode="auto">
          <a:xfrm>
            <a:off x="5340350" y="1447800"/>
            <a:ext cx="685800" cy="228600"/>
            <a:chOff x="3168" y="912"/>
            <a:chExt cx="432" cy="144"/>
          </a:xfrm>
        </p:grpSpPr>
        <p:sp>
          <p:nvSpPr>
            <p:cNvPr id="1932439" name="Line 151"/>
            <p:cNvSpPr>
              <a:spLocks noChangeShapeType="1"/>
            </p:cNvSpPr>
            <p:nvPr/>
          </p:nvSpPr>
          <p:spPr bwMode="auto">
            <a:xfrm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32440" name="Line 152"/>
            <p:cNvSpPr>
              <a:spLocks noChangeShapeType="1"/>
            </p:cNvSpPr>
            <p:nvPr/>
          </p:nvSpPr>
          <p:spPr bwMode="auto">
            <a:xfrm flipV="1"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932441" name="Group 153"/>
          <p:cNvGrpSpPr>
            <a:grpSpLocks/>
          </p:cNvGrpSpPr>
          <p:nvPr/>
        </p:nvGrpSpPr>
        <p:grpSpPr bwMode="auto">
          <a:xfrm>
            <a:off x="468312" y="990600"/>
            <a:ext cx="2035175" cy="2574925"/>
            <a:chOff x="99" y="624"/>
            <a:chExt cx="1282" cy="1622"/>
          </a:xfrm>
        </p:grpSpPr>
        <p:grpSp>
          <p:nvGrpSpPr>
            <p:cNvPr id="1932442" name="Group 154"/>
            <p:cNvGrpSpPr>
              <a:grpSpLocks/>
            </p:cNvGrpSpPr>
            <p:nvPr/>
          </p:nvGrpSpPr>
          <p:grpSpPr bwMode="auto">
            <a:xfrm>
              <a:off x="99" y="1005"/>
              <a:ext cx="1153" cy="1241"/>
              <a:chOff x="243" y="957"/>
              <a:chExt cx="1153" cy="1241"/>
            </a:xfrm>
          </p:grpSpPr>
          <p:grpSp>
            <p:nvGrpSpPr>
              <p:cNvPr id="1932443" name="Group 155"/>
              <p:cNvGrpSpPr>
                <a:grpSpLocks/>
              </p:cNvGrpSpPr>
              <p:nvPr/>
            </p:nvGrpSpPr>
            <p:grpSpPr bwMode="auto">
              <a:xfrm>
                <a:off x="243" y="1677"/>
                <a:ext cx="1153" cy="233"/>
                <a:chOff x="243" y="1677"/>
                <a:chExt cx="1153" cy="233"/>
              </a:xfrm>
            </p:grpSpPr>
            <p:sp>
              <p:nvSpPr>
                <p:cNvPr id="1932444" name="Rectangle 156"/>
                <p:cNvSpPr>
                  <a:spLocks noChangeArrowheads="1"/>
                </p:cNvSpPr>
                <p:nvPr/>
              </p:nvSpPr>
              <p:spPr bwMode="auto">
                <a:xfrm>
                  <a:off x="532" y="1728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endParaRPr lang="en-US" sz="1800">
                    <a:latin typeface="Verdana" charset="0"/>
                  </a:endParaRPr>
                </a:p>
              </p:txBody>
            </p:sp>
            <p:sp>
              <p:nvSpPr>
                <p:cNvPr id="1932445" name="Text Box 157"/>
                <p:cNvSpPr txBox="1">
                  <a:spLocks noChangeArrowheads="1"/>
                </p:cNvSpPr>
                <p:nvPr/>
              </p:nvSpPr>
              <p:spPr bwMode="auto">
                <a:xfrm>
                  <a:off x="243" y="1677"/>
                  <a:ext cx="295" cy="233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800" dirty="0" smtClean="0">
                      <a:latin typeface="Verdana" charset="0"/>
                    </a:rPr>
                    <a:t>x5</a:t>
                  </a:r>
                  <a:endParaRPr lang="en-US" sz="1800" dirty="0">
                    <a:latin typeface="Verdana" charset="0"/>
                  </a:endParaRPr>
                </a:p>
              </p:txBody>
            </p:sp>
          </p:grpSp>
          <p:grpSp>
            <p:nvGrpSpPr>
              <p:cNvPr id="1932446" name="Group 158"/>
              <p:cNvGrpSpPr>
                <a:grpSpLocks/>
              </p:cNvGrpSpPr>
              <p:nvPr/>
            </p:nvGrpSpPr>
            <p:grpSpPr bwMode="auto">
              <a:xfrm>
                <a:off x="243" y="1821"/>
                <a:ext cx="1153" cy="233"/>
                <a:chOff x="243" y="1821"/>
                <a:chExt cx="1153" cy="233"/>
              </a:xfrm>
            </p:grpSpPr>
            <p:sp>
              <p:nvSpPr>
                <p:cNvPr id="1932447" name="Rectangle 159"/>
                <p:cNvSpPr>
                  <a:spLocks noChangeArrowheads="1"/>
                </p:cNvSpPr>
                <p:nvPr/>
              </p:nvSpPr>
              <p:spPr bwMode="auto">
                <a:xfrm>
                  <a:off x="532" y="1872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algn="l"/>
                  <a:r>
                    <a:rPr lang="en-US" sz="1800">
                      <a:latin typeface="Verdana" charset="0"/>
                    </a:rPr>
                    <a:t>P5</a:t>
                  </a:r>
                </a:p>
              </p:txBody>
            </p:sp>
            <p:sp>
              <p:nvSpPr>
                <p:cNvPr id="1932448" name="Text Box 160"/>
                <p:cNvSpPr txBox="1">
                  <a:spLocks noChangeArrowheads="1"/>
                </p:cNvSpPr>
                <p:nvPr/>
              </p:nvSpPr>
              <p:spPr bwMode="auto">
                <a:xfrm>
                  <a:off x="243" y="1821"/>
                  <a:ext cx="295" cy="233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800" dirty="0" smtClean="0">
                      <a:latin typeface="Verdana" charset="0"/>
                    </a:rPr>
                    <a:t>x6</a:t>
                  </a:r>
                  <a:endParaRPr lang="en-US" sz="1800" dirty="0">
                    <a:latin typeface="Verdana" charset="0"/>
                  </a:endParaRPr>
                </a:p>
              </p:txBody>
            </p:sp>
          </p:grpSp>
          <p:grpSp>
            <p:nvGrpSpPr>
              <p:cNvPr id="1932449" name="Group 161"/>
              <p:cNvGrpSpPr>
                <a:grpSpLocks/>
              </p:cNvGrpSpPr>
              <p:nvPr/>
            </p:nvGrpSpPr>
            <p:grpSpPr bwMode="auto">
              <a:xfrm>
                <a:off x="243" y="1965"/>
                <a:ext cx="1153" cy="233"/>
                <a:chOff x="243" y="1965"/>
                <a:chExt cx="1153" cy="233"/>
              </a:xfrm>
            </p:grpSpPr>
            <p:sp>
              <p:nvSpPr>
                <p:cNvPr id="1932450" name="Rectangle 162"/>
                <p:cNvSpPr>
                  <a:spLocks noChangeArrowheads="1"/>
                </p:cNvSpPr>
                <p:nvPr/>
              </p:nvSpPr>
              <p:spPr bwMode="auto">
                <a:xfrm>
                  <a:off x="532" y="2016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algn="l"/>
                  <a:r>
                    <a:rPr lang="en-US" sz="1800">
                      <a:latin typeface="Verdana" charset="0"/>
                    </a:rPr>
                    <a:t>P6</a:t>
                  </a:r>
                </a:p>
              </p:txBody>
            </p:sp>
            <p:sp>
              <p:nvSpPr>
                <p:cNvPr id="1932451" name="Text Box 163"/>
                <p:cNvSpPr txBox="1">
                  <a:spLocks noChangeArrowheads="1"/>
                </p:cNvSpPr>
                <p:nvPr/>
              </p:nvSpPr>
              <p:spPr bwMode="auto">
                <a:xfrm>
                  <a:off x="243" y="1965"/>
                  <a:ext cx="295" cy="233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800" dirty="0" smtClean="0">
                      <a:latin typeface="Verdana" charset="0"/>
                    </a:rPr>
                    <a:t>x7</a:t>
                  </a:r>
                  <a:endParaRPr lang="en-US" sz="1800" dirty="0">
                    <a:latin typeface="Verdana" charset="0"/>
                  </a:endParaRPr>
                </a:p>
              </p:txBody>
            </p:sp>
          </p:grpSp>
          <p:grpSp>
            <p:nvGrpSpPr>
              <p:cNvPr id="1932452" name="Group 164"/>
              <p:cNvGrpSpPr>
                <a:grpSpLocks/>
              </p:cNvGrpSpPr>
              <p:nvPr/>
            </p:nvGrpSpPr>
            <p:grpSpPr bwMode="auto">
              <a:xfrm>
                <a:off x="243" y="957"/>
                <a:ext cx="1153" cy="233"/>
                <a:chOff x="243" y="957"/>
                <a:chExt cx="1153" cy="233"/>
              </a:xfrm>
            </p:grpSpPr>
            <p:sp>
              <p:nvSpPr>
                <p:cNvPr id="1932453" name="Rectangle 165"/>
                <p:cNvSpPr>
                  <a:spLocks noChangeArrowheads="1"/>
                </p:cNvSpPr>
                <p:nvPr/>
              </p:nvSpPr>
              <p:spPr bwMode="auto">
                <a:xfrm>
                  <a:off x="532" y="1008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endParaRPr lang="en-US" sz="1800">
                    <a:latin typeface="Verdana" charset="0"/>
                  </a:endParaRPr>
                </a:p>
              </p:txBody>
            </p:sp>
            <p:sp>
              <p:nvSpPr>
                <p:cNvPr id="1932454" name="Text Box 166"/>
                <p:cNvSpPr txBox="1">
                  <a:spLocks noChangeArrowheads="1"/>
                </p:cNvSpPr>
                <p:nvPr/>
              </p:nvSpPr>
              <p:spPr bwMode="auto">
                <a:xfrm>
                  <a:off x="243" y="957"/>
                  <a:ext cx="295" cy="233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800" dirty="0" smtClean="0">
                      <a:latin typeface="Verdana" charset="0"/>
                    </a:rPr>
                    <a:t>x0</a:t>
                  </a:r>
                  <a:endParaRPr lang="en-US" sz="1800" dirty="0">
                    <a:latin typeface="Verdana" charset="0"/>
                  </a:endParaRPr>
                </a:p>
              </p:txBody>
            </p:sp>
          </p:grpSp>
          <p:grpSp>
            <p:nvGrpSpPr>
              <p:cNvPr id="1932455" name="Group 167"/>
              <p:cNvGrpSpPr>
                <a:grpSpLocks/>
              </p:cNvGrpSpPr>
              <p:nvPr/>
            </p:nvGrpSpPr>
            <p:grpSpPr bwMode="auto">
              <a:xfrm>
                <a:off x="243" y="1101"/>
                <a:ext cx="1153" cy="233"/>
                <a:chOff x="243" y="1101"/>
                <a:chExt cx="1153" cy="233"/>
              </a:xfrm>
            </p:grpSpPr>
            <p:sp>
              <p:nvSpPr>
                <p:cNvPr id="1932456" name="Rectangle 168"/>
                <p:cNvSpPr>
                  <a:spLocks noChangeArrowheads="1"/>
                </p:cNvSpPr>
                <p:nvPr/>
              </p:nvSpPr>
              <p:spPr bwMode="auto">
                <a:xfrm>
                  <a:off x="532" y="1152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algn="l"/>
                  <a:r>
                    <a:rPr lang="en-US" sz="1800">
                      <a:latin typeface="Verdana" charset="0"/>
                    </a:rPr>
                    <a:t>P8</a:t>
                  </a:r>
                </a:p>
              </p:txBody>
            </p:sp>
            <p:sp>
              <p:nvSpPr>
                <p:cNvPr id="1932457" name="Text Box 169"/>
                <p:cNvSpPr txBox="1">
                  <a:spLocks noChangeArrowheads="1"/>
                </p:cNvSpPr>
                <p:nvPr/>
              </p:nvSpPr>
              <p:spPr bwMode="auto">
                <a:xfrm>
                  <a:off x="243" y="1101"/>
                  <a:ext cx="295" cy="233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800" dirty="0" smtClean="0">
                      <a:latin typeface="Verdana" charset="0"/>
                    </a:rPr>
                    <a:t>x1</a:t>
                  </a:r>
                  <a:endParaRPr lang="en-US" sz="1800" dirty="0">
                    <a:latin typeface="Verdana" charset="0"/>
                  </a:endParaRPr>
                </a:p>
              </p:txBody>
            </p:sp>
          </p:grpSp>
          <p:grpSp>
            <p:nvGrpSpPr>
              <p:cNvPr id="1932458" name="Group 170"/>
              <p:cNvGrpSpPr>
                <a:grpSpLocks/>
              </p:cNvGrpSpPr>
              <p:nvPr/>
            </p:nvGrpSpPr>
            <p:grpSpPr bwMode="auto">
              <a:xfrm>
                <a:off x="243" y="1245"/>
                <a:ext cx="1153" cy="233"/>
                <a:chOff x="243" y="1245"/>
                <a:chExt cx="1153" cy="233"/>
              </a:xfrm>
            </p:grpSpPr>
            <p:sp>
              <p:nvSpPr>
                <p:cNvPr id="1932459" name="Rectangle 171"/>
                <p:cNvSpPr>
                  <a:spLocks noChangeArrowheads="1"/>
                </p:cNvSpPr>
                <p:nvPr/>
              </p:nvSpPr>
              <p:spPr bwMode="auto">
                <a:xfrm>
                  <a:off x="532" y="1296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endParaRPr lang="en-US" sz="1800">
                    <a:latin typeface="Verdana" charset="0"/>
                  </a:endParaRPr>
                </a:p>
              </p:txBody>
            </p:sp>
            <p:sp>
              <p:nvSpPr>
                <p:cNvPr id="1932460" name="Text Box 172"/>
                <p:cNvSpPr txBox="1">
                  <a:spLocks noChangeArrowheads="1"/>
                </p:cNvSpPr>
                <p:nvPr/>
              </p:nvSpPr>
              <p:spPr bwMode="auto">
                <a:xfrm>
                  <a:off x="243" y="1245"/>
                  <a:ext cx="295" cy="233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800" dirty="0" smtClean="0">
                      <a:latin typeface="Verdana" charset="0"/>
                    </a:rPr>
                    <a:t>x2</a:t>
                  </a:r>
                  <a:endParaRPr lang="en-US" sz="1800" dirty="0">
                    <a:latin typeface="Verdana" charset="0"/>
                  </a:endParaRPr>
                </a:p>
              </p:txBody>
            </p:sp>
          </p:grpSp>
          <p:grpSp>
            <p:nvGrpSpPr>
              <p:cNvPr id="1932461" name="Group 173"/>
              <p:cNvGrpSpPr>
                <a:grpSpLocks/>
              </p:cNvGrpSpPr>
              <p:nvPr/>
            </p:nvGrpSpPr>
            <p:grpSpPr bwMode="auto">
              <a:xfrm>
                <a:off x="243" y="1389"/>
                <a:ext cx="1153" cy="233"/>
                <a:chOff x="243" y="1389"/>
                <a:chExt cx="1153" cy="233"/>
              </a:xfrm>
            </p:grpSpPr>
            <p:sp>
              <p:nvSpPr>
                <p:cNvPr id="1932462" name="Rectangle 174"/>
                <p:cNvSpPr>
                  <a:spLocks noChangeArrowheads="1"/>
                </p:cNvSpPr>
                <p:nvPr/>
              </p:nvSpPr>
              <p:spPr bwMode="auto">
                <a:xfrm>
                  <a:off x="532" y="1440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algn="l"/>
                  <a:r>
                    <a:rPr lang="en-US" sz="1800">
                      <a:latin typeface="Verdana" charset="0"/>
                    </a:rPr>
                    <a:t>P7</a:t>
                  </a:r>
                </a:p>
              </p:txBody>
            </p:sp>
            <p:sp>
              <p:nvSpPr>
                <p:cNvPr id="1932463" name="Text Box 175"/>
                <p:cNvSpPr txBox="1">
                  <a:spLocks noChangeArrowheads="1"/>
                </p:cNvSpPr>
                <p:nvPr/>
              </p:nvSpPr>
              <p:spPr bwMode="auto">
                <a:xfrm>
                  <a:off x="243" y="1389"/>
                  <a:ext cx="295" cy="233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800" dirty="0" smtClean="0">
                      <a:latin typeface="Verdana" charset="0"/>
                    </a:rPr>
                    <a:t>x3</a:t>
                  </a:r>
                  <a:endParaRPr lang="en-US" sz="1800" dirty="0">
                    <a:latin typeface="Verdana" charset="0"/>
                  </a:endParaRPr>
                </a:p>
              </p:txBody>
            </p:sp>
          </p:grpSp>
          <p:grpSp>
            <p:nvGrpSpPr>
              <p:cNvPr id="1932464" name="Group 176"/>
              <p:cNvGrpSpPr>
                <a:grpSpLocks/>
              </p:cNvGrpSpPr>
              <p:nvPr/>
            </p:nvGrpSpPr>
            <p:grpSpPr bwMode="auto">
              <a:xfrm>
                <a:off x="243" y="1533"/>
                <a:ext cx="1153" cy="233"/>
                <a:chOff x="243" y="1533"/>
                <a:chExt cx="1153" cy="233"/>
              </a:xfrm>
            </p:grpSpPr>
            <p:sp>
              <p:nvSpPr>
                <p:cNvPr id="1932465" name="Rectangle 177"/>
                <p:cNvSpPr>
                  <a:spLocks noChangeArrowheads="1"/>
                </p:cNvSpPr>
                <p:nvPr/>
              </p:nvSpPr>
              <p:spPr bwMode="auto">
                <a:xfrm>
                  <a:off x="532" y="1584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endParaRPr lang="en-US" sz="1800">
                    <a:latin typeface="Verdana" charset="0"/>
                  </a:endParaRPr>
                </a:p>
              </p:txBody>
            </p:sp>
            <p:sp>
              <p:nvSpPr>
                <p:cNvPr id="1932466" name="Text Box 178"/>
                <p:cNvSpPr txBox="1">
                  <a:spLocks noChangeArrowheads="1"/>
                </p:cNvSpPr>
                <p:nvPr/>
              </p:nvSpPr>
              <p:spPr bwMode="auto">
                <a:xfrm>
                  <a:off x="243" y="1533"/>
                  <a:ext cx="295" cy="233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800" dirty="0" smtClean="0">
                      <a:latin typeface="Verdana" charset="0"/>
                    </a:rPr>
                    <a:t>x4</a:t>
                  </a:r>
                  <a:endParaRPr lang="en-US" sz="1800" dirty="0">
                    <a:latin typeface="Verdana" charset="0"/>
                  </a:endParaRPr>
                </a:p>
              </p:txBody>
            </p:sp>
          </p:grpSp>
        </p:grpSp>
        <p:sp>
          <p:nvSpPr>
            <p:cNvPr id="1932467" name="Text Box 179"/>
            <p:cNvSpPr txBox="1">
              <a:spLocks noChangeArrowheads="1"/>
            </p:cNvSpPr>
            <p:nvPr/>
          </p:nvSpPr>
          <p:spPr bwMode="auto">
            <a:xfrm>
              <a:off x="288" y="624"/>
              <a:ext cx="1093" cy="44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 sz="2000" i="1" dirty="0">
                  <a:latin typeface="Verdana" charset="0"/>
                </a:rPr>
                <a:t>Rename Table</a:t>
              </a:r>
            </a:p>
          </p:txBody>
        </p:sp>
      </p:grpSp>
      <p:grpSp>
        <p:nvGrpSpPr>
          <p:cNvPr id="1932468" name="Group 180"/>
          <p:cNvGrpSpPr>
            <a:grpSpLocks/>
          </p:cNvGrpSpPr>
          <p:nvPr/>
        </p:nvGrpSpPr>
        <p:grpSpPr bwMode="auto">
          <a:xfrm>
            <a:off x="920750" y="1824038"/>
            <a:ext cx="846138" cy="366712"/>
            <a:chOff x="384" y="1149"/>
            <a:chExt cx="533" cy="231"/>
          </a:xfrm>
        </p:grpSpPr>
        <p:grpSp>
          <p:nvGrpSpPr>
            <p:cNvPr id="1932469" name="Group 181"/>
            <p:cNvGrpSpPr>
              <a:grpSpLocks/>
            </p:cNvGrpSpPr>
            <p:nvPr/>
          </p:nvGrpSpPr>
          <p:grpSpPr bwMode="auto">
            <a:xfrm>
              <a:off x="384" y="1200"/>
              <a:ext cx="288" cy="144"/>
              <a:chOff x="3168" y="912"/>
              <a:chExt cx="432" cy="144"/>
            </a:xfrm>
          </p:grpSpPr>
          <p:sp>
            <p:nvSpPr>
              <p:cNvPr id="1932470" name="Line 182"/>
              <p:cNvSpPr>
                <a:spLocks noChangeShapeType="1"/>
              </p:cNvSpPr>
              <p:nvPr/>
            </p:nvSpPr>
            <p:spPr bwMode="auto">
              <a:xfrm>
                <a:off x="3168" y="912"/>
                <a:ext cx="432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32471" name="Line 183"/>
              <p:cNvSpPr>
                <a:spLocks noChangeShapeType="1"/>
              </p:cNvSpPr>
              <p:nvPr/>
            </p:nvSpPr>
            <p:spPr bwMode="auto">
              <a:xfrm flipV="1">
                <a:off x="3168" y="912"/>
                <a:ext cx="432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932472" name="Text Box 184"/>
            <p:cNvSpPr txBox="1">
              <a:spLocks noChangeArrowheads="1"/>
            </p:cNvSpPr>
            <p:nvPr/>
          </p:nvSpPr>
          <p:spPr bwMode="auto">
            <a:xfrm>
              <a:off x="623" y="1149"/>
              <a:ext cx="294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800">
                  <a:solidFill>
                    <a:schemeClr val="tx2"/>
                  </a:solidFill>
                  <a:latin typeface="Verdana" charset="0"/>
                </a:rPr>
                <a:t>P0</a:t>
              </a:r>
            </a:p>
          </p:txBody>
        </p:sp>
      </p:grpSp>
      <p:sp>
        <p:nvSpPr>
          <p:cNvPr id="1932473" name="Text Box 185"/>
          <p:cNvSpPr txBox="1">
            <a:spLocks noChangeArrowheads="1"/>
          </p:cNvSpPr>
          <p:nvPr/>
        </p:nvSpPr>
        <p:spPr bwMode="auto">
          <a:xfrm>
            <a:off x="5264150" y="4648200"/>
            <a:ext cx="5334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en-US" sz="1800">
                <a:latin typeface="Verdana" charset="0"/>
              </a:rPr>
              <a:t>P8</a:t>
            </a:r>
          </a:p>
        </p:txBody>
      </p:sp>
      <p:sp>
        <p:nvSpPr>
          <p:cNvPr id="1932474" name="Text Box 186"/>
          <p:cNvSpPr txBox="1">
            <a:spLocks noChangeArrowheads="1"/>
          </p:cNvSpPr>
          <p:nvPr/>
        </p:nvSpPr>
        <p:spPr bwMode="auto">
          <a:xfrm>
            <a:off x="5264150" y="4876800"/>
            <a:ext cx="5334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en-US" sz="1800">
                <a:latin typeface="Verdana" charset="0"/>
              </a:rPr>
              <a:t>P7</a:t>
            </a:r>
          </a:p>
        </p:txBody>
      </p:sp>
      <p:grpSp>
        <p:nvGrpSpPr>
          <p:cNvPr id="1932475" name="Group 187"/>
          <p:cNvGrpSpPr>
            <a:grpSpLocks/>
          </p:cNvGrpSpPr>
          <p:nvPr/>
        </p:nvGrpSpPr>
        <p:grpSpPr bwMode="auto">
          <a:xfrm>
            <a:off x="5340350" y="1676400"/>
            <a:ext cx="685800" cy="228600"/>
            <a:chOff x="3168" y="912"/>
            <a:chExt cx="432" cy="144"/>
          </a:xfrm>
        </p:grpSpPr>
        <p:sp>
          <p:nvSpPr>
            <p:cNvPr id="1932476" name="Line 188"/>
            <p:cNvSpPr>
              <a:spLocks noChangeShapeType="1"/>
            </p:cNvSpPr>
            <p:nvPr/>
          </p:nvSpPr>
          <p:spPr bwMode="auto">
            <a:xfrm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32477" name="Line 189"/>
            <p:cNvSpPr>
              <a:spLocks noChangeShapeType="1"/>
            </p:cNvSpPr>
            <p:nvPr/>
          </p:nvSpPr>
          <p:spPr bwMode="auto">
            <a:xfrm flipV="1"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932478" name="Group 190"/>
          <p:cNvGrpSpPr>
            <a:grpSpLocks/>
          </p:cNvGrpSpPr>
          <p:nvPr/>
        </p:nvGrpSpPr>
        <p:grpSpPr bwMode="auto">
          <a:xfrm>
            <a:off x="920750" y="2281238"/>
            <a:ext cx="846138" cy="366712"/>
            <a:chOff x="384" y="1437"/>
            <a:chExt cx="533" cy="231"/>
          </a:xfrm>
        </p:grpSpPr>
        <p:grpSp>
          <p:nvGrpSpPr>
            <p:cNvPr id="1932479" name="Group 191"/>
            <p:cNvGrpSpPr>
              <a:grpSpLocks/>
            </p:cNvGrpSpPr>
            <p:nvPr/>
          </p:nvGrpSpPr>
          <p:grpSpPr bwMode="auto">
            <a:xfrm>
              <a:off x="384" y="1488"/>
              <a:ext cx="288" cy="144"/>
              <a:chOff x="3168" y="912"/>
              <a:chExt cx="432" cy="144"/>
            </a:xfrm>
          </p:grpSpPr>
          <p:sp>
            <p:nvSpPr>
              <p:cNvPr id="1932480" name="Line 192"/>
              <p:cNvSpPr>
                <a:spLocks noChangeShapeType="1"/>
              </p:cNvSpPr>
              <p:nvPr/>
            </p:nvSpPr>
            <p:spPr bwMode="auto">
              <a:xfrm>
                <a:off x="3168" y="912"/>
                <a:ext cx="432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32481" name="Line 193"/>
              <p:cNvSpPr>
                <a:spLocks noChangeShapeType="1"/>
              </p:cNvSpPr>
              <p:nvPr/>
            </p:nvSpPr>
            <p:spPr bwMode="auto">
              <a:xfrm flipV="1">
                <a:off x="3168" y="912"/>
                <a:ext cx="432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932482" name="Text Box 194"/>
            <p:cNvSpPr txBox="1">
              <a:spLocks noChangeArrowheads="1"/>
            </p:cNvSpPr>
            <p:nvPr/>
          </p:nvSpPr>
          <p:spPr bwMode="auto">
            <a:xfrm>
              <a:off x="623" y="1437"/>
              <a:ext cx="294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800">
                  <a:solidFill>
                    <a:schemeClr val="tx2"/>
                  </a:solidFill>
                  <a:latin typeface="Verdana" charset="0"/>
                </a:rPr>
                <a:t>P1</a:t>
              </a:r>
            </a:p>
          </p:txBody>
        </p:sp>
      </p:grpSp>
      <p:sp>
        <p:nvSpPr>
          <p:cNvPr id="1932483" name="Text Box 195"/>
          <p:cNvSpPr txBox="1">
            <a:spLocks noChangeArrowheads="1"/>
          </p:cNvSpPr>
          <p:nvPr/>
        </p:nvSpPr>
        <p:spPr bwMode="auto">
          <a:xfrm>
            <a:off x="5264150" y="5105400"/>
            <a:ext cx="5334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en-US" sz="1800">
                <a:latin typeface="Verdana" charset="0"/>
              </a:rPr>
              <a:t>P5</a:t>
            </a:r>
          </a:p>
        </p:txBody>
      </p:sp>
      <p:grpSp>
        <p:nvGrpSpPr>
          <p:cNvPr id="1932484" name="Group 196"/>
          <p:cNvGrpSpPr>
            <a:grpSpLocks/>
          </p:cNvGrpSpPr>
          <p:nvPr/>
        </p:nvGrpSpPr>
        <p:grpSpPr bwMode="auto">
          <a:xfrm>
            <a:off x="920750" y="2967038"/>
            <a:ext cx="846138" cy="366712"/>
            <a:chOff x="384" y="1869"/>
            <a:chExt cx="533" cy="231"/>
          </a:xfrm>
        </p:grpSpPr>
        <p:grpSp>
          <p:nvGrpSpPr>
            <p:cNvPr id="1932485" name="Group 197"/>
            <p:cNvGrpSpPr>
              <a:grpSpLocks/>
            </p:cNvGrpSpPr>
            <p:nvPr/>
          </p:nvGrpSpPr>
          <p:grpSpPr bwMode="auto">
            <a:xfrm>
              <a:off x="384" y="1920"/>
              <a:ext cx="288" cy="144"/>
              <a:chOff x="3168" y="912"/>
              <a:chExt cx="432" cy="144"/>
            </a:xfrm>
          </p:grpSpPr>
          <p:sp>
            <p:nvSpPr>
              <p:cNvPr id="1932486" name="Line 198"/>
              <p:cNvSpPr>
                <a:spLocks noChangeShapeType="1"/>
              </p:cNvSpPr>
              <p:nvPr/>
            </p:nvSpPr>
            <p:spPr bwMode="auto">
              <a:xfrm>
                <a:off x="3168" y="912"/>
                <a:ext cx="432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32487" name="Line 199"/>
              <p:cNvSpPr>
                <a:spLocks noChangeShapeType="1"/>
              </p:cNvSpPr>
              <p:nvPr/>
            </p:nvSpPr>
            <p:spPr bwMode="auto">
              <a:xfrm flipV="1">
                <a:off x="3168" y="912"/>
                <a:ext cx="432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932488" name="Text Box 200"/>
            <p:cNvSpPr txBox="1">
              <a:spLocks noChangeArrowheads="1"/>
            </p:cNvSpPr>
            <p:nvPr/>
          </p:nvSpPr>
          <p:spPr bwMode="auto">
            <a:xfrm>
              <a:off x="623" y="1869"/>
              <a:ext cx="294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800">
                  <a:latin typeface="Verdana" charset="0"/>
                </a:rPr>
                <a:t>P3</a:t>
              </a:r>
            </a:p>
          </p:txBody>
        </p:sp>
      </p:grpSp>
      <p:grpSp>
        <p:nvGrpSpPr>
          <p:cNvPr id="1932489" name="Group 201"/>
          <p:cNvGrpSpPr>
            <a:grpSpLocks/>
          </p:cNvGrpSpPr>
          <p:nvPr/>
        </p:nvGrpSpPr>
        <p:grpSpPr bwMode="auto">
          <a:xfrm>
            <a:off x="5340350" y="1905000"/>
            <a:ext cx="685800" cy="228600"/>
            <a:chOff x="3168" y="912"/>
            <a:chExt cx="432" cy="144"/>
          </a:xfrm>
        </p:grpSpPr>
        <p:sp>
          <p:nvSpPr>
            <p:cNvPr id="1932490" name="Line 202"/>
            <p:cNvSpPr>
              <a:spLocks noChangeShapeType="1"/>
            </p:cNvSpPr>
            <p:nvPr/>
          </p:nvSpPr>
          <p:spPr bwMode="auto">
            <a:xfrm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32491" name="Line 203"/>
            <p:cNvSpPr>
              <a:spLocks noChangeShapeType="1"/>
            </p:cNvSpPr>
            <p:nvPr/>
          </p:nvSpPr>
          <p:spPr bwMode="auto">
            <a:xfrm flipV="1"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932492" name="Text Box 204"/>
          <p:cNvSpPr txBox="1">
            <a:spLocks noChangeArrowheads="1"/>
          </p:cNvSpPr>
          <p:nvPr/>
        </p:nvSpPr>
        <p:spPr bwMode="auto">
          <a:xfrm>
            <a:off x="5264150" y="5334000"/>
            <a:ext cx="5334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en-US" sz="1800">
                <a:latin typeface="Verdana" charset="0"/>
              </a:rPr>
              <a:t>P1</a:t>
            </a:r>
          </a:p>
        </p:txBody>
      </p:sp>
      <p:grpSp>
        <p:nvGrpSpPr>
          <p:cNvPr id="1932493" name="Group 205"/>
          <p:cNvGrpSpPr>
            <a:grpSpLocks/>
          </p:cNvGrpSpPr>
          <p:nvPr/>
        </p:nvGrpSpPr>
        <p:grpSpPr bwMode="auto">
          <a:xfrm>
            <a:off x="1377950" y="2281238"/>
            <a:ext cx="846138" cy="366712"/>
            <a:chOff x="672" y="1437"/>
            <a:chExt cx="533" cy="231"/>
          </a:xfrm>
        </p:grpSpPr>
        <p:grpSp>
          <p:nvGrpSpPr>
            <p:cNvPr id="1932494" name="Group 206"/>
            <p:cNvGrpSpPr>
              <a:grpSpLocks/>
            </p:cNvGrpSpPr>
            <p:nvPr/>
          </p:nvGrpSpPr>
          <p:grpSpPr bwMode="auto">
            <a:xfrm>
              <a:off x="672" y="1488"/>
              <a:ext cx="288" cy="144"/>
              <a:chOff x="3168" y="912"/>
              <a:chExt cx="432" cy="144"/>
            </a:xfrm>
          </p:grpSpPr>
          <p:sp>
            <p:nvSpPr>
              <p:cNvPr id="1932495" name="Line 207"/>
              <p:cNvSpPr>
                <a:spLocks noChangeShapeType="1"/>
              </p:cNvSpPr>
              <p:nvPr/>
            </p:nvSpPr>
            <p:spPr bwMode="auto">
              <a:xfrm>
                <a:off x="3168" y="912"/>
                <a:ext cx="432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32496" name="Line 208"/>
              <p:cNvSpPr>
                <a:spLocks noChangeShapeType="1"/>
              </p:cNvSpPr>
              <p:nvPr/>
            </p:nvSpPr>
            <p:spPr bwMode="auto">
              <a:xfrm flipV="1">
                <a:off x="3168" y="912"/>
                <a:ext cx="432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932497" name="Text Box 209"/>
            <p:cNvSpPr txBox="1">
              <a:spLocks noChangeArrowheads="1"/>
            </p:cNvSpPr>
            <p:nvPr/>
          </p:nvSpPr>
          <p:spPr bwMode="auto">
            <a:xfrm>
              <a:off x="911" y="1437"/>
              <a:ext cx="294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800">
                  <a:latin typeface="Verdana" charset="0"/>
                </a:rPr>
                <a:t>P2</a:t>
              </a:r>
            </a:p>
          </p:txBody>
        </p:sp>
      </p:grpSp>
      <p:sp>
        <p:nvSpPr>
          <p:cNvPr id="1932498" name="Text Box 210"/>
          <p:cNvSpPr txBox="1">
            <a:spLocks noChangeArrowheads="1"/>
          </p:cNvSpPr>
          <p:nvPr/>
        </p:nvSpPr>
        <p:spPr bwMode="auto">
          <a:xfrm>
            <a:off x="539750" y="5334000"/>
            <a:ext cx="63246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en-US" sz="1800" dirty="0" err="1">
                <a:latin typeface="Verdana" charset="0"/>
              </a:rPr>
              <a:t>x</a:t>
            </a:r>
            <a:r>
              <a:rPr lang="en-US" sz="1800" dirty="0">
                <a:latin typeface="Verdana" charset="0"/>
              </a:rPr>
              <a:t>          add         P1            P3     </a:t>
            </a:r>
            <a:r>
              <a:rPr lang="en-US" sz="1800" dirty="0" smtClean="0">
                <a:latin typeface="Verdana" charset="0"/>
              </a:rPr>
              <a:t> x3                </a:t>
            </a:r>
            <a:r>
              <a:rPr lang="en-US" sz="1800" dirty="0">
                <a:latin typeface="Verdana" charset="0"/>
              </a:rPr>
              <a:t>P2</a:t>
            </a:r>
          </a:p>
        </p:txBody>
      </p:sp>
      <p:sp>
        <p:nvSpPr>
          <p:cNvPr id="1932499" name="Text Box 211"/>
          <p:cNvSpPr txBox="1">
            <a:spLocks noChangeArrowheads="1"/>
          </p:cNvSpPr>
          <p:nvPr/>
        </p:nvSpPr>
        <p:spPr bwMode="auto">
          <a:xfrm>
            <a:off x="609600" y="5562600"/>
            <a:ext cx="63246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en-US" sz="1800" dirty="0" err="1">
                <a:latin typeface="Verdana" charset="0"/>
              </a:rPr>
              <a:t>x</a:t>
            </a:r>
            <a:r>
              <a:rPr lang="en-US" sz="1800" dirty="0">
                <a:latin typeface="Verdana" charset="0"/>
              </a:rPr>
              <a:t>          ld           P0                    </a:t>
            </a:r>
            <a:r>
              <a:rPr lang="en-US" sz="1800" dirty="0" smtClean="0">
                <a:latin typeface="Verdana" charset="0"/>
              </a:rPr>
              <a:t> x6                </a:t>
            </a:r>
            <a:r>
              <a:rPr lang="en-US" sz="1800" dirty="0">
                <a:latin typeface="Verdana" charset="0"/>
              </a:rPr>
              <a:t>P4</a:t>
            </a:r>
          </a:p>
        </p:txBody>
      </p:sp>
      <p:sp>
        <p:nvSpPr>
          <p:cNvPr id="1932500" name="Text Box 212"/>
          <p:cNvSpPr txBox="1">
            <a:spLocks noChangeArrowheads="1"/>
          </p:cNvSpPr>
          <p:nvPr/>
        </p:nvSpPr>
        <p:spPr bwMode="auto">
          <a:xfrm>
            <a:off x="5264150" y="5562600"/>
            <a:ext cx="5334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en-US" sz="1800">
                <a:latin typeface="Verdana" charset="0"/>
              </a:rPr>
              <a:t>P3</a:t>
            </a:r>
          </a:p>
        </p:txBody>
      </p:sp>
      <p:grpSp>
        <p:nvGrpSpPr>
          <p:cNvPr id="1932501" name="Group 213"/>
          <p:cNvGrpSpPr>
            <a:grpSpLocks/>
          </p:cNvGrpSpPr>
          <p:nvPr/>
        </p:nvGrpSpPr>
        <p:grpSpPr bwMode="auto">
          <a:xfrm>
            <a:off x="5340350" y="2133600"/>
            <a:ext cx="685800" cy="228600"/>
            <a:chOff x="3168" y="912"/>
            <a:chExt cx="432" cy="144"/>
          </a:xfrm>
        </p:grpSpPr>
        <p:sp>
          <p:nvSpPr>
            <p:cNvPr id="1932502" name="Line 214"/>
            <p:cNvSpPr>
              <a:spLocks noChangeShapeType="1"/>
            </p:cNvSpPr>
            <p:nvPr/>
          </p:nvSpPr>
          <p:spPr bwMode="auto">
            <a:xfrm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32503" name="Line 215"/>
            <p:cNvSpPr>
              <a:spLocks noChangeShapeType="1"/>
            </p:cNvSpPr>
            <p:nvPr/>
          </p:nvSpPr>
          <p:spPr bwMode="auto">
            <a:xfrm flipV="1"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932504" name="Group 216"/>
          <p:cNvGrpSpPr>
            <a:grpSpLocks/>
          </p:cNvGrpSpPr>
          <p:nvPr/>
        </p:nvGrpSpPr>
        <p:grpSpPr bwMode="auto">
          <a:xfrm>
            <a:off x="1377950" y="2967038"/>
            <a:ext cx="846138" cy="366712"/>
            <a:chOff x="672" y="1869"/>
            <a:chExt cx="533" cy="231"/>
          </a:xfrm>
        </p:grpSpPr>
        <p:grpSp>
          <p:nvGrpSpPr>
            <p:cNvPr id="1932505" name="Group 217"/>
            <p:cNvGrpSpPr>
              <a:grpSpLocks/>
            </p:cNvGrpSpPr>
            <p:nvPr/>
          </p:nvGrpSpPr>
          <p:grpSpPr bwMode="auto">
            <a:xfrm>
              <a:off x="672" y="1920"/>
              <a:ext cx="288" cy="144"/>
              <a:chOff x="3168" y="912"/>
              <a:chExt cx="432" cy="144"/>
            </a:xfrm>
          </p:grpSpPr>
          <p:sp>
            <p:nvSpPr>
              <p:cNvPr id="1932506" name="Line 218"/>
              <p:cNvSpPr>
                <a:spLocks noChangeShapeType="1"/>
              </p:cNvSpPr>
              <p:nvPr/>
            </p:nvSpPr>
            <p:spPr bwMode="auto">
              <a:xfrm>
                <a:off x="3168" y="912"/>
                <a:ext cx="432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32507" name="Line 219"/>
              <p:cNvSpPr>
                <a:spLocks noChangeShapeType="1"/>
              </p:cNvSpPr>
              <p:nvPr/>
            </p:nvSpPr>
            <p:spPr bwMode="auto">
              <a:xfrm flipV="1">
                <a:off x="3168" y="912"/>
                <a:ext cx="432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932508" name="Text Box 220"/>
            <p:cNvSpPr txBox="1">
              <a:spLocks noChangeArrowheads="1"/>
            </p:cNvSpPr>
            <p:nvPr/>
          </p:nvSpPr>
          <p:spPr bwMode="auto">
            <a:xfrm>
              <a:off x="911" y="1869"/>
              <a:ext cx="294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800">
                  <a:latin typeface="Verdana" charset="0"/>
                </a:rPr>
                <a:t>P4</a:t>
              </a:r>
            </a:p>
          </p:txBody>
        </p:sp>
      </p:grpSp>
      <p:grpSp>
        <p:nvGrpSpPr>
          <p:cNvPr id="1932509" name="Group 221"/>
          <p:cNvGrpSpPr>
            <a:grpSpLocks/>
          </p:cNvGrpSpPr>
          <p:nvPr/>
        </p:nvGrpSpPr>
        <p:grpSpPr bwMode="auto">
          <a:xfrm>
            <a:off x="5340350" y="2362200"/>
            <a:ext cx="685800" cy="228600"/>
            <a:chOff x="3168" y="912"/>
            <a:chExt cx="432" cy="144"/>
          </a:xfrm>
        </p:grpSpPr>
        <p:sp>
          <p:nvSpPr>
            <p:cNvPr id="1932510" name="Line 222"/>
            <p:cNvSpPr>
              <a:spLocks noChangeShapeType="1"/>
            </p:cNvSpPr>
            <p:nvPr/>
          </p:nvSpPr>
          <p:spPr bwMode="auto">
            <a:xfrm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32511" name="Line 223"/>
            <p:cNvSpPr>
              <a:spLocks noChangeShapeType="1"/>
            </p:cNvSpPr>
            <p:nvPr/>
          </p:nvSpPr>
          <p:spPr bwMode="auto">
            <a:xfrm flipV="1"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932512" name="Group 224"/>
          <p:cNvGrpSpPr>
            <a:grpSpLocks/>
          </p:cNvGrpSpPr>
          <p:nvPr/>
        </p:nvGrpSpPr>
        <p:grpSpPr bwMode="auto">
          <a:xfrm>
            <a:off x="6940550" y="4419600"/>
            <a:ext cx="2051050" cy="701675"/>
            <a:chOff x="4176" y="2784"/>
            <a:chExt cx="1292" cy="442"/>
          </a:xfrm>
        </p:grpSpPr>
        <p:sp>
          <p:nvSpPr>
            <p:cNvPr id="1932513" name="Line 225"/>
            <p:cNvSpPr>
              <a:spLocks noChangeShapeType="1"/>
            </p:cNvSpPr>
            <p:nvPr/>
          </p:nvSpPr>
          <p:spPr bwMode="auto">
            <a:xfrm flipH="1">
              <a:off x="4176" y="3024"/>
              <a:ext cx="192" cy="0"/>
            </a:xfrm>
            <a:prstGeom prst="line">
              <a:avLst/>
            </a:prstGeom>
            <a:noFill/>
            <a:ln w="57150">
              <a:solidFill>
                <a:schemeClr val="hlink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32514" name="Text Box 226"/>
            <p:cNvSpPr txBox="1">
              <a:spLocks noChangeArrowheads="1"/>
            </p:cNvSpPr>
            <p:nvPr/>
          </p:nvSpPr>
          <p:spPr bwMode="auto">
            <a:xfrm>
              <a:off x="4272" y="2784"/>
              <a:ext cx="1196" cy="44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 sz="2000">
                  <a:solidFill>
                    <a:schemeClr val="hlink"/>
                  </a:solidFill>
                  <a:latin typeface="Verdana" charset="0"/>
                </a:rPr>
                <a:t>Execute &amp; Commit</a:t>
              </a:r>
            </a:p>
          </p:txBody>
        </p:sp>
      </p:grpSp>
      <p:grpSp>
        <p:nvGrpSpPr>
          <p:cNvPr id="1932515" name="Group 227"/>
          <p:cNvGrpSpPr>
            <a:grpSpLocks/>
          </p:cNvGrpSpPr>
          <p:nvPr/>
        </p:nvGrpSpPr>
        <p:grpSpPr bwMode="auto">
          <a:xfrm>
            <a:off x="2368550" y="1600200"/>
            <a:ext cx="3733800" cy="4191000"/>
            <a:chOff x="1296" y="1008"/>
            <a:chExt cx="2352" cy="2640"/>
          </a:xfrm>
        </p:grpSpPr>
        <p:sp>
          <p:nvSpPr>
            <p:cNvPr id="1932516" name="Line 228"/>
            <p:cNvSpPr>
              <a:spLocks noChangeShapeType="1"/>
            </p:cNvSpPr>
            <p:nvPr/>
          </p:nvSpPr>
          <p:spPr bwMode="auto">
            <a:xfrm flipH="1">
              <a:off x="1296" y="3072"/>
              <a:ext cx="2352" cy="144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32517" name="Line 229"/>
            <p:cNvSpPr>
              <a:spLocks noChangeShapeType="1"/>
            </p:cNvSpPr>
            <p:nvPr/>
          </p:nvSpPr>
          <p:spPr bwMode="auto">
            <a:xfrm flipH="1">
              <a:off x="1296" y="3120"/>
              <a:ext cx="2352" cy="528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32518" name="Line 230"/>
            <p:cNvSpPr>
              <a:spLocks noChangeShapeType="1"/>
            </p:cNvSpPr>
            <p:nvPr/>
          </p:nvSpPr>
          <p:spPr bwMode="auto">
            <a:xfrm flipH="1" flipV="1">
              <a:off x="2832" y="1008"/>
              <a:ext cx="816" cy="2016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932519" name="Group 231"/>
          <p:cNvGrpSpPr>
            <a:grpSpLocks/>
          </p:cNvGrpSpPr>
          <p:nvPr/>
        </p:nvGrpSpPr>
        <p:grpSpPr bwMode="auto">
          <a:xfrm>
            <a:off x="2138363" y="1366838"/>
            <a:ext cx="2773362" cy="4587875"/>
            <a:chOff x="1151" y="861"/>
            <a:chExt cx="1747" cy="2890"/>
          </a:xfrm>
        </p:grpSpPr>
        <p:sp>
          <p:nvSpPr>
            <p:cNvPr id="1932520" name="Text Box 232"/>
            <p:cNvSpPr txBox="1">
              <a:spLocks noChangeArrowheads="1"/>
            </p:cNvSpPr>
            <p:nvPr/>
          </p:nvSpPr>
          <p:spPr bwMode="auto">
            <a:xfrm>
              <a:off x="1151" y="3069"/>
              <a:ext cx="216" cy="25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>
                  <a:solidFill>
                    <a:schemeClr val="hlink"/>
                  </a:solidFill>
                  <a:latin typeface="Verdana" charset="0"/>
                </a:rPr>
                <a:t>p</a:t>
              </a:r>
            </a:p>
          </p:txBody>
        </p:sp>
        <p:sp>
          <p:nvSpPr>
            <p:cNvPr id="1932521" name="Text Box 233"/>
            <p:cNvSpPr txBox="1">
              <a:spLocks noChangeArrowheads="1"/>
            </p:cNvSpPr>
            <p:nvPr/>
          </p:nvSpPr>
          <p:spPr bwMode="auto">
            <a:xfrm>
              <a:off x="1151" y="3501"/>
              <a:ext cx="216" cy="25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>
                  <a:solidFill>
                    <a:schemeClr val="hlink"/>
                  </a:solidFill>
                  <a:latin typeface="Verdana" charset="0"/>
                </a:rPr>
                <a:t>p</a:t>
              </a:r>
            </a:p>
          </p:txBody>
        </p:sp>
        <p:sp>
          <p:nvSpPr>
            <p:cNvPr id="1932522" name="Text Box 234"/>
            <p:cNvSpPr txBox="1">
              <a:spLocks noChangeArrowheads="1"/>
            </p:cNvSpPr>
            <p:nvPr/>
          </p:nvSpPr>
          <p:spPr bwMode="auto">
            <a:xfrm>
              <a:off x="2692" y="877"/>
              <a:ext cx="206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800">
                  <a:solidFill>
                    <a:schemeClr val="hlink"/>
                  </a:solidFill>
                  <a:latin typeface="Verdana" charset="0"/>
                </a:rPr>
                <a:t>p</a:t>
              </a:r>
            </a:p>
          </p:txBody>
        </p:sp>
        <p:sp>
          <p:nvSpPr>
            <p:cNvPr id="1932523" name="Text Box 235"/>
            <p:cNvSpPr txBox="1">
              <a:spLocks noChangeArrowheads="1"/>
            </p:cNvSpPr>
            <p:nvPr/>
          </p:nvSpPr>
          <p:spPr bwMode="auto">
            <a:xfrm>
              <a:off x="1787" y="861"/>
              <a:ext cx="543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800" dirty="0" smtClean="0">
                  <a:solidFill>
                    <a:schemeClr val="hlink"/>
                  </a:solidFill>
                  <a:latin typeface="Verdana" charset="0"/>
                </a:rPr>
                <a:t>&lt;x1</a:t>
              </a:r>
              <a:r>
                <a:rPr lang="en-US" sz="1800" dirty="0">
                  <a:solidFill>
                    <a:schemeClr val="hlink"/>
                  </a:solidFill>
                  <a:latin typeface="Verdana" charset="0"/>
                </a:rPr>
                <a:t>&gt;</a:t>
              </a:r>
            </a:p>
          </p:txBody>
        </p:sp>
      </p:grpSp>
      <p:sp>
        <p:nvSpPr>
          <p:cNvPr id="1932524" name="Line 236"/>
          <p:cNvSpPr>
            <a:spLocks noChangeShapeType="1"/>
          </p:cNvSpPr>
          <p:nvPr/>
        </p:nvSpPr>
        <p:spPr bwMode="auto">
          <a:xfrm flipH="1" flipV="1">
            <a:off x="4806950" y="3505200"/>
            <a:ext cx="533400" cy="1295400"/>
          </a:xfrm>
          <a:prstGeom prst="line">
            <a:avLst/>
          </a:prstGeom>
          <a:noFill/>
          <a:ln w="1905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932525" name="Group 237"/>
          <p:cNvGrpSpPr>
            <a:grpSpLocks/>
          </p:cNvGrpSpPr>
          <p:nvPr/>
        </p:nvGrpSpPr>
        <p:grpSpPr bwMode="auto">
          <a:xfrm>
            <a:off x="3206750" y="3276600"/>
            <a:ext cx="1676400" cy="228600"/>
            <a:chOff x="3168" y="912"/>
            <a:chExt cx="432" cy="144"/>
          </a:xfrm>
        </p:grpSpPr>
        <p:sp>
          <p:nvSpPr>
            <p:cNvPr id="1932526" name="Line 238"/>
            <p:cNvSpPr>
              <a:spLocks noChangeShapeType="1"/>
            </p:cNvSpPr>
            <p:nvPr/>
          </p:nvSpPr>
          <p:spPr bwMode="auto">
            <a:xfrm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32527" name="Line 239"/>
            <p:cNvSpPr>
              <a:spLocks noChangeShapeType="1"/>
            </p:cNvSpPr>
            <p:nvPr/>
          </p:nvSpPr>
          <p:spPr bwMode="auto">
            <a:xfrm flipV="1"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932528" name="Line 240"/>
          <p:cNvSpPr>
            <a:spLocks noChangeShapeType="1"/>
          </p:cNvSpPr>
          <p:nvPr/>
        </p:nvSpPr>
        <p:spPr bwMode="auto">
          <a:xfrm flipV="1">
            <a:off x="5492750" y="2819400"/>
            <a:ext cx="152400" cy="1905000"/>
          </a:xfrm>
          <a:prstGeom prst="line">
            <a:avLst/>
          </a:prstGeom>
          <a:noFill/>
          <a:ln w="1905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32529" name="Text Box 241"/>
          <p:cNvSpPr txBox="1">
            <a:spLocks noChangeArrowheads="1"/>
          </p:cNvSpPr>
          <p:nvPr/>
        </p:nvSpPr>
        <p:spPr bwMode="auto">
          <a:xfrm>
            <a:off x="5416550" y="2514600"/>
            <a:ext cx="533400" cy="3968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>
                <a:solidFill>
                  <a:schemeClr val="hlink"/>
                </a:solidFill>
                <a:latin typeface="Verdana" charset="0"/>
              </a:rPr>
              <a:t>P8</a:t>
            </a:r>
          </a:p>
        </p:txBody>
      </p:sp>
      <p:sp>
        <p:nvSpPr>
          <p:cNvPr id="1932530" name="Text Box 242"/>
          <p:cNvSpPr txBox="1">
            <a:spLocks noChangeArrowheads="1"/>
          </p:cNvSpPr>
          <p:nvPr/>
        </p:nvSpPr>
        <p:spPr bwMode="auto">
          <a:xfrm>
            <a:off x="996950" y="4648200"/>
            <a:ext cx="3048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en-US" sz="1800">
                <a:solidFill>
                  <a:schemeClr val="hlink"/>
                </a:solidFill>
                <a:latin typeface="Verdana" charset="0"/>
              </a:rPr>
              <a:t>x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32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32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32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32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32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3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32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32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32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32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32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32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32376" grpId="0" autoUpdateAnimBg="0"/>
      <p:bldP spid="1932524" grpId="0" animBg="1"/>
      <p:bldP spid="1932528" grpId="0" animBg="1"/>
      <p:bldP spid="1932529" grpId="0" autoUpdateAnimBg="0"/>
      <p:bldP spid="1932530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07609-6F06-7A4C-ADBB-40531D1D63CD}" type="slidenum">
              <a:rPr lang="en-US"/>
              <a:pPr/>
              <a:t>15</a:t>
            </a:fld>
            <a:endParaRPr lang="en-US" b="0">
              <a:solidFill>
                <a:srgbClr val="FBBA03"/>
              </a:solidFill>
            </a:endParaRPr>
          </a:p>
        </p:txBody>
      </p:sp>
      <p:grpSp>
        <p:nvGrpSpPr>
          <p:cNvPr id="1934338" name="Group 2"/>
          <p:cNvGrpSpPr>
            <a:grpSpLocks/>
          </p:cNvGrpSpPr>
          <p:nvPr/>
        </p:nvGrpSpPr>
        <p:grpSpPr bwMode="auto">
          <a:xfrm>
            <a:off x="539750" y="4125913"/>
            <a:ext cx="6324601" cy="2198687"/>
            <a:chOff x="144" y="2599"/>
            <a:chExt cx="3984" cy="1385"/>
          </a:xfrm>
        </p:grpSpPr>
        <p:grpSp>
          <p:nvGrpSpPr>
            <p:cNvPr id="1934339" name="Group 3"/>
            <p:cNvGrpSpPr>
              <a:grpSpLocks/>
            </p:cNvGrpSpPr>
            <p:nvPr/>
          </p:nvGrpSpPr>
          <p:grpSpPr bwMode="auto">
            <a:xfrm>
              <a:off x="144" y="2832"/>
              <a:ext cx="3984" cy="1152"/>
              <a:chOff x="144" y="2928"/>
              <a:chExt cx="3984" cy="1152"/>
            </a:xfrm>
          </p:grpSpPr>
          <p:sp>
            <p:nvSpPr>
              <p:cNvPr id="1934340" name="Rectangle 4"/>
              <p:cNvSpPr>
                <a:spLocks noChangeArrowheads="1"/>
              </p:cNvSpPr>
              <p:nvPr/>
            </p:nvSpPr>
            <p:spPr bwMode="auto">
              <a:xfrm>
                <a:off x="672" y="2928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r>
                  <a:rPr lang="en-US">
                    <a:latin typeface="Verdana" charset="0"/>
                  </a:rPr>
                  <a:t>op</a:t>
                </a:r>
              </a:p>
            </p:txBody>
          </p:sp>
          <p:sp>
            <p:nvSpPr>
              <p:cNvPr id="1934341" name="Rectangle 5"/>
              <p:cNvSpPr>
                <a:spLocks noChangeArrowheads="1"/>
              </p:cNvSpPr>
              <p:nvPr/>
            </p:nvSpPr>
            <p:spPr bwMode="auto">
              <a:xfrm>
                <a:off x="1104" y="2928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r>
                  <a:rPr lang="en-US">
                    <a:latin typeface="Verdana" charset="0"/>
                  </a:rPr>
                  <a:t>p1</a:t>
                </a:r>
              </a:p>
            </p:txBody>
          </p:sp>
          <p:sp>
            <p:nvSpPr>
              <p:cNvPr id="1934342" name="Rectangle 6"/>
              <p:cNvSpPr>
                <a:spLocks noChangeArrowheads="1"/>
              </p:cNvSpPr>
              <p:nvPr/>
            </p:nvSpPr>
            <p:spPr bwMode="auto">
              <a:xfrm>
                <a:off x="1344" y="292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r>
                  <a:rPr lang="en-US" dirty="0">
                    <a:latin typeface="Verdana" charset="0"/>
                  </a:rPr>
                  <a:t>PR1</a:t>
                </a:r>
              </a:p>
            </p:txBody>
          </p:sp>
          <p:sp>
            <p:nvSpPr>
              <p:cNvPr id="1934343" name="Rectangle 7"/>
              <p:cNvSpPr>
                <a:spLocks noChangeArrowheads="1"/>
              </p:cNvSpPr>
              <p:nvPr/>
            </p:nvSpPr>
            <p:spPr bwMode="auto">
              <a:xfrm>
                <a:off x="1872" y="2928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r>
                  <a:rPr lang="en-US">
                    <a:latin typeface="Verdana" charset="0"/>
                  </a:rPr>
                  <a:t>p2</a:t>
                </a:r>
              </a:p>
            </p:txBody>
          </p:sp>
          <p:sp>
            <p:nvSpPr>
              <p:cNvPr id="1934344" name="Rectangle 8"/>
              <p:cNvSpPr>
                <a:spLocks noChangeArrowheads="1"/>
              </p:cNvSpPr>
              <p:nvPr/>
            </p:nvSpPr>
            <p:spPr bwMode="auto">
              <a:xfrm>
                <a:off x="2112" y="292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r>
                  <a:rPr lang="en-US" dirty="0">
                    <a:latin typeface="Verdana" charset="0"/>
                  </a:rPr>
                  <a:t>PR2</a:t>
                </a:r>
              </a:p>
            </p:txBody>
          </p:sp>
          <p:sp>
            <p:nvSpPr>
              <p:cNvPr id="1934345" name="Rectangle 9"/>
              <p:cNvSpPr>
                <a:spLocks noChangeArrowheads="1"/>
              </p:cNvSpPr>
              <p:nvPr/>
            </p:nvSpPr>
            <p:spPr bwMode="auto">
              <a:xfrm>
                <a:off x="432" y="2928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r>
                  <a:rPr lang="en-US">
                    <a:latin typeface="Verdana" charset="0"/>
                  </a:rPr>
                  <a:t>ex</a:t>
                </a:r>
              </a:p>
            </p:txBody>
          </p:sp>
          <p:sp>
            <p:nvSpPr>
              <p:cNvPr id="1934346" name="Rectangle 10"/>
              <p:cNvSpPr>
                <a:spLocks noChangeArrowheads="1"/>
              </p:cNvSpPr>
              <p:nvPr/>
            </p:nvSpPr>
            <p:spPr bwMode="auto">
              <a:xfrm>
                <a:off x="144" y="2928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r>
                  <a:rPr lang="en-US">
                    <a:latin typeface="Verdana" charset="0"/>
                  </a:rPr>
                  <a:t>use</a:t>
                </a:r>
              </a:p>
            </p:txBody>
          </p:sp>
          <p:sp>
            <p:nvSpPr>
              <p:cNvPr id="1934347" name="Rectangle 11"/>
              <p:cNvSpPr>
                <a:spLocks noChangeArrowheads="1"/>
              </p:cNvSpPr>
              <p:nvPr/>
            </p:nvSpPr>
            <p:spPr bwMode="auto">
              <a:xfrm>
                <a:off x="672" y="3072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4348" name="Rectangle 12"/>
              <p:cNvSpPr>
                <a:spLocks noChangeArrowheads="1"/>
              </p:cNvSpPr>
              <p:nvPr/>
            </p:nvSpPr>
            <p:spPr bwMode="auto">
              <a:xfrm>
                <a:off x="1104" y="3072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4349" name="Rectangle 13"/>
              <p:cNvSpPr>
                <a:spLocks noChangeArrowheads="1"/>
              </p:cNvSpPr>
              <p:nvPr/>
            </p:nvSpPr>
            <p:spPr bwMode="auto">
              <a:xfrm>
                <a:off x="1344" y="307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4350" name="Rectangle 14"/>
              <p:cNvSpPr>
                <a:spLocks noChangeArrowheads="1"/>
              </p:cNvSpPr>
              <p:nvPr/>
            </p:nvSpPr>
            <p:spPr bwMode="auto">
              <a:xfrm>
                <a:off x="1872" y="3072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4351" name="Rectangle 15"/>
              <p:cNvSpPr>
                <a:spLocks noChangeArrowheads="1"/>
              </p:cNvSpPr>
              <p:nvPr/>
            </p:nvSpPr>
            <p:spPr bwMode="auto">
              <a:xfrm>
                <a:off x="2112" y="307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4352" name="Rectangle 16"/>
              <p:cNvSpPr>
                <a:spLocks noChangeArrowheads="1"/>
              </p:cNvSpPr>
              <p:nvPr/>
            </p:nvSpPr>
            <p:spPr bwMode="auto">
              <a:xfrm>
                <a:off x="432" y="3072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4353" name="Rectangle 17"/>
              <p:cNvSpPr>
                <a:spLocks noChangeArrowheads="1"/>
              </p:cNvSpPr>
              <p:nvPr/>
            </p:nvSpPr>
            <p:spPr bwMode="auto">
              <a:xfrm>
                <a:off x="144" y="3072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4354" name="Rectangle 18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dirty="0">
                  <a:latin typeface="Verdana" charset="0"/>
                </a:endParaRPr>
              </a:p>
            </p:txBody>
          </p:sp>
          <p:sp>
            <p:nvSpPr>
              <p:cNvPr id="1934355" name="Rectangle 19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4356" name="Rectangle 20"/>
              <p:cNvSpPr>
                <a:spLocks noChangeArrowheads="1"/>
              </p:cNvSpPr>
              <p:nvPr/>
            </p:nvSpPr>
            <p:spPr bwMode="auto">
              <a:xfrm>
                <a:off x="1344" y="321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4357" name="Rectangle 21"/>
              <p:cNvSpPr>
                <a:spLocks noChangeArrowheads="1"/>
              </p:cNvSpPr>
              <p:nvPr/>
            </p:nvSpPr>
            <p:spPr bwMode="auto">
              <a:xfrm>
                <a:off x="1872" y="3216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4358" name="Rectangle 22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4359" name="Rectangle 23"/>
              <p:cNvSpPr>
                <a:spLocks noChangeArrowheads="1"/>
              </p:cNvSpPr>
              <p:nvPr/>
            </p:nvSpPr>
            <p:spPr bwMode="auto">
              <a:xfrm>
                <a:off x="432" y="3216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4360" name="Rectangle 24"/>
              <p:cNvSpPr>
                <a:spLocks noChangeArrowheads="1"/>
              </p:cNvSpPr>
              <p:nvPr/>
            </p:nvSpPr>
            <p:spPr bwMode="auto">
              <a:xfrm>
                <a:off x="144" y="3216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4361" name="Rectangle 25"/>
              <p:cNvSpPr>
                <a:spLocks noChangeArrowheads="1"/>
              </p:cNvSpPr>
              <p:nvPr/>
            </p:nvSpPr>
            <p:spPr bwMode="auto">
              <a:xfrm>
                <a:off x="672" y="3360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4362" name="Rectangle 26"/>
              <p:cNvSpPr>
                <a:spLocks noChangeArrowheads="1"/>
              </p:cNvSpPr>
              <p:nvPr/>
            </p:nvSpPr>
            <p:spPr bwMode="auto">
              <a:xfrm>
                <a:off x="1104" y="3360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4363" name="Rectangle 27"/>
              <p:cNvSpPr>
                <a:spLocks noChangeArrowheads="1"/>
              </p:cNvSpPr>
              <p:nvPr/>
            </p:nvSpPr>
            <p:spPr bwMode="auto">
              <a:xfrm>
                <a:off x="1344" y="3360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4364" name="Rectangle 28"/>
              <p:cNvSpPr>
                <a:spLocks noChangeArrowheads="1"/>
              </p:cNvSpPr>
              <p:nvPr/>
            </p:nvSpPr>
            <p:spPr bwMode="auto">
              <a:xfrm>
                <a:off x="1872" y="3360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4365" name="Rectangle 29"/>
              <p:cNvSpPr>
                <a:spLocks noChangeArrowheads="1"/>
              </p:cNvSpPr>
              <p:nvPr/>
            </p:nvSpPr>
            <p:spPr bwMode="auto">
              <a:xfrm>
                <a:off x="2112" y="3360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4366" name="Rectangle 30"/>
              <p:cNvSpPr>
                <a:spLocks noChangeArrowheads="1"/>
              </p:cNvSpPr>
              <p:nvPr/>
            </p:nvSpPr>
            <p:spPr bwMode="auto">
              <a:xfrm>
                <a:off x="432" y="3360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4367" name="Rectangle 31"/>
              <p:cNvSpPr>
                <a:spLocks noChangeArrowheads="1"/>
              </p:cNvSpPr>
              <p:nvPr/>
            </p:nvSpPr>
            <p:spPr bwMode="auto">
              <a:xfrm>
                <a:off x="144" y="3360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4368" name="Rectangle 32"/>
              <p:cNvSpPr>
                <a:spLocks noChangeArrowheads="1"/>
              </p:cNvSpPr>
              <p:nvPr/>
            </p:nvSpPr>
            <p:spPr bwMode="auto">
              <a:xfrm>
                <a:off x="672" y="3504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4369" name="Rectangle 33"/>
              <p:cNvSpPr>
                <a:spLocks noChangeArrowheads="1"/>
              </p:cNvSpPr>
              <p:nvPr/>
            </p:nvSpPr>
            <p:spPr bwMode="auto">
              <a:xfrm>
                <a:off x="1104" y="3504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4370" name="Rectangle 34"/>
              <p:cNvSpPr>
                <a:spLocks noChangeArrowheads="1"/>
              </p:cNvSpPr>
              <p:nvPr/>
            </p:nvSpPr>
            <p:spPr bwMode="auto">
              <a:xfrm>
                <a:off x="1344" y="3504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4371" name="Rectangle 35"/>
              <p:cNvSpPr>
                <a:spLocks noChangeArrowheads="1"/>
              </p:cNvSpPr>
              <p:nvPr/>
            </p:nvSpPr>
            <p:spPr bwMode="auto">
              <a:xfrm>
                <a:off x="1872" y="3504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4372" name="Rectangle 36"/>
              <p:cNvSpPr>
                <a:spLocks noChangeArrowheads="1"/>
              </p:cNvSpPr>
              <p:nvPr/>
            </p:nvSpPr>
            <p:spPr bwMode="auto">
              <a:xfrm>
                <a:off x="2112" y="3504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4373" name="Rectangle 37"/>
              <p:cNvSpPr>
                <a:spLocks noChangeArrowheads="1"/>
              </p:cNvSpPr>
              <p:nvPr/>
            </p:nvSpPr>
            <p:spPr bwMode="auto">
              <a:xfrm>
                <a:off x="432" y="3504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4374" name="Rectangle 38"/>
              <p:cNvSpPr>
                <a:spLocks noChangeArrowheads="1"/>
              </p:cNvSpPr>
              <p:nvPr/>
            </p:nvSpPr>
            <p:spPr bwMode="auto">
              <a:xfrm>
                <a:off x="144" y="3504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4375" name="Rectangle 39"/>
              <p:cNvSpPr>
                <a:spLocks noChangeArrowheads="1"/>
              </p:cNvSpPr>
              <p:nvPr/>
            </p:nvSpPr>
            <p:spPr bwMode="auto">
              <a:xfrm>
                <a:off x="672" y="3648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4376" name="Rectangle 40"/>
              <p:cNvSpPr>
                <a:spLocks noChangeArrowheads="1"/>
              </p:cNvSpPr>
              <p:nvPr/>
            </p:nvSpPr>
            <p:spPr bwMode="auto">
              <a:xfrm>
                <a:off x="1104" y="3648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4377" name="Rectangle 41"/>
              <p:cNvSpPr>
                <a:spLocks noChangeArrowheads="1"/>
              </p:cNvSpPr>
              <p:nvPr/>
            </p:nvSpPr>
            <p:spPr bwMode="auto">
              <a:xfrm>
                <a:off x="1344" y="364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4378" name="Rectangle 42"/>
              <p:cNvSpPr>
                <a:spLocks noChangeArrowheads="1"/>
              </p:cNvSpPr>
              <p:nvPr/>
            </p:nvSpPr>
            <p:spPr bwMode="auto">
              <a:xfrm>
                <a:off x="1872" y="3648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4379" name="Rectangle 43"/>
              <p:cNvSpPr>
                <a:spLocks noChangeArrowheads="1"/>
              </p:cNvSpPr>
              <p:nvPr/>
            </p:nvSpPr>
            <p:spPr bwMode="auto">
              <a:xfrm>
                <a:off x="2112" y="364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4380" name="Rectangle 44"/>
              <p:cNvSpPr>
                <a:spLocks noChangeArrowheads="1"/>
              </p:cNvSpPr>
              <p:nvPr/>
            </p:nvSpPr>
            <p:spPr bwMode="auto">
              <a:xfrm>
                <a:off x="432" y="3648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4381" name="Rectangle 45"/>
              <p:cNvSpPr>
                <a:spLocks noChangeArrowheads="1"/>
              </p:cNvSpPr>
              <p:nvPr/>
            </p:nvSpPr>
            <p:spPr bwMode="auto">
              <a:xfrm>
                <a:off x="144" y="3648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4382" name="Rectangle 46"/>
              <p:cNvSpPr>
                <a:spLocks noChangeArrowheads="1"/>
              </p:cNvSpPr>
              <p:nvPr/>
            </p:nvSpPr>
            <p:spPr bwMode="auto">
              <a:xfrm>
                <a:off x="672" y="3792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4383" name="Rectangle 47"/>
              <p:cNvSpPr>
                <a:spLocks noChangeArrowheads="1"/>
              </p:cNvSpPr>
              <p:nvPr/>
            </p:nvSpPr>
            <p:spPr bwMode="auto">
              <a:xfrm>
                <a:off x="1104" y="3792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4384" name="Rectangle 48"/>
              <p:cNvSpPr>
                <a:spLocks noChangeArrowheads="1"/>
              </p:cNvSpPr>
              <p:nvPr/>
            </p:nvSpPr>
            <p:spPr bwMode="auto">
              <a:xfrm>
                <a:off x="1344" y="379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4385" name="Rectangle 49"/>
              <p:cNvSpPr>
                <a:spLocks noChangeArrowheads="1"/>
              </p:cNvSpPr>
              <p:nvPr/>
            </p:nvSpPr>
            <p:spPr bwMode="auto">
              <a:xfrm>
                <a:off x="1872" y="3792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4386" name="Rectangle 50"/>
              <p:cNvSpPr>
                <a:spLocks noChangeArrowheads="1"/>
              </p:cNvSpPr>
              <p:nvPr/>
            </p:nvSpPr>
            <p:spPr bwMode="auto">
              <a:xfrm>
                <a:off x="2112" y="379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4387" name="Rectangle 51"/>
              <p:cNvSpPr>
                <a:spLocks noChangeArrowheads="1"/>
              </p:cNvSpPr>
              <p:nvPr/>
            </p:nvSpPr>
            <p:spPr bwMode="auto">
              <a:xfrm>
                <a:off x="432" y="3792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4388" name="Rectangle 52"/>
              <p:cNvSpPr>
                <a:spLocks noChangeArrowheads="1"/>
              </p:cNvSpPr>
              <p:nvPr/>
            </p:nvSpPr>
            <p:spPr bwMode="auto">
              <a:xfrm>
                <a:off x="144" y="3792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4389" name="Rectangle 53"/>
              <p:cNvSpPr>
                <a:spLocks noChangeArrowheads="1"/>
              </p:cNvSpPr>
              <p:nvPr/>
            </p:nvSpPr>
            <p:spPr bwMode="auto">
              <a:xfrm>
                <a:off x="672" y="3936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4390" name="Rectangle 54"/>
              <p:cNvSpPr>
                <a:spLocks noChangeArrowheads="1"/>
              </p:cNvSpPr>
              <p:nvPr/>
            </p:nvSpPr>
            <p:spPr bwMode="auto">
              <a:xfrm>
                <a:off x="1104" y="3936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4391" name="Rectangle 55"/>
              <p:cNvSpPr>
                <a:spLocks noChangeArrowheads="1"/>
              </p:cNvSpPr>
              <p:nvPr/>
            </p:nvSpPr>
            <p:spPr bwMode="auto">
              <a:xfrm>
                <a:off x="1344" y="393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4392" name="Rectangle 56"/>
              <p:cNvSpPr>
                <a:spLocks noChangeArrowheads="1"/>
              </p:cNvSpPr>
              <p:nvPr/>
            </p:nvSpPr>
            <p:spPr bwMode="auto">
              <a:xfrm>
                <a:off x="1872" y="3936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4393" name="Rectangle 57"/>
              <p:cNvSpPr>
                <a:spLocks noChangeArrowheads="1"/>
              </p:cNvSpPr>
              <p:nvPr/>
            </p:nvSpPr>
            <p:spPr bwMode="auto">
              <a:xfrm>
                <a:off x="2112" y="393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4394" name="Rectangle 58"/>
              <p:cNvSpPr>
                <a:spLocks noChangeArrowheads="1"/>
              </p:cNvSpPr>
              <p:nvPr/>
            </p:nvSpPr>
            <p:spPr bwMode="auto">
              <a:xfrm>
                <a:off x="2640" y="2928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r>
                  <a:rPr lang="en-US" dirty="0">
                    <a:latin typeface="Verdana" charset="0"/>
                  </a:rPr>
                  <a:t>Rd</a:t>
                </a:r>
              </a:p>
            </p:txBody>
          </p:sp>
          <p:sp>
            <p:nvSpPr>
              <p:cNvPr id="1934395" name="Rectangle 59"/>
              <p:cNvSpPr>
                <a:spLocks noChangeArrowheads="1"/>
              </p:cNvSpPr>
              <p:nvPr/>
            </p:nvSpPr>
            <p:spPr bwMode="auto">
              <a:xfrm>
                <a:off x="2640" y="3072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4396" name="Rectangle 60"/>
              <p:cNvSpPr>
                <a:spLocks noChangeArrowheads="1"/>
              </p:cNvSpPr>
              <p:nvPr/>
            </p:nvSpPr>
            <p:spPr bwMode="auto">
              <a:xfrm>
                <a:off x="2640" y="3216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4397" name="Rectangle 61"/>
              <p:cNvSpPr>
                <a:spLocks noChangeArrowheads="1"/>
              </p:cNvSpPr>
              <p:nvPr/>
            </p:nvSpPr>
            <p:spPr bwMode="auto">
              <a:xfrm>
                <a:off x="2640" y="3360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4398" name="Rectangle 62"/>
              <p:cNvSpPr>
                <a:spLocks noChangeArrowheads="1"/>
              </p:cNvSpPr>
              <p:nvPr/>
            </p:nvSpPr>
            <p:spPr bwMode="auto">
              <a:xfrm>
                <a:off x="2640" y="3504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4399" name="Rectangle 63"/>
              <p:cNvSpPr>
                <a:spLocks noChangeArrowheads="1"/>
              </p:cNvSpPr>
              <p:nvPr/>
            </p:nvSpPr>
            <p:spPr bwMode="auto">
              <a:xfrm>
                <a:off x="2640" y="3648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4400" name="Rectangle 64"/>
              <p:cNvSpPr>
                <a:spLocks noChangeArrowheads="1"/>
              </p:cNvSpPr>
              <p:nvPr/>
            </p:nvSpPr>
            <p:spPr bwMode="auto">
              <a:xfrm>
                <a:off x="2640" y="3792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4401" name="Rectangle 65"/>
              <p:cNvSpPr>
                <a:spLocks noChangeArrowheads="1"/>
              </p:cNvSpPr>
              <p:nvPr/>
            </p:nvSpPr>
            <p:spPr bwMode="auto">
              <a:xfrm>
                <a:off x="2640" y="3936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4402" name="Rectangle 66"/>
              <p:cNvSpPr>
                <a:spLocks noChangeArrowheads="1"/>
              </p:cNvSpPr>
              <p:nvPr/>
            </p:nvSpPr>
            <p:spPr bwMode="auto">
              <a:xfrm>
                <a:off x="432" y="3936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4403" name="Rectangle 67"/>
              <p:cNvSpPr>
                <a:spLocks noChangeArrowheads="1"/>
              </p:cNvSpPr>
              <p:nvPr/>
            </p:nvSpPr>
            <p:spPr bwMode="auto">
              <a:xfrm>
                <a:off x="144" y="3936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4404" name="Rectangle 68"/>
              <p:cNvSpPr>
                <a:spLocks noChangeArrowheads="1"/>
              </p:cNvSpPr>
              <p:nvPr/>
            </p:nvSpPr>
            <p:spPr bwMode="auto">
              <a:xfrm>
                <a:off x="3600" y="292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r>
                  <a:rPr lang="en-US" dirty="0" err="1">
                    <a:latin typeface="Verdana" charset="0"/>
                  </a:rPr>
                  <a:t>PRd</a:t>
                </a:r>
                <a:endParaRPr lang="en-US" dirty="0">
                  <a:latin typeface="Verdana" charset="0"/>
                </a:endParaRPr>
              </a:p>
            </p:txBody>
          </p:sp>
          <p:sp>
            <p:nvSpPr>
              <p:cNvPr id="1934405" name="Rectangle 69"/>
              <p:cNvSpPr>
                <a:spLocks noChangeArrowheads="1"/>
              </p:cNvSpPr>
              <p:nvPr/>
            </p:nvSpPr>
            <p:spPr bwMode="auto">
              <a:xfrm>
                <a:off x="3600" y="307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4406" name="Rectangle 70"/>
              <p:cNvSpPr>
                <a:spLocks noChangeArrowheads="1"/>
              </p:cNvSpPr>
              <p:nvPr/>
            </p:nvSpPr>
            <p:spPr bwMode="auto">
              <a:xfrm>
                <a:off x="3600" y="321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4407" name="Rectangle 71"/>
              <p:cNvSpPr>
                <a:spLocks noChangeArrowheads="1"/>
              </p:cNvSpPr>
              <p:nvPr/>
            </p:nvSpPr>
            <p:spPr bwMode="auto">
              <a:xfrm>
                <a:off x="3600" y="3360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4408" name="Rectangle 72"/>
              <p:cNvSpPr>
                <a:spLocks noChangeArrowheads="1"/>
              </p:cNvSpPr>
              <p:nvPr/>
            </p:nvSpPr>
            <p:spPr bwMode="auto">
              <a:xfrm>
                <a:off x="3600" y="3504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4409" name="Rectangle 73"/>
              <p:cNvSpPr>
                <a:spLocks noChangeArrowheads="1"/>
              </p:cNvSpPr>
              <p:nvPr/>
            </p:nvSpPr>
            <p:spPr bwMode="auto">
              <a:xfrm>
                <a:off x="3600" y="364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4410" name="Rectangle 74"/>
              <p:cNvSpPr>
                <a:spLocks noChangeArrowheads="1"/>
              </p:cNvSpPr>
              <p:nvPr/>
            </p:nvSpPr>
            <p:spPr bwMode="auto">
              <a:xfrm>
                <a:off x="3600" y="379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4411" name="Rectangle 75"/>
              <p:cNvSpPr>
                <a:spLocks noChangeArrowheads="1"/>
              </p:cNvSpPr>
              <p:nvPr/>
            </p:nvSpPr>
            <p:spPr bwMode="auto">
              <a:xfrm>
                <a:off x="3600" y="393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4412" name="Rectangle 76"/>
              <p:cNvSpPr>
                <a:spLocks noChangeArrowheads="1"/>
              </p:cNvSpPr>
              <p:nvPr/>
            </p:nvSpPr>
            <p:spPr bwMode="auto">
              <a:xfrm>
                <a:off x="3072" y="292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r>
                  <a:rPr lang="en-US" dirty="0" err="1">
                    <a:latin typeface="Verdana" charset="0"/>
                  </a:rPr>
                  <a:t>LPRd</a:t>
                </a:r>
                <a:endParaRPr lang="en-US" dirty="0">
                  <a:latin typeface="Verdana" charset="0"/>
                </a:endParaRPr>
              </a:p>
            </p:txBody>
          </p:sp>
          <p:sp>
            <p:nvSpPr>
              <p:cNvPr id="1934413" name="Rectangle 77"/>
              <p:cNvSpPr>
                <a:spLocks noChangeArrowheads="1"/>
              </p:cNvSpPr>
              <p:nvPr/>
            </p:nvSpPr>
            <p:spPr bwMode="auto">
              <a:xfrm>
                <a:off x="3072" y="307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4414" name="Rectangle 78"/>
              <p:cNvSpPr>
                <a:spLocks noChangeArrowheads="1"/>
              </p:cNvSpPr>
              <p:nvPr/>
            </p:nvSpPr>
            <p:spPr bwMode="auto">
              <a:xfrm>
                <a:off x="3072" y="321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4415" name="Rectangle 79"/>
              <p:cNvSpPr>
                <a:spLocks noChangeArrowheads="1"/>
              </p:cNvSpPr>
              <p:nvPr/>
            </p:nvSpPr>
            <p:spPr bwMode="auto">
              <a:xfrm>
                <a:off x="3072" y="3360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4416" name="Rectangle 80"/>
              <p:cNvSpPr>
                <a:spLocks noChangeArrowheads="1"/>
              </p:cNvSpPr>
              <p:nvPr/>
            </p:nvSpPr>
            <p:spPr bwMode="auto">
              <a:xfrm>
                <a:off x="3072" y="3504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4417" name="Rectangle 81"/>
              <p:cNvSpPr>
                <a:spLocks noChangeArrowheads="1"/>
              </p:cNvSpPr>
              <p:nvPr/>
            </p:nvSpPr>
            <p:spPr bwMode="auto">
              <a:xfrm>
                <a:off x="3072" y="364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4418" name="Rectangle 82"/>
              <p:cNvSpPr>
                <a:spLocks noChangeArrowheads="1"/>
              </p:cNvSpPr>
              <p:nvPr/>
            </p:nvSpPr>
            <p:spPr bwMode="auto">
              <a:xfrm>
                <a:off x="3072" y="379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4419" name="Rectangle 83"/>
              <p:cNvSpPr>
                <a:spLocks noChangeArrowheads="1"/>
              </p:cNvSpPr>
              <p:nvPr/>
            </p:nvSpPr>
            <p:spPr bwMode="auto">
              <a:xfrm>
                <a:off x="3072" y="393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</p:grpSp>
        <p:sp>
          <p:nvSpPr>
            <p:cNvPr id="1934420" name="Text Box 84"/>
            <p:cNvSpPr txBox="1">
              <a:spLocks noChangeArrowheads="1"/>
            </p:cNvSpPr>
            <p:nvPr/>
          </p:nvSpPr>
          <p:spPr bwMode="auto">
            <a:xfrm>
              <a:off x="372" y="2599"/>
              <a:ext cx="473" cy="233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800" i="1" dirty="0" smtClean="0">
                  <a:latin typeface="Verdana" charset="0"/>
                </a:rPr>
                <a:t>ROB</a:t>
              </a:r>
              <a:endParaRPr lang="en-US" sz="1800" i="1" dirty="0">
                <a:latin typeface="Verdana" charset="0"/>
              </a:endParaRPr>
            </a:p>
          </p:txBody>
        </p:sp>
      </p:grpSp>
      <p:sp>
        <p:nvSpPr>
          <p:cNvPr id="1934421" name="Text Box 85"/>
          <p:cNvSpPr txBox="1">
            <a:spLocks noChangeArrowheads="1"/>
          </p:cNvSpPr>
          <p:nvPr/>
        </p:nvSpPr>
        <p:spPr bwMode="auto">
          <a:xfrm>
            <a:off x="539750" y="5105400"/>
            <a:ext cx="63246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en-US" sz="1800" dirty="0" err="1">
                <a:latin typeface="Verdana" charset="0"/>
              </a:rPr>
              <a:t>x</a:t>
            </a:r>
            <a:r>
              <a:rPr lang="en-US" sz="1800" dirty="0">
                <a:latin typeface="Verdana" charset="0"/>
              </a:rPr>
              <a:t>          sub   </a:t>
            </a:r>
            <a:r>
              <a:rPr lang="en-US" sz="1800" dirty="0" err="1">
                <a:latin typeface="Verdana" charset="0"/>
              </a:rPr>
              <a:t>p</a:t>
            </a:r>
            <a:r>
              <a:rPr lang="en-US" sz="1800" dirty="0">
                <a:latin typeface="Verdana" charset="0"/>
              </a:rPr>
              <a:t>    P6     </a:t>
            </a:r>
            <a:r>
              <a:rPr lang="en-US" sz="1800" dirty="0" err="1">
                <a:latin typeface="Verdana" charset="0"/>
              </a:rPr>
              <a:t>p</a:t>
            </a:r>
            <a:r>
              <a:rPr lang="en-US" sz="1800" dirty="0">
                <a:latin typeface="Verdana" charset="0"/>
              </a:rPr>
              <a:t>     P5      </a:t>
            </a:r>
            <a:r>
              <a:rPr lang="en-US" sz="1800" dirty="0" smtClean="0">
                <a:latin typeface="Verdana" charset="0"/>
              </a:rPr>
              <a:t> x6                </a:t>
            </a:r>
            <a:r>
              <a:rPr lang="en-US" sz="1800" dirty="0">
                <a:latin typeface="Verdana" charset="0"/>
              </a:rPr>
              <a:t>P3</a:t>
            </a:r>
          </a:p>
        </p:txBody>
      </p:sp>
      <p:sp>
        <p:nvSpPr>
          <p:cNvPr id="1934422" name="Text Box 86"/>
          <p:cNvSpPr txBox="1">
            <a:spLocks noChangeArrowheads="1"/>
          </p:cNvSpPr>
          <p:nvPr/>
        </p:nvSpPr>
        <p:spPr bwMode="auto">
          <a:xfrm>
            <a:off x="539750" y="4876800"/>
            <a:ext cx="63246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en-US" sz="1800" dirty="0" err="1">
                <a:solidFill>
                  <a:schemeClr val="tx2"/>
                </a:solidFill>
                <a:latin typeface="Verdana" charset="0"/>
              </a:rPr>
              <a:t>x</a:t>
            </a:r>
            <a:r>
              <a:rPr lang="en-US" sz="1800" dirty="0">
                <a:solidFill>
                  <a:schemeClr val="tx2"/>
                </a:solidFill>
                <a:latin typeface="Verdana" charset="0"/>
              </a:rPr>
              <a:t>       </a:t>
            </a:r>
            <a:r>
              <a:rPr lang="en-US" sz="1800" dirty="0" smtClean="0">
                <a:solidFill>
                  <a:schemeClr val="tx2"/>
                </a:solidFill>
                <a:latin typeface="Verdana" charset="0"/>
              </a:rPr>
              <a:t>  </a:t>
            </a:r>
            <a:r>
              <a:rPr lang="en-US" sz="1800" dirty="0" err="1" smtClean="0">
                <a:solidFill>
                  <a:schemeClr val="tx2"/>
                </a:solidFill>
                <a:latin typeface="Verdana" charset="0"/>
              </a:rPr>
              <a:t>addi</a:t>
            </a:r>
            <a:r>
              <a:rPr lang="en-US" sz="1800" dirty="0" smtClean="0">
                <a:solidFill>
                  <a:schemeClr val="tx2"/>
                </a:solidFill>
                <a:latin typeface="Verdana" charset="0"/>
              </a:rPr>
              <a:t>         </a:t>
            </a:r>
            <a:r>
              <a:rPr lang="en-US" sz="1800" dirty="0">
                <a:solidFill>
                  <a:schemeClr val="tx2"/>
                </a:solidFill>
                <a:latin typeface="Verdana" charset="0"/>
              </a:rPr>
              <a:t>P0                     </a:t>
            </a:r>
            <a:r>
              <a:rPr lang="en-US" sz="1800" dirty="0" smtClean="0">
                <a:solidFill>
                  <a:schemeClr val="tx2"/>
                </a:solidFill>
                <a:latin typeface="Verdana" charset="0"/>
              </a:rPr>
              <a:t> x3                </a:t>
            </a:r>
            <a:r>
              <a:rPr lang="en-US" sz="1800" dirty="0">
                <a:solidFill>
                  <a:schemeClr val="tx2"/>
                </a:solidFill>
                <a:latin typeface="Verdana" charset="0"/>
              </a:rPr>
              <a:t>P1</a:t>
            </a:r>
          </a:p>
        </p:txBody>
      </p:sp>
      <p:sp>
        <p:nvSpPr>
          <p:cNvPr id="1934423" name="Text Box 87"/>
          <p:cNvSpPr txBox="1">
            <a:spLocks noChangeArrowheads="1"/>
          </p:cNvSpPr>
          <p:nvPr/>
        </p:nvSpPr>
        <p:spPr bwMode="auto">
          <a:xfrm>
            <a:off x="533400" y="4876800"/>
            <a:ext cx="63246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en-US" sz="1800" dirty="0" err="1">
                <a:solidFill>
                  <a:schemeClr val="tx2"/>
                </a:solidFill>
                <a:latin typeface="Verdana" charset="0"/>
              </a:rPr>
              <a:t>x</a:t>
            </a:r>
            <a:r>
              <a:rPr lang="en-US" sz="1800" dirty="0">
                <a:solidFill>
                  <a:schemeClr val="tx2"/>
                </a:solidFill>
                <a:latin typeface="Verdana" charset="0"/>
              </a:rPr>
              <a:t>        </a:t>
            </a:r>
            <a:r>
              <a:rPr lang="en-US" sz="1800" dirty="0" smtClean="0">
                <a:solidFill>
                  <a:schemeClr val="tx2"/>
                </a:solidFill>
                <a:latin typeface="Verdana" charset="0"/>
              </a:rPr>
              <a:t> </a:t>
            </a:r>
            <a:r>
              <a:rPr lang="en-US" sz="1800" dirty="0" err="1" smtClean="0">
                <a:solidFill>
                  <a:schemeClr val="tx2"/>
                </a:solidFill>
                <a:latin typeface="Verdana" charset="0"/>
              </a:rPr>
              <a:t>addi</a:t>
            </a:r>
            <a:r>
              <a:rPr lang="en-US" sz="1800" dirty="0" smtClean="0">
                <a:solidFill>
                  <a:schemeClr val="tx2"/>
                </a:solidFill>
                <a:latin typeface="Verdana" charset="0"/>
              </a:rPr>
              <a:t>         </a:t>
            </a:r>
            <a:r>
              <a:rPr lang="en-US" sz="1800" dirty="0">
                <a:solidFill>
                  <a:schemeClr val="tx2"/>
                </a:solidFill>
                <a:latin typeface="Verdana" charset="0"/>
              </a:rPr>
              <a:t>P0                     </a:t>
            </a:r>
            <a:r>
              <a:rPr lang="en-US" sz="1800" dirty="0" smtClean="0">
                <a:solidFill>
                  <a:schemeClr val="tx2"/>
                </a:solidFill>
                <a:latin typeface="Verdana" charset="0"/>
              </a:rPr>
              <a:t> x3                </a:t>
            </a:r>
            <a:r>
              <a:rPr lang="en-US" sz="1800" dirty="0">
                <a:solidFill>
                  <a:schemeClr val="hlink"/>
                </a:solidFill>
                <a:latin typeface="Verdana" charset="0"/>
              </a:rPr>
              <a:t>P1</a:t>
            </a:r>
          </a:p>
        </p:txBody>
      </p:sp>
      <p:sp>
        <p:nvSpPr>
          <p:cNvPr id="1934424" name="Rectangle 88"/>
          <p:cNvSpPr>
            <a:spLocks noGrp="1" noChangeArrowheads="1"/>
          </p:cNvSpPr>
          <p:nvPr>
            <p:ph type="title"/>
          </p:nvPr>
        </p:nvSpPr>
        <p:spPr>
          <a:xfrm>
            <a:off x="304800" y="381000"/>
            <a:ext cx="7772400" cy="500063"/>
          </a:xfrm>
        </p:spPr>
        <p:txBody>
          <a:bodyPr/>
          <a:lstStyle/>
          <a:p>
            <a:r>
              <a:rPr lang="en-US" dirty="0"/>
              <a:t>Physical Register Management</a:t>
            </a:r>
            <a:endParaRPr lang="en-US" sz="1800" i="1" dirty="0"/>
          </a:p>
        </p:txBody>
      </p:sp>
      <p:sp>
        <p:nvSpPr>
          <p:cNvPr id="1934425" name="Rectangle 89"/>
          <p:cNvSpPr>
            <a:spLocks noChangeArrowheads="1"/>
          </p:cNvSpPr>
          <p:nvPr/>
        </p:nvSpPr>
        <p:spPr bwMode="auto">
          <a:xfrm>
            <a:off x="6559550" y="1752600"/>
            <a:ext cx="28956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285750" indent="-285750" algn="l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2400" dirty="0">
                <a:latin typeface="Verdana" charset="0"/>
              </a:rPr>
              <a:t>ld</a:t>
            </a:r>
            <a:r>
              <a:rPr lang="en-US" sz="2400" dirty="0" smtClean="0">
                <a:latin typeface="Verdana" charset="0"/>
              </a:rPr>
              <a:t> x1</a:t>
            </a:r>
            <a:r>
              <a:rPr lang="en-US" sz="2400" dirty="0">
                <a:latin typeface="Verdana" charset="0"/>
              </a:rPr>
              <a:t>, 0</a:t>
            </a:r>
            <a:r>
              <a:rPr lang="en-US" sz="2400" dirty="0" smtClean="0">
                <a:latin typeface="Verdana" charset="0"/>
              </a:rPr>
              <a:t>(x3</a:t>
            </a:r>
            <a:r>
              <a:rPr lang="en-US" sz="2400" dirty="0">
                <a:latin typeface="Verdana" charset="0"/>
              </a:rPr>
              <a:t>)</a:t>
            </a:r>
          </a:p>
          <a:p>
            <a:pPr marL="285750" indent="-285750" algn="l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2400" dirty="0" err="1" smtClean="0">
                <a:latin typeface="Verdana" charset="0"/>
              </a:rPr>
              <a:t>addi</a:t>
            </a:r>
            <a:r>
              <a:rPr lang="en-US" sz="2400" dirty="0" smtClean="0">
                <a:latin typeface="Verdana" charset="0"/>
              </a:rPr>
              <a:t> x3</a:t>
            </a:r>
            <a:r>
              <a:rPr lang="en-US" sz="2400" dirty="0">
                <a:latin typeface="Verdana" charset="0"/>
              </a:rPr>
              <a:t>,</a:t>
            </a:r>
            <a:r>
              <a:rPr lang="en-US" sz="2400" dirty="0" smtClean="0">
                <a:latin typeface="Verdana" charset="0"/>
              </a:rPr>
              <a:t> x1</a:t>
            </a:r>
            <a:r>
              <a:rPr lang="en-US" sz="2400" dirty="0">
                <a:latin typeface="Verdana" charset="0"/>
              </a:rPr>
              <a:t>, #4</a:t>
            </a:r>
          </a:p>
          <a:p>
            <a:pPr marL="285750" indent="-285750" algn="l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2400" dirty="0">
                <a:latin typeface="Verdana" charset="0"/>
              </a:rPr>
              <a:t>sub</a:t>
            </a:r>
            <a:r>
              <a:rPr lang="en-US" sz="2400" dirty="0" smtClean="0">
                <a:latin typeface="Verdana" charset="0"/>
              </a:rPr>
              <a:t> x6</a:t>
            </a:r>
            <a:r>
              <a:rPr lang="en-US" sz="2400" dirty="0">
                <a:latin typeface="Verdana" charset="0"/>
              </a:rPr>
              <a:t>,</a:t>
            </a:r>
            <a:r>
              <a:rPr lang="en-US" sz="2400" dirty="0" smtClean="0">
                <a:latin typeface="Verdana" charset="0"/>
              </a:rPr>
              <a:t> x7</a:t>
            </a:r>
            <a:r>
              <a:rPr lang="en-US" sz="2400" dirty="0">
                <a:latin typeface="Verdana" charset="0"/>
              </a:rPr>
              <a:t>,</a:t>
            </a:r>
            <a:r>
              <a:rPr lang="en-US" sz="2400" dirty="0" smtClean="0">
                <a:latin typeface="Verdana" charset="0"/>
              </a:rPr>
              <a:t> x6</a:t>
            </a:r>
            <a:endParaRPr lang="en-US" sz="2400" dirty="0">
              <a:latin typeface="Verdana" charset="0"/>
            </a:endParaRPr>
          </a:p>
          <a:p>
            <a:pPr marL="285750" indent="-285750" algn="l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2400" dirty="0">
                <a:latin typeface="Verdana" charset="0"/>
              </a:rPr>
              <a:t>add</a:t>
            </a:r>
            <a:r>
              <a:rPr lang="en-US" sz="2400" dirty="0" smtClean="0">
                <a:latin typeface="Verdana" charset="0"/>
              </a:rPr>
              <a:t> x3</a:t>
            </a:r>
            <a:r>
              <a:rPr lang="en-US" sz="2400" dirty="0">
                <a:latin typeface="Verdana" charset="0"/>
              </a:rPr>
              <a:t>,</a:t>
            </a:r>
            <a:r>
              <a:rPr lang="en-US" sz="2400" dirty="0" smtClean="0">
                <a:latin typeface="Verdana" charset="0"/>
              </a:rPr>
              <a:t> x3</a:t>
            </a:r>
            <a:r>
              <a:rPr lang="en-US" sz="2400" dirty="0">
                <a:latin typeface="Verdana" charset="0"/>
              </a:rPr>
              <a:t>,</a:t>
            </a:r>
            <a:r>
              <a:rPr lang="en-US" sz="2400" dirty="0" smtClean="0">
                <a:latin typeface="Verdana" charset="0"/>
              </a:rPr>
              <a:t> x6</a:t>
            </a:r>
            <a:endParaRPr lang="en-US" sz="2400" dirty="0">
              <a:latin typeface="Verdana" charset="0"/>
            </a:endParaRPr>
          </a:p>
          <a:p>
            <a:pPr marL="285750" indent="-285750" algn="l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2400" dirty="0">
                <a:latin typeface="Verdana" charset="0"/>
              </a:rPr>
              <a:t>ld</a:t>
            </a:r>
            <a:r>
              <a:rPr lang="en-US" sz="2400" dirty="0" smtClean="0">
                <a:latin typeface="Verdana" charset="0"/>
              </a:rPr>
              <a:t> x6</a:t>
            </a:r>
            <a:r>
              <a:rPr lang="en-US" sz="2400" dirty="0">
                <a:latin typeface="Verdana" charset="0"/>
              </a:rPr>
              <a:t>, 0</a:t>
            </a:r>
            <a:r>
              <a:rPr lang="en-US" sz="2400" dirty="0" smtClean="0">
                <a:latin typeface="Verdana" charset="0"/>
              </a:rPr>
              <a:t>(x1</a:t>
            </a:r>
            <a:r>
              <a:rPr lang="en-US" sz="2400" dirty="0">
                <a:latin typeface="Verdana" charset="0"/>
              </a:rPr>
              <a:t>)</a:t>
            </a:r>
          </a:p>
        </p:txBody>
      </p:sp>
      <p:grpSp>
        <p:nvGrpSpPr>
          <p:cNvPr id="1934426" name="Group 90"/>
          <p:cNvGrpSpPr>
            <a:grpSpLocks/>
          </p:cNvGrpSpPr>
          <p:nvPr/>
        </p:nvGrpSpPr>
        <p:grpSpPr bwMode="auto">
          <a:xfrm>
            <a:off x="5095875" y="1062038"/>
            <a:ext cx="1273175" cy="3052762"/>
            <a:chOff x="3014" y="669"/>
            <a:chExt cx="802" cy="1923"/>
          </a:xfrm>
        </p:grpSpPr>
        <p:sp>
          <p:nvSpPr>
            <p:cNvPr id="1934427" name="Text Box 91"/>
            <p:cNvSpPr txBox="1">
              <a:spLocks noChangeArrowheads="1"/>
            </p:cNvSpPr>
            <p:nvPr/>
          </p:nvSpPr>
          <p:spPr bwMode="auto">
            <a:xfrm>
              <a:off x="3014" y="669"/>
              <a:ext cx="802" cy="25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 i="1" dirty="0">
                  <a:latin typeface="Verdana" charset="0"/>
                </a:rPr>
                <a:t>Free List</a:t>
              </a:r>
            </a:p>
          </p:txBody>
        </p:sp>
        <p:sp>
          <p:nvSpPr>
            <p:cNvPr id="1934428" name="Rectangle 92"/>
            <p:cNvSpPr>
              <a:spLocks noChangeArrowheads="1"/>
            </p:cNvSpPr>
            <p:nvPr/>
          </p:nvSpPr>
          <p:spPr bwMode="auto">
            <a:xfrm>
              <a:off x="3168" y="1632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l"/>
              <a:endParaRPr lang="en-US" sz="1800">
                <a:latin typeface="Verdana" charset="0"/>
              </a:endParaRPr>
            </a:p>
          </p:txBody>
        </p:sp>
        <p:sp>
          <p:nvSpPr>
            <p:cNvPr id="1934429" name="Rectangle 93"/>
            <p:cNvSpPr>
              <a:spLocks noChangeArrowheads="1"/>
            </p:cNvSpPr>
            <p:nvPr/>
          </p:nvSpPr>
          <p:spPr bwMode="auto">
            <a:xfrm>
              <a:off x="3168" y="1776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l"/>
              <a:endParaRPr lang="en-US" sz="1800">
                <a:latin typeface="Verdana" charset="0"/>
              </a:endParaRPr>
            </a:p>
          </p:txBody>
        </p:sp>
        <p:sp>
          <p:nvSpPr>
            <p:cNvPr id="1934430" name="Rectangle 94"/>
            <p:cNvSpPr>
              <a:spLocks noChangeArrowheads="1"/>
            </p:cNvSpPr>
            <p:nvPr/>
          </p:nvSpPr>
          <p:spPr bwMode="auto">
            <a:xfrm>
              <a:off x="3168" y="1920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l"/>
              <a:endParaRPr lang="en-US" sz="1800">
                <a:latin typeface="Verdana" charset="0"/>
              </a:endParaRPr>
            </a:p>
          </p:txBody>
        </p:sp>
        <p:sp>
          <p:nvSpPr>
            <p:cNvPr id="1934431" name="Rectangle 95"/>
            <p:cNvSpPr>
              <a:spLocks noChangeArrowheads="1"/>
            </p:cNvSpPr>
            <p:nvPr/>
          </p:nvSpPr>
          <p:spPr bwMode="auto">
            <a:xfrm>
              <a:off x="3168" y="912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 sz="1800">
                  <a:latin typeface="Verdana" charset="0"/>
                </a:rPr>
                <a:t>P0</a:t>
              </a:r>
            </a:p>
          </p:txBody>
        </p:sp>
        <p:sp>
          <p:nvSpPr>
            <p:cNvPr id="1934432" name="Rectangle 96"/>
            <p:cNvSpPr>
              <a:spLocks noChangeArrowheads="1"/>
            </p:cNvSpPr>
            <p:nvPr/>
          </p:nvSpPr>
          <p:spPr bwMode="auto">
            <a:xfrm>
              <a:off x="3170" y="2448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34433" name="Rectangle 97"/>
            <p:cNvSpPr>
              <a:spLocks noChangeArrowheads="1"/>
            </p:cNvSpPr>
            <p:nvPr/>
          </p:nvSpPr>
          <p:spPr bwMode="auto">
            <a:xfrm>
              <a:off x="3168" y="1056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 sz="1800">
                  <a:latin typeface="Verdana" charset="0"/>
                </a:rPr>
                <a:t>P1</a:t>
              </a:r>
            </a:p>
          </p:txBody>
        </p:sp>
        <p:sp>
          <p:nvSpPr>
            <p:cNvPr id="1934434" name="Rectangle 98"/>
            <p:cNvSpPr>
              <a:spLocks noChangeArrowheads="1"/>
            </p:cNvSpPr>
            <p:nvPr/>
          </p:nvSpPr>
          <p:spPr bwMode="auto">
            <a:xfrm>
              <a:off x="3168" y="1200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 sz="1800">
                  <a:latin typeface="Verdana" charset="0"/>
                </a:rPr>
                <a:t>P3</a:t>
              </a:r>
            </a:p>
          </p:txBody>
        </p:sp>
        <p:sp>
          <p:nvSpPr>
            <p:cNvPr id="1934435" name="Rectangle 99"/>
            <p:cNvSpPr>
              <a:spLocks noChangeArrowheads="1"/>
            </p:cNvSpPr>
            <p:nvPr/>
          </p:nvSpPr>
          <p:spPr bwMode="auto">
            <a:xfrm>
              <a:off x="3168" y="1344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 sz="1800">
                  <a:latin typeface="Verdana" charset="0"/>
                </a:rPr>
                <a:t>P2</a:t>
              </a:r>
            </a:p>
          </p:txBody>
        </p:sp>
        <p:sp>
          <p:nvSpPr>
            <p:cNvPr id="1934436" name="Rectangle 100"/>
            <p:cNvSpPr>
              <a:spLocks noChangeArrowheads="1"/>
            </p:cNvSpPr>
            <p:nvPr/>
          </p:nvSpPr>
          <p:spPr bwMode="auto">
            <a:xfrm>
              <a:off x="3168" y="1488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 sz="1800">
                  <a:latin typeface="Verdana" charset="0"/>
                </a:rPr>
                <a:t>P4</a:t>
              </a:r>
            </a:p>
          </p:txBody>
        </p:sp>
        <p:sp>
          <p:nvSpPr>
            <p:cNvPr id="1934437" name="Line 101"/>
            <p:cNvSpPr>
              <a:spLocks noChangeShapeType="1"/>
            </p:cNvSpPr>
            <p:nvPr/>
          </p:nvSpPr>
          <p:spPr bwMode="auto">
            <a:xfrm>
              <a:off x="3168" y="2064"/>
              <a:ext cx="0" cy="38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prstDash val="sysDot"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34438" name="Line 102"/>
            <p:cNvSpPr>
              <a:spLocks noChangeShapeType="1"/>
            </p:cNvSpPr>
            <p:nvPr/>
          </p:nvSpPr>
          <p:spPr bwMode="auto">
            <a:xfrm>
              <a:off x="3598" y="2064"/>
              <a:ext cx="0" cy="38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prstDash val="sysDot"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934439" name="Group 103"/>
          <p:cNvGrpSpPr>
            <a:grpSpLocks/>
          </p:cNvGrpSpPr>
          <p:nvPr/>
        </p:nvGrpSpPr>
        <p:grpSpPr bwMode="auto">
          <a:xfrm>
            <a:off x="2747963" y="985838"/>
            <a:ext cx="2135187" cy="3186112"/>
            <a:chOff x="1535" y="621"/>
            <a:chExt cx="1345" cy="2007"/>
          </a:xfrm>
        </p:grpSpPr>
        <p:grpSp>
          <p:nvGrpSpPr>
            <p:cNvPr id="1934440" name="Group 104"/>
            <p:cNvGrpSpPr>
              <a:grpSpLocks/>
            </p:cNvGrpSpPr>
            <p:nvPr/>
          </p:nvGrpSpPr>
          <p:grpSpPr bwMode="auto">
            <a:xfrm>
              <a:off x="1535" y="1581"/>
              <a:ext cx="1153" cy="231"/>
              <a:chOff x="1679" y="1533"/>
              <a:chExt cx="1153" cy="231"/>
            </a:xfrm>
          </p:grpSpPr>
          <p:sp>
            <p:nvSpPr>
              <p:cNvPr id="1934441" name="Rectangle 105"/>
              <p:cNvSpPr>
                <a:spLocks noChangeArrowheads="1"/>
              </p:cNvSpPr>
              <p:nvPr/>
            </p:nvSpPr>
            <p:spPr bwMode="auto">
              <a:xfrm>
                <a:off x="1968" y="1584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algn="l"/>
                <a:r>
                  <a:rPr lang="en-US" sz="1800" dirty="0" smtClean="0">
                    <a:latin typeface="Verdana" charset="0"/>
                  </a:rPr>
                  <a:t>&lt;x6</a:t>
                </a:r>
                <a:r>
                  <a:rPr lang="en-US" sz="1800" dirty="0">
                    <a:latin typeface="Verdana" charset="0"/>
                  </a:rPr>
                  <a:t>&gt;</a:t>
                </a:r>
              </a:p>
            </p:txBody>
          </p:sp>
          <p:sp>
            <p:nvSpPr>
              <p:cNvPr id="1934442" name="Text Box 106"/>
              <p:cNvSpPr txBox="1">
                <a:spLocks noChangeArrowheads="1"/>
              </p:cNvSpPr>
              <p:nvPr/>
            </p:nvSpPr>
            <p:spPr bwMode="auto">
              <a:xfrm>
                <a:off x="1679" y="1533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800">
                    <a:latin typeface="Verdana" charset="0"/>
                  </a:rPr>
                  <a:t>P5</a:t>
                </a:r>
              </a:p>
            </p:txBody>
          </p:sp>
        </p:grpSp>
        <p:grpSp>
          <p:nvGrpSpPr>
            <p:cNvPr id="1934443" name="Group 107"/>
            <p:cNvGrpSpPr>
              <a:grpSpLocks/>
            </p:cNvGrpSpPr>
            <p:nvPr/>
          </p:nvGrpSpPr>
          <p:grpSpPr bwMode="auto">
            <a:xfrm>
              <a:off x="1535" y="1725"/>
              <a:ext cx="1153" cy="231"/>
              <a:chOff x="1679" y="1677"/>
              <a:chExt cx="1153" cy="231"/>
            </a:xfrm>
          </p:grpSpPr>
          <p:sp>
            <p:nvSpPr>
              <p:cNvPr id="1934444" name="Rectangle 108"/>
              <p:cNvSpPr>
                <a:spLocks noChangeArrowheads="1"/>
              </p:cNvSpPr>
              <p:nvPr/>
            </p:nvSpPr>
            <p:spPr bwMode="auto">
              <a:xfrm>
                <a:off x="1968" y="1728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algn="l"/>
                <a:r>
                  <a:rPr lang="en-US" sz="1800" dirty="0" smtClean="0">
                    <a:latin typeface="Verdana" charset="0"/>
                  </a:rPr>
                  <a:t>&lt;x7</a:t>
                </a:r>
                <a:r>
                  <a:rPr lang="en-US" sz="1800" dirty="0">
                    <a:latin typeface="Verdana" charset="0"/>
                  </a:rPr>
                  <a:t>&gt;</a:t>
                </a:r>
              </a:p>
            </p:txBody>
          </p:sp>
          <p:sp>
            <p:nvSpPr>
              <p:cNvPr id="1934445" name="Text Box 109"/>
              <p:cNvSpPr txBox="1">
                <a:spLocks noChangeArrowheads="1"/>
              </p:cNvSpPr>
              <p:nvPr/>
            </p:nvSpPr>
            <p:spPr bwMode="auto">
              <a:xfrm>
                <a:off x="1679" y="1677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800">
                    <a:latin typeface="Verdana" charset="0"/>
                  </a:rPr>
                  <a:t>P6</a:t>
                </a:r>
              </a:p>
            </p:txBody>
          </p:sp>
        </p:grpSp>
        <p:grpSp>
          <p:nvGrpSpPr>
            <p:cNvPr id="1934446" name="Group 110"/>
            <p:cNvGrpSpPr>
              <a:grpSpLocks/>
            </p:cNvGrpSpPr>
            <p:nvPr/>
          </p:nvGrpSpPr>
          <p:grpSpPr bwMode="auto">
            <a:xfrm>
              <a:off x="1535" y="1869"/>
              <a:ext cx="1153" cy="231"/>
              <a:chOff x="1679" y="1821"/>
              <a:chExt cx="1153" cy="231"/>
            </a:xfrm>
          </p:grpSpPr>
          <p:sp>
            <p:nvSpPr>
              <p:cNvPr id="1934447" name="Rectangle 111"/>
              <p:cNvSpPr>
                <a:spLocks noChangeArrowheads="1"/>
              </p:cNvSpPr>
              <p:nvPr/>
            </p:nvSpPr>
            <p:spPr bwMode="auto">
              <a:xfrm>
                <a:off x="1968" y="1872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algn="l"/>
                <a:r>
                  <a:rPr lang="en-US" sz="1800" dirty="0" smtClean="0">
                    <a:latin typeface="Verdana" charset="0"/>
                  </a:rPr>
                  <a:t>&lt;x3</a:t>
                </a:r>
                <a:r>
                  <a:rPr lang="en-US" sz="1800" dirty="0">
                    <a:latin typeface="Verdana" charset="0"/>
                  </a:rPr>
                  <a:t>&gt;</a:t>
                </a:r>
              </a:p>
            </p:txBody>
          </p:sp>
          <p:sp>
            <p:nvSpPr>
              <p:cNvPr id="1934448" name="Text Box 112"/>
              <p:cNvSpPr txBox="1">
                <a:spLocks noChangeArrowheads="1"/>
              </p:cNvSpPr>
              <p:nvPr/>
            </p:nvSpPr>
            <p:spPr bwMode="auto">
              <a:xfrm>
                <a:off x="1679" y="1821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800">
                    <a:latin typeface="Verdana" charset="0"/>
                  </a:rPr>
                  <a:t>P7</a:t>
                </a:r>
              </a:p>
            </p:txBody>
          </p:sp>
        </p:grpSp>
        <p:grpSp>
          <p:nvGrpSpPr>
            <p:cNvPr id="1934449" name="Group 113"/>
            <p:cNvGrpSpPr>
              <a:grpSpLocks/>
            </p:cNvGrpSpPr>
            <p:nvPr/>
          </p:nvGrpSpPr>
          <p:grpSpPr bwMode="auto">
            <a:xfrm>
              <a:off x="1535" y="861"/>
              <a:ext cx="1153" cy="231"/>
              <a:chOff x="1679" y="813"/>
              <a:chExt cx="1153" cy="231"/>
            </a:xfrm>
          </p:grpSpPr>
          <p:sp>
            <p:nvSpPr>
              <p:cNvPr id="1934450" name="Rectangle 114"/>
              <p:cNvSpPr>
                <a:spLocks noChangeArrowheads="1"/>
              </p:cNvSpPr>
              <p:nvPr/>
            </p:nvSpPr>
            <p:spPr bwMode="auto">
              <a:xfrm>
                <a:off x="1968" y="864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34451" name="Text Box 115"/>
              <p:cNvSpPr txBox="1">
                <a:spLocks noChangeArrowheads="1"/>
              </p:cNvSpPr>
              <p:nvPr/>
            </p:nvSpPr>
            <p:spPr bwMode="auto">
              <a:xfrm>
                <a:off x="1679" y="813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800">
                    <a:latin typeface="Verdana" charset="0"/>
                  </a:rPr>
                  <a:t>P0</a:t>
                </a:r>
              </a:p>
            </p:txBody>
          </p:sp>
        </p:grpSp>
        <p:grpSp>
          <p:nvGrpSpPr>
            <p:cNvPr id="1934452" name="Group 116"/>
            <p:cNvGrpSpPr>
              <a:grpSpLocks/>
            </p:cNvGrpSpPr>
            <p:nvPr/>
          </p:nvGrpSpPr>
          <p:grpSpPr bwMode="auto">
            <a:xfrm>
              <a:off x="1539" y="2397"/>
              <a:ext cx="1153" cy="231"/>
              <a:chOff x="1683" y="2349"/>
              <a:chExt cx="1153" cy="231"/>
            </a:xfrm>
          </p:grpSpPr>
          <p:sp>
            <p:nvSpPr>
              <p:cNvPr id="1934453" name="Rectangle 117"/>
              <p:cNvSpPr>
                <a:spLocks noChangeArrowheads="1"/>
              </p:cNvSpPr>
              <p:nvPr/>
            </p:nvSpPr>
            <p:spPr bwMode="auto">
              <a:xfrm>
                <a:off x="1972" y="2400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34454" name="Text Box 118"/>
              <p:cNvSpPr txBox="1">
                <a:spLocks noChangeArrowheads="1"/>
              </p:cNvSpPr>
              <p:nvPr/>
            </p:nvSpPr>
            <p:spPr bwMode="auto">
              <a:xfrm>
                <a:off x="1683" y="2349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800">
                    <a:latin typeface="Verdana" charset="0"/>
                  </a:rPr>
                  <a:t>Pn</a:t>
                </a:r>
              </a:p>
            </p:txBody>
          </p:sp>
        </p:grpSp>
        <p:grpSp>
          <p:nvGrpSpPr>
            <p:cNvPr id="1934455" name="Group 119"/>
            <p:cNvGrpSpPr>
              <a:grpSpLocks/>
            </p:cNvGrpSpPr>
            <p:nvPr/>
          </p:nvGrpSpPr>
          <p:grpSpPr bwMode="auto">
            <a:xfrm>
              <a:off x="1535" y="1005"/>
              <a:ext cx="1153" cy="231"/>
              <a:chOff x="1679" y="957"/>
              <a:chExt cx="1153" cy="231"/>
            </a:xfrm>
          </p:grpSpPr>
          <p:sp>
            <p:nvSpPr>
              <p:cNvPr id="1934456" name="Rectangle 120"/>
              <p:cNvSpPr>
                <a:spLocks noChangeArrowheads="1"/>
              </p:cNvSpPr>
              <p:nvPr/>
            </p:nvSpPr>
            <p:spPr bwMode="auto">
              <a:xfrm>
                <a:off x="1968" y="1008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34457" name="Text Box 121"/>
              <p:cNvSpPr txBox="1">
                <a:spLocks noChangeArrowheads="1"/>
              </p:cNvSpPr>
              <p:nvPr/>
            </p:nvSpPr>
            <p:spPr bwMode="auto">
              <a:xfrm>
                <a:off x="1679" y="957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800">
                    <a:latin typeface="Verdana" charset="0"/>
                  </a:rPr>
                  <a:t>P1</a:t>
                </a:r>
              </a:p>
            </p:txBody>
          </p:sp>
        </p:grpSp>
        <p:grpSp>
          <p:nvGrpSpPr>
            <p:cNvPr id="1934458" name="Group 122"/>
            <p:cNvGrpSpPr>
              <a:grpSpLocks/>
            </p:cNvGrpSpPr>
            <p:nvPr/>
          </p:nvGrpSpPr>
          <p:grpSpPr bwMode="auto">
            <a:xfrm>
              <a:off x="1535" y="1149"/>
              <a:ext cx="1153" cy="231"/>
              <a:chOff x="1679" y="1101"/>
              <a:chExt cx="1153" cy="231"/>
            </a:xfrm>
          </p:grpSpPr>
          <p:sp>
            <p:nvSpPr>
              <p:cNvPr id="1934459" name="Rectangle 123"/>
              <p:cNvSpPr>
                <a:spLocks noChangeArrowheads="1"/>
              </p:cNvSpPr>
              <p:nvPr/>
            </p:nvSpPr>
            <p:spPr bwMode="auto">
              <a:xfrm>
                <a:off x="1968" y="1152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34460" name="Text Box 124"/>
              <p:cNvSpPr txBox="1">
                <a:spLocks noChangeArrowheads="1"/>
              </p:cNvSpPr>
              <p:nvPr/>
            </p:nvSpPr>
            <p:spPr bwMode="auto">
              <a:xfrm>
                <a:off x="1679" y="1101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800">
                    <a:latin typeface="Verdana" charset="0"/>
                  </a:rPr>
                  <a:t>P2</a:t>
                </a:r>
              </a:p>
            </p:txBody>
          </p:sp>
        </p:grpSp>
        <p:grpSp>
          <p:nvGrpSpPr>
            <p:cNvPr id="1934461" name="Group 125"/>
            <p:cNvGrpSpPr>
              <a:grpSpLocks/>
            </p:cNvGrpSpPr>
            <p:nvPr/>
          </p:nvGrpSpPr>
          <p:grpSpPr bwMode="auto">
            <a:xfrm>
              <a:off x="1535" y="1293"/>
              <a:ext cx="1153" cy="231"/>
              <a:chOff x="1679" y="1245"/>
              <a:chExt cx="1153" cy="231"/>
            </a:xfrm>
          </p:grpSpPr>
          <p:sp>
            <p:nvSpPr>
              <p:cNvPr id="1934462" name="Rectangle 126"/>
              <p:cNvSpPr>
                <a:spLocks noChangeArrowheads="1"/>
              </p:cNvSpPr>
              <p:nvPr/>
            </p:nvSpPr>
            <p:spPr bwMode="auto">
              <a:xfrm>
                <a:off x="1968" y="1296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34463" name="Text Box 127"/>
              <p:cNvSpPr txBox="1">
                <a:spLocks noChangeArrowheads="1"/>
              </p:cNvSpPr>
              <p:nvPr/>
            </p:nvSpPr>
            <p:spPr bwMode="auto">
              <a:xfrm>
                <a:off x="1679" y="1245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800">
                    <a:latin typeface="Verdana" charset="0"/>
                  </a:rPr>
                  <a:t>P3</a:t>
                </a:r>
              </a:p>
            </p:txBody>
          </p:sp>
        </p:grpSp>
        <p:grpSp>
          <p:nvGrpSpPr>
            <p:cNvPr id="1934464" name="Group 128"/>
            <p:cNvGrpSpPr>
              <a:grpSpLocks/>
            </p:cNvGrpSpPr>
            <p:nvPr/>
          </p:nvGrpSpPr>
          <p:grpSpPr bwMode="auto">
            <a:xfrm>
              <a:off x="1535" y="1437"/>
              <a:ext cx="1153" cy="231"/>
              <a:chOff x="1679" y="1389"/>
              <a:chExt cx="1153" cy="231"/>
            </a:xfrm>
          </p:grpSpPr>
          <p:sp>
            <p:nvSpPr>
              <p:cNvPr id="1934465" name="Rectangle 129"/>
              <p:cNvSpPr>
                <a:spLocks noChangeArrowheads="1"/>
              </p:cNvSpPr>
              <p:nvPr/>
            </p:nvSpPr>
            <p:spPr bwMode="auto">
              <a:xfrm>
                <a:off x="1968" y="1440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34466" name="Text Box 130"/>
              <p:cNvSpPr txBox="1">
                <a:spLocks noChangeArrowheads="1"/>
              </p:cNvSpPr>
              <p:nvPr/>
            </p:nvSpPr>
            <p:spPr bwMode="auto">
              <a:xfrm>
                <a:off x="1679" y="1389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800">
                    <a:latin typeface="Verdana" charset="0"/>
                  </a:rPr>
                  <a:t>P4</a:t>
                </a:r>
              </a:p>
            </p:txBody>
          </p:sp>
        </p:grpSp>
        <p:sp>
          <p:nvSpPr>
            <p:cNvPr id="1934467" name="Line 131"/>
            <p:cNvSpPr>
              <a:spLocks noChangeShapeType="1"/>
            </p:cNvSpPr>
            <p:nvPr/>
          </p:nvSpPr>
          <p:spPr bwMode="auto">
            <a:xfrm>
              <a:off x="1824" y="2064"/>
              <a:ext cx="0" cy="38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prstDash val="sysDot"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34468" name="Line 132"/>
            <p:cNvSpPr>
              <a:spLocks noChangeShapeType="1"/>
            </p:cNvSpPr>
            <p:nvPr/>
          </p:nvSpPr>
          <p:spPr bwMode="auto">
            <a:xfrm>
              <a:off x="2688" y="2064"/>
              <a:ext cx="0" cy="38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prstDash val="sysDot"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34469" name="Text Box 133"/>
            <p:cNvSpPr txBox="1">
              <a:spLocks noChangeArrowheads="1"/>
            </p:cNvSpPr>
            <p:nvPr/>
          </p:nvSpPr>
          <p:spPr bwMode="auto">
            <a:xfrm>
              <a:off x="1631" y="621"/>
              <a:ext cx="1205" cy="25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 i="1" dirty="0">
                  <a:latin typeface="Verdana" charset="0"/>
                </a:rPr>
                <a:t>Physical </a:t>
              </a:r>
              <a:r>
                <a:rPr lang="en-US" sz="2000" i="1" dirty="0" err="1">
                  <a:latin typeface="Verdana" charset="0"/>
                </a:rPr>
                <a:t>Regs</a:t>
              </a:r>
              <a:endParaRPr lang="en-US" sz="2000" i="1" dirty="0">
                <a:latin typeface="Verdana" charset="0"/>
              </a:endParaRPr>
            </a:p>
          </p:txBody>
        </p:sp>
        <p:sp>
          <p:nvSpPr>
            <p:cNvPr id="1934470" name="Rectangle 134"/>
            <p:cNvSpPr>
              <a:spLocks noChangeArrowheads="1"/>
            </p:cNvSpPr>
            <p:nvPr/>
          </p:nvSpPr>
          <p:spPr bwMode="auto">
            <a:xfrm>
              <a:off x="2688" y="1632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lIns="0" tIns="0" rIns="0" bIns="0" anchor="ctr">
              <a:prstTxWarp prst="textNoShape">
                <a:avLst/>
              </a:prstTxWarp>
            </a:bodyPr>
            <a:lstStyle/>
            <a:p>
              <a:r>
                <a:rPr lang="en-US" sz="1800">
                  <a:latin typeface="Verdana" charset="0"/>
                </a:rPr>
                <a:t>p</a:t>
              </a:r>
            </a:p>
          </p:txBody>
        </p:sp>
        <p:sp>
          <p:nvSpPr>
            <p:cNvPr id="1934471" name="Rectangle 135"/>
            <p:cNvSpPr>
              <a:spLocks noChangeArrowheads="1"/>
            </p:cNvSpPr>
            <p:nvPr/>
          </p:nvSpPr>
          <p:spPr bwMode="auto">
            <a:xfrm>
              <a:off x="2688" y="1776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lIns="0" tIns="0" rIns="0" bIns="0" anchor="ctr">
              <a:prstTxWarp prst="textNoShape">
                <a:avLst/>
              </a:prstTxWarp>
            </a:bodyPr>
            <a:lstStyle/>
            <a:p>
              <a:r>
                <a:rPr lang="en-US" sz="1800">
                  <a:latin typeface="Verdana" charset="0"/>
                </a:rPr>
                <a:t>p</a:t>
              </a:r>
            </a:p>
          </p:txBody>
        </p:sp>
        <p:sp>
          <p:nvSpPr>
            <p:cNvPr id="1934472" name="Rectangle 136"/>
            <p:cNvSpPr>
              <a:spLocks noChangeArrowheads="1"/>
            </p:cNvSpPr>
            <p:nvPr/>
          </p:nvSpPr>
          <p:spPr bwMode="auto">
            <a:xfrm>
              <a:off x="2688" y="1920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lIns="0" tIns="0" rIns="0" bIns="0" anchor="ctr">
              <a:prstTxWarp prst="textNoShape">
                <a:avLst/>
              </a:prstTxWarp>
            </a:bodyPr>
            <a:lstStyle/>
            <a:p>
              <a:r>
                <a:rPr lang="en-US" sz="1800" dirty="0" err="1">
                  <a:latin typeface="Verdana" charset="0"/>
                </a:rPr>
                <a:t>p</a:t>
              </a:r>
              <a:endParaRPr lang="en-US" sz="1800" dirty="0">
                <a:latin typeface="Verdana" charset="0"/>
              </a:endParaRPr>
            </a:p>
          </p:txBody>
        </p:sp>
        <p:sp>
          <p:nvSpPr>
            <p:cNvPr id="1934473" name="Rectangle 137"/>
            <p:cNvSpPr>
              <a:spLocks noChangeArrowheads="1"/>
            </p:cNvSpPr>
            <p:nvPr/>
          </p:nvSpPr>
          <p:spPr bwMode="auto">
            <a:xfrm>
              <a:off x="2688" y="912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34474" name="Rectangle 138"/>
            <p:cNvSpPr>
              <a:spLocks noChangeArrowheads="1"/>
            </p:cNvSpPr>
            <p:nvPr/>
          </p:nvSpPr>
          <p:spPr bwMode="auto">
            <a:xfrm>
              <a:off x="2689" y="2448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34475" name="Rectangle 139"/>
            <p:cNvSpPr>
              <a:spLocks noChangeArrowheads="1"/>
            </p:cNvSpPr>
            <p:nvPr/>
          </p:nvSpPr>
          <p:spPr bwMode="auto">
            <a:xfrm>
              <a:off x="2688" y="1056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34476" name="Rectangle 140"/>
            <p:cNvSpPr>
              <a:spLocks noChangeArrowheads="1"/>
            </p:cNvSpPr>
            <p:nvPr/>
          </p:nvSpPr>
          <p:spPr bwMode="auto">
            <a:xfrm>
              <a:off x="2688" y="1200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34477" name="Rectangle 141"/>
            <p:cNvSpPr>
              <a:spLocks noChangeArrowheads="1"/>
            </p:cNvSpPr>
            <p:nvPr/>
          </p:nvSpPr>
          <p:spPr bwMode="auto">
            <a:xfrm>
              <a:off x="2688" y="1344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34478" name="Rectangle 142"/>
            <p:cNvSpPr>
              <a:spLocks noChangeArrowheads="1"/>
            </p:cNvSpPr>
            <p:nvPr/>
          </p:nvSpPr>
          <p:spPr bwMode="auto">
            <a:xfrm>
              <a:off x="2688" y="1488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34479" name="Line 143"/>
            <p:cNvSpPr>
              <a:spLocks noChangeShapeType="1"/>
            </p:cNvSpPr>
            <p:nvPr/>
          </p:nvSpPr>
          <p:spPr bwMode="auto">
            <a:xfrm>
              <a:off x="2688" y="2064"/>
              <a:ext cx="0" cy="38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prstDash val="sysDot"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34480" name="Line 144"/>
            <p:cNvSpPr>
              <a:spLocks noChangeShapeType="1"/>
            </p:cNvSpPr>
            <p:nvPr/>
          </p:nvSpPr>
          <p:spPr bwMode="auto">
            <a:xfrm>
              <a:off x="2879" y="2064"/>
              <a:ext cx="0" cy="38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prstDash val="sysDot"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934481" name="Group 145"/>
            <p:cNvGrpSpPr>
              <a:grpSpLocks/>
            </p:cNvGrpSpPr>
            <p:nvPr/>
          </p:nvGrpSpPr>
          <p:grpSpPr bwMode="auto">
            <a:xfrm>
              <a:off x="1535" y="2013"/>
              <a:ext cx="1153" cy="231"/>
              <a:chOff x="1679" y="1821"/>
              <a:chExt cx="1153" cy="231"/>
            </a:xfrm>
          </p:grpSpPr>
          <p:sp>
            <p:nvSpPr>
              <p:cNvPr id="1934482" name="Rectangle 146"/>
              <p:cNvSpPr>
                <a:spLocks noChangeArrowheads="1"/>
              </p:cNvSpPr>
              <p:nvPr/>
            </p:nvSpPr>
            <p:spPr bwMode="auto">
              <a:xfrm>
                <a:off x="1968" y="1872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algn="l"/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34483" name="Text Box 147"/>
              <p:cNvSpPr txBox="1">
                <a:spLocks noChangeArrowheads="1"/>
              </p:cNvSpPr>
              <p:nvPr/>
            </p:nvSpPr>
            <p:spPr bwMode="auto">
              <a:xfrm>
                <a:off x="1679" y="1821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800">
                    <a:latin typeface="Verdana" charset="0"/>
                  </a:rPr>
                  <a:t>P8</a:t>
                </a:r>
              </a:p>
            </p:txBody>
          </p:sp>
        </p:grpSp>
        <p:sp>
          <p:nvSpPr>
            <p:cNvPr id="1934484" name="Rectangle 148"/>
            <p:cNvSpPr>
              <a:spLocks noChangeArrowheads="1"/>
            </p:cNvSpPr>
            <p:nvPr/>
          </p:nvSpPr>
          <p:spPr bwMode="auto">
            <a:xfrm>
              <a:off x="2688" y="2064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l"/>
              <a:endParaRPr lang="en-US" sz="1800">
                <a:latin typeface="Verdana" charset="0"/>
              </a:endParaRPr>
            </a:p>
          </p:txBody>
        </p:sp>
      </p:grpSp>
      <p:grpSp>
        <p:nvGrpSpPr>
          <p:cNvPr id="1934485" name="Group 149"/>
          <p:cNvGrpSpPr>
            <a:grpSpLocks/>
          </p:cNvGrpSpPr>
          <p:nvPr/>
        </p:nvGrpSpPr>
        <p:grpSpPr bwMode="auto">
          <a:xfrm>
            <a:off x="5340350" y="1447800"/>
            <a:ext cx="685800" cy="228600"/>
            <a:chOff x="3168" y="912"/>
            <a:chExt cx="432" cy="144"/>
          </a:xfrm>
        </p:grpSpPr>
        <p:sp>
          <p:nvSpPr>
            <p:cNvPr id="1934486" name="Line 150"/>
            <p:cNvSpPr>
              <a:spLocks noChangeShapeType="1"/>
            </p:cNvSpPr>
            <p:nvPr/>
          </p:nvSpPr>
          <p:spPr bwMode="auto">
            <a:xfrm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34487" name="Line 151"/>
            <p:cNvSpPr>
              <a:spLocks noChangeShapeType="1"/>
            </p:cNvSpPr>
            <p:nvPr/>
          </p:nvSpPr>
          <p:spPr bwMode="auto">
            <a:xfrm flipV="1"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934488" name="Text Box 152"/>
          <p:cNvSpPr txBox="1">
            <a:spLocks noChangeArrowheads="1"/>
          </p:cNvSpPr>
          <p:nvPr/>
        </p:nvSpPr>
        <p:spPr bwMode="auto">
          <a:xfrm>
            <a:off x="539750" y="4648200"/>
            <a:ext cx="63246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en-US" sz="1800" dirty="0" err="1">
                <a:solidFill>
                  <a:schemeClr val="tx2"/>
                </a:solidFill>
                <a:latin typeface="Verdana" charset="0"/>
              </a:rPr>
              <a:t>x</a:t>
            </a:r>
            <a:r>
              <a:rPr lang="en-US" sz="1800" dirty="0">
                <a:solidFill>
                  <a:schemeClr val="tx2"/>
                </a:solidFill>
                <a:latin typeface="Verdana" charset="0"/>
              </a:rPr>
              <a:t>    </a:t>
            </a:r>
            <a:r>
              <a:rPr lang="en-US" sz="1800" dirty="0" err="1">
                <a:solidFill>
                  <a:schemeClr val="tx2"/>
                </a:solidFill>
                <a:latin typeface="Verdana" charset="0"/>
              </a:rPr>
              <a:t>x</a:t>
            </a:r>
            <a:r>
              <a:rPr lang="en-US" sz="1800" dirty="0">
                <a:solidFill>
                  <a:schemeClr val="tx2"/>
                </a:solidFill>
                <a:latin typeface="Verdana" charset="0"/>
              </a:rPr>
              <a:t>     ld    </a:t>
            </a:r>
            <a:r>
              <a:rPr lang="en-US" sz="1800" dirty="0" err="1">
                <a:solidFill>
                  <a:schemeClr val="tx2"/>
                </a:solidFill>
                <a:latin typeface="Verdana" charset="0"/>
              </a:rPr>
              <a:t>p</a:t>
            </a:r>
            <a:r>
              <a:rPr lang="en-US" sz="1800" dirty="0">
                <a:solidFill>
                  <a:schemeClr val="tx2"/>
                </a:solidFill>
                <a:latin typeface="Verdana" charset="0"/>
              </a:rPr>
              <a:t>     P7                     </a:t>
            </a:r>
            <a:r>
              <a:rPr lang="en-US" sz="1800" dirty="0" smtClean="0">
                <a:solidFill>
                  <a:schemeClr val="tx2"/>
                </a:solidFill>
                <a:latin typeface="Verdana" charset="0"/>
              </a:rPr>
              <a:t> x1                </a:t>
            </a:r>
            <a:r>
              <a:rPr lang="en-US" sz="1800" dirty="0">
                <a:solidFill>
                  <a:schemeClr val="tx2"/>
                </a:solidFill>
                <a:latin typeface="Verdana" charset="0"/>
              </a:rPr>
              <a:t>P0</a:t>
            </a:r>
          </a:p>
        </p:txBody>
      </p:sp>
      <p:grpSp>
        <p:nvGrpSpPr>
          <p:cNvPr id="1934489" name="Group 153"/>
          <p:cNvGrpSpPr>
            <a:grpSpLocks/>
          </p:cNvGrpSpPr>
          <p:nvPr/>
        </p:nvGrpSpPr>
        <p:grpSpPr bwMode="auto">
          <a:xfrm>
            <a:off x="468312" y="990600"/>
            <a:ext cx="2035175" cy="2574925"/>
            <a:chOff x="99" y="624"/>
            <a:chExt cx="1282" cy="1622"/>
          </a:xfrm>
        </p:grpSpPr>
        <p:grpSp>
          <p:nvGrpSpPr>
            <p:cNvPr id="1934490" name="Group 154"/>
            <p:cNvGrpSpPr>
              <a:grpSpLocks/>
            </p:cNvGrpSpPr>
            <p:nvPr/>
          </p:nvGrpSpPr>
          <p:grpSpPr bwMode="auto">
            <a:xfrm>
              <a:off x="99" y="1005"/>
              <a:ext cx="1153" cy="1241"/>
              <a:chOff x="243" y="957"/>
              <a:chExt cx="1153" cy="1241"/>
            </a:xfrm>
          </p:grpSpPr>
          <p:grpSp>
            <p:nvGrpSpPr>
              <p:cNvPr id="1934491" name="Group 155"/>
              <p:cNvGrpSpPr>
                <a:grpSpLocks/>
              </p:cNvGrpSpPr>
              <p:nvPr/>
            </p:nvGrpSpPr>
            <p:grpSpPr bwMode="auto">
              <a:xfrm>
                <a:off x="243" y="1677"/>
                <a:ext cx="1153" cy="233"/>
                <a:chOff x="243" y="1677"/>
                <a:chExt cx="1153" cy="233"/>
              </a:xfrm>
            </p:grpSpPr>
            <p:sp>
              <p:nvSpPr>
                <p:cNvPr id="1934492" name="Rectangle 156"/>
                <p:cNvSpPr>
                  <a:spLocks noChangeArrowheads="1"/>
                </p:cNvSpPr>
                <p:nvPr/>
              </p:nvSpPr>
              <p:spPr bwMode="auto">
                <a:xfrm>
                  <a:off x="532" y="1728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endParaRPr lang="en-US" sz="1800">
                    <a:latin typeface="Verdana" charset="0"/>
                  </a:endParaRPr>
                </a:p>
              </p:txBody>
            </p:sp>
            <p:sp>
              <p:nvSpPr>
                <p:cNvPr id="1934493" name="Text Box 157"/>
                <p:cNvSpPr txBox="1">
                  <a:spLocks noChangeArrowheads="1"/>
                </p:cNvSpPr>
                <p:nvPr/>
              </p:nvSpPr>
              <p:spPr bwMode="auto">
                <a:xfrm>
                  <a:off x="243" y="1677"/>
                  <a:ext cx="295" cy="233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800" dirty="0" smtClean="0">
                      <a:latin typeface="Verdana" charset="0"/>
                    </a:rPr>
                    <a:t>x5</a:t>
                  </a:r>
                  <a:endParaRPr lang="en-US" sz="1800" dirty="0">
                    <a:latin typeface="Verdana" charset="0"/>
                  </a:endParaRPr>
                </a:p>
              </p:txBody>
            </p:sp>
          </p:grpSp>
          <p:grpSp>
            <p:nvGrpSpPr>
              <p:cNvPr id="1934494" name="Group 158"/>
              <p:cNvGrpSpPr>
                <a:grpSpLocks/>
              </p:cNvGrpSpPr>
              <p:nvPr/>
            </p:nvGrpSpPr>
            <p:grpSpPr bwMode="auto">
              <a:xfrm>
                <a:off x="243" y="1821"/>
                <a:ext cx="1153" cy="233"/>
                <a:chOff x="243" y="1821"/>
                <a:chExt cx="1153" cy="233"/>
              </a:xfrm>
            </p:grpSpPr>
            <p:sp>
              <p:nvSpPr>
                <p:cNvPr id="1934495" name="Rectangle 159"/>
                <p:cNvSpPr>
                  <a:spLocks noChangeArrowheads="1"/>
                </p:cNvSpPr>
                <p:nvPr/>
              </p:nvSpPr>
              <p:spPr bwMode="auto">
                <a:xfrm>
                  <a:off x="532" y="1872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algn="l"/>
                  <a:r>
                    <a:rPr lang="en-US" sz="1800">
                      <a:latin typeface="Verdana" charset="0"/>
                    </a:rPr>
                    <a:t>P5</a:t>
                  </a:r>
                </a:p>
              </p:txBody>
            </p:sp>
            <p:sp>
              <p:nvSpPr>
                <p:cNvPr id="1934496" name="Text Box 160"/>
                <p:cNvSpPr txBox="1">
                  <a:spLocks noChangeArrowheads="1"/>
                </p:cNvSpPr>
                <p:nvPr/>
              </p:nvSpPr>
              <p:spPr bwMode="auto">
                <a:xfrm>
                  <a:off x="243" y="1821"/>
                  <a:ext cx="295" cy="233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800" dirty="0" smtClean="0">
                      <a:latin typeface="Verdana" charset="0"/>
                    </a:rPr>
                    <a:t>x6</a:t>
                  </a:r>
                  <a:endParaRPr lang="en-US" sz="1800" dirty="0">
                    <a:latin typeface="Verdana" charset="0"/>
                  </a:endParaRPr>
                </a:p>
              </p:txBody>
            </p:sp>
          </p:grpSp>
          <p:grpSp>
            <p:nvGrpSpPr>
              <p:cNvPr id="1934497" name="Group 161"/>
              <p:cNvGrpSpPr>
                <a:grpSpLocks/>
              </p:cNvGrpSpPr>
              <p:nvPr/>
            </p:nvGrpSpPr>
            <p:grpSpPr bwMode="auto">
              <a:xfrm>
                <a:off x="243" y="1965"/>
                <a:ext cx="1153" cy="233"/>
                <a:chOff x="243" y="1965"/>
                <a:chExt cx="1153" cy="233"/>
              </a:xfrm>
            </p:grpSpPr>
            <p:sp>
              <p:nvSpPr>
                <p:cNvPr id="1934498" name="Rectangle 162"/>
                <p:cNvSpPr>
                  <a:spLocks noChangeArrowheads="1"/>
                </p:cNvSpPr>
                <p:nvPr/>
              </p:nvSpPr>
              <p:spPr bwMode="auto">
                <a:xfrm>
                  <a:off x="532" y="2016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algn="l"/>
                  <a:r>
                    <a:rPr lang="en-US" sz="1800">
                      <a:latin typeface="Verdana" charset="0"/>
                    </a:rPr>
                    <a:t>P6</a:t>
                  </a:r>
                </a:p>
              </p:txBody>
            </p:sp>
            <p:sp>
              <p:nvSpPr>
                <p:cNvPr id="1934499" name="Text Box 163"/>
                <p:cNvSpPr txBox="1">
                  <a:spLocks noChangeArrowheads="1"/>
                </p:cNvSpPr>
                <p:nvPr/>
              </p:nvSpPr>
              <p:spPr bwMode="auto">
                <a:xfrm>
                  <a:off x="243" y="1965"/>
                  <a:ext cx="295" cy="233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800" dirty="0" smtClean="0">
                      <a:latin typeface="Verdana" charset="0"/>
                    </a:rPr>
                    <a:t>x7</a:t>
                  </a:r>
                  <a:endParaRPr lang="en-US" sz="1800" dirty="0">
                    <a:latin typeface="Verdana" charset="0"/>
                  </a:endParaRPr>
                </a:p>
              </p:txBody>
            </p:sp>
          </p:grpSp>
          <p:grpSp>
            <p:nvGrpSpPr>
              <p:cNvPr id="1934500" name="Group 164"/>
              <p:cNvGrpSpPr>
                <a:grpSpLocks/>
              </p:cNvGrpSpPr>
              <p:nvPr/>
            </p:nvGrpSpPr>
            <p:grpSpPr bwMode="auto">
              <a:xfrm>
                <a:off x="243" y="957"/>
                <a:ext cx="1153" cy="233"/>
                <a:chOff x="243" y="957"/>
                <a:chExt cx="1153" cy="233"/>
              </a:xfrm>
            </p:grpSpPr>
            <p:sp>
              <p:nvSpPr>
                <p:cNvPr id="1934501" name="Rectangle 165"/>
                <p:cNvSpPr>
                  <a:spLocks noChangeArrowheads="1"/>
                </p:cNvSpPr>
                <p:nvPr/>
              </p:nvSpPr>
              <p:spPr bwMode="auto">
                <a:xfrm>
                  <a:off x="532" y="1008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endParaRPr lang="en-US" sz="1800">
                    <a:latin typeface="Verdana" charset="0"/>
                  </a:endParaRPr>
                </a:p>
              </p:txBody>
            </p:sp>
            <p:sp>
              <p:nvSpPr>
                <p:cNvPr id="1934502" name="Text Box 166"/>
                <p:cNvSpPr txBox="1">
                  <a:spLocks noChangeArrowheads="1"/>
                </p:cNvSpPr>
                <p:nvPr/>
              </p:nvSpPr>
              <p:spPr bwMode="auto">
                <a:xfrm>
                  <a:off x="243" y="957"/>
                  <a:ext cx="295" cy="233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800" dirty="0" smtClean="0">
                      <a:latin typeface="Verdana" charset="0"/>
                    </a:rPr>
                    <a:t>x0</a:t>
                  </a:r>
                  <a:endParaRPr lang="en-US" sz="1800" dirty="0">
                    <a:latin typeface="Verdana" charset="0"/>
                  </a:endParaRPr>
                </a:p>
              </p:txBody>
            </p:sp>
          </p:grpSp>
          <p:grpSp>
            <p:nvGrpSpPr>
              <p:cNvPr id="1934503" name="Group 167"/>
              <p:cNvGrpSpPr>
                <a:grpSpLocks/>
              </p:cNvGrpSpPr>
              <p:nvPr/>
            </p:nvGrpSpPr>
            <p:grpSpPr bwMode="auto">
              <a:xfrm>
                <a:off x="243" y="1101"/>
                <a:ext cx="1153" cy="233"/>
                <a:chOff x="243" y="1101"/>
                <a:chExt cx="1153" cy="233"/>
              </a:xfrm>
            </p:grpSpPr>
            <p:sp>
              <p:nvSpPr>
                <p:cNvPr id="1934504" name="Rectangle 168"/>
                <p:cNvSpPr>
                  <a:spLocks noChangeArrowheads="1"/>
                </p:cNvSpPr>
                <p:nvPr/>
              </p:nvSpPr>
              <p:spPr bwMode="auto">
                <a:xfrm>
                  <a:off x="532" y="1152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algn="l"/>
                  <a:r>
                    <a:rPr lang="en-US" sz="1800">
                      <a:latin typeface="Verdana" charset="0"/>
                    </a:rPr>
                    <a:t>P8</a:t>
                  </a:r>
                </a:p>
              </p:txBody>
            </p:sp>
            <p:sp>
              <p:nvSpPr>
                <p:cNvPr id="1934505" name="Text Box 169"/>
                <p:cNvSpPr txBox="1">
                  <a:spLocks noChangeArrowheads="1"/>
                </p:cNvSpPr>
                <p:nvPr/>
              </p:nvSpPr>
              <p:spPr bwMode="auto">
                <a:xfrm>
                  <a:off x="243" y="1101"/>
                  <a:ext cx="295" cy="233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800" dirty="0" smtClean="0">
                      <a:latin typeface="Verdana" charset="0"/>
                    </a:rPr>
                    <a:t>x1</a:t>
                  </a:r>
                  <a:endParaRPr lang="en-US" sz="1800" dirty="0">
                    <a:latin typeface="Verdana" charset="0"/>
                  </a:endParaRPr>
                </a:p>
              </p:txBody>
            </p:sp>
          </p:grpSp>
          <p:grpSp>
            <p:nvGrpSpPr>
              <p:cNvPr id="1934506" name="Group 170"/>
              <p:cNvGrpSpPr>
                <a:grpSpLocks/>
              </p:cNvGrpSpPr>
              <p:nvPr/>
            </p:nvGrpSpPr>
            <p:grpSpPr bwMode="auto">
              <a:xfrm>
                <a:off x="243" y="1245"/>
                <a:ext cx="1153" cy="233"/>
                <a:chOff x="243" y="1245"/>
                <a:chExt cx="1153" cy="233"/>
              </a:xfrm>
            </p:grpSpPr>
            <p:sp>
              <p:nvSpPr>
                <p:cNvPr id="1934507" name="Rectangle 171"/>
                <p:cNvSpPr>
                  <a:spLocks noChangeArrowheads="1"/>
                </p:cNvSpPr>
                <p:nvPr/>
              </p:nvSpPr>
              <p:spPr bwMode="auto">
                <a:xfrm>
                  <a:off x="532" y="1296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endParaRPr lang="en-US" sz="1800">
                    <a:latin typeface="Verdana" charset="0"/>
                  </a:endParaRPr>
                </a:p>
              </p:txBody>
            </p:sp>
            <p:sp>
              <p:nvSpPr>
                <p:cNvPr id="1934508" name="Text Box 172"/>
                <p:cNvSpPr txBox="1">
                  <a:spLocks noChangeArrowheads="1"/>
                </p:cNvSpPr>
                <p:nvPr/>
              </p:nvSpPr>
              <p:spPr bwMode="auto">
                <a:xfrm>
                  <a:off x="243" y="1245"/>
                  <a:ext cx="295" cy="233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800" dirty="0" smtClean="0">
                      <a:latin typeface="Verdana" charset="0"/>
                    </a:rPr>
                    <a:t>x2</a:t>
                  </a:r>
                  <a:endParaRPr lang="en-US" sz="1800" dirty="0">
                    <a:latin typeface="Verdana" charset="0"/>
                  </a:endParaRPr>
                </a:p>
              </p:txBody>
            </p:sp>
          </p:grpSp>
          <p:grpSp>
            <p:nvGrpSpPr>
              <p:cNvPr id="1934509" name="Group 173"/>
              <p:cNvGrpSpPr>
                <a:grpSpLocks/>
              </p:cNvGrpSpPr>
              <p:nvPr/>
            </p:nvGrpSpPr>
            <p:grpSpPr bwMode="auto">
              <a:xfrm>
                <a:off x="243" y="1389"/>
                <a:ext cx="1153" cy="233"/>
                <a:chOff x="243" y="1389"/>
                <a:chExt cx="1153" cy="233"/>
              </a:xfrm>
            </p:grpSpPr>
            <p:sp>
              <p:nvSpPr>
                <p:cNvPr id="1934510" name="Rectangle 174"/>
                <p:cNvSpPr>
                  <a:spLocks noChangeArrowheads="1"/>
                </p:cNvSpPr>
                <p:nvPr/>
              </p:nvSpPr>
              <p:spPr bwMode="auto">
                <a:xfrm>
                  <a:off x="532" y="1440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algn="l"/>
                  <a:r>
                    <a:rPr lang="en-US" sz="1800">
                      <a:latin typeface="Verdana" charset="0"/>
                    </a:rPr>
                    <a:t>P7</a:t>
                  </a:r>
                </a:p>
              </p:txBody>
            </p:sp>
            <p:sp>
              <p:nvSpPr>
                <p:cNvPr id="1934511" name="Text Box 175"/>
                <p:cNvSpPr txBox="1">
                  <a:spLocks noChangeArrowheads="1"/>
                </p:cNvSpPr>
                <p:nvPr/>
              </p:nvSpPr>
              <p:spPr bwMode="auto">
                <a:xfrm>
                  <a:off x="243" y="1389"/>
                  <a:ext cx="295" cy="233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800" dirty="0" smtClean="0">
                      <a:latin typeface="Verdana" charset="0"/>
                    </a:rPr>
                    <a:t>x3</a:t>
                  </a:r>
                  <a:endParaRPr lang="en-US" sz="1800" dirty="0">
                    <a:latin typeface="Verdana" charset="0"/>
                  </a:endParaRPr>
                </a:p>
              </p:txBody>
            </p:sp>
          </p:grpSp>
          <p:grpSp>
            <p:nvGrpSpPr>
              <p:cNvPr id="1934512" name="Group 176"/>
              <p:cNvGrpSpPr>
                <a:grpSpLocks/>
              </p:cNvGrpSpPr>
              <p:nvPr/>
            </p:nvGrpSpPr>
            <p:grpSpPr bwMode="auto">
              <a:xfrm>
                <a:off x="243" y="1533"/>
                <a:ext cx="1153" cy="233"/>
                <a:chOff x="243" y="1533"/>
                <a:chExt cx="1153" cy="233"/>
              </a:xfrm>
            </p:grpSpPr>
            <p:sp>
              <p:nvSpPr>
                <p:cNvPr id="1934513" name="Rectangle 177"/>
                <p:cNvSpPr>
                  <a:spLocks noChangeArrowheads="1"/>
                </p:cNvSpPr>
                <p:nvPr/>
              </p:nvSpPr>
              <p:spPr bwMode="auto">
                <a:xfrm>
                  <a:off x="532" y="1584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endParaRPr lang="en-US" sz="1800">
                    <a:latin typeface="Verdana" charset="0"/>
                  </a:endParaRPr>
                </a:p>
              </p:txBody>
            </p:sp>
            <p:sp>
              <p:nvSpPr>
                <p:cNvPr id="1934514" name="Text Box 178"/>
                <p:cNvSpPr txBox="1">
                  <a:spLocks noChangeArrowheads="1"/>
                </p:cNvSpPr>
                <p:nvPr/>
              </p:nvSpPr>
              <p:spPr bwMode="auto">
                <a:xfrm>
                  <a:off x="243" y="1533"/>
                  <a:ext cx="295" cy="233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800" dirty="0" smtClean="0">
                      <a:latin typeface="Verdana" charset="0"/>
                    </a:rPr>
                    <a:t>x4</a:t>
                  </a:r>
                  <a:endParaRPr lang="en-US" sz="1800" dirty="0">
                    <a:latin typeface="Verdana" charset="0"/>
                  </a:endParaRPr>
                </a:p>
              </p:txBody>
            </p:sp>
          </p:grpSp>
        </p:grpSp>
        <p:sp>
          <p:nvSpPr>
            <p:cNvPr id="1934515" name="Text Box 179"/>
            <p:cNvSpPr txBox="1">
              <a:spLocks noChangeArrowheads="1"/>
            </p:cNvSpPr>
            <p:nvPr/>
          </p:nvSpPr>
          <p:spPr bwMode="auto">
            <a:xfrm>
              <a:off x="288" y="624"/>
              <a:ext cx="1093" cy="44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 sz="2000" i="1" dirty="0">
                  <a:latin typeface="Verdana" charset="0"/>
                </a:rPr>
                <a:t>Rename Table</a:t>
              </a:r>
            </a:p>
          </p:txBody>
        </p:sp>
      </p:grpSp>
      <p:grpSp>
        <p:nvGrpSpPr>
          <p:cNvPr id="1934516" name="Group 180"/>
          <p:cNvGrpSpPr>
            <a:grpSpLocks/>
          </p:cNvGrpSpPr>
          <p:nvPr/>
        </p:nvGrpSpPr>
        <p:grpSpPr bwMode="auto">
          <a:xfrm>
            <a:off x="920750" y="1824038"/>
            <a:ext cx="846138" cy="366712"/>
            <a:chOff x="384" y="1149"/>
            <a:chExt cx="533" cy="231"/>
          </a:xfrm>
        </p:grpSpPr>
        <p:grpSp>
          <p:nvGrpSpPr>
            <p:cNvPr id="1934517" name="Group 181"/>
            <p:cNvGrpSpPr>
              <a:grpSpLocks/>
            </p:cNvGrpSpPr>
            <p:nvPr/>
          </p:nvGrpSpPr>
          <p:grpSpPr bwMode="auto">
            <a:xfrm>
              <a:off x="384" y="1200"/>
              <a:ext cx="288" cy="144"/>
              <a:chOff x="3168" y="912"/>
              <a:chExt cx="432" cy="144"/>
            </a:xfrm>
          </p:grpSpPr>
          <p:sp>
            <p:nvSpPr>
              <p:cNvPr id="1934518" name="Line 182"/>
              <p:cNvSpPr>
                <a:spLocks noChangeShapeType="1"/>
              </p:cNvSpPr>
              <p:nvPr/>
            </p:nvSpPr>
            <p:spPr bwMode="auto">
              <a:xfrm>
                <a:off x="3168" y="912"/>
                <a:ext cx="432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34519" name="Line 183"/>
              <p:cNvSpPr>
                <a:spLocks noChangeShapeType="1"/>
              </p:cNvSpPr>
              <p:nvPr/>
            </p:nvSpPr>
            <p:spPr bwMode="auto">
              <a:xfrm flipV="1">
                <a:off x="3168" y="912"/>
                <a:ext cx="432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934520" name="Text Box 184"/>
            <p:cNvSpPr txBox="1">
              <a:spLocks noChangeArrowheads="1"/>
            </p:cNvSpPr>
            <p:nvPr/>
          </p:nvSpPr>
          <p:spPr bwMode="auto">
            <a:xfrm>
              <a:off x="623" y="1149"/>
              <a:ext cx="294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800">
                  <a:solidFill>
                    <a:schemeClr val="tx2"/>
                  </a:solidFill>
                  <a:latin typeface="Verdana" charset="0"/>
                </a:rPr>
                <a:t>P0</a:t>
              </a:r>
            </a:p>
          </p:txBody>
        </p:sp>
      </p:grpSp>
      <p:sp>
        <p:nvSpPr>
          <p:cNvPr id="1934521" name="Text Box 185"/>
          <p:cNvSpPr txBox="1">
            <a:spLocks noChangeArrowheads="1"/>
          </p:cNvSpPr>
          <p:nvPr/>
        </p:nvSpPr>
        <p:spPr bwMode="auto">
          <a:xfrm>
            <a:off x="5264150" y="4648200"/>
            <a:ext cx="5334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en-US" sz="1800">
                <a:latin typeface="Verdana" charset="0"/>
              </a:rPr>
              <a:t>P8</a:t>
            </a:r>
          </a:p>
        </p:txBody>
      </p:sp>
      <p:sp>
        <p:nvSpPr>
          <p:cNvPr id="1934522" name="Text Box 186"/>
          <p:cNvSpPr txBox="1">
            <a:spLocks noChangeArrowheads="1"/>
          </p:cNvSpPr>
          <p:nvPr/>
        </p:nvSpPr>
        <p:spPr bwMode="auto">
          <a:xfrm>
            <a:off x="5264150" y="4876800"/>
            <a:ext cx="5334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en-US" sz="1800">
                <a:latin typeface="Verdana" charset="0"/>
              </a:rPr>
              <a:t>P7</a:t>
            </a:r>
          </a:p>
        </p:txBody>
      </p:sp>
      <p:grpSp>
        <p:nvGrpSpPr>
          <p:cNvPr id="1934523" name="Group 187"/>
          <p:cNvGrpSpPr>
            <a:grpSpLocks/>
          </p:cNvGrpSpPr>
          <p:nvPr/>
        </p:nvGrpSpPr>
        <p:grpSpPr bwMode="auto">
          <a:xfrm>
            <a:off x="5340350" y="1676400"/>
            <a:ext cx="685800" cy="228600"/>
            <a:chOff x="3168" y="912"/>
            <a:chExt cx="432" cy="144"/>
          </a:xfrm>
        </p:grpSpPr>
        <p:sp>
          <p:nvSpPr>
            <p:cNvPr id="1934524" name="Line 188"/>
            <p:cNvSpPr>
              <a:spLocks noChangeShapeType="1"/>
            </p:cNvSpPr>
            <p:nvPr/>
          </p:nvSpPr>
          <p:spPr bwMode="auto">
            <a:xfrm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34525" name="Line 189"/>
            <p:cNvSpPr>
              <a:spLocks noChangeShapeType="1"/>
            </p:cNvSpPr>
            <p:nvPr/>
          </p:nvSpPr>
          <p:spPr bwMode="auto">
            <a:xfrm flipV="1"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934526" name="Group 190"/>
          <p:cNvGrpSpPr>
            <a:grpSpLocks/>
          </p:cNvGrpSpPr>
          <p:nvPr/>
        </p:nvGrpSpPr>
        <p:grpSpPr bwMode="auto">
          <a:xfrm>
            <a:off x="920750" y="2281238"/>
            <a:ext cx="846138" cy="366712"/>
            <a:chOff x="384" y="1437"/>
            <a:chExt cx="533" cy="231"/>
          </a:xfrm>
        </p:grpSpPr>
        <p:grpSp>
          <p:nvGrpSpPr>
            <p:cNvPr id="1934527" name="Group 191"/>
            <p:cNvGrpSpPr>
              <a:grpSpLocks/>
            </p:cNvGrpSpPr>
            <p:nvPr/>
          </p:nvGrpSpPr>
          <p:grpSpPr bwMode="auto">
            <a:xfrm>
              <a:off x="384" y="1488"/>
              <a:ext cx="288" cy="144"/>
              <a:chOff x="3168" y="912"/>
              <a:chExt cx="432" cy="144"/>
            </a:xfrm>
          </p:grpSpPr>
          <p:sp>
            <p:nvSpPr>
              <p:cNvPr id="1934528" name="Line 192"/>
              <p:cNvSpPr>
                <a:spLocks noChangeShapeType="1"/>
              </p:cNvSpPr>
              <p:nvPr/>
            </p:nvSpPr>
            <p:spPr bwMode="auto">
              <a:xfrm>
                <a:off x="3168" y="912"/>
                <a:ext cx="432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34529" name="Line 193"/>
              <p:cNvSpPr>
                <a:spLocks noChangeShapeType="1"/>
              </p:cNvSpPr>
              <p:nvPr/>
            </p:nvSpPr>
            <p:spPr bwMode="auto">
              <a:xfrm flipV="1">
                <a:off x="3168" y="912"/>
                <a:ext cx="432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934530" name="Text Box 194"/>
            <p:cNvSpPr txBox="1">
              <a:spLocks noChangeArrowheads="1"/>
            </p:cNvSpPr>
            <p:nvPr/>
          </p:nvSpPr>
          <p:spPr bwMode="auto">
            <a:xfrm>
              <a:off x="623" y="1437"/>
              <a:ext cx="294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800">
                  <a:solidFill>
                    <a:schemeClr val="tx2"/>
                  </a:solidFill>
                  <a:latin typeface="Verdana" charset="0"/>
                </a:rPr>
                <a:t>P1</a:t>
              </a:r>
            </a:p>
          </p:txBody>
        </p:sp>
      </p:grpSp>
      <p:sp>
        <p:nvSpPr>
          <p:cNvPr id="1934531" name="Text Box 195"/>
          <p:cNvSpPr txBox="1">
            <a:spLocks noChangeArrowheads="1"/>
          </p:cNvSpPr>
          <p:nvPr/>
        </p:nvSpPr>
        <p:spPr bwMode="auto">
          <a:xfrm>
            <a:off x="5264150" y="5105400"/>
            <a:ext cx="5334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en-US" sz="1800">
                <a:latin typeface="Verdana" charset="0"/>
              </a:rPr>
              <a:t>P5</a:t>
            </a:r>
          </a:p>
        </p:txBody>
      </p:sp>
      <p:grpSp>
        <p:nvGrpSpPr>
          <p:cNvPr id="1934532" name="Group 196"/>
          <p:cNvGrpSpPr>
            <a:grpSpLocks/>
          </p:cNvGrpSpPr>
          <p:nvPr/>
        </p:nvGrpSpPr>
        <p:grpSpPr bwMode="auto">
          <a:xfrm>
            <a:off x="920750" y="2967038"/>
            <a:ext cx="846138" cy="366712"/>
            <a:chOff x="384" y="1869"/>
            <a:chExt cx="533" cy="231"/>
          </a:xfrm>
        </p:grpSpPr>
        <p:grpSp>
          <p:nvGrpSpPr>
            <p:cNvPr id="1934533" name="Group 197"/>
            <p:cNvGrpSpPr>
              <a:grpSpLocks/>
            </p:cNvGrpSpPr>
            <p:nvPr/>
          </p:nvGrpSpPr>
          <p:grpSpPr bwMode="auto">
            <a:xfrm>
              <a:off x="384" y="1920"/>
              <a:ext cx="288" cy="144"/>
              <a:chOff x="3168" y="912"/>
              <a:chExt cx="432" cy="144"/>
            </a:xfrm>
          </p:grpSpPr>
          <p:sp>
            <p:nvSpPr>
              <p:cNvPr id="1934534" name="Line 198"/>
              <p:cNvSpPr>
                <a:spLocks noChangeShapeType="1"/>
              </p:cNvSpPr>
              <p:nvPr/>
            </p:nvSpPr>
            <p:spPr bwMode="auto">
              <a:xfrm>
                <a:off x="3168" y="912"/>
                <a:ext cx="432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34535" name="Line 199"/>
              <p:cNvSpPr>
                <a:spLocks noChangeShapeType="1"/>
              </p:cNvSpPr>
              <p:nvPr/>
            </p:nvSpPr>
            <p:spPr bwMode="auto">
              <a:xfrm flipV="1">
                <a:off x="3168" y="912"/>
                <a:ext cx="432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934536" name="Text Box 200"/>
            <p:cNvSpPr txBox="1">
              <a:spLocks noChangeArrowheads="1"/>
            </p:cNvSpPr>
            <p:nvPr/>
          </p:nvSpPr>
          <p:spPr bwMode="auto">
            <a:xfrm>
              <a:off x="623" y="1869"/>
              <a:ext cx="294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800">
                  <a:latin typeface="Verdana" charset="0"/>
                </a:rPr>
                <a:t>P3</a:t>
              </a:r>
            </a:p>
          </p:txBody>
        </p:sp>
      </p:grpSp>
      <p:grpSp>
        <p:nvGrpSpPr>
          <p:cNvPr id="1934537" name="Group 201"/>
          <p:cNvGrpSpPr>
            <a:grpSpLocks/>
          </p:cNvGrpSpPr>
          <p:nvPr/>
        </p:nvGrpSpPr>
        <p:grpSpPr bwMode="auto">
          <a:xfrm>
            <a:off x="5340350" y="1905000"/>
            <a:ext cx="685800" cy="228600"/>
            <a:chOff x="3168" y="912"/>
            <a:chExt cx="432" cy="144"/>
          </a:xfrm>
        </p:grpSpPr>
        <p:sp>
          <p:nvSpPr>
            <p:cNvPr id="1934538" name="Line 202"/>
            <p:cNvSpPr>
              <a:spLocks noChangeShapeType="1"/>
            </p:cNvSpPr>
            <p:nvPr/>
          </p:nvSpPr>
          <p:spPr bwMode="auto">
            <a:xfrm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34539" name="Line 203"/>
            <p:cNvSpPr>
              <a:spLocks noChangeShapeType="1"/>
            </p:cNvSpPr>
            <p:nvPr/>
          </p:nvSpPr>
          <p:spPr bwMode="auto">
            <a:xfrm flipV="1"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934540" name="Text Box 204"/>
          <p:cNvSpPr txBox="1">
            <a:spLocks noChangeArrowheads="1"/>
          </p:cNvSpPr>
          <p:nvPr/>
        </p:nvSpPr>
        <p:spPr bwMode="auto">
          <a:xfrm>
            <a:off x="5264150" y="5334000"/>
            <a:ext cx="5334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en-US" sz="1800">
                <a:latin typeface="Verdana" charset="0"/>
              </a:rPr>
              <a:t>P1</a:t>
            </a:r>
          </a:p>
        </p:txBody>
      </p:sp>
      <p:grpSp>
        <p:nvGrpSpPr>
          <p:cNvPr id="1934541" name="Group 205"/>
          <p:cNvGrpSpPr>
            <a:grpSpLocks/>
          </p:cNvGrpSpPr>
          <p:nvPr/>
        </p:nvGrpSpPr>
        <p:grpSpPr bwMode="auto">
          <a:xfrm>
            <a:off x="1377950" y="2281238"/>
            <a:ext cx="846138" cy="366712"/>
            <a:chOff x="672" y="1437"/>
            <a:chExt cx="533" cy="231"/>
          </a:xfrm>
        </p:grpSpPr>
        <p:grpSp>
          <p:nvGrpSpPr>
            <p:cNvPr id="1934542" name="Group 206"/>
            <p:cNvGrpSpPr>
              <a:grpSpLocks/>
            </p:cNvGrpSpPr>
            <p:nvPr/>
          </p:nvGrpSpPr>
          <p:grpSpPr bwMode="auto">
            <a:xfrm>
              <a:off x="672" y="1488"/>
              <a:ext cx="288" cy="144"/>
              <a:chOff x="3168" y="912"/>
              <a:chExt cx="432" cy="144"/>
            </a:xfrm>
          </p:grpSpPr>
          <p:sp>
            <p:nvSpPr>
              <p:cNvPr id="1934543" name="Line 207"/>
              <p:cNvSpPr>
                <a:spLocks noChangeShapeType="1"/>
              </p:cNvSpPr>
              <p:nvPr/>
            </p:nvSpPr>
            <p:spPr bwMode="auto">
              <a:xfrm>
                <a:off x="3168" y="912"/>
                <a:ext cx="432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34544" name="Line 208"/>
              <p:cNvSpPr>
                <a:spLocks noChangeShapeType="1"/>
              </p:cNvSpPr>
              <p:nvPr/>
            </p:nvSpPr>
            <p:spPr bwMode="auto">
              <a:xfrm flipV="1">
                <a:off x="3168" y="912"/>
                <a:ext cx="432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934545" name="Text Box 209"/>
            <p:cNvSpPr txBox="1">
              <a:spLocks noChangeArrowheads="1"/>
            </p:cNvSpPr>
            <p:nvPr/>
          </p:nvSpPr>
          <p:spPr bwMode="auto">
            <a:xfrm>
              <a:off x="911" y="1437"/>
              <a:ext cx="294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800">
                  <a:latin typeface="Verdana" charset="0"/>
                </a:rPr>
                <a:t>P2</a:t>
              </a:r>
            </a:p>
          </p:txBody>
        </p:sp>
      </p:grpSp>
      <p:sp>
        <p:nvSpPr>
          <p:cNvPr id="1934546" name="Text Box 210"/>
          <p:cNvSpPr txBox="1">
            <a:spLocks noChangeArrowheads="1"/>
          </p:cNvSpPr>
          <p:nvPr/>
        </p:nvSpPr>
        <p:spPr bwMode="auto">
          <a:xfrm>
            <a:off x="539750" y="5334000"/>
            <a:ext cx="63246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en-US" sz="1800" dirty="0" err="1">
                <a:latin typeface="Verdana" charset="0"/>
              </a:rPr>
              <a:t>x</a:t>
            </a:r>
            <a:r>
              <a:rPr lang="en-US" sz="1800" dirty="0">
                <a:latin typeface="Verdana" charset="0"/>
              </a:rPr>
              <a:t>          add         P1            P3     </a:t>
            </a:r>
            <a:r>
              <a:rPr lang="en-US" sz="1800" dirty="0" smtClean="0">
                <a:latin typeface="Verdana" charset="0"/>
              </a:rPr>
              <a:t> x3                </a:t>
            </a:r>
            <a:r>
              <a:rPr lang="en-US" sz="1800" dirty="0">
                <a:latin typeface="Verdana" charset="0"/>
              </a:rPr>
              <a:t>P2</a:t>
            </a:r>
          </a:p>
        </p:txBody>
      </p:sp>
      <p:sp>
        <p:nvSpPr>
          <p:cNvPr id="1934547" name="Text Box 211"/>
          <p:cNvSpPr txBox="1">
            <a:spLocks noChangeArrowheads="1"/>
          </p:cNvSpPr>
          <p:nvPr/>
        </p:nvSpPr>
        <p:spPr bwMode="auto">
          <a:xfrm>
            <a:off x="539750" y="5562600"/>
            <a:ext cx="63246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en-US" sz="1800" dirty="0" err="1">
                <a:latin typeface="Verdana" charset="0"/>
              </a:rPr>
              <a:t>x</a:t>
            </a:r>
            <a:r>
              <a:rPr lang="en-US" sz="1800" dirty="0">
                <a:latin typeface="Verdana" charset="0"/>
              </a:rPr>
              <a:t>          ld           P0                      </a:t>
            </a:r>
            <a:r>
              <a:rPr lang="en-US" sz="1800" dirty="0" smtClean="0">
                <a:latin typeface="Verdana" charset="0"/>
              </a:rPr>
              <a:t> x6                </a:t>
            </a:r>
            <a:r>
              <a:rPr lang="en-US" sz="1800" dirty="0">
                <a:latin typeface="Verdana" charset="0"/>
              </a:rPr>
              <a:t>P4</a:t>
            </a:r>
          </a:p>
        </p:txBody>
      </p:sp>
      <p:sp>
        <p:nvSpPr>
          <p:cNvPr id="1934548" name="Text Box 212"/>
          <p:cNvSpPr txBox="1">
            <a:spLocks noChangeArrowheads="1"/>
          </p:cNvSpPr>
          <p:nvPr/>
        </p:nvSpPr>
        <p:spPr bwMode="auto">
          <a:xfrm>
            <a:off x="5264150" y="5562600"/>
            <a:ext cx="5334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en-US" sz="1800">
                <a:latin typeface="Verdana" charset="0"/>
              </a:rPr>
              <a:t>P3</a:t>
            </a:r>
          </a:p>
        </p:txBody>
      </p:sp>
      <p:grpSp>
        <p:nvGrpSpPr>
          <p:cNvPr id="1934549" name="Group 213"/>
          <p:cNvGrpSpPr>
            <a:grpSpLocks/>
          </p:cNvGrpSpPr>
          <p:nvPr/>
        </p:nvGrpSpPr>
        <p:grpSpPr bwMode="auto">
          <a:xfrm>
            <a:off x="5340350" y="2133600"/>
            <a:ext cx="685800" cy="228600"/>
            <a:chOff x="3168" y="912"/>
            <a:chExt cx="432" cy="144"/>
          </a:xfrm>
        </p:grpSpPr>
        <p:sp>
          <p:nvSpPr>
            <p:cNvPr id="1934550" name="Line 214"/>
            <p:cNvSpPr>
              <a:spLocks noChangeShapeType="1"/>
            </p:cNvSpPr>
            <p:nvPr/>
          </p:nvSpPr>
          <p:spPr bwMode="auto">
            <a:xfrm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34551" name="Line 215"/>
            <p:cNvSpPr>
              <a:spLocks noChangeShapeType="1"/>
            </p:cNvSpPr>
            <p:nvPr/>
          </p:nvSpPr>
          <p:spPr bwMode="auto">
            <a:xfrm flipV="1"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934552" name="Group 216"/>
          <p:cNvGrpSpPr>
            <a:grpSpLocks/>
          </p:cNvGrpSpPr>
          <p:nvPr/>
        </p:nvGrpSpPr>
        <p:grpSpPr bwMode="auto">
          <a:xfrm>
            <a:off x="1377950" y="2967038"/>
            <a:ext cx="846138" cy="366712"/>
            <a:chOff x="672" y="1869"/>
            <a:chExt cx="533" cy="231"/>
          </a:xfrm>
        </p:grpSpPr>
        <p:grpSp>
          <p:nvGrpSpPr>
            <p:cNvPr id="1934553" name="Group 217"/>
            <p:cNvGrpSpPr>
              <a:grpSpLocks/>
            </p:cNvGrpSpPr>
            <p:nvPr/>
          </p:nvGrpSpPr>
          <p:grpSpPr bwMode="auto">
            <a:xfrm>
              <a:off x="672" y="1920"/>
              <a:ext cx="288" cy="144"/>
              <a:chOff x="3168" y="912"/>
              <a:chExt cx="432" cy="144"/>
            </a:xfrm>
          </p:grpSpPr>
          <p:sp>
            <p:nvSpPr>
              <p:cNvPr id="1934554" name="Line 218"/>
              <p:cNvSpPr>
                <a:spLocks noChangeShapeType="1"/>
              </p:cNvSpPr>
              <p:nvPr/>
            </p:nvSpPr>
            <p:spPr bwMode="auto">
              <a:xfrm>
                <a:off x="3168" y="912"/>
                <a:ext cx="432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34555" name="Line 219"/>
              <p:cNvSpPr>
                <a:spLocks noChangeShapeType="1"/>
              </p:cNvSpPr>
              <p:nvPr/>
            </p:nvSpPr>
            <p:spPr bwMode="auto">
              <a:xfrm flipV="1">
                <a:off x="3168" y="912"/>
                <a:ext cx="432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934556" name="Text Box 220"/>
            <p:cNvSpPr txBox="1">
              <a:spLocks noChangeArrowheads="1"/>
            </p:cNvSpPr>
            <p:nvPr/>
          </p:nvSpPr>
          <p:spPr bwMode="auto">
            <a:xfrm>
              <a:off x="911" y="1869"/>
              <a:ext cx="294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800">
                  <a:latin typeface="Verdana" charset="0"/>
                </a:rPr>
                <a:t>P4</a:t>
              </a:r>
            </a:p>
          </p:txBody>
        </p:sp>
      </p:grpSp>
      <p:grpSp>
        <p:nvGrpSpPr>
          <p:cNvPr id="1934557" name="Group 221"/>
          <p:cNvGrpSpPr>
            <a:grpSpLocks/>
          </p:cNvGrpSpPr>
          <p:nvPr/>
        </p:nvGrpSpPr>
        <p:grpSpPr bwMode="auto">
          <a:xfrm>
            <a:off x="5340350" y="2362200"/>
            <a:ext cx="685800" cy="228600"/>
            <a:chOff x="3168" y="912"/>
            <a:chExt cx="432" cy="144"/>
          </a:xfrm>
        </p:grpSpPr>
        <p:sp>
          <p:nvSpPr>
            <p:cNvPr id="1934558" name="Line 222"/>
            <p:cNvSpPr>
              <a:spLocks noChangeShapeType="1"/>
            </p:cNvSpPr>
            <p:nvPr/>
          </p:nvSpPr>
          <p:spPr bwMode="auto">
            <a:xfrm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34559" name="Line 223"/>
            <p:cNvSpPr>
              <a:spLocks noChangeShapeType="1"/>
            </p:cNvSpPr>
            <p:nvPr/>
          </p:nvSpPr>
          <p:spPr bwMode="auto">
            <a:xfrm flipV="1"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934560" name="Group 224"/>
          <p:cNvGrpSpPr>
            <a:grpSpLocks/>
          </p:cNvGrpSpPr>
          <p:nvPr/>
        </p:nvGrpSpPr>
        <p:grpSpPr bwMode="auto">
          <a:xfrm>
            <a:off x="6940550" y="4648200"/>
            <a:ext cx="2051050" cy="701675"/>
            <a:chOff x="4176" y="2928"/>
            <a:chExt cx="1292" cy="442"/>
          </a:xfrm>
        </p:grpSpPr>
        <p:sp>
          <p:nvSpPr>
            <p:cNvPr id="1934561" name="Line 225"/>
            <p:cNvSpPr>
              <a:spLocks noChangeShapeType="1"/>
            </p:cNvSpPr>
            <p:nvPr/>
          </p:nvSpPr>
          <p:spPr bwMode="auto">
            <a:xfrm flipH="1">
              <a:off x="4176" y="3168"/>
              <a:ext cx="192" cy="0"/>
            </a:xfrm>
            <a:prstGeom prst="line">
              <a:avLst/>
            </a:prstGeom>
            <a:noFill/>
            <a:ln w="57150">
              <a:solidFill>
                <a:schemeClr val="hlink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34562" name="Text Box 226"/>
            <p:cNvSpPr txBox="1">
              <a:spLocks noChangeArrowheads="1"/>
            </p:cNvSpPr>
            <p:nvPr/>
          </p:nvSpPr>
          <p:spPr bwMode="auto">
            <a:xfrm>
              <a:off x="4272" y="2928"/>
              <a:ext cx="1196" cy="44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 sz="2000">
                  <a:solidFill>
                    <a:schemeClr val="hlink"/>
                  </a:solidFill>
                  <a:latin typeface="Verdana" charset="0"/>
                </a:rPr>
                <a:t>Execute &amp; Commit</a:t>
              </a:r>
            </a:p>
          </p:txBody>
        </p:sp>
      </p:grpSp>
      <p:grpSp>
        <p:nvGrpSpPr>
          <p:cNvPr id="1934563" name="Group 227"/>
          <p:cNvGrpSpPr>
            <a:grpSpLocks/>
          </p:cNvGrpSpPr>
          <p:nvPr/>
        </p:nvGrpSpPr>
        <p:grpSpPr bwMode="auto">
          <a:xfrm>
            <a:off x="2138363" y="1366838"/>
            <a:ext cx="2773362" cy="4587875"/>
            <a:chOff x="1151" y="861"/>
            <a:chExt cx="1747" cy="2890"/>
          </a:xfrm>
        </p:grpSpPr>
        <p:sp>
          <p:nvSpPr>
            <p:cNvPr id="1934564" name="Text Box 228"/>
            <p:cNvSpPr txBox="1">
              <a:spLocks noChangeArrowheads="1"/>
            </p:cNvSpPr>
            <p:nvPr/>
          </p:nvSpPr>
          <p:spPr bwMode="auto">
            <a:xfrm>
              <a:off x="1151" y="3069"/>
              <a:ext cx="216" cy="25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>
                  <a:latin typeface="Verdana" charset="0"/>
                </a:rPr>
                <a:t>p</a:t>
              </a:r>
            </a:p>
          </p:txBody>
        </p:sp>
        <p:sp>
          <p:nvSpPr>
            <p:cNvPr id="1934565" name="Text Box 229"/>
            <p:cNvSpPr txBox="1">
              <a:spLocks noChangeArrowheads="1"/>
            </p:cNvSpPr>
            <p:nvPr/>
          </p:nvSpPr>
          <p:spPr bwMode="auto">
            <a:xfrm>
              <a:off x="1151" y="3501"/>
              <a:ext cx="216" cy="25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>
                  <a:latin typeface="Verdana" charset="0"/>
                </a:rPr>
                <a:t>p</a:t>
              </a:r>
            </a:p>
          </p:txBody>
        </p:sp>
        <p:sp>
          <p:nvSpPr>
            <p:cNvPr id="1934566" name="Text Box 230"/>
            <p:cNvSpPr txBox="1">
              <a:spLocks noChangeArrowheads="1"/>
            </p:cNvSpPr>
            <p:nvPr/>
          </p:nvSpPr>
          <p:spPr bwMode="auto">
            <a:xfrm>
              <a:off x="2692" y="877"/>
              <a:ext cx="206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800">
                  <a:latin typeface="Verdana" charset="0"/>
                </a:rPr>
                <a:t>p</a:t>
              </a:r>
            </a:p>
          </p:txBody>
        </p:sp>
        <p:sp>
          <p:nvSpPr>
            <p:cNvPr id="1934567" name="Text Box 231"/>
            <p:cNvSpPr txBox="1">
              <a:spLocks noChangeArrowheads="1"/>
            </p:cNvSpPr>
            <p:nvPr/>
          </p:nvSpPr>
          <p:spPr bwMode="auto">
            <a:xfrm>
              <a:off x="1787" y="861"/>
              <a:ext cx="543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800" dirty="0" smtClean="0">
                  <a:latin typeface="Verdana" charset="0"/>
                </a:rPr>
                <a:t>&lt;x1</a:t>
              </a:r>
              <a:r>
                <a:rPr lang="en-US" sz="1800" dirty="0">
                  <a:latin typeface="Verdana" charset="0"/>
                </a:rPr>
                <a:t>&gt;</a:t>
              </a:r>
            </a:p>
          </p:txBody>
        </p:sp>
      </p:grpSp>
      <p:sp>
        <p:nvSpPr>
          <p:cNvPr id="1934568" name="Text Box 232"/>
          <p:cNvSpPr txBox="1">
            <a:spLocks noChangeArrowheads="1"/>
          </p:cNvSpPr>
          <p:nvPr/>
        </p:nvSpPr>
        <p:spPr bwMode="auto">
          <a:xfrm>
            <a:off x="5416550" y="2514600"/>
            <a:ext cx="533400" cy="3968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>
                <a:latin typeface="Verdana" charset="0"/>
              </a:rPr>
              <a:t>P8</a:t>
            </a:r>
          </a:p>
        </p:txBody>
      </p:sp>
      <p:sp>
        <p:nvSpPr>
          <p:cNvPr id="1934569" name="Text Box 233"/>
          <p:cNvSpPr txBox="1">
            <a:spLocks noChangeArrowheads="1"/>
          </p:cNvSpPr>
          <p:nvPr/>
        </p:nvSpPr>
        <p:spPr bwMode="auto">
          <a:xfrm>
            <a:off x="996950" y="4876800"/>
            <a:ext cx="3048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en-US" sz="1800">
                <a:solidFill>
                  <a:schemeClr val="hlink"/>
                </a:solidFill>
                <a:latin typeface="Verdana" charset="0"/>
              </a:rPr>
              <a:t>x</a:t>
            </a:r>
          </a:p>
        </p:txBody>
      </p:sp>
      <p:grpSp>
        <p:nvGrpSpPr>
          <p:cNvPr id="1934570" name="Group 234"/>
          <p:cNvGrpSpPr>
            <a:grpSpLocks/>
          </p:cNvGrpSpPr>
          <p:nvPr/>
        </p:nvGrpSpPr>
        <p:grpSpPr bwMode="auto">
          <a:xfrm>
            <a:off x="2444750" y="1828800"/>
            <a:ext cx="3733800" cy="3733800"/>
            <a:chOff x="1344" y="1152"/>
            <a:chExt cx="2352" cy="2352"/>
          </a:xfrm>
        </p:grpSpPr>
        <p:sp>
          <p:nvSpPr>
            <p:cNvPr id="1934571" name="Line 235"/>
            <p:cNvSpPr>
              <a:spLocks noChangeShapeType="1"/>
            </p:cNvSpPr>
            <p:nvPr/>
          </p:nvSpPr>
          <p:spPr bwMode="auto">
            <a:xfrm flipH="1">
              <a:off x="1344" y="3216"/>
              <a:ext cx="2352" cy="288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34572" name="Line 236"/>
            <p:cNvSpPr>
              <a:spLocks noChangeShapeType="1"/>
            </p:cNvSpPr>
            <p:nvPr/>
          </p:nvSpPr>
          <p:spPr bwMode="auto">
            <a:xfrm flipH="1" flipV="1">
              <a:off x="2784" y="1152"/>
              <a:ext cx="912" cy="2016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934573" name="Group 237"/>
          <p:cNvGrpSpPr>
            <a:grpSpLocks/>
          </p:cNvGrpSpPr>
          <p:nvPr/>
        </p:nvGrpSpPr>
        <p:grpSpPr bwMode="auto">
          <a:xfrm>
            <a:off x="2138363" y="1595438"/>
            <a:ext cx="2765425" cy="4130675"/>
            <a:chOff x="1151" y="1005"/>
            <a:chExt cx="1742" cy="2602"/>
          </a:xfrm>
        </p:grpSpPr>
        <p:sp>
          <p:nvSpPr>
            <p:cNvPr id="1934574" name="Text Box 238"/>
            <p:cNvSpPr txBox="1">
              <a:spLocks noChangeArrowheads="1"/>
            </p:cNvSpPr>
            <p:nvPr/>
          </p:nvSpPr>
          <p:spPr bwMode="auto">
            <a:xfrm>
              <a:off x="1151" y="3357"/>
              <a:ext cx="216" cy="25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>
                  <a:solidFill>
                    <a:schemeClr val="hlink"/>
                  </a:solidFill>
                  <a:latin typeface="Verdana" charset="0"/>
                </a:rPr>
                <a:t>p</a:t>
              </a:r>
            </a:p>
          </p:txBody>
        </p:sp>
        <p:sp>
          <p:nvSpPr>
            <p:cNvPr id="1934575" name="Text Box 239"/>
            <p:cNvSpPr txBox="1">
              <a:spLocks noChangeArrowheads="1"/>
            </p:cNvSpPr>
            <p:nvPr/>
          </p:nvSpPr>
          <p:spPr bwMode="auto">
            <a:xfrm>
              <a:off x="2687" y="1005"/>
              <a:ext cx="206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800">
                  <a:solidFill>
                    <a:schemeClr val="hlink"/>
                  </a:solidFill>
                  <a:latin typeface="Verdana" charset="0"/>
                </a:rPr>
                <a:t>p</a:t>
              </a:r>
            </a:p>
          </p:txBody>
        </p:sp>
        <p:sp>
          <p:nvSpPr>
            <p:cNvPr id="1934576" name="Text Box 240"/>
            <p:cNvSpPr txBox="1">
              <a:spLocks noChangeArrowheads="1"/>
            </p:cNvSpPr>
            <p:nvPr/>
          </p:nvSpPr>
          <p:spPr bwMode="auto">
            <a:xfrm>
              <a:off x="1787" y="1005"/>
              <a:ext cx="543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800" dirty="0" smtClean="0">
                  <a:solidFill>
                    <a:schemeClr val="hlink"/>
                  </a:solidFill>
                  <a:latin typeface="Verdana" charset="0"/>
                </a:rPr>
                <a:t>&lt;x3</a:t>
              </a:r>
              <a:r>
                <a:rPr lang="en-US" sz="1800" dirty="0">
                  <a:solidFill>
                    <a:schemeClr val="hlink"/>
                  </a:solidFill>
                  <a:latin typeface="Verdana" charset="0"/>
                </a:rPr>
                <a:t>&gt;</a:t>
              </a:r>
            </a:p>
          </p:txBody>
        </p:sp>
      </p:grpSp>
      <p:sp>
        <p:nvSpPr>
          <p:cNvPr id="1934577" name="Line 241"/>
          <p:cNvSpPr>
            <a:spLocks noChangeShapeType="1"/>
          </p:cNvSpPr>
          <p:nvPr/>
        </p:nvSpPr>
        <p:spPr bwMode="auto">
          <a:xfrm flipH="1" flipV="1">
            <a:off x="4730750" y="3276600"/>
            <a:ext cx="609600" cy="1752600"/>
          </a:xfrm>
          <a:prstGeom prst="line">
            <a:avLst/>
          </a:prstGeom>
          <a:noFill/>
          <a:ln w="1905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934578" name="Group 242"/>
          <p:cNvGrpSpPr>
            <a:grpSpLocks/>
          </p:cNvGrpSpPr>
          <p:nvPr/>
        </p:nvGrpSpPr>
        <p:grpSpPr bwMode="auto">
          <a:xfrm>
            <a:off x="3206750" y="3048000"/>
            <a:ext cx="1676400" cy="228600"/>
            <a:chOff x="3168" y="912"/>
            <a:chExt cx="432" cy="144"/>
          </a:xfrm>
        </p:grpSpPr>
        <p:sp>
          <p:nvSpPr>
            <p:cNvPr id="1934579" name="Line 243"/>
            <p:cNvSpPr>
              <a:spLocks noChangeShapeType="1"/>
            </p:cNvSpPr>
            <p:nvPr/>
          </p:nvSpPr>
          <p:spPr bwMode="auto">
            <a:xfrm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34580" name="Line 244"/>
            <p:cNvSpPr>
              <a:spLocks noChangeShapeType="1"/>
            </p:cNvSpPr>
            <p:nvPr/>
          </p:nvSpPr>
          <p:spPr bwMode="auto">
            <a:xfrm flipV="1"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934581" name="Line 245"/>
          <p:cNvSpPr>
            <a:spLocks noChangeShapeType="1"/>
          </p:cNvSpPr>
          <p:nvPr/>
        </p:nvSpPr>
        <p:spPr bwMode="auto">
          <a:xfrm flipV="1">
            <a:off x="5492750" y="3048000"/>
            <a:ext cx="76200" cy="1905000"/>
          </a:xfrm>
          <a:prstGeom prst="line">
            <a:avLst/>
          </a:prstGeom>
          <a:noFill/>
          <a:ln w="1905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34582" name="Text Box 246"/>
          <p:cNvSpPr txBox="1">
            <a:spLocks noChangeArrowheads="1"/>
          </p:cNvSpPr>
          <p:nvPr/>
        </p:nvSpPr>
        <p:spPr bwMode="auto">
          <a:xfrm>
            <a:off x="5416550" y="2743200"/>
            <a:ext cx="533400" cy="3968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>
                <a:solidFill>
                  <a:schemeClr val="hlink"/>
                </a:solidFill>
                <a:latin typeface="Verdana" charset="0"/>
              </a:rPr>
              <a:t>P7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34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34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34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34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34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34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34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34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3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3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3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34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34423" grpId="0" autoUpdateAnimBg="0"/>
      <p:bldP spid="1934569" grpId="0" autoUpdateAnimBg="0"/>
      <p:bldP spid="1934577" grpId="0" animBg="1"/>
      <p:bldP spid="1934581" grpId="0" animBg="1"/>
      <p:bldP spid="1934582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89236" y="224372"/>
            <a:ext cx="7292975" cy="736600"/>
          </a:xfrm>
        </p:spPr>
        <p:txBody>
          <a:bodyPr/>
          <a:lstStyle/>
          <a:p>
            <a:r>
              <a:rPr lang="en-US" dirty="0" smtClean="0"/>
              <a:t>Separate Pending Instruction Window from ROB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77024-9DC7-9744-9B08-901ADB81E3EC}" type="slidenum">
              <a:rPr lang="en-US" smtClean="0"/>
              <a:pPr/>
              <a:t>16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37" name="TextBox 136"/>
          <p:cNvSpPr txBox="1"/>
          <p:nvPr/>
        </p:nvSpPr>
        <p:spPr>
          <a:xfrm>
            <a:off x="386440" y="4051292"/>
            <a:ext cx="4032372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 smtClean="0"/>
              <a:t>Reorder buffer used to hold exception information for commit.</a:t>
            </a:r>
          </a:p>
        </p:txBody>
      </p:sp>
      <p:sp>
        <p:nvSpPr>
          <p:cNvPr id="138" name="TextBox 137"/>
          <p:cNvSpPr txBox="1"/>
          <p:nvPr/>
        </p:nvSpPr>
        <p:spPr>
          <a:xfrm>
            <a:off x="75600" y="1174456"/>
            <a:ext cx="4324405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 smtClean="0"/>
              <a:t>The instruction window holds instructions that have been decoded and renamed but not issued into execution.  Has register tags and presence bits, and pointer to ROB entry.</a:t>
            </a:r>
          </a:p>
          <a:p>
            <a:pPr algn="l"/>
            <a:endParaRPr lang="en-US" sz="2400" dirty="0"/>
          </a:p>
        </p:txBody>
      </p:sp>
      <p:grpSp>
        <p:nvGrpSpPr>
          <p:cNvPr id="149" name="Group 148"/>
          <p:cNvGrpSpPr/>
          <p:nvPr/>
        </p:nvGrpSpPr>
        <p:grpSpPr>
          <a:xfrm>
            <a:off x="4343400" y="1828800"/>
            <a:ext cx="4648200" cy="1143000"/>
            <a:chOff x="3276600" y="3124200"/>
            <a:chExt cx="4648200" cy="1143000"/>
          </a:xfrm>
        </p:grpSpPr>
        <p:sp>
          <p:nvSpPr>
            <p:cNvPr id="10" name="Rectangle 4"/>
            <p:cNvSpPr>
              <a:spLocks noChangeArrowheads="1"/>
            </p:cNvSpPr>
            <p:nvPr/>
          </p:nvSpPr>
          <p:spPr bwMode="auto">
            <a:xfrm>
              <a:off x="4038600" y="3124200"/>
              <a:ext cx="685800" cy="228600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>
                  <a:latin typeface="Verdana" charset="0"/>
                </a:rPr>
                <a:t>op</a:t>
              </a:r>
            </a:p>
          </p:txBody>
        </p:sp>
        <p:sp>
          <p:nvSpPr>
            <p:cNvPr id="17" name="Rectangle 11"/>
            <p:cNvSpPr>
              <a:spLocks noChangeArrowheads="1"/>
            </p:cNvSpPr>
            <p:nvPr/>
          </p:nvSpPr>
          <p:spPr bwMode="auto">
            <a:xfrm>
              <a:off x="4038600" y="3352800"/>
              <a:ext cx="685800" cy="228600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Verdana" charset="0"/>
              </a:endParaRPr>
            </a:p>
          </p:txBody>
        </p:sp>
        <p:sp>
          <p:nvSpPr>
            <p:cNvPr id="24" name="Rectangle 18"/>
            <p:cNvSpPr>
              <a:spLocks noChangeArrowheads="1"/>
            </p:cNvSpPr>
            <p:nvPr/>
          </p:nvSpPr>
          <p:spPr bwMode="auto">
            <a:xfrm>
              <a:off x="4038600" y="3581400"/>
              <a:ext cx="685800" cy="228600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Verdana" charset="0"/>
              </a:endParaRPr>
            </a:p>
          </p:txBody>
        </p:sp>
        <p:sp>
          <p:nvSpPr>
            <p:cNvPr id="31" name="Rectangle 25"/>
            <p:cNvSpPr>
              <a:spLocks noChangeArrowheads="1"/>
            </p:cNvSpPr>
            <p:nvPr/>
          </p:nvSpPr>
          <p:spPr bwMode="auto">
            <a:xfrm>
              <a:off x="4038600" y="3810000"/>
              <a:ext cx="685800" cy="228600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Verdana" charset="0"/>
              </a:endParaRPr>
            </a:p>
          </p:txBody>
        </p:sp>
        <p:sp>
          <p:nvSpPr>
            <p:cNvPr id="38" name="Rectangle 32"/>
            <p:cNvSpPr>
              <a:spLocks noChangeArrowheads="1"/>
            </p:cNvSpPr>
            <p:nvPr/>
          </p:nvSpPr>
          <p:spPr bwMode="auto">
            <a:xfrm>
              <a:off x="4038600" y="4038600"/>
              <a:ext cx="685800" cy="228600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Verdana" charset="0"/>
              </a:endParaRPr>
            </a:p>
          </p:txBody>
        </p:sp>
        <p:grpSp>
          <p:nvGrpSpPr>
            <p:cNvPr id="117" name="Group 116"/>
            <p:cNvGrpSpPr/>
            <p:nvPr/>
          </p:nvGrpSpPr>
          <p:grpSpPr>
            <a:xfrm>
              <a:off x="4724400" y="3124200"/>
              <a:ext cx="381000" cy="1143000"/>
              <a:chOff x="1066800" y="3581400"/>
              <a:chExt cx="381000" cy="1143000"/>
            </a:xfrm>
          </p:grpSpPr>
          <p:sp>
            <p:nvSpPr>
              <p:cNvPr id="11" name="Rectangle 5"/>
              <p:cNvSpPr>
                <a:spLocks noChangeArrowheads="1"/>
              </p:cNvSpPr>
              <p:nvPr/>
            </p:nvSpPr>
            <p:spPr bwMode="auto">
              <a:xfrm>
                <a:off x="1066800" y="3581400"/>
                <a:ext cx="381000" cy="228600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r>
                  <a:rPr lang="en-US">
                    <a:latin typeface="Verdana" charset="0"/>
                  </a:rPr>
                  <a:t>p1</a:t>
                </a:r>
              </a:p>
            </p:txBody>
          </p:sp>
          <p:sp>
            <p:nvSpPr>
              <p:cNvPr id="18" name="Rectangle 12"/>
              <p:cNvSpPr>
                <a:spLocks noChangeArrowheads="1"/>
              </p:cNvSpPr>
              <p:nvPr/>
            </p:nvSpPr>
            <p:spPr bwMode="auto">
              <a:xfrm>
                <a:off x="1066800" y="3810000"/>
                <a:ext cx="381000" cy="228600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25" name="Rectangle 19"/>
              <p:cNvSpPr>
                <a:spLocks noChangeArrowheads="1"/>
              </p:cNvSpPr>
              <p:nvPr/>
            </p:nvSpPr>
            <p:spPr bwMode="auto">
              <a:xfrm>
                <a:off x="1066800" y="4038600"/>
                <a:ext cx="381000" cy="228600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32" name="Rectangle 26"/>
              <p:cNvSpPr>
                <a:spLocks noChangeArrowheads="1"/>
              </p:cNvSpPr>
              <p:nvPr/>
            </p:nvSpPr>
            <p:spPr bwMode="auto">
              <a:xfrm>
                <a:off x="1066800" y="4267200"/>
                <a:ext cx="381000" cy="228600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39" name="Rectangle 33"/>
              <p:cNvSpPr>
                <a:spLocks noChangeArrowheads="1"/>
              </p:cNvSpPr>
              <p:nvPr/>
            </p:nvSpPr>
            <p:spPr bwMode="auto">
              <a:xfrm>
                <a:off x="1066800" y="4495800"/>
                <a:ext cx="381000" cy="228600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</p:grpSp>
        <p:grpSp>
          <p:nvGrpSpPr>
            <p:cNvPr id="140" name="Group 139"/>
            <p:cNvGrpSpPr/>
            <p:nvPr/>
          </p:nvGrpSpPr>
          <p:grpSpPr>
            <a:xfrm>
              <a:off x="5105400" y="3124200"/>
              <a:ext cx="609600" cy="1143000"/>
              <a:chOff x="5105400" y="3124200"/>
              <a:chExt cx="838200" cy="1143000"/>
            </a:xfrm>
          </p:grpSpPr>
          <p:sp>
            <p:nvSpPr>
              <p:cNvPr id="12" name="Rectangle 6"/>
              <p:cNvSpPr>
                <a:spLocks noChangeArrowheads="1"/>
              </p:cNvSpPr>
              <p:nvPr/>
            </p:nvSpPr>
            <p:spPr bwMode="auto">
              <a:xfrm>
                <a:off x="5105400" y="3124200"/>
                <a:ext cx="838200" cy="228600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r>
                  <a:rPr lang="en-US">
                    <a:latin typeface="Verdana" charset="0"/>
                  </a:rPr>
                  <a:t>PR1</a:t>
                </a:r>
              </a:p>
            </p:txBody>
          </p:sp>
          <p:sp>
            <p:nvSpPr>
              <p:cNvPr id="19" name="Rectangle 13"/>
              <p:cNvSpPr>
                <a:spLocks noChangeArrowheads="1"/>
              </p:cNvSpPr>
              <p:nvPr/>
            </p:nvSpPr>
            <p:spPr bwMode="auto">
              <a:xfrm>
                <a:off x="5105400" y="3352800"/>
                <a:ext cx="838200" cy="228600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26" name="Rectangle 20"/>
              <p:cNvSpPr>
                <a:spLocks noChangeArrowheads="1"/>
              </p:cNvSpPr>
              <p:nvPr/>
            </p:nvSpPr>
            <p:spPr bwMode="auto">
              <a:xfrm>
                <a:off x="5105400" y="3581400"/>
                <a:ext cx="838200" cy="228600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33" name="Rectangle 27"/>
              <p:cNvSpPr>
                <a:spLocks noChangeArrowheads="1"/>
              </p:cNvSpPr>
              <p:nvPr/>
            </p:nvSpPr>
            <p:spPr bwMode="auto">
              <a:xfrm>
                <a:off x="5105400" y="3810000"/>
                <a:ext cx="838200" cy="228600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40" name="Rectangle 34"/>
              <p:cNvSpPr>
                <a:spLocks noChangeArrowheads="1"/>
              </p:cNvSpPr>
              <p:nvPr/>
            </p:nvSpPr>
            <p:spPr bwMode="auto">
              <a:xfrm>
                <a:off x="5105400" y="4038600"/>
                <a:ext cx="838200" cy="228600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</p:grpSp>
        <p:grpSp>
          <p:nvGrpSpPr>
            <p:cNvPr id="141" name="Group 140"/>
            <p:cNvGrpSpPr/>
            <p:nvPr/>
          </p:nvGrpSpPr>
          <p:grpSpPr>
            <a:xfrm>
              <a:off x="5715000" y="3124200"/>
              <a:ext cx="381000" cy="1143000"/>
              <a:chOff x="5943600" y="3124200"/>
              <a:chExt cx="381000" cy="1143000"/>
            </a:xfrm>
          </p:grpSpPr>
          <p:sp>
            <p:nvSpPr>
              <p:cNvPr id="13" name="Rectangle 7"/>
              <p:cNvSpPr>
                <a:spLocks noChangeArrowheads="1"/>
              </p:cNvSpPr>
              <p:nvPr/>
            </p:nvSpPr>
            <p:spPr bwMode="auto">
              <a:xfrm>
                <a:off x="5943600" y="3124200"/>
                <a:ext cx="381000" cy="228600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r>
                  <a:rPr lang="en-US">
                    <a:latin typeface="Verdana" charset="0"/>
                  </a:rPr>
                  <a:t>p2</a:t>
                </a:r>
              </a:p>
            </p:txBody>
          </p:sp>
          <p:sp>
            <p:nvSpPr>
              <p:cNvPr id="20" name="Rectangle 14"/>
              <p:cNvSpPr>
                <a:spLocks noChangeArrowheads="1"/>
              </p:cNvSpPr>
              <p:nvPr/>
            </p:nvSpPr>
            <p:spPr bwMode="auto">
              <a:xfrm>
                <a:off x="5943600" y="3352800"/>
                <a:ext cx="381000" cy="228600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27" name="Rectangle 21"/>
              <p:cNvSpPr>
                <a:spLocks noChangeArrowheads="1"/>
              </p:cNvSpPr>
              <p:nvPr/>
            </p:nvSpPr>
            <p:spPr bwMode="auto">
              <a:xfrm>
                <a:off x="5943600" y="3581400"/>
                <a:ext cx="381000" cy="228600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34" name="Rectangle 28"/>
              <p:cNvSpPr>
                <a:spLocks noChangeArrowheads="1"/>
              </p:cNvSpPr>
              <p:nvPr/>
            </p:nvSpPr>
            <p:spPr bwMode="auto">
              <a:xfrm>
                <a:off x="5943600" y="3810000"/>
                <a:ext cx="381000" cy="228600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41" name="Rectangle 35"/>
              <p:cNvSpPr>
                <a:spLocks noChangeArrowheads="1"/>
              </p:cNvSpPr>
              <p:nvPr/>
            </p:nvSpPr>
            <p:spPr bwMode="auto">
              <a:xfrm>
                <a:off x="5943600" y="4038600"/>
                <a:ext cx="381000" cy="228600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</p:grpSp>
        <p:grpSp>
          <p:nvGrpSpPr>
            <p:cNvPr id="142" name="Group 141"/>
            <p:cNvGrpSpPr/>
            <p:nvPr/>
          </p:nvGrpSpPr>
          <p:grpSpPr>
            <a:xfrm>
              <a:off x="6096000" y="3124200"/>
              <a:ext cx="685800" cy="1143000"/>
              <a:chOff x="6324600" y="3124200"/>
              <a:chExt cx="838200" cy="1143000"/>
            </a:xfrm>
          </p:grpSpPr>
          <p:sp>
            <p:nvSpPr>
              <p:cNvPr id="14" name="Rectangle 8"/>
              <p:cNvSpPr>
                <a:spLocks noChangeArrowheads="1"/>
              </p:cNvSpPr>
              <p:nvPr/>
            </p:nvSpPr>
            <p:spPr bwMode="auto">
              <a:xfrm>
                <a:off x="6324600" y="3124200"/>
                <a:ext cx="838200" cy="228600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r>
                  <a:rPr lang="en-US">
                    <a:latin typeface="Verdana" charset="0"/>
                  </a:rPr>
                  <a:t>PR2</a:t>
                </a:r>
              </a:p>
            </p:txBody>
          </p:sp>
          <p:sp>
            <p:nvSpPr>
              <p:cNvPr id="21" name="Rectangle 15"/>
              <p:cNvSpPr>
                <a:spLocks noChangeArrowheads="1"/>
              </p:cNvSpPr>
              <p:nvPr/>
            </p:nvSpPr>
            <p:spPr bwMode="auto">
              <a:xfrm>
                <a:off x="6324600" y="3352800"/>
                <a:ext cx="838200" cy="228600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28" name="Rectangle 22"/>
              <p:cNvSpPr>
                <a:spLocks noChangeArrowheads="1"/>
              </p:cNvSpPr>
              <p:nvPr/>
            </p:nvSpPr>
            <p:spPr bwMode="auto">
              <a:xfrm>
                <a:off x="6324600" y="3581400"/>
                <a:ext cx="838200" cy="228600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35" name="Rectangle 29"/>
              <p:cNvSpPr>
                <a:spLocks noChangeArrowheads="1"/>
              </p:cNvSpPr>
              <p:nvPr/>
            </p:nvSpPr>
            <p:spPr bwMode="auto">
              <a:xfrm>
                <a:off x="6324600" y="3810000"/>
                <a:ext cx="838200" cy="228600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42" name="Rectangle 36"/>
              <p:cNvSpPr>
                <a:spLocks noChangeArrowheads="1"/>
              </p:cNvSpPr>
              <p:nvPr/>
            </p:nvSpPr>
            <p:spPr bwMode="auto">
              <a:xfrm>
                <a:off x="6324600" y="4038600"/>
                <a:ext cx="838200" cy="228600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</p:grpSp>
        <p:grpSp>
          <p:nvGrpSpPr>
            <p:cNvPr id="116" name="Group 115"/>
            <p:cNvGrpSpPr/>
            <p:nvPr/>
          </p:nvGrpSpPr>
          <p:grpSpPr>
            <a:xfrm>
              <a:off x="6781800" y="3124200"/>
              <a:ext cx="609600" cy="1143000"/>
              <a:chOff x="3505200" y="3581400"/>
              <a:chExt cx="838200" cy="1143000"/>
            </a:xfrm>
          </p:grpSpPr>
          <p:sp>
            <p:nvSpPr>
              <p:cNvPr id="111" name="Rectangle 8"/>
              <p:cNvSpPr>
                <a:spLocks noChangeArrowheads="1"/>
              </p:cNvSpPr>
              <p:nvPr/>
            </p:nvSpPr>
            <p:spPr bwMode="auto">
              <a:xfrm>
                <a:off x="3505200" y="3581400"/>
                <a:ext cx="838200" cy="228600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r>
                  <a:rPr lang="en-US" dirty="0" err="1" smtClean="0">
                    <a:latin typeface="Verdana" charset="0"/>
                  </a:rPr>
                  <a:t>PRd</a:t>
                </a:r>
                <a:endParaRPr lang="en-US" dirty="0">
                  <a:latin typeface="Verdana" charset="0"/>
                </a:endParaRPr>
              </a:p>
            </p:txBody>
          </p:sp>
          <p:sp>
            <p:nvSpPr>
              <p:cNvPr id="112" name="Rectangle 15"/>
              <p:cNvSpPr>
                <a:spLocks noChangeArrowheads="1"/>
              </p:cNvSpPr>
              <p:nvPr/>
            </p:nvSpPr>
            <p:spPr bwMode="auto">
              <a:xfrm>
                <a:off x="3505200" y="3810000"/>
                <a:ext cx="838200" cy="228600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13" name="Rectangle 22"/>
              <p:cNvSpPr>
                <a:spLocks noChangeArrowheads="1"/>
              </p:cNvSpPr>
              <p:nvPr/>
            </p:nvSpPr>
            <p:spPr bwMode="auto">
              <a:xfrm>
                <a:off x="3505200" y="4038600"/>
                <a:ext cx="838200" cy="228600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14" name="Rectangle 29"/>
              <p:cNvSpPr>
                <a:spLocks noChangeArrowheads="1"/>
              </p:cNvSpPr>
              <p:nvPr/>
            </p:nvSpPr>
            <p:spPr bwMode="auto">
              <a:xfrm>
                <a:off x="3505200" y="4267200"/>
                <a:ext cx="838200" cy="228600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15" name="Rectangle 36"/>
              <p:cNvSpPr>
                <a:spLocks noChangeArrowheads="1"/>
              </p:cNvSpPr>
              <p:nvPr/>
            </p:nvSpPr>
            <p:spPr bwMode="auto">
              <a:xfrm>
                <a:off x="3505200" y="4495800"/>
                <a:ext cx="838200" cy="228600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</p:grpSp>
        <p:grpSp>
          <p:nvGrpSpPr>
            <p:cNvPr id="118" name="Group 117"/>
            <p:cNvGrpSpPr/>
            <p:nvPr/>
          </p:nvGrpSpPr>
          <p:grpSpPr>
            <a:xfrm>
              <a:off x="3276600" y="3124200"/>
              <a:ext cx="381000" cy="1143000"/>
              <a:chOff x="1066800" y="3581400"/>
              <a:chExt cx="381000" cy="1143000"/>
            </a:xfrm>
          </p:grpSpPr>
          <p:sp>
            <p:nvSpPr>
              <p:cNvPr id="119" name="Rectangle 5"/>
              <p:cNvSpPr>
                <a:spLocks noChangeArrowheads="1"/>
              </p:cNvSpPr>
              <p:nvPr/>
            </p:nvSpPr>
            <p:spPr bwMode="auto">
              <a:xfrm>
                <a:off x="1066800" y="3581400"/>
                <a:ext cx="381000" cy="228600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r>
                  <a:rPr lang="en-US" dirty="0" smtClean="0">
                    <a:latin typeface="Verdana" charset="0"/>
                  </a:rPr>
                  <a:t>use</a:t>
                </a:r>
                <a:endParaRPr lang="en-US" dirty="0">
                  <a:latin typeface="Verdana" charset="0"/>
                </a:endParaRPr>
              </a:p>
            </p:txBody>
          </p:sp>
          <p:sp>
            <p:nvSpPr>
              <p:cNvPr id="120" name="Rectangle 12"/>
              <p:cNvSpPr>
                <a:spLocks noChangeArrowheads="1"/>
              </p:cNvSpPr>
              <p:nvPr/>
            </p:nvSpPr>
            <p:spPr bwMode="auto">
              <a:xfrm>
                <a:off x="1066800" y="3810000"/>
                <a:ext cx="381000" cy="228600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21" name="Rectangle 19"/>
              <p:cNvSpPr>
                <a:spLocks noChangeArrowheads="1"/>
              </p:cNvSpPr>
              <p:nvPr/>
            </p:nvSpPr>
            <p:spPr bwMode="auto">
              <a:xfrm>
                <a:off x="1066800" y="4038600"/>
                <a:ext cx="381000" cy="228600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22" name="Rectangle 26"/>
              <p:cNvSpPr>
                <a:spLocks noChangeArrowheads="1"/>
              </p:cNvSpPr>
              <p:nvPr/>
            </p:nvSpPr>
            <p:spPr bwMode="auto">
              <a:xfrm>
                <a:off x="1066800" y="4267200"/>
                <a:ext cx="381000" cy="228600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23" name="Rectangle 33"/>
              <p:cNvSpPr>
                <a:spLocks noChangeArrowheads="1"/>
              </p:cNvSpPr>
              <p:nvPr/>
            </p:nvSpPr>
            <p:spPr bwMode="auto">
              <a:xfrm>
                <a:off x="1066800" y="4495800"/>
                <a:ext cx="381000" cy="228600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</p:grpSp>
        <p:grpSp>
          <p:nvGrpSpPr>
            <p:cNvPr id="124" name="Group 123"/>
            <p:cNvGrpSpPr/>
            <p:nvPr/>
          </p:nvGrpSpPr>
          <p:grpSpPr>
            <a:xfrm>
              <a:off x="3657600" y="3124200"/>
              <a:ext cx="381000" cy="1143000"/>
              <a:chOff x="1066800" y="3581400"/>
              <a:chExt cx="381000" cy="1143000"/>
            </a:xfrm>
          </p:grpSpPr>
          <p:sp>
            <p:nvSpPr>
              <p:cNvPr id="125" name="Rectangle 5"/>
              <p:cNvSpPr>
                <a:spLocks noChangeArrowheads="1"/>
              </p:cNvSpPr>
              <p:nvPr/>
            </p:nvSpPr>
            <p:spPr bwMode="auto">
              <a:xfrm>
                <a:off x="1066800" y="3581400"/>
                <a:ext cx="381000" cy="228600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r>
                  <a:rPr lang="en-US" dirty="0" smtClean="0">
                    <a:latin typeface="Verdana" charset="0"/>
                  </a:rPr>
                  <a:t>ex</a:t>
                </a:r>
                <a:endParaRPr lang="en-US" dirty="0">
                  <a:latin typeface="Verdana" charset="0"/>
                </a:endParaRPr>
              </a:p>
            </p:txBody>
          </p:sp>
          <p:sp>
            <p:nvSpPr>
              <p:cNvPr id="126" name="Rectangle 12"/>
              <p:cNvSpPr>
                <a:spLocks noChangeArrowheads="1"/>
              </p:cNvSpPr>
              <p:nvPr/>
            </p:nvSpPr>
            <p:spPr bwMode="auto">
              <a:xfrm>
                <a:off x="1066800" y="3810000"/>
                <a:ext cx="381000" cy="228600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27" name="Rectangle 19"/>
              <p:cNvSpPr>
                <a:spLocks noChangeArrowheads="1"/>
              </p:cNvSpPr>
              <p:nvPr/>
            </p:nvSpPr>
            <p:spPr bwMode="auto">
              <a:xfrm>
                <a:off x="1066800" y="4038600"/>
                <a:ext cx="381000" cy="228600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28" name="Rectangle 26"/>
              <p:cNvSpPr>
                <a:spLocks noChangeArrowheads="1"/>
              </p:cNvSpPr>
              <p:nvPr/>
            </p:nvSpPr>
            <p:spPr bwMode="auto">
              <a:xfrm>
                <a:off x="1066800" y="4267200"/>
                <a:ext cx="381000" cy="228600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29" name="Rectangle 33"/>
              <p:cNvSpPr>
                <a:spLocks noChangeArrowheads="1"/>
              </p:cNvSpPr>
              <p:nvPr/>
            </p:nvSpPr>
            <p:spPr bwMode="auto">
              <a:xfrm>
                <a:off x="1066800" y="4495800"/>
                <a:ext cx="381000" cy="228600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</p:grpSp>
        <p:grpSp>
          <p:nvGrpSpPr>
            <p:cNvPr id="143" name="Group 142"/>
            <p:cNvGrpSpPr/>
            <p:nvPr/>
          </p:nvGrpSpPr>
          <p:grpSpPr>
            <a:xfrm>
              <a:off x="7315200" y="3124200"/>
              <a:ext cx="609600" cy="1143000"/>
              <a:chOff x="3505200" y="3581400"/>
              <a:chExt cx="838200" cy="1143000"/>
            </a:xfrm>
          </p:grpSpPr>
          <p:sp>
            <p:nvSpPr>
              <p:cNvPr id="144" name="Rectangle 8"/>
              <p:cNvSpPr>
                <a:spLocks noChangeArrowheads="1"/>
              </p:cNvSpPr>
              <p:nvPr/>
            </p:nvSpPr>
            <p:spPr bwMode="auto">
              <a:xfrm>
                <a:off x="3505200" y="3581400"/>
                <a:ext cx="838200" cy="228600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r>
                  <a:rPr lang="en-US" dirty="0" smtClean="0">
                    <a:latin typeface="Verdana" charset="0"/>
                  </a:rPr>
                  <a:t>ROB#</a:t>
                </a:r>
                <a:endParaRPr lang="en-US" dirty="0">
                  <a:latin typeface="Verdana" charset="0"/>
                </a:endParaRPr>
              </a:p>
            </p:txBody>
          </p:sp>
          <p:sp>
            <p:nvSpPr>
              <p:cNvPr id="145" name="Rectangle 15"/>
              <p:cNvSpPr>
                <a:spLocks noChangeArrowheads="1"/>
              </p:cNvSpPr>
              <p:nvPr/>
            </p:nvSpPr>
            <p:spPr bwMode="auto">
              <a:xfrm>
                <a:off x="3505200" y="3810000"/>
                <a:ext cx="838200" cy="228600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46" name="Rectangle 22"/>
              <p:cNvSpPr>
                <a:spLocks noChangeArrowheads="1"/>
              </p:cNvSpPr>
              <p:nvPr/>
            </p:nvSpPr>
            <p:spPr bwMode="auto">
              <a:xfrm>
                <a:off x="3505200" y="4038600"/>
                <a:ext cx="838200" cy="228600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47" name="Rectangle 29"/>
              <p:cNvSpPr>
                <a:spLocks noChangeArrowheads="1"/>
              </p:cNvSpPr>
              <p:nvPr/>
            </p:nvSpPr>
            <p:spPr bwMode="auto">
              <a:xfrm>
                <a:off x="3505200" y="4267200"/>
                <a:ext cx="838200" cy="228600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48" name="Rectangle 36"/>
              <p:cNvSpPr>
                <a:spLocks noChangeArrowheads="1"/>
              </p:cNvSpPr>
              <p:nvPr/>
            </p:nvSpPr>
            <p:spPr bwMode="auto">
              <a:xfrm>
                <a:off x="3505200" y="4495800"/>
                <a:ext cx="838200" cy="228600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</p:grpSp>
      </p:grpSp>
      <p:sp>
        <p:nvSpPr>
          <p:cNvPr id="150" name="TextBox 149"/>
          <p:cNvSpPr txBox="1"/>
          <p:nvPr/>
        </p:nvSpPr>
        <p:spPr>
          <a:xfrm>
            <a:off x="609600" y="5638800"/>
            <a:ext cx="7924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 smtClean="0"/>
              <a:t>ROB is usually several times larger than instruction window – why? </a:t>
            </a:r>
          </a:p>
        </p:txBody>
      </p:sp>
      <p:grpSp>
        <p:nvGrpSpPr>
          <p:cNvPr id="173" name="Group 172"/>
          <p:cNvGrpSpPr/>
          <p:nvPr/>
        </p:nvGrpSpPr>
        <p:grpSpPr>
          <a:xfrm>
            <a:off x="3627205" y="3428390"/>
            <a:ext cx="5426075" cy="2217738"/>
            <a:chOff x="3352800" y="3276600"/>
            <a:chExt cx="5426075" cy="2217738"/>
          </a:xfrm>
        </p:grpSpPr>
        <p:grpSp>
          <p:nvGrpSpPr>
            <p:cNvPr id="163" name="Group 162"/>
            <p:cNvGrpSpPr/>
            <p:nvPr/>
          </p:nvGrpSpPr>
          <p:grpSpPr>
            <a:xfrm>
              <a:off x="5578475" y="3541713"/>
              <a:ext cx="685800" cy="1828800"/>
              <a:chOff x="5578475" y="3541713"/>
              <a:chExt cx="685800" cy="1828800"/>
            </a:xfrm>
          </p:grpSpPr>
          <p:sp>
            <p:nvSpPr>
              <p:cNvPr id="64" name="Rectangle 58"/>
              <p:cNvSpPr>
                <a:spLocks noChangeArrowheads="1"/>
              </p:cNvSpPr>
              <p:nvPr/>
            </p:nvSpPr>
            <p:spPr bwMode="auto">
              <a:xfrm>
                <a:off x="5578475" y="3541713"/>
                <a:ext cx="685800" cy="228600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r>
                  <a:rPr lang="en-US">
                    <a:latin typeface="Verdana" charset="0"/>
                  </a:rPr>
                  <a:t>Rd</a:t>
                </a:r>
              </a:p>
            </p:txBody>
          </p:sp>
          <p:sp>
            <p:nvSpPr>
              <p:cNvPr id="65" name="Rectangle 59"/>
              <p:cNvSpPr>
                <a:spLocks noChangeArrowheads="1"/>
              </p:cNvSpPr>
              <p:nvPr/>
            </p:nvSpPr>
            <p:spPr bwMode="auto">
              <a:xfrm>
                <a:off x="5578475" y="3770313"/>
                <a:ext cx="685800" cy="228600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66" name="Rectangle 60"/>
              <p:cNvSpPr>
                <a:spLocks noChangeArrowheads="1"/>
              </p:cNvSpPr>
              <p:nvPr/>
            </p:nvSpPr>
            <p:spPr bwMode="auto">
              <a:xfrm>
                <a:off x="5578475" y="3998913"/>
                <a:ext cx="685800" cy="228600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67" name="Rectangle 61"/>
              <p:cNvSpPr>
                <a:spLocks noChangeArrowheads="1"/>
              </p:cNvSpPr>
              <p:nvPr/>
            </p:nvSpPr>
            <p:spPr bwMode="auto">
              <a:xfrm>
                <a:off x="5578475" y="4227513"/>
                <a:ext cx="685800" cy="228600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68" name="Rectangle 62"/>
              <p:cNvSpPr>
                <a:spLocks noChangeArrowheads="1"/>
              </p:cNvSpPr>
              <p:nvPr/>
            </p:nvSpPr>
            <p:spPr bwMode="auto">
              <a:xfrm>
                <a:off x="5578475" y="4456113"/>
                <a:ext cx="685800" cy="228600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69" name="Rectangle 63"/>
              <p:cNvSpPr>
                <a:spLocks noChangeArrowheads="1"/>
              </p:cNvSpPr>
              <p:nvPr/>
            </p:nvSpPr>
            <p:spPr bwMode="auto">
              <a:xfrm>
                <a:off x="5578475" y="4684713"/>
                <a:ext cx="685800" cy="228600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70" name="Rectangle 64"/>
              <p:cNvSpPr>
                <a:spLocks noChangeArrowheads="1"/>
              </p:cNvSpPr>
              <p:nvPr/>
            </p:nvSpPr>
            <p:spPr bwMode="auto">
              <a:xfrm>
                <a:off x="5578475" y="4913313"/>
                <a:ext cx="685800" cy="228600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71" name="Rectangle 65"/>
              <p:cNvSpPr>
                <a:spLocks noChangeArrowheads="1"/>
              </p:cNvSpPr>
              <p:nvPr/>
            </p:nvSpPr>
            <p:spPr bwMode="auto">
              <a:xfrm>
                <a:off x="5578475" y="5141913"/>
                <a:ext cx="685800" cy="228600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</p:grpSp>
        <p:sp>
          <p:nvSpPr>
            <p:cNvPr id="82" name="Rectangle 76"/>
            <p:cNvSpPr>
              <a:spLocks noChangeArrowheads="1"/>
            </p:cNvSpPr>
            <p:nvPr/>
          </p:nvSpPr>
          <p:spPr bwMode="auto">
            <a:xfrm>
              <a:off x="6264275" y="3541713"/>
              <a:ext cx="838200" cy="228600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>
                  <a:latin typeface="Verdana" charset="0"/>
                </a:rPr>
                <a:t>LPRd</a:t>
              </a:r>
            </a:p>
          </p:txBody>
        </p:sp>
        <p:sp>
          <p:nvSpPr>
            <p:cNvPr id="83" name="Rectangle 77"/>
            <p:cNvSpPr>
              <a:spLocks noChangeArrowheads="1"/>
            </p:cNvSpPr>
            <p:nvPr/>
          </p:nvSpPr>
          <p:spPr bwMode="auto">
            <a:xfrm>
              <a:off x="6264275" y="3770313"/>
              <a:ext cx="838200" cy="228600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Verdana" charset="0"/>
              </a:endParaRPr>
            </a:p>
          </p:txBody>
        </p:sp>
        <p:sp>
          <p:nvSpPr>
            <p:cNvPr id="84" name="Rectangle 78"/>
            <p:cNvSpPr>
              <a:spLocks noChangeArrowheads="1"/>
            </p:cNvSpPr>
            <p:nvPr/>
          </p:nvSpPr>
          <p:spPr bwMode="auto">
            <a:xfrm>
              <a:off x="6264275" y="3998913"/>
              <a:ext cx="838200" cy="228600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Verdana" charset="0"/>
              </a:endParaRPr>
            </a:p>
          </p:txBody>
        </p:sp>
        <p:sp>
          <p:nvSpPr>
            <p:cNvPr id="85" name="Rectangle 79"/>
            <p:cNvSpPr>
              <a:spLocks noChangeArrowheads="1"/>
            </p:cNvSpPr>
            <p:nvPr/>
          </p:nvSpPr>
          <p:spPr bwMode="auto">
            <a:xfrm>
              <a:off x="6264275" y="4227513"/>
              <a:ext cx="838200" cy="228600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Verdana" charset="0"/>
              </a:endParaRPr>
            </a:p>
          </p:txBody>
        </p:sp>
        <p:sp>
          <p:nvSpPr>
            <p:cNvPr id="86" name="Rectangle 80"/>
            <p:cNvSpPr>
              <a:spLocks noChangeArrowheads="1"/>
            </p:cNvSpPr>
            <p:nvPr/>
          </p:nvSpPr>
          <p:spPr bwMode="auto">
            <a:xfrm>
              <a:off x="6264275" y="4456113"/>
              <a:ext cx="838200" cy="228600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Verdana" charset="0"/>
              </a:endParaRPr>
            </a:p>
          </p:txBody>
        </p:sp>
        <p:sp>
          <p:nvSpPr>
            <p:cNvPr id="87" name="Rectangle 81"/>
            <p:cNvSpPr>
              <a:spLocks noChangeArrowheads="1"/>
            </p:cNvSpPr>
            <p:nvPr/>
          </p:nvSpPr>
          <p:spPr bwMode="auto">
            <a:xfrm>
              <a:off x="6264275" y="4684713"/>
              <a:ext cx="838200" cy="228600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Verdana" charset="0"/>
              </a:endParaRPr>
            </a:p>
          </p:txBody>
        </p:sp>
        <p:sp>
          <p:nvSpPr>
            <p:cNvPr id="88" name="Rectangle 82"/>
            <p:cNvSpPr>
              <a:spLocks noChangeArrowheads="1"/>
            </p:cNvSpPr>
            <p:nvPr/>
          </p:nvSpPr>
          <p:spPr bwMode="auto">
            <a:xfrm>
              <a:off x="6264275" y="4913313"/>
              <a:ext cx="838200" cy="228600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Verdana" charset="0"/>
              </a:endParaRPr>
            </a:p>
          </p:txBody>
        </p:sp>
        <p:sp>
          <p:nvSpPr>
            <p:cNvPr id="89" name="Rectangle 83"/>
            <p:cNvSpPr>
              <a:spLocks noChangeArrowheads="1"/>
            </p:cNvSpPr>
            <p:nvPr/>
          </p:nvSpPr>
          <p:spPr bwMode="auto">
            <a:xfrm>
              <a:off x="6264275" y="5141913"/>
              <a:ext cx="838200" cy="228600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Verdana" charset="0"/>
              </a:endParaRPr>
            </a:p>
          </p:txBody>
        </p:sp>
        <p:sp>
          <p:nvSpPr>
            <p:cNvPr id="92" name="Rectangle 68"/>
            <p:cNvSpPr>
              <a:spLocks noChangeArrowheads="1"/>
            </p:cNvSpPr>
            <p:nvPr/>
          </p:nvSpPr>
          <p:spPr bwMode="auto">
            <a:xfrm>
              <a:off x="7102475" y="3541713"/>
              <a:ext cx="838200" cy="228600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dirty="0" smtClean="0">
                  <a:latin typeface="Verdana" charset="0"/>
                </a:rPr>
                <a:t>PC</a:t>
              </a:r>
              <a:endParaRPr lang="en-US" dirty="0">
                <a:latin typeface="Verdana" charset="0"/>
              </a:endParaRPr>
            </a:p>
          </p:txBody>
        </p:sp>
        <p:sp>
          <p:nvSpPr>
            <p:cNvPr id="93" name="Rectangle 69"/>
            <p:cNvSpPr>
              <a:spLocks noChangeArrowheads="1"/>
            </p:cNvSpPr>
            <p:nvPr/>
          </p:nvSpPr>
          <p:spPr bwMode="auto">
            <a:xfrm>
              <a:off x="7102475" y="3770313"/>
              <a:ext cx="838200" cy="228600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Verdana" charset="0"/>
              </a:endParaRPr>
            </a:p>
          </p:txBody>
        </p:sp>
        <p:sp>
          <p:nvSpPr>
            <p:cNvPr id="94" name="Rectangle 70"/>
            <p:cNvSpPr>
              <a:spLocks noChangeArrowheads="1"/>
            </p:cNvSpPr>
            <p:nvPr/>
          </p:nvSpPr>
          <p:spPr bwMode="auto">
            <a:xfrm>
              <a:off x="7102475" y="3998913"/>
              <a:ext cx="838200" cy="228600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Verdana" charset="0"/>
              </a:endParaRPr>
            </a:p>
          </p:txBody>
        </p:sp>
        <p:sp>
          <p:nvSpPr>
            <p:cNvPr id="95" name="Rectangle 71"/>
            <p:cNvSpPr>
              <a:spLocks noChangeArrowheads="1"/>
            </p:cNvSpPr>
            <p:nvPr/>
          </p:nvSpPr>
          <p:spPr bwMode="auto">
            <a:xfrm>
              <a:off x="7102475" y="4227513"/>
              <a:ext cx="838200" cy="228600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Verdana" charset="0"/>
              </a:endParaRPr>
            </a:p>
          </p:txBody>
        </p:sp>
        <p:sp>
          <p:nvSpPr>
            <p:cNvPr id="96" name="Rectangle 72"/>
            <p:cNvSpPr>
              <a:spLocks noChangeArrowheads="1"/>
            </p:cNvSpPr>
            <p:nvPr/>
          </p:nvSpPr>
          <p:spPr bwMode="auto">
            <a:xfrm>
              <a:off x="7102475" y="4456113"/>
              <a:ext cx="838200" cy="228600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Verdana" charset="0"/>
              </a:endParaRPr>
            </a:p>
          </p:txBody>
        </p:sp>
        <p:sp>
          <p:nvSpPr>
            <p:cNvPr id="97" name="Rectangle 73"/>
            <p:cNvSpPr>
              <a:spLocks noChangeArrowheads="1"/>
            </p:cNvSpPr>
            <p:nvPr/>
          </p:nvSpPr>
          <p:spPr bwMode="auto">
            <a:xfrm>
              <a:off x="7102475" y="4684713"/>
              <a:ext cx="838200" cy="228600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Verdana" charset="0"/>
              </a:endParaRPr>
            </a:p>
          </p:txBody>
        </p:sp>
        <p:sp>
          <p:nvSpPr>
            <p:cNvPr id="98" name="Rectangle 74"/>
            <p:cNvSpPr>
              <a:spLocks noChangeArrowheads="1"/>
            </p:cNvSpPr>
            <p:nvPr/>
          </p:nvSpPr>
          <p:spPr bwMode="auto">
            <a:xfrm>
              <a:off x="7102475" y="4913313"/>
              <a:ext cx="838200" cy="228600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Verdana" charset="0"/>
              </a:endParaRPr>
            </a:p>
          </p:txBody>
        </p:sp>
        <p:sp>
          <p:nvSpPr>
            <p:cNvPr id="99" name="Rectangle 75"/>
            <p:cNvSpPr>
              <a:spLocks noChangeArrowheads="1"/>
            </p:cNvSpPr>
            <p:nvPr/>
          </p:nvSpPr>
          <p:spPr bwMode="auto">
            <a:xfrm>
              <a:off x="7102475" y="5141913"/>
              <a:ext cx="838200" cy="228600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Verdana" charset="0"/>
              </a:endParaRPr>
            </a:p>
          </p:txBody>
        </p:sp>
        <p:sp>
          <p:nvSpPr>
            <p:cNvPr id="101" name="Rectangle 68"/>
            <p:cNvSpPr>
              <a:spLocks noChangeArrowheads="1"/>
            </p:cNvSpPr>
            <p:nvPr/>
          </p:nvSpPr>
          <p:spPr bwMode="auto">
            <a:xfrm>
              <a:off x="7940675" y="3541713"/>
              <a:ext cx="838200" cy="228600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dirty="0" smtClean="0">
                  <a:latin typeface="Verdana" charset="0"/>
                </a:rPr>
                <a:t>Except?</a:t>
              </a:r>
              <a:endParaRPr lang="en-US" dirty="0">
                <a:latin typeface="Verdana" charset="0"/>
              </a:endParaRPr>
            </a:p>
          </p:txBody>
        </p:sp>
        <p:sp>
          <p:nvSpPr>
            <p:cNvPr id="102" name="Rectangle 69"/>
            <p:cNvSpPr>
              <a:spLocks noChangeArrowheads="1"/>
            </p:cNvSpPr>
            <p:nvPr/>
          </p:nvSpPr>
          <p:spPr bwMode="auto">
            <a:xfrm>
              <a:off x="7940675" y="3770313"/>
              <a:ext cx="838200" cy="228600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Verdana" charset="0"/>
              </a:endParaRPr>
            </a:p>
          </p:txBody>
        </p:sp>
        <p:sp>
          <p:nvSpPr>
            <p:cNvPr id="103" name="Rectangle 70"/>
            <p:cNvSpPr>
              <a:spLocks noChangeArrowheads="1"/>
            </p:cNvSpPr>
            <p:nvPr/>
          </p:nvSpPr>
          <p:spPr bwMode="auto">
            <a:xfrm>
              <a:off x="7940675" y="3998913"/>
              <a:ext cx="838200" cy="228600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Verdana" charset="0"/>
              </a:endParaRPr>
            </a:p>
          </p:txBody>
        </p:sp>
        <p:sp>
          <p:nvSpPr>
            <p:cNvPr id="104" name="Rectangle 71"/>
            <p:cNvSpPr>
              <a:spLocks noChangeArrowheads="1"/>
            </p:cNvSpPr>
            <p:nvPr/>
          </p:nvSpPr>
          <p:spPr bwMode="auto">
            <a:xfrm>
              <a:off x="7940675" y="4227513"/>
              <a:ext cx="838200" cy="228600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Verdana" charset="0"/>
              </a:endParaRPr>
            </a:p>
          </p:txBody>
        </p:sp>
        <p:sp>
          <p:nvSpPr>
            <p:cNvPr id="105" name="Rectangle 72"/>
            <p:cNvSpPr>
              <a:spLocks noChangeArrowheads="1"/>
            </p:cNvSpPr>
            <p:nvPr/>
          </p:nvSpPr>
          <p:spPr bwMode="auto">
            <a:xfrm>
              <a:off x="7940675" y="4456113"/>
              <a:ext cx="838200" cy="228600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Verdana" charset="0"/>
              </a:endParaRPr>
            </a:p>
          </p:txBody>
        </p:sp>
        <p:sp>
          <p:nvSpPr>
            <p:cNvPr id="106" name="Rectangle 73"/>
            <p:cNvSpPr>
              <a:spLocks noChangeArrowheads="1"/>
            </p:cNvSpPr>
            <p:nvPr/>
          </p:nvSpPr>
          <p:spPr bwMode="auto">
            <a:xfrm>
              <a:off x="7940675" y="4684713"/>
              <a:ext cx="838200" cy="228600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Verdana" charset="0"/>
              </a:endParaRPr>
            </a:p>
          </p:txBody>
        </p:sp>
        <p:sp>
          <p:nvSpPr>
            <p:cNvPr id="107" name="Rectangle 74"/>
            <p:cNvSpPr>
              <a:spLocks noChangeArrowheads="1"/>
            </p:cNvSpPr>
            <p:nvPr/>
          </p:nvSpPr>
          <p:spPr bwMode="auto">
            <a:xfrm>
              <a:off x="7940675" y="4913313"/>
              <a:ext cx="838200" cy="228600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Verdana" charset="0"/>
              </a:endParaRPr>
            </a:p>
          </p:txBody>
        </p:sp>
        <p:sp>
          <p:nvSpPr>
            <p:cNvPr id="108" name="Rectangle 75"/>
            <p:cNvSpPr>
              <a:spLocks noChangeArrowheads="1"/>
            </p:cNvSpPr>
            <p:nvPr/>
          </p:nvSpPr>
          <p:spPr bwMode="auto">
            <a:xfrm>
              <a:off x="7940675" y="5141913"/>
              <a:ext cx="838200" cy="228600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Verdana" charset="0"/>
              </a:endParaRPr>
            </a:p>
          </p:txBody>
        </p:sp>
        <p:sp>
          <p:nvSpPr>
            <p:cNvPr id="131" name="Text Box 108"/>
            <p:cNvSpPr txBox="1">
              <a:spLocks noChangeArrowheads="1"/>
            </p:cNvSpPr>
            <p:nvPr/>
          </p:nvSpPr>
          <p:spPr bwMode="auto">
            <a:xfrm>
              <a:off x="3352800" y="3276600"/>
              <a:ext cx="1676400" cy="5810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/>
                <a:t>Ptr</a:t>
              </a:r>
              <a:r>
                <a:rPr lang="en-US" baseline="-25000"/>
                <a:t>2</a:t>
              </a:r>
              <a:r>
                <a:rPr lang="en-US"/>
                <a:t> </a:t>
              </a:r>
              <a:br>
                <a:rPr lang="en-US"/>
              </a:br>
              <a:r>
                <a:rPr lang="en-US"/>
                <a:t>next to commit</a:t>
              </a:r>
            </a:p>
          </p:txBody>
        </p:sp>
        <p:sp>
          <p:nvSpPr>
            <p:cNvPr id="132" name="Line 109"/>
            <p:cNvSpPr>
              <a:spLocks noChangeShapeType="1"/>
            </p:cNvSpPr>
            <p:nvPr/>
          </p:nvSpPr>
          <p:spPr bwMode="auto">
            <a:xfrm>
              <a:off x="4359275" y="3846513"/>
              <a:ext cx="533400" cy="312737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4" name="Text Box 116"/>
            <p:cNvSpPr txBox="1">
              <a:spLocks noChangeArrowheads="1"/>
            </p:cNvSpPr>
            <p:nvPr/>
          </p:nvSpPr>
          <p:spPr bwMode="auto">
            <a:xfrm>
              <a:off x="3444875" y="4913313"/>
              <a:ext cx="1447800" cy="5810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/>
                <a:t>Ptr</a:t>
              </a:r>
              <a:r>
                <a:rPr lang="en-US" baseline="-25000"/>
                <a:t>1</a:t>
              </a:r>
              <a:r>
                <a:rPr lang="en-US"/>
                <a:t> </a:t>
              </a:r>
              <a:br>
                <a:rPr lang="en-US"/>
              </a:br>
              <a:r>
                <a:rPr lang="en-US"/>
                <a:t>next available</a:t>
              </a:r>
            </a:p>
          </p:txBody>
        </p:sp>
        <p:sp>
          <p:nvSpPr>
            <p:cNvPr id="135" name="Line 117"/>
            <p:cNvSpPr>
              <a:spLocks noChangeShapeType="1"/>
            </p:cNvSpPr>
            <p:nvPr/>
          </p:nvSpPr>
          <p:spPr bwMode="auto">
            <a:xfrm flipV="1">
              <a:off x="4316413" y="5022851"/>
              <a:ext cx="611187" cy="6667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64" name="Group 163"/>
            <p:cNvGrpSpPr/>
            <p:nvPr/>
          </p:nvGrpSpPr>
          <p:grpSpPr>
            <a:xfrm>
              <a:off x="4893734" y="3539067"/>
              <a:ext cx="685800" cy="1828800"/>
              <a:chOff x="5578475" y="3541713"/>
              <a:chExt cx="685800" cy="1828800"/>
            </a:xfrm>
          </p:grpSpPr>
          <p:sp>
            <p:nvSpPr>
              <p:cNvPr id="165" name="Rectangle 58"/>
              <p:cNvSpPr>
                <a:spLocks noChangeArrowheads="1"/>
              </p:cNvSpPr>
              <p:nvPr/>
            </p:nvSpPr>
            <p:spPr bwMode="auto">
              <a:xfrm>
                <a:off x="5578475" y="3541713"/>
                <a:ext cx="685800" cy="228600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r>
                  <a:rPr lang="en-US" dirty="0" smtClean="0">
                    <a:latin typeface="Verdana" charset="0"/>
                  </a:rPr>
                  <a:t>Done?</a:t>
                </a:r>
                <a:endParaRPr lang="en-US" dirty="0">
                  <a:latin typeface="Verdana" charset="0"/>
                </a:endParaRPr>
              </a:p>
            </p:txBody>
          </p:sp>
          <p:sp>
            <p:nvSpPr>
              <p:cNvPr id="166" name="Rectangle 59"/>
              <p:cNvSpPr>
                <a:spLocks noChangeArrowheads="1"/>
              </p:cNvSpPr>
              <p:nvPr/>
            </p:nvSpPr>
            <p:spPr bwMode="auto">
              <a:xfrm>
                <a:off x="5578475" y="3770313"/>
                <a:ext cx="685800" cy="228600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67" name="Rectangle 60"/>
              <p:cNvSpPr>
                <a:spLocks noChangeArrowheads="1"/>
              </p:cNvSpPr>
              <p:nvPr/>
            </p:nvSpPr>
            <p:spPr bwMode="auto">
              <a:xfrm>
                <a:off x="5578475" y="3998913"/>
                <a:ext cx="685800" cy="228600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68" name="Rectangle 61"/>
              <p:cNvSpPr>
                <a:spLocks noChangeArrowheads="1"/>
              </p:cNvSpPr>
              <p:nvPr/>
            </p:nvSpPr>
            <p:spPr bwMode="auto">
              <a:xfrm>
                <a:off x="5578475" y="4227513"/>
                <a:ext cx="685800" cy="228600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69" name="Rectangle 62"/>
              <p:cNvSpPr>
                <a:spLocks noChangeArrowheads="1"/>
              </p:cNvSpPr>
              <p:nvPr/>
            </p:nvSpPr>
            <p:spPr bwMode="auto">
              <a:xfrm>
                <a:off x="5578475" y="4456113"/>
                <a:ext cx="685800" cy="228600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70" name="Rectangle 63"/>
              <p:cNvSpPr>
                <a:spLocks noChangeArrowheads="1"/>
              </p:cNvSpPr>
              <p:nvPr/>
            </p:nvSpPr>
            <p:spPr bwMode="auto">
              <a:xfrm>
                <a:off x="5578475" y="4684713"/>
                <a:ext cx="685800" cy="228600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71" name="Rectangle 64"/>
              <p:cNvSpPr>
                <a:spLocks noChangeArrowheads="1"/>
              </p:cNvSpPr>
              <p:nvPr/>
            </p:nvSpPr>
            <p:spPr bwMode="auto">
              <a:xfrm>
                <a:off x="5578475" y="4913313"/>
                <a:ext cx="685800" cy="228600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72" name="Rectangle 65"/>
              <p:cNvSpPr>
                <a:spLocks noChangeArrowheads="1"/>
              </p:cNvSpPr>
              <p:nvPr/>
            </p:nvSpPr>
            <p:spPr bwMode="auto">
              <a:xfrm>
                <a:off x="5578475" y="5141913"/>
                <a:ext cx="685800" cy="228600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1EA47-290D-9D41-BDED-B8FF7E7B476D}" type="slidenum">
              <a:rPr lang="en-US"/>
              <a:pPr/>
              <a:t>17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936386" name="Rectangle 2"/>
          <p:cNvSpPr>
            <a:spLocks noChangeArrowheads="1"/>
          </p:cNvSpPr>
          <p:nvPr/>
        </p:nvSpPr>
        <p:spPr bwMode="auto">
          <a:xfrm>
            <a:off x="685800" y="1790700"/>
            <a:ext cx="2895600" cy="2438400"/>
          </a:xfrm>
          <a:prstGeom prst="rect">
            <a:avLst/>
          </a:prstGeom>
          <a:solidFill>
            <a:srgbClr val="FF9999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36387" name="Rectangle 3"/>
          <p:cNvSpPr>
            <a:spLocks noGrp="1" noChangeArrowheads="1"/>
          </p:cNvSpPr>
          <p:nvPr>
            <p:ph type="title"/>
          </p:nvPr>
        </p:nvSpPr>
        <p:spPr>
          <a:xfrm>
            <a:off x="304800" y="609600"/>
            <a:ext cx="8153400" cy="533400"/>
          </a:xfrm>
        </p:spPr>
        <p:txBody>
          <a:bodyPr/>
          <a:lstStyle/>
          <a:p>
            <a:r>
              <a:rPr lang="en-US" dirty="0"/>
              <a:t>Reorder Buffer </a:t>
            </a:r>
            <a:r>
              <a:rPr lang="en-US" dirty="0" smtClean="0"/>
              <a:t>Holds Active Instructions</a:t>
            </a:r>
            <a:br>
              <a:rPr lang="en-US" dirty="0" smtClean="0"/>
            </a:br>
            <a:r>
              <a:rPr lang="en-US" sz="2800" dirty="0" smtClean="0"/>
              <a:t>(Decoded but not Committed)</a:t>
            </a:r>
            <a:endParaRPr lang="en-US" dirty="0"/>
          </a:p>
        </p:txBody>
      </p:sp>
      <p:sp>
        <p:nvSpPr>
          <p:cNvPr id="193638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762000" y="1409700"/>
            <a:ext cx="2895600" cy="4114800"/>
          </a:xfrm>
          <a:noFill/>
          <a:ln/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b="1" dirty="0">
                <a:latin typeface="Courier New" charset="0"/>
              </a:rPr>
              <a:t>…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b="1" dirty="0">
                <a:latin typeface="Courier New" charset="0"/>
              </a:rPr>
              <a:t>ld</a:t>
            </a:r>
            <a:r>
              <a:rPr lang="en-US" b="1" dirty="0" smtClean="0">
                <a:latin typeface="Courier New" charset="0"/>
              </a:rPr>
              <a:t> x1</a:t>
            </a:r>
            <a:r>
              <a:rPr lang="en-US" b="1" dirty="0">
                <a:latin typeface="Courier New" charset="0"/>
              </a:rPr>
              <a:t>, </a:t>
            </a:r>
            <a:r>
              <a:rPr lang="en-US" b="1" dirty="0" smtClean="0">
                <a:latin typeface="Courier New" charset="0"/>
              </a:rPr>
              <a:t>(x3</a:t>
            </a:r>
            <a:r>
              <a:rPr lang="en-US" b="1" dirty="0">
                <a:latin typeface="Courier New" charset="0"/>
              </a:rPr>
              <a:t>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b="1" dirty="0">
                <a:latin typeface="Courier New" charset="0"/>
              </a:rPr>
              <a:t>add</a:t>
            </a:r>
            <a:r>
              <a:rPr lang="en-US" b="1" dirty="0" smtClean="0">
                <a:latin typeface="Courier New" charset="0"/>
              </a:rPr>
              <a:t> x3</a:t>
            </a:r>
            <a:r>
              <a:rPr lang="en-US" b="1" dirty="0">
                <a:latin typeface="Courier New" charset="0"/>
              </a:rPr>
              <a:t>,</a:t>
            </a:r>
            <a:r>
              <a:rPr lang="en-US" b="1" dirty="0" smtClean="0">
                <a:latin typeface="Courier New" charset="0"/>
              </a:rPr>
              <a:t> x1</a:t>
            </a:r>
            <a:r>
              <a:rPr lang="en-US" b="1" dirty="0">
                <a:latin typeface="Courier New" charset="0"/>
              </a:rPr>
              <a:t>,</a:t>
            </a:r>
            <a:r>
              <a:rPr lang="en-US" b="1" dirty="0" smtClean="0">
                <a:latin typeface="Courier New" charset="0"/>
              </a:rPr>
              <a:t> x2</a:t>
            </a:r>
            <a:endParaRPr lang="en-US" b="1" dirty="0">
              <a:latin typeface="Courier New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b="1" dirty="0">
                <a:latin typeface="Courier New" charset="0"/>
              </a:rPr>
              <a:t>sub</a:t>
            </a:r>
            <a:r>
              <a:rPr lang="en-US" b="1" dirty="0" smtClean="0">
                <a:latin typeface="Courier New" charset="0"/>
              </a:rPr>
              <a:t> x6</a:t>
            </a:r>
            <a:r>
              <a:rPr lang="en-US" b="1" dirty="0">
                <a:latin typeface="Courier New" charset="0"/>
              </a:rPr>
              <a:t>,</a:t>
            </a:r>
            <a:r>
              <a:rPr lang="en-US" b="1" dirty="0" smtClean="0">
                <a:latin typeface="Courier New" charset="0"/>
              </a:rPr>
              <a:t> x7</a:t>
            </a:r>
            <a:r>
              <a:rPr lang="en-US" b="1" dirty="0">
                <a:latin typeface="Courier New" charset="0"/>
              </a:rPr>
              <a:t>,</a:t>
            </a:r>
            <a:r>
              <a:rPr lang="en-US" b="1" dirty="0" smtClean="0">
                <a:latin typeface="Courier New" charset="0"/>
              </a:rPr>
              <a:t> x9</a:t>
            </a:r>
            <a:endParaRPr lang="en-US" b="1" dirty="0">
              <a:latin typeface="Courier New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b="1" dirty="0">
                <a:latin typeface="Courier New" charset="0"/>
              </a:rPr>
              <a:t>add</a:t>
            </a:r>
            <a:r>
              <a:rPr lang="en-US" b="1" dirty="0" smtClean="0">
                <a:latin typeface="Courier New" charset="0"/>
              </a:rPr>
              <a:t> x3</a:t>
            </a:r>
            <a:r>
              <a:rPr lang="en-US" b="1" dirty="0">
                <a:latin typeface="Courier New" charset="0"/>
              </a:rPr>
              <a:t>,</a:t>
            </a:r>
            <a:r>
              <a:rPr lang="en-US" b="1" dirty="0" smtClean="0">
                <a:latin typeface="Courier New" charset="0"/>
              </a:rPr>
              <a:t> x3</a:t>
            </a:r>
            <a:r>
              <a:rPr lang="en-US" b="1" dirty="0">
                <a:latin typeface="Courier New" charset="0"/>
              </a:rPr>
              <a:t>,</a:t>
            </a:r>
            <a:r>
              <a:rPr lang="en-US" b="1" dirty="0" smtClean="0">
                <a:latin typeface="Courier New" charset="0"/>
              </a:rPr>
              <a:t> x6</a:t>
            </a:r>
            <a:endParaRPr lang="en-US" b="1" dirty="0">
              <a:latin typeface="Courier New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b="1" dirty="0">
                <a:latin typeface="Courier New" charset="0"/>
              </a:rPr>
              <a:t>ld</a:t>
            </a:r>
            <a:r>
              <a:rPr lang="en-US" b="1" dirty="0" smtClean="0">
                <a:latin typeface="Courier New" charset="0"/>
              </a:rPr>
              <a:t> x6</a:t>
            </a:r>
            <a:r>
              <a:rPr lang="en-US" b="1" dirty="0">
                <a:latin typeface="Courier New" charset="0"/>
              </a:rPr>
              <a:t>, </a:t>
            </a:r>
            <a:r>
              <a:rPr lang="en-US" b="1" dirty="0" smtClean="0">
                <a:latin typeface="Courier New" charset="0"/>
              </a:rPr>
              <a:t>(x1</a:t>
            </a:r>
            <a:r>
              <a:rPr lang="en-US" b="1" dirty="0">
                <a:latin typeface="Courier New" charset="0"/>
              </a:rPr>
              <a:t>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b="1" dirty="0">
                <a:latin typeface="Courier New" charset="0"/>
              </a:rPr>
              <a:t>add</a:t>
            </a:r>
            <a:r>
              <a:rPr lang="en-US" b="1" dirty="0" smtClean="0">
                <a:latin typeface="Courier New" charset="0"/>
              </a:rPr>
              <a:t> x6</a:t>
            </a:r>
            <a:r>
              <a:rPr lang="en-US" b="1" dirty="0">
                <a:latin typeface="Courier New" charset="0"/>
              </a:rPr>
              <a:t>,</a:t>
            </a:r>
            <a:r>
              <a:rPr lang="en-US" b="1" dirty="0" smtClean="0">
                <a:latin typeface="Courier New" charset="0"/>
              </a:rPr>
              <a:t> x6</a:t>
            </a:r>
            <a:r>
              <a:rPr lang="en-US" b="1" dirty="0">
                <a:latin typeface="Courier New" charset="0"/>
              </a:rPr>
              <a:t>,</a:t>
            </a:r>
            <a:r>
              <a:rPr lang="en-US" b="1" dirty="0" smtClean="0">
                <a:latin typeface="Courier New" charset="0"/>
              </a:rPr>
              <a:t> x3</a:t>
            </a:r>
            <a:endParaRPr lang="en-US" b="1" dirty="0">
              <a:latin typeface="Courier New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b="1" dirty="0" err="1" smtClean="0">
                <a:latin typeface="Courier New" charset="0"/>
              </a:rPr>
              <a:t>sd</a:t>
            </a:r>
            <a:r>
              <a:rPr lang="en-US" b="1" dirty="0" smtClean="0">
                <a:latin typeface="Courier New" charset="0"/>
              </a:rPr>
              <a:t> x6</a:t>
            </a:r>
            <a:r>
              <a:rPr lang="en-US" b="1" dirty="0">
                <a:latin typeface="Courier New" charset="0"/>
              </a:rPr>
              <a:t>, </a:t>
            </a:r>
            <a:r>
              <a:rPr lang="en-US" b="1" dirty="0" smtClean="0">
                <a:latin typeface="Courier New" charset="0"/>
              </a:rPr>
              <a:t>(x1</a:t>
            </a:r>
            <a:r>
              <a:rPr lang="en-US" b="1" dirty="0">
                <a:latin typeface="Courier New" charset="0"/>
              </a:rPr>
              <a:t>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b="1" dirty="0">
                <a:latin typeface="Courier New" charset="0"/>
              </a:rPr>
              <a:t>ld</a:t>
            </a:r>
            <a:r>
              <a:rPr lang="en-US" b="1" dirty="0" smtClean="0">
                <a:latin typeface="Courier New" charset="0"/>
              </a:rPr>
              <a:t> x6</a:t>
            </a:r>
            <a:r>
              <a:rPr lang="en-US" b="1" dirty="0">
                <a:latin typeface="Courier New" charset="0"/>
              </a:rPr>
              <a:t>, </a:t>
            </a:r>
            <a:r>
              <a:rPr lang="en-US" b="1" dirty="0" smtClean="0">
                <a:latin typeface="Courier New" charset="0"/>
              </a:rPr>
              <a:t>(x1</a:t>
            </a:r>
            <a:r>
              <a:rPr lang="en-US" b="1" dirty="0">
                <a:latin typeface="Courier New" charset="0"/>
              </a:rPr>
              <a:t>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b="1" dirty="0">
                <a:latin typeface="Courier New" charset="0"/>
              </a:rPr>
              <a:t>…</a:t>
            </a:r>
          </a:p>
        </p:txBody>
      </p:sp>
      <p:sp>
        <p:nvSpPr>
          <p:cNvPr id="1936389" name="Text Box 5"/>
          <p:cNvSpPr txBox="1">
            <a:spLocks noChangeArrowheads="1"/>
          </p:cNvSpPr>
          <p:nvPr/>
        </p:nvSpPr>
        <p:spPr bwMode="auto">
          <a:xfrm>
            <a:off x="1044575" y="1409700"/>
            <a:ext cx="2541588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 b="1" i="1" dirty="0"/>
              <a:t>(Older instructions)</a:t>
            </a:r>
          </a:p>
        </p:txBody>
      </p:sp>
      <p:sp>
        <p:nvSpPr>
          <p:cNvPr id="1936390" name="Text Box 6"/>
          <p:cNvSpPr txBox="1">
            <a:spLocks noChangeArrowheads="1"/>
          </p:cNvSpPr>
          <p:nvPr/>
        </p:nvSpPr>
        <p:spPr bwMode="auto">
          <a:xfrm>
            <a:off x="1044575" y="4991100"/>
            <a:ext cx="2640013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 b="1" i="1" dirty="0"/>
              <a:t>(Newer instructions)</a:t>
            </a:r>
          </a:p>
        </p:txBody>
      </p:sp>
      <p:sp>
        <p:nvSpPr>
          <p:cNvPr id="1936391" name="Text Box 7"/>
          <p:cNvSpPr txBox="1">
            <a:spLocks noChangeArrowheads="1"/>
          </p:cNvSpPr>
          <p:nvPr/>
        </p:nvSpPr>
        <p:spPr bwMode="auto">
          <a:xfrm>
            <a:off x="1452563" y="5792788"/>
            <a:ext cx="1184275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400" b="1"/>
              <a:t>Cycle </a:t>
            </a:r>
            <a:r>
              <a:rPr lang="en-US" sz="2400" b="1" i="1"/>
              <a:t>t</a:t>
            </a:r>
          </a:p>
        </p:txBody>
      </p:sp>
      <p:grpSp>
        <p:nvGrpSpPr>
          <p:cNvPr id="1936392" name="Group 8"/>
          <p:cNvGrpSpPr>
            <a:grpSpLocks/>
          </p:cNvGrpSpPr>
          <p:nvPr/>
        </p:nvGrpSpPr>
        <p:grpSpPr bwMode="auto">
          <a:xfrm>
            <a:off x="3810000" y="1409700"/>
            <a:ext cx="4800600" cy="4840288"/>
            <a:chOff x="2400" y="1008"/>
            <a:chExt cx="3024" cy="3049"/>
          </a:xfrm>
        </p:grpSpPr>
        <p:sp>
          <p:nvSpPr>
            <p:cNvPr id="1936393" name="Rectangle 9"/>
            <p:cNvSpPr>
              <a:spLocks noChangeArrowheads="1"/>
            </p:cNvSpPr>
            <p:nvPr/>
          </p:nvSpPr>
          <p:spPr bwMode="auto">
            <a:xfrm>
              <a:off x="3552" y="1488"/>
              <a:ext cx="1824" cy="1776"/>
            </a:xfrm>
            <a:prstGeom prst="rect">
              <a:avLst/>
            </a:prstGeom>
            <a:solidFill>
              <a:srgbClr val="FF9999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36394" name="Rectangle 10"/>
            <p:cNvSpPr>
              <a:spLocks noChangeArrowheads="1"/>
            </p:cNvSpPr>
            <p:nvPr/>
          </p:nvSpPr>
          <p:spPr bwMode="auto">
            <a:xfrm>
              <a:off x="3600" y="1008"/>
              <a:ext cx="1824" cy="25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marL="285750" indent="-285750" algn="l">
                <a:lnSpc>
                  <a:spcPct val="80000"/>
                </a:lnSpc>
                <a:spcBef>
                  <a:spcPct val="30000"/>
                </a:spcBef>
                <a:buSzPct val="100000"/>
              </a:pPr>
              <a:r>
                <a:rPr lang="en-US" sz="2400" b="1" dirty="0">
                  <a:latin typeface="Courier New" charset="0"/>
                </a:rPr>
                <a:t>…</a:t>
              </a:r>
            </a:p>
            <a:p>
              <a:pPr marL="285750" indent="-285750" algn="l">
                <a:lnSpc>
                  <a:spcPct val="80000"/>
                </a:lnSpc>
                <a:spcBef>
                  <a:spcPct val="30000"/>
                </a:spcBef>
                <a:buSzPct val="100000"/>
              </a:pPr>
              <a:r>
                <a:rPr lang="en-US" sz="2400" b="1" dirty="0">
                  <a:latin typeface="Courier New" charset="0"/>
                </a:rPr>
                <a:t>ld</a:t>
              </a:r>
              <a:r>
                <a:rPr lang="en-US" sz="2400" b="1" dirty="0" smtClean="0">
                  <a:latin typeface="Courier New" charset="0"/>
                </a:rPr>
                <a:t> x1</a:t>
              </a:r>
              <a:r>
                <a:rPr lang="en-US" sz="2400" b="1" dirty="0">
                  <a:latin typeface="Courier New" charset="0"/>
                </a:rPr>
                <a:t>, </a:t>
              </a:r>
              <a:r>
                <a:rPr lang="en-US" sz="2400" b="1" dirty="0" smtClean="0">
                  <a:latin typeface="Courier New" charset="0"/>
                </a:rPr>
                <a:t>(x3</a:t>
              </a:r>
              <a:r>
                <a:rPr lang="en-US" sz="2400" b="1" dirty="0">
                  <a:latin typeface="Courier New" charset="0"/>
                </a:rPr>
                <a:t>)</a:t>
              </a:r>
            </a:p>
            <a:p>
              <a:pPr marL="285750" indent="-285750" algn="l">
                <a:lnSpc>
                  <a:spcPct val="80000"/>
                </a:lnSpc>
                <a:spcBef>
                  <a:spcPct val="30000"/>
                </a:spcBef>
                <a:buSzPct val="100000"/>
              </a:pPr>
              <a:r>
                <a:rPr lang="en-US" sz="2400" b="1" dirty="0">
                  <a:latin typeface="Courier New" charset="0"/>
                </a:rPr>
                <a:t>add</a:t>
              </a:r>
              <a:r>
                <a:rPr lang="en-US" sz="2400" b="1" dirty="0" smtClean="0">
                  <a:latin typeface="Courier New" charset="0"/>
                </a:rPr>
                <a:t> x3</a:t>
              </a:r>
              <a:r>
                <a:rPr lang="en-US" sz="2400" b="1" dirty="0">
                  <a:latin typeface="Courier New" charset="0"/>
                </a:rPr>
                <a:t>,</a:t>
              </a:r>
              <a:r>
                <a:rPr lang="en-US" sz="2400" b="1" dirty="0" smtClean="0">
                  <a:latin typeface="Courier New" charset="0"/>
                </a:rPr>
                <a:t> x1</a:t>
              </a:r>
              <a:r>
                <a:rPr lang="en-US" sz="2400" b="1" dirty="0">
                  <a:latin typeface="Courier New" charset="0"/>
                </a:rPr>
                <a:t>,</a:t>
              </a:r>
              <a:r>
                <a:rPr lang="en-US" sz="2400" b="1" dirty="0" smtClean="0">
                  <a:latin typeface="Courier New" charset="0"/>
                </a:rPr>
                <a:t> x2</a:t>
              </a:r>
              <a:endParaRPr lang="en-US" sz="2400" b="1" dirty="0">
                <a:latin typeface="Courier New" charset="0"/>
              </a:endParaRPr>
            </a:p>
            <a:p>
              <a:pPr marL="285750" indent="-285750" algn="l">
                <a:lnSpc>
                  <a:spcPct val="80000"/>
                </a:lnSpc>
                <a:spcBef>
                  <a:spcPct val="30000"/>
                </a:spcBef>
                <a:buSzPct val="100000"/>
              </a:pPr>
              <a:r>
                <a:rPr lang="en-US" sz="2400" b="1" dirty="0">
                  <a:latin typeface="Courier New" charset="0"/>
                </a:rPr>
                <a:t>sub</a:t>
              </a:r>
              <a:r>
                <a:rPr lang="en-US" sz="2400" b="1" dirty="0" smtClean="0">
                  <a:latin typeface="Courier New" charset="0"/>
                </a:rPr>
                <a:t> x6</a:t>
              </a:r>
              <a:r>
                <a:rPr lang="en-US" sz="2400" b="1" dirty="0">
                  <a:latin typeface="Courier New" charset="0"/>
                </a:rPr>
                <a:t>,</a:t>
              </a:r>
              <a:r>
                <a:rPr lang="en-US" sz="2400" b="1" dirty="0" smtClean="0">
                  <a:latin typeface="Courier New" charset="0"/>
                </a:rPr>
                <a:t> x7</a:t>
              </a:r>
              <a:r>
                <a:rPr lang="en-US" sz="2400" b="1" dirty="0">
                  <a:latin typeface="Courier New" charset="0"/>
                </a:rPr>
                <a:t>,</a:t>
              </a:r>
              <a:r>
                <a:rPr lang="en-US" sz="2400" b="1" dirty="0" smtClean="0">
                  <a:latin typeface="Courier New" charset="0"/>
                </a:rPr>
                <a:t> x9</a:t>
              </a:r>
              <a:endParaRPr lang="en-US" sz="2400" b="1" dirty="0">
                <a:latin typeface="Courier New" charset="0"/>
              </a:endParaRPr>
            </a:p>
            <a:p>
              <a:pPr marL="285750" indent="-285750" algn="l">
                <a:lnSpc>
                  <a:spcPct val="80000"/>
                </a:lnSpc>
                <a:spcBef>
                  <a:spcPct val="30000"/>
                </a:spcBef>
                <a:buSzPct val="100000"/>
              </a:pPr>
              <a:r>
                <a:rPr lang="en-US" sz="2400" b="1" dirty="0">
                  <a:latin typeface="Courier New" charset="0"/>
                </a:rPr>
                <a:t>add</a:t>
              </a:r>
              <a:r>
                <a:rPr lang="en-US" sz="2400" b="1" dirty="0" smtClean="0">
                  <a:latin typeface="Courier New" charset="0"/>
                </a:rPr>
                <a:t> x3</a:t>
              </a:r>
              <a:r>
                <a:rPr lang="en-US" sz="2400" b="1" dirty="0">
                  <a:latin typeface="Courier New" charset="0"/>
                </a:rPr>
                <a:t>,</a:t>
              </a:r>
              <a:r>
                <a:rPr lang="en-US" sz="2400" b="1" dirty="0" smtClean="0">
                  <a:latin typeface="Courier New" charset="0"/>
                </a:rPr>
                <a:t> x3</a:t>
              </a:r>
              <a:r>
                <a:rPr lang="en-US" sz="2400" b="1" dirty="0">
                  <a:latin typeface="Courier New" charset="0"/>
                </a:rPr>
                <a:t>,</a:t>
              </a:r>
              <a:r>
                <a:rPr lang="en-US" sz="2400" b="1" dirty="0" smtClean="0">
                  <a:latin typeface="Courier New" charset="0"/>
                </a:rPr>
                <a:t> x6</a:t>
              </a:r>
              <a:endParaRPr lang="en-US" sz="2400" b="1" dirty="0">
                <a:latin typeface="Courier New" charset="0"/>
              </a:endParaRPr>
            </a:p>
            <a:p>
              <a:pPr marL="285750" indent="-285750" algn="l">
                <a:lnSpc>
                  <a:spcPct val="80000"/>
                </a:lnSpc>
                <a:spcBef>
                  <a:spcPct val="30000"/>
                </a:spcBef>
                <a:buSzPct val="100000"/>
              </a:pPr>
              <a:r>
                <a:rPr lang="en-US" sz="2400" b="1" dirty="0">
                  <a:latin typeface="Courier New" charset="0"/>
                </a:rPr>
                <a:t>ld</a:t>
              </a:r>
              <a:r>
                <a:rPr lang="en-US" sz="2400" b="1" dirty="0" smtClean="0">
                  <a:latin typeface="Courier New" charset="0"/>
                </a:rPr>
                <a:t> x6</a:t>
              </a:r>
              <a:r>
                <a:rPr lang="en-US" sz="2400" b="1" dirty="0">
                  <a:latin typeface="Courier New" charset="0"/>
                </a:rPr>
                <a:t>, </a:t>
              </a:r>
              <a:r>
                <a:rPr lang="en-US" sz="2400" b="1" dirty="0" smtClean="0">
                  <a:latin typeface="Courier New" charset="0"/>
                </a:rPr>
                <a:t>(x1</a:t>
              </a:r>
              <a:r>
                <a:rPr lang="en-US" sz="2400" b="1" dirty="0">
                  <a:latin typeface="Courier New" charset="0"/>
                </a:rPr>
                <a:t>)</a:t>
              </a:r>
            </a:p>
            <a:p>
              <a:pPr marL="285750" indent="-285750" algn="l">
                <a:lnSpc>
                  <a:spcPct val="80000"/>
                </a:lnSpc>
                <a:spcBef>
                  <a:spcPct val="30000"/>
                </a:spcBef>
                <a:buSzPct val="100000"/>
              </a:pPr>
              <a:r>
                <a:rPr lang="en-US" sz="2400" b="1" dirty="0">
                  <a:latin typeface="Courier New" charset="0"/>
                </a:rPr>
                <a:t>add</a:t>
              </a:r>
              <a:r>
                <a:rPr lang="en-US" sz="2400" b="1" dirty="0" smtClean="0">
                  <a:latin typeface="Courier New" charset="0"/>
                </a:rPr>
                <a:t> x6</a:t>
              </a:r>
              <a:r>
                <a:rPr lang="en-US" sz="2400" b="1" dirty="0">
                  <a:latin typeface="Courier New" charset="0"/>
                </a:rPr>
                <a:t>,</a:t>
              </a:r>
              <a:r>
                <a:rPr lang="en-US" sz="2400" b="1" dirty="0" smtClean="0">
                  <a:latin typeface="Courier New" charset="0"/>
                </a:rPr>
                <a:t> x6</a:t>
              </a:r>
              <a:r>
                <a:rPr lang="en-US" sz="2400" b="1" dirty="0">
                  <a:latin typeface="Courier New" charset="0"/>
                </a:rPr>
                <a:t>,</a:t>
              </a:r>
              <a:r>
                <a:rPr lang="en-US" sz="2400" b="1" dirty="0" smtClean="0">
                  <a:latin typeface="Courier New" charset="0"/>
                </a:rPr>
                <a:t> x3</a:t>
              </a:r>
              <a:endParaRPr lang="en-US" sz="2400" b="1" dirty="0">
                <a:latin typeface="Courier New" charset="0"/>
              </a:endParaRPr>
            </a:p>
            <a:p>
              <a:pPr marL="285750" indent="-285750" algn="l">
                <a:lnSpc>
                  <a:spcPct val="80000"/>
                </a:lnSpc>
                <a:spcBef>
                  <a:spcPct val="30000"/>
                </a:spcBef>
                <a:buSzPct val="100000"/>
              </a:pPr>
              <a:r>
                <a:rPr lang="en-US" sz="2400" b="1" dirty="0" err="1" smtClean="0">
                  <a:latin typeface="Courier New" charset="0"/>
                </a:rPr>
                <a:t>sd</a:t>
              </a:r>
              <a:r>
                <a:rPr lang="en-US" sz="2400" b="1" dirty="0" smtClean="0">
                  <a:latin typeface="Courier New" charset="0"/>
                </a:rPr>
                <a:t> x6</a:t>
              </a:r>
              <a:r>
                <a:rPr lang="en-US" sz="2400" b="1" dirty="0">
                  <a:latin typeface="Courier New" charset="0"/>
                </a:rPr>
                <a:t>, </a:t>
              </a:r>
              <a:r>
                <a:rPr lang="en-US" sz="2400" b="1" dirty="0" smtClean="0">
                  <a:latin typeface="Courier New" charset="0"/>
                </a:rPr>
                <a:t>(x1</a:t>
              </a:r>
              <a:r>
                <a:rPr lang="en-US" sz="2400" b="1" dirty="0">
                  <a:latin typeface="Courier New" charset="0"/>
                </a:rPr>
                <a:t>)</a:t>
              </a:r>
            </a:p>
            <a:p>
              <a:pPr marL="285750" indent="-285750" algn="l">
                <a:lnSpc>
                  <a:spcPct val="80000"/>
                </a:lnSpc>
                <a:spcBef>
                  <a:spcPct val="30000"/>
                </a:spcBef>
                <a:buSzPct val="100000"/>
              </a:pPr>
              <a:r>
                <a:rPr lang="en-US" sz="2400" b="1" dirty="0">
                  <a:latin typeface="Courier New" charset="0"/>
                </a:rPr>
                <a:t>ld</a:t>
              </a:r>
              <a:r>
                <a:rPr lang="en-US" sz="2400" b="1" dirty="0" smtClean="0">
                  <a:latin typeface="Courier New" charset="0"/>
                </a:rPr>
                <a:t> x6</a:t>
              </a:r>
              <a:r>
                <a:rPr lang="en-US" sz="2400" b="1" dirty="0">
                  <a:latin typeface="Courier New" charset="0"/>
                </a:rPr>
                <a:t>, </a:t>
              </a:r>
              <a:r>
                <a:rPr lang="en-US" sz="2400" b="1" dirty="0" smtClean="0">
                  <a:latin typeface="Courier New" charset="0"/>
                </a:rPr>
                <a:t>(x1</a:t>
              </a:r>
              <a:r>
                <a:rPr lang="en-US" sz="2400" b="1" dirty="0">
                  <a:latin typeface="Courier New" charset="0"/>
                </a:rPr>
                <a:t>)</a:t>
              </a:r>
            </a:p>
            <a:p>
              <a:pPr marL="285750" indent="-285750" algn="l">
                <a:lnSpc>
                  <a:spcPct val="80000"/>
                </a:lnSpc>
                <a:spcBef>
                  <a:spcPct val="30000"/>
                </a:spcBef>
                <a:buSzPct val="100000"/>
              </a:pPr>
              <a:r>
                <a:rPr lang="en-US" sz="2400" b="1" dirty="0">
                  <a:latin typeface="Courier New" charset="0"/>
                </a:rPr>
                <a:t>…</a:t>
              </a:r>
            </a:p>
          </p:txBody>
        </p:sp>
        <p:sp>
          <p:nvSpPr>
            <p:cNvPr id="1936395" name="AutoShape 11"/>
            <p:cNvSpPr>
              <a:spLocks/>
            </p:cNvSpPr>
            <p:nvPr/>
          </p:nvSpPr>
          <p:spPr bwMode="auto">
            <a:xfrm>
              <a:off x="2400" y="1248"/>
              <a:ext cx="144" cy="240"/>
            </a:xfrm>
            <a:prstGeom prst="rightBrace">
              <a:avLst>
                <a:gd name="adj1" fmla="val 13889"/>
                <a:gd name="adj2" fmla="val 50000"/>
              </a:avLst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36396" name="Line 12"/>
            <p:cNvSpPr>
              <a:spLocks noChangeShapeType="1"/>
            </p:cNvSpPr>
            <p:nvPr/>
          </p:nvSpPr>
          <p:spPr bwMode="auto">
            <a:xfrm>
              <a:off x="2544" y="1368"/>
              <a:ext cx="84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36397" name="Text Box 13"/>
            <p:cNvSpPr txBox="1">
              <a:spLocks noChangeArrowheads="1"/>
            </p:cNvSpPr>
            <p:nvPr/>
          </p:nvSpPr>
          <p:spPr bwMode="auto">
            <a:xfrm>
              <a:off x="2544" y="1104"/>
              <a:ext cx="831" cy="28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2400" b="1" i="1"/>
                <a:t>Commit</a:t>
              </a:r>
            </a:p>
          </p:txBody>
        </p:sp>
        <p:sp>
          <p:nvSpPr>
            <p:cNvPr id="1936398" name="AutoShape 14"/>
            <p:cNvSpPr>
              <a:spLocks/>
            </p:cNvSpPr>
            <p:nvPr/>
          </p:nvSpPr>
          <p:spPr bwMode="auto">
            <a:xfrm>
              <a:off x="2400" y="2784"/>
              <a:ext cx="144" cy="480"/>
            </a:xfrm>
            <a:prstGeom prst="rightBrace">
              <a:avLst>
                <a:gd name="adj1" fmla="val 27778"/>
                <a:gd name="adj2" fmla="val 50000"/>
              </a:avLst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36399" name="Line 15"/>
            <p:cNvSpPr>
              <a:spLocks noChangeShapeType="1"/>
            </p:cNvSpPr>
            <p:nvPr/>
          </p:nvSpPr>
          <p:spPr bwMode="auto">
            <a:xfrm>
              <a:off x="2544" y="3024"/>
              <a:ext cx="84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36400" name="Text Box 16"/>
            <p:cNvSpPr txBox="1">
              <a:spLocks noChangeArrowheads="1"/>
            </p:cNvSpPr>
            <p:nvPr/>
          </p:nvSpPr>
          <p:spPr bwMode="auto">
            <a:xfrm>
              <a:off x="2646" y="2784"/>
              <a:ext cx="628" cy="28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2400" b="1" i="1"/>
                <a:t>Fetch</a:t>
              </a:r>
            </a:p>
          </p:txBody>
        </p:sp>
        <p:sp>
          <p:nvSpPr>
            <p:cNvPr id="1936401" name="Text Box 17"/>
            <p:cNvSpPr txBox="1">
              <a:spLocks noChangeArrowheads="1"/>
            </p:cNvSpPr>
            <p:nvPr/>
          </p:nvSpPr>
          <p:spPr bwMode="auto">
            <a:xfrm>
              <a:off x="3884" y="3769"/>
              <a:ext cx="1071" cy="28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2400" b="1"/>
                <a:t>Cycle </a:t>
              </a:r>
              <a:r>
                <a:rPr lang="en-US" sz="2400" b="1" i="1"/>
                <a:t>t + 1</a:t>
              </a:r>
            </a:p>
          </p:txBody>
        </p:sp>
        <p:sp>
          <p:nvSpPr>
            <p:cNvPr id="1936402" name="AutoShape 18"/>
            <p:cNvSpPr>
              <a:spLocks/>
            </p:cNvSpPr>
            <p:nvPr/>
          </p:nvSpPr>
          <p:spPr bwMode="auto">
            <a:xfrm>
              <a:off x="2400" y="1580"/>
              <a:ext cx="144" cy="1126"/>
            </a:xfrm>
            <a:prstGeom prst="rightBrace">
              <a:avLst>
                <a:gd name="adj1" fmla="val 65162"/>
                <a:gd name="adj2" fmla="val 50000"/>
              </a:avLst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36403" name="Line 19"/>
            <p:cNvSpPr>
              <a:spLocks noChangeShapeType="1"/>
            </p:cNvSpPr>
            <p:nvPr/>
          </p:nvSpPr>
          <p:spPr bwMode="auto">
            <a:xfrm flipV="1">
              <a:off x="2544" y="2146"/>
              <a:ext cx="84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36404" name="Text Box 20"/>
            <p:cNvSpPr txBox="1">
              <a:spLocks noChangeArrowheads="1"/>
            </p:cNvSpPr>
            <p:nvPr/>
          </p:nvSpPr>
          <p:spPr bwMode="auto">
            <a:xfrm>
              <a:off x="2537" y="1814"/>
              <a:ext cx="852" cy="28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2400" b="1" i="1"/>
                <a:t>Execute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3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BC4B2-3E1E-9946-BECD-18B123E481C8}" type="slidenum">
              <a:rPr lang="en-US"/>
              <a:pPr/>
              <a:t>18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93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7934325" cy="500063"/>
          </a:xfrm>
        </p:spPr>
        <p:txBody>
          <a:bodyPr/>
          <a:lstStyle/>
          <a:p>
            <a:r>
              <a:rPr lang="en-US" dirty="0"/>
              <a:t>Superscalar Register Renaming</a:t>
            </a:r>
            <a:endParaRPr lang="en-US" sz="1800" i="1" dirty="0"/>
          </a:p>
        </p:txBody>
      </p:sp>
      <p:sp>
        <p:nvSpPr>
          <p:cNvPr id="1938435" name="Text Box 3"/>
          <p:cNvSpPr txBox="1">
            <a:spLocks noChangeArrowheads="1"/>
          </p:cNvSpPr>
          <p:nvPr/>
        </p:nvSpPr>
        <p:spPr bwMode="auto">
          <a:xfrm>
            <a:off x="304800" y="762000"/>
            <a:ext cx="8610600" cy="9461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  <a:buFontTx/>
              <a:buChar char="•"/>
            </a:pPr>
            <a:r>
              <a:rPr lang="en-US" sz="2000" b="1" dirty="0"/>
              <a:t> </a:t>
            </a:r>
            <a:r>
              <a:rPr lang="en-US" sz="1800" dirty="0">
                <a:latin typeface="Verdana" charset="0"/>
              </a:rPr>
              <a:t>During decode, instructions allocated new physical destination register</a:t>
            </a:r>
          </a:p>
          <a:p>
            <a:pPr algn="l">
              <a:spcBef>
                <a:spcPct val="0"/>
              </a:spcBef>
              <a:buFontTx/>
              <a:buChar char="•"/>
            </a:pPr>
            <a:r>
              <a:rPr lang="en-US" sz="1800" dirty="0">
                <a:latin typeface="Verdana" charset="0"/>
              </a:rPr>
              <a:t> Source operands renamed to physical register with newest value</a:t>
            </a:r>
          </a:p>
          <a:p>
            <a:pPr algn="l">
              <a:spcBef>
                <a:spcPct val="0"/>
              </a:spcBef>
              <a:buFontTx/>
              <a:buChar char="•"/>
            </a:pPr>
            <a:r>
              <a:rPr lang="en-US" sz="1800" dirty="0">
                <a:latin typeface="Verdana" charset="0"/>
              </a:rPr>
              <a:t> Execution unit only sees physical register numbers</a:t>
            </a:r>
          </a:p>
        </p:txBody>
      </p:sp>
      <p:sp>
        <p:nvSpPr>
          <p:cNvPr id="1938436" name="Rectangle 4"/>
          <p:cNvSpPr>
            <a:spLocks noChangeArrowheads="1"/>
          </p:cNvSpPr>
          <p:nvPr/>
        </p:nvSpPr>
        <p:spPr bwMode="auto">
          <a:xfrm>
            <a:off x="2457450" y="2971800"/>
            <a:ext cx="2971800" cy="914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z="2000">
                <a:latin typeface="Verdana" charset="0"/>
              </a:rPr>
              <a:t>Rename Table</a:t>
            </a:r>
          </a:p>
        </p:txBody>
      </p:sp>
      <p:grpSp>
        <p:nvGrpSpPr>
          <p:cNvPr id="1938437" name="Group 5"/>
          <p:cNvGrpSpPr>
            <a:grpSpLocks/>
          </p:cNvGrpSpPr>
          <p:nvPr/>
        </p:nvGrpSpPr>
        <p:grpSpPr bwMode="auto">
          <a:xfrm>
            <a:off x="1905000" y="1905000"/>
            <a:ext cx="2514600" cy="288925"/>
            <a:chOff x="1344" y="1450"/>
            <a:chExt cx="2112" cy="230"/>
          </a:xfrm>
        </p:grpSpPr>
        <p:sp>
          <p:nvSpPr>
            <p:cNvPr id="1938438" name="Rectangle 6"/>
            <p:cNvSpPr>
              <a:spLocks noChangeArrowheads="1"/>
            </p:cNvSpPr>
            <p:nvPr/>
          </p:nvSpPr>
          <p:spPr bwMode="auto">
            <a:xfrm>
              <a:off x="1344" y="1450"/>
              <a:ext cx="528" cy="230"/>
            </a:xfrm>
            <a:prstGeom prst="rect">
              <a:avLst/>
            </a:prstGeom>
            <a:solidFill>
              <a:srgbClr val="FFCC66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Op</a:t>
              </a:r>
            </a:p>
          </p:txBody>
        </p:sp>
        <p:sp>
          <p:nvSpPr>
            <p:cNvPr id="1938439" name="Rectangle 7"/>
            <p:cNvSpPr>
              <a:spLocks noChangeArrowheads="1"/>
            </p:cNvSpPr>
            <p:nvPr/>
          </p:nvSpPr>
          <p:spPr bwMode="auto">
            <a:xfrm>
              <a:off x="2400" y="1450"/>
              <a:ext cx="528" cy="230"/>
            </a:xfrm>
            <a:prstGeom prst="rect">
              <a:avLst/>
            </a:prstGeom>
            <a:solidFill>
              <a:srgbClr val="FFCC66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Src1</a:t>
              </a:r>
            </a:p>
          </p:txBody>
        </p:sp>
        <p:sp>
          <p:nvSpPr>
            <p:cNvPr id="1938440" name="Rectangle 8"/>
            <p:cNvSpPr>
              <a:spLocks noChangeArrowheads="1"/>
            </p:cNvSpPr>
            <p:nvPr/>
          </p:nvSpPr>
          <p:spPr bwMode="auto">
            <a:xfrm>
              <a:off x="2928" y="1450"/>
              <a:ext cx="528" cy="230"/>
            </a:xfrm>
            <a:prstGeom prst="rect">
              <a:avLst/>
            </a:prstGeom>
            <a:solidFill>
              <a:srgbClr val="FFCC66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Src2</a:t>
              </a:r>
            </a:p>
          </p:txBody>
        </p:sp>
        <p:sp>
          <p:nvSpPr>
            <p:cNvPr id="1938441" name="Rectangle 9"/>
            <p:cNvSpPr>
              <a:spLocks noChangeArrowheads="1"/>
            </p:cNvSpPr>
            <p:nvPr/>
          </p:nvSpPr>
          <p:spPr bwMode="auto">
            <a:xfrm>
              <a:off x="1872" y="1450"/>
              <a:ext cx="528" cy="230"/>
            </a:xfrm>
            <a:prstGeom prst="rect">
              <a:avLst/>
            </a:prstGeom>
            <a:solidFill>
              <a:srgbClr val="FFCC66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Dest</a:t>
              </a:r>
            </a:p>
          </p:txBody>
        </p:sp>
      </p:grpSp>
      <p:grpSp>
        <p:nvGrpSpPr>
          <p:cNvPr id="1938442" name="Group 10"/>
          <p:cNvGrpSpPr>
            <a:grpSpLocks/>
          </p:cNvGrpSpPr>
          <p:nvPr/>
        </p:nvGrpSpPr>
        <p:grpSpPr bwMode="auto">
          <a:xfrm>
            <a:off x="4800600" y="1905000"/>
            <a:ext cx="2514600" cy="288925"/>
            <a:chOff x="1344" y="1450"/>
            <a:chExt cx="2112" cy="230"/>
          </a:xfrm>
        </p:grpSpPr>
        <p:sp>
          <p:nvSpPr>
            <p:cNvPr id="1938443" name="Rectangle 11"/>
            <p:cNvSpPr>
              <a:spLocks noChangeArrowheads="1"/>
            </p:cNvSpPr>
            <p:nvPr/>
          </p:nvSpPr>
          <p:spPr bwMode="auto">
            <a:xfrm>
              <a:off x="1344" y="1450"/>
              <a:ext cx="528" cy="230"/>
            </a:xfrm>
            <a:prstGeom prst="rect">
              <a:avLst/>
            </a:prstGeom>
            <a:solidFill>
              <a:srgbClr val="FFCC66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Op</a:t>
              </a:r>
            </a:p>
          </p:txBody>
        </p:sp>
        <p:sp>
          <p:nvSpPr>
            <p:cNvPr id="1938444" name="Rectangle 12"/>
            <p:cNvSpPr>
              <a:spLocks noChangeArrowheads="1"/>
            </p:cNvSpPr>
            <p:nvPr/>
          </p:nvSpPr>
          <p:spPr bwMode="auto">
            <a:xfrm>
              <a:off x="2400" y="1450"/>
              <a:ext cx="528" cy="230"/>
            </a:xfrm>
            <a:prstGeom prst="rect">
              <a:avLst/>
            </a:prstGeom>
            <a:solidFill>
              <a:srgbClr val="FFCC66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Src1</a:t>
              </a:r>
            </a:p>
          </p:txBody>
        </p:sp>
        <p:sp>
          <p:nvSpPr>
            <p:cNvPr id="1938445" name="Rectangle 13"/>
            <p:cNvSpPr>
              <a:spLocks noChangeArrowheads="1"/>
            </p:cNvSpPr>
            <p:nvPr/>
          </p:nvSpPr>
          <p:spPr bwMode="auto">
            <a:xfrm>
              <a:off x="2928" y="1450"/>
              <a:ext cx="528" cy="230"/>
            </a:xfrm>
            <a:prstGeom prst="rect">
              <a:avLst/>
            </a:prstGeom>
            <a:solidFill>
              <a:srgbClr val="FFCC66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Src2</a:t>
              </a:r>
            </a:p>
          </p:txBody>
        </p:sp>
        <p:sp>
          <p:nvSpPr>
            <p:cNvPr id="1938446" name="Rectangle 14"/>
            <p:cNvSpPr>
              <a:spLocks noChangeArrowheads="1"/>
            </p:cNvSpPr>
            <p:nvPr/>
          </p:nvSpPr>
          <p:spPr bwMode="auto">
            <a:xfrm>
              <a:off x="1872" y="1450"/>
              <a:ext cx="528" cy="230"/>
            </a:xfrm>
            <a:prstGeom prst="rect">
              <a:avLst/>
            </a:prstGeom>
            <a:solidFill>
              <a:srgbClr val="FFCC66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Dest</a:t>
              </a:r>
            </a:p>
          </p:txBody>
        </p:sp>
      </p:grpSp>
      <p:sp>
        <p:nvSpPr>
          <p:cNvPr id="1938447" name="Rectangle 15"/>
          <p:cNvSpPr>
            <a:spLocks noChangeArrowheads="1"/>
          </p:cNvSpPr>
          <p:nvPr/>
        </p:nvSpPr>
        <p:spPr bwMode="auto">
          <a:xfrm>
            <a:off x="5715000" y="2971800"/>
            <a:ext cx="1600200" cy="914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z="2000">
                <a:latin typeface="Verdana" charset="0"/>
              </a:rPr>
              <a:t>Register Free List</a:t>
            </a:r>
          </a:p>
        </p:txBody>
      </p:sp>
      <p:sp>
        <p:nvSpPr>
          <p:cNvPr id="1938448" name="Line 16"/>
          <p:cNvSpPr>
            <a:spLocks noChangeShapeType="1"/>
          </p:cNvSpPr>
          <p:nvPr/>
        </p:nvSpPr>
        <p:spPr bwMode="auto">
          <a:xfrm>
            <a:off x="3429000" y="2209800"/>
            <a:ext cx="1588" cy="762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38449" name="Freeform 17"/>
          <p:cNvSpPr>
            <a:spLocks/>
          </p:cNvSpPr>
          <p:nvPr/>
        </p:nvSpPr>
        <p:spPr bwMode="auto">
          <a:xfrm>
            <a:off x="4419600" y="2209800"/>
            <a:ext cx="1905000" cy="762000"/>
          </a:xfrm>
          <a:custGeom>
            <a:avLst/>
            <a:gdLst/>
            <a:ahLst/>
            <a:cxnLst>
              <a:cxn ang="0">
                <a:pos x="1200" y="0"/>
              </a:cxn>
              <a:cxn ang="0">
                <a:pos x="1200" y="240"/>
              </a:cxn>
              <a:cxn ang="0">
                <a:pos x="0" y="240"/>
              </a:cxn>
              <a:cxn ang="0">
                <a:pos x="0" y="528"/>
              </a:cxn>
            </a:cxnLst>
            <a:rect l="0" t="0" r="r" b="b"/>
            <a:pathLst>
              <a:path w="1200" h="528">
                <a:moveTo>
                  <a:pt x="1200" y="0"/>
                </a:moveTo>
                <a:lnTo>
                  <a:pt x="1200" y="240"/>
                </a:lnTo>
                <a:lnTo>
                  <a:pt x="0" y="240"/>
                </a:lnTo>
                <a:lnTo>
                  <a:pt x="0" y="528"/>
                </a:ln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38450" name="Freeform 18"/>
          <p:cNvSpPr>
            <a:spLocks/>
          </p:cNvSpPr>
          <p:nvPr/>
        </p:nvSpPr>
        <p:spPr bwMode="auto">
          <a:xfrm>
            <a:off x="4724400" y="2209800"/>
            <a:ext cx="2209800" cy="762000"/>
          </a:xfrm>
          <a:custGeom>
            <a:avLst/>
            <a:gdLst/>
            <a:ahLst/>
            <a:cxnLst>
              <a:cxn ang="0">
                <a:pos x="1440" y="0"/>
              </a:cxn>
              <a:cxn ang="0">
                <a:pos x="1440" y="336"/>
              </a:cxn>
              <a:cxn ang="0">
                <a:pos x="0" y="336"/>
              </a:cxn>
              <a:cxn ang="0">
                <a:pos x="0" y="528"/>
              </a:cxn>
            </a:cxnLst>
            <a:rect l="0" t="0" r="r" b="b"/>
            <a:pathLst>
              <a:path w="1440" h="528">
                <a:moveTo>
                  <a:pt x="1440" y="0"/>
                </a:moveTo>
                <a:lnTo>
                  <a:pt x="1440" y="336"/>
                </a:lnTo>
                <a:lnTo>
                  <a:pt x="0" y="336"/>
                </a:lnTo>
                <a:lnTo>
                  <a:pt x="0" y="528"/>
                </a:ln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38451" name="Freeform 19"/>
          <p:cNvSpPr>
            <a:spLocks/>
          </p:cNvSpPr>
          <p:nvPr/>
        </p:nvSpPr>
        <p:spPr bwMode="auto">
          <a:xfrm>
            <a:off x="3657600" y="2209800"/>
            <a:ext cx="381000" cy="762000"/>
          </a:xfrm>
          <a:custGeom>
            <a:avLst/>
            <a:gdLst/>
            <a:ahLst/>
            <a:cxnLst>
              <a:cxn ang="0">
                <a:pos x="240" y="0"/>
              </a:cxn>
              <a:cxn ang="0">
                <a:pos x="240" y="192"/>
              </a:cxn>
              <a:cxn ang="0">
                <a:pos x="0" y="192"/>
              </a:cxn>
              <a:cxn ang="0">
                <a:pos x="0" y="480"/>
              </a:cxn>
            </a:cxnLst>
            <a:rect l="0" t="0" r="r" b="b"/>
            <a:pathLst>
              <a:path w="240" h="480">
                <a:moveTo>
                  <a:pt x="240" y="0"/>
                </a:moveTo>
                <a:lnTo>
                  <a:pt x="240" y="192"/>
                </a:lnTo>
                <a:lnTo>
                  <a:pt x="0" y="192"/>
                </a:lnTo>
                <a:lnTo>
                  <a:pt x="0" y="480"/>
                </a:ln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938452" name="Group 20"/>
          <p:cNvGrpSpPr>
            <a:grpSpLocks/>
          </p:cNvGrpSpPr>
          <p:nvPr/>
        </p:nvGrpSpPr>
        <p:grpSpPr bwMode="auto">
          <a:xfrm>
            <a:off x="4724400" y="5257800"/>
            <a:ext cx="2819400" cy="304800"/>
            <a:chOff x="1344" y="1450"/>
            <a:chExt cx="2112" cy="230"/>
          </a:xfrm>
        </p:grpSpPr>
        <p:sp>
          <p:nvSpPr>
            <p:cNvPr id="1938453" name="Rectangle 21"/>
            <p:cNvSpPr>
              <a:spLocks noChangeArrowheads="1"/>
            </p:cNvSpPr>
            <p:nvPr/>
          </p:nvSpPr>
          <p:spPr bwMode="auto">
            <a:xfrm>
              <a:off x="1344" y="1450"/>
              <a:ext cx="528" cy="230"/>
            </a:xfrm>
            <a:prstGeom prst="rect">
              <a:avLst/>
            </a:prstGeom>
            <a:solidFill>
              <a:srgbClr val="FFCC66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Op</a:t>
              </a:r>
            </a:p>
          </p:txBody>
        </p:sp>
        <p:sp>
          <p:nvSpPr>
            <p:cNvPr id="1938454" name="Rectangle 22"/>
            <p:cNvSpPr>
              <a:spLocks noChangeArrowheads="1"/>
            </p:cNvSpPr>
            <p:nvPr/>
          </p:nvSpPr>
          <p:spPr bwMode="auto">
            <a:xfrm>
              <a:off x="2400" y="1450"/>
              <a:ext cx="528" cy="230"/>
            </a:xfrm>
            <a:prstGeom prst="rect">
              <a:avLst/>
            </a:prstGeom>
            <a:solidFill>
              <a:srgbClr val="FFCC66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PSrc1</a:t>
              </a:r>
            </a:p>
          </p:txBody>
        </p:sp>
        <p:sp>
          <p:nvSpPr>
            <p:cNvPr id="1938455" name="Rectangle 23"/>
            <p:cNvSpPr>
              <a:spLocks noChangeArrowheads="1"/>
            </p:cNvSpPr>
            <p:nvPr/>
          </p:nvSpPr>
          <p:spPr bwMode="auto">
            <a:xfrm>
              <a:off x="2928" y="1450"/>
              <a:ext cx="528" cy="230"/>
            </a:xfrm>
            <a:prstGeom prst="rect">
              <a:avLst/>
            </a:prstGeom>
            <a:solidFill>
              <a:srgbClr val="FFCC66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PSrc2</a:t>
              </a:r>
            </a:p>
          </p:txBody>
        </p:sp>
        <p:sp>
          <p:nvSpPr>
            <p:cNvPr id="1938456" name="Rectangle 24"/>
            <p:cNvSpPr>
              <a:spLocks noChangeArrowheads="1"/>
            </p:cNvSpPr>
            <p:nvPr/>
          </p:nvSpPr>
          <p:spPr bwMode="auto">
            <a:xfrm>
              <a:off x="1872" y="1450"/>
              <a:ext cx="528" cy="230"/>
            </a:xfrm>
            <a:prstGeom prst="rect">
              <a:avLst/>
            </a:prstGeom>
            <a:solidFill>
              <a:srgbClr val="FFCC66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PDest</a:t>
              </a:r>
            </a:p>
          </p:txBody>
        </p:sp>
      </p:grpSp>
      <p:grpSp>
        <p:nvGrpSpPr>
          <p:cNvPr id="1938457" name="Group 25"/>
          <p:cNvGrpSpPr>
            <a:grpSpLocks/>
          </p:cNvGrpSpPr>
          <p:nvPr/>
        </p:nvGrpSpPr>
        <p:grpSpPr bwMode="auto">
          <a:xfrm>
            <a:off x="1752600" y="5257800"/>
            <a:ext cx="2819400" cy="304800"/>
            <a:chOff x="1344" y="1450"/>
            <a:chExt cx="2112" cy="230"/>
          </a:xfrm>
        </p:grpSpPr>
        <p:sp>
          <p:nvSpPr>
            <p:cNvPr id="1938458" name="Rectangle 26"/>
            <p:cNvSpPr>
              <a:spLocks noChangeArrowheads="1"/>
            </p:cNvSpPr>
            <p:nvPr/>
          </p:nvSpPr>
          <p:spPr bwMode="auto">
            <a:xfrm>
              <a:off x="1344" y="1450"/>
              <a:ext cx="528" cy="230"/>
            </a:xfrm>
            <a:prstGeom prst="rect">
              <a:avLst/>
            </a:prstGeom>
            <a:solidFill>
              <a:srgbClr val="FFCC66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Op</a:t>
              </a:r>
            </a:p>
          </p:txBody>
        </p:sp>
        <p:sp>
          <p:nvSpPr>
            <p:cNvPr id="1938459" name="Rectangle 27"/>
            <p:cNvSpPr>
              <a:spLocks noChangeArrowheads="1"/>
            </p:cNvSpPr>
            <p:nvPr/>
          </p:nvSpPr>
          <p:spPr bwMode="auto">
            <a:xfrm>
              <a:off x="2400" y="1450"/>
              <a:ext cx="528" cy="230"/>
            </a:xfrm>
            <a:prstGeom prst="rect">
              <a:avLst/>
            </a:prstGeom>
            <a:solidFill>
              <a:srgbClr val="FFCC66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PSrc1</a:t>
              </a:r>
            </a:p>
          </p:txBody>
        </p:sp>
        <p:sp>
          <p:nvSpPr>
            <p:cNvPr id="1938460" name="Rectangle 28"/>
            <p:cNvSpPr>
              <a:spLocks noChangeArrowheads="1"/>
            </p:cNvSpPr>
            <p:nvPr/>
          </p:nvSpPr>
          <p:spPr bwMode="auto">
            <a:xfrm>
              <a:off x="2928" y="1450"/>
              <a:ext cx="528" cy="230"/>
            </a:xfrm>
            <a:prstGeom prst="rect">
              <a:avLst/>
            </a:prstGeom>
            <a:solidFill>
              <a:srgbClr val="FFCC66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PSrc2</a:t>
              </a:r>
            </a:p>
          </p:txBody>
        </p:sp>
        <p:sp>
          <p:nvSpPr>
            <p:cNvPr id="1938461" name="Rectangle 29"/>
            <p:cNvSpPr>
              <a:spLocks noChangeArrowheads="1"/>
            </p:cNvSpPr>
            <p:nvPr/>
          </p:nvSpPr>
          <p:spPr bwMode="auto">
            <a:xfrm>
              <a:off x="1872" y="1450"/>
              <a:ext cx="528" cy="230"/>
            </a:xfrm>
            <a:prstGeom prst="rect">
              <a:avLst/>
            </a:prstGeom>
            <a:solidFill>
              <a:srgbClr val="FFCC66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PDest</a:t>
              </a:r>
            </a:p>
          </p:txBody>
        </p:sp>
      </p:grpSp>
      <p:sp>
        <p:nvSpPr>
          <p:cNvPr id="1938462" name="Line 30"/>
          <p:cNvSpPr>
            <a:spLocks noChangeShapeType="1"/>
          </p:cNvSpPr>
          <p:nvPr/>
        </p:nvSpPr>
        <p:spPr bwMode="auto">
          <a:xfrm>
            <a:off x="3429000" y="3886200"/>
            <a:ext cx="1588" cy="1371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38463" name="Freeform 31"/>
          <p:cNvSpPr>
            <a:spLocks/>
          </p:cNvSpPr>
          <p:nvPr/>
        </p:nvSpPr>
        <p:spPr bwMode="auto">
          <a:xfrm>
            <a:off x="3657600" y="3886200"/>
            <a:ext cx="533400" cy="13716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480"/>
              </a:cxn>
              <a:cxn ang="0">
                <a:pos x="336" y="480"/>
              </a:cxn>
              <a:cxn ang="0">
                <a:pos x="336" y="720"/>
              </a:cxn>
            </a:cxnLst>
            <a:rect l="0" t="0" r="r" b="b"/>
            <a:pathLst>
              <a:path w="336" h="720">
                <a:moveTo>
                  <a:pt x="0" y="0"/>
                </a:moveTo>
                <a:lnTo>
                  <a:pt x="0" y="480"/>
                </a:lnTo>
                <a:lnTo>
                  <a:pt x="336" y="480"/>
                </a:lnTo>
                <a:lnTo>
                  <a:pt x="336" y="720"/>
                </a:ln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38464" name="Freeform 32"/>
          <p:cNvSpPr>
            <a:spLocks/>
          </p:cNvSpPr>
          <p:nvPr/>
        </p:nvSpPr>
        <p:spPr bwMode="auto">
          <a:xfrm>
            <a:off x="4419600" y="3886200"/>
            <a:ext cx="2057400" cy="13716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384"/>
              </a:cxn>
              <a:cxn ang="0">
                <a:pos x="1296" y="384"/>
              </a:cxn>
              <a:cxn ang="0">
                <a:pos x="1296" y="720"/>
              </a:cxn>
            </a:cxnLst>
            <a:rect l="0" t="0" r="r" b="b"/>
            <a:pathLst>
              <a:path w="1296" h="720">
                <a:moveTo>
                  <a:pt x="0" y="0"/>
                </a:moveTo>
                <a:lnTo>
                  <a:pt x="0" y="384"/>
                </a:lnTo>
                <a:lnTo>
                  <a:pt x="1296" y="384"/>
                </a:lnTo>
                <a:lnTo>
                  <a:pt x="1296" y="720"/>
                </a:ln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38465" name="Freeform 33"/>
          <p:cNvSpPr>
            <a:spLocks/>
          </p:cNvSpPr>
          <p:nvPr/>
        </p:nvSpPr>
        <p:spPr bwMode="auto">
          <a:xfrm>
            <a:off x="4724400" y="3886200"/>
            <a:ext cx="2514600" cy="13716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240"/>
              </a:cxn>
              <a:cxn ang="0">
                <a:pos x="1584" y="240"/>
              </a:cxn>
              <a:cxn ang="0">
                <a:pos x="1584" y="720"/>
              </a:cxn>
            </a:cxnLst>
            <a:rect l="0" t="0" r="r" b="b"/>
            <a:pathLst>
              <a:path w="1584" h="720">
                <a:moveTo>
                  <a:pt x="0" y="0"/>
                </a:moveTo>
                <a:lnTo>
                  <a:pt x="0" y="240"/>
                </a:lnTo>
                <a:lnTo>
                  <a:pt x="1584" y="240"/>
                </a:lnTo>
                <a:lnTo>
                  <a:pt x="1584" y="720"/>
                </a:ln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38466" name="Freeform 34"/>
          <p:cNvSpPr>
            <a:spLocks/>
          </p:cNvSpPr>
          <p:nvPr/>
        </p:nvSpPr>
        <p:spPr bwMode="auto">
          <a:xfrm>
            <a:off x="2819400" y="3886200"/>
            <a:ext cx="3352800" cy="1371600"/>
          </a:xfrm>
          <a:custGeom>
            <a:avLst/>
            <a:gdLst/>
            <a:ahLst/>
            <a:cxnLst>
              <a:cxn ang="0">
                <a:pos x="2112" y="0"/>
              </a:cxn>
              <a:cxn ang="0">
                <a:pos x="2112" y="96"/>
              </a:cxn>
              <a:cxn ang="0">
                <a:pos x="0" y="96"/>
              </a:cxn>
              <a:cxn ang="0">
                <a:pos x="0" y="864"/>
              </a:cxn>
            </a:cxnLst>
            <a:rect l="0" t="0" r="r" b="b"/>
            <a:pathLst>
              <a:path w="2112" h="864">
                <a:moveTo>
                  <a:pt x="2112" y="0"/>
                </a:moveTo>
                <a:lnTo>
                  <a:pt x="2112" y="96"/>
                </a:lnTo>
                <a:lnTo>
                  <a:pt x="0" y="96"/>
                </a:lnTo>
                <a:lnTo>
                  <a:pt x="0" y="864"/>
                </a:ln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38467" name="Freeform 35"/>
          <p:cNvSpPr>
            <a:spLocks/>
          </p:cNvSpPr>
          <p:nvPr/>
        </p:nvSpPr>
        <p:spPr bwMode="auto">
          <a:xfrm>
            <a:off x="5715000" y="3886200"/>
            <a:ext cx="990600" cy="1371600"/>
          </a:xfrm>
          <a:custGeom>
            <a:avLst/>
            <a:gdLst/>
            <a:ahLst/>
            <a:cxnLst>
              <a:cxn ang="0">
                <a:pos x="624" y="0"/>
              </a:cxn>
              <a:cxn ang="0">
                <a:pos x="624" y="192"/>
              </a:cxn>
              <a:cxn ang="0">
                <a:pos x="0" y="192"/>
              </a:cxn>
              <a:cxn ang="0">
                <a:pos x="0" y="864"/>
              </a:cxn>
            </a:cxnLst>
            <a:rect l="0" t="0" r="r" b="b"/>
            <a:pathLst>
              <a:path w="624" h="864">
                <a:moveTo>
                  <a:pt x="624" y="0"/>
                </a:moveTo>
                <a:lnTo>
                  <a:pt x="624" y="192"/>
                </a:lnTo>
                <a:lnTo>
                  <a:pt x="0" y="192"/>
                </a:lnTo>
                <a:lnTo>
                  <a:pt x="0" y="864"/>
                </a:ln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38468" name="Freeform 36"/>
          <p:cNvSpPr>
            <a:spLocks/>
          </p:cNvSpPr>
          <p:nvPr/>
        </p:nvSpPr>
        <p:spPr bwMode="auto">
          <a:xfrm>
            <a:off x="2457450" y="3673475"/>
            <a:ext cx="76200" cy="1524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48" y="48"/>
              </a:cxn>
              <a:cxn ang="0">
                <a:pos x="0" y="96"/>
              </a:cxn>
            </a:cxnLst>
            <a:rect l="0" t="0" r="r" b="b"/>
            <a:pathLst>
              <a:path w="48" h="96">
                <a:moveTo>
                  <a:pt x="0" y="0"/>
                </a:moveTo>
                <a:lnTo>
                  <a:pt x="48" y="48"/>
                </a:lnTo>
                <a:lnTo>
                  <a:pt x="0" y="96"/>
                </a:ln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38469" name="AutoShape 37"/>
          <p:cNvSpPr>
            <a:spLocks/>
          </p:cNvSpPr>
          <p:nvPr/>
        </p:nvSpPr>
        <p:spPr bwMode="auto">
          <a:xfrm>
            <a:off x="1447800" y="2971800"/>
            <a:ext cx="304800" cy="762000"/>
          </a:xfrm>
          <a:prstGeom prst="leftBrace">
            <a:avLst>
              <a:gd name="adj1" fmla="val 20833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38470" name="Text Box 38"/>
          <p:cNvSpPr txBox="1">
            <a:spLocks noChangeArrowheads="1"/>
          </p:cNvSpPr>
          <p:nvPr/>
        </p:nvSpPr>
        <p:spPr bwMode="auto">
          <a:xfrm>
            <a:off x="285750" y="2967038"/>
            <a:ext cx="1255713" cy="7016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000" i="1">
                <a:latin typeface="Verdana" charset="0"/>
              </a:rPr>
              <a:t>Update</a:t>
            </a:r>
          </a:p>
          <a:p>
            <a:pPr>
              <a:spcBef>
                <a:spcPct val="0"/>
              </a:spcBef>
            </a:pPr>
            <a:r>
              <a:rPr lang="en-US" sz="2000" i="1">
                <a:latin typeface="Verdana" charset="0"/>
              </a:rPr>
              <a:t>Mapping</a:t>
            </a:r>
          </a:p>
        </p:txBody>
      </p:sp>
      <p:sp>
        <p:nvSpPr>
          <p:cNvPr id="1938471" name="Text Box 39"/>
          <p:cNvSpPr txBox="1">
            <a:spLocks noChangeArrowheads="1"/>
          </p:cNvSpPr>
          <p:nvPr/>
        </p:nvSpPr>
        <p:spPr bwMode="auto">
          <a:xfrm>
            <a:off x="381000" y="5715000"/>
            <a:ext cx="8382000" cy="5794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3200">
                <a:latin typeface="Verdana" charset="0"/>
              </a:rPr>
              <a:t>Does this work?</a:t>
            </a:r>
          </a:p>
        </p:txBody>
      </p:sp>
      <p:sp>
        <p:nvSpPr>
          <p:cNvPr id="1938472" name="Text Box 40"/>
          <p:cNvSpPr txBox="1">
            <a:spLocks noChangeArrowheads="1"/>
          </p:cNvSpPr>
          <p:nvPr/>
        </p:nvSpPr>
        <p:spPr bwMode="auto">
          <a:xfrm>
            <a:off x="914400" y="1828800"/>
            <a:ext cx="935038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000" i="1">
                <a:latin typeface="Verdana" charset="0"/>
              </a:rPr>
              <a:t>Inst 1</a:t>
            </a:r>
          </a:p>
        </p:txBody>
      </p:sp>
      <p:sp>
        <p:nvSpPr>
          <p:cNvPr id="1938473" name="Text Box 41"/>
          <p:cNvSpPr txBox="1">
            <a:spLocks noChangeArrowheads="1"/>
          </p:cNvSpPr>
          <p:nvPr/>
        </p:nvSpPr>
        <p:spPr bwMode="auto">
          <a:xfrm>
            <a:off x="7315200" y="1828800"/>
            <a:ext cx="935038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000" i="1">
                <a:latin typeface="Verdana" charset="0"/>
              </a:rPr>
              <a:t>Inst 2</a:t>
            </a:r>
          </a:p>
        </p:txBody>
      </p:sp>
      <p:sp>
        <p:nvSpPr>
          <p:cNvPr id="1938474" name="Text Box 42"/>
          <p:cNvSpPr txBox="1">
            <a:spLocks noChangeArrowheads="1"/>
          </p:cNvSpPr>
          <p:nvPr/>
        </p:nvSpPr>
        <p:spPr bwMode="auto">
          <a:xfrm>
            <a:off x="3236913" y="2967038"/>
            <a:ext cx="1601787" cy="3048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400" i="1">
                <a:latin typeface="Verdana" charset="0"/>
              </a:rPr>
              <a:t>Read Addresses</a:t>
            </a:r>
          </a:p>
        </p:txBody>
      </p:sp>
      <p:sp>
        <p:nvSpPr>
          <p:cNvPr id="1938475" name="Text Box 43"/>
          <p:cNvSpPr txBox="1">
            <a:spLocks noChangeArrowheads="1"/>
          </p:cNvSpPr>
          <p:nvPr/>
        </p:nvSpPr>
        <p:spPr bwMode="auto">
          <a:xfrm>
            <a:off x="3276600" y="3581400"/>
            <a:ext cx="1524000" cy="3048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400" i="1">
                <a:latin typeface="Verdana" charset="0"/>
              </a:rPr>
              <a:t>Read Data</a:t>
            </a:r>
          </a:p>
        </p:txBody>
      </p:sp>
      <p:sp>
        <p:nvSpPr>
          <p:cNvPr id="1938476" name="Text Box 44"/>
          <p:cNvSpPr txBox="1">
            <a:spLocks noChangeArrowheads="1"/>
          </p:cNvSpPr>
          <p:nvPr/>
        </p:nvSpPr>
        <p:spPr bwMode="auto">
          <a:xfrm rot="-5400000">
            <a:off x="2336800" y="3162300"/>
            <a:ext cx="758825" cy="5175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400">
                <a:latin typeface="Verdana" charset="0"/>
              </a:rPr>
              <a:t>Write Ports</a:t>
            </a:r>
          </a:p>
        </p:txBody>
      </p:sp>
      <p:sp>
        <p:nvSpPr>
          <p:cNvPr id="1938477" name="Freeform 45"/>
          <p:cNvSpPr>
            <a:spLocks/>
          </p:cNvSpPr>
          <p:nvPr/>
        </p:nvSpPr>
        <p:spPr bwMode="auto">
          <a:xfrm>
            <a:off x="1981200" y="2209800"/>
            <a:ext cx="3810000" cy="1219200"/>
          </a:xfrm>
          <a:custGeom>
            <a:avLst/>
            <a:gdLst/>
            <a:ahLst/>
            <a:cxnLst>
              <a:cxn ang="0">
                <a:pos x="2400" y="0"/>
              </a:cxn>
              <a:cxn ang="0">
                <a:pos x="2400" y="144"/>
              </a:cxn>
              <a:cxn ang="0">
                <a:pos x="0" y="144"/>
              </a:cxn>
              <a:cxn ang="0">
                <a:pos x="0" y="768"/>
              </a:cxn>
              <a:cxn ang="0">
                <a:pos x="288" y="768"/>
              </a:cxn>
            </a:cxnLst>
            <a:rect l="0" t="0" r="r" b="b"/>
            <a:pathLst>
              <a:path w="2400" h="768">
                <a:moveTo>
                  <a:pt x="2400" y="0"/>
                </a:moveTo>
                <a:lnTo>
                  <a:pt x="2400" y="144"/>
                </a:lnTo>
                <a:lnTo>
                  <a:pt x="0" y="144"/>
                </a:lnTo>
                <a:lnTo>
                  <a:pt x="0" y="768"/>
                </a:lnTo>
                <a:lnTo>
                  <a:pt x="288" y="768"/>
                </a:ln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38478" name="Freeform 46"/>
          <p:cNvSpPr>
            <a:spLocks/>
          </p:cNvSpPr>
          <p:nvPr/>
        </p:nvSpPr>
        <p:spPr bwMode="auto">
          <a:xfrm>
            <a:off x="1981200" y="3581400"/>
            <a:ext cx="3733800" cy="609600"/>
          </a:xfrm>
          <a:custGeom>
            <a:avLst/>
            <a:gdLst/>
            <a:ahLst/>
            <a:cxnLst>
              <a:cxn ang="0">
                <a:pos x="2352" y="384"/>
              </a:cxn>
              <a:cxn ang="0">
                <a:pos x="0" y="384"/>
              </a:cxn>
              <a:cxn ang="0">
                <a:pos x="0" y="0"/>
              </a:cxn>
              <a:cxn ang="0">
                <a:pos x="288" y="0"/>
              </a:cxn>
            </a:cxnLst>
            <a:rect l="0" t="0" r="r" b="b"/>
            <a:pathLst>
              <a:path w="2352" h="384">
                <a:moveTo>
                  <a:pt x="2352" y="384"/>
                </a:moveTo>
                <a:lnTo>
                  <a:pt x="0" y="384"/>
                </a:lnTo>
                <a:lnTo>
                  <a:pt x="0" y="0"/>
                </a:lnTo>
                <a:lnTo>
                  <a:pt x="288" y="0"/>
                </a:ln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38479" name="Freeform 47"/>
          <p:cNvSpPr>
            <a:spLocks/>
          </p:cNvSpPr>
          <p:nvPr/>
        </p:nvSpPr>
        <p:spPr bwMode="auto">
          <a:xfrm>
            <a:off x="2209800" y="2209800"/>
            <a:ext cx="609600" cy="838200"/>
          </a:xfrm>
          <a:custGeom>
            <a:avLst/>
            <a:gdLst/>
            <a:ahLst/>
            <a:cxnLst>
              <a:cxn ang="0">
                <a:pos x="384" y="0"/>
              </a:cxn>
              <a:cxn ang="0">
                <a:pos x="384" y="240"/>
              </a:cxn>
              <a:cxn ang="0">
                <a:pos x="0" y="240"/>
              </a:cxn>
              <a:cxn ang="0">
                <a:pos x="0" y="528"/>
              </a:cxn>
              <a:cxn ang="0">
                <a:pos x="144" y="528"/>
              </a:cxn>
            </a:cxnLst>
            <a:rect l="0" t="0" r="r" b="b"/>
            <a:pathLst>
              <a:path w="384" h="528">
                <a:moveTo>
                  <a:pt x="384" y="0"/>
                </a:moveTo>
                <a:lnTo>
                  <a:pt x="384" y="240"/>
                </a:lnTo>
                <a:lnTo>
                  <a:pt x="0" y="240"/>
                </a:lnTo>
                <a:lnTo>
                  <a:pt x="0" y="528"/>
                </a:lnTo>
                <a:lnTo>
                  <a:pt x="144" y="528"/>
                </a:ln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38480" name="Freeform 48"/>
          <p:cNvSpPr>
            <a:spLocks/>
          </p:cNvSpPr>
          <p:nvPr/>
        </p:nvSpPr>
        <p:spPr bwMode="auto">
          <a:xfrm>
            <a:off x="2209800" y="3200400"/>
            <a:ext cx="609600" cy="838200"/>
          </a:xfrm>
          <a:custGeom>
            <a:avLst/>
            <a:gdLst/>
            <a:ahLst/>
            <a:cxnLst>
              <a:cxn ang="0">
                <a:pos x="384" y="528"/>
              </a:cxn>
              <a:cxn ang="0">
                <a:pos x="0" y="528"/>
              </a:cxn>
              <a:cxn ang="0">
                <a:pos x="0" y="0"/>
              </a:cxn>
              <a:cxn ang="0">
                <a:pos x="144" y="0"/>
              </a:cxn>
            </a:cxnLst>
            <a:rect l="0" t="0" r="r" b="b"/>
            <a:pathLst>
              <a:path w="384" h="528">
                <a:moveTo>
                  <a:pt x="384" y="528"/>
                </a:moveTo>
                <a:lnTo>
                  <a:pt x="0" y="528"/>
                </a:lnTo>
                <a:lnTo>
                  <a:pt x="0" y="0"/>
                </a:lnTo>
                <a:lnTo>
                  <a:pt x="144" y="0"/>
                </a:ln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38481" name="Freeform 49"/>
          <p:cNvSpPr>
            <a:spLocks/>
          </p:cNvSpPr>
          <p:nvPr/>
        </p:nvSpPr>
        <p:spPr bwMode="auto">
          <a:xfrm>
            <a:off x="5715000" y="3657600"/>
            <a:ext cx="76200" cy="1524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48" y="48"/>
              </a:cxn>
              <a:cxn ang="0">
                <a:pos x="0" y="96"/>
              </a:cxn>
            </a:cxnLst>
            <a:rect l="0" t="0" r="r" b="b"/>
            <a:pathLst>
              <a:path w="48" h="96">
                <a:moveTo>
                  <a:pt x="0" y="0"/>
                </a:moveTo>
                <a:lnTo>
                  <a:pt x="48" y="48"/>
                </a:lnTo>
                <a:lnTo>
                  <a:pt x="0" y="96"/>
                </a:ln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38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38471" grpId="0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5E623-8168-334F-975F-EF0824D1C9CA}" type="slidenum">
              <a:rPr lang="en-US"/>
              <a:pPr/>
              <a:t>19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94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7762875" cy="500063"/>
          </a:xfrm>
        </p:spPr>
        <p:txBody>
          <a:bodyPr/>
          <a:lstStyle/>
          <a:p>
            <a:r>
              <a:rPr lang="en-US"/>
              <a:t>Superscalar Register Renaming</a:t>
            </a:r>
            <a:endParaRPr lang="en-US" sz="1800" i="1"/>
          </a:p>
        </p:txBody>
      </p:sp>
      <p:sp>
        <p:nvSpPr>
          <p:cNvPr id="1940483" name="Line 3"/>
          <p:cNvSpPr>
            <a:spLocks noChangeShapeType="1"/>
          </p:cNvSpPr>
          <p:nvPr/>
        </p:nvSpPr>
        <p:spPr bwMode="auto">
          <a:xfrm>
            <a:off x="5886450" y="1941513"/>
            <a:ext cx="0" cy="685800"/>
          </a:xfrm>
          <a:prstGeom prst="line">
            <a:avLst/>
          </a:prstGeom>
          <a:noFill/>
          <a:ln w="1016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0484" name="Line 4"/>
          <p:cNvSpPr>
            <a:spLocks noChangeShapeType="1"/>
          </p:cNvSpPr>
          <p:nvPr/>
        </p:nvSpPr>
        <p:spPr bwMode="auto">
          <a:xfrm>
            <a:off x="6115050" y="1636713"/>
            <a:ext cx="0" cy="990600"/>
          </a:xfrm>
          <a:prstGeom prst="line">
            <a:avLst/>
          </a:prstGeom>
          <a:noFill/>
          <a:ln w="1016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0485" name="Line 5"/>
          <p:cNvSpPr>
            <a:spLocks noChangeShapeType="1"/>
          </p:cNvSpPr>
          <p:nvPr/>
        </p:nvSpPr>
        <p:spPr bwMode="auto">
          <a:xfrm>
            <a:off x="7105650" y="1789113"/>
            <a:ext cx="0" cy="838200"/>
          </a:xfrm>
          <a:prstGeom prst="line">
            <a:avLst/>
          </a:prstGeom>
          <a:noFill/>
          <a:ln w="1016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0486" name="Line 6"/>
          <p:cNvSpPr>
            <a:spLocks noChangeShapeType="1"/>
          </p:cNvSpPr>
          <p:nvPr/>
        </p:nvSpPr>
        <p:spPr bwMode="auto">
          <a:xfrm>
            <a:off x="7258050" y="3465513"/>
            <a:ext cx="0" cy="1219200"/>
          </a:xfrm>
          <a:prstGeom prst="line">
            <a:avLst/>
          </a:prstGeom>
          <a:noFill/>
          <a:ln w="1016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0487" name="Line 7"/>
          <p:cNvSpPr>
            <a:spLocks noChangeShapeType="1"/>
          </p:cNvSpPr>
          <p:nvPr/>
        </p:nvSpPr>
        <p:spPr bwMode="auto">
          <a:xfrm>
            <a:off x="6343650" y="3465513"/>
            <a:ext cx="0" cy="1219200"/>
          </a:xfrm>
          <a:prstGeom prst="line">
            <a:avLst/>
          </a:prstGeom>
          <a:noFill/>
          <a:ln w="1016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0488" name="Freeform 8"/>
          <p:cNvSpPr>
            <a:spLocks/>
          </p:cNvSpPr>
          <p:nvPr/>
        </p:nvSpPr>
        <p:spPr bwMode="auto">
          <a:xfrm>
            <a:off x="6953250" y="2932113"/>
            <a:ext cx="304800" cy="19050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200"/>
              </a:cxn>
              <a:cxn ang="0">
                <a:pos x="192" y="1200"/>
              </a:cxn>
            </a:cxnLst>
            <a:rect l="0" t="0" r="r" b="b"/>
            <a:pathLst>
              <a:path w="192" h="1200">
                <a:moveTo>
                  <a:pt x="0" y="0"/>
                </a:moveTo>
                <a:lnTo>
                  <a:pt x="0" y="1200"/>
                </a:lnTo>
                <a:lnTo>
                  <a:pt x="192" y="1200"/>
                </a:lnTo>
              </a:path>
            </a:pathLst>
          </a:custGeom>
          <a:noFill/>
          <a:ln w="101600" cap="flat" cmpd="sng">
            <a:solidFill>
              <a:schemeClr val="folHlink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0489" name="Freeform 9"/>
          <p:cNvSpPr>
            <a:spLocks/>
          </p:cNvSpPr>
          <p:nvPr/>
        </p:nvSpPr>
        <p:spPr bwMode="auto">
          <a:xfrm>
            <a:off x="6038850" y="2932113"/>
            <a:ext cx="304800" cy="19050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200"/>
              </a:cxn>
              <a:cxn ang="0">
                <a:pos x="192" y="1200"/>
              </a:cxn>
            </a:cxnLst>
            <a:rect l="0" t="0" r="r" b="b"/>
            <a:pathLst>
              <a:path w="192" h="1200">
                <a:moveTo>
                  <a:pt x="0" y="0"/>
                </a:moveTo>
                <a:lnTo>
                  <a:pt x="0" y="1200"/>
                </a:lnTo>
                <a:lnTo>
                  <a:pt x="192" y="1200"/>
                </a:lnTo>
              </a:path>
            </a:pathLst>
          </a:custGeom>
          <a:noFill/>
          <a:ln w="101600" cap="flat" cmpd="sng">
            <a:solidFill>
              <a:schemeClr val="folHlink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0490" name="Line 10"/>
          <p:cNvSpPr>
            <a:spLocks noChangeShapeType="1"/>
          </p:cNvSpPr>
          <p:nvPr/>
        </p:nvSpPr>
        <p:spPr bwMode="auto">
          <a:xfrm>
            <a:off x="6877050" y="1941513"/>
            <a:ext cx="0" cy="685800"/>
          </a:xfrm>
          <a:prstGeom prst="line">
            <a:avLst/>
          </a:prstGeom>
          <a:noFill/>
          <a:ln w="1016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0491" name="Line 11"/>
          <p:cNvSpPr>
            <a:spLocks noChangeShapeType="1"/>
          </p:cNvSpPr>
          <p:nvPr/>
        </p:nvSpPr>
        <p:spPr bwMode="auto">
          <a:xfrm>
            <a:off x="3067050" y="1941513"/>
            <a:ext cx="3810000" cy="0"/>
          </a:xfrm>
          <a:prstGeom prst="line">
            <a:avLst/>
          </a:prstGeom>
          <a:noFill/>
          <a:ln w="1016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0492" name="Rectangle 12"/>
          <p:cNvSpPr>
            <a:spLocks noChangeArrowheads="1"/>
          </p:cNvSpPr>
          <p:nvPr/>
        </p:nvSpPr>
        <p:spPr bwMode="auto">
          <a:xfrm>
            <a:off x="2552700" y="2398713"/>
            <a:ext cx="2971800" cy="914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z="2000">
                <a:latin typeface="Verdana" charset="0"/>
              </a:rPr>
              <a:t>Rename Table</a:t>
            </a:r>
          </a:p>
        </p:txBody>
      </p:sp>
      <p:grpSp>
        <p:nvGrpSpPr>
          <p:cNvPr id="1940493" name="Group 13"/>
          <p:cNvGrpSpPr>
            <a:grpSpLocks/>
          </p:cNvGrpSpPr>
          <p:nvPr/>
        </p:nvGrpSpPr>
        <p:grpSpPr bwMode="auto">
          <a:xfrm>
            <a:off x="2058988" y="950913"/>
            <a:ext cx="2514600" cy="288925"/>
            <a:chOff x="1344" y="1450"/>
            <a:chExt cx="2112" cy="230"/>
          </a:xfrm>
        </p:grpSpPr>
        <p:sp>
          <p:nvSpPr>
            <p:cNvPr id="1940494" name="Rectangle 14"/>
            <p:cNvSpPr>
              <a:spLocks noChangeArrowheads="1"/>
            </p:cNvSpPr>
            <p:nvPr/>
          </p:nvSpPr>
          <p:spPr bwMode="auto">
            <a:xfrm>
              <a:off x="1344" y="1450"/>
              <a:ext cx="528" cy="230"/>
            </a:xfrm>
            <a:prstGeom prst="rect">
              <a:avLst/>
            </a:prstGeom>
            <a:solidFill>
              <a:srgbClr val="FFCC66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Op</a:t>
              </a:r>
            </a:p>
          </p:txBody>
        </p:sp>
        <p:sp>
          <p:nvSpPr>
            <p:cNvPr id="1940495" name="Rectangle 15"/>
            <p:cNvSpPr>
              <a:spLocks noChangeArrowheads="1"/>
            </p:cNvSpPr>
            <p:nvPr/>
          </p:nvSpPr>
          <p:spPr bwMode="auto">
            <a:xfrm>
              <a:off x="2400" y="1450"/>
              <a:ext cx="528" cy="230"/>
            </a:xfrm>
            <a:prstGeom prst="rect">
              <a:avLst/>
            </a:prstGeom>
            <a:solidFill>
              <a:srgbClr val="FFCC66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Src1</a:t>
              </a:r>
            </a:p>
          </p:txBody>
        </p:sp>
        <p:sp>
          <p:nvSpPr>
            <p:cNvPr id="1940496" name="Rectangle 16"/>
            <p:cNvSpPr>
              <a:spLocks noChangeArrowheads="1"/>
            </p:cNvSpPr>
            <p:nvPr/>
          </p:nvSpPr>
          <p:spPr bwMode="auto">
            <a:xfrm>
              <a:off x="2928" y="1450"/>
              <a:ext cx="528" cy="230"/>
            </a:xfrm>
            <a:prstGeom prst="rect">
              <a:avLst/>
            </a:prstGeom>
            <a:solidFill>
              <a:srgbClr val="FFCC66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Src2</a:t>
              </a:r>
            </a:p>
          </p:txBody>
        </p:sp>
        <p:sp>
          <p:nvSpPr>
            <p:cNvPr id="1940497" name="Rectangle 17"/>
            <p:cNvSpPr>
              <a:spLocks noChangeArrowheads="1"/>
            </p:cNvSpPr>
            <p:nvPr/>
          </p:nvSpPr>
          <p:spPr bwMode="auto">
            <a:xfrm>
              <a:off x="1872" y="1450"/>
              <a:ext cx="528" cy="230"/>
            </a:xfrm>
            <a:prstGeom prst="rect">
              <a:avLst/>
            </a:prstGeom>
            <a:solidFill>
              <a:srgbClr val="FFCC66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Dest</a:t>
              </a:r>
            </a:p>
          </p:txBody>
        </p:sp>
      </p:grpSp>
      <p:grpSp>
        <p:nvGrpSpPr>
          <p:cNvPr id="1940498" name="Group 18"/>
          <p:cNvGrpSpPr>
            <a:grpSpLocks/>
          </p:cNvGrpSpPr>
          <p:nvPr/>
        </p:nvGrpSpPr>
        <p:grpSpPr bwMode="auto">
          <a:xfrm>
            <a:off x="4954588" y="950913"/>
            <a:ext cx="2514600" cy="288925"/>
            <a:chOff x="1344" y="1450"/>
            <a:chExt cx="2112" cy="230"/>
          </a:xfrm>
        </p:grpSpPr>
        <p:sp>
          <p:nvSpPr>
            <p:cNvPr id="1940499" name="Rectangle 19"/>
            <p:cNvSpPr>
              <a:spLocks noChangeArrowheads="1"/>
            </p:cNvSpPr>
            <p:nvPr/>
          </p:nvSpPr>
          <p:spPr bwMode="auto">
            <a:xfrm>
              <a:off x="1344" y="1450"/>
              <a:ext cx="528" cy="230"/>
            </a:xfrm>
            <a:prstGeom prst="rect">
              <a:avLst/>
            </a:prstGeom>
            <a:solidFill>
              <a:srgbClr val="FFCC66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Op</a:t>
              </a:r>
            </a:p>
          </p:txBody>
        </p:sp>
        <p:sp>
          <p:nvSpPr>
            <p:cNvPr id="1940500" name="Rectangle 20"/>
            <p:cNvSpPr>
              <a:spLocks noChangeArrowheads="1"/>
            </p:cNvSpPr>
            <p:nvPr/>
          </p:nvSpPr>
          <p:spPr bwMode="auto">
            <a:xfrm>
              <a:off x="2400" y="1450"/>
              <a:ext cx="528" cy="230"/>
            </a:xfrm>
            <a:prstGeom prst="rect">
              <a:avLst/>
            </a:prstGeom>
            <a:solidFill>
              <a:srgbClr val="FFCC66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Src1</a:t>
              </a:r>
            </a:p>
          </p:txBody>
        </p:sp>
        <p:sp>
          <p:nvSpPr>
            <p:cNvPr id="1940501" name="Rectangle 21"/>
            <p:cNvSpPr>
              <a:spLocks noChangeArrowheads="1"/>
            </p:cNvSpPr>
            <p:nvPr/>
          </p:nvSpPr>
          <p:spPr bwMode="auto">
            <a:xfrm>
              <a:off x="2928" y="1450"/>
              <a:ext cx="528" cy="230"/>
            </a:xfrm>
            <a:prstGeom prst="rect">
              <a:avLst/>
            </a:prstGeom>
            <a:solidFill>
              <a:srgbClr val="FFCC66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Src2</a:t>
              </a:r>
            </a:p>
          </p:txBody>
        </p:sp>
        <p:sp>
          <p:nvSpPr>
            <p:cNvPr id="1940502" name="Rectangle 22"/>
            <p:cNvSpPr>
              <a:spLocks noChangeArrowheads="1"/>
            </p:cNvSpPr>
            <p:nvPr/>
          </p:nvSpPr>
          <p:spPr bwMode="auto">
            <a:xfrm>
              <a:off x="1872" y="1450"/>
              <a:ext cx="528" cy="230"/>
            </a:xfrm>
            <a:prstGeom prst="rect">
              <a:avLst/>
            </a:prstGeom>
            <a:solidFill>
              <a:srgbClr val="FFCC66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Dest</a:t>
              </a:r>
            </a:p>
          </p:txBody>
        </p:sp>
      </p:grpSp>
      <p:sp>
        <p:nvSpPr>
          <p:cNvPr id="1940503" name="Rectangle 23"/>
          <p:cNvSpPr>
            <a:spLocks noChangeArrowheads="1"/>
          </p:cNvSpPr>
          <p:nvPr/>
        </p:nvSpPr>
        <p:spPr bwMode="auto">
          <a:xfrm>
            <a:off x="7410450" y="2398713"/>
            <a:ext cx="1600200" cy="914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z="2000">
                <a:latin typeface="Verdana" charset="0"/>
              </a:rPr>
              <a:t>Register Free List</a:t>
            </a:r>
          </a:p>
        </p:txBody>
      </p:sp>
      <p:sp>
        <p:nvSpPr>
          <p:cNvPr id="1940504" name="Line 24"/>
          <p:cNvSpPr>
            <a:spLocks noChangeShapeType="1"/>
          </p:cNvSpPr>
          <p:nvPr/>
        </p:nvSpPr>
        <p:spPr bwMode="auto">
          <a:xfrm>
            <a:off x="3582988" y="1255713"/>
            <a:ext cx="1587" cy="1143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0505" name="Freeform 25"/>
          <p:cNvSpPr>
            <a:spLocks/>
          </p:cNvSpPr>
          <p:nvPr/>
        </p:nvSpPr>
        <p:spPr bwMode="auto">
          <a:xfrm>
            <a:off x="3811588" y="1255713"/>
            <a:ext cx="381000" cy="1143000"/>
          </a:xfrm>
          <a:custGeom>
            <a:avLst/>
            <a:gdLst/>
            <a:ahLst/>
            <a:cxnLst>
              <a:cxn ang="0">
                <a:pos x="240" y="0"/>
              </a:cxn>
              <a:cxn ang="0">
                <a:pos x="240" y="192"/>
              </a:cxn>
              <a:cxn ang="0">
                <a:pos x="0" y="192"/>
              </a:cxn>
              <a:cxn ang="0">
                <a:pos x="0" y="480"/>
              </a:cxn>
            </a:cxnLst>
            <a:rect l="0" t="0" r="r" b="b"/>
            <a:pathLst>
              <a:path w="240" h="480">
                <a:moveTo>
                  <a:pt x="240" y="0"/>
                </a:moveTo>
                <a:lnTo>
                  <a:pt x="240" y="192"/>
                </a:lnTo>
                <a:lnTo>
                  <a:pt x="0" y="192"/>
                </a:lnTo>
                <a:lnTo>
                  <a:pt x="0" y="480"/>
                </a:ln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940506" name="Group 26"/>
          <p:cNvGrpSpPr>
            <a:grpSpLocks/>
          </p:cNvGrpSpPr>
          <p:nvPr/>
        </p:nvGrpSpPr>
        <p:grpSpPr bwMode="auto">
          <a:xfrm>
            <a:off x="4895850" y="5218113"/>
            <a:ext cx="2819400" cy="304800"/>
            <a:chOff x="1344" y="1450"/>
            <a:chExt cx="2112" cy="230"/>
          </a:xfrm>
        </p:grpSpPr>
        <p:sp>
          <p:nvSpPr>
            <p:cNvPr id="1940507" name="Rectangle 27"/>
            <p:cNvSpPr>
              <a:spLocks noChangeArrowheads="1"/>
            </p:cNvSpPr>
            <p:nvPr/>
          </p:nvSpPr>
          <p:spPr bwMode="auto">
            <a:xfrm>
              <a:off x="1344" y="1450"/>
              <a:ext cx="528" cy="230"/>
            </a:xfrm>
            <a:prstGeom prst="rect">
              <a:avLst/>
            </a:prstGeom>
            <a:solidFill>
              <a:srgbClr val="FFCC66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Op</a:t>
              </a:r>
            </a:p>
          </p:txBody>
        </p:sp>
        <p:sp>
          <p:nvSpPr>
            <p:cNvPr id="1940508" name="Rectangle 28"/>
            <p:cNvSpPr>
              <a:spLocks noChangeArrowheads="1"/>
            </p:cNvSpPr>
            <p:nvPr/>
          </p:nvSpPr>
          <p:spPr bwMode="auto">
            <a:xfrm>
              <a:off x="2400" y="1450"/>
              <a:ext cx="528" cy="230"/>
            </a:xfrm>
            <a:prstGeom prst="rect">
              <a:avLst/>
            </a:prstGeom>
            <a:solidFill>
              <a:srgbClr val="FFCC66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PSrc1</a:t>
              </a:r>
            </a:p>
          </p:txBody>
        </p:sp>
        <p:sp>
          <p:nvSpPr>
            <p:cNvPr id="1940509" name="Rectangle 29"/>
            <p:cNvSpPr>
              <a:spLocks noChangeArrowheads="1"/>
            </p:cNvSpPr>
            <p:nvPr/>
          </p:nvSpPr>
          <p:spPr bwMode="auto">
            <a:xfrm>
              <a:off x="2928" y="1450"/>
              <a:ext cx="528" cy="230"/>
            </a:xfrm>
            <a:prstGeom prst="rect">
              <a:avLst/>
            </a:prstGeom>
            <a:solidFill>
              <a:srgbClr val="FFCC66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PSrc2</a:t>
              </a:r>
            </a:p>
          </p:txBody>
        </p:sp>
        <p:sp>
          <p:nvSpPr>
            <p:cNvPr id="1940510" name="Rectangle 30"/>
            <p:cNvSpPr>
              <a:spLocks noChangeArrowheads="1"/>
            </p:cNvSpPr>
            <p:nvPr/>
          </p:nvSpPr>
          <p:spPr bwMode="auto">
            <a:xfrm>
              <a:off x="1872" y="1450"/>
              <a:ext cx="528" cy="230"/>
            </a:xfrm>
            <a:prstGeom prst="rect">
              <a:avLst/>
            </a:prstGeom>
            <a:solidFill>
              <a:srgbClr val="FFCC66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PDest</a:t>
              </a:r>
            </a:p>
          </p:txBody>
        </p:sp>
      </p:grpSp>
      <p:grpSp>
        <p:nvGrpSpPr>
          <p:cNvPr id="1940511" name="Group 31"/>
          <p:cNvGrpSpPr>
            <a:grpSpLocks/>
          </p:cNvGrpSpPr>
          <p:nvPr/>
        </p:nvGrpSpPr>
        <p:grpSpPr bwMode="auto">
          <a:xfrm>
            <a:off x="1924050" y="5218113"/>
            <a:ext cx="2819400" cy="304800"/>
            <a:chOff x="1344" y="1450"/>
            <a:chExt cx="2112" cy="230"/>
          </a:xfrm>
        </p:grpSpPr>
        <p:sp>
          <p:nvSpPr>
            <p:cNvPr id="1940512" name="Rectangle 32"/>
            <p:cNvSpPr>
              <a:spLocks noChangeArrowheads="1"/>
            </p:cNvSpPr>
            <p:nvPr/>
          </p:nvSpPr>
          <p:spPr bwMode="auto">
            <a:xfrm>
              <a:off x="1344" y="1450"/>
              <a:ext cx="528" cy="230"/>
            </a:xfrm>
            <a:prstGeom prst="rect">
              <a:avLst/>
            </a:prstGeom>
            <a:solidFill>
              <a:srgbClr val="FFCC66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Op</a:t>
              </a:r>
            </a:p>
          </p:txBody>
        </p:sp>
        <p:sp>
          <p:nvSpPr>
            <p:cNvPr id="1940513" name="Rectangle 33"/>
            <p:cNvSpPr>
              <a:spLocks noChangeArrowheads="1"/>
            </p:cNvSpPr>
            <p:nvPr/>
          </p:nvSpPr>
          <p:spPr bwMode="auto">
            <a:xfrm>
              <a:off x="2400" y="1450"/>
              <a:ext cx="528" cy="230"/>
            </a:xfrm>
            <a:prstGeom prst="rect">
              <a:avLst/>
            </a:prstGeom>
            <a:solidFill>
              <a:srgbClr val="FFCC66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PSrc1</a:t>
              </a:r>
            </a:p>
          </p:txBody>
        </p:sp>
        <p:sp>
          <p:nvSpPr>
            <p:cNvPr id="1940514" name="Rectangle 34"/>
            <p:cNvSpPr>
              <a:spLocks noChangeArrowheads="1"/>
            </p:cNvSpPr>
            <p:nvPr/>
          </p:nvSpPr>
          <p:spPr bwMode="auto">
            <a:xfrm>
              <a:off x="2928" y="1450"/>
              <a:ext cx="528" cy="230"/>
            </a:xfrm>
            <a:prstGeom prst="rect">
              <a:avLst/>
            </a:prstGeom>
            <a:solidFill>
              <a:srgbClr val="FFCC66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PSrc2</a:t>
              </a:r>
            </a:p>
          </p:txBody>
        </p:sp>
        <p:sp>
          <p:nvSpPr>
            <p:cNvPr id="1940515" name="Rectangle 35"/>
            <p:cNvSpPr>
              <a:spLocks noChangeArrowheads="1"/>
            </p:cNvSpPr>
            <p:nvPr/>
          </p:nvSpPr>
          <p:spPr bwMode="auto">
            <a:xfrm>
              <a:off x="1872" y="1450"/>
              <a:ext cx="528" cy="230"/>
            </a:xfrm>
            <a:prstGeom prst="rect">
              <a:avLst/>
            </a:prstGeom>
            <a:solidFill>
              <a:srgbClr val="FFCC66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PDest</a:t>
              </a:r>
            </a:p>
          </p:txBody>
        </p:sp>
      </p:grpSp>
      <p:sp>
        <p:nvSpPr>
          <p:cNvPr id="1940516" name="Line 36"/>
          <p:cNvSpPr>
            <a:spLocks noChangeShapeType="1"/>
          </p:cNvSpPr>
          <p:nvPr/>
        </p:nvSpPr>
        <p:spPr bwMode="auto">
          <a:xfrm>
            <a:off x="3524250" y="3313113"/>
            <a:ext cx="0" cy="1905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0517" name="Freeform 37"/>
          <p:cNvSpPr>
            <a:spLocks/>
          </p:cNvSpPr>
          <p:nvPr/>
        </p:nvSpPr>
        <p:spPr bwMode="auto">
          <a:xfrm>
            <a:off x="3752850" y="3313113"/>
            <a:ext cx="609600" cy="19050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480"/>
              </a:cxn>
              <a:cxn ang="0">
                <a:pos x="336" y="480"/>
              </a:cxn>
              <a:cxn ang="0">
                <a:pos x="336" y="720"/>
              </a:cxn>
            </a:cxnLst>
            <a:rect l="0" t="0" r="r" b="b"/>
            <a:pathLst>
              <a:path w="336" h="720">
                <a:moveTo>
                  <a:pt x="0" y="0"/>
                </a:moveTo>
                <a:lnTo>
                  <a:pt x="0" y="480"/>
                </a:lnTo>
                <a:lnTo>
                  <a:pt x="336" y="480"/>
                </a:lnTo>
                <a:lnTo>
                  <a:pt x="336" y="720"/>
                </a:ln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0518" name="Freeform 38"/>
          <p:cNvSpPr>
            <a:spLocks/>
          </p:cNvSpPr>
          <p:nvPr/>
        </p:nvSpPr>
        <p:spPr bwMode="auto">
          <a:xfrm>
            <a:off x="4514850" y="3313113"/>
            <a:ext cx="2209800" cy="13716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384"/>
              </a:cxn>
              <a:cxn ang="0">
                <a:pos x="1296" y="384"/>
              </a:cxn>
              <a:cxn ang="0">
                <a:pos x="1296" y="720"/>
              </a:cxn>
            </a:cxnLst>
            <a:rect l="0" t="0" r="r" b="b"/>
            <a:pathLst>
              <a:path w="1296" h="720">
                <a:moveTo>
                  <a:pt x="0" y="0"/>
                </a:moveTo>
                <a:lnTo>
                  <a:pt x="0" y="384"/>
                </a:lnTo>
                <a:lnTo>
                  <a:pt x="1296" y="384"/>
                </a:lnTo>
                <a:lnTo>
                  <a:pt x="1296" y="720"/>
                </a:ln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0519" name="Freeform 39"/>
          <p:cNvSpPr>
            <a:spLocks/>
          </p:cNvSpPr>
          <p:nvPr/>
        </p:nvSpPr>
        <p:spPr bwMode="auto">
          <a:xfrm>
            <a:off x="4819650" y="3313113"/>
            <a:ext cx="2819400" cy="13716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240"/>
              </a:cxn>
              <a:cxn ang="0">
                <a:pos x="1584" y="240"/>
              </a:cxn>
              <a:cxn ang="0">
                <a:pos x="1584" y="720"/>
              </a:cxn>
            </a:cxnLst>
            <a:rect l="0" t="0" r="r" b="b"/>
            <a:pathLst>
              <a:path w="1584" h="720">
                <a:moveTo>
                  <a:pt x="0" y="0"/>
                </a:moveTo>
                <a:lnTo>
                  <a:pt x="0" y="240"/>
                </a:lnTo>
                <a:lnTo>
                  <a:pt x="1584" y="240"/>
                </a:lnTo>
                <a:lnTo>
                  <a:pt x="1584" y="720"/>
                </a:ln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0520" name="Freeform 40"/>
          <p:cNvSpPr>
            <a:spLocks/>
          </p:cNvSpPr>
          <p:nvPr/>
        </p:nvSpPr>
        <p:spPr bwMode="auto">
          <a:xfrm>
            <a:off x="2552700" y="3100388"/>
            <a:ext cx="76200" cy="1524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48" y="48"/>
              </a:cxn>
              <a:cxn ang="0">
                <a:pos x="0" y="96"/>
              </a:cxn>
            </a:cxnLst>
            <a:rect l="0" t="0" r="r" b="b"/>
            <a:pathLst>
              <a:path w="48" h="96">
                <a:moveTo>
                  <a:pt x="0" y="0"/>
                </a:moveTo>
                <a:lnTo>
                  <a:pt x="48" y="48"/>
                </a:lnTo>
                <a:lnTo>
                  <a:pt x="0" y="96"/>
                </a:ln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0521" name="AutoShape 41"/>
          <p:cNvSpPr>
            <a:spLocks/>
          </p:cNvSpPr>
          <p:nvPr/>
        </p:nvSpPr>
        <p:spPr bwMode="auto">
          <a:xfrm>
            <a:off x="1543050" y="2398713"/>
            <a:ext cx="304800" cy="762000"/>
          </a:xfrm>
          <a:prstGeom prst="leftBrace">
            <a:avLst>
              <a:gd name="adj1" fmla="val 20833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0522" name="Text Box 42"/>
          <p:cNvSpPr txBox="1">
            <a:spLocks noChangeArrowheads="1"/>
          </p:cNvSpPr>
          <p:nvPr/>
        </p:nvSpPr>
        <p:spPr bwMode="auto">
          <a:xfrm>
            <a:off x="434975" y="2419350"/>
            <a:ext cx="1147763" cy="6413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800" i="1">
                <a:latin typeface="Verdana" charset="0"/>
              </a:rPr>
              <a:t>Update</a:t>
            </a:r>
          </a:p>
          <a:p>
            <a:pPr>
              <a:spcBef>
                <a:spcPct val="0"/>
              </a:spcBef>
            </a:pPr>
            <a:r>
              <a:rPr lang="en-US" sz="1800" i="1">
                <a:latin typeface="Verdana" charset="0"/>
              </a:rPr>
              <a:t>Mapping</a:t>
            </a:r>
          </a:p>
        </p:txBody>
      </p:sp>
      <p:sp>
        <p:nvSpPr>
          <p:cNvPr id="1940523" name="Text Box 43"/>
          <p:cNvSpPr txBox="1">
            <a:spLocks noChangeArrowheads="1"/>
          </p:cNvSpPr>
          <p:nvPr/>
        </p:nvSpPr>
        <p:spPr bwMode="auto">
          <a:xfrm>
            <a:off x="1169988" y="838200"/>
            <a:ext cx="935037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000" i="1">
                <a:latin typeface="Verdana" charset="0"/>
              </a:rPr>
              <a:t>Inst 1</a:t>
            </a:r>
          </a:p>
        </p:txBody>
      </p:sp>
      <p:sp>
        <p:nvSpPr>
          <p:cNvPr id="1940524" name="Text Box 44"/>
          <p:cNvSpPr txBox="1">
            <a:spLocks noChangeArrowheads="1"/>
          </p:cNvSpPr>
          <p:nvPr/>
        </p:nvSpPr>
        <p:spPr bwMode="auto">
          <a:xfrm>
            <a:off x="7672388" y="854075"/>
            <a:ext cx="935037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000" i="1">
                <a:latin typeface="Verdana" charset="0"/>
              </a:rPr>
              <a:t>Inst 2</a:t>
            </a:r>
          </a:p>
        </p:txBody>
      </p:sp>
      <p:sp>
        <p:nvSpPr>
          <p:cNvPr id="1940525" name="Text Box 45"/>
          <p:cNvSpPr txBox="1">
            <a:spLocks noChangeArrowheads="1"/>
          </p:cNvSpPr>
          <p:nvPr/>
        </p:nvSpPr>
        <p:spPr bwMode="auto">
          <a:xfrm>
            <a:off x="3332163" y="2393950"/>
            <a:ext cx="1601787" cy="3048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400" i="1">
                <a:latin typeface="Verdana" charset="0"/>
              </a:rPr>
              <a:t>Read Addresses</a:t>
            </a:r>
          </a:p>
        </p:txBody>
      </p:sp>
      <p:sp>
        <p:nvSpPr>
          <p:cNvPr id="1940526" name="Text Box 46"/>
          <p:cNvSpPr txBox="1">
            <a:spLocks noChangeArrowheads="1"/>
          </p:cNvSpPr>
          <p:nvPr/>
        </p:nvSpPr>
        <p:spPr bwMode="auto">
          <a:xfrm>
            <a:off x="3371850" y="3008313"/>
            <a:ext cx="1524000" cy="3048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400" i="1">
                <a:latin typeface="Verdana" charset="0"/>
              </a:rPr>
              <a:t>Read Data</a:t>
            </a:r>
          </a:p>
        </p:txBody>
      </p:sp>
      <p:sp>
        <p:nvSpPr>
          <p:cNvPr id="1940527" name="Text Box 47"/>
          <p:cNvSpPr txBox="1">
            <a:spLocks noChangeArrowheads="1"/>
          </p:cNvSpPr>
          <p:nvPr/>
        </p:nvSpPr>
        <p:spPr bwMode="auto">
          <a:xfrm rot="-5400000">
            <a:off x="2432050" y="2589213"/>
            <a:ext cx="758825" cy="5175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400">
                <a:latin typeface="Verdana" charset="0"/>
              </a:rPr>
              <a:t>Write Ports</a:t>
            </a:r>
          </a:p>
        </p:txBody>
      </p:sp>
      <p:sp>
        <p:nvSpPr>
          <p:cNvPr id="1940528" name="Freeform 48"/>
          <p:cNvSpPr>
            <a:spLocks/>
          </p:cNvSpPr>
          <p:nvPr/>
        </p:nvSpPr>
        <p:spPr bwMode="auto">
          <a:xfrm>
            <a:off x="2076450" y="3084513"/>
            <a:ext cx="3733800" cy="533400"/>
          </a:xfrm>
          <a:custGeom>
            <a:avLst/>
            <a:gdLst/>
            <a:ahLst/>
            <a:cxnLst>
              <a:cxn ang="0">
                <a:pos x="2352" y="384"/>
              </a:cxn>
              <a:cxn ang="0">
                <a:pos x="0" y="384"/>
              </a:cxn>
              <a:cxn ang="0">
                <a:pos x="0" y="0"/>
              </a:cxn>
              <a:cxn ang="0">
                <a:pos x="288" y="0"/>
              </a:cxn>
            </a:cxnLst>
            <a:rect l="0" t="0" r="r" b="b"/>
            <a:pathLst>
              <a:path w="2352" h="384">
                <a:moveTo>
                  <a:pt x="2352" y="384"/>
                </a:moveTo>
                <a:lnTo>
                  <a:pt x="0" y="384"/>
                </a:lnTo>
                <a:lnTo>
                  <a:pt x="0" y="0"/>
                </a:lnTo>
                <a:lnTo>
                  <a:pt x="288" y="0"/>
                </a:ln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0529" name="Freeform 49"/>
          <p:cNvSpPr>
            <a:spLocks/>
          </p:cNvSpPr>
          <p:nvPr/>
        </p:nvSpPr>
        <p:spPr bwMode="auto">
          <a:xfrm>
            <a:off x="7410450" y="3084513"/>
            <a:ext cx="76200" cy="1524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48" y="48"/>
              </a:cxn>
              <a:cxn ang="0">
                <a:pos x="0" y="96"/>
              </a:cxn>
            </a:cxnLst>
            <a:rect l="0" t="0" r="r" b="b"/>
            <a:pathLst>
              <a:path w="48" h="96">
                <a:moveTo>
                  <a:pt x="0" y="0"/>
                </a:moveTo>
                <a:lnTo>
                  <a:pt x="48" y="48"/>
                </a:lnTo>
                <a:lnTo>
                  <a:pt x="0" y="96"/>
                </a:ln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0530" name="Freeform 50"/>
          <p:cNvSpPr>
            <a:spLocks/>
          </p:cNvSpPr>
          <p:nvPr/>
        </p:nvSpPr>
        <p:spPr bwMode="auto">
          <a:xfrm>
            <a:off x="6284913" y="4684713"/>
            <a:ext cx="533400" cy="2286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36" y="0"/>
              </a:cxn>
              <a:cxn ang="0">
                <a:pos x="288" y="144"/>
              </a:cxn>
              <a:cxn ang="0">
                <a:pos x="48" y="144"/>
              </a:cxn>
              <a:cxn ang="0">
                <a:pos x="0" y="0"/>
              </a:cxn>
            </a:cxnLst>
            <a:rect l="0" t="0" r="r" b="b"/>
            <a:pathLst>
              <a:path w="336" h="144">
                <a:moveTo>
                  <a:pt x="0" y="0"/>
                </a:moveTo>
                <a:lnTo>
                  <a:pt x="336" y="0"/>
                </a:lnTo>
                <a:lnTo>
                  <a:pt x="288" y="144"/>
                </a:lnTo>
                <a:lnTo>
                  <a:pt x="48" y="144"/>
                </a:lnTo>
                <a:lnTo>
                  <a:pt x="0" y="0"/>
                </a:lnTo>
                <a:close/>
              </a:path>
            </a:pathLst>
          </a:custGeom>
          <a:solidFill>
            <a:schemeClr val="folHlink"/>
          </a:solidFill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0531" name="Freeform 51"/>
          <p:cNvSpPr>
            <a:spLocks/>
          </p:cNvSpPr>
          <p:nvPr/>
        </p:nvSpPr>
        <p:spPr bwMode="auto">
          <a:xfrm>
            <a:off x="7181850" y="4684713"/>
            <a:ext cx="533400" cy="2286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36" y="0"/>
              </a:cxn>
              <a:cxn ang="0">
                <a:pos x="288" y="144"/>
              </a:cxn>
              <a:cxn ang="0">
                <a:pos x="48" y="144"/>
              </a:cxn>
              <a:cxn ang="0">
                <a:pos x="0" y="0"/>
              </a:cxn>
            </a:cxnLst>
            <a:rect l="0" t="0" r="r" b="b"/>
            <a:pathLst>
              <a:path w="336" h="144">
                <a:moveTo>
                  <a:pt x="0" y="0"/>
                </a:moveTo>
                <a:lnTo>
                  <a:pt x="336" y="0"/>
                </a:lnTo>
                <a:lnTo>
                  <a:pt x="288" y="144"/>
                </a:lnTo>
                <a:lnTo>
                  <a:pt x="48" y="144"/>
                </a:lnTo>
                <a:lnTo>
                  <a:pt x="0" y="0"/>
                </a:lnTo>
                <a:close/>
              </a:path>
            </a:pathLst>
          </a:custGeom>
          <a:solidFill>
            <a:schemeClr val="folHlink"/>
          </a:solidFill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0532" name="Freeform 52"/>
          <p:cNvSpPr>
            <a:spLocks/>
          </p:cNvSpPr>
          <p:nvPr/>
        </p:nvSpPr>
        <p:spPr bwMode="auto">
          <a:xfrm>
            <a:off x="2076450" y="1255713"/>
            <a:ext cx="3810000" cy="1676400"/>
          </a:xfrm>
          <a:custGeom>
            <a:avLst/>
            <a:gdLst/>
            <a:ahLst/>
            <a:cxnLst>
              <a:cxn ang="0">
                <a:pos x="2400" y="0"/>
              </a:cxn>
              <a:cxn ang="0">
                <a:pos x="2400" y="144"/>
              </a:cxn>
              <a:cxn ang="0">
                <a:pos x="0" y="144"/>
              </a:cxn>
              <a:cxn ang="0">
                <a:pos x="0" y="1056"/>
              </a:cxn>
              <a:cxn ang="0">
                <a:pos x="288" y="1056"/>
              </a:cxn>
            </a:cxnLst>
            <a:rect l="0" t="0" r="r" b="b"/>
            <a:pathLst>
              <a:path w="2400" h="1056">
                <a:moveTo>
                  <a:pt x="2400" y="0"/>
                </a:moveTo>
                <a:lnTo>
                  <a:pt x="2400" y="144"/>
                </a:lnTo>
                <a:lnTo>
                  <a:pt x="0" y="144"/>
                </a:lnTo>
                <a:lnTo>
                  <a:pt x="0" y="1056"/>
                </a:lnTo>
                <a:lnTo>
                  <a:pt x="288" y="1056"/>
                </a:ln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0533" name="Freeform 53"/>
          <p:cNvSpPr>
            <a:spLocks/>
          </p:cNvSpPr>
          <p:nvPr/>
        </p:nvSpPr>
        <p:spPr bwMode="auto">
          <a:xfrm>
            <a:off x="4514850" y="1255713"/>
            <a:ext cx="1981200" cy="1143000"/>
          </a:xfrm>
          <a:custGeom>
            <a:avLst/>
            <a:gdLst/>
            <a:ahLst/>
            <a:cxnLst>
              <a:cxn ang="0">
                <a:pos x="1248" y="0"/>
              </a:cxn>
              <a:cxn ang="0">
                <a:pos x="1248" y="240"/>
              </a:cxn>
              <a:cxn ang="0">
                <a:pos x="0" y="240"/>
              </a:cxn>
              <a:cxn ang="0">
                <a:pos x="0" y="720"/>
              </a:cxn>
            </a:cxnLst>
            <a:rect l="0" t="0" r="r" b="b"/>
            <a:pathLst>
              <a:path w="1248" h="720">
                <a:moveTo>
                  <a:pt x="1248" y="0"/>
                </a:moveTo>
                <a:lnTo>
                  <a:pt x="1248" y="240"/>
                </a:lnTo>
                <a:lnTo>
                  <a:pt x="0" y="240"/>
                </a:lnTo>
                <a:lnTo>
                  <a:pt x="0" y="720"/>
                </a:ln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0534" name="Freeform 54"/>
          <p:cNvSpPr>
            <a:spLocks/>
          </p:cNvSpPr>
          <p:nvPr/>
        </p:nvSpPr>
        <p:spPr bwMode="auto">
          <a:xfrm>
            <a:off x="4818063" y="1255713"/>
            <a:ext cx="2287587" cy="1141412"/>
          </a:xfrm>
          <a:custGeom>
            <a:avLst/>
            <a:gdLst/>
            <a:ahLst/>
            <a:cxnLst>
              <a:cxn ang="0">
                <a:pos x="1441" y="0"/>
              </a:cxn>
              <a:cxn ang="0">
                <a:pos x="1437" y="340"/>
              </a:cxn>
              <a:cxn ang="0">
                <a:pos x="1" y="340"/>
              </a:cxn>
              <a:cxn ang="0">
                <a:pos x="0" y="719"/>
              </a:cxn>
            </a:cxnLst>
            <a:rect l="0" t="0" r="r" b="b"/>
            <a:pathLst>
              <a:path w="1441" h="719">
                <a:moveTo>
                  <a:pt x="1441" y="0"/>
                </a:moveTo>
                <a:lnTo>
                  <a:pt x="1437" y="340"/>
                </a:lnTo>
                <a:lnTo>
                  <a:pt x="1" y="340"/>
                </a:lnTo>
                <a:lnTo>
                  <a:pt x="0" y="719"/>
                </a:ln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0535" name="Oval 55"/>
          <p:cNvSpPr>
            <a:spLocks noChangeArrowheads="1"/>
          </p:cNvSpPr>
          <p:nvPr/>
        </p:nvSpPr>
        <p:spPr bwMode="auto">
          <a:xfrm>
            <a:off x="6724650" y="2627313"/>
            <a:ext cx="457200" cy="304800"/>
          </a:xfrm>
          <a:prstGeom prst="ellipse">
            <a:avLst/>
          </a:prstGeom>
          <a:solidFill>
            <a:schemeClr val="folHlink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z="2000">
                <a:latin typeface="Verdana" charset="0"/>
              </a:rPr>
              <a:t>=?</a:t>
            </a:r>
          </a:p>
        </p:txBody>
      </p:sp>
      <p:sp>
        <p:nvSpPr>
          <p:cNvPr id="1940536" name="Line 56"/>
          <p:cNvSpPr>
            <a:spLocks noChangeShapeType="1"/>
          </p:cNvSpPr>
          <p:nvPr/>
        </p:nvSpPr>
        <p:spPr bwMode="auto">
          <a:xfrm flipH="1">
            <a:off x="7105650" y="1712913"/>
            <a:ext cx="0" cy="914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0537" name="Freeform 57"/>
          <p:cNvSpPr>
            <a:spLocks/>
          </p:cNvSpPr>
          <p:nvPr/>
        </p:nvSpPr>
        <p:spPr bwMode="auto">
          <a:xfrm>
            <a:off x="6953250" y="2932113"/>
            <a:ext cx="304800" cy="19050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584"/>
              </a:cxn>
              <a:cxn ang="0">
                <a:pos x="192" y="1584"/>
              </a:cxn>
            </a:cxnLst>
            <a:rect l="0" t="0" r="r" b="b"/>
            <a:pathLst>
              <a:path w="192" h="1584">
                <a:moveTo>
                  <a:pt x="0" y="0"/>
                </a:moveTo>
                <a:lnTo>
                  <a:pt x="0" y="1584"/>
                </a:lnTo>
                <a:lnTo>
                  <a:pt x="192" y="1584"/>
                </a:ln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0538" name="Freeform 58"/>
          <p:cNvSpPr>
            <a:spLocks/>
          </p:cNvSpPr>
          <p:nvPr/>
        </p:nvSpPr>
        <p:spPr bwMode="auto">
          <a:xfrm>
            <a:off x="5797550" y="3313113"/>
            <a:ext cx="2832100" cy="1903412"/>
          </a:xfrm>
          <a:custGeom>
            <a:avLst/>
            <a:gdLst/>
            <a:ahLst/>
            <a:cxnLst>
              <a:cxn ang="0">
                <a:pos x="1784" y="0"/>
              </a:cxn>
              <a:cxn ang="0">
                <a:pos x="1784" y="192"/>
              </a:cxn>
              <a:cxn ang="0">
                <a:pos x="8" y="192"/>
              </a:cxn>
              <a:cxn ang="0">
                <a:pos x="0" y="1199"/>
              </a:cxn>
            </a:cxnLst>
            <a:rect l="0" t="0" r="r" b="b"/>
            <a:pathLst>
              <a:path w="1784" h="1199">
                <a:moveTo>
                  <a:pt x="1784" y="0"/>
                </a:moveTo>
                <a:lnTo>
                  <a:pt x="1784" y="192"/>
                </a:lnTo>
                <a:lnTo>
                  <a:pt x="8" y="192"/>
                </a:lnTo>
                <a:lnTo>
                  <a:pt x="0" y="1199"/>
                </a:ln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0539" name="Freeform 59"/>
          <p:cNvSpPr>
            <a:spLocks/>
          </p:cNvSpPr>
          <p:nvPr/>
        </p:nvSpPr>
        <p:spPr bwMode="auto">
          <a:xfrm>
            <a:off x="2305050" y="2627313"/>
            <a:ext cx="5638800" cy="838200"/>
          </a:xfrm>
          <a:custGeom>
            <a:avLst/>
            <a:gdLst/>
            <a:ahLst/>
            <a:cxnLst>
              <a:cxn ang="0">
                <a:pos x="3552" y="432"/>
              </a:cxn>
              <a:cxn ang="0">
                <a:pos x="3552" y="528"/>
              </a:cxn>
              <a:cxn ang="0">
                <a:pos x="0" y="528"/>
              </a:cxn>
              <a:cxn ang="0">
                <a:pos x="0" y="0"/>
              </a:cxn>
              <a:cxn ang="0">
                <a:pos x="144" y="0"/>
              </a:cxn>
            </a:cxnLst>
            <a:rect l="0" t="0" r="r" b="b"/>
            <a:pathLst>
              <a:path w="3552" h="528">
                <a:moveTo>
                  <a:pt x="3552" y="432"/>
                </a:moveTo>
                <a:lnTo>
                  <a:pt x="3552" y="528"/>
                </a:lnTo>
                <a:lnTo>
                  <a:pt x="0" y="528"/>
                </a:lnTo>
                <a:lnTo>
                  <a:pt x="0" y="0"/>
                </a:lnTo>
                <a:lnTo>
                  <a:pt x="144" y="0"/>
                </a:ln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0540" name="Line 60"/>
          <p:cNvSpPr>
            <a:spLocks noChangeShapeType="1"/>
          </p:cNvSpPr>
          <p:nvPr/>
        </p:nvSpPr>
        <p:spPr bwMode="auto">
          <a:xfrm>
            <a:off x="7258050" y="3465513"/>
            <a:ext cx="0" cy="1219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0541" name="Line 61"/>
          <p:cNvSpPr>
            <a:spLocks noChangeShapeType="1"/>
          </p:cNvSpPr>
          <p:nvPr/>
        </p:nvSpPr>
        <p:spPr bwMode="auto">
          <a:xfrm>
            <a:off x="6343650" y="3465513"/>
            <a:ext cx="0" cy="1219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0542" name="Line 62"/>
          <p:cNvSpPr>
            <a:spLocks noChangeShapeType="1"/>
          </p:cNvSpPr>
          <p:nvPr/>
        </p:nvSpPr>
        <p:spPr bwMode="auto">
          <a:xfrm>
            <a:off x="6572250" y="4913313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0543" name="Line 63"/>
          <p:cNvSpPr>
            <a:spLocks noChangeShapeType="1"/>
          </p:cNvSpPr>
          <p:nvPr/>
        </p:nvSpPr>
        <p:spPr bwMode="auto">
          <a:xfrm>
            <a:off x="7486650" y="4913313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0544" name="Line 64"/>
          <p:cNvSpPr>
            <a:spLocks noChangeShapeType="1"/>
          </p:cNvSpPr>
          <p:nvPr/>
        </p:nvSpPr>
        <p:spPr bwMode="auto">
          <a:xfrm>
            <a:off x="2914650" y="3465513"/>
            <a:ext cx="0" cy="1752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0545" name="Oval 65"/>
          <p:cNvSpPr>
            <a:spLocks noChangeArrowheads="1"/>
          </p:cNvSpPr>
          <p:nvPr/>
        </p:nvSpPr>
        <p:spPr bwMode="auto">
          <a:xfrm>
            <a:off x="5810250" y="2627313"/>
            <a:ext cx="457200" cy="304800"/>
          </a:xfrm>
          <a:prstGeom prst="ellipse">
            <a:avLst/>
          </a:prstGeom>
          <a:solidFill>
            <a:schemeClr val="folHlink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z="2000">
                <a:latin typeface="Verdana" charset="0"/>
              </a:rPr>
              <a:t>=?</a:t>
            </a:r>
          </a:p>
        </p:txBody>
      </p:sp>
      <p:sp>
        <p:nvSpPr>
          <p:cNvPr id="1940546" name="Freeform 66"/>
          <p:cNvSpPr>
            <a:spLocks/>
          </p:cNvSpPr>
          <p:nvPr/>
        </p:nvSpPr>
        <p:spPr bwMode="auto">
          <a:xfrm>
            <a:off x="6038850" y="2932113"/>
            <a:ext cx="304800" cy="19050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584"/>
              </a:cxn>
              <a:cxn ang="0">
                <a:pos x="192" y="1584"/>
              </a:cxn>
            </a:cxnLst>
            <a:rect l="0" t="0" r="r" b="b"/>
            <a:pathLst>
              <a:path w="192" h="1584">
                <a:moveTo>
                  <a:pt x="0" y="0"/>
                </a:moveTo>
                <a:lnTo>
                  <a:pt x="0" y="1584"/>
                </a:lnTo>
                <a:lnTo>
                  <a:pt x="192" y="1584"/>
                </a:ln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0547" name="Line 67"/>
          <p:cNvSpPr>
            <a:spLocks noChangeShapeType="1"/>
          </p:cNvSpPr>
          <p:nvPr/>
        </p:nvSpPr>
        <p:spPr bwMode="auto">
          <a:xfrm>
            <a:off x="6115050" y="1636713"/>
            <a:ext cx="1588" cy="990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0548" name="Freeform 68"/>
          <p:cNvSpPr>
            <a:spLocks/>
          </p:cNvSpPr>
          <p:nvPr/>
        </p:nvSpPr>
        <p:spPr bwMode="auto">
          <a:xfrm>
            <a:off x="3054350" y="1255713"/>
            <a:ext cx="3830638" cy="1371600"/>
          </a:xfrm>
          <a:custGeom>
            <a:avLst/>
            <a:gdLst/>
            <a:ahLst/>
            <a:cxnLst>
              <a:cxn ang="0">
                <a:pos x="8" y="0"/>
              </a:cxn>
              <a:cxn ang="0">
                <a:pos x="0" y="428"/>
              </a:cxn>
              <a:cxn ang="0">
                <a:pos x="2413" y="435"/>
              </a:cxn>
              <a:cxn ang="0">
                <a:pos x="2408" y="864"/>
              </a:cxn>
            </a:cxnLst>
            <a:rect l="0" t="0" r="r" b="b"/>
            <a:pathLst>
              <a:path w="2413" h="864">
                <a:moveTo>
                  <a:pt x="8" y="0"/>
                </a:moveTo>
                <a:lnTo>
                  <a:pt x="0" y="428"/>
                </a:lnTo>
                <a:lnTo>
                  <a:pt x="2413" y="435"/>
                </a:lnTo>
                <a:lnTo>
                  <a:pt x="2408" y="864"/>
                </a:ln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0549" name="Line 69"/>
          <p:cNvSpPr>
            <a:spLocks noChangeShapeType="1"/>
          </p:cNvSpPr>
          <p:nvPr/>
        </p:nvSpPr>
        <p:spPr bwMode="auto">
          <a:xfrm>
            <a:off x="5886450" y="1941513"/>
            <a:ext cx="0" cy="685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0550" name="Freeform 70"/>
          <p:cNvSpPr>
            <a:spLocks/>
          </p:cNvSpPr>
          <p:nvPr/>
        </p:nvSpPr>
        <p:spPr bwMode="auto">
          <a:xfrm>
            <a:off x="2305050" y="1941513"/>
            <a:ext cx="762000" cy="533400"/>
          </a:xfrm>
          <a:custGeom>
            <a:avLst/>
            <a:gdLst/>
            <a:ahLst/>
            <a:cxnLst>
              <a:cxn ang="0">
                <a:pos x="480" y="0"/>
              </a:cxn>
              <a:cxn ang="0">
                <a:pos x="0" y="0"/>
              </a:cxn>
              <a:cxn ang="0">
                <a:pos x="0" y="336"/>
              </a:cxn>
              <a:cxn ang="0">
                <a:pos x="144" y="336"/>
              </a:cxn>
            </a:cxnLst>
            <a:rect l="0" t="0" r="r" b="b"/>
            <a:pathLst>
              <a:path w="480" h="336">
                <a:moveTo>
                  <a:pt x="480" y="0"/>
                </a:moveTo>
                <a:lnTo>
                  <a:pt x="0" y="0"/>
                </a:lnTo>
                <a:lnTo>
                  <a:pt x="0" y="336"/>
                </a:lnTo>
                <a:lnTo>
                  <a:pt x="144" y="336"/>
                </a:ln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0551" name="Line 71"/>
          <p:cNvSpPr>
            <a:spLocks noChangeShapeType="1"/>
          </p:cNvSpPr>
          <p:nvPr/>
        </p:nvSpPr>
        <p:spPr bwMode="auto">
          <a:xfrm>
            <a:off x="6877050" y="1941513"/>
            <a:ext cx="0" cy="685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0552" name="Text Box 72"/>
          <p:cNvSpPr txBox="1">
            <a:spLocks noChangeArrowheads="1"/>
          </p:cNvSpPr>
          <p:nvPr/>
        </p:nvSpPr>
        <p:spPr bwMode="auto">
          <a:xfrm>
            <a:off x="152400" y="3200400"/>
            <a:ext cx="2362200" cy="2563813"/>
          </a:xfrm>
          <a:prstGeom prst="rect">
            <a:avLst/>
          </a:prstGeom>
          <a:noFill/>
          <a:ln w="1016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800">
                <a:latin typeface="Verdana" charset="0"/>
              </a:rPr>
              <a:t>Must check for RAW hazards between instructions issuing in same cycle.  Can be done in parallel with rename lookup.</a:t>
            </a:r>
            <a:endParaRPr lang="en-US" sz="2400" i="1">
              <a:latin typeface="Verdana" charset="0"/>
            </a:endParaRPr>
          </a:p>
        </p:txBody>
      </p:sp>
      <p:sp>
        <p:nvSpPr>
          <p:cNvPr id="1940553" name="Text Box 73"/>
          <p:cNvSpPr txBox="1">
            <a:spLocks noChangeArrowheads="1"/>
          </p:cNvSpPr>
          <p:nvPr/>
        </p:nvSpPr>
        <p:spPr bwMode="auto">
          <a:xfrm>
            <a:off x="3641725" y="5726113"/>
            <a:ext cx="184150" cy="3968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endParaRPr lang="en-US" sz="2000" b="1"/>
          </a:p>
        </p:txBody>
      </p:sp>
      <p:sp>
        <p:nvSpPr>
          <p:cNvPr id="1940554" name="Text Box 74"/>
          <p:cNvSpPr txBox="1">
            <a:spLocks noChangeArrowheads="1"/>
          </p:cNvSpPr>
          <p:nvPr/>
        </p:nvSpPr>
        <p:spPr bwMode="auto">
          <a:xfrm>
            <a:off x="1981200" y="5791200"/>
            <a:ext cx="6846888" cy="3968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 i="1"/>
              <a:t>MIPS R10K renames 4 serially-RAW-dependent insts/cycle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2B2AC-EB48-5042-BAD3-31CBB3970646}" type="slidenum">
              <a:rPr lang="en-US"/>
              <a:pPr/>
              <a:t>2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2779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292975" cy="736600"/>
          </a:xfrm>
        </p:spPr>
        <p:txBody>
          <a:bodyPr/>
          <a:lstStyle/>
          <a:p>
            <a:r>
              <a:rPr lang="en-US" dirty="0"/>
              <a:t>Last time in Lecture </a:t>
            </a:r>
            <a:r>
              <a:rPr lang="en-US" dirty="0" smtClean="0"/>
              <a:t>11</a:t>
            </a:r>
            <a:endParaRPr lang="en-US" dirty="0"/>
          </a:p>
        </p:txBody>
      </p:sp>
      <p:sp>
        <p:nvSpPr>
          <p:cNvPr id="1277965" name="Rectangle 13"/>
          <p:cNvSpPr>
            <a:spLocks noGrp="1" noChangeArrowheads="1"/>
          </p:cNvSpPr>
          <p:nvPr>
            <p:ph type="body" idx="1"/>
          </p:nvPr>
        </p:nvSpPr>
        <p:spPr>
          <a:xfrm>
            <a:off x="685800" y="1066800"/>
            <a:ext cx="8001000" cy="5207000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ct val="20000"/>
              </a:spcBef>
            </a:pPr>
            <a:r>
              <a:rPr lang="en-US" dirty="0" smtClean="0"/>
              <a:t>Register renaming removes WAR, WAW hazards</a:t>
            </a:r>
          </a:p>
          <a:p>
            <a:pPr>
              <a:lnSpc>
                <a:spcPct val="100000"/>
              </a:lnSpc>
              <a:spcBef>
                <a:spcPct val="20000"/>
              </a:spcBef>
            </a:pPr>
            <a:r>
              <a:rPr lang="en-US" dirty="0" smtClean="0"/>
              <a:t>In-order fetch/decode, out-of-order execute, in-order commit gives high performance and precise exceptions</a:t>
            </a:r>
          </a:p>
          <a:p>
            <a:pPr>
              <a:lnSpc>
                <a:spcPct val="100000"/>
              </a:lnSpc>
              <a:spcBef>
                <a:spcPct val="20000"/>
              </a:spcBef>
            </a:pPr>
            <a:r>
              <a:rPr lang="en-US" dirty="0" smtClean="0"/>
              <a:t>Need to rapidly recover on branch </a:t>
            </a:r>
            <a:r>
              <a:rPr lang="en-US" dirty="0" err="1" smtClean="0"/>
              <a:t>mispredictions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07A4E-2AEE-5447-9404-F29C319F217E}" type="slidenum">
              <a:rPr lang="en-US"/>
              <a:pPr/>
              <a:t>20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851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CS152 </a:t>
            </a:r>
            <a:r>
              <a:rPr lang="en-US" dirty="0" err="1"/>
              <a:t>Administrivia</a:t>
            </a:r>
            <a:endParaRPr lang="en-US" dirty="0"/>
          </a:p>
        </p:txBody>
      </p:sp>
      <p:sp>
        <p:nvSpPr>
          <p:cNvPr id="1851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dirty="0" smtClean="0"/>
              <a:t>Quiz 2, Tuesday March 6</a:t>
            </a:r>
          </a:p>
          <a:p>
            <a:pPr lvl="1">
              <a:lnSpc>
                <a:spcPct val="100000"/>
              </a:lnSpc>
            </a:pPr>
            <a:r>
              <a:rPr lang="en-US" dirty="0" smtClean="0"/>
              <a:t>Covers lectures 6-9, PS 2, Lab 2, </a:t>
            </a:r>
            <a:r>
              <a:rPr lang="en-US" dirty="0" smtClean="0"/>
              <a:t>readings</a:t>
            </a:r>
          </a:p>
          <a:p>
            <a:pPr>
              <a:lnSpc>
                <a:spcPct val="100000"/>
              </a:lnSpc>
            </a:pPr>
            <a:endParaRPr lang="en-US" dirty="0" smtClean="0"/>
          </a:p>
          <a:p>
            <a:pPr>
              <a:lnSpc>
                <a:spcPct val="100000"/>
              </a:lnSpc>
            </a:pPr>
            <a:r>
              <a:rPr lang="en-US" dirty="0" smtClean="0"/>
              <a:t>Complete Undergrad EECS town hall survey at:</a:t>
            </a:r>
          </a:p>
          <a:p>
            <a:pPr lvl="1">
              <a:lnSpc>
                <a:spcPct val="100000"/>
              </a:lnSpc>
            </a:pPr>
            <a:r>
              <a:rPr lang="en-US" dirty="0" smtClean="0">
                <a:hlinkClick r:id="rId3"/>
              </a:rPr>
              <a:t>https://www.surveymonkey.com/s/</a:t>
            </a:r>
            <a:r>
              <a:rPr lang="en-US" dirty="0" smtClean="0">
                <a:hlinkClick r:id="rId3"/>
              </a:rPr>
              <a:t>HWGPSRT</a:t>
            </a:r>
            <a:r>
              <a:rPr lang="en-US" dirty="0" smtClean="0"/>
              <a:t>	</a:t>
            </a:r>
          </a:p>
          <a:p>
            <a:pPr lvl="1">
              <a:lnSpc>
                <a:spcPct val="100000"/>
              </a:lnSpc>
            </a:pPr>
            <a:r>
              <a:rPr lang="en-US" dirty="0" smtClean="0"/>
              <a:t>Town hall overlaps class on March 15  (1:30-3:30) </a:t>
            </a:r>
            <a:r>
              <a:rPr lang="en-US" dirty="0" err="1" smtClean="0">
                <a:sym typeface="Wingdings"/>
              </a:rPr>
              <a:t></a:t>
            </a:r>
            <a:endParaRPr lang="en-US" smtClean="0"/>
          </a:p>
          <a:p>
            <a:pPr>
              <a:lnSpc>
                <a:spcPct val="100000"/>
              </a:lnSpc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34FCE-080A-5542-9764-1CC6CF51B836}" type="slidenum">
              <a:rPr lang="en-US"/>
              <a:pPr/>
              <a:t>21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942531" name="Rectangle 3"/>
          <p:cNvSpPr>
            <a:spLocks noGrp="1" noChangeArrowheads="1"/>
          </p:cNvSpPr>
          <p:nvPr>
            <p:ph type="title"/>
          </p:nvPr>
        </p:nvSpPr>
        <p:spPr>
          <a:xfrm>
            <a:off x="304800" y="609600"/>
            <a:ext cx="7162800" cy="533400"/>
          </a:xfrm>
        </p:spPr>
        <p:txBody>
          <a:bodyPr/>
          <a:lstStyle/>
          <a:p>
            <a:r>
              <a:rPr lang="en-US"/>
              <a:t>Memory Dependencies</a:t>
            </a:r>
          </a:p>
        </p:txBody>
      </p:sp>
      <p:sp>
        <p:nvSpPr>
          <p:cNvPr id="194253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1282700" y="1865313"/>
            <a:ext cx="6489700" cy="4230687"/>
          </a:xfrm>
          <a:noFill/>
          <a:ln/>
        </p:spPr>
        <p:txBody>
          <a:bodyPr/>
          <a:lstStyle/>
          <a:p>
            <a:pPr marL="342900" indent="-342900" algn="ctr">
              <a:buFontTx/>
              <a:buNone/>
            </a:pPr>
            <a:r>
              <a:rPr lang="en-US" sz="3200" b="1" dirty="0" err="1" smtClean="0">
                <a:latin typeface="Courier New" charset="0"/>
              </a:rPr>
              <a:t>sd</a:t>
            </a:r>
            <a:r>
              <a:rPr lang="en-US" sz="3200" b="1" dirty="0" smtClean="0">
                <a:latin typeface="Courier New" charset="0"/>
              </a:rPr>
              <a:t> x1, (x2</a:t>
            </a:r>
            <a:r>
              <a:rPr lang="en-US" sz="3200" b="1" dirty="0">
                <a:latin typeface="Courier New" charset="0"/>
              </a:rPr>
              <a:t>)</a:t>
            </a:r>
          </a:p>
          <a:p>
            <a:pPr marL="342900" indent="-342900" algn="ctr">
              <a:buFontTx/>
              <a:buNone/>
            </a:pPr>
            <a:r>
              <a:rPr lang="en-US" sz="3200" b="1" dirty="0">
                <a:latin typeface="Courier New" charset="0"/>
              </a:rPr>
              <a:t>ld</a:t>
            </a:r>
            <a:r>
              <a:rPr lang="en-US" sz="3200" b="1" dirty="0" smtClean="0">
                <a:latin typeface="Courier New" charset="0"/>
              </a:rPr>
              <a:t> x3</a:t>
            </a:r>
            <a:r>
              <a:rPr lang="en-US" sz="3200" b="1" dirty="0">
                <a:latin typeface="Courier New" charset="0"/>
              </a:rPr>
              <a:t>, </a:t>
            </a:r>
            <a:r>
              <a:rPr lang="en-US" sz="3200" b="1" dirty="0" smtClean="0">
                <a:latin typeface="Courier New" charset="0"/>
              </a:rPr>
              <a:t>(x4</a:t>
            </a:r>
            <a:r>
              <a:rPr lang="en-US" sz="3200" b="1" dirty="0">
                <a:latin typeface="Courier New" charset="0"/>
              </a:rPr>
              <a:t>)</a:t>
            </a:r>
          </a:p>
          <a:p>
            <a:pPr marL="342900" indent="-342900" algn="ctr">
              <a:buFontTx/>
              <a:buNone/>
            </a:pPr>
            <a:endParaRPr lang="en-US" sz="3200" b="1" dirty="0">
              <a:latin typeface="Courier New" charset="0"/>
            </a:endParaRPr>
          </a:p>
          <a:p>
            <a:pPr marL="342900" indent="-342900" algn="ctr">
              <a:buFontTx/>
              <a:buNone/>
            </a:pPr>
            <a:r>
              <a:rPr lang="en-US" sz="2800" dirty="0"/>
              <a:t>When can we execute the load?</a:t>
            </a:r>
            <a:r>
              <a:rPr lang="en-US" sz="3600" dirty="0">
                <a:solidFill>
                  <a:srgbClr val="FF0000"/>
                </a:solidFill>
              </a:rPr>
              <a:t/>
            </a:r>
            <a:br>
              <a:rPr lang="en-US" sz="3600" dirty="0">
                <a:solidFill>
                  <a:srgbClr val="FF0000"/>
                </a:solidFill>
              </a:rPr>
            </a:br>
            <a:endParaRPr lang="en-US" sz="3600" dirty="0">
              <a:solidFill>
                <a:srgbClr val="FF0000"/>
              </a:solidFill>
            </a:endParaRPr>
          </a:p>
          <a:p>
            <a:pPr marL="342900" indent="-342900" algn="ctr">
              <a:buFontTx/>
              <a:buNone/>
            </a:pPr>
            <a:endParaRPr lang="en-US" sz="4000" dirty="0">
              <a:solidFill>
                <a:srgbClr val="FF0000"/>
              </a:solidFill>
            </a:endParaRPr>
          </a:p>
          <a:p>
            <a:pPr marL="342900" indent="-342900">
              <a:buFontTx/>
              <a:buNone/>
            </a:pP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D75B6-B568-5F4C-A2EA-1CC88F239029}" type="slidenum">
              <a:rPr lang="en-US"/>
              <a:pPr/>
              <a:t>22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94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609600"/>
            <a:ext cx="7162800" cy="533400"/>
          </a:xfrm>
        </p:spPr>
        <p:txBody>
          <a:bodyPr/>
          <a:lstStyle/>
          <a:p>
            <a:r>
              <a:rPr lang="en-US" dirty="0"/>
              <a:t>In-Order Memory Queue</a:t>
            </a:r>
          </a:p>
        </p:txBody>
      </p:sp>
      <p:sp>
        <p:nvSpPr>
          <p:cNvPr id="194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772400" cy="4038600"/>
          </a:xfrm>
          <a:noFill/>
          <a:ln/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/>
              <a:t>Execute all loads and stores in program order</a:t>
            </a:r>
            <a:br>
              <a:rPr lang="en-US"/>
            </a:br>
            <a:endParaRPr lang="en-US"/>
          </a:p>
          <a:p>
            <a:pPr>
              <a:lnSpc>
                <a:spcPct val="80000"/>
              </a:lnSpc>
              <a:buFontTx/>
              <a:buNone/>
            </a:pPr>
            <a:r>
              <a:rPr lang="en-US"/>
              <a:t>=&gt; Load and store cannot leave ROB for execution until all previous loads and stores have completed execution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/>
          </a:p>
          <a:p>
            <a:pPr>
              <a:lnSpc>
                <a:spcPct val="80000"/>
              </a:lnSpc>
            </a:pPr>
            <a:r>
              <a:rPr lang="en-US"/>
              <a:t>Can still execute loads and stores speculatively, and out-of-order with respect to other instructions</a:t>
            </a:r>
          </a:p>
          <a:p>
            <a:pPr>
              <a:lnSpc>
                <a:spcPct val="80000"/>
              </a:lnSpc>
            </a:pPr>
            <a:endParaRPr lang="en-US"/>
          </a:p>
          <a:p>
            <a:pPr>
              <a:lnSpc>
                <a:spcPct val="80000"/>
              </a:lnSpc>
            </a:pPr>
            <a:r>
              <a:rPr lang="en-US"/>
              <a:t>Need a structure to handle memory ordering…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9497E-4FB2-414C-8378-0FEE1DF14B3D}" type="slidenum">
              <a:rPr lang="en-US"/>
              <a:pPr/>
              <a:t>23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94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381000"/>
            <a:ext cx="8763000" cy="533400"/>
          </a:xfrm>
        </p:spPr>
        <p:txBody>
          <a:bodyPr/>
          <a:lstStyle/>
          <a:p>
            <a:r>
              <a:rPr lang="en-US"/>
              <a:t>Conservative O-o-O Load Execution</a:t>
            </a:r>
          </a:p>
        </p:txBody>
      </p:sp>
      <p:sp>
        <p:nvSpPr>
          <p:cNvPr id="194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772400" cy="4953000"/>
          </a:xfrm>
          <a:noFill/>
          <a:ln/>
        </p:spPr>
        <p:txBody>
          <a:bodyPr/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en-US" b="1" dirty="0" err="1" smtClean="0">
                <a:latin typeface="Courier New" charset="0"/>
              </a:rPr>
              <a:t>sd</a:t>
            </a:r>
            <a:r>
              <a:rPr lang="en-US" b="1" dirty="0" smtClean="0">
                <a:latin typeface="Courier New" charset="0"/>
              </a:rPr>
              <a:t> x1</a:t>
            </a:r>
            <a:r>
              <a:rPr lang="en-US" b="1" dirty="0">
                <a:latin typeface="Courier New" charset="0"/>
              </a:rPr>
              <a:t>, </a:t>
            </a:r>
            <a:r>
              <a:rPr lang="en-US" b="1" dirty="0" smtClean="0">
                <a:latin typeface="Courier New" charset="0"/>
              </a:rPr>
              <a:t>(x2</a:t>
            </a:r>
            <a:r>
              <a:rPr lang="en-US" b="1" dirty="0">
                <a:latin typeface="Courier New" charset="0"/>
              </a:rPr>
              <a:t>)</a:t>
            </a:r>
          </a:p>
          <a:p>
            <a:pPr algn="ctr">
              <a:lnSpc>
                <a:spcPct val="80000"/>
              </a:lnSpc>
              <a:buFontTx/>
              <a:buNone/>
            </a:pPr>
            <a:r>
              <a:rPr lang="en-US" b="1" dirty="0">
                <a:latin typeface="Courier New" charset="0"/>
              </a:rPr>
              <a:t>ld</a:t>
            </a:r>
            <a:r>
              <a:rPr lang="en-US" b="1" dirty="0" smtClean="0">
                <a:latin typeface="Courier New" charset="0"/>
              </a:rPr>
              <a:t> x3</a:t>
            </a:r>
            <a:r>
              <a:rPr lang="en-US" b="1" dirty="0">
                <a:latin typeface="Courier New" charset="0"/>
              </a:rPr>
              <a:t>, </a:t>
            </a:r>
            <a:r>
              <a:rPr lang="en-US" b="1" dirty="0" smtClean="0">
                <a:latin typeface="Courier New" charset="0"/>
              </a:rPr>
              <a:t>(x4</a:t>
            </a:r>
            <a:r>
              <a:rPr lang="en-US" b="1" dirty="0">
                <a:latin typeface="Courier New" charset="0"/>
              </a:rPr>
              <a:t>)</a:t>
            </a:r>
            <a:r>
              <a:rPr lang="en-US" b="1" dirty="0"/>
              <a:t> </a:t>
            </a:r>
            <a:br>
              <a:rPr lang="en-US" b="1" dirty="0"/>
            </a:br>
            <a:endParaRPr lang="en-US" b="1" dirty="0"/>
          </a:p>
          <a:p>
            <a:pPr>
              <a:lnSpc>
                <a:spcPct val="80000"/>
              </a:lnSpc>
            </a:pPr>
            <a:r>
              <a:rPr lang="en-US" sz="2000" dirty="0"/>
              <a:t>Split execution of store instruction into two phases: address calculation and data write</a:t>
            </a:r>
            <a:br>
              <a:rPr lang="en-US" sz="2000" dirty="0"/>
            </a:br>
            <a:endParaRPr lang="en-US" sz="2000" dirty="0"/>
          </a:p>
          <a:p>
            <a:pPr>
              <a:lnSpc>
                <a:spcPct val="80000"/>
              </a:lnSpc>
            </a:pPr>
            <a:r>
              <a:rPr lang="en-US" sz="2000" dirty="0"/>
              <a:t>Can execute load before store, if addresses known and</a:t>
            </a:r>
            <a:r>
              <a:rPr lang="en-US" sz="2000" dirty="0" smtClean="0"/>
              <a:t> x4 </a:t>
            </a:r>
            <a:r>
              <a:rPr lang="en-US" sz="2000" dirty="0"/>
              <a:t>!=</a:t>
            </a:r>
            <a:r>
              <a:rPr lang="en-US" sz="2000" dirty="0" smtClean="0"/>
              <a:t> x2</a:t>
            </a:r>
            <a:r>
              <a:rPr lang="en-US" sz="2000" dirty="0"/>
              <a:t/>
            </a:r>
            <a:br>
              <a:rPr lang="en-US" sz="2000" dirty="0"/>
            </a:br>
            <a:endParaRPr lang="en-US" sz="2000" dirty="0"/>
          </a:p>
          <a:p>
            <a:pPr>
              <a:lnSpc>
                <a:spcPct val="80000"/>
              </a:lnSpc>
            </a:pPr>
            <a:r>
              <a:rPr lang="en-US" sz="2000" dirty="0"/>
              <a:t>Each load address compared with addresses of all previous uncommitted </a:t>
            </a:r>
            <a:r>
              <a:rPr lang="en-US" sz="2000" dirty="0" smtClean="0"/>
              <a:t>stores</a:t>
            </a:r>
          </a:p>
          <a:p>
            <a:pPr lvl="1">
              <a:lnSpc>
                <a:spcPct val="80000"/>
              </a:lnSpc>
            </a:pPr>
            <a:r>
              <a:rPr lang="en-US" i="1" dirty="0" smtClean="0"/>
              <a:t>can </a:t>
            </a:r>
            <a:r>
              <a:rPr lang="en-US" i="1" dirty="0"/>
              <a:t>use partial conservative check i.e., bottom 12 bits of </a:t>
            </a:r>
            <a:r>
              <a:rPr lang="en-US" i="1" dirty="0" smtClean="0"/>
              <a:t>address, to save hardware</a:t>
            </a:r>
            <a:br>
              <a:rPr lang="en-US" i="1" dirty="0" smtClean="0"/>
            </a:br>
            <a:endParaRPr lang="en-US" i="1" dirty="0"/>
          </a:p>
          <a:p>
            <a:pPr>
              <a:lnSpc>
                <a:spcPct val="80000"/>
              </a:lnSpc>
            </a:pPr>
            <a:r>
              <a:rPr lang="en-US" sz="2000" dirty="0"/>
              <a:t>Don’t execute load if any previous store address not known</a:t>
            </a:r>
          </a:p>
          <a:p>
            <a:pPr>
              <a:lnSpc>
                <a:spcPct val="80000"/>
              </a:lnSpc>
            </a:pPr>
            <a:endParaRPr lang="en-US" sz="2000" dirty="0"/>
          </a:p>
          <a:p>
            <a:pPr algn="ctr">
              <a:lnSpc>
                <a:spcPct val="80000"/>
              </a:lnSpc>
              <a:buFontTx/>
              <a:buNone/>
            </a:pPr>
            <a:r>
              <a:rPr lang="en-US" sz="2000" i="1" dirty="0"/>
              <a:t>(MIPS R10K, </a:t>
            </a:r>
            <a:r>
              <a:rPr lang="en-US" sz="2000" i="1" dirty="0" smtClean="0"/>
              <a:t>16-entry </a:t>
            </a:r>
            <a:r>
              <a:rPr lang="en-US" sz="2000" i="1" dirty="0"/>
              <a:t>address queue)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183C1-5C81-9847-B05E-8F147BE80CA7}" type="slidenum">
              <a:rPr lang="en-US"/>
              <a:pPr/>
              <a:t>24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94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533400"/>
            <a:ext cx="8077200" cy="609600"/>
          </a:xfrm>
        </p:spPr>
        <p:txBody>
          <a:bodyPr/>
          <a:lstStyle/>
          <a:p>
            <a:r>
              <a:rPr lang="en-US"/>
              <a:t>Address Speculation</a:t>
            </a:r>
          </a:p>
        </p:txBody>
      </p:sp>
      <p:sp>
        <p:nvSpPr>
          <p:cNvPr id="194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133600"/>
            <a:ext cx="7620000" cy="4267200"/>
          </a:xfrm>
          <a:noFill/>
          <a:ln/>
        </p:spPr>
        <p:txBody>
          <a:bodyPr/>
          <a:lstStyle/>
          <a:p>
            <a:pPr marL="342900" indent="-342900"/>
            <a:r>
              <a:rPr lang="en-US" dirty="0"/>
              <a:t>Guess that</a:t>
            </a:r>
            <a:r>
              <a:rPr lang="en-US" dirty="0" smtClean="0"/>
              <a:t> x4 </a:t>
            </a:r>
            <a:r>
              <a:rPr lang="en-US" dirty="0"/>
              <a:t>!=</a:t>
            </a:r>
            <a:r>
              <a:rPr lang="en-US" dirty="0" smtClean="0"/>
              <a:t> x2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pPr marL="342900" indent="-342900"/>
            <a:r>
              <a:rPr lang="en-US" dirty="0"/>
              <a:t>Execute load before store address known</a:t>
            </a:r>
            <a:br>
              <a:rPr lang="en-US" dirty="0"/>
            </a:br>
            <a:endParaRPr lang="en-US" dirty="0"/>
          </a:p>
          <a:p>
            <a:pPr marL="342900" indent="-342900"/>
            <a:r>
              <a:rPr lang="en-US" dirty="0"/>
              <a:t>Need to hold all completed but uncommitted load/store addresses in program order</a:t>
            </a:r>
            <a:br>
              <a:rPr lang="en-US" dirty="0"/>
            </a:br>
            <a:endParaRPr lang="en-US" dirty="0"/>
          </a:p>
          <a:p>
            <a:pPr marL="342900" indent="-342900"/>
            <a:r>
              <a:rPr lang="en-US" dirty="0"/>
              <a:t>If subsequently find</a:t>
            </a:r>
            <a:r>
              <a:rPr lang="en-US" dirty="0" smtClean="0"/>
              <a:t> x4</a:t>
            </a:r>
            <a:r>
              <a:rPr lang="en-US" dirty="0"/>
              <a:t>=</a:t>
            </a:r>
            <a:r>
              <a:rPr lang="en-US" dirty="0" smtClean="0"/>
              <a:t>=x2</a:t>
            </a:r>
            <a:r>
              <a:rPr lang="en-US" dirty="0"/>
              <a:t>, squash load and </a:t>
            </a:r>
            <a:r>
              <a:rPr lang="en-US" i="1" dirty="0"/>
              <a:t>all </a:t>
            </a:r>
            <a:r>
              <a:rPr lang="en-US" dirty="0"/>
              <a:t>following instructions</a:t>
            </a:r>
            <a:br>
              <a:rPr lang="en-US" dirty="0"/>
            </a:br>
            <a:endParaRPr lang="en-US" dirty="0"/>
          </a:p>
          <a:p>
            <a:pPr marL="342900" indent="-342900">
              <a:buFontTx/>
              <a:buNone/>
            </a:pPr>
            <a:r>
              <a:rPr lang="en-US" dirty="0"/>
              <a:t>   =&gt; Large penalty for inaccurate address speculation</a:t>
            </a:r>
          </a:p>
        </p:txBody>
      </p:sp>
      <p:sp>
        <p:nvSpPr>
          <p:cNvPr id="1948676" name="Rectangle 4"/>
          <p:cNvSpPr>
            <a:spLocks noChangeArrowheads="1"/>
          </p:cNvSpPr>
          <p:nvPr/>
        </p:nvSpPr>
        <p:spPr bwMode="auto">
          <a:xfrm>
            <a:off x="457200" y="1371600"/>
            <a:ext cx="8229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285750" indent="-285750"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sz="2400" b="1" dirty="0" err="1" smtClean="0">
                <a:latin typeface="Courier New" charset="0"/>
              </a:rPr>
              <a:t>sd</a:t>
            </a:r>
            <a:r>
              <a:rPr lang="en-US" sz="2400" b="1" dirty="0" smtClean="0">
                <a:latin typeface="Courier New" charset="0"/>
              </a:rPr>
              <a:t> x1</a:t>
            </a:r>
            <a:r>
              <a:rPr lang="en-US" sz="2400" b="1" dirty="0">
                <a:latin typeface="Courier New" charset="0"/>
              </a:rPr>
              <a:t>, </a:t>
            </a:r>
            <a:r>
              <a:rPr lang="en-US" sz="2400" b="1" dirty="0" smtClean="0">
                <a:latin typeface="Courier New" charset="0"/>
              </a:rPr>
              <a:t>(x2</a:t>
            </a:r>
            <a:r>
              <a:rPr lang="en-US" sz="2400" b="1" dirty="0">
                <a:latin typeface="Courier New" charset="0"/>
              </a:rPr>
              <a:t>)</a:t>
            </a:r>
          </a:p>
          <a:p>
            <a:pPr marL="285750" indent="-285750"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sz="2400" b="1" dirty="0">
                <a:latin typeface="Courier New" charset="0"/>
              </a:rPr>
              <a:t>ld</a:t>
            </a:r>
            <a:r>
              <a:rPr lang="en-US" sz="2400" b="1" dirty="0" smtClean="0">
                <a:latin typeface="Courier New" charset="0"/>
              </a:rPr>
              <a:t> x3</a:t>
            </a:r>
            <a:r>
              <a:rPr lang="en-US" sz="2400" b="1" dirty="0">
                <a:latin typeface="Courier New" charset="0"/>
              </a:rPr>
              <a:t>, </a:t>
            </a:r>
            <a:r>
              <a:rPr lang="en-US" sz="2400" b="1" dirty="0" smtClean="0">
                <a:latin typeface="Courier New" charset="0"/>
              </a:rPr>
              <a:t>(x4</a:t>
            </a:r>
            <a:r>
              <a:rPr lang="en-US" sz="2400" b="1" dirty="0">
                <a:latin typeface="Courier New" charset="0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8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8675" grpId="0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5C860-1C73-AF49-B13E-37247AA10D42}" type="slidenum">
              <a:rPr lang="en-US"/>
              <a:pPr/>
              <a:t>25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95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52400"/>
            <a:ext cx="8077200" cy="1143000"/>
          </a:xfrm>
        </p:spPr>
        <p:txBody>
          <a:bodyPr/>
          <a:lstStyle/>
          <a:p>
            <a:r>
              <a:rPr lang="en-US" dirty="0"/>
              <a:t>Memory Dependence Prediction</a:t>
            </a:r>
            <a:br>
              <a:rPr lang="en-US" dirty="0"/>
            </a:br>
            <a:r>
              <a:rPr lang="en-US" sz="2000" i="1" dirty="0"/>
              <a:t>(Alpha 21264)</a:t>
            </a:r>
          </a:p>
        </p:txBody>
      </p:sp>
      <p:sp>
        <p:nvSpPr>
          <p:cNvPr id="195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295400"/>
            <a:ext cx="7772400" cy="5029200"/>
          </a:xfrm>
          <a:noFill/>
          <a:ln/>
        </p:spPr>
        <p:txBody>
          <a:bodyPr/>
          <a:lstStyle/>
          <a:p>
            <a:pPr marL="284163" indent="-284163" algn="ctr">
              <a:lnSpc>
                <a:spcPct val="80000"/>
              </a:lnSpc>
              <a:buFontTx/>
              <a:buNone/>
            </a:pPr>
            <a:r>
              <a:rPr lang="en-US" sz="2800" b="1" dirty="0" err="1" smtClean="0">
                <a:latin typeface="Courier New" charset="0"/>
              </a:rPr>
              <a:t>sd</a:t>
            </a:r>
            <a:r>
              <a:rPr lang="en-US" sz="2800" b="1" dirty="0" smtClean="0">
                <a:latin typeface="Courier New" charset="0"/>
              </a:rPr>
              <a:t> x1</a:t>
            </a:r>
            <a:r>
              <a:rPr lang="en-US" sz="2800" b="1" dirty="0">
                <a:latin typeface="Courier New" charset="0"/>
              </a:rPr>
              <a:t>, </a:t>
            </a:r>
            <a:r>
              <a:rPr lang="en-US" sz="2800" b="1" dirty="0" smtClean="0">
                <a:latin typeface="Courier New" charset="0"/>
              </a:rPr>
              <a:t>(x2</a:t>
            </a:r>
            <a:r>
              <a:rPr lang="en-US" sz="2800" b="1" dirty="0">
                <a:latin typeface="Courier New" charset="0"/>
              </a:rPr>
              <a:t>)</a:t>
            </a:r>
          </a:p>
          <a:p>
            <a:pPr marL="284163" indent="-284163" algn="ctr">
              <a:lnSpc>
                <a:spcPct val="80000"/>
              </a:lnSpc>
              <a:buFontTx/>
              <a:buNone/>
            </a:pPr>
            <a:r>
              <a:rPr lang="en-US" sz="2800" b="1" dirty="0">
                <a:latin typeface="Courier New" charset="0"/>
              </a:rPr>
              <a:t>ld</a:t>
            </a:r>
            <a:r>
              <a:rPr lang="en-US" sz="2800" b="1" dirty="0" smtClean="0">
                <a:latin typeface="Courier New" charset="0"/>
              </a:rPr>
              <a:t> x3</a:t>
            </a:r>
            <a:r>
              <a:rPr lang="en-US" sz="2800" b="1" dirty="0">
                <a:latin typeface="Courier New" charset="0"/>
              </a:rPr>
              <a:t>, </a:t>
            </a:r>
            <a:r>
              <a:rPr lang="en-US" sz="2800" b="1" dirty="0" smtClean="0">
                <a:latin typeface="Courier New" charset="0"/>
              </a:rPr>
              <a:t>(x4</a:t>
            </a:r>
            <a:r>
              <a:rPr lang="en-US" sz="2800" b="1" dirty="0">
                <a:latin typeface="Courier New" charset="0"/>
              </a:rPr>
              <a:t>)</a:t>
            </a:r>
            <a:r>
              <a:rPr lang="en-US" sz="2800" b="1" dirty="0"/>
              <a:t> </a:t>
            </a:r>
          </a:p>
          <a:p>
            <a:pPr marL="284163" indent="-284163" algn="ctr">
              <a:lnSpc>
                <a:spcPct val="80000"/>
              </a:lnSpc>
              <a:buFontTx/>
              <a:buNone/>
            </a:pPr>
            <a:endParaRPr lang="en-US" sz="2800" b="1" dirty="0"/>
          </a:p>
          <a:p>
            <a:pPr marL="284163" indent="-284163">
              <a:lnSpc>
                <a:spcPct val="80000"/>
              </a:lnSpc>
            </a:pPr>
            <a:r>
              <a:rPr lang="en-US" dirty="0"/>
              <a:t>Guess that</a:t>
            </a:r>
            <a:r>
              <a:rPr lang="en-US" dirty="0" smtClean="0"/>
              <a:t> x4 </a:t>
            </a:r>
            <a:r>
              <a:rPr lang="en-US" dirty="0"/>
              <a:t>!=</a:t>
            </a:r>
            <a:r>
              <a:rPr lang="en-US" dirty="0" smtClean="0"/>
              <a:t> x2 </a:t>
            </a:r>
            <a:r>
              <a:rPr lang="en-US" dirty="0"/>
              <a:t>and execute load before store</a:t>
            </a:r>
            <a:br>
              <a:rPr lang="en-US" dirty="0"/>
            </a:br>
            <a:endParaRPr lang="en-US" dirty="0"/>
          </a:p>
          <a:p>
            <a:pPr marL="284163" indent="-284163">
              <a:lnSpc>
                <a:spcPct val="80000"/>
              </a:lnSpc>
            </a:pPr>
            <a:r>
              <a:rPr lang="en-US" dirty="0"/>
              <a:t>If later find</a:t>
            </a:r>
            <a:r>
              <a:rPr lang="en-US" dirty="0" smtClean="0"/>
              <a:t> x4</a:t>
            </a:r>
            <a:r>
              <a:rPr lang="en-US" dirty="0"/>
              <a:t>=</a:t>
            </a:r>
            <a:r>
              <a:rPr lang="en-US" dirty="0" smtClean="0"/>
              <a:t>=x2</a:t>
            </a:r>
            <a:r>
              <a:rPr lang="en-US" dirty="0"/>
              <a:t>, squash load and all following instructions, but mark load instruction as </a:t>
            </a:r>
            <a:r>
              <a:rPr lang="en-US" i="1" dirty="0"/>
              <a:t>store-wait</a:t>
            </a:r>
            <a:br>
              <a:rPr lang="en-US" i="1" dirty="0"/>
            </a:br>
            <a:endParaRPr lang="en-US" i="1" dirty="0"/>
          </a:p>
          <a:p>
            <a:pPr marL="284163" indent="-284163">
              <a:lnSpc>
                <a:spcPct val="80000"/>
              </a:lnSpc>
            </a:pPr>
            <a:r>
              <a:rPr lang="en-US" dirty="0"/>
              <a:t>Subsequent executions of the same load instruction will wait for all previous stores to complete</a:t>
            </a:r>
            <a:br>
              <a:rPr lang="en-US" dirty="0"/>
            </a:br>
            <a:endParaRPr lang="en-US" dirty="0"/>
          </a:p>
          <a:p>
            <a:pPr marL="284163" indent="-284163">
              <a:lnSpc>
                <a:spcPct val="80000"/>
              </a:lnSpc>
            </a:pPr>
            <a:r>
              <a:rPr lang="en-US" dirty="0"/>
              <a:t>Periodically clear </a:t>
            </a:r>
            <a:r>
              <a:rPr lang="en-US" i="1" dirty="0"/>
              <a:t>store-wait </a:t>
            </a:r>
            <a:r>
              <a:rPr lang="en-US" dirty="0"/>
              <a:t>bits</a:t>
            </a:r>
          </a:p>
          <a:p>
            <a:pPr marL="284163" indent="-284163">
              <a:lnSpc>
                <a:spcPct val="80000"/>
              </a:lnSpc>
              <a:buFontTx/>
              <a:buNone/>
            </a:pPr>
            <a:r>
              <a:rPr lang="en-US" dirty="0"/>
              <a:t> </a:t>
            </a:r>
          </a:p>
          <a:p>
            <a:pPr marL="284163" indent="-284163">
              <a:lnSpc>
                <a:spcPct val="80000"/>
              </a:lnSpc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6BECD-9903-8248-964A-1FF10C7057A3}" type="slidenum">
              <a:rPr lang="en-US"/>
              <a:pPr/>
              <a:t>26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95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609600"/>
            <a:ext cx="7162800" cy="579438"/>
          </a:xfrm>
          <a:noFill/>
          <a:ln/>
        </p:spPr>
        <p:txBody>
          <a:bodyPr lIns="90488" tIns="44450" rIns="90488" bIns="44450"/>
          <a:lstStyle/>
          <a:p>
            <a:r>
              <a:rPr lang="en-US"/>
              <a:t>Speculative Loads / Stores</a:t>
            </a:r>
          </a:p>
        </p:txBody>
      </p:sp>
      <p:sp>
        <p:nvSpPr>
          <p:cNvPr id="1952771" name="Rectangle 3"/>
          <p:cNvSpPr>
            <a:spLocks noChangeArrowheads="1"/>
          </p:cNvSpPr>
          <p:nvPr/>
        </p:nvSpPr>
        <p:spPr bwMode="auto">
          <a:xfrm>
            <a:off x="762000" y="1371600"/>
            <a:ext cx="7961313" cy="16129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>
                <a:latin typeface="Verdana" charset="0"/>
              </a:rPr>
              <a:t>Just like register updates, stores should not modify</a:t>
            </a:r>
          </a:p>
          <a:p>
            <a:pPr algn="l">
              <a:spcBef>
                <a:spcPct val="0"/>
              </a:spcBef>
            </a:pPr>
            <a:r>
              <a:rPr lang="en-US" sz="2000">
                <a:latin typeface="Verdana" charset="0"/>
              </a:rPr>
              <a:t>the memory until after the instruction is committed</a:t>
            </a:r>
            <a:br>
              <a:rPr lang="en-US" sz="2000">
                <a:latin typeface="Verdana" charset="0"/>
              </a:rPr>
            </a:br>
            <a:endParaRPr lang="en-US" sz="2000">
              <a:latin typeface="Verdana" charset="0"/>
            </a:endParaRPr>
          </a:p>
          <a:p>
            <a:pPr algn="l">
              <a:spcBef>
                <a:spcPct val="0"/>
              </a:spcBef>
            </a:pPr>
            <a:r>
              <a:rPr lang="en-US" sz="2000">
                <a:latin typeface="Verdana" charset="0"/>
              </a:rPr>
              <a:t>-</a:t>
            </a:r>
            <a:r>
              <a:rPr lang="en-US" sz="2000">
                <a:latin typeface="Verdana" charset="0"/>
                <a:ea typeface="Arial" charset="0"/>
                <a:cs typeface="Arial" charset="0"/>
              </a:rPr>
              <a:t> A speculative store buffer is a structure introduced to hold speculative store data.</a:t>
            </a:r>
            <a:endParaRPr lang="en-US" sz="2000">
              <a:latin typeface="Verdana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E9F2E-1839-0B45-91D6-2CCA0E9C1916}" type="slidenum">
              <a:rPr lang="en-US"/>
              <a:pPr/>
              <a:t>27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95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609600"/>
            <a:ext cx="7162800" cy="533400"/>
          </a:xfrm>
        </p:spPr>
        <p:txBody>
          <a:bodyPr/>
          <a:lstStyle/>
          <a:p>
            <a:r>
              <a:rPr lang="en-US"/>
              <a:t>Speculative Store Buffer</a:t>
            </a:r>
          </a:p>
        </p:txBody>
      </p:sp>
      <p:sp>
        <p:nvSpPr>
          <p:cNvPr id="195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4419600"/>
            <a:ext cx="8153400" cy="2209800"/>
          </a:xfrm>
          <a:noFill/>
          <a:ln/>
        </p:spPr>
        <p:txBody>
          <a:bodyPr/>
          <a:lstStyle/>
          <a:p>
            <a:pPr marL="230188" indent="-230188">
              <a:lnSpc>
                <a:spcPct val="100000"/>
              </a:lnSpc>
              <a:spcBef>
                <a:spcPct val="0"/>
              </a:spcBef>
            </a:pPr>
            <a:r>
              <a:rPr lang="en-US" sz="2000"/>
              <a:t>On store execute:</a:t>
            </a:r>
          </a:p>
          <a:p>
            <a:pPr marL="628650" lvl="1" indent="-230188">
              <a:lnSpc>
                <a:spcPct val="100000"/>
              </a:lnSpc>
              <a:spcBef>
                <a:spcPct val="0"/>
              </a:spcBef>
            </a:pPr>
            <a:r>
              <a:rPr lang="en-US"/>
              <a:t>mark entry valid and speculative, and save data and tag of instruction.</a:t>
            </a:r>
          </a:p>
          <a:p>
            <a:pPr marL="230188" indent="-230188">
              <a:lnSpc>
                <a:spcPct val="100000"/>
              </a:lnSpc>
              <a:spcBef>
                <a:spcPct val="0"/>
              </a:spcBef>
            </a:pPr>
            <a:r>
              <a:rPr lang="en-US" sz="2000"/>
              <a:t>On store commit: </a:t>
            </a:r>
          </a:p>
          <a:p>
            <a:pPr marL="628650" lvl="1" indent="-230188">
              <a:lnSpc>
                <a:spcPct val="100000"/>
              </a:lnSpc>
              <a:spcBef>
                <a:spcPct val="0"/>
              </a:spcBef>
            </a:pPr>
            <a:r>
              <a:rPr lang="en-US"/>
              <a:t>clear speculative bit and eventually move data to cache</a:t>
            </a:r>
          </a:p>
          <a:p>
            <a:pPr marL="230188" indent="-230188">
              <a:lnSpc>
                <a:spcPct val="100000"/>
              </a:lnSpc>
              <a:spcBef>
                <a:spcPct val="0"/>
              </a:spcBef>
            </a:pPr>
            <a:r>
              <a:rPr lang="en-US" sz="2000"/>
              <a:t>On store abort:</a:t>
            </a:r>
          </a:p>
          <a:p>
            <a:pPr marL="628650" lvl="1" indent="-230188">
              <a:lnSpc>
                <a:spcPct val="100000"/>
              </a:lnSpc>
              <a:spcBef>
                <a:spcPct val="0"/>
              </a:spcBef>
            </a:pPr>
            <a:r>
              <a:rPr lang="en-US"/>
              <a:t> clear valid bit</a:t>
            </a:r>
          </a:p>
        </p:txBody>
      </p:sp>
      <p:sp>
        <p:nvSpPr>
          <p:cNvPr id="1954820" name="Rectangle 4"/>
          <p:cNvSpPr>
            <a:spLocks noChangeArrowheads="1"/>
          </p:cNvSpPr>
          <p:nvPr/>
        </p:nvSpPr>
        <p:spPr bwMode="auto">
          <a:xfrm>
            <a:off x="5518150" y="2427288"/>
            <a:ext cx="2663825" cy="1141412"/>
          </a:xfrm>
          <a:prstGeom prst="rect">
            <a:avLst/>
          </a:prstGeom>
          <a:solidFill>
            <a:srgbClr val="FFFFFF"/>
          </a:solidFill>
          <a:ln w="1905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2400">
                <a:latin typeface="Verdana" charset="0"/>
              </a:rPr>
              <a:t>Data</a:t>
            </a:r>
          </a:p>
        </p:txBody>
      </p:sp>
      <p:sp>
        <p:nvSpPr>
          <p:cNvPr id="1954821" name="Rectangle 5"/>
          <p:cNvSpPr>
            <a:spLocks noChangeArrowheads="1"/>
          </p:cNvSpPr>
          <p:nvPr/>
        </p:nvSpPr>
        <p:spPr bwMode="auto">
          <a:xfrm>
            <a:off x="2122488" y="1447800"/>
            <a:ext cx="2663825" cy="327025"/>
          </a:xfrm>
          <a:prstGeom prst="rect">
            <a:avLst/>
          </a:prstGeom>
          <a:solidFill>
            <a:srgbClr val="FFFFFF"/>
          </a:solidFill>
          <a:ln w="1905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1800">
                <a:latin typeface="Verdana" charset="0"/>
              </a:rPr>
              <a:t>Load Address</a:t>
            </a:r>
          </a:p>
        </p:txBody>
      </p:sp>
      <p:sp>
        <p:nvSpPr>
          <p:cNvPr id="1954822" name="Rectangle 6"/>
          <p:cNvSpPr>
            <a:spLocks noChangeArrowheads="1"/>
          </p:cNvSpPr>
          <p:nvPr/>
        </p:nvSpPr>
        <p:spPr bwMode="auto">
          <a:xfrm>
            <a:off x="4586288" y="2427288"/>
            <a:ext cx="931862" cy="1141412"/>
          </a:xfrm>
          <a:prstGeom prst="rect">
            <a:avLst/>
          </a:prstGeom>
          <a:solidFill>
            <a:srgbClr val="FFFFFF"/>
          </a:solidFill>
          <a:ln w="1905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2400">
                <a:latin typeface="Verdana" charset="0"/>
              </a:rPr>
              <a:t>Tags</a:t>
            </a:r>
          </a:p>
        </p:txBody>
      </p:sp>
      <p:sp>
        <p:nvSpPr>
          <p:cNvPr id="1954823" name="Freeform 7"/>
          <p:cNvSpPr>
            <a:spLocks/>
          </p:cNvSpPr>
          <p:nvPr/>
        </p:nvSpPr>
        <p:spPr bwMode="auto">
          <a:xfrm>
            <a:off x="2720975" y="2154238"/>
            <a:ext cx="3729038" cy="1849437"/>
          </a:xfrm>
          <a:custGeom>
            <a:avLst/>
            <a:gdLst/>
            <a:ahLst/>
            <a:cxnLst>
              <a:cxn ang="0">
                <a:pos x="0" y="1392"/>
              </a:cxn>
              <a:cxn ang="0">
                <a:pos x="0" y="1632"/>
              </a:cxn>
              <a:cxn ang="0">
                <a:pos x="960" y="1632"/>
              </a:cxn>
              <a:cxn ang="0">
                <a:pos x="960" y="0"/>
              </a:cxn>
              <a:cxn ang="0">
                <a:pos x="2688" y="0"/>
              </a:cxn>
              <a:cxn ang="0">
                <a:pos x="2688" y="240"/>
              </a:cxn>
            </a:cxnLst>
            <a:rect l="0" t="0" r="r" b="b"/>
            <a:pathLst>
              <a:path w="2688" h="1632">
                <a:moveTo>
                  <a:pt x="0" y="1392"/>
                </a:moveTo>
                <a:lnTo>
                  <a:pt x="0" y="1632"/>
                </a:lnTo>
                <a:lnTo>
                  <a:pt x="960" y="1632"/>
                </a:lnTo>
                <a:lnTo>
                  <a:pt x="960" y="0"/>
                </a:lnTo>
                <a:lnTo>
                  <a:pt x="2688" y="0"/>
                </a:lnTo>
                <a:lnTo>
                  <a:pt x="2688" y="240"/>
                </a:lnTo>
              </a:path>
            </a:pathLst>
          </a:custGeom>
          <a:noFill/>
          <a:ln w="19050" cap="flat" cmpd="sng">
            <a:solidFill>
              <a:schemeClr val="tx2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54824" name="Freeform 8"/>
          <p:cNvSpPr>
            <a:spLocks/>
          </p:cNvSpPr>
          <p:nvPr/>
        </p:nvSpPr>
        <p:spPr bwMode="auto">
          <a:xfrm>
            <a:off x="3521075" y="1774825"/>
            <a:ext cx="1465263" cy="65246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44"/>
              </a:cxn>
              <a:cxn ang="0">
                <a:pos x="1056" y="144"/>
              </a:cxn>
              <a:cxn ang="0">
                <a:pos x="1056" y="576"/>
              </a:cxn>
            </a:cxnLst>
            <a:rect l="0" t="0" r="r" b="b"/>
            <a:pathLst>
              <a:path w="1056" h="576">
                <a:moveTo>
                  <a:pt x="0" y="0"/>
                </a:moveTo>
                <a:lnTo>
                  <a:pt x="0" y="144"/>
                </a:lnTo>
                <a:lnTo>
                  <a:pt x="1056" y="144"/>
                </a:lnTo>
                <a:lnTo>
                  <a:pt x="1056" y="576"/>
                </a:lnTo>
              </a:path>
            </a:pathLst>
          </a:custGeom>
          <a:noFill/>
          <a:ln w="19050" cap="flat" cmpd="sng">
            <a:solidFill>
              <a:schemeClr val="tx2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54825" name="Freeform 9"/>
          <p:cNvSpPr>
            <a:spLocks/>
          </p:cNvSpPr>
          <p:nvPr/>
        </p:nvSpPr>
        <p:spPr bwMode="auto">
          <a:xfrm>
            <a:off x="1989138" y="1936750"/>
            <a:ext cx="1531937" cy="490538"/>
          </a:xfrm>
          <a:custGeom>
            <a:avLst/>
            <a:gdLst/>
            <a:ahLst/>
            <a:cxnLst>
              <a:cxn ang="0">
                <a:pos x="1440" y="0"/>
              </a:cxn>
              <a:cxn ang="0">
                <a:pos x="0" y="0"/>
              </a:cxn>
              <a:cxn ang="0">
                <a:pos x="0" y="432"/>
              </a:cxn>
            </a:cxnLst>
            <a:rect l="0" t="0" r="r" b="b"/>
            <a:pathLst>
              <a:path w="1440" h="432">
                <a:moveTo>
                  <a:pt x="1440" y="0"/>
                </a:moveTo>
                <a:lnTo>
                  <a:pt x="0" y="0"/>
                </a:lnTo>
                <a:lnTo>
                  <a:pt x="0" y="432"/>
                </a:lnTo>
              </a:path>
            </a:pathLst>
          </a:custGeom>
          <a:noFill/>
          <a:ln w="19050" cap="flat" cmpd="sng">
            <a:solidFill>
              <a:schemeClr val="tx2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54826" name="Text Box 10"/>
          <p:cNvSpPr txBox="1">
            <a:spLocks noChangeArrowheads="1"/>
          </p:cNvSpPr>
          <p:nvPr/>
        </p:nvSpPr>
        <p:spPr bwMode="auto">
          <a:xfrm>
            <a:off x="3962400" y="3657600"/>
            <a:ext cx="2446338" cy="33655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latin typeface="Verdana" charset="0"/>
              </a:rPr>
              <a:t>Store Commit Path</a:t>
            </a:r>
          </a:p>
        </p:txBody>
      </p:sp>
      <p:sp>
        <p:nvSpPr>
          <p:cNvPr id="1954827" name="Text Box 11"/>
          <p:cNvSpPr txBox="1">
            <a:spLocks noChangeArrowheads="1"/>
          </p:cNvSpPr>
          <p:nvPr/>
        </p:nvSpPr>
        <p:spPr bwMode="auto">
          <a:xfrm>
            <a:off x="228600" y="1447800"/>
            <a:ext cx="1531938" cy="915988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800" i="1">
                <a:latin typeface="Verdana" charset="0"/>
              </a:rPr>
              <a:t>Speculative Store Buffer</a:t>
            </a:r>
          </a:p>
        </p:txBody>
      </p:sp>
      <p:sp>
        <p:nvSpPr>
          <p:cNvPr id="1954828" name="Text Box 12"/>
          <p:cNvSpPr txBox="1">
            <a:spLocks noChangeArrowheads="1"/>
          </p:cNvSpPr>
          <p:nvPr/>
        </p:nvSpPr>
        <p:spPr bwMode="auto">
          <a:xfrm>
            <a:off x="6629400" y="1600200"/>
            <a:ext cx="1798638" cy="64135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800" i="1">
                <a:latin typeface="Verdana" charset="0"/>
              </a:rPr>
              <a:t>L1 Data Cache</a:t>
            </a:r>
          </a:p>
        </p:txBody>
      </p:sp>
      <p:sp>
        <p:nvSpPr>
          <p:cNvPr id="1954829" name="Freeform 13"/>
          <p:cNvSpPr>
            <a:spLocks/>
          </p:cNvSpPr>
          <p:nvPr/>
        </p:nvSpPr>
        <p:spPr bwMode="auto">
          <a:xfrm>
            <a:off x="2720975" y="4003675"/>
            <a:ext cx="5594350" cy="2174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92"/>
              </a:cxn>
              <a:cxn ang="0">
                <a:pos x="4032" y="192"/>
              </a:cxn>
            </a:cxnLst>
            <a:rect l="0" t="0" r="r" b="b"/>
            <a:pathLst>
              <a:path w="4032" h="192">
                <a:moveTo>
                  <a:pt x="0" y="0"/>
                </a:moveTo>
                <a:lnTo>
                  <a:pt x="0" y="192"/>
                </a:lnTo>
                <a:lnTo>
                  <a:pt x="4032" y="192"/>
                </a:lnTo>
              </a:path>
            </a:pathLst>
          </a:custGeom>
          <a:noFill/>
          <a:ln w="19050" cap="flat" cmpd="sng">
            <a:solidFill>
              <a:schemeClr val="tx2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54830" name="Line 14"/>
          <p:cNvSpPr>
            <a:spLocks noChangeShapeType="1"/>
          </p:cNvSpPr>
          <p:nvPr/>
        </p:nvSpPr>
        <p:spPr bwMode="auto">
          <a:xfrm>
            <a:off x="6516688" y="3568700"/>
            <a:ext cx="0" cy="652463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54831" name="Text Box 15"/>
          <p:cNvSpPr txBox="1">
            <a:spLocks noChangeArrowheads="1"/>
          </p:cNvSpPr>
          <p:nvPr/>
        </p:nvSpPr>
        <p:spPr bwMode="auto">
          <a:xfrm>
            <a:off x="6859588" y="3886200"/>
            <a:ext cx="1220787" cy="33655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Verdana" charset="0"/>
              </a:rPr>
              <a:t>Load Data</a:t>
            </a:r>
          </a:p>
        </p:txBody>
      </p:sp>
      <p:grpSp>
        <p:nvGrpSpPr>
          <p:cNvPr id="2" name="Group 16"/>
          <p:cNvGrpSpPr>
            <a:grpSpLocks/>
          </p:cNvGrpSpPr>
          <p:nvPr/>
        </p:nvGrpSpPr>
        <p:grpSpPr bwMode="auto">
          <a:xfrm>
            <a:off x="790575" y="3514725"/>
            <a:ext cx="2930525" cy="217488"/>
            <a:chOff x="0" y="2640"/>
            <a:chExt cx="2112" cy="192"/>
          </a:xfrm>
        </p:grpSpPr>
        <p:sp>
          <p:nvSpPr>
            <p:cNvPr id="1954833" name="Rectangle 17"/>
            <p:cNvSpPr>
              <a:spLocks noChangeArrowheads="1"/>
            </p:cNvSpPr>
            <p:nvPr/>
          </p:nvSpPr>
          <p:spPr bwMode="auto">
            <a:xfrm>
              <a:off x="288" y="2640"/>
              <a:ext cx="768" cy="192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>
                  <a:latin typeface="Verdana" charset="0"/>
                </a:rPr>
                <a:t>Tag</a:t>
              </a:r>
            </a:p>
          </p:txBody>
        </p:sp>
        <p:sp>
          <p:nvSpPr>
            <p:cNvPr id="1954834" name="Rectangle 18"/>
            <p:cNvSpPr>
              <a:spLocks noChangeArrowheads="1"/>
            </p:cNvSpPr>
            <p:nvPr/>
          </p:nvSpPr>
          <p:spPr bwMode="auto">
            <a:xfrm>
              <a:off x="1056" y="2640"/>
              <a:ext cx="1056" cy="192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>
                  <a:latin typeface="Verdana" charset="0"/>
                </a:rPr>
                <a:t>Data</a:t>
              </a:r>
            </a:p>
          </p:txBody>
        </p:sp>
        <p:sp>
          <p:nvSpPr>
            <p:cNvPr id="1954835" name="Rectangle 19"/>
            <p:cNvSpPr>
              <a:spLocks noChangeArrowheads="1"/>
            </p:cNvSpPr>
            <p:nvPr/>
          </p:nvSpPr>
          <p:spPr bwMode="auto">
            <a:xfrm>
              <a:off x="144" y="2640"/>
              <a:ext cx="144" cy="192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>
                  <a:latin typeface="Verdana" charset="0"/>
                </a:rPr>
                <a:t>S</a:t>
              </a:r>
            </a:p>
          </p:txBody>
        </p:sp>
        <p:sp>
          <p:nvSpPr>
            <p:cNvPr id="1954836" name="Rectangle 20"/>
            <p:cNvSpPr>
              <a:spLocks noChangeArrowheads="1"/>
            </p:cNvSpPr>
            <p:nvPr/>
          </p:nvSpPr>
          <p:spPr bwMode="auto">
            <a:xfrm>
              <a:off x="0" y="2640"/>
              <a:ext cx="144" cy="192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>
                  <a:latin typeface="Verdana" charset="0"/>
                </a:rPr>
                <a:t>V</a:t>
              </a:r>
            </a:p>
          </p:txBody>
        </p:sp>
      </p:grpSp>
      <p:grpSp>
        <p:nvGrpSpPr>
          <p:cNvPr id="3" name="Group 21"/>
          <p:cNvGrpSpPr>
            <a:grpSpLocks/>
          </p:cNvGrpSpPr>
          <p:nvPr/>
        </p:nvGrpSpPr>
        <p:grpSpPr bwMode="auto">
          <a:xfrm>
            <a:off x="790575" y="3297238"/>
            <a:ext cx="2930525" cy="217487"/>
            <a:chOff x="0" y="2640"/>
            <a:chExt cx="2112" cy="192"/>
          </a:xfrm>
        </p:grpSpPr>
        <p:sp>
          <p:nvSpPr>
            <p:cNvPr id="1954838" name="Rectangle 22"/>
            <p:cNvSpPr>
              <a:spLocks noChangeArrowheads="1"/>
            </p:cNvSpPr>
            <p:nvPr/>
          </p:nvSpPr>
          <p:spPr bwMode="auto">
            <a:xfrm>
              <a:off x="288" y="2640"/>
              <a:ext cx="768" cy="192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>
                  <a:latin typeface="Verdana" charset="0"/>
                </a:rPr>
                <a:t>Tag</a:t>
              </a:r>
            </a:p>
          </p:txBody>
        </p:sp>
        <p:sp>
          <p:nvSpPr>
            <p:cNvPr id="1954839" name="Rectangle 23"/>
            <p:cNvSpPr>
              <a:spLocks noChangeArrowheads="1"/>
            </p:cNvSpPr>
            <p:nvPr/>
          </p:nvSpPr>
          <p:spPr bwMode="auto">
            <a:xfrm>
              <a:off x="1056" y="2640"/>
              <a:ext cx="1056" cy="192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>
                  <a:latin typeface="Verdana" charset="0"/>
                </a:rPr>
                <a:t>Data</a:t>
              </a:r>
            </a:p>
          </p:txBody>
        </p:sp>
        <p:sp>
          <p:nvSpPr>
            <p:cNvPr id="1954840" name="Rectangle 24"/>
            <p:cNvSpPr>
              <a:spLocks noChangeArrowheads="1"/>
            </p:cNvSpPr>
            <p:nvPr/>
          </p:nvSpPr>
          <p:spPr bwMode="auto">
            <a:xfrm>
              <a:off x="144" y="2640"/>
              <a:ext cx="144" cy="192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>
                  <a:latin typeface="Verdana" charset="0"/>
                </a:rPr>
                <a:t>S</a:t>
              </a:r>
            </a:p>
          </p:txBody>
        </p:sp>
        <p:sp>
          <p:nvSpPr>
            <p:cNvPr id="1954841" name="Rectangle 25"/>
            <p:cNvSpPr>
              <a:spLocks noChangeArrowheads="1"/>
            </p:cNvSpPr>
            <p:nvPr/>
          </p:nvSpPr>
          <p:spPr bwMode="auto">
            <a:xfrm>
              <a:off x="0" y="2640"/>
              <a:ext cx="144" cy="192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>
                  <a:latin typeface="Verdana" charset="0"/>
                </a:rPr>
                <a:t>V</a:t>
              </a:r>
            </a:p>
          </p:txBody>
        </p:sp>
      </p:grpSp>
      <p:grpSp>
        <p:nvGrpSpPr>
          <p:cNvPr id="4" name="Group 26"/>
          <p:cNvGrpSpPr>
            <a:grpSpLocks/>
          </p:cNvGrpSpPr>
          <p:nvPr/>
        </p:nvGrpSpPr>
        <p:grpSpPr bwMode="auto">
          <a:xfrm>
            <a:off x="790575" y="3079750"/>
            <a:ext cx="2930525" cy="217488"/>
            <a:chOff x="0" y="2640"/>
            <a:chExt cx="2112" cy="192"/>
          </a:xfrm>
        </p:grpSpPr>
        <p:sp>
          <p:nvSpPr>
            <p:cNvPr id="1954843" name="Rectangle 27"/>
            <p:cNvSpPr>
              <a:spLocks noChangeArrowheads="1"/>
            </p:cNvSpPr>
            <p:nvPr/>
          </p:nvSpPr>
          <p:spPr bwMode="auto">
            <a:xfrm>
              <a:off x="288" y="2640"/>
              <a:ext cx="768" cy="192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>
                  <a:latin typeface="Verdana" charset="0"/>
                </a:rPr>
                <a:t>Tag</a:t>
              </a:r>
            </a:p>
          </p:txBody>
        </p:sp>
        <p:sp>
          <p:nvSpPr>
            <p:cNvPr id="1954844" name="Rectangle 28"/>
            <p:cNvSpPr>
              <a:spLocks noChangeArrowheads="1"/>
            </p:cNvSpPr>
            <p:nvPr/>
          </p:nvSpPr>
          <p:spPr bwMode="auto">
            <a:xfrm>
              <a:off x="1056" y="2640"/>
              <a:ext cx="1056" cy="192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>
                  <a:latin typeface="Verdana" charset="0"/>
                </a:rPr>
                <a:t>Data</a:t>
              </a:r>
            </a:p>
          </p:txBody>
        </p:sp>
        <p:sp>
          <p:nvSpPr>
            <p:cNvPr id="1954845" name="Rectangle 29"/>
            <p:cNvSpPr>
              <a:spLocks noChangeArrowheads="1"/>
            </p:cNvSpPr>
            <p:nvPr/>
          </p:nvSpPr>
          <p:spPr bwMode="auto">
            <a:xfrm>
              <a:off x="144" y="2640"/>
              <a:ext cx="144" cy="192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>
                  <a:latin typeface="Verdana" charset="0"/>
                </a:rPr>
                <a:t>S</a:t>
              </a:r>
            </a:p>
          </p:txBody>
        </p:sp>
        <p:sp>
          <p:nvSpPr>
            <p:cNvPr id="1954846" name="Rectangle 30"/>
            <p:cNvSpPr>
              <a:spLocks noChangeArrowheads="1"/>
            </p:cNvSpPr>
            <p:nvPr/>
          </p:nvSpPr>
          <p:spPr bwMode="auto">
            <a:xfrm>
              <a:off x="0" y="2640"/>
              <a:ext cx="144" cy="192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>
                  <a:latin typeface="Verdana" charset="0"/>
                </a:rPr>
                <a:t>V</a:t>
              </a:r>
            </a:p>
          </p:txBody>
        </p:sp>
      </p:grpSp>
      <p:grpSp>
        <p:nvGrpSpPr>
          <p:cNvPr id="5" name="Group 31"/>
          <p:cNvGrpSpPr>
            <a:grpSpLocks/>
          </p:cNvGrpSpPr>
          <p:nvPr/>
        </p:nvGrpSpPr>
        <p:grpSpPr bwMode="auto">
          <a:xfrm>
            <a:off x="790575" y="2862263"/>
            <a:ext cx="2930525" cy="217487"/>
            <a:chOff x="0" y="2640"/>
            <a:chExt cx="2112" cy="192"/>
          </a:xfrm>
        </p:grpSpPr>
        <p:sp>
          <p:nvSpPr>
            <p:cNvPr id="1954848" name="Rectangle 32"/>
            <p:cNvSpPr>
              <a:spLocks noChangeArrowheads="1"/>
            </p:cNvSpPr>
            <p:nvPr/>
          </p:nvSpPr>
          <p:spPr bwMode="auto">
            <a:xfrm>
              <a:off x="288" y="2640"/>
              <a:ext cx="768" cy="192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>
                  <a:latin typeface="Verdana" charset="0"/>
                </a:rPr>
                <a:t>Tag</a:t>
              </a:r>
            </a:p>
          </p:txBody>
        </p:sp>
        <p:sp>
          <p:nvSpPr>
            <p:cNvPr id="1954849" name="Rectangle 33"/>
            <p:cNvSpPr>
              <a:spLocks noChangeArrowheads="1"/>
            </p:cNvSpPr>
            <p:nvPr/>
          </p:nvSpPr>
          <p:spPr bwMode="auto">
            <a:xfrm>
              <a:off x="1056" y="2640"/>
              <a:ext cx="1056" cy="192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>
                  <a:latin typeface="Verdana" charset="0"/>
                </a:rPr>
                <a:t>Data</a:t>
              </a:r>
            </a:p>
          </p:txBody>
        </p:sp>
        <p:sp>
          <p:nvSpPr>
            <p:cNvPr id="1954850" name="Rectangle 34"/>
            <p:cNvSpPr>
              <a:spLocks noChangeArrowheads="1"/>
            </p:cNvSpPr>
            <p:nvPr/>
          </p:nvSpPr>
          <p:spPr bwMode="auto">
            <a:xfrm>
              <a:off x="144" y="2640"/>
              <a:ext cx="144" cy="192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>
                  <a:latin typeface="Verdana" charset="0"/>
                </a:rPr>
                <a:t>S</a:t>
              </a:r>
            </a:p>
          </p:txBody>
        </p:sp>
        <p:sp>
          <p:nvSpPr>
            <p:cNvPr id="1954851" name="Rectangle 35"/>
            <p:cNvSpPr>
              <a:spLocks noChangeArrowheads="1"/>
            </p:cNvSpPr>
            <p:nvPr/>
          </p:nvSpPr>
          <p:spPr bwMode="auto">
            <a:xfrm>
              <a:off x="0" y="2640"/>
              <a:ext cx="144" cy="192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>
                  <a:latin typeface="Verdana" charset="0"/>
                </a:rPr>
                <a:t>V</a:t>
              </a:r>
            </a:p>
          </p:txBody>
        </p:sp>
      </p:grpSp>
      <p:grpSp>
        <p:nvGrpSpPr>
          <p:cNvPr id="6" name="Group 36"/>
          <p:cNvGrpSpPr>
            <a:grpSpLocks/>
          </p:cNvGrpSpPr>
          <p:nvPr/>
        </p:nvGrpSpPr>
        <p:grpSpPr bwMode="auto">
          <a:xfrm>
            <a:off x="790575" y="2644775"/>
            <a:ext cx="2930525" cy="217488"/>
            <a:chOff x="0" y="2640"/>
            <a:chExt cx="2112" cy="192"/>
          </a:xfrm>
        </p:grpSpPr>
        <p:sp>
          <p:nvSpPr>
            <p:cNvPr id="1954853" name="Rectangle 37"/>
            <p:cNvSpPr>
              <a:spLocks noChangeArrowheads="1"/>
            </p:cNvSpPr>
            <p:nvPr/>
          </p:nvSpPr>
          <p:spPr bwMode="auto">
            <a:xfrm>
              <a:off x="288" y="2640"/>
              <a:ext cx="768" cy="192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>
                  <a:latin typeface="Verdana" charset="0"/>
                </a:rPr>
                <a:t>Tag</a:t>
              </a:r>
            </a:p>
          </p:txBody>
        </p:sp>
        <p:sp>
          <p:nvSpPr>
            <p:cNvPr id="1954854" name="Rectangle 38"/>
            <p:cNvSpPr>
              <a:spLocks noChangeArrowheads="1"/>
            </p:cNvSpPr>
            <p:nvPr/>
          </p:nvSpPr>
          <p:spPr bwMode="auto">
            <a:xfrm>
              <a:off x="1056" y="2640"/>
              <a:ext cx="1056" cy="192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>
                  <a:latin typeface="Verdana" charset="0"/>
                </a:rPr>
                <a:t>Data</a:t>
              </a:r>
            </a:p>
          </p:txBody>
        </p:sp>
        <p:sp>
          <p:nvSpPr>
            <p:cNvPr id="1954855" name="Rectangle 39"/>
            <p:cNvSpPr>
              <a:spLocks noChangeArrowheads="1"/>
            </p:cNvSpPr>
            <p:nvPr/>
          </p:nvSpPr>
          <p:spPr bwMode="auto">
            <a:xfrm>
              <a:off x="144" y="2640"/>
              <a:ext cx="144" cy="192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>
                  <a:latin typeface="Verdana" charset="0"/>
                </a:rPr>
                <a:t>S</a:t>
              </a:r>
            </a:p>
          </p:txBody>
        </p:sp>
        <p:sp>
          <p:nvSpPr>
            <p:cNvPr id="1954856" name="Rectangle 40"/>
            <p:cNvSpPr>
              <a:spLocks noChangeArrowheads="1"/>
            </p:cNvSpPr>
            <p:nvPr/>
          </p:nvSpPr>
          <p:spPr bwMode="auto">
            <a:xfrm>
              <a:off x="0" y="2640"/>
              <a:ext cx="144" cy="192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>
                  <a:latin typeface="Verdana" charset="0"/>
                </a:rPr>
                <a:t>V</a:t>
              </a:r>
            </a:p>
          </p:txBody>
        </p:sp>
      </p:grpSp>
      <p:grpSp>
        <p:nvGrpSpPr>
          <p:cNvPr id="7" name="Group 41"/>
          <p:cNvGrpSpPr>
            <a:grpSpLocks/>
          </p:cNvGrpSpPr>
          <p:nvPr/>
        </p:nvGrpSpPr>
        <p:grpSpPr bwMode="auto">
          <a:xfrm>
            <a:off x="790575" y="2427288"/>
            <a:ext cx="2930525" cy="217487"/>
            <a:chOff x="0" y="2640"/>
            <a:chExt cx="2112" cy="192"/>
          </a:xfrm>
        </p:grpSpPr>
        <p:sp>
          <p:nvSpPr>
            <p:cNvPr id="1954858" name="Rectangle 42"/>
            <p:cNvSpPr>
              <a:spLocks noChangeArrowheads="1"/>
            </p:cNvSpPr>
            <p:nvPr/>
          </p:nvSpPr>
          <p:spPr bwMode="auto">
            <a:xfrm>
              <a:off x="288" y="2640"/>
              <a:ext cx="768" cy="192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>
                  <a:latin typeface="Verdana" charset="0"/>
                </a:rPr>
                <a:t>Tag</a:t>
              </a:r>
            </a:p>
          </p:txBody>
        </p:sp>
        <p:sp>
          <p:nvSpPr>
            <p:cNvPr id="1954859" name="Rectangle 43"/>
            <p:cNvSpPr>
              <a:spLocks noChangeArrowheads="1"/>
            </p:cNvSpPr>
            <p:nvPr/>
          </p:nvSpPr>
          <p:spPr bwMode="auto">
            <a:xfrm>
              <a:off x="1056" y="2640"/>
              <a:ext cx="1056" cy="192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>
                  <a:latin typeface="Verdana" charset="0"/>
                </a:rPr>
                <a:t>Data</a:t>
              </a:r>
            </a:p>
          </p:txBody>
        </p:sp>
        <p:sp>
          <p:nvSpPr>
            <p:cNvPr id="1954860" name="Rectangle 44"/>
            <p:cNvSpPr>
              <a:spLocks noChangeArrowheads="1"/>
            </p:cNvSpPr>
            <p:nvPr/>
          </p:nvSpPr>
          <p:spPr bwMode="auto">
            <a:xfrm>
              <a:off x="144" y="2640"/>
              <a:ext cx="144" cy="192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>
                  <a:latin typeface="Verdana" charset="0"/>
                </a:rPr>
                <a:t>S</a:t>
              </a:r>
            </a:p>
          </p:txBody>
        </p:sp>
        <p:sp>
          <p:nvSpPr>
            <p:cNvPr id="1954861" name="Rectangle 45"/>
            <p:cNvSpPr>
              <a:spLocks noChangeArrowheads="1"/>
            </p:cNvSpPr>
            <p:nvPr/>
          </p:nvSpPr>
          <p:spPr bwMode="auto">
            <a:xfrm>
              <a:off x="0" y="2640"/>
              <a:ext cx="144" cy="192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>
                  <a:latin typeface="Verdana" charset="0"/>
                </a:rPr>
                <a:t>V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4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5EEFB-8B7A-BD4E-95F3-AC54587BE23C}" type="slidenum">
              <a:rPr lang="en-US"/>
              <a:pPr/>
              <a:t>28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95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609600"/>
            <a:ext cx="7162800" cy="533400"/>
          </a:xfrm>
        </p:spPr>
        <p:txBody>
          <a:bodyPr/>
          <a:lstStyle/>
          <a:p>
            <a:r>
              <a:rPr lang="en-US"/>
              <a:t>Speculative Store Buffer</a:t>
            </a:r>
          </a:p>
        </p:txBody>
      </p:sp>
      <p:sp>
        <p:nvSpPr>
          <p:cNvPr id="195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4495800"/>
            <a:ext cx="8763000" cy="1905000"/>
          </a:xfrm>
          <a:noFill/>
          <a:ln/>
        </p:spPr>
        <p:txBody>
          <a:bodyPr/>
          <a:lstStyle/>
          <a:p>
            <a:pPr marL="342900" indent="-342900"/>
            <a:r>
              <a:rPr lang="en-US"/>
              <a:t>If data in both store buffer and cache, which should we use?</a:t>
            </a:r>
          </a:p>
          <a:p>
            <a:pPr marL="742950" lvl="1" indent="-285750">
              <a:buFontTx/>
              <a:buNone/>
            </a:pPr>
            <a:r>
              <a:rPr lang="en-US" sz="2400"/>
              <a:t>	</a:t>
            </a:r>
            <a:r>
              <a:rPr lang="en-US" sz="2400">
                <a:solidFill>
                  <a:srgbClr val="FF0000"/>
                </a:solidFill>
              </a:rPr>
              <a:t>Speculative store buffer</a:t>
            </a:r>
          </a:p>
          <a:p>
            <a:pPr marL="342900" indent="-342900"/>
            <a:r>
              <a:rPr lang="en-US"/>
              <a:t>If same address in store buffer twice, which should we use?</a:t>
            </a:r>
          </a:p>
          <a:p>
            <a:pPr marL="742950" lvl="1" indent="-285750">
              <a:buFontTx/>
              <a:buNone/>
            </a:pPr>
            <a:r>
              <a:rPr lang="en-US" sz="2400"/>
              <a:t>	</a:t>
            </a:r>
            <a:r>
              <a:rPr lang="en-US" sz="2400">
                <a:solidFill>
                  <a:srgbClr val="FF0000"/>
                </a:solidFill>
              </a:rPr>
              <a:t>Youngest store older than load</a:t>
            </a:r>
          </a:p>
        </p:txBody>
      </p:sp>
      <p:sp>
        <p:nvSpPr>
          <p:cNvPr id="1956868" name="Rectangle 4"/>
          <p:cNvSpPr>
            <a:spLocks noChangeArrowheads="1"/>
          </p:cNvSpPr>
          <p:nvPr/>
        </p:nvSpPr>
        <p:spPr bwMode="auto">
          <a:xfrm>
            <a:off x="5518150" y="2427288"/>
            <a:ext cx="2663825" cy="1141412"/>
          </a:xfrm>
          <a:prstGeom prst="rect">
            <a:avLst/>
          </a:prstGeom>
          <a:solidFill>
            <a:srgbClr val="FFFFFF"/>
          </a:solidFill>
          <a:ln w="1905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2400">
                <a:latin typeface="Verdana" charset="0"/>
              </a:rPr>
              <a:t>Data</a:t>
            </a:r>
          </a:p>
        </p:txBody>
      </p:sp>
      <p:sp>
        <p:nvSpPr>
          <p:cNvPr id="1956869" name="Rectangle 5"/>
          <p:cNvSpPr>
            <a:spLocks noChangeArrowheads="1"/>
          </p:cNvSpPr>
          <p:nvPr/>
        </p:nvSpPr>
        <p:spPr bwMode="auto">
          <a:xfrm>
            <a:off x="2122488" y="1447800"/>
            <a:ext cx="2663825" cy="327025"/>
          </a:xfrm>
          <a:prstGeom prst="rect">
            <a:avLst/>
          </a:prstGeom>
          <a:solidFill>
            <a:srgbClr val="FFFFFF"/>
          </a:solidFill>
          <a:ln w="1905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1800">
                <a:latin typeface="Verdana" charset="0"/>
              </a:rPr>
              <a:t>Load Address</a:t>
            </a:r>
          </a:p>
        </p:txBody>
      </p:sp>
      <p:sp>
        <p:nvSpPr>
          <p:cNvPr id="1956870" name="Rectangle 6"/>
          <p:cNvSpPr>
            <a:spLocks noChangeArrowheads="1"/>
          </p:cNvSpPr>
          <p:nvPr/>
        </p:nvSpPr>
        <p:spPr bwMode="auto">
          <a:xfrm>
            <a:off x="4586288" y="2427288"/>
            <a:ext cx="931862" cy="1141412"/>
          </a:xfrm>
          <a:prstGeom prst="rect">
            <a:avLst/>
          </a:prstGeom>
          <a:solidFill>
            <a:srgbClr val="FFFFFF"/>
          </a:solidFill>
          <a:ln w="1905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2400">
                <a:latin typeface="Verdana" charset="0"/>
              </a:rPr>
              <a:t>Tags</a:t>
            </a:r>
          </a:p>
        </p:txBody>
      </p:sp>
      <p:sp>
        <p:nvSpPr>
          <p:cNvPr id="1956871" name="Freeform 7"/>
          <p:cNvSpPr>
            <a:spLocks/>
          </p:cNvSpPr>
          <p:nvPr/>
        </p:nvSpPr>
        <p:spPr bwMode="auto">
          <a:xfrm>
            <a:off x="2720975" y="2154238"/>
            <a:ext cx="3729038" cy="1849437"/>
          </a:xfrm>
          <a:custGeom>
            <a:avLst/>
            <a:gdLst/>
            <a:ahLst/>
            <a:cxnLst>
              <a:cxn ang="0">
                <a:pos x="0" y="1392"/>
              </a:cxn>
              <a:cxn ang="0">
                <a:pos x="0" y="1632"/>
              </a:cxn>
              <a:cxn ang="0">
                <a:pos x="960" y="1632"/>
              </a:cxn>
              <a:cxn ang="0">
                <a:pos x="960" y="0"/>
              </a:cxn>
              <a:cxn ang="0">
                <a:pos x="2688" y="0"/>
              </a:cxn>
              <a:cxn ang="0">
                <a:pos x="2688" y="240"/>
              </a:cxn>
            </a:cxnLst>
            <a:rect l="0" t="0" r="r" b="b"/>
            <a:pathLst>
              <a:path w="2688" h="1632">
                <a:moveTo>
                  <a:pt x="0" y="1392"/>
                </a:moveTo>
                <a:lnTo>
                  <a:pt x="0" y="1632"/>
                </a:lnTo>
                <a:lnTo>
                  <a:pt x="960" y="1632"/>
                </a:lnTo>
                <a:lnTo>
                  <a:pt x="960" y="0"/>
                </a:lnTo>
                <a:lnTo>
                  <a:pt x="2688" y="0"/>
                </a:lnTo>
                <a:lnTo>
                  <a:pt x="2688" y="240"/>
                </a:lnTo>
              </a:path>
            </a:pathLst>
          </a:custGeom>
          <a:noFill/>
          <a:ln w="19050" cap="flat" cmpd="sng">
            <a:solidFill>
              <a:schemeClr val="tx2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56872" name="Freeform 8"/>
          <p:cNvSpPr>
            <a:spLocks/>
          </p:cNvSpPr>
          <p:nvPr/>
        </p:nvSpPr>
        <p:spPr bwMode="auto">
          <a:xfrm>
            <a:off x="3521075" y="1774825"/>
            <a:ext cx="1465263" cy="65246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44"/>
              </a:cxn>
              <a:cxn ang="0">
                <a:pos x="1056" y="144"/>
              </a:cxn>
              <a:cxn ang="0">
                <a:pos x="1056" y="576"/>
              </a:cxn>
            </a:cxnLst>
            <a:rect l="0" t="0" r="r" b="b"/>
            <a:pathLst>
              <a:path w="1056" h="576">
                <a:moveTo>
                  <a:pt x="0" y="0"/>
                </a:moveTo>
                <a:lnTo>
                  <a:pt x="0" y="144"/>
                </a:lnTo>
                <a:lnTo>
                  <a:pt x="1056" y="144"/>
                </a:lnTo>
                <a:lnTo>
                  <a:pt x="1056" y="576"/>
                </a:lnTo>
              </a:path>
            </a:pathLst>
          </a:custGeom>
          <a:noFill/>
          <a:ln w="19050" cap="flat" cmpd="sng">
            <a:solidFill>
              <a:schemeClr val="tx2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56873" name="Freeform 9"/>
          <p:cNvSpPr>
            <a:spLocks/>
          </p:cNvSpPr>
          <p:nvPr/>
        </p:nvSpPr>
        <p:spPr bwMode="auto">
          <a:xfrm>
            <a:off x="1989138" y="1936750"/>
            <a:ext cx="1531937" cy="490538"/>
          </a:xfrm>
          <a:custGeom>
            <a:avLst/>
            <a:gdLst/>
            <a:ahLst/>
            <a:cxnLst>
              <a:cxn ang="0">
                <a:pos x="1440" y="0"/>
              </a:cxn>
              <a:cxn ang="0">
                <a:pos x="0" y="0"/>
              </a:cxn>
              <a:cxn ang="0">
                <a:pos x="0" y="432"/>
              </a:cxn>
            </a:cxnLst>
            <a:rect l="0" t="0" r="r" b="b"/>
            <a:pathLst>
              <a:path w="1440" h="432">
                <a:moveTo>
                  <a:pt x="1440" y="0"/>
                </a:moveTo>
                <a:lnTo>
                  <a:pt x="0" y="0"/>
                </a:lnTo>
                <a:lnTo>
                  <a:pt x="0" y="432"/>
                </a:lnTo>
              </a:path>
            </a:pathLst>
          </a:custGeom>
          <a:noFill/>
          <a:ln w="19050" cap="flat" cmpd="sng">
            <a:solidFill>
              <a:schemeClr val="tx2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56874" name="Text Box 10"/>
          <p:cNvSpPr txBox="1">
            <a:spLocks noChangeArrowheads="1"/>
          </p:cNvSpPr>
          <p:nvPr/>
        </p:nvSpPr>
        <p:spPr bwMode="auto">
          <a:xfrm>
            <a:off x="3886200" y="3657600"/>
            <a:ext cx="2446338" cy="33655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latin typeface="Verdana" charset="0"/>
              </a:rPr>
              <a:t>Store Commit Path</a:t>
            </a:r>
          </a:p>
        </p:txBody>
      </p:sp>
      <p:sp>
        <p:nvSpPr>
          <p:cNvPr id="1956875" name="Text Box 11"/>
          <p:cNvSpPr txBox="1">
            <a:spLocks noChangeArrowheads="1"/>
          </p:cNvSpPr>
          <p:nvPr/>
        </p:nvSpPr>
        <p:spPr bwMode="auto">
          <a:xfrm>
            <a:off x="228600" y="1447800"/>
            <a:ext cx="1531938" cy="915988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800" i="1">
                <a:latin typeface="Verdana" charset="0"/>
              </a:rPr>
              <a:t>Speculative Store Buffer</a:t>
            </a:r>
          </a:p>
        </p:txBody>
      </p:sp>
      <p:sp>
        <p:nvSpPr>
          <p:cNvPr id="1956876" name="Text Box 12"/>
          <p:cNvSpPr txBox="1">
            <a:spLocks noChangeArrowheads="1"/>
          </p:cNvSpPr>
          <p:nvPr/>
        </p:nvSpPr>
        <p:spPr bwMode="auto">
          <a:xfrm>
            <a:off x="6629400" y="1600200"/>
            <a:ext cx="1798638" cy="64135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800" i="1">
                <a:latin typeface="Verdana" charset="0"/>
              </a:rPr>
              <a:t>L1 Data Cache</a:t>
            </a:r>
          </a:p>
        </p:txBody>
      </p:sp>
      <p:sp>
        <p:nvSpPr>
          <p:cNvPr id="1956877" name="Freeform 13"/>
          <p:cNvSpPr>
            <a:spLocks/>
          </p:cNvSpPr>
          <p:nvPr/>
        </p:nvSpPr>
        <p:spPr bwMode="auto">
          <a:xfrm>
            <a:off x="2720975" y="4003675"/>
            <a:ext cx="5594350" cy="2174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92"/>
              </a:cxn>
              <a:cxn ang="0">
                <a:pos x="4032" y="192"/>
              </a:cxn>
            </a:cxnLst>
            <a:rect l="0" t="0" r="r" b="b"/>
            <a:pathLst>
              <a:path w="4032" h="192">
                <a:moveTo>
                  <a:pt x="0" y="0"/>
                </a:moveTo>
                <a:lnTo>
                  <a:pt x="0" y="192"/>
                </a:lnTo>
                <a:lnTo>
                  <a:pt x="4032" y="192"/>
                </a:lnTo>
              </a:path>
            </a:pathLst>
          </a:custGeom>
          <a:noFill/>
          <a:ln w="19050" cap="flat" cmpd="sng">
            <a:solidFill>
              <a:schemeClr val="tx2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56878" name="Line 14"/>
          <p:cNvSpPr>
            <a:spLocks noChangeShapeType="1"/>
          </p:cNvSpPr>
          <p:nvPr/>
        </p:nvSpPr>
        <p:spPr bwMode="auto">
          <a:xfrm>
            <a:off x="6516688" y="3568700"/>
            <a:ext cx="0" cy="652463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56879" name="Text Box 15"/>
          <p:cNvSpPr txBox="1">
            <a:spLocks noChangeArrowheads="1"/>
          </p:cNvSpPr>
          <p:nvPr/>
        </p:nvSpPr>
        <p:spPr bwMode="auto">
          <a:xfrm>
            <a:off x="6859588" y="3886200"/>
            <a:ext cx="1220787" cy="33655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Verdana" charset="0"/>
              </a:rPr>
              <a:t>Load Data</a:t>
            </a:r>
          </a:p>
        </p:txBody>
      </p:sp>
      <p:grpSp>
        <p:nvGrpSpPr>
          <p:cNvPr id="2" name="Group 16"/>
          <p:cNvGrpSpPr>
            <a:grpSpLocks/>
          </p:cNvGrpSpPr>
          <p:nvPr/>
        </p:nvGrpSpPr>
        <p:grpSpPr bwMode="auto">
          <a:xfrm>
            <a:off x="790575" y="3514725"/>
            <a:ext cx="2930525" cy="217488"/>
            <a:chOff x="0" y="2640"/>
            <a:chExt cx="2112" cy="192"/>
          </a:xfrm>
        </p:grpSpPr>
        <p:sp>
          <p:nvSpPr>
            <p:cNvPr id="1956881" name="Rectangle 17"/>
            <p:cNvSpPr>
              <a:spLocks noChangeArrowheads="1"/>
            </p:cNvSpPr>
            <p:nvPr/>
          </p:nvSpPr>
          <p:spPr bwMode="auto">
            <a:xfrm>
              <a:off x="288" y="2640"/>
              <a:ext cx="768" cy="192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>
                  <a:latin typeface="Verdana" charset="0"/>
                </a:rPr>
                <a:t>Tag</a:t>
              </a:r>
            </a:p>
          </p:txBody>
        </p:sp>
        <p:sp>
          <p:nvSpPr>
            <p:cNvPr id="1956882" name="Rectangle 18"/>
            <p:cNvSpPr>
              <a:spLocks noChangeArrowheads="1"/>
            </p:cNvSpPr>
            <p:nvPr/>
          </p:nvSpPr>
          <p:spPr bwMode="auto">
            <a:xfrm>
              <a:off x="1056" y="2640"/>
              <a:ext cx="1056" cy="192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>
                  <a:latin typeface="Verdana" charset="0"/>
                </a:rPr>
                <a:t>Data</a:t>
              </a:r>
            </a:p>
          </p:txBody>
        </p:sp>
        <p:sp>
          <p:nvSpPr>
            <p:cNvPr id="1956883" name="Rectangle 19"/>
            <p:cNvSpPr>
              <a:spLocks noChangeArrowheads="1"/>
            </p:cNvSpPr>
            <p:nvPr/>
          </p:nvSpPr>
          <p:spPr bwMode="auto">
            <a:xfrm>
              <a:off x="144" y="2640"/>
              <a:ext cx="144" cy="192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>
                  <a:latin typeface="Verdana" charset="0"/>
                </a:rPr>
                <a:t>S</a:t>
              </a:r>
            </a:p>
          </p:txBody>
        </p:sp>
        <p:sp>
          <p:nvSpPr>
            <p:cNvPr id="1956884" name="Rectangle 20"/>
            <p:cNvSpPr>
              <a:spLocks noChangeArrowheads="1"/>
            </p:cNvSpPr>
            <p:nvPr/>
          </p:nvSpPr>
          <p:spPr bwMode="auto">
            <a:xfrm>
              <a:off x="0" y="2640"/>
              <a:ext cx="144" cy="192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>
                  <a:latin typeface="Verdana" charset="0"/>
                </a:rPr>
                <a:t>V</a:t>
              </a:r>
            </a:p>
          </p:txBody>
        </p:sp>
      </p:grpSp>
      <p:grpSp>
        <p:nvGrpSpPr>
          <p:cNvPr id="3" name="Group 21"/>
          <p:cNvGrpSpPr>
            <a:grpSpLocks/>
          </p:cNvGrpSpPr>
          <p:nvPr/>
        </p:nvGrpSpPr>
        <p:grpSpPr bwMode="auto">
          <a:xfrm>
            <a:off x="790575" y="3297238"/>
            <a:ext cx="2930525" cy="217487"/>
            <a:chOff x="0" y="2640"/>
            <a:chExt cx="2112" cy="192"/>
          </a:xfrm>
        </p:grpSpPr>
        <p:sp>
          <p:nvSpPr>
            <p:cNvPr id="1956886" name="Rectangle 22"/>
            <p:cNvSpPr>
              <a:spLocks noChangeArrowheads="1"/>
            </p:cNvSpPr>
            <p:nvPr/>
          </p:nvSpPr>
          <p:spPr bwMode="auto">
            <a:xfrm>
              <a:off x="288" y="2640"/>
              <a:ext cx="768" cy="192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>
                  <a:latin typeface="Verdana" charset="0"/>
                </a:rPr>
                <a:t>Tag</a:t>
              </a:r>
            </a:p>
          </p:txBody>
        </p:sp>
        <p:sp>
          <p:nvSpPr>
            <p:cNvPr id="1956887" name="Rectangle 23"/>
            <p:cNvSpPr>
              <a:spLocks noChangeArrowheads="1"/>
            </p:cNvSpPr>
            <p:nvPr/>
          </p:nvSpPr>
          <p:spPr bwMode="auto">
            <a:xfrm>
              <a:off x="1056" y="2640"/>
              <a:ext cx="1056" cy="192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>
                  <a:latin typeface="Verdana" charset="0"/>
                </a:rPr>
                <a:t>Data</a:t>
              </a:r>
            </a:p>
          </p:txBody>
        </p:sp>
        <p:sp>
          <p:nvSpPr>
            <p:cNvPr id="1956888" name="Rectangle 24"/>
            <p:cNvSpPr>
              <a:spLocks noChangeArrowheads="1"/>
            </p:cNvSpPr>
            <p:nvPr/>
          </p:nvSpPr>
          <p:spPr bwMode="auto">
            <a:xfrm>
              <a:off x="144" y="2640"/>
              <a:ext cx="144" cy="192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>
                  <a:latin typeface="Verdana" charset="0"/>
                </a:rPr>
                <a:t>S</a:t>
              </a:r>
            </a:p>
          </p:txBody>
        </p:sp>
        <p:sp>
          <p:nvSpPr>
            <p:cNvPr id="1956889" name="Rectangle 25"/>
            <p:cNvSpPr>
              <a:spLocks noChangeArrowheads="1"/>
            </p:cNvSpPr>
            <p:nvPr/>
          </p:nvSpPr>
          <p:spPr bwMode="auto">
            <a:xfrm>
              <a:off x="0" y="2640"/>
              <a:ext cx="144" cy="192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>
                  <a:latin typeface="Verdana" charset="0"/>
                </a:rPr>
                <a:t>V</a:t>
              </a:r>
            </a:p>
          </p:txBody>
        </p:sp>
      </p:grpSp>
      <p:grpSp>
        <p:nvGrpSpPr>
          <p:cNvPr id="4" name="Group 26"/>
          <p:cNvGrpSpPr>
            <a:grpSpLocks/>
          </p:cNvGrpSpPr>
          <p:nvPr/>
        </p:nvGrpSpPr>
        <p:grpSpPr bwMode="auto">
          <a:xfrm>
            <a:off x="790575" y="3079750"/>
            <a:ext cx="2930525" cy="217488"/>
            <a:chOff x="0" y="2640"/>
            <a:chExt cx="2112" cy="192"/>
          </a:xfrm>
        </p:grpSpPr>
        <p:sp>
          <p:nvSpPr>
            <p:cNvPr id="1956891" name="Rectangle 27"/>
            <p:cNvSpPr>
              <a:spLocks noChangeArrowheads="1"/>
            </p:cNvSpPr>
            <p:nvPr/>
          </p:nvSpPr>
          <p:spPr bwMode="auto">
            <a:xfrm>
              <a:off x="288" y="2640"/>
              <a:ext cx="768" cy="192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>
                  <a:latin typeface="Verdana" charset="0"/>
                </a:rPr>
                <a:t>Tag</a:t>
              </a:r>
            </a:p>
          </p:txBody>
        </p:sp>
        <p:sp>
          <p:nvSpPr>
            <p:cNvPr id="1956892" name="Rectangle 28"/>
            <p:cNvSpPr>
              <a:spLocks noChangeArrowheads="1"/>
            </p:cNvSpPr>
            <p:nvPr/>
          </p:nvSpPr>
          <p:spPr bwMode="auto">
            <a:xfrm>
              <a:off x="1056" y="2640"/>
              <a:ext cx="1056" cy="192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>
                  <a:latin typeface="Verdana" charset="0"/>
                </a:rPr>
                <a:t>Data</a:t>
              </a:r>
            </a:p>
          </p:txBody>
        </p:sp>
        <p:sp>
          <p:nvSpPr>
            <p:cNvPr id="1956893" name="Rectangle 29"/>
            <p:cNvSpPr>
              <a:spLocks noChangeArrowheads="1"/>
            </p:cNvSpPr>
            <p:nvPr/>
          </p:nvSpPr>
          <p:spPr bwMode="auto">
            <a:xfrm>
              <a:off x="144" y="2640"/>
              <a:ext cx="144" cy="192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>
                  <a:latin typeface="Verdana" charset="0"/>
                </a:rPr>
                <a:t>S</a:t>
              </a:r>
            </a:p>
          </p:txBody>
        </p:sp>
        <p:sp>
          <p:nvSpPr>
            <p:cNvPr id="1956894" name="Rectangle 30"/>
            <p:cNvSpPr>
              <a:spLocks noChangeArrowheads="1"/>
            </p:cNvSpPr>
            <p:nvPr/>
          </p:nvSpPr>
          <p:spPr bwMode="auto">
            <a:xfrm>
              <a:off x="0" y="2640"/>
              <a:ext cx="144" cy="192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>
                  <a:latin typeface="Verdana" charset="0"/>
                </a:rPr>
                <a:t>V</a:t>
              </a:r>
            </a:p>
          </p:txBody>
        </p:sp>
      </p:grpSp>
      <p:grpSp>
        <p:nvGrpSpPr>
          <p:cNvPr id="5" name="Group 31"/>
          <p:cNvGrpSpPr>
            <a:grpSpLocks/>
          </p:cNvGrpSpPr>
          <p:nvPr/>
        </p:nvGrpSpPr>
        <p:grpSpPr bwMode="auto">
          <a:xfrm>
            <a:off x="790575" y="2862263"/>
            <a:ext cx="2930525" cy="217487"/>
            <a:chOff x="0" y="2640"/>
            <a:chExt cx="2112" cy="192"/>
          </a:xfrm>
        </p:grpSpPr>
        <p:sp>
          <p:nvSpPr>
            <p:cNvPr id="1956896" name="Rectangle 32"/>
            <p:cNvSpPr>
              <a:spLocks noChangeArrowheads="1"/>
            </p:cNvSpPr>
            <p:nvPr/>
          </p:nvSpPr>
          <p:spPr bwMode="auto">
            <a:xfrm>
              <a:off x="288" y="2640"/>
              <a:ext cx="768" cy="192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>
                  <a:latin typeface="Verdana" charset="0"/>
                </a:rPr>
                <a:t>Tag</a:t>
              </a:r>
            </a:p>
          </p:txBody>
        </p:sp>
        <p:sp>
          <p:nvSpPr>
            <p:cNvPr id="1956897" name="Rectangle 33"/>
            <p:cNvSpPr>
              <a:spLocks noChangeArrowheads="1"/>
            </p:cNvSpPr>
            <p:nvPr/>
          </p:nvSpPr>
          <p:spPr bwMode="auto">
            <a:xfrm>
              <a:off x="1056" y="2640"/>
              <a:ext cx="1056" cy="192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>
                  <a:latin typeface="Verdana" charset="0"/>
                </a:rPr>
                <a:t>Data</a:t>
              </a:r>
            </a:p>
          </p:txBody>
        </p:sp>
        <p:sp>
          <p:nvSpPr>
            <p:cNvPr id="1956898" name="Rectangle 34"/>
            <p:cNvSpPr>
              <a:spLocks noChangeArrowheads="1"/>
            </p:cNvSpPr>
            <p:nvPr/>
          </p:nvSpPr>
          <p:spPr bwMode="auto">
            <a:xfrm>
              <a:off x="144" y="2640"/>
              <a:ext cx="144" cy="192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>
                  <a:latin typeface="Verdana" charset="0"/>
                </a:rPr>
                <a:t>S</a:t>
              </a:r>
            </a:p>
          </p:txBody>
        </p:sp>
        <p:sp>
          <p:nvSpPr>
            <p:cNvPr id="1956899" name="Rectangle 35"/>
            <p:cNvSpPr>
              <a:spLocks noChangeArrowheads="1"/>
            </p:cNvSpPr>
            <p:nvPr/>
          </p:nvSpPr>
          <p:spPr bwMode="auto">
            <a:xfrm>
              <a:off x="0" y="2640"/>
              <a:ext cx="144" cy="192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>
                  <a:latin typeface="Verdana" charset="0"/>
                </a:rPr>
                <a:t>V</a:t>
              </a:r>
            </a:p>
          </p:txBody>
        </p:sp>
      </p:grpSp>
      <p:grpSp>
        <p:nvGrpSpPr>
          <p:cNvPr id="6" name="Group 36"/>
          <p:cNvGrpSpPr>
            <a:grpSpLocks/>
          </p:cNvGrpSpPr>
          <p:nvPr/>
        </p:nvGrpSpPr>
        <p:grpSpPr bwMode="auto">
          <a:xfrm>
            <a:off x="790575" y="2644775"/>
            <a:ext cx="2930525" cy="217488"/>
            <a:chOff x="0" y="2640"/>
            <a:chExt cx="2112" cy="192"/>
          </a:xfrm>
        </p:grpSpPr>
        <p:sp>
          <p:nvSpPr>
            <p:cNvPr id="1956901" name="Rectangle 37"/>
            <p:cNvSpPr>
              <a:spLocks noChangeArrowheads="1"/>
            </p:cNvSpPr>
            <p:nvPr/>
          </p:nvSpPr>
          <p:spPr bwMode="auto">
            <a:xfrm>
              <a:off x="288" y="2640"/>
              <a:ext cx="768" cy="192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>
                  <a:latin typeface="Verdana" charset="0"/>
                </a:rPr>
                <a:t>Tag</a:t>
              </a:r>
            </a:p>
          </p:txBody>
        </p:sp>
        <p:sp>
          <p:nvSpPr>
            <p:cNvPr id="1956902" name="Rectangle 38"/>
            <p:cNvSpPr>
              <a:spLocks noChangeArrowheads="1"/>
            </p:cNvSpPr>
            <p:nvPr/>
          </p:nvSpPr>
          <p:spPr bwMode="auto">
            <a:xfrm>
              <a:off x="1056" y="2640"/>
              <a:ext cx="1056" cy="192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>
                  <a:latin typeface="Verdana" charset="0"/>
                </a:rPr>
                <a:t>Data</a:t>
              </a:r>
            </a:p>
          </p:txBody>
        </p:sp>
        <p:sp>
          <p:nvSpPr>
            <p:cNvPr id="1956903" name="Rectangle 39"/>
            <p:cNvSpPr>
              <a:spLocks noChangeArrowheads="1"/>
            </p:cNvSpPr>
            <p:nvPr/>
          </p:nvSpPr>
          <p:spPr bwMode="auto">
            <a:xfrm>
              <a:off x="144" y="2640"/>
              <a:ext cx="144" cy="192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>
                  <a:latin typeface="Verdana" charset="0"/>
                </a:rPr>
                <a:t>S</a:t>
              </a:r>
            </a:p>
          </p:txBody>
        </p:sp>
        <p:sp>
          <p:nvSpPr>
            <p:cNvPr id="1956904" name="Rectangle 40"/>
            <p:cNvSpPr>
              <a:spLocks noChangeArrowheads="1"/>
            </p:cNvSpPr>
            <p:nvPr/>
          </p:nvSpPr>
          <p:spPr bwMode="auto">
            <a:xfrm>
              <a:off x="0" y="2640"/>
              <a:ext cx="144" cy="192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>
                  <a:latin typeface="Verdana" charset="0"/>
                </a:rPr>
                <a:t>V</a:t>
              </a:r>
            </a:p>
          </p:txBody>
        </p:sp>
      </p:grpSp>
      <p:grpSp>
        <p:nvGrpSpPr>
          <p:cNvPr id="7" name="Group 41"/>
          <p:cNvGrpSpPr>
            <a:grpSpLocks/>
          </p:cNvGrpSpPr>
          <p:nvPr/>
        </p:nvGrpSpPr>
        <p:grpSpPr bwMode="auto">
          <a:xfrm>
            <a:off x="790575" y="2427288"/>
            <a:ext cx="2930525" cy="217487"/>
            <a:chOff x="0" y="2640"/>
            <a:chExt cx="2112" cy="192"/>
          </a:xfrm>
        </p:grpSpPr>
        <p:sp>
          <p:nvSpPr>
            <p:cNvPr id="1956906" name="Rectangle 42"/>
            <p:cNvSpPr>
              <a:spLocks noChangeArrowheads="1"/>
            </p:cNvSpPr>
            <p:nvPr/>
          </p:nvSpPr>
          <p:spPr bwMode="auto">
            <a:xfrm>
              <a:off x="288" y="2640"/>
              <a:ext cx="768" cy="192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>
                  <a:latin typeface="Verdana" charset="0"/>
                </a:rPr>
                <a:t>Tag</a:t>
              </a:r>
            </a:p>
          </p:txBody>
        </p:sp>
        <p:sp>
          <p:nvSpPr>
            <p:cNvPr id="1956907" name="Rectangle 43"/>
            <p:cNvSpPr>
              <a:spLocks noChangeArrowheads="1"/>
            </p:cNvSpPr>
            <p:nvPr/>
          </p:nvSpPr>
          <p:spPr bwMode="auto">
            <a:xfrm>
              <a:off x="1056" y="2640"/>
              <a:ext cx="1056" cy="192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>
                  <a:latin typeface="Verdana" charset="0"/>
                </a:rPr>
                <a:t>Data</a:t>
              </a:r>
            </a:p>
          </p:txBody>
        </p:sp>
        <p:sp>
          <p:nvSpPr>
            <p:cNvPr id="1956908" name="Rectangle 44"/>
            <p:cNvSpPr>
              <a:spLocks noChangeArrowheads="1"/>
            </p:cNvSpPr>
            <p:nvPr/>
          </p:nvSpPr>
          <p:spPr bwMode="auto">
            <a:xfrm>
              <a:off x="144" y="2640"/>
              <a:ext cx="144" cy="192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>
                  <a:latin typeface="Verdana" charset="0"/>
                </a:rPr>
                <a:t>S</a:t>
              </a:r>
            </a:p>
          </p:txBody>
        </p:sp>
        <p:sp>
          <p:nvSpPr>
            <p:cNvPr id="1956909" name="Rectangle 45"/>
            <p:cNvSpPr>
              <a:spLocks noChangeArrowheads="1"/>
            </p:cNvSpPr>
            <p:nvPr/>
          </p:nvSpPr>
          <p:spPr bwMode="auto">
            <a:xfrm>
              <a:off x="0" y="2640"/>
              <a:ext cx="144" cy="192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>
                  <a:latin typeface="Verdana" charset="0"/>
                </a:rPr>
                <a:t>V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532E2-606F-7B46-A353-30D2D2B8F51C}" type="slidenum">
              <a:rPr lang="en-US"/>
              <a:pPr/>
              <a:t>29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958914" name="Rectangle 2"/>
          <p:cNvSpPr>
            <a:spLocks noChangeArrowheads="1"/>
          </p:cNvSpPr>
          <p:nvPr/>
        </p:nvSpPr>
        <p:spPr bwMode="auto">
          <a:xfrm>
            <a:off x="1066800" y="3200400"/>
            <a:ext cx="914400" cy="8382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z="2400" b="1"/>
              <a:t>Fetch</a:t>
            </a:r>
          </a:p>
        </p:txBody>
      </p:sp>
      <p:sp>
        <p:nvSpPr>
          <p:cNvPr id="1958915" name="Rectangle 3"/>
          <p:cNvSpPr>
            <a:spLocks noChangeArrowheads="1"/>
          </p:cNvSpPr>
          <p:nvPr/>
        </p:nvSpPr>
        <p:spPr bwMode="auto">
          <a:xfrm>
            <a:off x="2209800" y="3200400"/>
            <a:ext cx="1676400" cy="8382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z="2400" b="1"/>
              <a:t>Decode &amp; Rename</a:t>
            </a:r>
          </a:p>
        </p:txBody>
      </p:sp>
      <p:sp>
        <p:nvSpPr>
          <p:cNvPr id="1958916" name="Line 4"/>
          <p:cNvSpPr>
            <a:spLocks noChangeShapeType="1"/>
          </p:cNvSpPr>
          <p:nvPr/>
        </p:nvSpPr>
        <p:spPr bwMode="auto">
          <a:xfrm>
            <a:off x="1981200" y="3581400"/>
            <a:ext cx="228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58917" name="Line 5"/>
          <p:cNvSpPr>
            <a:spLocks noChangeShapeType="1"/>
          </p:cNvSpPr>
          <p:nvPr/>
        </p:nvSpPr>
        <p:spPr bwMode="auto">
          <a:xfrm>
            <a:off x="3886200" y="3581400"/>
            <a:ext cx="228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58918" name="Rectangle 6"/>
          <p:cNvSpPr>
            <a:spLocks noChangeArrowheads="1"/>
          </p:cNvSpPr>
          <p:nvPr/>
        </p:nvSpPr>
        <p:spPr bwMode="auto">
          <a:xfrm>
            <a:off x="4114800" y="3200400"/>
            <a:ext cx="3048000" cy="8382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z="2400" b="1"/>
              <a:t>Reorder Buffer</a:t>
            </a:r>
          </a:p>
        </p:txBody>
      </p:sp>
      <p:sp>
        <p:nvSpPr>
          <p:cNvPr id="1958919" name="Rectangle 7"/>
          <p:cNvSpPr>
            <a:spLocks noChangeArrowheads="1"/>
          </p:cNvSpPr>
          <p:nvPr/>
        </p:nvSpPr>
        <p:spPr bwMode="auto">
          <a:xfrm>
            <a:off x="304800" y="3200400"/>
            <a:ext cx="457200" cy="8382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z="2400" b="1"/>
              <a:t>PC</a:t>
            </a:r>
          </a:p>
        </p:txBody>
      </p:sp>
      <p:sp>
        <p:nvSpPr>
          <p:cNvPr id="1958920" name="Line 8"/>
          <p:cNvSpPr>
            <a:spLocks noChangeShapeType="1"/>
          </p:cNvSpPr>
          <p:nvPr/>
        </p:nvSpPr>
        <p:spPr bwMode="auto">
          <a:xfrm>
            <a:off x="762000" y="35814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58921" name="AutoShape 9"/>
          <p:cNvSpPr>
            <a:spLocks noChangeArrowheads="1"/>
          </p:cNvSpPr>
          <p:nvPr/>
        </p:nvSpPr>
        <p:spPr bwMode="auto">
          <a:xfrm>
            <a:off x="1295400" y="1524000"/>
            <a:ext cx="1727200" cy="1447800"/>
          </a:xfrm>
          <a:prstGeom prst="star16">
            <a:avLst>
              <a:gd name="adj" fmla="val 37500"/>
            </a:avLst>
          </a:prstGeom>
          <a:solidFill>
            <a:schemeClr val="folHlink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z="2000" b="1"/>
              <a:t>Branch</a:t>
            </a:r>
          </a:p>
          <a:p>
            <a:pPr>
              <a:spcBef>
                <a:spcPct val="0"/>
              </a:spcBef>
            </a:pPr>
            <a:r>
              <a:rPr lang="en-US" sz="2000" b="1"/>
              <a:t>Prediction</a:t>
            </a:r>
          </a:p>
        </p:txBody>
      </p:sp>
      <p:sp>
        <p:nvSpPr>
          <p:cNvPr id="1958922" name="Freeform 10"/>
          <p:cNvSpPr>
            <a:spLocks/>
          </p:cNvSpPr>
          <p:nvPr/>
        </p:nvSpPr>
        <p:spPr bwMode="auto">
          <a:xfrm>
            <a:off x="838200" y="2514600"/>
            <a:ext cx="609600" cy="1066800"/>
          </a:xfrm>
          <a:custGeom>
            <a:avLst/>
            <a:gdLst/>
            <a:ahLst/>
            <a:cxnLst>
              <a:cxn ang="0">
                <a:pos x="0" y="720"/>
              </a:cxn>
              <a:cxn ang="0">
                <a:pos x="0" y="240"/>
              </a:cxn>
              <a:cxn ang="0">
                <a:pos x="480" y="0"/>
              </a:cxn>
            </a:cxnLst>
            <a:rect l="0" t="0" r="r" b="b"/>
            <a:pathLst>
              <a:path w="480" h="720">
                <a:moveTo>
                  <a:pt x="0" y="720"/>
                </a:moveTo>
                <a:lnTo>
                  <a:pt x="0" y="240"/>
                </a:lnTo>
                <a:lnTo>
                  <a:pt x="480" y="0"/>
                </a:ln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58923" name="Freeform 11"/>
          <p:cNvSpPr>
            <a:spLocks/>
          </p:cNvSpPr>
          <p:nvPr/>
        </p:nvSpPr>
        <p:spPr bwMode="auto">
          <a:xfrm>
            <a:off x="2971800" y="2514600"/>
            <a:ext cx="381000" cy="685800"/>
          </a:xfrm>
          <a:custGeom>
            <a:avLst/>
            <a:gdLst/>
            <a:ahLst/>
            <a:cxnLst>
              <a:cxn ang="0">
                <a:pos x="384" y="576"/>
              </a:cxn>
              <a:cxn ang="0">
                <a:pos x="384" y="336"/>
              </a:cxn>
              <a:cxn ang="0">
                <a:pos x="0" y="0"/>
              </a:cxn>
            </a:cxnLst>
            <a:rect l="0" t="0" r="r" b="b"/>
            <a:pathLst>
              <a:path w="384" h="576">
                <a:moveTo>
                  <a:pt x="384" y="576"/>
                </a:moveTo>
                <a:lnTo>
                  <a:pt x="384" y="336"/>
                </a:lnTo>
                <a:lnTo>
                  <a:pt x="0" y="0"/>
                </a:ln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58924" name="Freeform 12"/>
          <p:cNvSpPr>
            <a:spLocks/>
          </p:cNvSpPr>
          <p:nvPr/>
        </p:nvSpPr>
        <p:spPr bwMode="auto">
          <a:xfrm>
            <a:off x="76200" y="2057400"/>
            <a:ext cx="1371600" cy="1530350"/>
          </a:xfrm>
          <a:custGeom>
            <a:avLst/>
            <a:gdLst/>
            <a:ahLst/>
            <a:cxnLst>
              <a:cxn ang="0">
                <a:pos x="812" y="0"/>
              </a:cxn>
              <a:cxn ang="0">
                <a:pos x="7" y="6"/>
              </a:cxn>
              <a:cxn ang="0">
                <a:pos x="0" y="1014"/>
              </a:cxn>
              <a:cxn ang="0">
                <a:pos x="144" y="1010"/>
              </a:cxn>
            </a:cxnLst>
            <a:rect l="0" t="0" r="r" b="b"/>
            <a:pathLst>
              <a:path w="812" h="1014">
                <a:moveTo>
                  <a:pt x="812" y="0"/>
                </a:moveTo>
                <a:lnTo>
                  <a:pt x="7" y="6"/>
                </a:lnTo>
                <a:lnTo>
                  <a:pt x="0" y="1014"/>
                </a:lnTo>
                <a:lnTo>
                  <a:pt x="144" y="1010"/>
                </a:ln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58926" name="Rectangle 14"/>
          <p:cNvSpPr>
            <a:spLocks noChangeArrowheads="1"/>
          </p:cNvSpPr>
          <p:nvPr/>
        </p:nvSpPr>
        <p:spPr bwMode="auto">
          <a:xfrm>
            <a:off x="7391400" y="3200400"/>
            <a:ext cx="1219200" cy="8382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z="2400" b="1"/>
              <a:t>Commit</a:t>
            </a:r>
          </a:p>
        </p:txBody>
      </p:sp>
      <p:sp>
        <p:nvSpPr>
          <p:cNvPr id="1958927" name="Line 15"/>
          <p:cNvSpPr>
            <a:spLocks noChangeShapeType="1"/>
          </p:cNvSpPr>
          <p:nvPr/>
        </p:nvSpPr>
        <p:spPr bwMode="auto">
          <a:xfrm>
            <a:off x="7162800" y="3581400"/>
            <a:ext cx="228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58928" name="Rectangle 16"/>
          <p:cNvSpPr>
            <a:spLocks noChangeArrowheads="1"/>
          </p:cNvSpPr>
          <p:nvPr/>
        </p:nvSpPr>
        <p:spPr bwMode="auto">
          <a:xfrm>
            <a:off x="1066800" y="76200"/>
            <a:ext cx="7162800" cy="1143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3600">
                <a:solidFill>
                  <a:srgbClr val="56127A"/>
                </a:solidFill>
                <a:latin typeface="Verdana" charset="0"/>
              </a:rPr>
              <a:t>Datapath: Branch Prediction</a:t>
            </a:r>
            <a:br>
              <a:rPr lang="en-US" sz="3600">
                <a:solidFill>
                  <a:srgbClr val="56127A"/>
                </a:solidFill>
                <a:latin typeface="Verdana" charset="0"/>
              </a:rPr>
            </a:br>
            <a:r>
              <a:rPr lang="en-US" sz="3600">
                <a:solidFill>
                  <a:srgbClr val="56127A"/>
                </a:solidFill>
                <a:latin typeface="Verdana" charset="0"/>
              </a:rPr>
              <a:t>and Speculative Execution</a:t>
            </a:r>
            <a:endParaRPr lang="en-US" sz="3600">
              <a:solidFill>
                <a:srgbClr val="56127A"/>
              </a:solidFill>
              <a:latin typeface="Verdana" charset="0"/>
              <a:hlinkClick r:id="rId3" action="ppaction://hlinkpres?slideindex=7&amp;slidetitle=Slide 7"/>
            </a:endParaRPr>
          </a:p>
        </p:txBody>
      </p:sp>
      <p:sp>
        <p:nvSpPr>
          <p:cNvPr id="1958929" name="Rectangle 17"/>
          <p:cNvSpPr>
            <a:spLocks noChangeArrowheads="1"/>
          </p:cNvSpPr>
          <p:nvPr/>
        </p:nvSpPr>
        <p:spPr bwMode="auto">
          <a:xfrm>
            <a:off x="3446463" y="4343400"/>
            <a:ext cx="5562600" cy="2373313"/>
          </a:xfrm>
          <a:prstGeom prst="rect">
            <a:avLst/>
          </a:prstGeom>
          <a:solidFill>
            <a:schemeClr val="folHlink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2" name="Group 18"/>
          <p:cNvGrpSpPr>
            <a:grpSpLocks/>
          </p:cNvGrpSpPr>
          <p:nvPr/>
        </p:nvGrpSpPr>
        <p:grpSpPr bwMode="auto">
          <a:xfrm>
            <a:off x="4267200" y="1524000"/>
            <a:ext cx="1727200" cy="2755900"/>
            <a:chOff x="2688" y="960"/>
            <a:chExt cx="1088" cy="1736"/>
          </a:xfrm>
        </p:grpSpPr>
        <p:sp>
          <p:nvSpPr>
            <p:cNvPr id="1958931" name="AutoShape 19"/>
            <p:cNvSpPr>
              <a:spLocks noChangeArrowheads="1"/>
            </p:cNvSpPr>
            <p:nvPr/>
          </p:nvSpPr>
          <p:spPr bwMode="auto">
            <a:xfrm>
              <a:off x="2688" y="960"/>
              <a:ext cx="1088" cy="848"/>
            </a:xfrm>
            <a:prstGeom prst="star16">
              <a:avLst>
                <a:gd name="adj" fmla="val 37500"/>
              </a:avLst>
            </a:prstGeom>
            <a:solidFill>
              <a:srgbClr val="FF6699"/>
            </a:solidFill>
            <a:ln w="25400">
              <a:solidFill>
                <a:schemeClr val="hlink"/>
              </a:solidFill>
              <a:miter lim="800000"/>
              <a:headEnd/>
              <a:tailEnd/>
            </a:ln>
            <a:effectLst/>
          </p:spPr>
          <p:txBody>
            <a:bodyPr wrap="none" lIns="90488" tIns="44450" rIns="90488" bIns="44450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2000" b="1"/>
                <a:t>Branch</a:t>
              </a:r>
            </a:p>
            <a:p>
              <a:pPr>
                <a:spcBef>
                  <a:spcPct val="0"/>
                </a:spcBef>
              </a:pPr>
              <a:r>
                <a:rPr lang="en-US" sz="2000" b="1"/>
                <a:t>Resolution</a:t>
              </a:r>
            </a:p>
          </p:txBody>
        </p:sp>
        <p:sp>
          <p:nvSpPr>
            <p:cNvPr id="1958932" name="Freeform 20"/>
            <p:cNvSpPr>
              <a:spLocks/>
            </p:cNvSpPr>
            <p:nvPr/>
          </p:nvSpPr>
          <p:spPr bwMode="auto">
            <a:xfrm>
              <a:off x="2891" y="1807"/>
              <a:ext cx="332" cy="889"/>
            </a:xfrm>
            <a:custGeom>
              <a:avLst/>
              <a:gdLst/>
              <a:ahLst/>
              <a:cxnLst>
                <a:cxn ang="0">
                  <a:pos x="0" y="1056"/>
                </a:cxn>
                <a:cxn ang="0">
                  <a:pos x="96" y="1056"/>
                </a:cxn>
                <a:cxn ang="0">
                  <a:pos x="336" y="0"/>
                </a:cxn>
              </a:cxnLst>
              <a:rect l="0" t="0" r="r" b="b"/>
              <a:pathLst>
                <a:path w="336" h="1056">
                  <a:moveTo>
                    <a:pt x="0" y="1056"/>
                  </a:moveTo>
                  <a:lnTo>
                    <a:pt x="96" y="1056"/>
                  </a:lnTo>
                  <a:lnTo>
                    <a:pt x="336" y="0"/>
                  </a:lnTo>
                </a:path>
              </a:pathLst>
            </a:custGeom>
            <a:noFill/>
            <a:ln w="25400" cap="flat" cmpd="sng">
              <a:solidFill>
                <a:schemeClr val="hlink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958933" name="Rectangle 21"/>
          <p:cNvSpPr>
            <a:spLocks noChangeArrowheads="1"/>
          </p:cNvSpPr>
          <p:nvPr/>
        </p:nvSpPr>
        <p:spPr bwMode="auto">
          <a:xfrm>
            <a:off x="3827463" y="5562600"/>
            <a:ext cx="1066800" cy="6858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z="2400" b="1"/>
              <a:t>Branch</a:t>
            </a:r>
          </a:p>
          <a:p>
            <a:pPr>
              <a:spcBef>
                <a:spcPct val="0"/>
              </a:spcBef>
            </a:pPr>
            <a:r>
              <a:rPr lang="en-US" sz="2400" b="1"/>
              <a:t>Unit</a:t>
            </a:r>
          </a:p>
        </p:txBody>
      </p:sp>
      <p:sp>
        <p:nvSpPr>
          <p:cNvPr id="1958934" name="Rectangle 22"/>
          <p:cNvSpPr>
            <a:spLocks noChangeArrowheads="1"/>
          </p:cNvSpPr>
          <p:nvPr/>
        </p:nvSpPr>
        <p:spPr bwMode="auto">
          <a:xfrm>
            <a:off x="4970463" y="5562600"/>
            <a:ext cx="787400" cy="6858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z="2400" b="1"/>
              <a:t>ALU</a:t>
            </a:r>
          </a:p>
        </p:txBody>
      </p:sp>
      <p:sp>
        <p:nvSpPr>
          <p:cNvPr id="1958935" name="Line 23"/>
          <p:cNvSpPr>
            <a:spLocks noChangeShapeType="1"/>
          </p:cNvSpPr>
          <p:nvPr/>
        </p:nvSpPr>
        <p:spPr bwMode="auto">
          <a:xfrm>
            <a:off x="5275263" y="4038600"/>
            <a:ext cx="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58936" name="Rectangle 24"/>
          <p:cNvSpPr>
            <a:spLocks noChangeArrowheads="1"/>
          </p:cNvSpPr>
          <p:nvPr/>
        </p:nvSpPr>
        <p:spPr bwMode="auto">
          <a:xfrm>
            <a:off x="4056063" y="4572000"/>
            <a:ext cx="2971800" cy="609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z="2400" b="1"/>
              <a:t>Reg. File</a:t>
            </a:r>
          </a:p>
        </p:txBody>
      </p:sp>
      <p:sp>
        <p:nvSpPr>
          <p:cNvPr id="1958937" name="Line 25"/>
          <p:cNvSpPr>
            <a:spLocks noChangeShapeType="1"/>
          </p:cNvSpPr>
          <p:nvPr/>
        </p:nvSpPr>
        <p:spPr bwMode="auto">
          <a:xfrm>
            <a:off x="4284663" y="5181600"/>
            <a:ext cx="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58938" name="Line 26"/>
          <p:cNvSpPr>
            <a:spLocks noChangeShapeType="1"/>
          </p:cNvSpPr>
          <p:nvPr/>
        </p:nvSpPr>
        <p:spPr bwMode="auto">
          <a:xfrm flipH="1">
            <a:off x="5122863" y="5181600"/>
            <a:ext cx="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58939" name="Line 27"/>
          <p:cNvSpPr>
            <a:spLocks noChangeShapeType="1"/>
          </p:cNvSpPr>
          <p:nvPr/>
        </p:nvSpPr>
        <p:spPr bwMode="auto">
          <a:xfrm>
            <a:off x="5351463" y="5181600"/>
            <a:ext cx="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58940" name="Line 28"/>
          <p:cNvSpPr>
            <a:spLocks noChangeShapeType="1"/>
          </p:cNvSpPr>
          <p:nvPr/>
        </p:nvSpPr>
        <p:spPr bwMode="auto">
          <a:xfrm flipV="1">
            <a:off x="5580063" y="5181600"/>
            <a:ext cx="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58941" name="Line 29"/>
          <p:cNvSpPr>
            <a:spLocks noChangeShapeType="1"/>
          </p:cNvSpPr>
          <p:nvPr/>
        </p:nvSpPr>
        <p:spPr bwMode="auto">
          <a:xfrm flipH="1" flipV="1">
            <a:off x="4589463" y="5181600"/>
            <a:ext cx="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58942" name="Line 30"/>
          <p:cNvSpPr>
            <a:spLocks noChangeShapeType="1"/>
          </p:cNvSpPr>
          <p:nvPr/>
        </p:nvSpPr>
        <p:spPr bwMode="auto">
          <a:xfrm flipH="1" flipV="1">
            <a:off x="5580063" y="4038600"/>
            <a:ext cx="0" cy="1143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58943" name="Line 31"/>
          <p:cNvSpPr>
            <a:spLocks noChangeShapeType="1"/>
          </p:cNvSpPr>
          <p:nvPr/>
        </p:nvSpPr>
        <p:spPr bwMode="auto">
          <a:xfrm flipH="1">
            <a:off x="4284663" y="4038600"/>
            <a:ext cx="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58944" name="Line 32"/>
          <p:cNvSpPr>
            <a:spLocks noChangeShapeType="1"/>
          </p:cNvSpPr>
          <p:nvPr/>
        </p:nvSpPr>
        <p:spPr bwMode="auto">
          <a:xfrm flipV="1">
            <a:off x="4589463" y="4038600"/>
            <a:ext cx="0" cy="1143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58945" name="Rectangle 33"/>
          <p:cNvSpPr>
            <a:spLocks noChangeArrowheads="1"/>
          </p:cNvSpPr>
          <p:nvPr/>
        </p:nvSpPr>
        <p:spPr bwMode="auto">
          <a:xfrm>
            <a:off x="5805488" y="5559425"/>
            <a:ext cx="785812" cy="6858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z="2400" b="1"/>
              <a:t>MEM</a:t>
            </a:r>
          </a:p>
        </p:txBody>
      </p:sp>
      <p:sp>
        <p:nvSpPr>
          <p:cNvPr id="1958946" name="Line 34"/>
          <p:cNvSpPr>
            <a:spLocks noChangeShapeType="1"/>
          </p:cNvSpPr>
          <p:nvPr/>
        </p:nvSpPr>
        <p:spPr bwMode="auto">
          <a:xfrm flipH="1">
            <a:off x="5961063" y="5181600"/>
            <a:ext cx="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58947" name="Line 35"/>
          <p:cNvSpPr>
            <a:spLocks noChangeShapeType="1"/>
          </p:cNvSpPr>
          <p:nvPr/>
        </p:nvSpPr>
        <p:spPr bwMode="auto">
          <a:xfrm>
            <a:off x="6189663" y="5181600"/>
            <a:ext cx="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58948" name="Line 36"/>
          <p:cNvSpPr>
            <a:spLocks noChangeShapeType="1"/>
          </p:cNvSpPr>
          <p:nvPr/>
        </p:nvSpPr>
        <p:spPr bwMode="auto">
          <a:xfrm flipV="1">
            <a:off x="6418263" y="5181600"/>
            <a:ext cx="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58949" name="Line 37"/>
          <p:cNvSpPr>
            <a:spLocks noChangeShapeType="1"/>
          </p:cNvSpPr>
          <p:nvPr/>
        </p:nvSpPr>
        <p:spPr bwMode="auto">
          <a:xfrm>
            <a:off x="6037263" y="4038600"/>
            <a:ext cx="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58950" name="Line 38"/>
          <p:cNvSpPr>
            <a:spLocks noChangeShapeType="1"/>
          </p:cNvSpPr>
          <p:nvPr/>
        </p:nvSpPr>
        <p:spPr bwMode="auto">
          <a:xfrm flipH="1" flipV="1">
            <a:off x="6418263" y="4038600"/>
            <a:ext cx="0" cy="1143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58951" name="Rectangle 39"/>
          <p:cNvSpPr>
            <a:spLocks noChangeArrowheads="1"/>
          </p:cNvSpPr>
          <p:nvPr/>
        </p:nvSpPr>
        <p:spPr bwMode="auto">
          <a:xfrm>
            <a:off x="6799263" y="5562600"/>
            <a:ext cx="1143000" cy="6858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z="2400" b="1"/>
              <a:t>Store Buffer</a:t>
            </a:r>
          </a:p>
        </p:txBody>
      </p:sp>
      <p:sp>
        <p:nvSpPr>
          <p:cNvPr id="1958952" name="Line 40"/>
          <p:cNvSpPr>
            <a:spLocks noChangeShapeType="1"/>
          </p:cNvSpPr>
          <p:nvPr/>
        </p:nvSpPr>
        <p:spPr bwMode="auto">
          <a:xfrm>
            <a:off x="6570663" y="5715000"/>
            <a:ext cx="228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58953" name="Line 41"/>
          <p:cNvSpPr>
            <a:spLocks noChangeShapeType="1"/>
          </p:cNvSpPr>
          <p:nvPr/>
        </p:nvSpPr>
        <p:spPr bwMode="auto">
          <a:xfrm flipH="1">
            <a:off x="6570663" y="6019800"/>
            <a:ext cx="228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58954" name="Rectangle 42"/>
          <p:cNvSpPr>
            <a:spLocks noChangeArrowheads="1"/>
          </p:cNvSpPr>
          <p:nvPr/>
        </p:nvSpPr>
        <p:spPr bwMode="auto">
          <a:xfrm>
            <a:off x="8170863" y="5562600"/>
            <a:ext cx="762000" cy="6858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z="2400" b="1"/>
              <a:t>D$</a:t>
            </a:r>
          </a:p>
        </p:txBody>
      </p:sp>
      <p:sp>
        <p:nvSpPr>
          <p:cNvPr id="1958955" name="Line 43"/>
          <p:cNvSpPr>
            <a:spLocks noChangeShapeType="1"/>
          </p:cNvSpPr>
          <p:nvPr/>
        </p:nvSpPr>
        <p:spPr bwMode="auto">
          <a:xfrm>
            <a:off x="7942263" y="5715000"/>
            <a:ext cx="228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58956" name="Line 44"/>
          <p:cNvSpPr>
            <a:spLocks noChangeShapeType="1"/>
          </p:cNvSpPr>
          <p:nvPr/>
        </p:nvSpPr>
        <p:spPr bwMode="auto">
          <a:xfrm flipH="1">
            <a:off x="7942263" y="6019800"/>
            <a:ext cx="228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58958" name="Text Box 46"/>
          <p:cNvSpPr txBox="1">
            <a:spLocks noChangeArrowheads="1"/>
          </p:cNvSpPr>
          <p:nvPr/>
        </p:nvSpPr>
        <p:spPr bwMode="auto">
          <a:xfrm>
            <a:off x="3440113" y="6276975"/>
            <a:ext cx="1352550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400" b="1"/>
              <a:t>Execute</a:t>
            </a:r>
          </a:p>
        </p:txBody>
      </p:sp>
      <p:sp>
        <p:nvSpPr>
          <p:cNvPr id="1958959" name="Line 47"/>
          <p:cNvSpPr>
            <a:spLocks noChangeShapeType="1"/>
          </p:cNvSpPr>
          <p:nvPr/>
        </p:nvSpPr>
        <p:spPr bwMode="auto">
          <a:xfrm>
            <a:off x="7772400" y="4038600"/>
            <a:ext cx="0" cy="1524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3" name="Group 48"/>
          <p:cNvGrpSpPr>
            <a:grpSpLocks/>
          </p:cNvGrpSpPr>
          <p:nvPr/>
        </p:nvGrpSpPr>
        <p:grpSpPr bwMode="auto">
          <a:xfrm>
            <a:off x="1828800" y="1676400"/>
            <a:ext cx="5586413" cy="3878263"/>
            <a:chOff x="1152" y="1056"/>
            <a:chExt cx="3519" cy="2443"/>
          </a:xfrm>
        </p:grpSpPr>
        <p:sp>
          <p:nvSpPr>
            <p:cNvPr id="1958961" name="Line 49"/>
            <p:cNvSpPr>
              <a:spLocks noChangeShapeType="1"/>
            </p:cNvSpPr>
            <p:nvPr/>
          </p:nvSpPr>
          <p:spPr bwMode="auto">
            <a:xfrm flipH="1">
              <a:off x="2304" y="1584"/>
              <a:ext cx="576" cy="432"/>
            </a:xfrm>
            <a:prstGeom prst="line">
              <a:avLst/>
            </a:prstGeom>
            <a:noFill/>
            <a:ln w="25400">
              <a:solidFill>
                <a:schemeClr val="hlink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58962" name="Text Box 50"/>
            <p:cNvSpPr txBox="1">
              <a:spLocks noChangeArrowheads="1"/>
            </p:cNvSpPr>
            <p:nvPr/>
          </p:nvSpPr>
          <p:spPr bwMode="auto">
            <a:xfrm>
              <a:off x="2160" y="1056"/>
              <a:ext cx="383" cy="28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400" b="1" i="1">
                  <a:solidFill>
                    <a:schemeClr val="hlink"/>
                  </a:solidFill>
                </a:rPr>
                <a:t>kill</a:t>
              </a:r>
            </a:p>
          </p:txBody>
        </p:sp>
        <p:sp>
          <p:nvSpPr>
            <p:cNvPr id="1958963" name="Line 51"/>
            <p:cNvSpPr>
              <a:spLocks noChangeShapeType="1"/>
            </p:cNvSpPr>
            <p:nvPr/>
          </p:nvSpPr>
          <p:spPr bwMode="auto">
            <a:xfrm flipH="1">
              <a:off x="1152" y="1488"/>
              <a:ext cx="1680" cy="528"/>
            </a:xfrm>
            <a:prstGeom prst="line">
              <a:avLst/>
            </a:prstGeom>
            <a:noFill/>
            <a:ln w="25400">
              <a:solidFill>
                <a:schemeClr val="hlink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58964" name="Line 52"/>
            <p:cNvSpPr>
              <a:spLocks noChangeShapeType="1"/>
            </p:cNvSpPr>
            <p:nvPr/>
          </p:nvSpPr>
          <p:spPr bwMode="auto">
            <a:xfrm flipH="1">
              <a:off x="1872" y="1296"/>
              <a:ext cx="960" cy="0"/>
            </a:xfrm>
            <a:prstGeom prst="line">
              <a:avLst/>
            </a:prstGeom>
            <a:noFill/>
            <a:ln w="25400">
              <a:solidFill>
                <a:schemeClr val="hlink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58965" name="Text Box 53"/>
            <p:cNvSpPr txBox="1">
              <a:spLocks noChangeArrowheads="1"/>
            </p:cNvSpPr>
            <p:nvPr/>
          </p:nvSpPr>
          <p:spPr bwMode="auto">
            <a:xfrm>
              <a:off x="2160" y="1344"/>
              <a:ext cx="383" cy="28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400" b="1" i="1">
                  <a:solidFill>
                    <a:schemeClr val="hlink"/>
                  </a:solidFill>
                </a:rPr>
                <a:t>kill</a:t>
              </a:r>
            </a:p>
          </p:txBody>
        </p:sp>
        <p:sp>
          <p:nvSpPr>
            <p:cNvPr id="1958966" name="Text Box 54"/>
            <p:cNvSpPr txBox="1">
              <a:spLocks noChangeArrowheads="1"/>
            </p:cNvSpPr>
            <p:nvPr/>
          </p:nvSpPr>
          <p:spPr bwMode="auto">
            <a:xfrm>
              <a:off x="2688" y="1728"/>
              <a:ext cx="383" cy="28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400" b="1" i="1">
                  <a:solidFill>
                    <a:schemeClr val="hlink"/>
                  </a:solidFill>
                </a:rPr>
                <a:t>kill</a:t>
              </a:r>
            </a:p>
          </p:txBody>
        </p:sp>
        <p:sp>
          <p:nvSpPr>
            <p:cNvPr id="1958967" name="Line 55"/>
            <p:cNvSpPr>
              <a:spLocks noChangeShapeType="1"/>
            </p:cNvSpPr>
            <p:nvPr/>
          </p:nvSpPr>
          <p:spPr bwMode="auto">
            <a:xfrm flipH="1">
              <a:off x="3024" y="1728"/>
              <a:ext cx="96" cy="288"/>
            </a:xfrm>
            <a:prstGeom prst="line">
              <a:avLst/>
            </a:prstGeom>
            <a:noFill/>
            <a:ln w="25400">
              <a:solidFill>
                <a:schemeClr val="hlink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58968" name="Line 56"/>
            <p:cNvSpPr>
              <a:spLocks noChangeShapeType="1"/>
            </p:cNvSpPr>
            <p:nvPr/>
          </p:nvSpPr>
          <p:spPr bwMode="auto">
            <a:xfrm>
              <a:off x="3605" y="1660"/>
              <a:ext cx="1066" cy="1839"/>
            </a:xfrm>
            <a:prstGeom prst="line">
              <a:avLst/>
            </a:prstGeom>
            <a:noFill/>
            <a:ln w="25400">
              <a:solidFill>
                <a:schemeClr val="hlink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58969" name="Text Box 57"/>
            <p:cNvSpPr txBox="1">
              <a:spLocks noChangeArrowheads="1"/>
            </p:cNvSpPr>
            <p:nvPr/>
          </p:nvSpPr>
          <p:spPr bwMode="auto">
            <a:xfrm>
              <a:off x="3700" y="1603"/>
              <a:ext cx="383" cy="28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400" b="1" i="1">
                  <a:solidFill>
                    <a:schemeClr val="hlink"/>
                  </a:solidFill>
                </a:rPr>
                <a:t>kill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D7C3D-2C76-6D47-BDA4-DDF4769249FC}" type="slidenum">
              <a:rPr lang="en-US"/>
              <a:pPr/>
              <a:t>3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91181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7937500" cy="609600"/>
          </a:xfrm>
          <a:noFill/>
          <a:ln/>
        </p:spPr>
        <p:txBody>
          <a:bodyPr lIns="90488" tIns="44450" rIns="90488" bIns="44450"/>
          <a:lstStyle/>
          <a:p>
            <a:pPr>
              <a:lnSpc>
                <a:spcPct val="80000"/>
              </a:lnSpc>
            </a:pPr>
            <a:r>
              <a:rPr lang="en-US" dirty="0"/>
              <a:t>“</a:t>
            </a:r>
            <a:r>
              <a:rPr lang="en-US" dirty="0" smtClean="0"/>
              <a:t>Data-in-ROB</a:t>
            </a:r>
            <a:r>
              <a:rPr lang="en-US" dirty="0"/>
              <a:t>” Design</a:t>
            </a:r>
            <a:br>
              <a:rPr lang="en-US" dirty="0"/>
            </a:br>
            <a:r>
              <a:rPr lang="en-US" sz="2000" dirty="0"/>
              <a:t>(HP PA8000, Pentium Pro, </a:t>
            </a:r>
            <a:r>
              <a:rPr lang="en-US" sz="2000" dirty="0" smtClean="0"/>
              <a:t>Core2Duo, Nehalem)</a:t>
            </a:r>
            <a:endParaRPr lang="en-US" dirty="0"/>
          </a:p>
        </p:txBody>
      </p:sp>
      <p:sp>
        <p:nvSpPr>
          <p:cNvPr id="1911811" name="Rectangle 3"/>
          <p:cNvSpPr>
            <a:spLocks noChangeArrowheads="1"/>
          </p:cNvSpPr>
          <p:nvPr/>
        </p:nvSpPr>
        <p:spPr bwMode="auto">
          <a:xfrm>
            <a:off x="304800" y="5105400"/>
            <a:ext cx="8686800" cy="1308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  <a:buFontTx/>
              <a:buChar char="•"/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 On dispatch into ROB, ready sources can be in regfile or in ROB dest (copied into src1/src2 if ready before dispatch)</a:t>
            </a:r>
          </a:p>
          <a:p>
            <a:pPr algn="l">
              <a:spcBef>
                <a:spcPct val="0"/>
              </a:spcBef>
              <a:buFontTx/>
              <a:buChar char="•"/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 On completion, write to dest field and broadcast to src fields.</a:t>
            </a:r>
          </a:p>
          <a:p>
            <a:pPr algn="l">
              <a:spcBef>
                <a:spcPct val="0"/>
              </a:spcBef>
              <a:buFontTx/>
              <a:buChar char="•"/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 On issue, read from ROB src fields</a:t>
            </a:r>
            <a:endParaRPr lang="en-US" sz="2000" i="1">
              <a:solidFill>
                <a:srgbClr val="56127A"/>
              </a:solidFill>
              <a:latin typeface="Verdana" charset="0"/>
            </a:endParaRPr>
          </a:p>
        </p:txBody>
      </p:sp>
      <p:sp>
        <p:nvSpPr>
          <p:cNvPr id="1911812" name="Text Box 4"/>
          <p:cNvSpPr txBox="1">
            <a:spLocks noChangeArrowheads="1"/>
          </p:cNvSpPr>
          <p:nvPr/>
        </p:nvSpPr>
        <p:spPr bwMode="auto">
          <a:xfrm>
            <a:off x="685800" y="838200"/>
            <a:ext cx="2543175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 i="1">
                <a:solidFill>
                  <a:srgbClr val="56127A"/>
                </a:solidFill>
                <a:latin typeface="Verdana" charset="0"/>
              </a:rPr>
              <a:t>Register File</a:t>
            </a:r>
          </a:p>
          <a:p>
            <a:pPr algn="l">
              <a:spcBef>
                <a:spcPct val="0"/>
              </a:spcBef>
            </a:pPr>
            <a:r>
              <a:rPr lang="en-US" sz="1800" i="1">
                <a:solidFill>
                  <a:srgbClr val="56127A"/>
                </a:solidFill>
                <a:latin typeface="Verdana" charset="0"/>
              </a:rPr>
              <a:t>holds only committed state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87313" y="1536700"/>
            <a:ext cx="8831262" cy="3416300"/>
            <a:chOff x="55" y="1406"/>
            <a:chExt cx="5563" cy="2152"/>
          </a:xfrm>
        </p:grpSpPr>
        <p:sp>
          <p:nvSpPr>
            <p:cNvPr id="1911814" name="Rectangle 6"/>
            <p:cNvSpPr>
              <a:spLocks noChangeArrowheads="1"/>
            </p:cNvSpPr>
            <p:nvPr/>
          </p:nvSpPr>
          <p:spPr bwMode="auto">
            <a:xfrm>
              <a:off x="55" y="1818"/>
              <a:ext cx="749" cy="44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r">
                <a:spcBef>
                  <a:spcPct val="0"/>
                </a:spcBef>
              </a:pPr>
              <a:r>
                <a:rPr lang="en-US" sz="2000" i="1">
                  <a:solidFill>
                    <a:srgbClr val="56127A"/>
                  </a:solidFill>
                  <a:latin typeface="Verdana" charset="0"/>
                </a:rPr>
                <a:t>Reorder</a:t>
              </a:r>
            </a:p>
            <a:p>
              <a:pPr algn="r">
                <a:spcBef>
                  <a:spcPct val="0"/>
                </a:spcBef>
              </a:pPr>
              <a:r>
                <a:rPr lang="en-US" sz="2000" i="1">
                  <a:solidFill>
                    <a:srgbClr val="56127A"/>
                  </a:solidFill>
                  <a:latin typeface="Verdana" charset="0"/>
                </a:rPr>
                <a:t>buffer</a:t>
              </a:r>
            </a:p>
          </p:txBody>
        </p:sp>
        <p:sp>
          <p:nvSpPr>
            <p:cNvPr id="1911815" name="Rectangle 7"/>
            <p:cNvSpPr>
              <a:spLocks noChangeArrowheads="1"/>
            </p:cNvSpPr>
            <p:nvPr/>
          </p:nvSpPr>
          <p:spPr bwMode="auto">
            <a:xfrm>
              <a:off x="1738" y="2863"/>
              <a:ext cx="496" cy="448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11816" name="Rectangle 8"/>
            <p:cNvSpPr>
              <a:spLocks noChangeArrowheads="1"/>
            </p:cNvSpPr>
            <p:nvPr/>
          </p:nvSpPr>
          <p:spPr bwMode="auto">
            <a:xfrm>
              <a:off x="2466" y="2863"/>
              <a:ext cx="496" cy="448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11817" name="Rectangle 9"/>
            <p:cNvSpPr>
              <a:spLocks noChangeArrowheads="1"/>
            </p:cNvSpPr>
            <p:nvPr/>
          </p:nvSpPr>
          <p:spPr bwMode="auto">
            <a:xfrm>
              <a:off x="3194" y="2863"/>
              <a:ext cx="496" cy="448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11818" name="Rectangle 10"/>
            <p:cNvSpPr>
              <a:spLocks noChangeArrowheads="1"/>
            </p:cNvSpPr>
            <p:nvPr/>
          </p:nvSpPr>
          <p:spPr bwMode="auto">
            <a:xfrm>
              <a:off x="3922" y="2863"/>
              <a:ext cx="496" cy="448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11819" name="Rectangle 11"/>
            <p:cNvSpPr>
              <a:spLocks noChangeArrowheads="1"/>
            </p:cNvSpPr>
            <p:nvPr/>
          </p:nvSpPr>
          <p:spPr bwMode="auto">
            <a:xfrm>
              <a:off x="1066" y="2863"/>
              <a:ext cx="496" cy="448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11820" name="Line 12"/>
            <p:cNvSpPr>
              <a:spLocks noChangeShapeType="1"/>
            </p:cNvSpPr>
            <p:nvPr/>
          </p:nvSpPr>
          <p:spPr bwMode="auto">
            <a:xfrm>
              <a:off x="1866" y="2695"/>
              <a:ext cx="218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3" name="Group 13"/>
            <p:cNvGrpSpPr>
              <a:grpSpLocks/>
            </p:cNvGrpSpPr>
            <p:nvPr/>
          </p:nvGrpSpPr>
          <p:grpSpPr bwMode="auto">
            <a:xfrm>
              <a:off x="1322" y="3312"/>
              <a:ext cx="2137" cy="228"/>
              <a:chOff x="1368" y="3261"/>
              <a:chExt cx="2137" cy="228"/>
            </a:xfrm>
          </p:grpSpPr>
          <p:sp>
            <p:nvSpPr>
              <p:cNvPr id="1911822" name="Freeform 14"/>
              <p:cNvSpPr>
                <a:spLocks/>
              </p:cNvSpPr>
              <p:nvPr/>
            </p:nvSpPr>
            <p:spPr bwMode="auto">
              <a:xfrm>
                <a:off x="2040" y="3267"/>
                <a:ext cx="1" cy="22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21"/>
                  </a:cxn>
                </a:cxnLst>
                <a:rect l="0" t="0" r="r" b="b"/>
                <a:pathLst>
                  <a:path w="1" h="222">
                    <a:moveTo>
                      <a:pt x="0" y="0"/>
                    </a:moveTo>
                    <a:lnTo>
                      <a:pt x="0" y="221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11823" name="Freeform 15"/>
              <p:cNvSpPr>
                <a:spLocks/>
              </p:cNvSpPr>
              <p:nvPr/>
            </p:nvSpPr>
            <p:spPr bwMode="auto">
              <a:xfrm>
                <a:off x="1368" y="3261"/>
                <a:ext cx="1" cy="22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21"/>
                  </a:cxn>
                </a:cxnLst>
                <a:rect l="0" t="0" r="r" b="b"/>
                <a:pathLst>
                  <a:path w="1" h="222">
                    <a:moveTo>
                      <a:pt x="0" y="0"/>
                    </a:moveTo>
                    <a:lnTo>
                      <a:pt x="0" y="221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11824" name="Freeform 16"/>
              <p:cNvSpPr>
                <a:spLocks/>
              </p:cNvSpPr>
              <p:nvPr/>
            </p:nvSpPr>
            <p:spPr bwMode="auto">
              <a:xfrm>
                <a:off x="2768" y="3261"/>
                <a:ext cx="1" cy="22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21"/>
                  </a:cxn>
                </a:cxnLst>
                <a:rect l="0" t="0" r="r" b="b"/>
                <a:pathLst>
                  <a:path w="1" h="222">
                    <a:moveTo>
                      <a:pt x="0" y="0"/>
                    </a:moveTo>
                    <a:lnTo>
                      <a:pt x="0" y="221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11825" name="Freeform 17"/>
              <p:cNvSpPr>
                <a:spLocks/>
              </p:cNvSpPr>
              <p:nvPr/>
            </p:nvSpPr>
            <p:spPr bwMode="auto">
              <a:xfrm>
                <a:off x="3504" y="3261"/>
                <a:ext cx="1" cy="22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21"/>
                  </a:cxn>
                </a:cxnLst>
                <a:rect l="0" t="0" r="r" b="b"/>
                <a:pathLst>
                  <a:path w="1" h="222">
                    <a:moveTo>
                      <a:pt x="0" y="0"/>
                    </a:moveTo>
                    <a:lnTo>
                      <a:pt x="0" y="221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911826" name="Line 18"/>
            <p:cNvSpPr>
              <a:spLocks noChangeShapeType="1"/>
            </p:cNvSpPr>
            <p:nvPr/>
          </p:nvSpPr>
          <p:spPr bwMode="auto">
            <a:xfrm>
              <a:off x="2090" y="2599"/>
              <a:ext cx="217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11827" name="Line 19"/>
            <p:cNvSpPr>
              <a:spLocks noChangeShapeType="1"/>
            </p:cNvSpPr>
            <p:nvPr/>
          </p:nvSpPr>
          <p:spPr bwMode="auto">
            <a:xfrm>
              <a:off x="2978" y="2478"/>
              <a:ext cx="0" cy="20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11828" name="Line 20"/>
            <p:cNvSpPr>
              <a:spLocks noChangeShapeType="1"/>
            </p:cNvSpPr>
            <p:nvPr/>
          </p:nvSpPr>
          <p:spPr bwMode="auto">
            <a:xfrm>
              <a:off x="3698" y="2478"/>
              <a:ext cx="0" cy="11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11829" name="Line 21"/>
            <p:cNvSpPr>
              <a:spLocks noChangeShapeType="1"/>
            </p:cNvSpPr>
            <p:nvPr/>
          </p:nvSpPr>
          <p:spPr bwMode="auto">
            <a:xfrm>
              <a:off x="1866" y="2703"/>
              <a:ext cx="0" cy="16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11830" name="Line 22"/>
            <p:cNvSpPr>
              <a:spLocks noChangeShapeType="1"/>
            </p:cNvSpPr>
            <p:nvPr/>
          </p:nvSpPr>
          <p:spPr bwMode="auto">
            <a:xfrm>
              <a:off x="2082" y="2599"/>
              <a:ext cx="0" cy="24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11831" name="Line 23"/>
            <p:cNvSpPr>
              <a:spLocks noChangeShapeType="1"/>
            </p:cNvSpPr>
            <p:nvPr/>
          </p:nvSpPr>
          <p:spPr bwMode="auto">
            <a:xfrm>
              <a:off x="2610" y="2703"/>
              <a:ext cx="0" cy="16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11832" name="Line 24"/>
            <p:cNvSpPr>
              <a:spLocks noChangeShapeType="1"/>
            </p:cNvSpPr>
            <p:nvPr/>
          </p:nvSpPr>
          <p:spPr bwMode="auto">
            <a:xfrm>
              <a:off x="2826" y="2599"/>
              <a:ext cx="0" cy="24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11833" name="Line 25"/>
            <p:cNvSpPr>
              <a:spLocks noChangeShapeType="1"/>
            </p:cNvSpPr>
            <p:nvPr/>
          </p:nvSpPr>
          <p:spPr bwMode="auto">
            <a:xfrm>
              <a:off x="3338" y="2703"/>
              <a:ext cx="0" cy="16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11834" name="Line 26"/>
            <p:cNvSpPr>
              <a:spLocks noChangeShapeType="1"/>
            </p:cNvSpPr>
            <p:nvPr/>
          </p:nvSpPr>
          <p:spPr bwMode="auto">
            <a:xfrm>
              <a:off x="3554" y="2599"/>
              <a:ext cx="0" cy="24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11835" name="Line 27"/>
            <p:cNvSpPr>
              <a:spLocks noChangeShapeType="1"/>
            </p:cNvSpPr>
            <p:nvPr/>
          </p:nvSpPr>
          <p:spPr bwMode="auto">
            <a:xfrm>
              <a:off x="4042" y="2703"/>
              <a:ext cx="0" cy="16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11836" name="Line 28"/>
            <p:cNvSpPr>
              <a:spLocks noChangeShapeType="1"/>
            </p:cNvSpPr>
            <p:nvPr/>
          </p:nvSpPr>
          <p:spPr bwMode="auto">
            <a:xfrm>
              <a:off x="4258" y="2599"/>
              <a:ext cx="0" cy="24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11837" name="Freeform 29"/>
            <p:cNvSpPr>
              <a:spLocks/>
            </p:cNvSpPr>
            <p:nvPr/>
          </p:nvSpPr>
          <p:spPr bwMode="auto">
            <a:xfrm>
              <a:off x="1258" y="2695"/>
              <a:ext cx="601" cy="169"/>
            </a:xfrm>
            <a:custGeom>
              <a:avLst/>
              <a:gdLst/>
              <a:ahLst/>
              <a:cxnLst>
                <a:cxn ang="0">
                  <a:pos x="600" y="0"/>
                </a:cxn>
                <a:cxn ang="0">
                  <a:pos x="0" y="0"/>
                </a:cxn>
                <a:cxn ang="0">
                  <a:pos x="0" y="168"/>
                </a:cxn>
              </a:cxnLst>
              <a:rect l="0" t="0" r="r" b="b"/>
              <a:pathLst>
                <a:path w="601" h="169">
                  <a:moveTo>
                    <a:pt x="600" y="0"/>
                  </a:moveTo>
                  <a:lnTo>
                    <a:pt x="0" y="0"/>
                  </a:lnTo>
                  <a:lnTo>
                    <a:pt x="0" y="168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11838" name="Freeform 30"/>
            <p:cNvSpPr>
              <a:spLocks/>
            </p:cNvSpPr>
            <p:nvPr/>
          </p:nvSpPr>
          <p:spPr bwMode="auto">
            <a:xfrm>
              <a:off x="1434" y="2599"/>
              <a:ext cx="633" cy="273"/>
            </a:xfrm>
            <a:custGeom>
              <a:avLst/>
              <a:gdLst/>
              <a:ahLst/>
              <a:cxnLst>
                <a:cxn ang="0">
                  <a:pos x="632" y="0"/>
                </a:cxn>
                <a:cxn ang="0">
                  <a:pos x="0" y="0"/>
                </a:cxn>
                <a:cxn ang="0">
                  <a:pos x="0" y="272"/>
                </a:cxn>
              </a:cxnLst>
              <a:rect l="0" t="0" r="r" b="b"/>
              <a:pathLst>
                <a:path w="633" h="273">
                  <a:moveTo>
                    <a:pt x="632" y="0"/>
                  </a:moveTo>
                  <a:lnTo>
                    <a:pt x="0" y="0"/>
                  </a:lnTo>
                  <a:lnTo>
                    <a:pt x="0" y="272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11839" name="Rectangle 31"/>
            <p:cNvSpPr>
              <a:spLocks noChangeArrowheads="1"/>
            </p:cNvSpPr>
            <p:nvPr/>
          </p:nvSpPr>
          <p:spPr bwMode="auto">
            <a:xfrm>
              <a:off x="1089" y="2889"/>
              <a:ext cx="458" cy="40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Load</a:t>
              </a:r>
            </a:p>
            <a:p>
              <a:pPr algn="l"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 Unit</a:t>
              </a:r>
            </a:p>
          </p:txBody>
        </p:sp>
        <p:sp>
          <p:nvSpPr>
            <p:cNvPr id="1911840" name="Rectangle 32"/>
            <p:cNvSpPr>
              <a:spLocks noChangeArrowheads="1"/>
            </p:cNvSpPr>
            <p:nvPr/>
          </p:nvSpPr>
          <p:spPr bwMode="auto">
            <a:xfrm>
              <a:off x="1841" y="2969"/>
              <a:ext cx="302" cy="22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FU</a:t>
              </a:r>
            </a:p>
          </p:txBody>
        </p:sp>
        <p:sp>
          <p:nvSpPr>
            <p:cNvPr id="1911841" name="Rectangle 33"/>
            <p:cNvSpPr>
              <a:spLocks noChangeArrowheads="1"/>
            </p:cNvSpPr>
            <p:nvPr/>
          </p:nvSpPr>
          <p:spPr bwMode="auto">
            <a:xfrm>
              <a:off x="2561" y="2969"/>
              <a:ext cx="302" cy="22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FU</a:t>
              </a:r>
            </a:p>
          </p:txBody>
        </p:sp>
        <p:sp>
          <p:nvSpPr>
            <p:cNvPr id="1911842" name="Rectangle 34"/>
            <p:cNvSpPr>
              <a:spLocks noChangeArrowheads="1"/>
            </p:cNvSpPr>
            <p:nvPr/>
          </p:nvSpPr>
          <p:spPr bwMode="auto">
            <a:xfrm>
              <a:off x="3281" y="2977"/>
              <a:ext cx="302" cy="22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FU</a:t>
              </a:r>
            </a:p>
          </p:txBody>
        </p:sp>
        <p:sp>
          <p:nvSpPr>
            <p:cNvPr id="1911843" name="Rectangle 35"/>
            <p:cNvSpPr>
              <a:spLocks noChangeArrowheads="1"/>
            </p:cNvSpPr>
            <p:nvPr/>
          </p:nvSpPr>
          <p:spPr bwMode="auto">
            <a:xfrm>
              <a:off x="3929" y="2897"/>
              <a:ext cx="504" cy="40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Store</a:t>
              </a:r>
            </a:p>
            <a:p>
              <a:pPr algn="l"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 Unit</a:t>
              </a:r>
            </a:p>
          </p:txBody>
        </p:sp>
        <p:sp>
          <p:nvSpPr>
            <p:cNvPr id="1911844" name="Rectangle 36"/>
            <p:cNvSpPr>
              <a:spLocks noChangeArrowheads="1"/>
            </p:cNvSpPr>
            <p:nvPr/>
          </p:nvSpPr>
          <p:spPr bwMode="auto">
            <a:xfrm>
              <a:off x="4233" y="3310"/>
              <a:ext cx="1121" cy="24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000">
                  <a:latin typeface="Verdana" charset="0"/>
                </a:rPr>
                <a:t>&lt; t, result &gt;</a:t>
              </a:r>
            </a:p>
          </p:txBody>
        </p:sp>
        <p:sp>
          <p:nvSpPr>
            <p:cNvPr id="1911845" name="Rectangle 37"/>
            <p:cNvSpPr>
              <a:spLocks noChangeArrowheads="1"/>
            </p:cNvSpPr>
            <p:nvPr/>
          </p:nvSpPr>
          <p:spPr bwMode="auto">
            <a:xfrm>
              <a:off x="5182" y="1584"/>
              <a:ext cx="232" cy="92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 i="1">
                  <a:latin typeface="Verdana" charset="0"/>
                </a:rPr>
                <a:t>t</a:t>
              </a:r>
              <a:r>
                <a:rPr lang="en-US" sz="1800" i="1" baseline="-25000">
                  <a:latin typeface="Verdana" charset="0"/>
                </a:rPr>
                <a:t>1</a:t>
              </a:r>
              <a:endParaRPr lang="en-US" sz="1800" i="1">
                <a:latin typeface="Verdana" charset="0"/>
              </a:endParaRPr>
            </a:p>
            <a:p>
              <a:pPr algn="l">
                <a:spcBef>
                  <a:spcPct val="0"/>
                </a:spcBef>
              </a:pPr>
              <a:r>
                <a:rPr lang="en-US" sz="1800" i="1">
                  <a:latin typeface="Verdana" charset="0"/>
                </a:rPr>
                <a:t>t</a:t>
              </a:r>
              <a:r>
                <a:rPr lang="en-US" sz="1800" i="1" baseline="-25000">
                  <a:latin typeface="Verdana" charset="0"/>
                </a:rPr>
                <a:t>2</a:t>
              </a:r>
              <a:endParaRPr lang="en-US" sz="1800" i="1">
                <a:latin typeface="Verdana" charset="0"/>
              </a:endParaRPr>
            </a:p>
            <a:p>
              <a:pPr algn="l">
                <a:spcBef>
                  <a:spcPct val="0"/>
                </a:spcBef>
              </a:pPr>
              <a:r>
                <a:rPr lang="en-US" sz="1800" i="1">
                  <a:latin typeface="Verdana" charset="0"/>
                </a:rPr>
                <a:t>.</a:t>
              </a:r>
            </a:p>
            <a:p>
              <a:pPr algn="l">
                <a:spcBef>
                  <a:spcPct val="0"/>
                </a:spcBef>
              </a:pPr>
              <a:r>
                <a:rPr lang="en-US" sz="1800" i="1">
                  <a:latin typeface="Verdana" charset="0"/>
                </a:rPr>
                <a:t>.</a:t>
              </a:r>
            </a:p>
            <a:p>
              <a:pPr algn="l">
                <a:spcBef>
                  <a:spcPct val="0"/>
                </a:spcBef>
              </a:pPr>
              <a:r>
                <a:rPr lang="en-US" sz="1800" i="1">
                  <a:latin typeface="Verdana" charset="0"/>
                </a:rPr>
                <a:t>t</a:t>
              </a:r>
              <a:r>
                <a:rPr lang="en-US" sz="1800" i="1" baseline="-25000">
                  <a:latin typeface="Verdana" charset="0"/>
                </a:rPr>
                <a:t>n</a:t>
              </a:r>
            </a:p>
          </p:txBody>
        </p:sp>
        <p:grpSp>
          <p:nvGrpSpPr>
            <p:cNvPr id="4" name="Group 38"/>
            <p:cNvGrpSpPr>
              <a:grpSpLocks/>
            </p:cNvGrpSpPr>
            <p:nvPr/>
          </p:nvGrpSpPr>
          <p:grpSpPr bwMode="auto">
            <a:xfrm>
              <a:off x="912" y="1584"/>
              <a:ext cx="4243" cy="902"/>
              <a:chOff x="1324" y="924"/>
              <a:chExt cx="4243" cy="902"/>
            </a:xfrm>
          </p:grpSpPr>
          <p:grpSp>
            <p:nvGrpSpPr>
              <p:cNvPr id="5" name="Group 39"/>
              <p:cNvGrpSpPr>
                <a:grpSpLocks/>
              </p:cNvGrpSpPr>
              <p:nvPr/>
            </p:nvGrpSpPr>
            <p:grpSpPr bwMode="auto">
              <a:xfrm>
                <a:off x="1762" y="959"/>
                <a:ext cx="3798" cy="856"/>
                <a:chOff x="1762" y="959"/>
                <a:chExt cx="3798" cy="1726"/>
              </a:xfrm>
            </p:grpSpPr>
            <p:sp>
              <p:nvSpPr>
                <p:cNvPr id="1911848" name="Rectangle 40" descr="Wide downward diagonal"/>
                <p:cNvSpPr>
                  <a:spLocks noChangeArrowheads="1"/>
                </p:cNvSpPr>
                <p:nvPr/>
              </p:nvSpPr>
              <p:spPr bwMode="auto">
                <a:xfrm>
                  <a:off x="4368" y="984"/>
                  <a:ext cx="1192" cy="1696"/>
                </a:xfrm>
                <a:prstGeom prst="rect">
                  <a:avLst/>
                </a:prstGeom>
                <a:pattFill prst="wdDnDiag">
                  <a:fgClr>
                    <a:schemeClr val="bg2"/>
                  </a:fgClr>
                  <a:bgClr>
                    <a:schemeClr val="bg1"/>
                  </a:bgClr>
                </a:pattFill>
                <a:ln w="254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11849" name="Line 41"/>
                <p:cNvSpPr>
                  <a:spLocks noChangeShapeType="1"/>
                </p:cNvSpPr>
                <p:nvPr/>
              </p:nvSpPr>
              <p:spPr bwMode="auto">
                <a:xfrm>
                  <a:off x="1762" y="981"/>
                  <a:ext cx="0" cy="170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11850" name="Line 42"/>
                <p:cNvSpPr>
                  <a:spLocks noChangeShapeType="1"/>
                </p:cNvSpPr>
                <p:nvPr/>
              </p:nvSpPr>
              <p:spPr bwMode="auto">
                <a:xfrm>
                  <a:off x="2050" y="975"/>
                  <a:ext cx="0" cy="170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11851" name="Line 43"/>
                <p:cNvSpPr>
                  <a:spLocks noChangeShapeType="1"/>
                </p:cNvSpPr>
                <p:nvPr/>
              </p:nvSpPr>
              <p:spPr bwMode="auto">
                <a:xfrm>
                  <a:off x="3577" y="968"/>
                  <a:ext cx="0" cy="170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11852" name="Line 44"/>
                <p:cNvSpPr>
                  <a:spLocks noChangeShapeType="1"/>
                </p:cNvSpPr>
                <p:nvPr/>
              </p:nvSpPr>
              <p:spPr bwMode="auto">
                <a:xfrm>
                  <a:off x="2986" y="964"/>
                  <a:ext cx="0" cy="171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11853" name="Line 45"/>
                <p:cNvSpPr>
                  <a:spLocks noChangeShapeType="1"/>
                </p:cNvSpPr>
                <p:nvPr/>
              </p:nvSpPr>
              <p:spPr bwMode="auto">
                <a:xfrm>
                  <a:off x="3758" y="965"/>
                  <a:ext cx="0" cy="170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11854" name="Line 46"/>
                <p:cNvSpPr>
                  <a:spLocks noChangeShapeType="1"/>
                </p:cNvSpPr>
                <p:nvPr/>
              </p:nvSpPr>
              <p:spPr bwMode="auto">
                <a:xfrm>
                  <a:off x="2389" y="968"/>
                  <a:ext cx="0" cy="170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11855" name="Line 47"/>
                <p:cNvSpPr>
                  <a:spLocks noChangeShapeType="1"/>
                </p:cNvSpPr>
                <p:nvPr/>
              </p:nvSpPr>
              <p:spPr bwMode="auto">
                <a:xfrm>
                  <a:off x="2812" y="968"/>
                  <a:ext cx="0" cy="170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11856" name="Line 48"/>
                <p:cNvSpPr>
                  <a:spLocks noChangeShapeType="1"/>
                </p:cNvSpPr>
                <p:nvPr/>
              </p:nvSpPr>
              <p:spPr bwMode="auto">
                <a:xfrm>
                  <a:off x="4532" y="965"/>
                  <a:ext cx="0" cy="170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11857" name="Line 49"/>
                <p:cNvSpPr>
                  <a:spLocks noChangeShapeType="1"/>
                </p:cNvSpPr>
                <p:nvPr/>
              </p:nvSpPr>
              <p:spPr bwMode="auto">
                <a:xfrm>
                  <a:off x="4948" y="959"/>
                  <a:ext cx="0" cy="170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1911858" name="Rectangle 50"/>
              <p:cNvSpPr>
                <a:spLocks noChangeArrowheads="1"/>
              </p:cNvSpPr>
              <p:nvPr/>
            </p:nvSpPr>
            <p:spPr bwMode="auto">
              <a:xfrm>
                <a:off x="1324" y="924"/>
                <a:ext cx="4114" cy="210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>
                    <a:latin typeface="Verdana" charset="0"/>
                  </a:rPr>
                  <a:t>Ins#  use  exec   op   p1    src1   p2    src2    pd  </a:t>
                </a:r>
                <a:r>
                  <a:rPr lang="en-US">
                    <a:solidFill>
                      <a:srgbClr val="FF0000"/>
                    </a:solidFill>
                    <a:latin typeface="Verdana" charset="0"/>
                  </a:rPr>
                  <a:t>dest </a:t>
                </a:r>
                <a:r>
                  <a:rPr lang="en-US">
                    <a:latin typeface="Verdana" charset="0"/>
                  </a:rPr>
                  <a:t>    data</a:t>
                </a:r>
              </a:p>
            </p:txBody>
          </p:sp>
          <p:sp>
            <p:nvSpPr>
              <p:cNvPr id="1911859" name="Rectangle 51"/>
              <p:cNvSpPr>
                <a:spLocks noChangeArrowheads="1"/>
              </p:cNvSpPr>
              <p:nvPr/>
            </p:nvSpPr>
            <p:spPr bwMode="auto">
              <a:xfrm>
                <a:off x="1354" y="966"/>
                <a:ext cx="4210" cy="85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11860" name="Line 52"/>
              <p:cNvSpPr>
                <a:spLocks noChangeShapeType="1"/>
              </p:cNvSpPr>
              <p:nvPr/>
            </p:nvSpPr>
            <p:spPr bwMode="auto">
              <a:xfrm>
                <a:off x="1363" y="1118"/>
                <a:ext cx="420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11861" name="Line 53"/>
              <p:cNvSpPr>
                <a:spLocks noChangeShapeType="1"/>
              </p:cNvSpPr>
              <p:nvPr/>
            </p:nvSpPr>
            <p:spPr bwMode="auto">
              <a:xfrm>
                <a:off x="1363" y="1294"/>
                <a:ext cx="420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11862" name="Line 54"/>
              <p:cNvSpPr>
                <a:spLocks noChangeShapeType="1"/>
              </p:cNvSpPr>
              <p:nvPr/>
            </p:nvSpPr>
            <p:spPr bwMode="auto">
              <a:xfrm>
                <a:off x="1353" y="1462"/>
                <a:ext cx="420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11863" name="Line 55"/>
              <p:cNvSpPr>
                <a:spLocks noChangeShapeType="1"/>
              </p:cNvSpPr>
              <p:nvPr/>
            </p:nvSpPr>
            <p:spPr bwMode="auto">
              <a:xfrm>
                <a:off x="1363" y="1622"/>
                <a:ext cx="420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11864" name="Line 56"/>
              <p:cNvSpPr>
                <a:spLocks noChangeShapeType="1"/>
              </p:cNvSpPr>
              <p:nvPr/>
            </p:nvSpPr>
            <p:spPr bwMode="auto">
              <a:xfrm>
                <a:off x="4357" y="968"/>
                <a:ext cx="0" cy="858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911865" name="Freeform 57"/>
            <p:cNvSpPr>
              <a:spLocks/>
            </p:cNvSpPr>
            <p:nvPr/>
          </p:nvSpPr>
          <p:spPr bwMode="auto">
            <a:xfrm>
              <a:off x="1058" y="1410"/>
              <a:ext cx="4560" cy="2112"/>
            </a:xfrm>
            <a:custGeom>
              <a:avLst/>
              <a:gdLst/>
              <a:ahLst/>
              <a:cxnLst>
                <a:cxn ang="0">
                  <a:pos x="0" y="2112"/>
                </a:cxn>
                <a:cxn ang="0">
                  <a:pos x="4560" y="2112"/>
                </a:cxn>
                <a:cxn ang="0">
                  <a:pos x="4560" y="0"/>
                </a:cxn>
                <a:cxn ang="0">
                  <a:pos x="1824" y="0"/>
                </a:cxn>
                <a:cxn ang="0">
                  <a:pos x="1816" y="223"/>
                </a:cxn>
              </a:cxnLst>
              <a:rect l="0" t="0" r="r" b="b"/>
              <a:pathLst>
                <a:path w="4560" h="2112">
                  <a:moveTo>
                    <a:pt x="0" y="2112"/>
                  </a:moveTo>
                  <a:lnTo>
                    <a:pt x="4560" y="2112"/>
                  </a:lnTo>
                  <a:lnTo>
                    <a:pt x="4560" y="0"/>
                  </a:lnTo>
                  <a:lnTo>
                    <a:pt x="1824" y="0"/>
                  </a:lnTo>
                  <a:lnTo>
                    <a:pt x="1816" y="223"/>
                  </a:lnTo>
                </a:path>
              </a:pathLst>
            </a:custGeom>
            <a:noFill/>
            <a:ln w="25400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11866" name="Freeform 58"/>
            <p:cNvSpPr>
              <a:spLocks/>
            </p:cNvSpPr>
            <p:nvPr/>
          </p:nvSpPr>
          <p:spPr bwMode="auto">
            <a:xfrm>
              <a:off x="3598" y="1406"/>
              <a:ext cx="5" cy="19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" y="196"/>
                </a:cxn>
              </a:cxnLst>
              <a:rect l="0" t="0" r="r" b="b"/>
              <a:pathLst>
                <a:path w="5" h="196">
                  <a:moveTo>
                    <a:pt x="0" y="0"/>
                  </a:moveTo>
                  <a:lnTo>
                    <a:pt x="5" y="196"/>
                  </a:ln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11867" name="Line 59"/>
            <p:cNvSpPr>
              <a:spLocks noChangeShapeType="1"/>
            </p:cNvSpPr>
            <p:nvPr/>
          </p:nvSpPr>
          <p:spPr bwMode="auto">
            <a:xfrm>
              <a:off x="4802" y="1410"/>
              <a:ext cx="0" cy="19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11868" name="Rectangle 60"/>
            <p:cNvSpPr>
              <a:spLocks noChangeArrowheads="1"/>
            </p:cNvSpPr>
            <p:nvPr/>
          </p:nvSpPr>
          <p:spPr bwMode="auto">
            <a:xfrm>
              <a:off x="4610" y="2754"/>
              <a:ext cx="624" cy="448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Commit</a:t>
              </a:r>
            </a:p>
          </p:txBody>
        </p:sp>
        <p:sp>
          <p:nvSpPr>
            <p:cNvPr id="1911869" name="Line 61"/>
            <p:cNvSpPr>
              <a:spLocks noChangeShapeType="1"/>
            </p:cNvSpPr>
            <p:nvPr/>
          </p:nvSpPr>
          <p:spPr bwMode="auto">
            <a:xfrm>
              <a:off x="4850" y="2466"/>
              <a:ext cx="0" cy="28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6" name="Group 62"/>
          <p:cNvGrpSpPr>
            <a:grpSpLocks/>
          </p:cNvGrpSpPr>
          <p:nvPr/>
        </p:nvGrpSpPr>
        <p:grpSpPr bwMode="auto">
          <a:xfrm>
            <a:off x="2819400" y="762000"/>
            <a:ext cx="1098550" cy="896938"/>
            <a:chOff x="4272" y="674"/>
            <a:chExt cx="692" cy="613"/>
          </a:xfrm>
        </p:grpSpPr>
        <p:sp>
          <p:nvSpPr>
            <p:cNvPr id="1911871" name="Rectangle 63"/>
            <p:cNvSpPr>
              <a:spLocks noChangeArrowheads="1"/>
            </p:cNvSpPr>
            <p:nvPr/>
          </p:nvSpPr>
          <p:spPr bwMode="auto">
            <a:xfrm>
              <a:off x="4272" y="674"/>
              <a:ext cx="688" cy="613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7" name="Group 64"/>
            <p:cNvGrpSpPr>
              <a:grpSpLocks/>
            </p:cNvGrpSpPr>
            <p:nvPr/>
          </p:nvGrpSpPr>
          <p:grpSpPr bwMode="auto">
            <a:xfrm>
              <a:off x="4272" y="843"/>
              <a:ext cx="692" cy="295"/>
              <a:chOff x="4272" y="843"/>
              <a:chExt cx="756" cy="295"/>
            </a:xfrm>
          </p:grpSpPr>
          <p:sp>
            <p:nvSpPr>
              <p:cNvPr id="1911873" name="Line 65"/>
              <p:cNvSpPr>
                <a:spLocks noChangeShapeType="1"/>
              </p:cNvSpPr>
              <p:nvPr/>
            </p:nvSpPr>
            <p:spPr bwMode="auto">
              <a:xfrm>
                <a:off x="4280" y="843"/>
                <a:ext cx="748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11874" name="Line 66"/>
              <p:cNvSpPr>
                <a:spLocks noChangeShapeType="1"/>
              </p:cNvSpPr>
              <p:nvPr/>
            </p:nvSpPr>
            <p:spPr bwMode="auto">
              <a:xfrm>
                <a:off x="4280" y="1138"/>
                <a:ext cx="748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11875" name="Line 67"/>
              <p:cNvSpPr>
                <a:spLocks noChangeShapeType="1"/>
              </p:cNvSpPr>
              <p:nvPr/>
            </p:nvSpPr>
            <p:spPr bwMode="auto">
              <a:xfrm>
                <a:off x="4272" y="978"/>
                <a:ext cx="748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1911876" name="Freeform 68"/>
          <p:cNvSpPr>
            <a:spLocks/>
          </p:cNvSpPr>
          <p:nvPr/>
        </p:nvSpPr>
        <p:spPr bwMode="auto">
          <a:xfrm>
            <a:off x="3886200" y="930275"/>
            <a:ext cx="4762500" cy="3644900"/>
          </a:xfrm>
          <a:custGeom>
            <a:avLst/>
            <a:gdLst/>
            <a:ahLst/>
            <a:cxnLst>
              <a:cxn ang="0">
                <a:pos x="2416" y="2168"/>
              </a:cxn>
              <a:cxn ang="0">
                <a:pos x="2416" y="2296"/>
              </a:cxn>
              <a:cxn ang="0">
                <a:pos x="3000" y="2296"/>
              </a:cxn>
              <a:cxn ang="0">
                <a:pos x="3000" y="0"/>
              </a:cxn>
              <a:cxn ang="0">
                <a:pos x="0" y="0"/>
              </a:cxn>
            </a:cxnLst>
            <a:rect l="0" t="0" r="r" b="b"/>
            <a:pathLst>
              <a:path w="3000" h="2296">
                <a:moveTo>
                  <a:pt x="2416" y="2168"/>
                </a:moveTo>
                <a:lnTo>
                  <a:pt x="2416" y="2296"/>
                </a:lnTo>
                <a:lnTo>
                  <a:pt x="3000" y="2296"/>
                </a:lnTo>
                <a:lnTo>
                  <a:pt x="3000" y="0"/>
                </a:lnTo>
                <a:lnTo>
                  <a:pt x="0" y="0"/>
                </a:ln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5E23E-93B0-0E45-90CA-3A519F7F304C}" type="slidenum">
              <a:rPr lang="en-US"/>
              <a:pPr/>
              <a:t>30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2020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Instruction Flow in Unified Physical Register File Pipeline</a:t>
            </a:r>
          </a:p>
        </p:txBody>
      </p:sp>
      <p:sp>
        <p:nvSpPr>
          <p:cNvPr id="2020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382000" cy="5181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800" dirty="0"/>
              <a:t>Fetch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Get instruction bits from current guess at PC, place in fetch buffer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Update PC using sequential address or branch predictor (BTB)</a:t>
            </a:r>
          </a:p>
          <a:p>
            <a:pPr>
              <a:lnSpc>
                <a:spcPct val="80000"/>
              </a:lnSpc>
            </a:pPr>
            <a:r>
              <a:rPr lang="en-US" sz="2800" dirty="0" smtClean="0"/>
              <a:t>Decode/Rename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Take instruction from fetch buffer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Allocate resources to execute instruction:</a:t>
            </a:r>
          </a:p>
          <a:p>
            <a:pPr lvl="2">
              <a:lnSpc>
                <a:spcPct val="80000"/>
              </a:lnSpc>
            </a:pPr>
            <a:r>
              <a:rPr lang="en-US" sz="2000" dirty="0"/>
              <a:t>Destination physical register, if instruction writes a register</a:t>
            </a:r>
          </a:p>
          <a:p>
            <a:pPr lvl="2">
              <a:lnSpc>
                <a:spcPct val="80000"/>
              </a:lnSpc>
            </a:pPr>
            <a:r>
              <a:rPr lang="en-US" sz="2000" dirty="0"/>
              <a:t>Entry in reorder buffer to provide in-order commit</a:t>
            </a:r>
          </a:p>
          <a:p>
            <a:pPr lvl="2">
              <a:lnSpc>
                <a:spcPct val="80000"/>
              </a:lnSpc>
            </a:pPr>
            <a:r>
              <a:rPr lang="en-US" sz="2000" dirty="0"/>
              <a:t>Entry in issue window to wait for execution</a:t>
            </a:r>
          </a:p>
          <a:p>
            <a:pPr lvl="2">
              <a:lnSpc>
                <a:spcPct val="80000"/>
              </a:lnSpc>
            </a:pPr>
            <a:r>
              <a:rPr lang="en-US" sz="2000" dirty="0"/>
              <a:t>Entry in memory buffer, if load or store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Decode will stall if resources not available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Rename source and destination registers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Check source registers for readiness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Insert instruction into issue </a:t>
            </a:r>
            <a:r>
              <a:rPr lang="en-US" sz="2000" dirty="0" err="1"/>
              <a:t>window+reorder</a:t>
            </a:r>
            <a:r>
              <a:rPr lang="en-US" sz="2000" dirty="0"/>
              <a:t> </a:t>
            </a:r>
            <a:r>
              <a:rPr lang="en-US" sz="2000" dirty="0" err="1"/>
              <a:t>buffer+memory</a:t>
            </a:r>
            <a:r>
              <a:rPr lang="en-US" sz="2000" dirty="0"/>
              <a:t> buffer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94EA8-A027-FC48-BB1C-43E35536D433}" type="slidenum">
              <a:rPr lang="en-US"/>
              <a:pPr/>
              <a:t>31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2024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Memory Instructions</a:t>
            </a:r>
          </a:p>
        </p:txBody>
      </p:sp>
      <p:sp>
        <p:nvSpPr>
          <p:cNvPr id="20244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990600"/>
            <a:ext cx="8305800" cy="5410200"/>
          </a:xfrm>
        </p:spPr>
        <p:txBody>
          <a:bodyPr/>
          <a:lstStyle/>
          <a:p>
            <a:r>
              <a:rPr lang="en-US"/>
              <a:t>Split store instruction into two pieces during decode:</a:t>
            </a:r>
          </a:p>
          <a:p>
            <a:pPr lvl="1"/>
            <a:r>
              <a:rPr lang="en-US"/>
              <a:t>Address calculation, store-address</a:t>
            </a:r>
          </a:p>
          <a:p>
            <a:pPr lvl="1"/>
            <a:r>
              <a:rPr lang="en-US"/>
              <a:t>Data movement, store-data</a:t>
            </a:r>
          </a:p>
          <a:p>
            <a:r>
              <a:rPr lang="en-US"/>
              <a:t>Allocate space in program order in memory buffers during decode</a:t>
            </a:r>
          </a:p>
          <a:p>
            <a:r>
              <a:rPr lang="en-US"/>
              <a:t>Store instructions:	</a:t>
            </a:r>
          </a:p>
          <a:p>
            <a:pPr lvl="1"/>
            <a:r>
              <a:rPr lang="en-US"/>
              <a:t>Store-address calculates address and places in store buffer</a:t>
            </a:r>
          </a:p>
          <a:p>
            <a:pPr lvl="1"/>
            <a:r>
              <a:rPr lang="en-US"/>
              <a:t>Store-data copies store value into store buffer</a:t>
            </a:r>
          </a:p>
          <a:p>
            <a:pPr lvl="1"/>
            <a:r>
              <a:rPr lang="en-US"/>
              <a:t>Store-address and store-data execute independently out of issue window</a:t>
            </a:r>
          </a:p>
          <a:p>
            <a:pPr lvl="1"/>
            <a:r>
              <a:rPr lang="en-US"/>
              <a:t>Stores only commit to data cache at commit point</a:t>
            </a:r>
          </a:p>
          <a:p>
            <a:r>
              <a:rPr lang="en-US"/>
              <a:t>Load instructions:</a:t>
            </a:r>
          </a:p>
          <a:p>
            <a:pPr lvl="1"/>
            <a:r>
              <a:rPr lang="en-US"/>
              <a:t>Load address calculation executes from window</a:t>
            </a:r>
          </a:p>
          <a:p>
            <a:pPr lvl="1"/>
            <a:r>
              <a:rPr lang="en-US"/>
              <a:t>Load with completed effective address searches memory buffer</a:t>
            </a:r>
          </a:p>
          <a:p>
            <a:pPr lvl="1"/>
            <a:r>
              <a:rPr lang="en-US"/>
              <a:t>Load instruction may have to wait in memory buffer for earlier store ops to resolve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EF34D-BB06-C841-A2F1-5FEBD141ED4B}" type="slidenum">
              <a:rPr lang="en-US"/>
              <a:pPr/>
              <a:t>32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202138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Issue Stage</a:t>
            </a:r>
          </a:p>
        </p:txBody>
      </p:sp>
      <p:sp>
        <p:nvSpPr>
          <p:cNvPr id="2021381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Writebacks from completion phase “wakeup” some instructions by causing their source operands to become ready in issue window</a:t>
            </a:r>
          </a:p>
          <a:p>
            <a:pPr lvl="1"/>
            <a:r>
              <a:rPr lang="en-US"/>
              <a:t>In more speculative machines, might wake up waiting loads in memory buffer</a:t>
            </a:r>
          </a:p>
          <a:p>
            <a:pPr lvl="1"/>
            <a:endParaRPr lang="en-US"/>
          </a:p>
          <a:p>
            <a:r>
              <a:rPr lang="en-US"/>
              <a:t>Need to “select” some instructions for issue</a:t>
            </a:r>
          </a:p>
          <a:p>
            <a:pPr lvl="1"/>
            <a:r>
              <a:rPr lang="en-US"/>
              <a:t>Arbiter picks a subset of ready instructions for execution</a:t>
            </a:r>
          </a:p>
          <a:p>
            <a:pPr lvl="1"/>
            <a:r>
              <a:rPr lang="en-US"/>
              <a:t>Example policies: random, lower-first, oldest-first, critical-first</a:t>
            </a:r>
          </a:p>
          <a:p>
            <a:endParaRPr lang="en-US"/>
          </a:p>
          <a:p>
            <a:r>
              <a:rPr lang="en-US"/>
              <a:t>Instructions read out from issue window and sent to execution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5E89D-2608-6A4F-BAFD-61D0B3B054AE}" type="slidenum">
              <a:rPr lang="en-US"/>
              <a:pPr/>
              <a:t>33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2022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Execute Stage</a:t>
            </a:r>
          </a:p>
        </p:txBody>
      </p:sp>
      <p:sp>
        <p:nvSpPr>
          <p:cNvPr id="2022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Read operands from physical register file and/or bypass network from other functional units</a:t>
            </a:r>
          </a:p>
          <a:p>
            <a:r>
              <a:rPr lang="en-US"/>
              <a:t>Execute on functional unit</a:t>
            </a:r>
          </a:p>
          <a:p>
            <a:r>
              <a:rPr lang="en-US"/>
              <a:t>Write result value to physical register file (or store buffer if store)</a:t>
            </a:r>
          </a:p>
          <a:p>
            <a:r>
              <a:rPr lang="en-US"/>
              <a:t>Produce exception status, write to reorder buffer</a:t>
            </a:r>
          </a:p>
          <a:p>
            <a:r>
              <a:rPr lang="en-US"/>
              <a:t>Free slot in instruction window</a:t>
            </a:r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AAEB8-F479-564B-A165-A4212BE8582A}" type="slidenum">
              <a:rPr lang="en-US"/>
              <a:pPr/>
              <a:t>34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2023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Commit Stage</a:t>
            </a:r>
          </a:p>
        </p:txBody>
      </p:sp>
      <p:sp>
        <p:nvSpPr>
          <p:cNvPr id="20234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8500" y="1193800"/>
            <a:ext cx="7835900" cy="5359400"/>
          </a:xfrm>
        </p:spPr>
        <p:txBody>
          <a:bodyPr/>
          <a:lstStyle/>
          <a:p>
            <a:r>
              <a:rPr lang="en-US" sz="2800"/>
              <a:t>Read completed instructions in-order from reorder buffer</a:t>
            </a:r>
          </a:p>
          <a:p>
            <a:pPr lvl="1"/>
            <a:r>
              <a:rPr lang="en-US" sz="2000"/>
              <a:t>(may need to wait for next oldest instruction to complete)</a:t>
            </a:r>
          </a:p>
          <a:p>
            <a:r>
              <a:rPr lang="en-US" sz="2800"/>
              <a:t>If exception raised</a:t>
            </a:r>
          </a:p>
          <a:p>
            <a:pPr lvl="1"/>
            <a:r>
              <a:rPr lang="en-US" sz="2000"/>
              <a:t>flush pipeline, jump to exception handler</a:t>
            </a:r>
          </a:p>
          <a:p>
            <a:r>
              <a:rPr lang="en-US" sz="2800"/>
              <a:t>Otherwise, release resources:</a:t>
            </a:r>
          </a:p>
          <a:p>
            <a:pPr lvl="1"/>
            <a:r>
              <a:rPr lang="en-US" sz="2000"/>
              <a:t>Free physical register used by last writer to same architectural register</a:t>
            </a:r>
          </a:p>
          <a:p>
            <a:pPr lvl="1"/>
            <a:r>
              <a:rPr lang="en-US" sz="2000"/>
              <a:t>Free reorder buffer slot</a:t>
            </a:r>
          </a:p>
          <a:p>
            <a:pPr lvl="1"/>
            <a:r>
              <a:rPr lang="en-US" sz="2000"/>
              <a:t>Free memory reorder buffer slot</a:t>
            </a:r>
          </a:p>
          <a:p>
            <a:pPr lvl="1"/>
            <a:endParaRPr lang="en-US" sz="2000"/>
          </a:p>
          <a:p>
            <a:endParaRPr lang="en-US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C90DE-8699-F042-9EB3-15C1F99E4BDE}" type="slidenum">
              <a:rPr lang="en-US"/>
              <a:pPr/>
              <a:t>35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198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Acknowledgements</a:t>
            </a:r>
          </a:p>
        </p:txBody>
      </p:sp>
      <p:sp>
        <p:nvSpPr>
          <p:cNvPr id="1198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These slides contain material developed and copyright by:</a:t>
            </a:r>
          </a:p>
          <a:p>
            <a:pPr lvl="1"/>
            <a:r>
              <a:rPr lang="en-US"/>
              <a:t>Arvind (MIT)</a:t>
            </a:r>
          </a:p>
          <a:p>
            <a:pPr lvl="1"/>
            <a:r>
              <a:rPr lang="en-US"/>
              <a:t>Krste Asanovic (MIT/UCB)</a:t>
            </a:r>
          </a:p>
          <a:p>
            <a:pPr lvl="1"/>
            <a:r>
              <a:rPr lang="en-US"/>
              <a:t>Joel Emer (Intel/MIT)</a:t>
            </a:r>
          </a:p>
          <a:p>
            <a:pPr lvl="1"/>
            <a:r>
              <a:rPr lang="en-US"/>
              <a:t>James Hoe (CMU)</a:t>
            </a:r>
          </a:p>
          <a:p>
            <a:pPr lvl="1"/>
            <a:r>
              <a:rPr lang="en-US"/>
              <a:t>John Kubiatowicz (UCB)</a:t>
            </a:r>
          </a:p>
          <a:p>
            <a:pPr lvl="1"/>
            <a:r>
              <a:rPr lang="en-US"/>
              <a:t>David Patterson (UCB)</a:t>
            </a:r>
          </a:p>
          <a:p>
            <a:pPr lvl="1"/>
            <a:endParaRPr lang="en-US"/>
          </a:p>
          <a:p>
            <a:r>
              <a:rPr lang="en-US"/>
              <a:t>MIT material derived from course 6.823</a:t>
            </a:r>
          </a:p>
          <a:p>
            <a:r>
              <a:rPr lang="en-US"/>
              <a:t>UCB material derived from course CS252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ectangle 40"/>
          <p:cNvSpPr/>
          <p:nvPr/>
        </p:nvSpPr>
        <p:spPr bwMode="auto">
          <a:xfrm>
            <a:off x="2362200" y="3124200"/>
            <a:ext cx="3505200" cy="1066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91440" rIns="91440" bIns="91440" numCol="1" rtlCol="0" anchor="b" anchorCtr="0" compatLnSpc="1">
            <a:prstTxWarp prst="textNoShape">
              <a:avLst/>
            </a:prstTxWarp>
            <a:norm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solidFill>
                  <a:schemeClr val="tx1"/>
                </a:solidFill>
                <a:latin typeface="Arial" charset="0"/>
              </a:rPr>
              <a:t>ROB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533400" y="304800"/>
            <a:ext cx="7696200" cy="736600"/>
          </a:xfrm>
        </p:spPr>
        <p:txBody>
          <a:bodyPr/>
          <a:lstStyle/>
          <a:p>
            <a:r>
              <a:rPr lang="en-US" dirty="0" smtClean="0"/>
              <a:t>Data Movement in Data-in-ROB Design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77024-9DC7-9744-9B08-901ADB81E3EC}" type="slidenum">
              <a:rPr lang="en-US" smtClean="0"/>
              <a:pPr/>
              <a:t>4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3048000" y="1219200"/>
            <a:ext cx="2666999" cy="838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solidFill>
                  <a:schemeClr val="tx1"/>
                </a:solidFill>
                <a:latin typeface="Arial" charset="0"/>
              </a:rPr>
              <a:t>Architectural Register File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8" name="Straight Arrow Connector 7"/>
          <p:cNvCxnSpPr/>
          <p:nvPr/>
        </p:nvCxnSpPr>
        <p:spPr bwMode="auto">
          <a:xfrm rot="5400000">
            <a:off x="2857897" y="2476103"/>
            <a:ext cx="837406" cy="158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10" name="Straight Arrow Connector 9"/>
          <p:cNvCxnSpPr/>
          <p:nvPr/>
        </p:nvCxnSpPr>
        <p:spPr bwMode="auto">
          <a:xfrm rot="5400000">
            <a:off x="3695700" y="2476500"/>
            <a:ext cx="838200" cy="158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sp>
        <p:nvSpPr>
          <p:cNvPr id="11" name="TextBox 10"/>
          <p:cNvSpPr txBox="1"/>
          <p:nvPr/>
        </p:nvSpPr>
        <p:spPr>
          <a:xfrm>
            <a:off x="838200" y="1600200"/>
            <a:ext cx="2057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Read operands during decode</a:t>
            </a:r>
            <a:endParaRPr lang="en-US" sz="2000" dirty="0"/>
          </a:p>
        </p:txBody>
      </p:sp>
      <p:sp>
        <p:nvSpPr>
          <p:cNvPr id="12" name="Rectangle 11"/>
          <p:cNvSpPr/>
          <p:nvPr/>
        </p:nvSpPr>
        <p:spPr bwMode="auto">
          <a:xfrm>
            <a:off x="3048000" y="3200400"/>
            <a:ext cx="1676400" cy="9144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err="1" smtClean="0">
                <a:solidFill>
                  <a:schemeClr val="tx1"/>
                </a:solidFill>
                <a:latin typeface="Arial" charset="0"/>
              </a:rPr>
              <a:t>Src</a:t>
            </a:r>
            <a:r>
              <a:rPr lang="en-US" sz="2000" dirty="0" smtClean="0">
                <a:solidFill>
                  <a:schemeClr val="tx1"/>
                </a:solidFill>
                <a:latin typeface="Arial" charset="0"/>
              </a:rPr>
              <a:t> Operands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143000" y="2438400"/>
            <a:ext cx="2057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Write sources after decode</a:t>
            </a:r>
            <a:endParaRPr lang="en-US" sz="2000" dirty="0"/>
          </a:p>
        </p:txBody>
      </p:sp>
      <p:cxnSp>
        <p:nvCxnSpPr>
          <p:cNvPr id="16" name="Straight Arrow Connector 15"/>
          <p:cNvCxnSpPr/>
          <p:nvPr/>
        </p:nvCxnSpPr>
        <p:spPr bwMode="auto">
          <a:xfrm rot="5400000">
            <a:off x="3048794" y="4571206"/>
            <a:ext cx="913606" cy="794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17" name="Straight Arrow Connector 16"/>
          <p:cNvCxnSpPr/>
          <p:nvPr/>
        </p:nvCxnSpPr>
        <p:spPr bwMode="auto">
          <a:xfrm rot="5400000">
            <a:off x="3886597" y="4571603"/>
            <a:ext cx="914400" cy="794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sp>
        <p:nvSpPr>
          <p:cNvPr id="18" name="TextBox 17"/>
          <p:cNvSpPr txBox="1"/>
          <p:nvPr/>
        </p:nvSpPr>
        <p:spPr>
          <a:xfrm>
            <a:off x="1676400" y="4267200"/>
            <a:ext cx="167639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Read operands at issue</a:t>
            </a:r>
            <a:endParaRPr lang="en-US" sz="2000" dirty="0"/>
          </a:p>
        </p:txBody>
      </p:sp>
      <p:sp>
        <p:nvSpPr>
          <p:cNvPr id="19" name="Rectangle 18"/>
          <p:cNvSpPr/>
          <p:nvPr/>
        </p:nvSpPr>
        <p:spPr bwMode="auto">
          <a:xfrm>
            <a:off x="3048000" y="5029200"/>
            <a:ext cx="2667000" cy="990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solidFill>
                  <a:schemeClr val="tx1"/>
                </a:solidFill>
                <a:latin typeface="Arial" charset="0"/>
              </a:rPr>
              <a:t>Functional Units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20" name="Straight Arrow Connector 19"/>
          <p:cNvCxnSpPr/>
          <p:nvPr/>
        </p:nvCxnSpPr>
        <p:spPr bwMode="auto">
          <a:xfrm rot="16200000" flipV="1">
            <a:off x="4724797" y="4571603"/>
            <a:ext cx="914400" cy="794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sp>
        <p:nvSpPr>
          <p:cNvPr id="21" name="TextBox 20"/>
          <p:cNvSpPr txBox="1"/>
          <p:nvPr/>
        </p:nvSpPr>
        <p:spPr>
          <a:xfrm>
            <a:off x="5257800" y="4267200"/>
            <a:ext cx="1828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Write results at completion</a:t>
            </a:r>
            <a:endParaRPr lang="en-US" sz="2000" dirty="0"/>
          </a:p>
        </p:txBody>
      </p:sp>
      <p:sp>
        <p:nvSpPr>
          <p:cNvPr id="22" name="TextBox 21"/>
          <p:cNvSpPr txBox="1"/>
          <p:nvPr/>
        </p:nvSpPr>
        <p:spPr>
          <a:xfrm>
            <a:off x="5562600" y="1295400"/>
            <a:ext cx="2209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Read results, write to ARF at commit</a:t>
            </a:r>
            <a:endParaRPr lang="en-US" sz="2000" dirty="0"/>
          </a:p>
        </p:txBody>
      </p:sp>
      <p:cxnSp>
        <p:nvCxnSpPr>
          <p:cNvPr id="23" name="Straight Arrow Connector 22"/>
          <p:cNvCxnSpPr/>
          <p:nvPr/>
        </p:nvCxnSpPr>
        <p:spPr bwMode="auto">
          <a:xfrm rot="5400000" flipH="1" flipV="1">
            <a:off x="4608909" y="2629297"/>
            <a:ext cx="1143794" cy="158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40" name="Straight Arrow Connector 39"/>
          <p:cNvCxnSpPr/>
          <p:nvPr/>
        </p:nvCxnSpPr>
        <p:spPr bwMode="auto">
          <a:xfrm rot="5400000">
            <a:off x="3314700" y="3162300"/>
            <a:ext cx="230188" cy="158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43" name="Straight Arrow Connector 42"/>
          <p:cNvCxnSpPr/>
          <p:nvPr/>
        </p:nvCxnSpPr>
        <p:spPr bwMode="auto">
          <a:xfrm rot="5400000">
            <a:off x="4152900" y="3162300"/>
            <a:ext cx="230188" cy="158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sp>
        <p:nvSpPr>
          <p:cNvPr id="44" name="TextBox 43"/>
          <p:cNvSpPr txBox="1"/>
          <p:nvPr/>
        </p:nvSpPr>
        <p:spPr>
          <a:xfrm>
            <a:off x="6705600" y="2514600"/>
            <a:ext cx="1981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Bypass newer values at decode</a:t>
            </a:r>
            <a:endParaRPr lang="en-US" sz="2000" dirty="0"/>
          </a:p>
        </p:txBody>
      </p:sp>
      <p:sp>
        <p:nvSpPr>
          <p:cNvPr id="28" name="Freeform 27"/>
          <p:cNvSpPr/>
          <p:nvPr/>
        </p:nvSpPr>
        <p:spPr bwMode="auto">
          <a:xfrm flipH="1">
            <a:off x="4476893" y="2581901"/>
            <a:ext cx="2066286" cy="851860"/>
          </a:xfrm>
          <a:custGeom>
            <a:avLst/>
            <a:gdLst>
              <a:gd name="connsiteX0" fmla="*/ 881062 w 1214437"/>
              <a:gd name="connsiteY0" fmla="*/ 690562 h 690562"/>
              <a:gd name="connsiteX1" fmla="*/ 23812 w 1214437"/>
              <a:gd name="connsiteY1" fmla="*/ 682625 h 690562"/>
              <a:gd name="connsiteX2" fmla="*/ 0 w 1214437"/>
              <a:gd name="connsiteY2" fmla="*/ 0 h 690562"/>
              <a:gd name="connsiteX3" fmla="*/ 1214437 w 1214437"/>
              <a:gd name="connsiteY3" fmla="*/ 0 h 690562"/>
              <a:gd name="connsiteX4" fmla="*/ 1206500 w 1214437"/>
              <a:gd name="connsiteY4" fmla="*/ 309562 h 690562"/>
              <a:gd name="connsiteX0" fmla="*/ 881062 w 1214437"/>
              <a:gd name="connsiteY0" fmla="*/ 690562 h 690562"/>
              <a:gd name="connsiteX1" fmla="*/ 23812 w 1214437"/>
              <a:gd name="connsiteY1" fmla="*/ 682625 h 690562"/>
              <a:gd name="connsiteX2" fmla="*/ 0 w 1214437"/>
              <a:gd name="connsiteY2" fmla="*/ 0 h 690562"/>
              <a:gd name="connsiteX3" fmla="*/ 1214437 w 1214437"/>
              <a:gd name="connsiteY3" fmla="*/ 0 h 690562"/>
              <a:gd name="connsiteX4" fmla="*/ 1206500 w 1214437"/>
              <a:gd name="connsiteY4" fmla="*/ 309562 h 690562"/>
              <a:gd name="connsiteX0" fmla="*/ 881062 w 1214437"/>
              <a:gd name="connsiteY0" fmla="*/ 690562 h 690562"/>
              <a:gd name="connsiteX1" fmla="*/ 23812 w 1214437"/>
              <a:gd name="connsiteY1" fmla="*/ 682625 h 690562"/>
              <a:gd name="connsiteX2" fmla="*/ 0 w 1214437"/>
              <a:gd name="connsiteY2" fmla="*/ 0 h 690562"/>
              <a:gd name="connsiteX3" fmla="*/ 1214437 w 1214437"/>
              <a:gd name="connsiteY3" fmla="*/ 0 h 690562"/>
              <a:gd name="connsiteX4" fmla="*/ 1206500 w 1214437"/>
              <a:gd name="connsiteY4" fmla="*/ 233362 h 690562"/>
              <a:gd name="connsiteX0" fmla="*/ 881062 w 1214437"/>
              <a:gd name="connsiteY0" fmla="*/ 690562 h 690562"/>
              <a:gd name="connsiteX1" fmla="*/ 23812 w 1214437"/>
              <a:gd name="connsiteY1" fmla="*/ 682625 h 690562"/>
              <a:gd name="connsiteX2" fmla="*/ 0 w 1214437"/>
              <a:gd name="connsiteY2" fmla="*/ 0 h 690562"/>
              <a:gd name="connsiteX3" fmla="*/ 1214437 w 1214437"/>
              <a:gd name="connsiteY3" fmla="*/ 0 h 690562"/>
              <a:gd name="connsiteX4" fmla="*/ 1206500 w 1214437"/>
              <a:gd name="connsiteY4" fmla="*/ 233362 h 690562"/>
              <a:gd name="connsiteX0" fmla="*/ 881062 w 1214437"/>
              <a:gd name="connsiteY0" fmla="*/ 690562 h 690562"/>
              <a:gd name="connsiteX1" fmla="*/ 23812 w 1214437"/>
              <a:gd name="connsiteY1" fmla="*/ 682625 h 690562"/>
              <a:gd name="connsiteX2" fmla="*/ 0 w 1214437"/>
              <a:gd name="connsiteY2" fmla="*/ 0 h 690562"/>
              <a:gd name="connsiteX3" fmla="*/ 241623 w 1214437"/>
              <a:gd name="connsiteY3" fmla="*/ 2584 h 690562"/>
              <a:gd name="connsiteX4" fmla="*/ 1214437 w 1214437"/>
              <a:gd name="connsiteY4" fmla="*/ 0 h 690562"/>
              <a:gd name="connsiteX5" fmla="*/ 1206500 w 1214437"/>
              <a:gd name="connsiteY5" fmla="*/ 233362 h 690562"/>
              <a:gd name="connsiteX0" fmla="*/ 881062 w 2048590"/>
              <a:gd name="connsiteY0" fmla="*/ 691371 h 691371"/>
              <a:gd name="connsiteX1" fmla="*/ 23812 w 2048590"/>
              <a:gd name="connsiteY1" fmla="*/ 683434 h 691371"/>
              <a:gd name="connsiteX2" fmla="*/ 0 w 2048590"/>
              <a:gd name="connsiteY2" fmla="*/ 809 h 691371"/>
              <a:gd name="connsiteX3" fmla="*/ 241623 w 2048590"/>
              <a:gd name="connsiteY3" fmla="*/ 3393 h 691371"/>
              <a:gd name="connsiteX4" fmla="*/ 1214437 w 2048590"/>
              <a:gd name="connsiteY4" fmla="*/ 809 h 691371"/>
              <a:gd name="connsiteX5" fmla="*/ 2048590 w 2048590"/>
              <a:gd name="connsiteY5" fmla="*/ 0 h 691371"/>
              <a:gd name="connsiteX6" fmla="*/ 1206500 w 2048590"/>
              <a:gd name="connsiteY6" fmla="*/ 234171 h 691371"/>
              <a:gd name="connsiteX0" fmla="*/ 881062 w 2048590"/>
              <a:gd name="connsiteY0" fmla="*/ 691371 h 691371"/>
              <a:gd name="connsiteX1" fmla="*/ 23812 w 2048590"/>
              <a:gd name="connsiteY1" fmla="*/ 683434 h 691371"/>
              <a:gd name="connsiteX2" fmla="*/ 0 w 2048590"/>
              <a:gd name="connsiteY2" fmla="*/ 809 h 691371"/>
              <a:gd name="connsiteX3" fmla="*/ 241623 w 2048590"/>
              <a:gd name="connsiteY3" fmla="*/ 3393 h 691371"/>
              <a:gd name="connsiteX4" fmla="*/ 1214437 w 2048590"/>
              <a:gd name="connsiteY4" fmla="*/ 809 h 691371"/>
              <a:gd name="connsiteX5" fmla="*/ 2048590 w 2048590"/>
              <a:gd name="connsiteY5" fmla="*/ 0 h 691371"/>
              <a:gd name="connsiteX6" fmla="*/ 2042195 w 2048590"/>
              <a:gd name="connsiteY6" fmla="*/ 234171 h 691371"/>
              <a:gd name="connsiteX0" fmla="*/ 881062 w 2048590"/>
              <a:gd name="connsiteY0" fmla="*/ 851860 h 851860"/>
              <a:gd name="connsiteX1" fmla="*/ 23812 w 2048590"/>
              <a:gd name="connsiteY1" fmla="*/ 843923 h 851860"/>
              <a:gd name="connsiteX2" fmla="*/ 0 w 2048590"/>
              <a:gd name="connsiteY2" fmla="*/ 161298 h 851860"/>
              <a:gd name="connsiteX3" fmla="*/ 13829 w 2048590"/>
              <a:gd name="connsiteY3" fmla="*/ 0 h 851860"/>
              <a:gd name="connsiteX4" fmla="*/ 241623 w 2048590"/>
              <a:gd name="connsiteY4" fmla="*/ 163882 h 851860"/>
              <a:gd name="connsiteX5" fmla="*/ 1214437 w 2048590"/>
              <a:gd name="connsiteY5" fmla="*/ 161298 h 851860"/>
              <a:gd name="connsiteX6" fmla="*/ 2048590 w 2048590"/>
              <a:gd name="connsiteY6" fmla="*/ 160489 h 851860"/>
              <a:gd name="connsiteX7" fmla="*/ 2042195 w 2048590"/>
              <a:gd name="connsiteY7" fmla="*/ 394660 h 851860"/>
              <a:gd name="connsiteX0" fmla="*/ 881062 w 2048590"/>
              <a:gd name="connsiteY0" fmla="*/ 851860 h 851860"/>
              <a:gd name="connsiteX1" fmla="*/ 23812 w 2048590"/>
              <a:gd name="connsiteY1" fmla="*/ 843923 h 851860"/>
              <a:gd name="connsiteX2" fmla="*/ 0 w 2048590"/>
              <a:gd name="connsiteY2" fmla="*/ 161298 h 851860"/>
              <a:gd name="connsiteX3" fmla="*/ 13829 w 2048590"/>
              <a:gd name="connsiteY3" fmla="*/ 0 h 851860"/>
              <a:gd name="connsiteX4" fmla="*/ 1214437 w 2048590"/>
              <a:gd name="connsiteY4" fmla="*/ 161298 h 851860"/>
              <a:gd name="connsiteX5" fmla="*/ 2048590 w 2048590"/>
              <a:gd name="connsiteY5" fmla="*/ 160489 h 851860"/>
              <a:gd name="connsiteX6" fmla="*/ 2042195 w 2048590"/>
              <a:gd name="connsiteY6" fmla="*/ 394660 h 851860"/>
              <a:gd name="connsiteX0" fmla="*/ 881062 w 2048590"/>
              <a:gd name="connsiteY0" fmla="*/ 851860 h 851860"/>
              <a:gd name="connsiteX1" fmla="*/ 23812 w 2048590"/>
              <a:gd name="connsiteY1" fmla="*/ 843923 h 851860"/>
              <a:gd name="connsiteX2" fmla="*/ 0 w 2048590"/>
              <a:gd name="connsiteY2" fmla="*/ 161298 h 851860"/>
              <a:gd name="connsiteX3" fmla="*/ 13829 w 2048590"/>
              <a:gd name="connsiteY3" fmla="*/ 0 h 851860"/>
              <a:gd name="connsiteX4" fmla="*/ 2048590 w 2048590"/>
              <a:gd name="connsiteY4" fmla="*/ 160489 h 851860"/>
              <a:gd name="connsiteX5" fmla="*/ 2042195 w 2048590"/>
              <a:gd name="connsiteY5" fmla="*/ 394660 h 851860"/>
              <a:gd name="connsiteX0" fmla="*/ 881062 w 2049360"/>
              <a:gd name="connsiteY0" fmla="*/ 851860 h 851860"/>
              <a:gd name="connsiteX1" fmla="*/ 23812 w 2049360"/>
              <a:gd name="connsiteY1" fmla="*/ 843923 h 851860"/>
              <a:gd name="connsiteX2" fmla="*/ 0 w 2049360"/>
              <a:gd name="connsiteY2" fmla="*/ 161298 h 851860"/>
              <a:gd name="connsiteX3" fmla="*/ 13829 w 2049360"/>
              <a:gd name="connsiteY3" fmla="*/ 0 h 851860"/>
              <a:gd name="connsiteX4" fmla="*/ 2049360 w 2049360"/>
              <a:gd name="connsiteY4" fmla="*/ 8089 h 851860"/>
              <a:gd name="connsiteX5" fmla="*/ 2042195 w 2049360"/>
              <a:gd name="connsiteY5" fmla="*/ 394660 h 851860"/>
              <a:gd name="connsiteX0" fmla="*/ 867233 w 2035531"/>
              <a:gd name="connsiteY0" fmla="*/ 851860 h 851860"/>
              <a:gd name="connsiteX1" fmla="*/ 9983 w 2035531"/>
              <a:gd name="connsiteY1" fmla="*/ 843923 h 851860"/>
              <a:gd name="connsiteX2" fmla="*/ 0 w 2035531"/>
              <a:gd name="connsiteY2" fmla="*/ 0 h 851860"/>
              <a:gd name="connsiteX3" fmla="*/ 2035531 w 2035531"/>
              <a:gd name="connsiteY3" fmla="*/ 8089 h 851860"/>
              <a:gd name="connsiteX4" fmla="*/ 2028366 w 2035531"/>
              <a:gd name="connsiteY4" fmla="*/ 394660 h 851860"/>
              <a:gd name="connsiteX0" fmla="*/ 871081 w 2039379"/>
              <a:gd name="connsiteY0" fmla="*/ 851860 h 851860"/>
              <a:gd name="connsiteX1" fmla="*/ 0 w 2039379"/>
              <a:gd name="connsiteY1" fmla="*/ 843923 h 851860"/>
              <a:gd name="connsiteX2" fmla="*/ 3848 w 2039379"/>
              <a:gd name="connsiteY2" fmla="*/ 0 h 851860"/>
              <a:gd name="connsiteX3" fmla="*/ 2039379 w 2039379"/>
              <a:gd name="connsiteY3" fmla="*/ 8089 h 851860"/>
              <a:gd name="connsiteX4" fmla="*/ 2032214 w 2039379"/>
              <a:gd name="connsiteY4" fmla="*/ 394660 h 851860"/>
              <a:gd name="connsiteX0" fmla="*/ 871081 w 2039379"/>
              <a:gd name="connsiteY0" fmla="*/ 851860 h 851860"/>
              <a:gd name="connsiteX1" fmla="*/ 0 w 2039379"/>
              <a:gd name="connsiteY1" fmla="*/ 843923 h 851860"/>
              <a:gd name="connsiteX2" fmla="*/ 3848 w 2039379"/>
              <a:gd name="connsiteY2" fmla="*/ 0 h 851860"/>
              <a:gd name="connsiteX3" fmla="*/ 2039379 w 2039379"/>
              <a:gd name="connsiteY3" fmla="*/ 8089 h 851860"/>
              <a:gd name="connsiteX4" fmla="*/ 2022233 w 2039379"/>
              <a:gd name="connsiteY4" fmla="*/ 318460 h 851860"/>
              <a:gd name="connsiteX0" fmla="*/ 871081 w 2039379"/>
              <a:gd name="connsiteY0" fmla="*/ 851860 h 851860"/>
              <a:gd name="connsiteX1" fmla="*/ 0 w 2039379"/>
              <a:gd name="connsiteY1" fmla="*/ 843923 h 851860"/>
              <a:gd name="connsiteX2" fmla="*/ 3848 w 2039379"/>
              <a:gd name="connsiteY2" fmla="*/ 0 h 851860"/>
              <a:gd name="connsiteX3" fmla="*/ 2039379 w 2039379"/>
              <a:gd name="connsiteY3" fmla="*/ 8089 h 851860"/>
              <a:gd name="connsiteX4" fmla="*/ 2033616 w 2039379"/>
              <a:gd name="connsiteY4" fmla="*/ 4666 h 851860"/>
              <a:gd name="connsiteX5" fmla="*/ 2022233 w 2039379"/>
              <a:gd name="connsiteY5" fmla="*/ 318460 h 851860"/>
              <a:gd name="connsiteX0" fmla="*/ 871081 w 2039379"/>
              <a:gd name="connsiteY0" fmla="*/ 851860 h 851860"/>
              <a:gd name="connsiteX1" fmla="*/ 0 w 2039379"/>
              <a:gd name="connsiteY1" fmla="*/ 843923 h 851860"/>
              <a:gd name="connsiteX2" fmla="*/ 3848 w 2039379"/>
              <a:gd name="connsiteY2" fmla="*/ 0 h 851860"/>
              <a:gd name="connsiteX3" fmla="*/ 2039379 w 2039379"/>
              <a:gd name="connsiteY3" fmla="*/ 8089 h 851860"/>
              <a:gd name="connsiteX4" fmla="*/ 2033616 w 2039379"/>
              <a:gd name="connsiteY4" fmla="*/ 4666 h 851860"/>
              <a:gd name="connsiteX5" fmla="*/ 2012252 w 2039379"/>
              <a:gd name="connsiteY5" fmla="*/ 318460 h 851860"/>
              <a:gd name="connsiteX0" fmla="*/ 871081 w 2039379"/>
              <a:gd name="connsiteY0" fmla="*/ 851860 h 851860"/>
              <a:gd name="connsiteX1" fmla="*/ 0 w 2039379"/>
              <a:gd name="connsiteY1" fmla="*/ 843923 h 851860"/>
              <a:gd name="connsiteX2" fmla="*/ 3848 w 2039379"/>
              <a:gd name="connsiteY2" fmla="*/ 0 h 851860"/>
              <a:gd name="connsiteX3" fmla="*/ 2039379 w 2039379"/>
              <a:gd name="connsiteY3" fmla="*/ 8089 h 851860"/>
              <a:gd name="connsiteX4" fmla="*/ 2033616 w 2039379"/>
              <a:gd name="connsiteY4" fmla="*/ 4666 h 851860"/>
              <a:gd name="connsiteX5" fmla="*/ 2029399 w 2039379"/>
              <a:gd name="connsiteY5" fmla="*/ 4666 h 851860"/>
              <a:gd name="connsiteX6" fmla="*/ 2012252 w 2039379"/>
              <a:gd name="connsiteY6" fmla="*/ 318460 h 851860"/>
              <a:gd name="connsiteX0" fmla="*/ 871081 w 2039379"/>
              <a:gd name="connsiteY0" fmla="*/ 851860 h 851860"/>
              <a:gd name="connsiteX1" fmla="*/ 0 w 2039379"/>
              <a:gd name="connsiteY1" fmla="*/ 843923 h 851860"/>
              <a:gd name="connsiteX2" fmla="*/ 3848 w 2039379"/>
              <a:gd name="connsiteY2" fmla="*/ 0 h 851860"/>
              <a:gd name="connsiteX3" fmla="*/ 2039379 w 2039379"/>
              <a:gd name="connsiteY3" fmla="*/ 8089 h 851860"/>
              <a:gd name="connsiteX4" fmla="*/ 2033616 w 2039379"/>
              <a:gd name="connsiteY4" fmla="*/ 4666 h 851860"/>
              <a:gd name="connsiteX5" fmla="*/ 2012252 w 2039379"/>
              <a:gd name="connsiteY5" fmla="*/ 318460 h 851860"/>
              <a:gd name="connsiteX0" fmla="*/ 871081 w 2039379"/>
              <a:gd name="connsiteY0" fmla="*/ 851860 h 851860"/>
              <a:gd name="connsiteX1" fmla="*/ 0 w 2039379"/>
              <a:gd name="connsiteY1" fmla="*/ 843923 h 851860"/>
              <a:gd name="connsiteX2" fmla="*/ 3848 w 2039379"/>
              <a:gd name="connsiteY2" fmla="*/ 0 h 851860"/>
              <a:gd name="connsiteX3" fmla="*/ 2039379 w 2039379"/>
              <a:gd name="connsiteY3" fmla="*/ 8089 h 851860"/>
              <a:gd name="connsiteX4" fmla="*/ 2012252 w 2039379"/>
              <a:gd name="connsiteY4" fmla="*/ 318460 h 851860"/>
              <a:gd name="connsiteX0" fmla="*/ 871081 w 2039379"/>
              <a:gd name="connsiteY0" fmla="*/ 851860 h 851860"/>
              <a:gd name="connsiteX1" fmla="*/ 0 w 2039379"/>
              <a:gd name="connsiteY1" fmla="*/ 843923 h 851860"/>
              <a:gd name="connsiteX2" fmla="*/ 3848 w 2039379"/>
              <a:gd name="connsiteY2" fmla="*/ 0 h 851860"/>
              <a:gd name="connsiteX3" fmla="*/ 2039379 w 2039379"/>
              <a:gd name="connsiteY3" fmla="*/ 8089 h 851860"/>
              <a:gd name="connsiteX4" fmla="*/ 2002272 w 2039379"/>
              <a:gd name="connsiteY4" fmla="*/ 318460 h 851860"/>
              <a:gd name="connsiteX0" fmla="*/ 871081 w 2039379"/>
              <a:gd name="connsiteY0" fmla="*/ 851860 h 851860"/>
              <a:gd name="connsiteX1" fmla="*/ 0 w 2039379"/>
              <a:gd name="connsiteY1" fmla="*/ 843923 h 851860"/>
              <a:gd name="connsiteX2" fmla="*/ 3848 w 2039379"/>
              <a:gd name="connsiteY2" fmla="*/ 0 h 851860"/>
              <a:gd name="connsiteX3" fmla="*/ 2039379 w 2039379"/>
              <a:gd name="connsiteY3" fmla="*/ 8089 h 851860"/>
              <a:gd name="connsiteX4" fmla="*/ 1992292 w 2039379"/>
              <a:gd name="connsiteY4" fmla="*/ 318460 h 851860"/>
              <a:gd name="connsiteX0" fmla="*/ 871081 w 2058213"/>
              <a:gd name="connsiteY0" fmla="*/ 851860 h 851860"/>
              <a:gd name="connsiteX1" fmla="*/ 0 w 2058213"/>
              <a:gd name="connsiteY1" fmla="*/ 843923 h 851860"/>
              <a:gd name="connsiteX2" fmla="*/ 3848 w 2058213"/>
              <a:gd name="connsiteY2" fmla="*/ 0 h 851860"/>
              <a:gd name="connsiteX3" fmla="*/ 2039379 w 2058213"/>
              <a:gd name="connsiteY3" fmla="*/ 8089 h 851860"/>
              <a:gd name="connsiteX4" fmla="*/ 2058213 w 2058213"/>
              <a:gd name="connsiteY4" fmla="*/ 318460 h 8518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58213" h="851860">
                <a:moveTo>
                  <a:pt x="871081" y="851860"/>
                </a:moveTo>
                <a:lnTo>
                  <a:pt x="0" y="843923"/>
                </a:lnTo>
                <a:cubicBezTo>
                  <a:pt x="1283" y="562615"/>
                  <a:pt x="2565" y="281308"/>
                  <a:pt x="3848" y="0"/>
                </a:cubicBezTo>
                <a:lnTo>
                  <a:pt x="2039379" y="8089"/>
                </a:lnTo>
                <a:lnTo>
                  <a:pt x="2058213" y="318460"/>
                </a:lnTo>
              </a:path>
            </a:pathLst>
          </a:cu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9" name="Freeform 28"/>
          <p:cNvSpPr/>
          <p:nvPr/>
        </p:nvSpPr>
        <p:spPr bwMode="auto">
          <a:xfrm flipH="1">
            <a:off x="3624263" y="2441574"/>
            <a:ext cx="3190871" cy="1223963"/>
          </a:xfrm>
          <a:custGeom>
            <a:avLst/>
            <a:gdLst>
              <a:gd name="connsiteX0" fmla="*/ 881062 w 1214437"/>
              <a:gd name="connsiteY0" fmla="*/ 690562 h 690562"/>
              <a:gd name="connsiteX1" fmla="*/ 23812 w 1214437"/>
              <a:gd name="connsiteY1" fmla="*/ 682625 h 690562"/>
              <a:gd name="connsiteX2" fmla="*/ 0 w 1214437"/>
              <a:gd name="connsiteY2" fmla="*/ 0 h 690562"/>
              <a:gd name="connsiteX3" fmla="*/ 1214437 w 1214437"/>
              <a:gd name="connsiteY3" fmla="*/ 0 h 690562"/>
              <a:gd name="connsiteX4" fmla="*/ 1206500 w 1214437"/>
              <a:gd name="connsiteY4" fmla="*/ 309562 h 690562"/>
              <a:gd name="connsiteX0" fmla="*/ 881062 w 1214437"/>
              <a:gd name="connsiteY0" fmla="*/ 690562 h 690562"/>
              <a:gd name="connsiteX1" fmla="*/ 23812 w 1214437"/>
              <a:gd name="connsiteY1" fmla="*/ 682625 h 690562"/>
              <a:gd name="connsiteX2" fmla="*/ 0 w 1214437"/>
              <a:gd name="connsiteY2" fmla="*/ 0 h 690562"/>
              <a:gd name="connsiteX3" fmla="*/ 1214437 w 1214437"/>
              <a:gd name="connsiteY3" fmla="*/ 0 h 690562"/>
              <a:gd name="connsiteX4" fmla="*/ 1206500 w 1214437"/>
              <a:gd name="connsiteY4" fmla="*/ 309562 h 690562"/>
              <a:gd name="connsiteX0" fmla="*/ 881062 w 1214437"/>
              <a:gd name="connsiteY0" fmla="*/ 692472 h 692472"/>
              <a:gd name="connsiteX1" fmla="*/ 23812 w 1214437"/>
              <a:gd name="connsiteY1" fmla="*/ 684535 h 692472"/>
              <a:gd name="connsiteX2" fmla="*/ 0 w 1214437"/>
              <a:gd name="connsiteY2" fmla="*/ 1910 h 692472"/>
              <a:gd name="connsiteX3" fmla="*/ 39260 w 1214437"/>
              <a:gd name="connsiteY3" fmla="*/ 0 h 692472"/>
              <a:gd name="connsiteX4" fmla="*/ 1214437 w 1214437"/>
              <a:gd name="connsiteY4" fmla="*/ 1910 h 692472"/>
              <a:gd name="connsiteX5" fmla="*/ 1206500 w 1214437"/>
              <a:gd name="connsiteY5" fmla="*/ 311472 h 692472"/>
              <a:gd name="connsiteX0" fmla="*/ 895021 w 1228396"/>
              <a:gd name="connsiteY0" fmla="*/ 692472 h 692472"/>
              <a:gd name="connsiteX1" fmla="*/ 37771 w 1228396"/>
              <a:gd name="connsiteY1" fmla="*/ 684535 h 692472"/>
              <a:gd name="connsiteX2" fmla="*/ 0 w 1228396"/>
              <a:gd name="connsiteY2" fmla="*/ 673371 h 692472"/>
              <a:gd name="connsiteX3" fmla="*/ 13959 w 1228396"/>
              <a:gd name="connsiteY3" fmla="*/ 1910 h 692472"/>
              <a:gd name="connsiteX4" fmla="*/ 53219 w 1228396"/>
              <a:gd name="connsiteY4" fmla="*/ 0 h 692472"/>
              <a:gd name="connsiteX5" fmla="*/ 1228396 w 1228396"/>
              <a:gd name="connsiteY5" fmla="*/ 1910 h 692472"/>
              <a:gd name="connsiteX6" fmla="*/ 1220459 w 1228396"/>
              <a:gd name="connsiteY6" fmla="*/ 311472 h 692472"/>
              <a:gd name="connsiteX0" fmla="*/ 895021 w 1228396"/>
              <a:gd name="connsiteY0" fmla="*/ 692472 h 692472"/>
              <a:gd name="connsiteX1" fmla="*/ 37771 w 1228396"/>
              <a:gd name="connsiteY1" fmla="*/ 684535 h 692472"/>
              <a:gd name="connsiteX2" fmla="*/ 0 w 1228396"/>
              <a:gd name="connsiteY2" fmla="*/ 673371 h 692472"/>
              <a:gd name="connsiteX3" fmla="*/ 13959 w 1228396"/>
              <a:gd name="connsiteY3" fmla="*/ 1910 h 692472"/>
              <a:gd name="connsiteX4" fmla="*/ 53219 w 1228396"/>
              <a:gd name="connsiteY4" fmla="*/ 0 h 692472"/>
              <a:gd name="connsiteX5" fmla="*/ 1228396 w 1228396"/>
              <a:gd name="connsiteY5" fmla="*/ 1910 h 692472"/>
              <a:gd name="connsiteX6" fmla="*/ 1220459 w 1228396"/>
              <a:gd name="connsiteY6" fmla="*/ 311472 h 692472"/>
              <a:gd name="connsiteX0" fmla="*/ 895021 w 1228396"/>
              <a:gd name="connsiteY0" fmla="*/ 692472 h 692472"/>
              <a:gd name="connsiteX1" fmla="*/ 37771 w 1228396"/>
              <a:gd name="connsiteY1" fmla="*/ 684535 h 692472"/>
              <a:gd name="connsiteX2" fmla="*/ 0 w 1228396"/>
              <a:gd name="connsiteY2" fmla="*/ 673371 h 692472"/>
              <a:gd name="connsiteX3" fmla="*/ 13959 w 1228396"/>
              <a:gd name="connsiteY3" fmla="*/ 1910 h 692472"/>
              <a:gd name="connsiteX4" fmla="*/ 53219 w 1228396"/>
              <a:gd name="connsiteY4" fmla="*/ 0 h 692472"/>
              <a:gd name="connsiteX5" fmla="*/ 1228396 w 1228396"/>
              <a:gd name="connsiteY5" fmla="*/ 1910 h 692472"/>
              <a:gd name="connsiteX6" fmla="*/ 1220459 w 1228396"/>
              <a:gd name="connsiteY6" fmla="*/ 219779 h 692472"/>
              <a:gd name="connsiteX0" fmla="*/ 643758 w 1228396"/>
              <a:gd name="connsiteY0" fmla="*/ 692472 h 692472"/>
              <a:gd name="connsiteX1" fmla="*/ 37771 w 1228396"/>
              <a:gd name="connsiteY1" fmla="*/ 684535 h 692472"/>
              <a:gd name="connsiteX2" fmla="*/ 0 w 1228396"/>
              <a:gd name="connsiteY2" fmla="*/ 673371 h 692472"/>
              <a:gd name="connsiteX3" fmla="*/ 13959 w 1228396"/>
              <a:gd name="connsiteY3" fmla="*/ 1910 h 692472"/>
              <a:gd name="connsiteX4" fmla="*/ 53219 w 1228396"/>
              <a:gd name="connsiteY4" fmla="*/ 0 h 692472"/>
              <a:gd name="connsiteX5" fmla="*/ 1228396 w 1228396"/>
              <a:gd name="connsiteY5" fmla="*/ 1910 h 692472"/>
              <a:gd name="connsiteX6" fmla="*/ 1220459 w 1228396"/>
              <a:gd name="connsiteY6" fmla="*/ 219779 h 692472"/>
              <a:gd name="connsiteX0" fmla="*/ 629799 w 1214437"/>
              <a:gd name="connsiteY0" fmla="*/ 692472 h 692472"/>
              <a:gd name="connsiteX1" fmla="*/ 23812 w 1214437"/>
              <a:gd name="connsiteY1" fmla="*/ 684535 h 692472"/>
              <a:gd name="connsiteX2" fmla="*/ 0 w 1214437"/>
              <a:gd name="connsiteY2" fmla="*/ 1910 h 692472"/>
              <a:gd name="connsiteX3" fmla="*/ 39260 w 1214437"/>
              <a:gd name="connsiteY3" fmla="*/ 0 h 692472"/>
              <a:gd name="connsiteX4" fmla="*/ 1214437 w 1214437"/>
              <a:gd name="connsiteY4" fmla="*/ 1910 h 692472"/>
              <a:gd name="connsiteX5" fmla="*/ 1206500 w 1214437"/>
              <a:gd name="connsiteY5" fmla="*/ 219779 h 692472"/>
              <a:gd name="connsiteX0" fmla="*/ 629799 w 1214437"/>
              <a:gd name="connsiteY0" fmla="*/ 692472 h 692472"/>
              <a:gd name="connsiteX1" fmla="*/ 23812 w 1214437"/>
              <a:gd name="connsiteY1" fmla="*/ 684535 h 692472"/>
              <a:gd name="connsiteX2" fmla="*/ 0 w 1214437"/>
              <a:gd name="connsiteY2" fmla="*/ 1910 h 692472"/>
              <a:gd name="connsiteX3" fmla="*/ 39260 w 1214437"/>
              <a:gd name="connsiteY3" fmla="*/ 0 h 692472"/>
              <a:gd name="connsiteX4" fmla="*/ 1214437 w 1214437"/>
              <a:gd name="connsiteY4" fmla="*/ 1910 h 692472"/>
              <a:gd name="connsiteX5" fmla="*/ 1206500 w 1214437"/>
              <a:gd name="connsiteY5" fmla="*/ 219779 h 692472"/>
              <a:gd name="connsiteX0" fmla="*/ 648120 w 1232758"/>
              <a:gd name="connsiteY0" fmla="*/ 692472 h 692472"/>
              <a:gd name="connsiteX1" fmla="*/ 42133 w 1232758"/>
              <a:gd name="connsiteY1" fmla="*/ 684535 h 692472"/>
              <a:gd name="connsiteX2" fmla="*/ 0 w 1232758"/>
              <a:gd name="connsiteY2" fmla="*/ 682922 h 692472"/>
              <a:gd name="connsiteX3" fmla="*/ 18321 w 1232758"/>
              <a:gd name="connsiteY3" fmla="*/ 1910 h 692472"/>
              <a:gd name="connsiteX4" fmla="*/ 57581 w 1232758"/>
              <a:gd name="connsiteY4" fmla="*/ 0 h 692472"/>
              <a:gd name="connsiteX5" fmla="*/ 1232758 w 1232758"/>
              <a:gd name="connsiteY5" fmla="*/ 1910 h 692472"/>
              <a:gd name="connsiteX6" fmla="*/ 1224821 w 1232758"/>
              <a:gd name="connsiteY6" fmla="*/ 219779 h 692472"/>
              <a:gd name="connsiteX0" fmla="*/ 648120 w 1232758"/>
              <a:gd name="connsiteY0" fmla="*/ 692472 h 692472"/>
              <a:gd name="connsiteX1" fmla="*/ 42133 w 1232758"/>
              <a:gd name="connsiteY1" fmla="*/ 684535 h 692472"/>
              <a:gd name="connsiteX2" fmla="*/ 0 w 1232758"/>
              <a:gd name="connsiteY2" fmla="*/ 682922 h 692472"/>
              <a:gd name="connsiteX3" fmla="*/ 18321 w 1232758"/>
              <a:gd name="connsiteY3" fmla="*/ 1910 h 692472"/>
              <a:gd name="connsiteX4" fmla="*/ 57581 w 1232758"/>
              <a:gd name="connsiteY4" fmla="*/ 0 h 692472"/>
              <a:gd name="connsiteX5" fmla="*/ 1232758 w 1232758"/>
              <a:gd name="connsiteY5" fmla="*/ 1910 h 692472"/>
              <a:gd name="connsiteX6" fmla="*/ 1224821 w 1232758"/>
              <a:gd name="connsiteY6" fmla="*/ 219779 h 692472"/>
              <a:gd name="connsiteX0" fmla="*/ 648120 w 1232758"/>
              <a:gd name="connsiteY0" fmla="*/ 692472 h 692472"/>
              <a:gd name="connsiteX1" fmla="*/ 42133 w 1232758"/>
              <a:gd name="connsiteY1" fmla="*/ 684535 h 692472"/>
              <a:gd name="connsiteX2" fmla="*/ 0 w 1232758"/>
              <a:gd name="connsiteY2" fmla="*/ 682922 h 692472"/>
              <a:gd name="connsiteX3" fmla="*/ 18321 w 1232758"/>
              <a:gd name="connsiteY3" fmla="*/ 1910 h 692472"/>
              <a:gd name="connsiteX4" fmla="*/ 57581 w 1232758"/>
              <a:gd name="connsiteY4" fmla="*/ 0 h 692472"/>
              <a:gd name="connsiteX5" fmla="*/ 1232758 w 1232758"/>
              <a:gd name="connsiteY5" fmla="*/ 1910 h 692472"/>
              <a:gd name="connsiteX6" fmla="*/ 1224821 w 1232758"/>
              <a:gd name="connsiteY6" fmla="*/ 173932 h 692472"/>
              <a:gd name="connsiteX0" fmla="*/ 648120 w 1232758"/>
              <a:gd name="connsiteY0" fmla="*/ 690562 h 690562"/>
              <a:gd name="connsiteX1" fmla="*/ 42133 w 1232758"/>
              <a:gd name="connsiteY1" fmla="*/ 682625 h 690562"/>
              <a:gd name="connsiteX2" fmla="*/ 0 w 1232758"/>
              <a:gd name="connsiteY2" fmla="*/ 681012 h 690562"/>
              <a:gd name="connsiteX3" fmla="*/ 18321 w 1232758"/>
              <a:gd name="connsiteY3" fmla="*/ 0 h 690562"/>
              <a:gd name="connsiteX4" fmla="*/ 1232758 w 1232758"/>
              <a:gd name="connsiteY4" fmla="*/ 0 h 690562"/>
              <a:gd name="connsiteX5" fmla="*/ 1224821 w 1232758"/>
              <a:gd name="connsiteY5" fmla="*/ 172022 h 690562"/>
              <a:gd name="connsiteX0" fmla="*/ 648120 w 1232758"/>
              <a:gd name="connsiteY0" fmla="*/ 690562 h 690562"/>
              <a:gd name="connsiteX1" fmla="*/ 0 w 1232758"/>
              <a:gd name="connsiteY1" fmla="*/ 681012 h 690562"/>
              <a:gd name="connsiteX2" fmla="*/ 18321 w 1232758"/>
              <a:gd name="connsiteY2" fmla="*/ 0 h 690562"/>
              <a:gd name="connsiteX3" fmla="*/ 1232758 w 1232758"/>
              <a:gd name="connsiteY3" fmla="*/ 0 h 690562"/>
              <a:gd name="connsiteX4" fmla="*/ 1224821 w 1232758"/>
              <a:gd name="connsiteY4" fmla="*/ 172022 h 690562"/>
              <a:gd name="connsiteX0" fmla="*/ 648120 w 1232758"/>
              <a:gd name="connsiteY0" fmla="*/ 690562 h 690562"/>
              <a:gd name="connsiteX1" fmla="*/ 0 w 1232758"/>
              <a:gd name="connsiteY1" fmla="*/ 681012 h 690562"/>
              <a:gd name="connsiteX2" fmla="*/ 17090 w 1232758"/>
              <a:gd name="connsiteY2" fmla="*/ 680270 h 690562"/>
              <a:gd name="connsiteX3" fmla="*/ 18321 w 1232758"/>
              <a:gd name="connsiteY3" fmla="*/ 0 h 690562"/>
              <a:gd name="connsiteX4" fmla="*/ 1232758 w 1232758"/>
              <a:gd name="connsiteY4" fmla="*/ 0 h 690562"/>
              <a:gd name="connsiteX5" fmla="*/ 1224821 w 1232758"/>
              <a:gd name="connsiteY5" fmla="*/ 172022 h 690562"/>
              <a:gd name="connsiteX0" fmla="*/ 648120 w 1237529"/>
              <a:gd name="connsiteY0" fmla="*/ 690562 h 690562"/>
              <a:gd name="connsiteX1" fmla="*/ 0 w 1237529"/>
              <a:gd name="connsiteY1" fmla="*/ 681012 h 690562"/>
              <a:gd name="connsiteX2" fmla="*/ 17090 w 1237529"/>
              <a:gd name="connsiteY2" fmla="*/ 680270 h 690562"/>
              <a:gd name="connsiteX3" fmla="*/ 18321 w 1237529"/>
              <a:gd name="connsiteY3" fmla="*/ 0 h 690562"/>
              <a:gd name="connsiteX4" fmla="*/ 1232758 w 1237529"/>
              <a:gd name="connsiteY4" fmla="*/ 0 h 690562"/>
              <a:gd name="connsiteX5" fmla="*/ 1237529 w 1237529"/>
              <a:gd name="connsiteY5" fmla="*/ 172022 h 690562"/>
              <a:gd name="connsiteX0" fmla="*/ 648120 w 1245466"/>
              <a:gd name="connsiteY0" fmla="*/ 690562 h 690562"/>
              <a:gd name="connsiteX1" fmla="*/ 0 w 1245466"/>
              <a:gd name="connsiteY1" fmla="*/ 681012 h 690562"/>
              <a:gd name="connsiteX2" fmla="*/ 17090 w 1245466"/>
              <a:gd name="connsiteY2" fmla="*/ 680270 h 690562"/>
              <a:gd name="connsiteX3" fmla="*/ 18321 w 1245466"/>
              <a:gd name="connsiteY3" fmla="*/ 0 h 690562"/>
              <a:gd name="connsiteX4" fmla="*/ 1232758 w 1245466"/>
              <a:gd name="connsiteY4" fmla="*/ 0 h 690562"/>
              <a:gd name="connsiteX5" fmla="*/ 1245466 w 1245466"/>
              <a:gd name="connsiteY5" fmla="*/ 263715 h 690562"/>
              <a:gd name="connsiteX0" fmla="*/ 648120 w 1245466"/>
              <a:gd name="connsiteY0" fmla="*/ 690562 h 690562"/>
              <a:gd name="connsiteX1" fmla="*/ 0 w 1245466"/>
              <a:gd name="connsiteY1" fmla="*/ 681012 h 690562"/>
              <a:gd name="connsiteX2" fmla="*/ 17090 w 1245466"/>
              <a:gd name="connsiteY2" fmla="*/ 680270 h 690562"/>
              <a:gd name="connsiteX3" fmla="*/ 18321 w 1245466"/>
              <a:gd name="connsiteY3" fmla="*/ 0 h 690562"/>
              <a:gd name="connsiteX4" fmla="*/ 1232758 w 1245466"/>
              <a:gd name="connsiteY4" fmla="*/ 0 h 690562"/>
              <a:gd name="connsiteX5" fmla="*/ 1245466 w 1245466"/>
              <a:gd name="connsiteY5" fmla="*/ 217869 h 690562"/>
              <a:gd name="connsiteX0" fmla="*/ 648120 w 1261807"/>
              <a:gd name="connsiteY0" fmla="*/ 690562 h 690562"/>
              <a:gd name="connsiteX1" fmla="*/ 0 w 1261807"/>
              <a:gd name="connsiteY1" fmla="*/ 681012 h 690562"/>
              <a:gd name="connsiteX2" fmla="*/ 17090 w 1261807"/>
              <a:gd name="connsiteY2" fmla="*/ 680270 h 690562"/>
              <a:gd name="connsiteX3" fmla="*/ 18321 w 1261807"/>
              <a:gd name="connsiteY3" fmla="*/ 0 h 690562"/>
              <a:gd name="connsiteX4" fmla="*/ 1261807 w 1261807"/>
              <a:gd name="connsiteY4" fmla="*/ 0 h 690562"/>
              <a:gd name="connsiteX5" fmla="*/ 1245466 w 1261807"/>
              <a:gd name="connsiteY5" fmla="*/ 217869 h 690562"/>
              <a:gd name="connsiteX0" fmla="*/ 648120 w 1261807"/>
              <a:gd name="connsiteY0" fmla="*/ 690562 h 690562"/>
              <a:gd name="connsiteX1" fmla="*/ 0 w 1261807"/>
              <a:gd name="connsiteY1" fmla="*/ 681012 h 690562"/>
              <a:gd name="connsiteX2" fmla="*/ 17090 w 1261807"/>
              <a:gd name="connsiteY2" fmla="*/ 680270 h 690562"/>
              <a:gd name="connsiteX3" fmla="*/ 18321 w 1261807"/>
              <a:gd name="connsiteY3" fmla="*/ 0 h 690562"/>
              <a:gd name="connsiteX4" fmla="*/ 1261807 w 1261807"/>
              <a:gd name="connsiteY4" fmla="*/ 0 h 690562"/>
              <a:gd name="connsiteX5" fmla="*/ 1243851 w 1261807"/>
              <a:gd name="connsiteY5" fmla="*/ 5730 h 690562"/>
              <a:gd name="connsiteX6" fmla="*/ 1245466 w 1261807"/>
              <a:gd name="connsiteY6" fmla="*/ 217869 h 690562"/>
              <a:gd name="connsiteX0" fmla="*/ 648120 w 1261807"/>
              <a:gd name="connsiteY0" fmla="*/ 690562 h 690562"/>
              <a:gd name="connsiteX1" fmla="*/ 0 w 1261807"/>
              <a:gd name="connsiteY1" fmla="*/ 681012 h 690562"/>
              <a:gd name="connsiteX2" fmla="*/ 17090 w 1261807"/>
              <a:gd name="connsiteY2" fmla="*/ 680270 h 690562"/>
              <a:gd name="connsiteX3" fmla="*/ 18321 w 1261807"/>
              <a:gd name="connsiteY3" fmla="*/ 0 h 690562"/>
              <a:gd name="connsiteX4" fmla="*/ 1261807 w 1261807"/>
              <a:gd name="connsiteY4" fmla="*/ 0 h 690562"/>
              <a:gd name="connsiteX5" fmla="*/ 1245466 w 1261807"/>
              <a:gd name="connsiteY5" fmla="*/ 217869 h 690562"/>
              <a:gd name="connsiteX0" fmla="*/ 648120 w 1245466"/>
              <a:gd name="connsiteY0" fmla="*/ 690562 h 690562"/>
              <a:gd name="connsiteX1" fmla="*/ 0 w 1245466"/>
              <a:gd name="connsiteY1" fmla="*/ 681012 h 690562"/>
              <a:gd name="connsiteX2" fmla="*/ 17090 w 1245466"/>
              <a:gd name="connsiteY2" fmla="*/ 680270 h 690562"/>
              <a:gd name="connsiteX3" fmla="*/ 18321 w 1245466"/>
              <a:gd name="connsiteY3" fmla="*/ 0 h 690562"/>
              <a:gd name="connsiteX4" fmla="*/ 1245465 w 1245466"/>
              <a:gd name="connsiteY4" fmla="*/ 0 h 690562"/>
              <a:gd name="connsiteX5" fmla="*/ 1245466 w 1245466"/>
              <a:gd name="connsiteY5" fmla="*/ 217869 h 690562"/>
              <a:gd name="connsiteX0" fmla="*/ 631030 w 1228376"/>
              <a:gd name="connsiteY0" fmla="*/ 690562 h 690562"/>
              <a:gd name="connsiteX1" fmla="*/ 0 w 1228376"/>
              <a:gd name="connsiteY1" fmla="*/ 680270 h 690562"/>
              <a:gd name="connsiteX2" fmla="*/ 1231 w 1228376"/>
              <a:gd name="connsiteY2" fmla="*/ 0 h 690562"/>
              <a:gd name="connsiteX3" fmla="*/ 1228375 w 1228376"/>
              <a:gd name="connsiteY3" fmla="*/ 0 h 690562"/>
              <a:gd name="connsiteX4" fmla="*/ 1228376 w 1228376"/>
              <a:gd name="connsiteY4" fmla="*/ 217869 h 690562"/>
              <a:gd name="connsiteX0" fmla="*/ 631030 w 1228376"/>
              <a:gd name="connsiteY0" fmla="*/ 736408 h 736408"/>
              <a:gd name="connsiteX1" fmla="*/ 0 w 1228376"/>
              <a:gd name="connsiteY1" fmla="*/ 726116 h 736408"/>
              <a:gd name="connsiteX2" fmla="*/ 13190 w 1228376"/>
              <a:gd name="connsiteY2" fmla="*/ 0 h 736408"/>
              <a:gd name="connsiteX3" fmla="*/ 1228375 w 1228376"/>
              <a:gd name="connsiteY3" fmla="*/ 45846 h 736408"/>
              <a:gd name="connsiteX4" fmla="*/ 1228376 w 1228376"/>
              <a:gd name="connsiteY4" fmla="*/ 263715 h 736408"/>
              <a:gd name="connsiteX0" fmla="*/ 619071 w 1216417"/>
              <a:gd name="connsiteY0" fmla="*/ 736408 h 736408"/>
              <a:gd name="connsiteX1" fmla="*/ 0 w 1216417"/>
              <a:gd name="connsiteY1" fmla="*/ 726116 h 736408"/>
              <a:gd name="connsiteX2" fmla="*/ 1231 w 1216417"/>
              <a:gd name="connsiteY2" fmla="*/ 0 h 736408"/>
              <a:gd name="connsiteX3" fmla="*/ 1216416 w 1216417"/>
              <a:gd name="connsiteY3" fmla="*/ 45846 h 736408"/>
              <a:gd name="connsiteX4" fmla="*/ 1216417 w 1216417"/>
              <a:gd name="connsiteY4" fmla="*/ 263715 h 736408"/>
              <a:gd name="connsiteX0" fmla="*/ 619071 w 1216417"/>
              <a:gd name="connsiteY0" fmla="*/ 736408 h 736408"/>
              <a:gd name="connsiteX1" fmla="*/ 0 w 1216417"/>
              <a:gd name="connsiteY1" fmla="*/ 726116 h 736408"/>
              <a:gd name="connsiteX2" fmla="*/ 1231 w 1216417"/>
              <a:gd name="connsiteY2" fmla="*/ 0 h 736408"/>
              <a:gd name="connsiteX3" fmla="*/ 1216415 w 1216417"/>
              <a:gd name="connsiteY3" fmla="*/ 45846 h 736408"/>
              <a:gd name="connsiteX4" fmla="*/ 1216417 w 1216417"/>
              <a:gd name="connsiteY4" fmla="*/ 263715 h 736408"/>
              <a:gd name="connsiteX0" fmla="*/ 619071 w 1216417"/>
              <a:gd name="connsiteY0" fmla="*/ 736409 h 736409"/>
              <a:gd name="connsiteX1" fmla="*/ 0 w 1216417"/>
              <a:gd name="connsiteY1" fmla="*/ 726117 h 736409"/>
              <a:gd name="connsiteX2" fmla="*/ 1231 w 1216417"/>
              <a:gd name="connsiteY2" fmla="*/ 1 h 736409"/>
              <a:gd name="connsiteX3" fmla="*/ 1216414 w 1216417"/>
              <a:gd name="connsiteY3" fmla="*/ 0 h 736409"/>
              <a:gd name="connsiteX4" fmla="*/ 1216417 w 1216417"/>
              <a:gd name="connsiteY4" fmla="*/ 263716 h 7364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6417" h="736409">
                <a:moveTo>
                  <a:pt x="619071" y="736409"/>
                </a:moveTo>
                <a:lnTo>
                  <a:pt x="0" y="726117"/>
                </a:lnTo>
                <a:cubicBezTo>
                  <a:pt x="410" y="499360"/>
                  <a:pt x="821" y="226758"/>
                  <a:pt x="1231" y="1"/>
                </a:cubicBezTo>
                <a:lnTo>
                  <a:pt x="1216414" y="0"/>
                </a:lnTo>
                <a:cubicBezTo>
                  <a:pt x="1216414" y="72623"/>
                  <a:pt x="1216417" y="191093"/>
                  <a:pt x="1216417" y="263716"/>
                </a:cubicBezTo>
              </a:path>
            </a:pathLst>
          </a:cu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5" name="Trapezoid 34"/>
          <p:cNvSpPr/>
          <p:nvPr/>
        </p:nvSpPr>
        <p:spPr bwMode="auto">
          <a:xfrm flipV="1">
            <a:off x="3124200" y="2895600"/>
            <a:ext cx="609600" cy="152400"/>
          </a:xfrm>
          <a:prstGeom prst="trapezoid">
            <a:avLst/>
          </a:prstGeom>
          <a:solidFill>
            <a:srgbClr val="FFFF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7" name="Trapezoid 36"/>
          <p:cNvSpPr/>
          <p:nvPr/>
        </p:nvSpPr>
        <p:spPr bwMode="auto">
          <a:xfrm flipV="1">
            <a:off x="3962400" y="2895600"/>
            <a:ext cx="609600" cy="152400"/>
          </a:xfrm>
          <a:prstGeom prst="trapezoid">
            <a:avLst/>
          </a:prstGeom>
          <a:solidFill>
            <a:srgbClr val="FFFF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7" name="Rectangle 26"/>
          <p:cNvSpPr/>
          <p:nvPr/>
        </p:nvSpPr>
        <p:spPr bwMode="auto">
          <a:xfrm>
            <a:off x="4724400" y="3200400"/>
            <a:ext cx="990600" cy="9144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solidFill>
                  <a:schemeClr val="tx1"/>
                </a:solidFill>
                <a:latin typeface="Arial" charset="0"/>
              </a:rPr>
              <a:t>Result Data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4" name="Freeform 33"/>
          <p:cNvSpPr/>
          <p:nvPr/>
        </p:nvSpPr>
        <p:spPr bwMode="auto">
          <a:xfrm>
            <a:off x="3657600" y="4114800"/>
            <a:ext cx="1524000" cy="533400"/>
          </a:xfrm>
          <a:custGeom>
            <a:avLst/>
            <a:gdLst>
              <a:gd name="connsiteX0" fmla="*/ 1375190 w 1375190"/>
              <a:gd name="connsiteY0" fmla="*/ 469199 h 485379"/>
              <a:gd name="connsiteX1" fmla="*/ 0 w 1375190"/>
              <a:gd name="connsiteY1" fmla="*/ 485379 h 485379"/>
              <a:gd name="connsiteX2" fmla="*/ 0 w 1375190"/>
              <a:gd name="connsiteY2" fmla="*/ 0 h 485379"/>
              <a:gd name="connsiteX0" fmla="*/ 1375190 w 1375190"/>
              <a:gd name="connsiteY0" fmla="*/ 469199 h 485379"/>
              <a:gd name="connsiteX1" fmla="*/ 0 w 1375190"/>
              <a:gd name="connsiteY1" fmla="*/ 485379 h 485379"/>
              <a:gd name="connsiteX2" fmla="*/ 0 w 1375190"/>
              <a:gd name="connsiteY2" fmla="*/ 0 h 485379"/>
              <a:gd name="connsiteX0" fmla="*/ 1375190 w 1375190"/>
              <a:gd name="connsiteY0" fmla="*/ 469199 h 485379"/>
              <a:gd name="connsiteX1" fmla="*/ 0 w 1375190"/>
              <a:gd name="connsiteY1" fmla="*/ 485379 h 485379"/>
              <a:gd name="connsiteX2" fmla="*/ 0 w 1375190"/>
              <a:gd name="connsiteY2" fmla="*/ 0 h 485379"/>
              <a:gd name="connsiteX0" fmla="*/ 1375190 w 1375190"/>
              <a:gd name="connsiteY0" fmla="*/ 469199 h 485379"/>
              <a:gd name="connsiteX1" fmla="*/ 0 w 1375190"/>
              <a:gd name="connsiteY1" fmla="*/ 485379 h 485379"/>
              <a:gd name="connsiteX2" fmla="*/ 0 w 1375190"/>
              <a:gd name="connsiteY2" fmla="*/ 0 h 48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75190" h="485379">
                <a:moveTo>
                  <a:pt x="1375190" y="469199"/>
                </a:moveTo>
                <a:lnTo>
                  <a:pt x="0" y="485379"/>
                </a:lnTo>
                <a:lnTo>
                  <a:pt x="0" y="0"/>
                </a:lnTo>
              </a:path>
            </a:pathLst>
          </a:cu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cxnSp>
        <p:nvCxnSpPr>
          <p:cNvPr id="39" name="Straight Arrow Connector 38"/>
          <p:cNvCxnSpPr/>
          <p:nvPr/>
        </p:nvCxnSpPr>
        <p:spPr bwMode="auto">
          <a:xfrm rot="5400000" flipH="1" flipV="1">
            <a:off x="4229100" y="4381500"/>
            <a:ext cx="533400" cy="158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533400" y="177800"/>
            <a:ext cx="7292975" cy="736600"/>
          </a:xfrm>
        </p:spPr>
        <p:txBody>
          <a:bodyPr/>
          <a:lstStyle/>
          <a:p>
            <a:r>
              <a:rPr lang="en-US" dirty="0" smtClean="0"/>
              <a:t>Unified Physical Register File</a:t>
            </a:r>
            <a:br>
              <a:rPr lang="en-US" dirty="0" smtClean="0"/>
            </a:br>
            <a:r>
              <a:rPr lang="en-US" sz="2000" i="1" dirty="0" smtClean="0"/>
              <a:t>(MIPS R10K, Alpha 21264, Intel Pentium 4 &amp; Sandy Bridge)</a:t>
            </a:r>
            <a:endParaRPr lang="en-US" sz="2000" dirty="0"/>
          </a:p>
        </p:txBody>
      </p:sp>
      <p:sp>
        <p:nvSpPr>
          <p:cNvPr id="25" name="Content Placeholder 24"/>
          <p:cNvSpPr>
            <a:spLocks noGrp="1"/>
          </p:cNvSpPr>
          <p:nvPr>
            <p:ph idx="1"/>
          </p:nvPr>
        </p:nvSpPr>
        <p:spPr>
          <a:xfrm>
            <a:off x="304800" y="990600"/>
            <a:ext cx="8305800" cy="2311400"/>
          </a:xfrm>
        </p:spPr>
        <p:txBody>
          <a:bodyPr/>
          <a:lstStyle/>
          <a:p>
            <a:r>
              <a:rPr lang="en-US" dirty="0" smtClean="0"/>
              <a:t>Rename all architectural registers into a single </a:t>
            </a:r>
            <a:r>
              <a:rPr lang="en-US" i="1" dirty="0" smtClean="0"/>
              <a:t>physical </a:t>
            </a:r>
            <a:r>
              <a:rPr lang="en-US" dirty="0" smtClean="0"/>
              <a:t>register file during decode, no register values read</a:t>
            </a:r>
          </a:p>
          <a:p>
            <a:r>
              <a:rPr lang="en-US" dirty="0" smtClean="0"/>
              <a:t>Functional units read and write from single unified register file holding committed and temporary registers in execute</a:t>
            </a:r>
          </a:p>
          <a:p>
            <a:r>
              <a:rPr lang="en-US" dirty="0" smtClean="0"/>
              <a:t>Commit only updates mapping of architectural register to physical register, no data movement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77024-9DC7-9744-9B08-901ADB81E3EC}" type="slidenum">
              <a:rPr lang="en-US" smtClean="0"/>
              <a:pPr/>
              <a:t>5</a:t>
            </a:fld>
            <a:endParaRPr lang="en-US" b="0">
              <a:solidFill>
                <a:srgbClr val="FBBA03"/>
              </a:solidFill>
            </a:endParaRPr>
          </a:p>
        </p:txBody>
      </p:sp>
      <p:grpSp>
        <p:nvGrpSpPr>
          <p:cNvPr id="35" name="Group 34"/>
          <p:cNvGrpSpPr/>
          <p:nvPr/>
        </p:nvGrpSpPr>
        <p:grpSpPr>
          <a:xfrm>
            <a:off x="609600" y="3505200"/>
            <a:ext cx="7848600" cy="2743200"/>
            <a:chOff x="609600" y="3048000"/>
            <a:chExt cx="7848600" cy="2743200"/>
          </a:xfrm>
        </p:grpSpPr>
        <p:sp>
          <p:nvSpPr>
            <p:cNvPr id="12" name="Rectangle 11"/>
            <p:cNvSpPr/>
            <p:nvPr/>
          </p:nvSpPr>
          <p:spPr bwMode="auto">
            <a:xfrm>
              <a:off x="3200400" y="3276600"/>
              <a:ext cx="2514600" cy="9906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 smtClean="0">
                  <a:solidFill>
                    <a:schemeClr val="tx1"/>
                  </a:solidFill>
                  <a:latin typeface="Arial" charset="0"/>
                </a:rPr>
                <a:t>Unified Physical Register File</a:t>
              </a:r>
              <a:endPara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cxnSp>
          <p:nvCxnSpPr>
            <p:cNvPr id="16" name="Straight Arrow Connector 15"/>
            <p:cNvCxnSpPr/>
            <p:nvPr/>
          </p:nvCxnSpPr>
          <p:spPr bwMode="auto">
            <a:xfrm rot="5400000">
              <a:off x="3124994" y="4723606"/>
              <a:ext cx="913606" cy="794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17" name="Straight Arrow Connector 16"/>
            <p:cNvCxnSpPr/>
            <p:nvPr/>
          </p:nvCxnSpPr>
          <p:spPr bwMode="auto">
            <a:xfrm rot="5400000">
              <a:off x="3962797" y="4724003"/>
              <a:ext cx="914400" cy="794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sp>
          <p:nvSpPr>
            <p:cNvPr id="18" name="TextBox 17"/>
            <p:cNvSpPr txBox="1"/>
            <p:nvPr/>
          </p:nvSpPr>
          <p:spPr>
            <a:xfrm>
              <a:off x="609600" y="4419600"/>
              <a:ext cx="301469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Read operands at issue</a:t>
              </a:r>
              <a:endParaRPr lang="en-US" sz="2000" dirty="0"/>
            </a:p>
          </p:txBody>
        </p:sp>
        <p:sp>
          <p:nvSpPr>
            <p:cNvPr id="19" name="Rectangle 18"/>
            <p:cNvSpPr/>
            <p:nvPr/>
          </p:nvSpPr>
          <p:spPr bwMode="auto">
            <a:xfrm>
              <a:off x="3200400" y="5181600"/>
              <a:ext cx="2438400" cy="6096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 smtClean="0">
                  <a:solidFill>
                    <a:schemeClr val="tx1"/>
                  </a:solidFill>
                  <a:latin typeface="Arial" charset="0"/>
                </a:rPr>
                <a:t>Functional Units</a:t>
              </a:r>
              <a:endPara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cxnSp>
          <p:nvCxnSpPr>
            <p:cNvPr id="20" name="Straight Arrow Connector 19"/>
            <p:cNvCxnSpPr/>
            <p:nvPr/>
          </p:nvCxnSpPr>
          <p:spPr bwMode="auto">
            <a:xfrm rot="16200000" flipV="1">
              <a:off x="4800997" y="4724003"/>
              <a:ext cx="914400" cy="794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sp>
          <p:nvSpPr>
            <p:cNvPr id="21" name="TextBox 20"/>
            <p:cNvSpPr txBox="1"/>
            <p:nvPr/>
          </p:nvSpPr>
          <p:spPr>
            <a:xfrm>
              <a:off x="5257800" y="4495800"/>
              <a:ext cx="32004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Write results at completion</a:t>
              </a:r>
              <a:endParaRPr lang="en-US" sz="2000" dirty="0"/>
            </a:p>
          </p:txBody>
        </p:sp>
        <p:sp>
          <p:nvSpPr>
            <p:cNvPr id="26" name="Rectangle 25"/>
            <p:cNvSpPr/>
            <p:nvPr/>
          </p:nvSpPr>
          <p:spPr bwMode="auto">
            <a:xfrm>
              <a:off x="6705600" y="3200400"/>
              <a:ext cx="1752600" cy="9906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 smtClean="0">
                  <a:solidFill>
                    <a:schemeClr val="tx1"/>
                  </a:solidFill>
                  <a:latin typeface="Arial" charset="0"/>
                </a:rPr>
                <a:t>Committed Register Mapping</a:t>
              </a:r>
              <a:endPara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cxnSp>
          <p:nvCxnSpPr>
            <p:cNvPr id="28" name="Straight Arrow Connector 27"/>
            <p:cNvCxnSpPr>
              <a:stCxn id="26" idx="1"/>
              <a:endCxn id="12" idx="3"/>
            </p:cNvCxnSpPr>
            <p:nvPr/>
          </p:nvCxnSpPr>
          <p:spPr bwMode="auto">
            <a:xfrm rot="10800000" flipV="1">
              <a:off x="5715000" y="3695700"/>
              <a:ext cx="990600" cy="762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29" name="Rectangle 28"/>
            <p:cNvSpPr/>
            <p:nvPr/>
          </p:nvSpPr>
          <p:spPr bwMode="auto">
            <a:xfrm>
              <a:off x="609600" y="3048000"/>
              <a:ext cx="1752600" cy="9906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 smtClean="0">
                  <a:solidFill>
                    <a:schemeClr val="tx1"/>
                  </a:solidFill>
                  <a:latin typeface="Arial" charset="0"/>
                </a:rPr>
                <a:t>Decode Stage Register Mapping</a:t>
              </a:r>
              <a:endPara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cxnSp>
          <p:nvCxnSpPr>
            <p:cNvPr id="30" name="Straight Arrow Connector 29"/>
            <p:cNvCxnSpPr>
              <a:stCxn id="29" idx="3"/>
              <a:endCxn id="12" idx="1"/>
            </p:cNvCxnSpPr>
            <p:nvPr/>
          </p:nvCxnSpPr>
          <p:spPr bwMode="auto">
            <a:xfrm>
              <a:off x="2362200" y="3543300"/>
              <a:ext cx="838200" cy="2286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16F6B-CE28-2643-82F2-9FA3D5F07A63}" type="slidenum">
              <a:rPr lang="en-US"/>
              <a:pPr/>
              <a:t>6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915906" name="Rectangle 2"/>
          <p:cNvSpPr>
            <a:spLocks noChangeArrowheads="1"/>
          </p:cNvSpPr>
          <p:nvPr/>
        </p:nvSpPr>
        <p:spPr bwMode="auto">
          <a:xfrm>
            <a:off x="0" y="304800"/>
            <a:ext cx="9144000" cy="609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3600">
                <a:solidFill>
                  <a:srgbClr val="56127A"/>
                </a:solidFill>
                <a:latin typeface="Verdana" charset="0"/>
              </a:rPr>
              <a:t>Pipeline Design with Physical Regfile</a:t>
            </a:r>
            <a:endParaRPr lang="en-US" sz="3600">
              <a:solidFill>
                <a:srgbClr val="56127A"/>
              </a:solidFill>
              <a:latin typeface="Verdana" charset="0"/>
              <a:hlinkClick r:id="rId3" action="ppaction://hlinkpres?slideindex=7&amp;slidetitle=Slide 7"/>
            </a:endParaRPr>
          </a:p>
        </p:txBody>
      </p:sp>
      <p:sp>
        <p:nvSpPr>
          <p:cNvPr id="1915907" name="Rectangle 3"/>
          <p:cNvSpPr>
            <a:spLocks noChangeArrowheads="1"/>
          </p:cNvSpPr>
          <p:nvPr/>
        </p:nvSpPr>
        <p:spPr bwMode="auto">
          <a:xfrm>
            <a:off x="1346200" y="3074988"/>
            <a:ext cx="820738" cy="758825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z="2000">
                <a:latin typeface="Verdana" charset="0"/>
              </a:rPr>
              <a:t>Fetch</a:t>
            </a:r>
          </a:p>
        </p:txBody>
      </p:sp>
      <p:sp>
        <p:nvSpPr>
          <p:cNvPr id="1915908" name="Rectangle 4"/>
          <p:cNvSpPr>
            <a:spLocks noChangeArrowheads="1"/>
          </p:cNvSpPr>
          <p:nvPr/>
        </p:nvSpPr>
        <p:spPr bwMode="auto">
          <a:xfrm>
            <a:off x="2371725" y="3074988"/>
            <a:ext cx="1504950" cy="758825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z="2000">
                <a:latin typeface="Verdana" charset="0"/>
              </a:rPr>
              <a:t>Decode &amp; Rename</a:t>
            </a:r>
          </a:p>
        </p:txBody>
      </p:sp>
      <p:sp>
        <p:nvSpPr>
          <p:cNvPr id="1915909" name="Line 5"/>
          <p:cNvSpPr>
            <a:spLocks noChangeShapeType="1"/>
          </p:cNvSpPr>
          <p:nvPr/>
        </p:nvSpPr>
        <p:spPr bwMode="auto">
          <a:xfrm>
            <a:off x="2166938" y="3419475"/>
            <a:ext cx="204787" cy="15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15910" name="Line 6"/>
          <p:cNvSpPr>
            <a:spLocks noChangeShapeType="1"/>
          </p:cNvSpPr>
          <p:nvPr/>
        </p:nvSpPr>
        <p:spPr bwMode="auto">
          <a:xfrm>
            <a:off x="3876675" y="3419475"/>
            <a:ext cx="206375" cy="15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15911" name="Rectangle 7"/>
          <p:cNvSpPr>
            <a:spLocks noChangeArrowheads="1"/>
          </p:cNvSpPr>
          <p:nvPr/>
        </p:nvSpPr>
        <p:spPr bwMode="auto">
          <a:xfrm>
            <a:off x="4083050" y="3074988"/>
            <a:ext cx="2735263" cy="758825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z="2000">
                <a:latin typeface="Verdana" charset="0"/>
              </a:rPr>
              <a:t>Reorder Buffer</a:t>
            </a:r>
          </a:p>
        </p:txBody>
      </p:sp>
      <p:sp>
        <p:nvSpPr>
          <p:cNvPr id="1915912" name="Rectangle 8"/>
          <p:cNvSpPr>
            <a:spLocks noChangeArrowheads="1"/>
          </p:cNvSpPr>
          <p:nvPr/>
        </p:nvSpPr>
        <p:spPr bwMode="auto">
          <a:xfrm>
            <a:off x="661988" y="3074988"/>
            <a:ext cx="411162" cy="758825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z="2000">
                <a:latin typeface="Verdana" charset="0"/>
              </a:rPr>
              <a:t>PC</a:t>
            </a:r>
          </a:p>
        </p:txBody>
      </p:sp>
      <p:sp>
        <p:nvSpPr>
          <p:cNvPr id="1915913" name="Line 9"/>
          <p:cNvSpPr>
            <a:spLocks noChangeShapeType="1"/>
          </p:cNvSpPr>
          <p:nvPr/>
        </p:nvSpPr>
        <p:spPr bwMode="auto">
          <a:xfrm>
            <a:off x="1073150" y="3419475"/>
            <a:ext cx="273050" cy="15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15914" name="AutoShape 10"/>
          <p:cNvSpPr>
            <a:spLocks noChangeArrowheads="1"/>
          </p:cNvSpPr>
          <p:nvPr/>
        </p:nvSpPr>
        <p:spPr bwMode="auto">
          <a:xfrm>
            <a:off x="1550988" y="1557338"/>
            <a:ext cx="1550987" cy="1311275"/>
          </a:xfrm>
          <a:prstGeom prst="star16">
            <a:avLst>
              <a:gd name="adj" fmla="val 37500"/>
            </a:avLst>
          </a:prstGeom>
          <a:solidFill>
            <a:schemeClr val="folHlink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z="1800">
                <a:latin typeface="Verdana" charset="0"/>
              </a:rPr>
              <a:t>Branch</a:t>
            </a:r>
          </a:p>
          <a:p>
            <a:pPr>
              <a:spcBef>
                <a:spcPct val="0"/>
              </a:spcBef>
            </a:pPr>
            <a:r>
              <a:rPr lang="en-US" sz="1800">
                <a:latin typeface="Verdana" charset="0"/>
              </a:rPr>
              <a:t>Prediction</a:t>
            </a:r>
          </a:p>
        </p:txBody>
      </p:sp>
      <p:sp>
        <p:nvSpPr>
          <p:cNvPr id="1915915" name="Freeform 11"/>
          <p:cNvSpPr>
            <a:spLocks/>
          </p:cNvSpPr>
          <p:nvPr/>
        </p:nvSpPr>
        <p:spPr bwMode="auto">
          <a:xfrm>
            <a:off x="1141413" y="2454275"/>
            <a:ext cx="547687" cy="965200"/>
          </a:xfrm>
          <a:custGeom>
            <a:avLst/>
            <a:gdLst/>
            <a:ahLst/>
            <a:cxnLst>
              <a:cxn ang="0">
                <a:pos x="0" y="720"/>
              </a:cxn>
              <a:cxn ang="0">
                <a:pos x="0" y="240"/>
              </a:cxn>
              <a:cxn ang="0">
                <a:pos x="480" y="0"/>
              </a:cxn>
            </a:cxnLst>
            <a:rect l="0" t="0" r="r" b="b"/>
            <a:pathLst>
              <a:path w="480" h="720">
                <a:moveTo>
                  <a:pt x="0" y="720"/>
                </a:moveTo>
                <a:lnTo>
                  <a:pt x="0" y="240"/>
                </a:lnTo>
                <a:lnTo>
                  <a:pt x="480" y="0"/>
                </a:ln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15916" name="Freeform 12"/>
          <p:cNvSpPr>
            <a:spLocks/>
          </p:cNvSpPr>
          <p:nvPr/>
        </p:nvSpPr>
        <p:spPr bwMode="auto">
          <a:xfrm>
            <a:off x="3055938" y="2454275"/>
            <a:ext cx="342900" cy="620713"/>
          </a:xfrm>
          <a:custGeom>
            <a:avLst/>
            <a:gdLst/>
            <a:ahLst/>
            <a:cxnLst>
              <a:cxn ang="0">
                <a:pos x="384" y="576"/>
              </a:cxn>
              <a:cxn ang="0">
                <a:pos x="384" y="336"/>
              </a:cxn>
              <a:cxn ang="0">
                <a:pos x="0" y="0"/>
              </a:cxn>
            </a:cxnLst>
            <a:rect l="0" t="0" r="r" b="b"/>
            <a:pathLst>
              <a:path w="384" h="576">
                <a:moveTo>
                  <a:pt x="384" y="576"/>
                </a:moveTo>
                <a:lnTo>
                  <a:pt x="384" y="336"/>
                </a:lnTo>
                <a:lnTo>
                  <a:pt x="0" y="0"/>
                </a:ln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15917" name="Freeform 13"/>
          <p:cNvSpPr>
            <a:spLocks/>
          </p:cNvSpPr>
          <p:nvPr/>
        </p:nvSpPr>
        <p:spPr bwMode="auto">
          <a:xfrm>
            <a:off x="457200" y="2039938"/>
            <a:ext cx="1231900" cy="1385887"/>
          </a:xfrm>
          <a:custGeom>
            <a:avLst/>
            <a:gdLst/>
            <a:ahLst/>
            <a:cxnLst>
              <a:cxn ang="0">
                <a:pos x="812" y="0"/>
              </a:cxn>
              <a:cxn ang="0">
                <a:pos x="7" y="6"/>
              </a:cxn>
              <a:cxn ang="0">
                <a:pos x="0" y="1014"/>
              </a:cxn>
              <a:cxn ang="0">
                <a:pos x="144" y="1010"/>
              </a:cxn>
            </a:cxnLst>
            <a:rect l="0" t="0" r="r" b="b"/>
            <a:pathLst>
              <a:path w="812" h="1014">
                <a:moveTo>
                  <a:pt x="812" y="0"/>
                </a:moveTo>
                <a:lnTo>
                  <a:pt x="7" y="6"/>
                </a:lnTo>
                <a:lnTo>
                  <a:pt x="0" y="1014"/>
                </a:lnTo>
                <a:lnTo>
                  <a:pt x="144" y="1010"/>
                </a:ln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15919" name="Rectangle 15"/>
          <p:cNvSpPr>
            <a:spLocks noChangeArrowheads="1"/>
          </p:cNvSpPr>
          <p:nvPr/>
        </p:nvSpPr>
        <p:spPr bwMode="auto">
          <a:xfrm>
            <a:off x="7023100" y="3074988"/>
            <a:ext cx="1095375" cy="758825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z="2000">
                <a:latin typeface="Verdana" charset="0"/>
              </a:rPr>
              <a:t>Commit</a:t>
            </a:r>
          </a:p>
        </p:txBody>
      </p:sp>
      <p:sp>
        <p:nvSpPr>
          <p:cNvPr id="1915920" name="Line 16"/>
          <p:cNvSpPr>
            <a:spLocks noChangeShapeType="1"/>
          </p:cNvSpPr>
          <p:nvPr/>
        </p:nvSpPr>
        <p:spPr bwMode="auto">
          <a:xfrm>
            <a:off x="6818313" y="3419475"/>
            <a:ext cx="204787" cy="15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15921" name="Rectangle 17"/>
          <p:cNvSpPr>
            <a:spLocks noChangeArrowheads="1"/>
          </p:cNvSpPr>
          <p:nvPr/>
        </p:nvSpPr>
        <p:spPr bwMode="auto">
          <a:xfrm>
            <a:off x="3482975" y="4110038"/>
            <a:ext cx="4992688" cy="2149475"/>
          </a:xfrm>
          <a:prstGeom prst="rect">
            <a:avLst/>
          </a:prstGeom>
          <a:solidFill>
            <a:schemeClr val="folHlink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915922" name="Group 18"/>
          <p:cNvGrpSpPr>
            <a:grpSpLocks/>
          </p:cNvGrpSpPr>
          <p:nvPr/>
        </p:nvGrpSpPr>
        <p:grpSpPr bwMode="auto">
          <a:xfrm>
            <a:off x="4151313" y="1211263"/>
            <a:ext cx="1435100" cy="2841625"/>
            <a:chOff x="2640" y="720"/>
            <a:chExt cx="1008" cy="1976"/>
          </a:xfrm>
        </p:grpSpPr>
        <p:sp>
          <p:nvSpPr>
            <p:cNvPr id="1915923" name="AutoShape 19"/>
            <p:cNvSpPr>
              <a:spLocks noChangeArrowheads="1"/>
            </p:cNvSpPr>
            <p:nvPr/>
          </p:nvSpPr>
          <p:spPr bwMode="auto">
            <a:xfrm>
              <a:off x="2640" y="720"/>
              <a:ext cx="1008" cy="786"/>
            </a:xfrm>
            <a:prstGeom prst="star16">
              <a:avLst>
                <a:gd name="adj" fmla="val 37500"/>
              </a:avLst>
            </a:prstGeom>
            <a:solidFill>
              <a:srgbClr val="FF6699"/>
            </a:solidFill>
            <a:ln w="25400">
              <a:solidFill>
                <a:schemeClr val="hlink"/>
              </a:solidFill>
              <a:miter lim="800000"/>
              <a:headEnd/>
              <a:tailEnd/>
            </a:ln>
            <a:effectLst/>
          </p:spPr>
          <p:txBody>
            <a:bodyPr wrap="none" lIns="90488" tIns="44450" rIns="90488" bIns="44450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1800" dirty="0">
                  <a:latin typeface="Verdana" charset="0"/>
                </a:rPr>
                <a:t>Branch</a:t>
              </a:r>
            </a:p>
            <a:p>
              <a:pPr>
                <a:spcBef>
                  <a:spcPct val="0"/>
                </a:spcBef>
              </a:pPr>
              <a:r>
                <a:rPr lang="en-US" sz="1800" dirty="0">
                  <a:latin typeface="Verdana" charset="0"/>
                </a:rPr>
                <a:t>Resolution</a:t>
              </a:r>
            </a:p>
          </p:txBody>
        </p:sp>
        <p:sp>
          <p:nvSpPr>
            <p:cNvPr id="1915924" name="Freeform 20"/>
            <p:cNvSpPr>
              <a:spLocks/>
            </p:cNvSpPr>
            <p:nvPr/>
          </p:nvSpPr>
          <p:spPr bwMode="auto">
            <a:xfrm>
              <a:off x="2891" y="1488"/>
              <a:ext cx="229" cy="1208"/>
            </a:xfrm>
            <a:custGeom>
              <a:avLst/>
              <a:gdLst/>
              <a:ahLst/>
              <a:cxnLst>
                <a:cxn ang="0">
                  <a:pos x="0" y="1056"/>
                </a:cxn>
                <a:cxn ang="0">
                  <a:pos x="96" y="1056"/>
                </a:cxn>
                <a:cxn ang="0">
                  <a:pos x="336" y="0"/>
                </a:cxn>
              </a:cxnLst>
              <a:rect l="0" t="0" r="r" b="b"/>
              <a:pathLst>
                <a:path w="336" h="1056">
                  <a:moveTo>
                    <a:pt x="0" y="1056"/>
                  </a:moveTo>
                  <a:lnTo>
                    <a:pt x="96" y="1056"/>
                  </a:lnTo>
                  <a:lnTo>
                    <a:pt x="336" y="0"/>
                  </a:lnTo>
                </a:path>
              </a:pathLst>
            </a:custGeom>
            <a:noFill/>
            <a:ln w="25400" cap="flat" cmpd="sng">
              <a:solidFill>
                <a:schemeClr val="hlink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915925" name="Rectangle 21"/>
          <p:cNvSpPr>
            <a:spLocks noChangeArrowheads="1"/>
          </p:cNvSpPr>
          <p:nvPr/>
        </p:nvSpPr>
        <p:spPr bwMode="auto">
          <a:xfrm>
            <a:off x="3824288" y="5213350"/>
            <a:ext cx="957262" cy="620713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z="2000">
                <a:latin typeface="Verdana" charset="0"/>
              </a:rPr>
              <a:t>Branch</a:t>
            </a:r>
          </a:p>
          <a:p>
            <a:pPr>
              <a:spcBef>
                <a:spcPct val="0"/>
              </a:spcBef>
            </a:pPr>
            <a:r>
              <a:rPr lang="en-US" sz="2000">
                <a:latin typeface="Verdana" charset="0"/>
              </a:rPr>
              <a:t>Unit</a:t>
            </a:r>
          </a:p>
        </p:txBody>
      </p:sp>
      <p:sp>
        <p:nvSpPr>
          <p:cNvPr id="1915926" name="Rectangle 22"/>
          <p:cNvSpPr>
            <a:spLocks noChangeArrowheads="1"/>
          </p:cNvSpPr>
          <p:nvPr/>
        </p:nvSpPr>
        <p:spPr bwMode="auto">
          <a:xfrm>
            <a:off x="4849813" y="5213350"/>
            <a:ext cx="708025" cy="620713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z="2000">
                <a:latin typeface="Verdana" charset="0"/>
              </a:rPr>
              <a:t>ALU</a:t>
            </a:r>
          </a:p>
        </p:txBody>
      </p:sp>
      <p:sp>
        <p:nvSpPr>
          <p:cNvPr id="1915927" name="Line 23"/>
          <p:cNvSpPr>
            <a:spLocks noChangeShapeType="1"/>
          </p:cNvSpPr>
          <p:nvPr/>
        </p:nvSpPr>
        <p:spPr bwMode="auto">
          <a:xfrm>
            <a:off x="5124450" y="3833813"/>
            <a:ext cx="1588" cy="482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15928" name="Line 24"/>
          <p:cNvSpPr>
            <a:spLocks noChangeShapeType="1"/>
          </p:cNvSpPr>
          <p:nvPr/>
        </p:nvSpPr>
        <p:spPr bwMode="auto">
          <a:xfrm>
            <a:off x="4235450" y="4868863"/>
            <a:ext cx="1588" cy="3444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15929" name="Line 25"/>
          <p:cNvSpPr>
            <a:spLocks noChangeShapeType="1"/>
          </p:cNvSpPr>
          <p:nvPr/>
        </p:nvSpPr>
        <p:spPr bwMode="auto">
          <a:xfrm flipH="1">
            <a:off x="4987925" y="4868863"/>
            <a:ext cx="0" cy="3444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15930" name="Line 26"/>
          <p:cNvSpPr>
            <a:spLocks noChangeShapeType="1"/>
          </p:cNvSpPr>
          <p:nvPr/>
        </p:nvSpPr>
        <p:spPr bwMode="auto">
          <a:xfrm>
            <a:off x="5192713" y="4868863"/>
            <a:ext cx="1587" cy="3444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15931" name="Line 27"/>
          <p:cNvSpPr>
            <a:spLocks noChangeShapeType="1"/>
          </p:cNvSpPr>
          <p:nvPr/>
        </p:nvSpPr>
        <p:spPr bwMode="auto">
          <a:xfrm flipV="1">
            <a:off x="5397500" y="4868863"/>
            <a:ext cx="1588" cy="3444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15932" name="Line 28"/>
          <p:cNvSpPr>
            <a:spLocks noChangeShapeType="1"/>
          </p:cNvSpPr>
          <p:nvPr/>
        </p:nvSpPr>
        <p:spPr bwMode="auto">
          <a:xfrm flipH="1" flipV="1">
            <a:off x="4508500" y="4868863"/>
            <a:ext cx="1588" cy="3444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15933" name="Line 29"/>
          <p:cNvSpPr>
            <a:spLocks noChangeShapeType="1"/>
          </p:cNvSpPr>
          <p:nvPr/>
        </p:nvSpPr>
        <p:spPr bwMode="auto">
          <a:xfrm flipH="1" flipV="1">
            <a:off x="5397500" y="3833813"/>
            <a:ext cx="1588" cy="10350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15934" name="Line 30"/>
          <p:cNvSpPr>
            <a:spLocks noChangeShapeType="1"/>
          </p:cNvSpPr>
          <p:nvPr/>
        </p:nvSpPr>
        <p:spPr bwMode="auto">
          <a:xfrm flipH="1">
            <a:off x="4235450" y="3833813"/>
            <a:ext cx="1588" cy="482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15935" name="Line 31"/>
          <p:cNvSpPr>
            <a:spLocks noChangeShapeType="1"/>
          </p:cNvSpPr>
          <p:nvPr/>
        </p:nvSpPr>
        <p:spPr bwMode="auto">
          <a:xfrm flipV="1">
            <a:off x="4508500" y="3833813"/>
            <a:ext cx="1588" cy="10350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15936" name="Rectangle 32"/>
          <p:cNvSpPr>
            <a:spLocks noChangeArrowheads="1"/>
          </p:cNvSpPr>
          <p:nvPr/>
        </p:nvSpPr>
        <p:spPr bwMode="auto">
          <a:xfrm>
            <a:off x="5600700" y="5210175"/>
            <a:ext cx="704850" cy="6223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z="2000">
                <a:latin typeface="Verdana" charset="0"/>
              </a:rPr>
              <a:t>MEM</a:t>
            </a:r>
          </a:p>
        </p:txBody>
      </p:sp>
      <p:sp>
        <p:nvSpPr>
          <p:cNvPr id="1915937" name="Line 33"/>
          <p:cNvSpPr>
            <a:spLocks noChangeShapeType="1"/>
          </p:cNvSpPr>
          <p:nvPr/>
        </p:nvSpPr>
        <p:spPr bwMode="auto">
          <a:xfrm flipH="1">
            <a:off x="5740400" y="4868863"/>
            <a:ext cx="0" cy="3444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15938" name="Line 34"/>
          <p:cNvSpPr>
            <a:spLocks noChangeShapeType="1"/>
          </p:cNvSpPr>
          <p:nvPr/>
        </p:nvSpPr>
        <p:spPr bwMode="auto">
          <a:xfrm>
            <a:off x="5945188" y="4868863"/>
            <a:ext cx="1587" cy="3444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15939" name="Line 35"/>
          <p:cNvSpPr>
            <a:spLocks noChangeShapeType="1"/>
          </p:cNvSpPr>
          <p:nvPr/>
        </p:nvSpPr>
        <p:spPr bwMode="auto">
          <a:xfrm flipV="1">
            <a:off x="6149975" y="4868863"/>
            <a:ext cx="1588" cy="3444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15940" name="Line 36"/>
          <p:cNvSpPr>
            <a:spLocks noChangeShapeType="1"/>
          </p:cNvSpPr>
          <p:nvPr/>
        </p:nvSpPr>
        <p:spPr bwMode="auto">
          <a:xfrm>
            <a:off x="5808663" y="3833813"/>
            <a:ext cx="1587" cy="482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15941" name="Line 37"/>
          <p:cNvSpPr>
            <a:spLocks noChangeShapeType="1"/>
          </p:cNvSpPr>
          <p:nvPr/>
        </p:nvSpPr>
        <p:spPr bwMode="auto">
          <a:xfrm flipH="1" flipV="1">
            <a:off x="6149975" y="3833813"/>
            <a:ext cx="1588" cy="10350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15942" name="Rectangle 38"/>
          <p:cNvSpPr>
            <a:spLocks noChangeArrowheads="1"/>
          </p:cNvSpPr>
          <p:nvPr/>
        </p:nvSpPr>
        <p:spPr bwMode="auto">
          <a:xfrm>
            <a:off x="6491288" y="5213350"/>
            <a:ext cx="1027112" cy="620713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z="2000">
                <a:latin typeface="Verdana" charset="0"/>
              </a:rPr>
              <a:t>Store Buffer</a:t>
            </a:r>
          </a:p>
        </p:txBody>
      </p:sp>
      <p:sp>
        <p:nvSpPr>
          <p:cNvPr id="1915943" name="Line 39"/>
          <p:cNvSpPr>
            <a:spLocks noChangeShapeType="1"/>
          </p:cNvSpPr>
          <p:nvPr/>
        </p:nvSpPr>
        <p:spPr bwMode="auto">
          <a:xfrm>
            <a:off x="6286500" y="5351463"/>
            <a:ext cx="204788" cy="15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15944" name="Line 40"/>
          <p:cNvSpPr>
            <a:spLocks noChangeShapeType="1"/>
          </p:cNvSpPr>
          <p:nvPr/>
        </p:nvSpPr>
        <p:spPr bwMode="auto">
          <a:xfrm flipH="1">
            <a:off x="6286500" y="5627688"/>
            <a:ext cx="204788" cy="15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15945" name="Rectangle 41"/>
          <p:cNvSpPr>
            <a:spLocks noChangeArrowheads="1"/>
          </p:cNvSpPr>
          <p:nvPr/>
        </p:nvSpPr>
        <p:spPr bwMode="auto">
          <a:xfrm>
            <a:off x="7723188" y="5213350"/>
            <a:ext cx="684212" cy="620713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z="2000">
                <a:latin typeface="Verdana" charset="0"/>
              </a:rPr>
              <a:t>D$</a:t>
            </a:r>
          </a:p>
        </p:txBody>
      </p:sp>
      <p:sp>
        <p:nvSpPr>
          <p:cNvPr id="1915946" name="Line 42"/>
          <p:cNvSpPr>
            <a:spLocks noChangeShapeType="1"/>
          </p:cNvSpPr>
          <p:nvPr/>
        </p:nvSpPr>
        <p:spPr bwMode="auto">
          <a:xfrm>
            <a:off x="7518400" y="5351463"/>
            <a:ext cx="204788" cy="15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15947" name="Line 43"/>
          <p:cNvSpPr>
            <a:spLocks noChangeShapeType="1"/>
          </p:cNvSpPr>
          <p:nvPr/>
        </p:nvSpPr>
        <p:spPr bwMode="auto">
          <a:xfrm flipH="1">
            <a:off x="7518400" y="5627688"/>
            <a:ext cx="204788" cy="15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15948" name="Text Box 44"/>
          <p:cNvSpPr txBox="1">
            <a:spLocks noChangeArrowheads="1"/>
          </p:cNvSpPr>
          <p:nvPr/>
        </p:nvSpPr>
        <p:spPr bwMode="auto">
          <a:xfrm>
            <a:off x="3476625" y="5899150"/>
            <a:ext cx="1190625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>
                <a:latin typeface="Verdana" charset="0"/>
              </a:rPr>
              <a:t>Execute</a:t>
            </a:r>
          </a:p>
        </p:txBody>
      </p:sp>
      <p:sp>
        <p:nvSpPr>
          <p:cNvPr id="1915949" name="Line 45"/>
          <p:cNvSpPr>
            <a:spLocks noChangeShapeType="1"/>
          </p:cNvSpPr>
          <p:nvPr/>
        </p:nvSpPr>
        <p:spPr bwMode="auto">
          <a:xfrm>
            <a:off x="7366000" y="3833813"/>
            <a:ext cx="1588" cy="137953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15950" name="AutoShape 46"/>
          <p:cNvSpPr>
            <a:spLocks/>
          </p:cNvSpPr>
          <p:nvPr/>
        </p:nvSpPr>
        <p:spPr bwMode="auto">
          <a:xfrm rot="5400000" flipV="1">
            <a:off x="2131219" y="2432844"/>
            <a:ext cx="207963" cy="3146425"/>
          </a:xfrm>
          <a:prstGeom prst="rightBrace">
            <a:avLst>
              <a:gd name="adj1" fmla="val 126081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15951" name="Text Box 47"/>
          <p:cNvSpPr txBox="1">
            <a:spLocks noChangeArrowheads="1"/>
          </p:cNvSpPr>
          <p:nvPr/>
        </p:nvSpPr>
        <p:spPr bwMode="auto">
          <a:xfrm>
            <a:off x="1550988" y="4079875"/>
            <a:ext cx="1293812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 i="1">
                <a:latin typeface="Verdana" charset="0"/>
              </a:rPr>
              <a:t>In-Order</a:t>
            </a:r>
          </a:p>
        </p:txBody>
      </p:sp>
      <p:sp>
        <p:nvSpPr>
          <p:cNvPr id="1915952" name="AutoShape 48"/>
          <p:cNvSpPr>
            <a:spLocks/>
          </p:cNvSpPr>
          <p:nvPr/>
        </p:nvSpPr>
        <p:spPr bwMode="auto">
          <a:xfrm rot="-5400000">
            <a:off x="7433469" y="2320132"/>
            <a:ext cx="206375" cy="1163637"/>
          </a:xfrm>
          <a:prstGeom prst="rightBrace">
            <a:avLst>
              <a:gd name="adj1" fmla="val 46987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15953" name="Text Box 49"/>
          <p:cNvSpPr txBox="1">
            <a:spLocks noChangeArrowheads="1"/>
          </p:cNvSpPr>
          <p:nvPr/>
        </p:nvSpPr>
        <p:spPr bwMode="auto">
          <a:xfrm>
            <a:off x="6886575" y="2492375"/>
            <a:ext cx="1293813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 i="1">
                <a:latin typeface="Verdana" charset="0"/>
              </a:rPr>
              <a:t>In-Order</a:t>
            </a:r>
          </a:p>
        </p:txBody>
      </p:sp>
      <p:sp>
        <p:nvSpPr>
          <p:cNvPr id="1915955" name="AutoShape 51"/>
          <p:cNvSpPr>
            <a:spLocks/>
          </p:cNvSpPr>
          <p:nvPr/>
        </p:nvSpPr>
        <p:spPr bwMode="auto">
          <a:xfrm rot="-5400000">
            <a:off x="5313363" y="1500188"/>
            <a:ext cx="206375" cy="2803525"/>
          </a:xfrm>
          <a:prstGeom prst="rightBrace">
            <a:avLst>
              <a:gd name="adj1" fmla="val 113205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15956" name="Text Box 52"/>
          <p:cNvSpPr txBox="1">
            <a:spLocks noChangeArrowheads="1"/>
          </p:cNvSpPr>
          <p:nvPr/>
        </p:nvSpPr>
        <p:spPr bwMode="auto">
          <a:xfrm>
            <a:off x="4835525" y="2492375"/>
            <a:ext cx="1844675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 i="1">
                <a:latin typeface="Verdana" charset="0"/>
              </a:rPr>
              <a:t>Out-of-Order</a:t>
            </a:r>
          </a:p>
        </p:txBody>
      </p:sp>
      <p:sp>
        <p:nvSpPr>
          <p:cNvPr id="1915957" name="Rectangle 53"/>
          <p:cNvSpPr>
            <a:spLocks noChangeArrowheads="1"/>
          </p:cNvSpPr>
          <p:nvPr/>
        </p:nvSpPr>
        <p:spPr bwMode="auto">
          <a:xfrm>
            <a:off x="4029075" y="4316413"/>
            <a:ext cx="2668588" cy="55245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z="2000">
                <a:latin typeface="Verdana" charset="0"/>
              </a:rPr>
              <a:t>Physical Reg. File</a:t>
            </a:r>
          </a:p>
        </p:txBody>
      </p:sp>
      <p:grpSp>
        <p:nvGrpSpPr>
          <p:cNvPr id="1915958" name="Group 54"/>
          <p:cNvGrpSpPr>
            <a:grpSpLocks/>
          </p:cNvGrpSpPr>
          <p:nvPr/>
        </p:nvGrpSpPr>
        <p:grpSpPr bwMode="auto">
          <a:xfrm>
            <a:off x="2030413" y="1527175"/>
            <a:ext cx="5014912" cy="3679825"/>
            <a:chOff x="1152" y="939"/>
            <a:chExt cx="3519" cy="2560"/>
          </a:xfrm>
        </p:grpSpPr>
        <p:sp>
          <p:nvSpPr>
            <p:cNvPr id="1915959" name="Line 55"/>
            <p:cNvSpPr>
              <a:spLocks noChangeShapeType="1"/>
            </p:cNvSpPr>
            <p:nvPr/>
          </p:nvSpPr>
          <p:spPr bwMode="auto">
            <a:xfrm flipH="1">
              <a:off x="2304" y="1344"/>
              <a:ext cx="528" cy="672"/>
            </a:xfrm>
            <a:prstGeom prst="line">
              <a:avLst/>
            </a:prstGeom>
            <a:noFill/>
            <a:ln w="25400">
              <a:solidFill>
                <a:schemeClr val="hlink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15960" name="Text Box 56"/>
            <p:cNvSpPr txBox="1">
              <a:spLocks noChangeArrowheads="1"/>
            </p:cNvSpPr>
            <p:nvPr/>
          </p:nvSpPr>
          <p:spPr bwMode="auto">
            <a:xfrm>
              <a:off x="2112" y="939"/>
              <a:ext cx="381" cy="276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000" i="1" dirty="0">
                  <a:solidFill>
                    <a:schemeClr val="hlink"/>
                  </a:solidFill>
                  <a:latin typeface="Verdana" charset="0"/>
                </a:rPr>
                <a:t>kill</a:t>
              </a:r>
            </a:p>
          </p:txBody>
        </p:sp>
        <p:sp>
          <p:nvSpPr>
            <p:cNvPr id="1915961" name="Line 57"/>
            <p:cNvSpPr>
              <a:spLocks noChangeShapeType="1"/>
            </p:cNvSpPr>
            <p:nvPr/>
          </p:nvSpPr>
          <p:spPr bwMode="auto">
            <a:xfrm flipH="1">
              <a:off x="1152" y="1296"/>
              <a:ext cx="1632" cy="720"/>
            </a:xfrm>
            <a:prstGeom prst="line">
              <a:avLst/>
            </a:prstGeom>
            <a:noFill/>
            <a:ln w="25400">
              <a:solidFill>
                <a:schemeClr val="hlink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15962" name="Line 58"/>
            <p:cNvSpPr>
              <a:spLocks noChangeShapeType="1"/>
            </p:cNvSpPr>
            <p:nvPr/>
          </p:nvSpPr>
          <p:spPr bwMode="auto">
            <a:xfrm flipH="1">
              <a:off x="1872" y="1008"/>
              <a:ext cx="864" cy="288"/>
            </a:xfrm>
            <a:prstGeom prst="line">
              <a:avLst/>
            </a:prstGeom>
            <a:noFill/>
            <a:ln w="25400">
              <a:solidFill>
                <a:schemeClr val="hlink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15963" name="Text Box 59"/>
            <p:cNvSpPr txBox="1">
              <a:spLocks noChangeArrowheads="1"/>
            </p:cNvSpPr>
            <p:nvPr/>
          </p:nvSpPr>
          <p:spPr bwMode="auto">
            <a:xfrm>
              <a:off x="2160" y="1275"/>
              <a:ext cx="381" cy="276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000" i="1">
                  <a:solidFill>
                    <a:schemeClr val="hlink"/>
                  </a:solidFill>
                  <a:latin typeface="Verdana" charset="0"/>
                </a:rPr>
                <a:t>kill</a:t>
              </a:r>
            </a:p>
          </p:txBody>
        </p:sp>
        <p:sp>
          <p:nvSpPr>
            <p:cNvPr id="1915964" name="Text Box 60"/>
            <p:cNvSpPr txBox="1">
              <a:spLocks noChangeArrowheads="1"/>
            </p:cNvSpPr>
            <p:nvPr/>
          </p:nvSpPr>
          <p:spPr bwMode="auto">
            <a:xfrm>
              <a:off x="2640" y="1563"/>
              <a:ext cx="381" cy="276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000" i="1">
                  <a:solidFill>
                    <a:schemeClr val="hlink"/>
                  </a:solidFill>
                  <a:latin typeface="Verdana" charset="0"/>
                </a:rPr>
                <a:t>kill</a:t>
              </a:r>
            </a:p>
          </p:txBody>
        </p:sp>
        <p:sp>
          <p:nvSpPr>
            <p:cNvPr id="1915965" name="Line 61"/>
            <p:cNvSpPr>
              <a:spLocks noChangeShapeType="1"/>
            </p:cNvSpPr>
            <p:nvPr/>
          </p:nvSpPr>
          <p:spPr bwMode="auto">
            <a:xfrm flipH="1">
              <a:off x="2928" y="1440"/>
              <a:ext cx="96" cy="576"/>
            </a:xfrm>
            <a:prstGeom prst="line">
              <a:avLst/>
            </a:prstGeom>
            <a:noFill/>
            <a:ln w="25400">
              <a:solidFill>
                <a:schemeClr val="hlink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15966" name="Text Box 62"/>
            <p:cNvSpPr txBox="1">
              <a:spLocks noChangeArrowheads="1"/>
            </p:cNvSpPr>
            <p:nvPr/>
          </p:nvSpPr>
          <p:spPr bwMode="auto">
            <a:xfrm>
              <a:off x="3551" y="1227"/>
              <a:ext cx="381" cy="276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000" i="1">
                  <a:solidFill>
                    <a:schemeClr val="hlink"/>
                  </a:solidFill>
                  <a:latin typeface="Verdana" charset="0"/>
                </a:rPr>
                <a:t>kill</a:t>
              </a:r>
            </a:p>
          </p:txBody>
        </p:sp>
        <p:sp>
          <p:nvSpPr>
            <p:cNvPr id="1915967" name="Line 63"/>
            <p:cNvSpPr>
              <a:spLocks noChangeShapeType="1"/>
            </p:cNvSpPr>
            <p:nvPr/>
          </p:nvSpPr>
          <p:spPr bwMode="auto">
            <a:xfrm>
              <a:off x="3456" y="1296"/>
              <a:ext cx="1215" cy="2203"/>
            </a:xfrm>
            <a:prstGeom prst="line">
              <a:avLst/>
            </a:prstGeom>
            <a:noFill/>
            <a:ln w="25400">
              <a:solidFill>
                <a:schemeClr val="hlink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5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59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61C62-43C8-674F-8C41-7FE75B434087}" type="slidenum">
              <a:rPr lang="en-US"/>
              <a:pPr/>
              <a:t>7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91795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04800"/>
            <a:ext cx="7772400" cy="500063"/>
          </a:xfrm>
        </p:spPr>
        <p:txBody>
          <a:bodyPr/>
          <a:lstStyle/>
          <a:p>
            <a:r>
              <a:rPr lang="en-US"/>
              <a:t>Lifetime of Physical Registers</a:t>
            </a:r>
            <a:endParaRPr lang="en-US" sz="1800" i="1"/>
          </a:p>
        </p:txBody>
      </p:sp>
      <p:sp>
        <p:nvSpPr>
          <p:cNvPr id="1917955" name="Rectangle 3"/>
          <p:cNvSpPr>
            <a:spLocks noChangeArrowheads="1"/>
          </p:cNvSpPr>
          <p:nvPr/>
        </p:nvSpPr>
        <p:spPr bwMode="auto">
          <a:xfrm>
            <a:off x="533400" y="2057400"/>
            <a:ext cx="2895600" cy="3398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285750" indent="-285750" algn="l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2400" dirty="0">
                <a:latin typeface="Verdana" charset="0"/>
              </a:rPr>
              <a:t>ld</a:t>
            </a:r>
            <a:r>
              <a:rPr lang="en-US" sz="2400" dirty="0" smtClean="0">
                <a:latin typeface="Verdana" charset="0"/>
              </a:rPr>
              <a:t> x1</a:t>
            </a:r>
            <a:r>
              <a:rPr lang="en-US" sz="2400" dirty="0">
                <a:latin typeface="Verdana" charset="0"/>
              </a:rPr>
              <a:t>, </a:t>
            </a:r>
            <a:r>
              <a:rPr lang="en-US" sz="2400" dirty="0" smtClean="0">
                <a:latin typeface="Verdana" charset="0"/>
              </a:rPr>
              <a:t>(x3</a:t>
            </a:r>
            <a:r>
              <a:rPr lang="en-US" sz="2400" dirty="0">
                <a:latin typeface="Verdana" charset="0"/>
              </a:rPr>
              <a:t>)</a:t>
            </a:r>
          </a:p>
          <a:p>
            <a:pPr marL="285750" indent="-285750" algn="l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2400" dirty="0" err="1" smtClean="0">
                <a:latin typeface="Verdana" charset="0"/>
              </a:rPr>
              <a:t>addi</a:t>
            </a:r>
            <a:r>
              <a:rPr lang="en-US" sz="2400" dirty="0" smtClean="0">
                <a:latin typeface="Verdana" charset="0"/>
              </a:rPr>
              <a:t> x3</a:t>
            </a:r>
            <a:r>
              <a:rPr lang="en-US" sz="2400" dirty="0">
                <a:latin typeface="Verdana" charset="0"/>
              </a:rPr>
              <a:t>,</a:t>
            </a:r>
            <a:r>
              <a:rPr lang="en-US" sz="2400" dirty="0" smtClean="0">
                <a:latin typeface="Verdana" charset="0"/>
              </a:rPr>
              <a:t> x1</a:t>
            </a:r>
            <a:r>
              <a:rPr lang="en-US" sz="2400" dirty="0">
                <a:latin typeface="Verdana" charset="0"/>
              </a:rPr>
              <a:t>, #4</a:t>
            </a:r>
          </a:p>
          <a:p>
            <a:pPr marL="285750" indent="-285750" algn="l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2400" dirty="0">
                <a:latin typeface="Verdana" charset="0"/>
              </a:rPr>
              <a:t>sub</a:t>
            </a:r>
            <a:r>
              <a:rPr lang="en-US" sz="2400" dirty="0" smtClean="0">
                <a:latin typeface="Verdana" charset="0"/>
              </a:rPr>
              <a:t> x6</a:t>
            </a:r>
            <a:r>
              <a:rPr lang="en-US" sz="2400" dirty="0">
                <a:latin typeface="Verdana" charset="0"/>
              </a:rPr>
              <a:t>,</a:t>
            </a:r>
            <a:r>
              <a:rPr lang="en-US" sz="2400" dirty="0" smtClean="0">
                <a:latin typeface="Verdana" charset="0"/>
              </a:rPr>
              <a:t> x7</a:t>
            </a:r>
            <a:r>
              <a:rPr lang="en-US" sz="2400" dirty="0">
                <a:latin typeface="Verdana" charset="0"/>
              </a:rPr>
              <a:t>,</a:t>
            </a:r>
            <a:r>
              <a:rPr lang="en-US" sz="2400" dirty="0" smtClean="0">
                <a:latin typeface="Verdana" charset="0"/>
              </a:rPr>
              <a:t> x9</a:t>
            </a:r>
            <a:endParaRPr lang="en-US" sz="2400" dirty="0">
              <a:latin typeface="Verdana" charset="0"/>
            </a:endParaRPr>
          </a:p>
          <a:p>
            <a:pPr marL="285750" indent="-285750" algn="l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2400" dirty="0">
                <a:latin typeface="Verdana" charset="0"/>
              </a:rPr>
              <a:t>add</a:t>
            </a:r>
            <a:r>
              <a:rPr lang="en-US" sz="2400" dirty="0" smtClean="0">
                <a:latin typeface="Verdana" charset="0"/>
              </a:rPr>
              <a:t> x3</a:t>
            </a:r>
            <a:r>
              <a:rPr lang="en-US" sz="2400" dirty="0">
                <a:latin typeface="Verdana" charset="0"/>
              </a:rPr>
              <a:t>,</a:t>
            </a:r>
            <a:r>
              <a:rPr lang="en-US" sz="2400" dirty="0" smtClean="0">
                <a:latin typeface="Verdana" charset="0"/>
              </a:rPr>
              <a:t> x3</a:t>
            </a:r>
            <a:r>
              <a:rPr lang="en-US" sz="2400" dirty="0">
                <a:latin typeface="Verdana" charset="0"/>
              </a:rPr>
              <a:t>,</a:t>
            </a:r>
            <a:r>
              <a:rPr lang="en-US" sz="2400" dirty="0" smtClean="0">
                <a:latin typeface="Verdana" charset="0"/>
              </a:rPr>
              <a:t> x6</a:t>
            </a:r>
            <a:endParaRPr lang="en-US" sz="2400" dirty="0">
              <a:latin typeface="Verdana" charset="0"/>
            </a:endParaRPr>
          </a:p>
          <a:p>
            <a:pPr marL="285750" indent="-285750" algn="l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2400" dirty="0">
                <a:latin typeface="Verdana" charset="0"/>
              </a:rPr>
              <a:t>ld</a:t>
            </a:r>
            <a:r>
              <a:rPr lang="en-US" sz="2400" dirty="0" smtClean="0">
                <a:latin typeface="Verdana" charset="0"/>
              </a:rPr>
              <a:t> x6</a:t>
            </a:r>
            <a:r>
              <a:rPr lang="en-US" sz="2400" dirty="0">
                <a:latin typeface="Verdana" charset="0"/>
              </a:rPr>
              <a:t>, </a:t>
            </a:r>
            <a:r>
              <a:rPr lang="en-US" sz="2400" dirty="0" smtClean="0">
                <a:latin typeface="Verdana" charset="0"/>
              </a:rPr>
              <a:t>(x1</a:t>
            </a:r>
            <a:r>
              <a:rPr lang="en-US" sz="2400" dirty="0">
                <a:latin typeface="Verdana" charset="0"/>
              </a:rPr>
              <a:t>)</a:t>
            </a:r>
          </a:p>
          <a:p>
            <a:pPr marL="285750" indent="-285750" algn="l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2400" dirty="0">
                <a:latin typeface="Verdana" charset="0"/>
              </a:rPr>
              <a:t>add</a:t>
            </a:r>
            <a:r>
              <a:rPr lang="en-US" sz="2400" dirty="0" smtClean="0">
                <a:latin typeface="Verdana" charset="0"/>
              </a:rPr>
              <a:t> x6</a:t>
            </a:r>
            <a:r>
              <a:rPr lang="en-US" sz="2400" dirty="0">
                <a:latin typeface="Verdana" charset="0"/>
              </a:rPr>
              <a:t>,</a:t>
            </a:r>
            <a:r>
              <a:rPr lang="en-US" sz="2400" dirty="0" smtClean="0">
                <a:latin typeface="Verdana" charset="0"/>
              </a:rPr>
              <a:t> x6</a:t>
            </a:r>
            <a:r>
              <a:rPr lang="en-US" sz="2400" dirty="0">
                <a:latin typeface="Verdana" charset="0"/>
              </a:rPr>
              <a:t>,</a:t>
            </a:r>
            <a:r>
              <a:rPr lang="en-US" sz="2400" dirty="0" smtClean="0">
                <a:latin typeface="Verdana" charset="0"/>
              </a:rPr>
              <a:t> x3</a:t>
            </a:r>
            <a:endParaRPr lang="en-US" sz="2400" dirty="0">
              <a:latin typeface="Verdana" charset="0"/>
            </a:endParaRPr>
          </a:p>
          <a:p>
            <a:pPr marL="285750" indent="-285750" algn="l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2400" dirty="0" err="1" smtClean="0">
                <a:latin typeface="Verdana" charset="0"/>
              </a:rPr>
              <a:t>sd</a:t>
            </a:r>
            <a:r>
              <a:rPr lang="en-US" sz="2400" dirty="0" smtClean="0">
                <a:latin typeface="Verdana" charset="0"/>
              </a:rPr>
              <a:t> x6</a:t>
            </a:r>
            <a:r>
              <a:rPr lang="en-US" sz="2400" dirty="0">
                <a:latin typeface="Verdana" charset="0"/>
              </a:rPr>
              <a:t>, </a:t>
            </a:r>
            <a:r>
              <a:rPr lang="en-US" sz="2400" dirty="0" smtClean="0">
                <a:latin typeface="Verdana" charset="0"/>
              </a:rPr>
              <a:t>(x1</a:t>
            </a:r>
            <a:r>
              <a:rPr lang="en-US" sz="2400" dirty="0">
                <a:latin typeface="Verdana" charset="0"/>
              </a:rPr>
              <a:t>)</a:t>
            </a:r>
          </a:p>
          <a:p>
            <a:pPr marL="285750" indent="-285750" algn="l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2400" dirty="0">
                <a:latin typeface="Verdana" charset="0"/>
              </a:rPr>
              <a:t>ld</a:t>
            </a:r>
            <a:r>
              <a:rPr lang="en-US" sz="2400" dirty="0" smtClean="0">
                <a:latin typeface="Verdana" charset="0"/>
              </a:rPr>
              <a:t> x6</a:t>
            </a:r>
            <a:r>
              <a:rPr lang="en-US" sz="2400" dirty="0">
                <a:latin typeface="Verdana" charset="0"/>
              </a:rPr>
              <a:t>, </a:t>
            </a:r>
            <a:r>
              <a:rPr lang="en-US" sz="2400" dirty="0" smtClean="0">
                <a:latin typeface="Verdana" charset="0"/>
              </a:rPr>
              <a:t>(x11</a:t>
            </a:r>
            <a:r>
              <a:rPr lang="en-US" sz="2400" dirty="0">
                <a:latin typeface="Verdana" charset="0"/>
              </a:rPr>
              <a:t>)</a:t>
            </a:r>
          </a:p>
        </p:txBody>
      </p:sp>
      <p:sp>
        <p:nvSpPr>
          <p:cNvPr id="1917956" name="Rectangle 4"/>
          <p:cNvSpPr>
            <a:spLocks noChangeArrowheads="1"/>
          </p:cNvSpPr>
          <p:nvPr/>
        </p:nvSpPr>
        <p:spPr bwMode="auto">
          <a:xfrm>
            <a:off x="5715000" y="2057400"/>
            <a:ext cx="2895600" cy="3398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285750" indent="-285750" algn="l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2400" dirty="0">
                <a:latin typeface="Verdana" charset="0"/>
              </a:rPr>
              <a:t>ld P1, (</a:t>
            </a:r>
            <a:r>
              <a:rPr lang="en-US" sz="2400" dirty="0" err="1">
                <a:latin typeface="Verdana" charset="0"/>
              </a:rPr>
              <a:t>P</a:t>
            </a:r>
            <a:r>
              <a:rPr lang="en-US" sz="2400" i="1" dirty="0" err="1">
                <a:latin typeface="Verdana" charset="0"/>
              </a:rPr>
              <a:t>x</a:t>
            </a:r>
            <a:r>
              <a:rPr lang="en-US" sz="2400" dirty="0">
                <a:latin typeface="Verdana" charset="0"/>
              </a:rPr>
              <a:t>)</a:t>
            </a:r>
          </a:p>
          <a:p>
            <a:pPr marL="285750" indent="-285750" algn="l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2400" dirty="0" err="1" smtClean="0">
                <a:latin typeface="Verdana" charset="0"/>
              </a:rPr>
              <a:t>addi</a:t>
            </a:r>
            <a:r>
              <a:rPr lang="en-US" sz="2400" dirty="0" smtClean="0">
                <a:latin typeface="Verdana" charset="0"/>
              </a:rPr>
              <a:t> </a:t>
            </a:r>
            <a:r>
              <a:rPr lang="en-US" sz="2400" dirty="0">
                <a:latin typeface="Verdana" charset="0"/>
              </a:rPr>
              <a:t>P2, P1, #4</a:t>
            </a:r>
          </a:p>
          <a:p>
            <a:pPr marL="285750" indent="-285750" algn="l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2400" dirty="0">
                <a:latin typeface="Verdana" charset="0"/>
              </a:rPr>
              <a:t>sub P3, </a:t>
            </a:r>
            <a:r>
              <a:rPr lang="en-US" sz="2400" dirty="0" err="1">
                <a:latin typeface="Verdana" charset="0"/>
              </a:rPr>
              <a:t>P</a:t>
            </a:r>
            <a:r>
              <a:rPr lang="en-US" sz="2400" i="1" dirty="0" err="1">
                <a:latin typeface="Verdana" charset="0"/>
              </a:rPr>
              <a:t>y</a:t>
            </a:r>
            <a:r>
              <a:rPr lang="en-US" sz="2400" dirty="0">
                <a:latin typeface="Verdana" charset="0"/>
              </a:rPr>
              <a:t>, </a:t>
            </a:r>
            <a:r>
              <a:rPr lang="en-US" sz="2400" dirty="0" err="1">
                <a:latin typeface="Verdana" charset="0"/>
              </a:rPr>
              <a:t>P</a:t>
            </a:r>
            <a:r>
              <a:rPr lang="en-US" sz="2400" i="1" dirty="0" err="1">
                <a:latin typeface="Verdana" charset="0"/>
              </a:rPr>
              <a:t>z</a:t>
            </a:r>
            <a:endParaRPr lang="en-US" sz="2400" i="1" dirty="0">
              <a:latin typeface="Verdana" charset="0"/>
            </a:endParaRPr>
          </a:p>
          <a:p>
            <a:pPr marL="285750" indent="-285750" algn="l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2400" dirty="0">
                <a:latin typeface="Verdana" charset="0"/>
              </a:rPr>
              <a:t>add P4, P2, P3</a:t>
            </a:r>
          </a:p>
          <a:p>
            <a:pPr marL="285750" indent="-285750" algn="l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2400" dirty="0">
                <a:latin typeface="Verdana" charset="0"/>
              </a:rPr>
              <a:t>ld P5, (P1)</a:t>
            </a:r>
          </a:p>
          <a:p>
            <a:pPr marL="285750" indent="-285750" algn="l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2400" dirty="0">
                <a:latin typeface="Verdana" charset="0"/>
              </a:rPr>
              <a:t>add P6, P5, P4</a:t>
            </a:r>
          </a:p>
          <a:p>
            <a:pPr marL="285750" indent="-285750" algn="l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2400" dirty="0" err="1" smtClean="0">
                <a:latin typeface="Verdana" charset="0"/>
              </a:rPr>
              <a:t>sd</a:t>
            </a:r>
            <a:r>
              <a:rPr lang="en-US" sz="2400" dirty="0" smtClean="0">
                <a:latin typeface="Verdana" charset="0"/>
              </a:rPr>
              <a:t> </a:t>
            </a:r>
            <a:r>
              <a:rPr lang="en-US" sz="2400" dirty="0">
                <a:latin typeface="Verdana" charset="0"/>
              </a:rPr>
              <a:t>P6, (P1)</a:t>
            </a:r>
          </a:p>
          <a:p>
            <a:pPr marL="285750" indent="-285750" algn="l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2400" dirty="0">
                <a:latin typeface="Verdana" charset="0"/>
              </a:rPr>
              <a:t>ld P7, (P</a:t>
            </a:r>
            <a:r>
              <a:rPr lang="en-US" sz="2400" i="1" dirty="0">
                <a:latin typeface="Verdana" charset="0"/>
              </a:rPr>
              <a:t>w</a:t>
            </a:r>
            <a:r>
              <a:rPr lang="en-US" sz="2400" dirty="0">
                <a:latin typeface="Verdana" charset="0"/>
              </a:rPr>
              <a:t>)</a:t>
            </a:r>
          </a:p>
        </p:txBody>
      </p:sp>
      <p:sp>
        <p:nvSpPr>
          <p:cNvPr id="1917957" name="AutoShape 5"/>
          <p:cNvSpPr>
            <a:spLocks noChangeArrowheads="1"/>
          </p:cNvSpPr>
          <p:nvPr/>
        </p:nvSpPr>
        <p:spPr bwMode="auto">
          <a:xfrm>
            <a:off x="3581400" y="3094038"/>
            <a:ext cx="1828800" cy="914400"/>
          </a:xfrm>
          <a:prstGeom prst="rightArrow">
            <a:avLst>
              <a:gd name="adj1" fmla="val 50000"/>
              <a:gd name="adj2" fmla="val 50000"/>
            </a:avLst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z="2800" i="1" dirty="0">
                <a:latin typeface="Verdana" charset="0"/>
              </a:rPr>
              <a:t>Rename</a:t>
            </a:r>
          </a:p>
        </p:txBody>
      </p:sp>
      <p:sp>
        <p:nvSpPr>
          <p:cNvPr id="1917958" name="Text Box 6"/>
          <p:cNvSpPr txBox="1">
            <a:spLocks noChangeArrowheads="1"/>
          </p:cNvSpPr>
          <p:nvPr/>
        </p:nvSpPr>
        <p:spPr bwMode="auto">
          <a:xfrm>
            <a:off x="381000" y="5529263"/>
            <a:ext cx="7924800" cy="1006475"/>
          </a:xfrm>
          <a:prstGeom prst="rect">
            <a:avLst/>
          </a:prstGeom>
          <a:noFill/>
          <a:ln w="1016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>
                <a:latin typeface="Verdana" charset="0"/>
              </a:rPr>
              <a:t>When can we reuse a physical register?</a:t>
            </a:r>
          </a:p>
          <a:p>
            <a:pPr algn="l">
              <a:spcBef>
                <a:spcPct val="0"/>
              </a:spcBef>
            </a:pPr>
            <a:r>
              <a:rPr lang="en-US" sz="2000">
                <a:solidFill>
                  <a:srgbClr val="FF5050"/>
                </a:solidFill>
                <a:latin typeface="Verdana" charset="0"/>
              </a:rPr>
              <a:t>     	</a:t>
            </a:r>
            <a:r>
              <a:rPr lang="en-US" sz="2000" i="1">
                <a:solidFill>
                  <a:srgbClr val="FF5050"/>
                </a:solidFill>
              </a:rPr>
              <a:t>When next write of same architectural register commits</a:t>
            </a:r>
          </a:p>
          <a:p>
            <a:pPr algn="l">
              <a:spcBef>
                <a:spcPct val="0"/>
              </a:spcBef>
            </a:pPr>
            <a:endParaRPr lang="en-US" sz="2000" i="1">
              <a:solidFill>
                <a:srgbClr val="FF5050"/>
              </a:solidFill>
              <a:latin typeface="Verdana" charset="0"/>
            </a:endParaRPr>
          </a:p>
        </p:txBody>
      </p:sp>
      <p:sp>
        <p:nvSpPr>
          <p:cNvPr id="1917959" name="Text Box 7"/>
          <p:cNvSpPr txBox="1">
            <a:spLocks noChangeArrowheads="1"/>
          </p:cNvSpPr>
          <p:nvPr/>
        </p:nvSpPr>
        <p:spPr bwMode="auto">
          <a:xfrm>
            <a:off x="304800" y="914400"/>
            <a:ext cx="8839200" cy="762000"/>
          </a:xfrm>
          <a:prstGeom prst="rect">
            <a:avLst/>
          </a:prstGeom>
          <a:noFill/>
          <a:ln w="1016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>
              <a:buFontTx/>
              <a:buChar char="•"/>
            </a:pPr>
            <a:r>
              <a:rPr lang="en-US" sz="2400" b="1"/>
              <a:t> </a:t>
            </a:r>
            <a:r>
              <a:rPr lang="en-US" sz="2000">
                <a:latin typeface="Verdana" charset="0"/>
              </a:rPr>
              <a:t>Physical regfile holds committed and speculative values</a:t>
            </a:r>
          </a:p>
          <a:p>
            <a:pPr algn="l">
              <a:spcBef>
                <a:spcPct val="0"/>
              </a:spcBef>
              <a:buFontTx/>
              <a:buChar char="•"/>
            </a:pPr>
            <a:r>
              <a:rPr lang="en-US" sz="2000">
                <a:latin typeface="Verdana" charset="0"/>
              </a:rPr>
              <a:t> Physical registers decoupled from ROB entries </a:t>
            </a:r>
            <a:r>
              <a:rPr lang="en-US" sz="2000" i="1">
                <a:latin typeface="Verdana" charset="0"/>
              </a:rPr>
              <a:t>(no data in ROB)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17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17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179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179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17956" grpId="0" autoUpdateAnimBg="0"/>
      <p:bldP spid="1917957" grpId="0" animBg="1" autoUpdateAnimBg="0"/>
      <p:bldP spid="1917958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F96DF-DD8B-E74E-BAA4-6E2680228031}" type="slidenum">
              <a:rPr lang="en-US"/>
              <a:pPr/>
              <a:t>8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92000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81000"/>
            <a:ext cx="7772400" cy="500063"/>
          </a:xfrm>
        </p:spPr>
        <p:txBody>
          <a:bodyPr/>
          <a:lstStyle/>
          <a:p>
            <a:r>
              <a:rPr lang="en-US" dirty="0"/>
              <a:t>Physical Register Management</a:t>
            </a:r>
            <a:endParaRPr lang="en-US" sz="1800" i="1" dirty="0"/>
          </a:p>
        </p:txBody>
      </p:sp>
      <p:grpSp>
        <p:nvGrpSpPr>
          <p:cNvPr id="1920003" name="Group 3"/>
          <p:cNvGrpSpPr>
            <a:grpSpLocks/>
          </p:cNvGrpSpPr>
          <p:nvPr/>
        </p:nvGrpSpPr>
        <p:grpSpPr bwMode="auto">
          <a:xfrm>
            <a:off x="533400" y="4495800"/>
            <a:ext cx="6324600" cy="1828800"/>
            <a:chOff x="144" y="2928"/>
            <a:chExt cx="3984" cy="1152"/>
          </a:xfrm>
        </p:grpSpPr>
        <p:sp>
          <p:nvSpPr>
            <p:cNvPr id="1920004" name="Rectangle 4"/>
            <p:cNvSpPr>
              <a:spLocks noChangeArrowheads="1"/>
            </p:cNvSpPr>
            <p:nvPr/>
          </p:nvSpPr>
          <p:spPr bwMode="auto">
            <a:xfrm>
              <a:off x="672" y="2928"/>
              <a:ext cx="432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1800">
                  <a:latin typeface="Verdana" charset="0"/>
                </a:rPr>
                <a:t>op</a:t>
              </a:r>
            </a:p>
          </p:txBody>
        </p:sp>
        <p:sp>
          <p:nvSpPr>
            <p:cNvPr id="1920005" name="Rectangle 5"/>
            <p:cNvSpPr>
              <a:spLocks noChangeArrowheads="1"/>
            </p:cNvSpPr>
            <p:nvPr/>
          </p:nvSpPr>
          <p:spPr bwMode="auto">
            <a:xfrm>
              <a:off x="1104" y="2928"/>
              <a:ext cx="240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1800">
                  <a:latin typeface="Verdana" charset="0"/>
                </a:rPr>
                <a:t>p1</a:t>
              </a:r>
            </a:p>
          </p:txBody>
        </p:sp>
        <p:sp>
          <p:nvSpPr>
            <p:cNvPr id="1920006" name="Rectangle 6"/>
            <p:cNvSpPr>
              <a:spLocks noChangeArrowheads="1"/>
            </p:cNvSpPr>
            <p:nvPr/>
          </p:nvSpPr>
          <p:spPr bwMode="auto">
            <a:xfrm>
              <a:off x="1344" y="2928"/>
              <a:ext cx="528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1800" dirty="0">
                  <a:latin typeface="Verdana" charset="0"/>
                </a:rPr>
                <a:t>PR1</a:t>
              </a:r>
            </a:p>
          </p:txBody>
        </p:sp>
        <p:sp>
          <p:nvSpPr>
            <p:cNvPr id="1920007" name="Rectangle 7"/>
            <p:cNvSpPr>
              <a:spLocks noChangeArrowheads="1"/>
            </p:cNvSpPr>
            <p:nvPr/>
          </p:nvSpPr>
          <p:spPr bwMode="auto">
            <a:xfrm>
              <a:off x="1872" y="2928"/>
              <a:ext cx="240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1800">
                  <a:latin typeface="Verdana" charset="0"/>
                </a:rPr>
                <a:t>p2</a:t>
              </a:r>
            </a:p>
          </p:txBody>
        </p:sp>
        <p:sp>
          <p:nvSpPr>
            <p:cNvPr id="1920008" name="Rectangle 8"/>
            <p:cNvSpPr>
              <a:spLocks noChangeArrowheads="1"/>
            </p:cNvSpPr>
            <p:nvPr/>
          </p:nvSpPr>
          <p:spPr bwMode="auto">
            <a:xfrm>
              <a:off x="2112" y="2928"/>
              <a:ext cx="528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1800" dirty="0">
                  <a:latin typeface="Verdana" charset="0"/>
                </a:rPr>
                <a:t>PR2</a:t>
              </a:r>
            </a:p>
          </p:txBody>
        </p:sp>
        <p:sp>
          <p:nvSpPr>
            <p:cNvPr id="1920009" name="Rectangle 9"/>
            <p:cNvSpPr>
              <a:spLocks noChangeArrowheads="1"/>
            </p:cNvSpPr>
            <p:nvPr/>
          </p:nvSpPr>
          <p:spPr bwMode="auto">
            <a:xfrm>
              <a:off x="432" y="2928"/>
              <a:ext cx="240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1800">
                  <a:latin typeface="Verdana" charset="0"/>
                </a:rPr>
                <a:t>ex</a:t>
              </a:r>
            </a:p>
          </p:txBody>
        </p:sp>
        <p:sp>
          <p:nvSpPr>
            <p:cNvPr id="1920010" name="Rectangle 10"/>
            <p:cNvSpPr>
              <a:spLocks noChangeArrowheads="1"/>
            </p:cNvSpPr>
            <p:nvPr/>
          </p:nvSpPr>
          <p:spPr bwMode="auto">
            <a:xfrm>
              <a:off x="144" y="2928"/>
              <a:ext cx="288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1800">
                  <a:latin typeface="Verdana" charset="0"/>
                </a:rPr>
                <a:t>use</a:t>
              </a:r>
            </a:p>
          </p:txBody>
        </p:sp>
        <p:sp>
          <p:nvSpPr>
            <p:cNvPr id="1920011" name="Rectangle 11"/>
            <p:cNvSpPr>
              <a:spLocks noChangeArrowheads="1"/>
            </p:cNvSpPr>
            <p:nvPr/>
          </p:nvSpPr>
          <p:spPr bwMode="auto">
            <a:xfrm>
              <a:off x="672" y="3072"/>
              <a:ext cx="432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20012" name="Rectangle 12"/>
            <p:cNvSpPr>
              <a:spLocks noChangeArrowheads="1"/>
            </p:cNvSpPr>
            <p:nvPr/>
          </p:nvSpPr>
          <p:spPr bwMode="auto">
            <a:xfrm>
              <a:off x="1104" y="3072"/>
              <a:ext cx="240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20013" name="Rectangle 13"/>
            <p:cNvSpPr>
              <a:spLocks noChangeArrowheads="1"/>
            </p:cNvSpPr>
            <p:nvPr/>
          </p:nvSpPr>
          <p:spPr bwMode="auto">
            <a:xfrm>
              <a:off x="1344" y="3072"/>
              <a:ext cx="528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20014" name="Rectangle 14"/>
            <p:cNvSpPr>
              <a:spLocks noChangeArrowheads="1"/>
            </p:cNvSpPr>
            <p:nvPr/>
          </p:nvSpPr>
          <p:spPr bwMode="auto">
            <a:xfrm>
              <a:off x="1872" y="3072"/>
              <a:ext cx="240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20015" name="Rectangle 15"/>
            <p:cNvSpPr>
              <a:spLocks noChangeArrowheads="1"/>
            </p:cNvSpPr>
            <p:nvPr/>
          </p:nvSpPr>
          <p:spPr bwMode="auto">
            <a:xfrm>
              <a:off x="2112" y="3072"/>
              <a:ext cx="528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20016" name="Rectangle 16"/>
            <p:cNvSpPr>
              <a:spLocks noChangeArrowheads="1"/>
            </p:cNvSpPr>
            <p:nvPr/>
          </p:nvSpPr>
          <p:spPr bwMode="auto">
            <a:xfrm>
              <a:off x="432" y="3072"/>
              <a:ext cx="240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20017" name="Rectangle 17"/>
            <p:cNvSpPr>
              <a:spLocks noChangeArrowheads="1"/>
            </p:cNvSpPr>
            <p:nvPr/>
          </p:nvSpPr>
          <p:spPr bwMode="auto">
            <a:xfrm>
              <a:off x="144" y="3072"/>
              <a:ext cx="288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20018" name="Rectangle 18"/>
            <p:cNvSpPr>
              <a:spLocks noChangeArrowheads="1"/>
            </p:cNvSpPr>
            <p:nvPr/>
          </p:nvSpPr>
          <p:spPr bwMode="auto">
            <a:xfrm>
              <a:off x="672" y="3216"/>
              <a:ext cx="432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20019" name="Rectangle 19"/>
            <p:cNvSpPr>
              <a:spLocks noChangeArrowheads="1"/>
            </p:cNvSpPr>
            <p:nvPr/>
          </p:nvSpPr>
          <p:spPr bwMode="auto">
            <a:xfrm>
              <a:off x="1104" y="3216"/>
              <a:ext cx="240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20020" name="Rectangle 20"/>
            <p:cNvSpPr>
              <a:spLocks noChangeArrowheads="1"/>
            </p:cNvSpPr>
            <p:nvPr/>
          </p:nvSpPr>
          <p:spPr bwMode="auto">
            <a:xfrm>
              <a:off x="1344" y="3216"/>
              <a:ext cx="528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20021" name="Rectangle 21"/>
            <p:cNvSpPr>
              <a:spLocks noChangeArrowheads="1"/>
            </p:cNvSpPr>
            <p:nvPr/>
          </p:nvSpPr>
          <p:spPr bwMode="auto">
            <a:xfrm>
              <a:off x="1872" y="3216"/>
              <a:ext cx="240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20022" name="Rectangle 22"/>
            <p:cNvSpPr>
              <a:spLocks noChangeArrowheads="1"/>
            </p:cNvSpPr>
            <p:nvPr/>
          </p:nvSpPr>
          <p:spPr bwMode="auto">
            <a:xfrm>
              <a:off x="2112" y="3216"/>
              <a:ext cx="528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20023" name="Rectangle 23"/>
            <p:cNvSpPr>
              <a:spLocks noChangeArrowheads="1"/>
            </p:cNvSpPr>
            <p:nvPr/>
          </p:nvSpPr>
          <p:spPr bwMode="auto">
            <a:xfrm>
              <a:off x="432" y="3216"/>
              <a:ext cx="240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20024" name="Rectangle 24"/>
            <p:cNvSpPr>
              <a:spLocks noChangeArrowheads="1"/>
            </p:cNvSpPr>
            <p:nvPr/>
          </p:nvSpPr>
          <p:spPr bwMode="auto">
            <a:xfrm>
              <a:off x="144" y="3216"/>
              <a:ext cx="288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20025" name="Rectangle 25"/>
            <p:cNvSpPr>
              <a:spLocks noChangeArrowheads="1"/>
            </p:cNvSpPr>
            <p:nvPr/>
          </p:nvSpPr>
          <p:spPr bwMode="auto">
            <a:xfrm>
              <a:off x="672" y="3360"/>
              <a:ext cx="432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20026" name="Rectangle 26"/>
            <p:cNvSpPr>
              <a:spLocks noChangeArrowheads="1"/>
            </p:cNvSpPr>
            <p:nvPr/>
          </p:nvSpPr>
          <p:spPr bwMode="auto">
            <a:xfrm>
              <a:off x="1104" y="3360"/>
              <a:ext cx="240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20027" name="Rectangle 27"/>
            <p:cNvSpPr>
              <a:spLocks noChangeArrowheads="1"/>
            </p:cNvSpPr>
            <p:nvPr/>
          </p:nvSpPr>
          <p:spPr bwMode="auto">
            <a:xfrm>
              <a:off x="1344" y="3360"/>
              <a:ext cx="528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20028" name="Rectangle 28"/>
            <p:cNvSpPr>
              <a:spLocks noChangeArrowheads="1"/>
            </p:cNvSpPr>
            <p:nvPr/>
          </p:nvSpPr>
          <p:spPr bwMode="auto">
            <a:xfrm>
              <a:off x="1872" y="3360"/>
              <a:ext cx="240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20029" name="Rectangle 29"/>
            <p:cNvSpPr>
              <a:spLocks noChangeArrowheads="1"/>
            </p:cNvSpPr>
            <p:nvPr/>
          </p:nvSpPr>
          <p:spPr bwMode="auto">
            <a:xfrm>
              <a:off x="2112" y="3360"/>
              <a:ext cx="528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20030" name="Rectangle 30"/>
            <p:cNvSpPr>
              <a:spLocks noChangeArrowheads="1"/>
            </p:cNvSpPr>
            <p:nvPr/>
          </p:nvSpPr>
          <p:spPr bwMode="auto">
            <a:xfrm>
              <a:off x="432" y="3360"/>
              <a:ext cx="240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20031" name="Rectangle 31"/>
            <p:cNvSpPr>
              <a:spLocks noChangeArrowheads="1"/>
            </p:cNvSpPr>
            <p:nvPr/>
          </p:nvSpPr>
          <p:spPr bwMode="auto">
            <a:xfrm>
              <a:off x="144" y="3360"/>
              <a:ext cx="288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20032" name="Rectangle 32"/>
            <p:cNvSpPr>
              <a:spLocks noChangeArrowheads="1"/>
            </p:cNvSpPr>
            <p:nvPr/>
          </p:nvSpPr>
          <p:spPr bwMode="auto">
            <a:xfrm>
              <a:off x="672" y="3504"/>
              <a:ext cx="432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20033" name="Rectangle 33"/>
            <p:cNvSpPr>
              <a:spLocks noChangeArrowheads="1"/>
            </p:cNvSpPr>
            <p:nvPr/>
          </p:nvSpPr>
          <p:spPr bwMode="auto">
            <a:xfrm>
              <a:off x="1104" y="3504"/>
              <a:ext cx="240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20034" name="Rectangle 34"/>
            <p:cNvSpPr>
              <a:spLocks noChangeArrowheads="1"/>
            </p:cNvSpPr>
            <p:nvPr/>
          </p:nvSpPr>
          <p:spPr bwMode="auto">
            <a:xfrm>
              <a:off x="1344" y="3504"/>
              <a:ext cx="528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20035" name="Rectangle 35"/>
            <p:cNvSpPr>
              <a:spLocks noChangeArrowheads="1"/>
            </p:cNvSpPr>
            <p:nvPr/>
          </p:nvSpPr>
          <p:spPr bwMode="auto">
            <a:xfrm>
              <a:off x="1872" y="3504"/>
              <a:ext cx="240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20036" name="Rectangle 36"/>
            <p:cNvSpPr>
              <a:spLocks noChangeArrowheads="1"/>
            </p:cNvSpPr>
            <p:nvPr/>
          </p:nvSpPr>
          <p:spPr bwMode="auto">
            <a:xfrm>
              <a:off x="2112" y="3504"/>
              <a:ext cx="528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20037" name="Rectangle 37"/>
            <p:cNvSpPr>
              <a:spLocks noChangeArrowheads="1"/>
            </p:cNvSpPr>
            <p:nvPr/>
          </p:nvSpPr>
          <p:spPr bwMode="auto">
            <a:xfrm>
              <a:off x="432" y="3504"/>
              <a:ext cx="240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20038" name="Rectangle 38"/>
            <p:cNvSpPr>
              <a:spLocks noChangeArrowheads="1"/>
            </p:cNvSpPr>
            <p:nvPr/>
          </p:nvSpPr>
          <p:spPr bwMode="auto">
            <a:xfrm>
              <a:off x="144" y="3504"/>
              <a:ext cx="288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20039" name="Rectangle 39"/>
            <p:cNvSpPr>
              <a:spLocks noChangeArrowheads="1"/>
            </p:cNvSpPr>
            <p:nvPr/>
          </p:nvSpPr>
          <p:spPr bwMode="auto">
            <a:xfrm>
              <a:off x="672" y="3648"/>
              <a:ext cx="432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20040" name="Rectangle 40"/>
            <p:cNvSpPr>
              <a:spLocks noChangeArrowheads="1"/>
            </p:cNvSpPr>
            <p:nvPr/>
          </p:nvSpPr>
          <p:spPr bwMode="auto">
            <a:xfrm>
              <a:off x="1104" y="3648"/>
              <a:ext cx="240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20041" name="Rectangle 41"/>
            <p:cNvSpPr>
              <a:spLocks noChangeArrowheads="1"/>
            </p:cNvSpPr>
            <p:nvPr/>
          </p:nvSpPr>
          <p:spPr bwMode="auto">
            <a:xfrm>
              <a:off x="1344" y="3648"/>
              <a:ext cx="528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20042" name="Rectangle 42"/>
            <p:cNvSpPr>
              <a:spLocks noChangeArrowheads="1"/>
            </p:cNvSpPr>
            <p:nvPr/>
          </p:nvSpPr>
          <p:spPr bwMode="auto">
            <a:xfrm>
              <a:off x="1872" y="3648"/>
              <a:ext cx="240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20043" name="Rectangle 43"/>
            <p:cNvSpPr>
              <a:spLocks noChangeArrowheads="1"/>
            </p:cNvSpPr>
            <p:nvPr/>
          </p:nvSpPr>
          <p:spPr bwMode="auto">
            <a:xfrm>
              <a:off x="2112" y="3648"/>
              <a:ext cx="528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20044" name="Rectangle 44"/>
            <p:cNvSpPr>
              <a:spLocks noChangeArrowheads="1"/>
            </p:cNvSpPr>
            <p:nvPr/>
          </p:nvSpPr>
          <p:spPr bwMode="auto">
            <a:xfrm>
              <a:off x="432" y="3648"/>
              <a:ext cx="240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20045" name="Rectangle 45"/>
            <p:cNvSpPr>
              <a:spLocks noChangeArrowheads="1"/>
            </p:cNvSpPr>
            <p:nvPr/>
          </p:nvSpPr>
          <p:spPr bwMode="auto">
            <a:xfrm>
              <a:off x="144" y="3648"/>
              <a:ext cx="288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20046" name="Rectangle 46"/>
            <p:cNvSpPr>
              <a:spLocks noChangeArrowheads="1"/>
            </p:cNvSpPr>
            <p:nvPr/>
          </p:nvSpPr>
          <p:spPr bwMode="auto">
            <a:xfrm>
              <a:off x="672" y="3792"/>
              <a:ext cx="432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20047" name="Rectangle 47"/>
            <p:cNvSpPr>
              <a:spLocks noChangeArrowheads="1"/>
            </p:cNvSpPr>
            <p:nvPr/>
          </p:nvSpPr>
          <p:spPr bwMode="auto">
            <a:xfrm>
              <a:off x="1104" y="3792"/>
              <a:ext cx="240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20048" name="Rectangle 48"/>
            <p:cNvSpPr>
              <a:spLocks noChangeArrowheads="1"/>
            </p:cNvSpPr>
            <p:nvPr/>
          </p:nvSpPr>
          <p:spPr bwMode="auto">
            <a:xfrm>
              <a:off x="1344" y="3792"/>
              <a:ext cx="528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20049" name="Rectangle 49"/>
            <p:cNvSpPr>
              <a:spLocks noChangeArrowheads="1"/>
            </p:cNvSpPr>
            <p:nvPr/>
          </p:nvSpPr>
          <p:spPr bwMode="auto">
            <a:xfrm>
              <a:off x="1872" y="3792"/>
              <a:ext cx="240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20050" name="Rectangle 50"/>
            <p:cNvSpPr>
              <a:spLocks noChangeArrowheads="1"/>
            </p:cNvSpPr>
            <p:nvPr/>
          </p:nvSpPr>
          <p:spPr bwMode="auto">
            <a:xfrm>
              <a:off x="2112" y="3792"/>
              <a:ext cx="528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20051" name="Rectangle 51"/>
            <p:cNvSpPr>
              <a:spLocks noChangeArrowheads="1"/>
            </p:cNvSpPr>
            <p:nvPr/>
          </p:nvSpPr>
          <p:spPr bwMode="auto">
            <a:xfrm>
              <a:off x="432" y="3792"/>
              <a:ext cx="240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20052" name="Rectangle 52"/>
            <p:cNvSpPr>
              <a:spLocks noChangeArrowheads="1"/>
            </p:cNvSpPr>
            <p:nvPr/>
          </p:nvSpPr>
          <p:spPr bwMode="auto">
            <a:xfrm>
              <a:off x="144" y="3792"/>
              <a:ext cx="288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20053" name="Rectangle 53"/>
            <p:cNvSpPr>
              <a:spLocks noChangeArrowheads="1"/>
            </p:cNvSpPr>
            <p:nvPr/>
          </p:nvSpPr>
          <p:spPr bwMode="auto">
            <a:xfrm>
              <a:off x="672" y="3936"/>
              <a:ext cx="432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20054" name="Rectangle 54"/>
            <p:cNvSpPr>
              <a:spLocks noChangeArrowheads="1"/>
            </p:cNvSpPr>
            <p:nvPr/>
          </p:nvSpPr>
          <p:spPr bwMode="auto">
            <a:xfrm>
              <a:off x="1104" y="3936"/>
              <a:ext cx="240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20055" name="Rectangle 55"/>
            <p:cNvSpPr>
              <a:spLocks noChangeArrowheads="1"/>
            </p:cNvSpPr>
            <p:nvPr/>
          </p:nvSpPr>
          <p:spPr bwMode="auto">
            <a:xfrm>
              <a:off x="1344" y="3936"/>
              <a:ext cx="528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20056" name="Rectangle 56"/>
            <p:cNvSpPr>
              <a:spLocks noChangeArrowheads="1"/>
            </p:cNvSpPr>
            <p:nvPr/>
          </p:nvSpPr>
          <p:spPr bwMode="auto">
            <a:xfrm>
              <a:off x="1872" y="3936"/>
              <a:ext cx="240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20057" name="Rectangle 57"/>
            <p:cNvSpPr>
              <a:spLocks noChangeArrowheads="1"/>
            </p:cNvSpPr>
            <p:nvPr/>
          </p:nvSpPr>
          <p:spPr bwMode="auto">
            <a:xfrm>
              <a:off x="2112" y="3936"/>
              <a:ext cx="528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20058" name="Rectangle 58"/>
            <p:cNvSpPr>
              <a:spLocks noChangeArrowheads="1"/>
            </p:cNvSpPr>
            <p:nvPr/>
          </p:nvSpPr>
          <p:spPr bwMode="auto">
            <a:xfrm>
              <a:off x="2640" y="2928"/>
              <a:ext cx="432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1800" dirty="0">
                  <a:latin typeface="Verdana" charset="0"/>
                </a:rPr>
                <a:t>Rd</a:t>
              </a:r>
            </a:p>
          </p:txBody>
        </p:sp>
        <p:sp>
          <p:nvSpPr>
            <p:cNvPr id="1920059" name="Rectangle 59"/>
            <p:cNvSpPr>
              <a:spLocks noChangeArrowheads="1"/>
            </p:cNvSpPr>
            <p:nvPr/>
          </p:nvSpPr>
          <p:spPr bwMode="auto">
            <a:xfrm>
              <a:off x="2640" y="3072"/>
              <a:ext cx="432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20060" name="Rectangle 60"/>
            <p:cNvSpPr>
              <a:spLocks noChangeArrowheads="1"/>
            </p:cNvSpPr>
            <p:nvPr/>
          </p:nvSpPr>
          <p:spPr bwMode="auto">
            <a:xfrm>
              <a:off x="2640" y="3216"/>
              <a:ext cx="432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20061" name="Rectangle 61"/>
            <p:cNvSpPr>
              <a:spLocks noChangeArrowheads="1"/>
            </p:cNvSpPr>
            <p:nvPr/>
          </p:nvSpPr>
          <p:spPr bwMode="auto">
            <a:xfrm>
              <a:off x="2640" y="3360"/>
              <a:ext cx="432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20062" name="Rectangle 62"/>
            <p:cNvSpPr>
              <a:spLocks noChangeArrowheads="1"/>
            </p:cNvSpPr>
            <p:nvPr/>
          </p:nvSpPr>
          <p:spPr bwMode="auto">
            <a:xfrm>
              <a:off x="2640" y="3504"/>
              <a:ext cx="432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20063" name="Rectangle 63"/>
            <p:cNvSpPr>
              <a:spLocks noChangeArrowheads="1"/>
            </p:cNvSpPr>
            <p:nvPr/>
          </p:nvSpPr>
          <p:spPr bwMode="auto">
            <a:xfrm>
              <a:off x="2640" y="3648"/>
              <a:ext cx="432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20064" name="Rectangle 64"/>
            <p:cNvSpPr>
              <a:spLocks noChangeArrowheads="1"/>
            </p:cNvSpPr>
            <p:nvPr/>
          </p:nvSpPr>
          <p:spPr bwMode="auto">
            <a:xfrm>
              <a:off x="2640" y="3792"/>
              <a:ext cx="432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20065" name="Rectangle 65"/>
            <p:cNvSpPr>
              <a:spLocks noChangeArrowheads="1"/>
            </p:cNvSpPr>
            <p:nvPr/>
          </p:nvSpPr>
          <p:spPr bwMode="auto">
            <a:xfrm>
              <a:off x="2640" y="3936"/>
              <a:ext cx="432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20066" name="Rectangle 66"/>
            <p:cNvSpPr>
              <a:spLocks noChangeArrowheads="1"/>
            </p:cNvSpPr>
            <p:nvPr/>
          </p:nvSpPr>
          <p:spPr bwMode="auto">
            <a:xfrm>
              <a:off x="432" y="3936"/>
              <a:ext cx="240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20067" name="Rectangle 67"/>
            <p:cNvSpPr>
              <a:spLocks noChangeArrowheads="1"/>
            </p:cNvSpPr>
            <p:nvPr/>
          </p:nvSpPr>
          <p:spPr bwMode="auto">
            <a:xfrm>
              <a:off x="144" y="3936"/>
              <a:ext cx="288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20068" name="Rectangle 68"/>
            <p:cNvSpPr>
              <a:spLocks noChangeArrowheads="1"/>
            </p:cNvSpPr>
            <p:nvPr/>
          </p:nvSpPr>
          <p:spPr bwMode="auto">
            <a:xfrm>
              <a:off x="3600" y="2928"/>
              <a:ext cx="528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1800" dirty="0" err="1">
                  <a:latin typeface="Verdana" charset="0"/>
                </a:rPr>
                <a:t>PRd</a:t>
              </a:r>
              <a:endParaRPr lang="en-US" sz="1800" dirty="0">
                <a:latin typeface="Verdana" charset="0"/>
              </a:endParaRPr>
            </a:p>
          </p:txBody>
        </p:sp>
        <p:sp>
          <p:nvSpPr>
            <p:cNvPr id="1920069" name="Rectangle 69"/>
            <p:cNvSpPr>
              <a:spLocks noChangeArrowheads="1"/>
            </p:cNvSpPr>
            <p:nvPr/>
          </p:nvSpPr>
          <p:spPr bwMode="auto">
            <a:xfrm>
              <a:off x="3600" y="3072"/>
              <a:ext cx="528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20070" name="Rectangle 70"/>
            <p:cNvSpPr>
              <a:spLocks noChangeArrowheads="1"/>
            </p:cNvSpPr>
            <p:nvPr/>
          </p:nvSpPr>
          <p:spPr bwMode="auto">
            <a:xfrm>
              <a:off x="3600" y="3216"/>
              <a:ext cx="528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20071" name="Rectangle 71"/>
            <p:cNvSpPr>
              <a:spLocks noChangeArrowheads="1"/>
            </p:cNvSpPr>
            <p:nvPr/>
          </p:nvSpPr>
          <p:spPr bwMode="auto">
            <a:xfrm>
              <a:off x="3600" y="3360"/>
              <a:ext cx="528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20072" name="Rectangle 72"/>
            <p:cNvSpPr>
              <a:spLocks noChangeArrowheads="1"/>
            </p:cNvSpPr>
            <p:nvPr/>
          </p:nvSpPr>
          <p:spPr bwMode="auto">
            <a:xfrm>
              <a:off x="3600" y="3504"/>
              <a:ext cx="528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20073" name="Rectangle 73"/>
            <p:cNvSpPr>
              <a:spLocks noChangeArrowheads="1"/>
            </p:cNvSpPr>
            <p:nvPr/>
          </p:nvSpPr>
          <p:spPr bwMode="auto">
            <a:xfrm>
              <a:off x="3600" y="3648"/>
              <a:ext cx="528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20074" name="Rectangle 74"/>
            <p:cNvSpPr>
              <a:spLocks noChangeArrowheads="1"/>
            </p:cNvSpPr>
            <p:nvPr/>
          </p:nvSpPr>
          <p:spPr bwMode="auto">
            <a:xfrm>
              <a:off x="3600" y="3792"/>
              <a:ext cx="528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20075" name="Rectangle 75"/>
            <p:cNvSpPr>
              <a:spLocks noChangeArrowheads="1"/>
            </p:cNvSpPr>
            <p:nvPr/>
          </p:nvSpPr>
          <p:spPr bwMode="auto">
            <a:xfrm>
              <a:off x="3600" y="3936"/>
              <a:ext cx="528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20076" name="Rectangle 76"/>
            <p:cNvSpPr>
              <a:spLocks noChangeArrowheads="1"/>
            </p:cNvSpPr>
            <p:nvPr/>
          </p:nvSpPr>
          <p:spPr bwMode="auto">
            <a:xfrm>
              <a:off x="3072" y="2928"/>
              <a:ext cx="528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1800" dirty="0" err="1">
                  <a:latin typeface="Verdana" charset="0"/>
                </a:rPr>
                <a:t>LPRd</a:t>
              </a:r>
              <a:endParaRPr lang="en-US" sz="1800" dirty="0">
                <a:latin typeface="Verdana" charset="0"/>
              </a:endParaRPr>
            </a:p>
          </p:txBody>
        </p:sp>
        <p:sp>
          <p:nvSpPr>
            <p:cNvPr id="1920077" name="Rectangle 77"/>
            <p:cNvSpPr>
              <a:spLocks noChangeArrowheads="1"/>
            </p:cNvSpPr>
            <p:nvPr/>
          </p:nvSpPr>
          <p:spPr bwMode="auto">
            <a:xfrm>
              <a:off x="3072" y="3072"/>
              <a:ext cx="528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20078" name="Rectangle 78"/>
            <p:cNvSpPr>
              <a:spLocks noChangeArrowheads="1"/>
            </p:cNvSpPr>
            <p:nvPr/>
          </p:nvSpPr>
          <p:spPr bwMode="auto">
            <a:xfrm>
              <a:off x="3072" y="3216"/>
              <a:ext cx="528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20079" name="Rectangle 79"/>
            <p:cNvSpPr>
              <a:spLocks noChangeArrowheads="1"/>
            </p:cNvSpPr>
            <p:nvPr/>
          </p:nvSpPr>
          <p:spPr bwMode="auto">
            <a:xfrm>
              <a:off x="3072" y="3360"/>
              <a:ext cx="528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20080" name="Rectangle 80"/>
            <p:cNvSpPr>
              <a:spLocks noChangeArrowheads="1"/>
            </p:cNvSpPr>
            <p:nvPr/>
          </p:nvSpPr>
          <p:spPr bwMode="auto">
            <a:xfrm>
              <a:off x="3072" y="3504"/>
              <a:ext cx="528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20081" name="Rectangle 81"/>
            <p:cNvSpPr>
              <a:spLocks noChangeArrowheads="1"/>
            </p:cNvSpPr>
            <p:nvPr/>
          </p:nvSpPr>
          <p:spPr bwMode="auto">
            <a:xfrm>
              <a:off x="3072" y="3648"/>
              <a:ext cx="528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20082" name="Rectangle 82"/>
            <p:cNvSpPr>
              <a:spLocks noChangeArrowheads="1"/>
            </p:cNvSpPr>
            <p:nvPr/>
          </p:nvSpPr>
          <p:spPr bwMode="auto">
            <a:xfrm>
              <a:off x="3072" y="3792"/>
              <a:ext cx="528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20083" name="Rectangle 83"/>
            <p:cNvSpPr>
              <a:spLocks noChangeArrowheads="1"/>
            </p:cNvSpPr>
            <p:nvPr/>
          </p:nvSpPr>
          <p:spPr bwMode="auto">
            <a:xfrm>
              <a:off x="3072" y="3936"/>
              <a:ext cx="528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</p:grpSp>
      <p:grpSp>
        <p:nvGrpSpPr>
          <p:cNvPr id="1920084" name="Group 84"/>
          <p:cNvGrpSpPr>
            <a:grpSpLocks/>
          </p:cNvGrpSpPr>
          <p:nvPr/>
        </p:nvGrpSpPr>
        <p:grpSpPr bwMode="auto">
          <a:xfrm>
            <a:off x="2741613" y="2509838"/>
            <a:ext cx="1830387" cy="366712"/>
            <a:chOff x="1679" y="1533"/>
            <a:chExt cx="1153" cy="231"/>
          </a:xfrm>
        </p:grpSpPr>
        <p:sp>
          <p:nvSpPr>
            <p:cNvPr id="1920085" name="Rectangle 85"/>
            <p:cNvSpPr>
              <a:spLocks noChangeArrowheads="1"/>
            </p:cNvSpPr>
            <p:nvPr/>
          </p:nvSpPr>
          <p:spPr bwMode="auto">
            <a:xfrm>
              <a:off x="1968" y="1584"/>
              <a:ext cx="864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l"/>
              <a:r>
                <a:rPr lang="en-US" sz="1800" dirty="0" smtClean="0">
                  <a:latin typeface="Verdana" charset="0"/>
                </a:rPr>
                <a:t>&lt;x6</a:t>
              </a:r>
              <a:r>
                <a:rPr lang="en-US" sz="1800" dirty="0">
                  <a:latin typeface="Verdana" charset="0"/>
                </a:rPr>
                <a:t>&gt;</a:t>
              </a:r>
            </a:p>
          </p:txBody>
        </p:sp>
        <p:sp>
          <p:nvSpPr>
            <p:cNvPr id="1920086" name="Text Box 86"/>
            <p:cNvSpPr txBox="1">
              <a:spLocks noChangeArrowheads="1"/>
            </p:cNvSpPr>
            <p:nvPr/>
          </p:nvSpPr>
          <p:spPr bwMode="auto">
            <a:xfrm>
              <a:off x="1679" y="1533"/>
              <a:ext cx="294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800">
                  <a:latin typeface="Verdana" charset="0"/>
                </a:rPr>
                <a:t>P5</a:t>
              </a:r>
            </a:p>
          </p:txBody>
        </p:sp>
      </p:grpSp>
      <p:grpSp>
        <p:nvGrpSpPr>
          <p:cNvPr id="1920087" name="Group 87"/>
          <p:cNvGrpSpPr>
            <a:grpSpLocks/>
          </p:cNvGrpSpPr>
          <p:nvPr/>
        </p:nvGrpSpPr>
        <p:grpSpPr bwMode="auto">
          <a:xfrm>
            <a:off x="2741613" y="2738438"/>
            <a:ext cx="1830387" cy="366712"/>
            <a:chOff x="1679" y="1677"/>
            <a:chExt cx="1153" cy="231"/>
          </a:xfrm>
        </p:grpSpPr>
        <p:sp>
          <p:nvSpPr>
            <p:cNvPr id="1920088" name="Rectangle 88"/>
            <p:cNvSpPr>
              <a:spLocks noChangeArrowheads="1"/>
            </p:cNvSpPr>
            <p:nvPr/>
          </p:nvSpPr>
          <p:spPr bwMode="auto">
            <a:xfrm>
              <a:off x="1968" y="1728"/>
              <a:ext cx="864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l"/>
              <a:r>
                <a:rPr lang="en-US" sz="1800" dirty="0" smtClean="0">
                  <a:latin typeface="Verdana" charset="0"/>
                </a:rPr>
                <a:t>&lt;x7</a:t>
              </a:r>
              <a:r>
                <a:rPr lang="en-US" sz="1800" dirty="0">
                  <a:latin typeface="Verdana" charset="0"/>
                </a:rPr>
                <a:t>&gt;</a:t>
              </a:r>
            </a:p>
          </p:txBody>
        </p:sp>
        <p:sp>
          <p:nvSpPr>
            <p:cNvPr id="1920089" name="Text Box 89"/>
            <p:cNvSpPr txBox="1">
              <a:spLocks noChangeArrowheads="1"/>
            </p:cNvSpPr>
            <p:nvPr/>
          </p:nvSpPr>
          <p:spPr bwMode="auto">
            <a:xfrm>
              <a:off x="1679" y="1677"/>
              <a:ext cx="294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800">
                  <a:latin typeface="Verdana" charset="0"/>
                </a:rPr>
                <a:t>P6</a:t>
              </a:r>
            </a:p>
          </p:txBody>
        </p:sp>
      </p:grpSp>
      <p:grpSp>
        <p:nvGrpSpPr>
          <p:cNvPr id="1920090" name="Group 90"/>
          <p:cNvGrpSpPr>
            <a:grpSpLocks/>
          </p:cNvGrpSpPr>
          <p:nvPr/>
        </p:nvGrpSpPr>
        <p:grpSpPr bwMode="auto">
          <a:xfrm>
            <a:off x="2741613" y="2967038"/>
            <a:ext cx="1830387" cy="366712"/>
            <a:chOff x="1679" y="1821"/>
            <a:chExt cx="1153" cy="231"/>
          </a:xfrm>
        </p:grpSpPr>
        <p:sp>
          <p:nvSpPr>
            <p:cNvPr id="1920091" name="Rectangle 91"/>
            <p:cNvSpPr>
              <a:spLocks noChangeArrowheads="1"/>
            </p:cNvSpPr>
            <p:nvPr/>
          </p:nvSpPr>
          <p:spPr bwMode="auto">
            <a:xfrm>
              <a:off x="1968" y="1872"/>
              <a:ext cx="864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l"/>
              <a:r>
                <a:rPr lang="en-US" sz="1800" dirty="0" smtClean="0">
                  <a:latin typeface="Verdana" charset="0"/>
                </a:rPr>
                <a:t>&lt;x3</a:t>
              </a:r>
              <a:r>
                <a:rPr lang="en-US" sz="1800" dirty="0">
                  <a:latin typeface="Verdana" charset="0"/>
                </a:rPr>
                <a:t>&gt;</a:t>
              </a:r>
            </a:p>
          </p:txBody>
        </p:sp>
        <p:sp>
          <p:nvSpPr>
            <p:cNvPr id="1920092" name="Text Box 92"/>
            <p:cNvSpPr txBox="1">
              <a:spLocks noChangeArrowheads="1"/>
            </p:cNvSpPr>
            <p:nvPr/>
          </p:nvSpPr>
          <p:spPr bwMode="auto">
            <a:xfrm>
              <a:off x="1679" y="1821"/>
              <a:ext cx="294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800">
                  <a:latin typeface="Verdana" charset="0"/>
                </a:rPr>
                <a:t>P7</a:t>
              </a:r>
            </a:p>
          </p:txBody>
        </p:sp>
      </p:grpSp>
      <p:grpSp>
        <p:nvGrpSpPr>
          <p:cNvPr id="1920093" name="Group 93"/>
          <p:cNvGrpSpPr>
            <a:grpSpLocks/>
          </p:cNvGrpSpPr>
          <p:nvPr/>
        </p:nvGrpSpPr>
        <p:grpSpPr bwMode="auto">
          <a:xfrm>
            <a:off x="2741613" y="1366838"/>
            <a:ext cx="1830387" cy="366712"/>
            <a:chOff x="1679" y="813"/>
            <a:chExt cx="1153" cy="231"/>
          </a:xfrm>
        </p:grpSpPr>
        <p:sp>
          <p:nvSpPr>
            <p:cNvPr id="1920094" name="Rectangle 94"/>
            <p:cNvSpPr>
              <a:spLocks noChangeArrowheads="1"/>
            </p:cNvSpPr>
            <p:nvPr/>
          </p:nvSpPr>
          <p:spPr bwMode="auto">
            <a:xfrm>
              <a:off x="1968" y="864"/>
              <a:ext cx="864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20095" name="Text Box 95"/>
            <p:cNvSpPr txBox="1">
              <a:spLocks noChangeArrowheads="1"/>
            </p:cNvSpPr>
            <p:nvPr/>
          </p:nvSpPr>
          <p:spPr bwMode="auto">
            <a:xfrm>
              <a:off x="1679" y="813"/>
              <a:ext cx="294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800">
                  <a:latin typeface="Verdana" charset="0"/>
                </a:rPr>
                <a:t>P0</a:t>
              </a:r>
            </a:p>
          </p:txBody>
        </p:sp>
      </p:grpSp>
      <p:grpSp>
        <p:nvGrpSpPr>
          <p:cNvPr id="1920096" name="Group 96"/>
          <p:cNvGrpSpPr>
            <a:grpSpLocks/>
          </p:cNvGrpSpPr>
          <p:nvPr/>
        </p:nvGrpSpPr>
        <p:grpSpPr bwMode="auto">
          <a:xfrm>
            <a:off x="2747963" y="3805238"/>
            <a:ext cx="1830387" cy="366712"/>
            <a:chOff x="1683" y="2349"/>
            <a:chExt cx="1153" cy="231"/>
          </a:xfrm>
        </p:grpSpPr>
        <p:sp>
          <p:nvSpPr>
            <p:cNvPr id="1920097" name="Rectangle 97"/>
            <p:cNvSpPr>
              <a:spLocks noChangeArrowheads="1"/>
            </p:cNvSpPr>
            <p:nvPr/>
          </p:nvSpPr>
          <p:spPr bwMode="auto">
            <a:xfrm>
              <a:off x="1972" y="2400"/>
              <a:ext cx="864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20098" name="Text Box 98"/>
            <p:cNvSpPr txBox="1">
              <a:spLocks noChangeArrowheads="1"/>
            </p:cNvSpPr>
            <p:nvPr/>
          </p:nvSpPr>
          <p:spPr bwMode="auto">
            <a:xfrm>
              <a:off x="1683" y="2349"/>
              <a:ext cx="294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800">
                  <a:latin typeface="Verdana" charset="0"/>
                </a:rPr>
                <a:t>Pn</a:t>
              </a:r>
            </a:p>
          </p:txBody>
        </p:sp>
      </p:grpSp>
      <p:grpSp>
        <p:nvGrpSpPr>
          <p:cNvPr id="1920099" name="Group 99"/>
          <p:cNvGrpSpPr>
            <a:grpSpLocks/>
          </p:cNvGrpSpPr>
          <p:nvPr/>
        </p:nvGrpSpPr>
        <p:grpSpPr bwMode="auto">
          <a:xfrm>
            <a:off x="2741613" y="1595438"/>
            <a:ext cx="1830387" cy="366712"/>
            <a:chOff x="1679" y="957"/>
            <a:chExt cx="1153" cy="231"/>
          </a:xfrm>
        </p:grpSpPr>
        <p:sp>
          <p:nvSpPr>
            <p:cNvPr id="1920100" name="Rectangle 100"/>
            <p:cNvSpPr>
              <a:spLocks noChangeArrowheads="1"/>
            </p:cNvSpPr>
            <p:nvPr/>
          </p:nvSpPr>
          <p:spPr bwMode="auto">
            <a:xfrm>
              <a:off x="1968" y="1008"/>
              <a:ext cx="864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20101" name="Text Box 101"/>
            <p:cNvSpPr txBox="1">
              <a:spLocks noChangeArrowheads="1"/>
            </p:cNvSpPr>
            <p:nvPr/>
          </p:nvSpPr>
          <p:spPr bwMode="auto">
            <a:xfrm>
              <a:off x="1679" y="957"/>
              <a:ext cx="294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800">
                  <a:latin typeface="Verdana" charset="0"/>
                </a:rPr>
                <a:t>P1</a:t>
              </a:r>
            </a:p>
          </p:txBody>
        </p:sp>
      </p:grpSp>
      <p:grpSp>
        <p:nvGrpSpPr>
          <p:cNvPr id="1920102" name="Group 102"/>
          <p:cNvGrpSpPr>
            <a:grpSpLocks/>
          </p:cNvGrpSpPr>
          <p:nvPr/>
        </p:nvGrpSpPr>
        <p:grpSpPr bwMode="auto">
          <a:xfrm>
            <a:off x="2741613" y="1824038"/>
            <a:ext cx="1830387" cy="366712"/>
            <a:chOff x="1679" y="1101"/>
            <a:chExt cx="1153" cy="231"/>
          </a:xfrm>
        </p:grpSpPr>
        <p:sp>
          <p:nvSpPr>
            <p:cNvPr id="1920103" name="Rectangle 103"/>
            <p:cNvSpPr>
              <a:spLocks noChangeArrowheads="1"/>
            </p:cNvSpPr>
            <p:nvPr/>
          </p:nvSpPr>
          <p:spPr bwMode="auto">
            <a:xfrm>
              <a:off x="1968" y="1152"/>
              <a:ext cx="864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20104" name="Text Box 104"/>
            <p:cNvSpPr txBox="1">
              <a:spLocks noChangeArrowheads="1"/>
            </p:cNvSpPr>
            <p:nvPr/>
          </p:nvSpPr>
          <p:spPr bwMode="auto">
            <a:xfrm>
              <a:off x="1679" y="1101"/>
              <a:ext cx="294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800">
                  <a:latin typeface="Verdana" charset="0"/>
                </a:rPr>
                <a:t>P2</a:t>
              </a:r>
            </a:p>
          </p:txBody>
        </p:sp>
      </p:grpSp>
      <p:grpSp>
        <p:nvGrpSpPr>
          <p:cNvPr id="1920105" name="Group 105"/>
          <p:cNvGrpSpPr>
            <a:grpSpLocks/>
          </p:cNvGrpSpPr>
          <p:nvPr/>
        </p:nvGrpSpPr>
        <p:grpSpPr bwMode="auto">
          <a:xfrm>
            <a:off x="2741613" y="2052638"/>
            <a:ext cx="1830387" cy="366712"/>
            <a:chOff x="1679" y="1245"/>
            <a:chExt cx="1153" cy="231"/>
          </a:xfrm>
        </p:grpSpPr>
        <p:sp>
          <p:nvSpPr>
            <p:cNvPr id="1920106" name="Rectangle 106"/>
            <p:cNvSpPr>
              <a:spLocks noChangeArrowheads="1"/>
            </p:cNvSpPr>
            <p:nvPr/>
          </p:nvSpPr>
          <p:spPr bwMode="auto">
            <a:xfrm>
              <a:off x="1968" y="1296"/>
              <a:ext cx="864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20107" name="Text Box 107"/>
            <p:cNvSpPr txBox="1">
              <a:spLocks noChangeArrowheads="1"/>
            </p:cNvSpPr>
            <p:nvPr/>
          </p:nvSpPr>
          <p:spPr bwMode="auto">
            <a:xfrm>
              <a:off x="1679" y="1245"/>
              <a:ext cx="294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800">
                  <a:latin typeface="Verdana" charset="0"/>
                </a:rPr>
                <a:t>P3</a:t>
              </a:r>
            </a:p>
          </p:txBody>
        </p:sp>
      </p:grpSp>
      <p:grpSp>
        <p:nvGrpSpPr>
          <p:cNvPr id="1920108" name="Group 108"/>
          <p:cNvGrpSpPr>
            <a:grpSpLocks/>
          </p:cNvGrpSpPr>
          <p:nvPr/>
        </p:nvGrpSpPr>
        <p:grpSpPr bwMode="auto">
          <a:xfrm>
            <a:off x="2741613" y="2281238"/>
            <a:ext cx="1830387" cy="366712"/>
            <a:chOff x="1679" y="1389"/>
            <a:chExt cx="1153" cy="231"/>
          </a:xfrm>
        </p:grpSpPr>
        <p:sp>
          <p:nvSpPr>
            <p:cNvPr id="1920109" name="Rectangle 109"/>
            <p:cNvSpPr>
              <a:spLocks noChangeArrowheads="1"/>
            </p:cNvSpPr>
            <p:nvPr/>
          </p:nvSpPr>
          <p:spPr bwMode="auto">
            <a:xfrm>
              <a:off x="1968" y="1440"/>
              <a:ext cx="864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20110" name="Text Box 110"/>
            <p:cNvSpPr txBox="1">
              <a:spLocks noChangeArrowheads="1"/>
            </p:cNvSpPr>
            <p:nvPr/>
          </p:nvSpPr>
          <p:spPr bwMode="auto">
            <a:xfrm>
              <a:off x="1679" y="1389"/>
              <a:ext cx="294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800">
                  <a:latin typeface="Verdana" charset="0"/>
                </a:rPr>
                <a:t>P4</a:t>
              </a:r>
            </a:p>
          </p:txBody>
        </p:sp>
      </p:grpSp>
      <p:sp>
        <p:nvSpPr>
          <p:cNvPr id="1920111" name="Line 111"/>
          <p:cNvSpPr>
            <a:spLocks noChangeShapeType="1"/>
          </p:cNvSpPr>
          <p:nvPr/>
        </p:nvSpPr>
        <p:spPr bwMode="auto">
          <a:xfrm>
            <a:off x="3200400" y="3276600"/>
            <a:ext cx="0" cy="609600"/>
          </a:xfrm>
          <a:prstGeom prst="line">
            <a:avLst/>
          </a:prstGeom>
          <a:noFill/>
          <a:ln w="19050">
            <a:solidFill>
              <a:schemeClr val="tx2"/>
            </a:solidFill>
            <a:prstDash val="sysDot"/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20112" name="Line 112"/>
          <p:cNvSpPr>
            <a:spLocks noChangeShapeType="1"/>
          </p:cNvSpPr>
          <p:nvPr/>
        </p:nvSpPr>
        <p:spPr bwMode="auto">
          <a:xfrm>
            <a:off x="4572000" y="3276600"/>
            <a:ext cx="0" cy="609600"/>
          </a:xfrm>
          <a:prstGeom prst="line">
            <a:avLst/>
          </a:prstGeom>
          <a:noFill/>
          <a:ln w="19050">
            <a:solidFill>
              <a:schemeClr val="tx2"/>
            </a:solidFill>
            <a:prstDash val="sysDot"/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920113" name="Group 113"/>
          <p:cNvGrpSpPr>
            <a:grpSpLocks/>
          </p:cNvGrpSpPr>
          <p:nvPr/>
        </p:nvGrpSpPr>
        <p:grpSpPr bwMode="auto">
          <a:xfrm>
            <a:off x="461963" y="1595438"/>
            <a:ext cx="1830388" cy="1970087"/>
            <a:chOff x="243" y="957"/>
            <a:chExt cx="1153" cy="1241"/>
          </a:xfrm>
        </p:grpSpPr>
        <p:grpSp>
          <p:nvGrpSpPr>
            <p:cNvPr id="1920114" name="Group 114"/>
            <p:cNvGrpSpPr>
              <a:grpSpLocks/>
            </p:cNvGrpSpPr>
            <p:nvPr/>
          </p:nvGrpSpPr>
          <p:grpSpPr bwMode="auto">
            <a:xfrm>
              <a:off x="243" y="1677"/>
              <a:ext cx="1153" cy="233"/>
              <a:chOff x="243" y="1677"/>
              <a:chExt cx="1153" cy="233"/>
            </a:xfrm>
          </p:grpSpPr>
          <p:sp>
            <p:nvSpPr>
              <p:cNvPr id="1920115" name="Rectangle 115"/>
              <p:cNvSpPr>
                <a:spLocks noChangeArrowheads="1"/>
              </p:cNvSpPr>
              <p:nvPr/>
            </p:nvSpPr>
            <p:spPr bwMode="auto">
              <a:xfrm>
                <a:off x="532" y="1728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0116" name="Text Box 116"/>
              <p:cNvSpPr txBox="1">
                <a:spLocks noChangeArrowheads="1"/>
              </p:cNvSpPr>
              <p:nvPr/>
            </p:nvSpPr>
            <p:spPr bwMode="auto">
              <a:xfrm>
                <a:off x="243" y="1677"/>
                <a:ext cx="295" cy="233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800" dirty="0" smtClean="0">
                    <a:latin typeface="Verdana" charset="0"/>
                  </a:rPr>
                  <a:t>x5</a:t>
                </a:r>
                <a:endParaRPr lang="en-US" sz="1800" dirty="0">
                  <a:latin typeface="Verdana" charset="0"/>
                </a:endParaRPr>
              </a:p>
            </p:txBody>
          </p:sp>
        </p:grpSp>
        <p:grpSp>
          <p:nvGrpSpPr>
            <p:cNvPr id="1920117" name="Group 117"/>
            <p:cNvGrpSpPr>
              <a:grpSpLocks/>
            </p:cNvGrpSpPr>
            <p:nvPr/>
          </p:nvGrpSpPr>
          <p:grpSpPr bwMode="auto">
            <a:xfrm>
              <a:off x="243" y="1821"/>
              <a:ext cx="1153" cy="233"/>
              <a:chOff x="243" y="1821"/>
              <a:chExt cx="1153" cy="233"/>
            </a:xfrm>
          </p:grpSpPr>
          <p:sp>
            <p:nvSpPr>
              <p:cNvPr id="1920118" name="Rectangle 118"/>
              <p:cNvSpPr>
                <a:spLocks noChangeArrowheads="1"/>
              </p:cNvSpPr>
              <p:nvPr/>
            </p:nvSpPr>
            <p:spPr bwMode="auto">
              <a:xfrm>
                <a:off x="532" y="1872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algn="l"/>
                <a:r>
                  <a:rPr lang="en-US" sz="1800">
                    <a:latin typeface="Verdana" charset="0"/>
                  </a:rPr>
                  <a:t>P5</a:t>
                </a:r>
              </a:p>
            </p:txBody>
          </p:sp>
          <p:sp>
            <p:nvSpPr>
              <p:cNvPr id="1920119" name="Text Box 119"/>
              <p:cNvSpPr txBox="1">
                <a:spLocks noChangeArrowheads="1"/>
              </p:cNvSpPr>
              <p:nvPr/>
            </p:nvSpPr>
            <p:spPr bwMode="auto">
              <a:xfrm>
                <a:off x="243" y="1821"/>
                <a:ext cx="295" cy="233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800" dirty="0" smtClean="0">
                    <a:latin typeface="Verdana" charset="0"/>
                  </a:rPr>
                  <a:t>x6</a:t>
                </a:r>
                <a:endParaRPr lang="en-US" sz="1800" dirty="0">
                  <a:latin typeface="Verdana" charset="0"/>
                </a:endParaRPr>
              </a:p>
            </p:txBody>
          </p:sp>
        </p:grpSp>
        <p:grpSp>
          <p:nvGrpSpPr>
            <p:cNvPr id="1920120" name="Group 120"/>
            <p:cNvGrpSpPr>
              <a:grpSpLocks/>
            </p:cNvGrpSpPr>
            <p:nvPr/>
          </p:nvGrpSpPr>
          <p:grpSpPr bwMode="auto">
            <a:xfrm>
              <a:off x="243" y="1965"/>
              <a:ext cx="1153" cy="233"/>
              <a:chOff x="243" y="1965"/>
              <a:chExt cx="1153" cy="233"/>
            </a:xfrm>
          </p:grpSpPr>
          <p:sp>
            <p:nvSpPr>
              <p:cNvPr id="1920121" name="Rectangle 121"/>
              <p:cNvSpPr>
                <a:spLocks noChangeArrowheads="1"/>
              </p:cNvSpPr>
              <p:nvPr/>
            </p:nvSpPr>
            <p:spPr bwMode="auto">
              <a:xfrm>
                <a:off x="532" y="2016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algn="l"/>
                <a:r>
                  <a:rPr lang="en-US" sz="1800">
                    <a:latin typeface="Verdana" charset="0"/>
                  </a:rPr>
                  <a:t>P6</a:t>
                </a:r>
              </a:p>
            </p:txBody>
          </p:sp>
          <p:sp>
            <p:nvSpPr>
              <p:cNvPr id="1920122" name="Text Box 122"/>
              <p:cNvSpPr txBox="1">
                <a:spLocks noChangeArrowheads="1"/>
              </p:cNvSpPr>
              <p:nvPr/>
            </p:nvSpPr>
            <p:spPr bwMode="auto">
              <a:xfrm>
                <a:off x="243" y="1965"/>
                <a:ext cx="295" cy="233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800" dirty="0" smtClean="0">
                    <a:latin typeface="Verdana" charset="0"/>
                  </a:rPr>
                  <a:t>x7</a:t>
                </a:r>
                <a:endParaRPr lang="en-US" sz="1800" dirty="0">
                  <a:latin typeface="Verdana" charset="0"/>
                </a:endParaRPr>
              </a:p>
            </p:txBody>
          </p:sp>
        </p:grpSp>
        <p:grpSp>
          <p:nvGrpSpPr>
            <p:cNvPr id="1920123" name="Group 123"/>
            <p:cNvGrpSpPr>
              <a:grpSpLocks/>
            </p:cNvGrpSpPr>
            <p:nvPr/>
          </p:nvGrpSpPr>
          <p:grpSpPr bwMode="auto">
            <a:xfrm>
              <a:off x="243" y="957"/>
              <a:ext cx="1153" cy="233"/>
              <a:chOff x="243" y="957"/>
              <a:chExt cx="1153" cy="233"/>
            </a:xfrm>
          </p:grpSpPr>
          <p:sp>
            <p:nvSpPr>
              <p:cNvPr id="1920124" name="Rectangle 124"/>
              <p:cNvSpPr>
                <a:spLocks noChangeArrowheads="1"/>
              </p:cNvSpPr>
              <p:nvPr/>
            </p:nvSpPr>
            <p:spPr bwMode="auto">
              <a:xfrm>
                <a:off x="532" y="1008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0125" name="Text Box 125"/>
              <p:cNvSpPr txBox="1">
                <a:spLocks noChangeArrowheads="1"/>
              </p:cNvSpPr>
              <p:nvPr/>
            </p:nvSpPr>
            <p:spPr bwMode="auto">
              <a:xfrm>
                <a:off x="243" y="957"/>
                <a:ext cx="295" cy="233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800" dirty="0" smtClean="0">
                    <a:latin typeface="Verdana" charset="0"/>
                  </a:rPr>
                  <a:t>x0</a:t>
                </a:r>
                <a:endParaRPr lang="en-US" sz="1800" dirty="0">
                  <a:latin typeface="Verdana" charset="0"/>
                </a:endParaRPr>
              </a:p>
            </p:txBody>
          </p:sp>
        </p:grpSp>
        <p:grpSp>
          <p:nvGrpSpPr>
            <p:cNvPr id="1920126" name="Group 126"/>
            <p:cNvGrpSpPr>
              <a:grpSpLocks/>
            </p:cNvGrpSpPr>
            <p:nvPr/>
          </p:nvGrpSpPr>
          <p:grpSpPr bwMode="auto">
            <a:xfrm>
              <a:off x="243" y="1101"/>
              <a:ext cx="1153" cy="233"/>
              <a:chOff x="243" y="1101"/>
              <a:chExt cx="1153" cy="233"/>
            </a:xfrm>
          </p:grpSpPr>
          <p:sp>
            <p:nvSpPr>
              <p:cNvPr id="1920127" name="Rectangle 127"/>
              <p:cNvSpPr>
                <a:spLocks noChangeArrowheads="1"/>
              </p:cNvSpPr>
              <p:nvPr/>
            </p:nvSpPr>
            <p:spPr bwMode="auto">
              <a:xfrm>
                <a:off x="532" y="1152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algn="l"/>
                <a:r>
                  <a:rPr lang="en-US" sz="1800">
                    <a:latin typeface="Verdana" charset="0"/>
                  </a:rPr>
                  <a:t>P8</a:t>
                </a:r>
              </a:p>
            </p:txBody>
          </p:sp>
          <p:sp>
            <p:nvSpPr>
              <p:cNvPr id="1920128" name="Text Box 128"/>
              <p:cNvSpPr txBox="1">
                <a:spLocks noChangeArrowheads="1"/>
              </p:cNvSpPr>
              <p:nvPr/>
            </p:nvSpPr>
            <p:spPr bwMode="auto">
              <a:xfrm>
                <a:off x="243" y="1101"/>
                <a:ext cx="295" cy="233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800" dirty="0" smtClean="0">
                    <a:latin typeface="Verdana" charset="0"/>
                  </a:rPr>
                  <a:t>x1</a:t>
                </a:r>
                <a:endParaRPr lang="en-US" sz="1800" dirty="0">
                  <a:latin typeface="Verdana" charset="0"/>
                </a:endParaRPr>
              </a:p>
            </p:txBody>
          </p:sp>
        </p:grpSp>
        <p:grpSp>
          <p:nvGrpSpPr>
            <p:cNvPr id="1920129" name="Group 129"/>
            <p:cNvGrpSpPr>
              <a:grpSpLocks/>
            </p:cNvGrpSpPr>
            <p:nvPr/>
          </p:nvGrpSpPr>
          <p:grpSpPr bwMode="auto">
            <a:xfrm>
              <a:off x="243" y="1245"/>
              <a:ext cx="1153" cy="233"/>
              <a:chOff x="243" y="1245"/>
              <a:chExt cx="1153" cy="233"/>
            </a:xfrm>
          </p:grpSpPr>
          <p:sp>
            <p:nvSpPr>
              <p:cNvPr id="1920130" name="Rectangle 130"/>
              <p:cNvSpPr>
                <a:spLocks noChangeArrowheads="1"/>
              </p:cNvSpPr>
              <p:nvPr/>
            </p:nvSpPr>
            <p:spPr bwMode="auto">
              <a:xfrm>
                <a:off x="532" y="1296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0131" name="Text Box 131"/>
              <p:cNvSpPr txBox="1">
                <a:spLocks noChangeArrowheads="1"/>
              </p:cNvSpPr>
              <p:nvPr/>
            </p:nvSpPr>
            <p:spPr bwMode="auto">
              <a:xfrm>
                <a:off x="243" y="1245"/>
                <a:ext cx="295" cy="233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800" dirty="0" smtClean="0">
                    <a:latin typeface="Verdana" charset="0"/>
                  </a:rPr>
                  <a:t>x2</a:t>
                </a:r>
                <a:endParaRPr lang="en-US" sz="1800" dirty="0">
                  <a:latin typeface="Verdana" charset="0"/>
                </a:endParaRPr>
              </a:p>
            </p:txBody>
          </p:sp>
        </p:grpSp>
        <p:grpSp>
          <p:nvGrpSpPr>
            <p:cNvPr id="1920132" name="Group 132"/>
            <p:cNvGrpSpPr>
              <a:grpSpLocks/>
            </p:cNvGrpSpPr>
            <p:nvPr/>
          </p:nvGrpSpPr>
          <p:grpSpPr bwMode="auto">
            <a:xfrm>
              <a:off x="243" y="1389"/>
              <a:ext cx="1153" cy="233"/>
              <a:chOff x="243" y="1389"/>
              <a:chExt cx="1153" cy="233"/>
            </a:xfrm>
          </p:grpSpPr>
          <p:sp>
            <p:nvSpPr>
              <p:cNvPr id="1920133" name="Rectangle 133"/>
              <p:cNvSpPr>
                <a:spLocks noChangeArrowheads="1"/>
              </p:cNvSpPr>
              <p:nvPr/>
            </p:nvSpPr>
            <p:spPr bwMode="auto">
              <a:xfrm>
                <a:off x="532" y="1440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algn="l"/>
                <a:r>
                  <a:rPr lang="en-US" sz="1800">
                    <a:latin typeface="Verdana" charset="0"/>
                  </a:rPr>
                  <a:t>P7</a:t>
                </a:r>
              </a:p>
            </p:txBody>
          </p:sp>
          <p:sp>
            <p:nvSpPr>
              <p:cNvPr id="1920134" name="Text Box 134"/>
              <p:cNvSpPr txBox="1">
                <a:spLocks noChangeArrowheads="1"/>
              </p:cNvSpPr>
              <p:nvPr/>
            </p:nvSpPr>
            <p:spPr bwMode="auto">
              <a:xfrm>
                <a:off x="243" y="1389"/>
                <a:ext cx="295" cy="233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800" dirty="0" smtClean="0">
                    <a:latin typeface="Verdana" charset="0"/>
                  </a:rPr>
                  <a:t>x3</a:t>
                </a:r>
                <a:endParaRPr lang="en-US" sz="1800" dirty="0">
                  <a:latin typeface="Verdana" charset="0"/>
                </a:endParaRPr>
              </a:p>
            </p:txBody>
          </p:sp>
        </p:grpSp>
        <p:grpSp>
          <p:nvGrpSpPr>
            <p:cNvPr id="1920135" name="Group 135"/>
            <p:cNvGrpSpPr>
              <a:grpSpLocks/>
            </p:cNvGrpSpPr>
            <p:nvPr/>
          </p:nvGrpSpPr>
          <p:grpSpPr bwMode="auto">
            <a:xfrm>
              <a:off x="243" y="1533"/>
              <a:ext cx="1153" cy="233"/>
              <a:chOff x="243" y="1533"/>
              <a:chExt cx="1153" cy="233"/>
            </a:xfrm>
          </p:grpSpPr>
          <p:sp>
            <p:nvSpPr>
              <p:cNvPr id="1920136" name="Rectangle 136"/>
              <p:cNvSpPr>
                <a:spLocks noChangeArrowheads="1"/>
              </p:cNvSpPr>
              <p:nvPr/>
            </p:nvSpPr>
            <p:spPr bwMode="auto">
              <a:xfrm>
                <a:off x="532" y="1584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0137" name="Text Box 137"/>
              <p:cNvSpPr txBox="1">
                <a:spLocks noChangeArrowheads="1"/>
              </p:cNvSpPr>
              <p:nvPr/>
            </p:nvSpPr>
            <p:spPr bwMode="auto">
              <a:xfrm>
                <a:off x="243" y="1533"/>
                <a:ext cx="295" cy="233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800" dirty="0" smtClean="0">
                    <a:latin typeface="Verdana" charset="0"/>
                  </a:rPr>
                  <a:t>x4</a:t>
                </a:r>
                <a:endParaRPr lang="en-US" sz="1800" dirty="0">
                  <a:latin typeface="Verdana" charset="0"/>
                </a:endParaRPr>
              </a:p>
            </p:txBody>
          </p:sp>
        </p:grpSp>
      </p:grpSp>
      <p:sp>
        <p:nvSpPr>
          <p:cNvPr id="1920138" name="Text Box 138"/>
          <p:cNvSpPr txBox="1">
            <a:spLocks noChangeArrowheads="1"/>
          </p:cNvSpPr>
          <p:nvPr/>
        </p:nvSpPr>
        <p:spPr bwMode="auto">
          <a:xfrm>
            <a:off x="901067" y="4114800"/>
            <a:ext cx="750210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 i="1" dirty="0" smtClean="0">
                <a:latin typeface="Verdana" charset="0"/>
              </a:rPr>
              <a:t>ROB</a:t>
            </a:r>
            <a:endParaRPr lang="en-US" sz="1800" i="1" dirty="0">
              <a:latin typeface="Verdana" charset="0"/>
            </a:endParaRPr>
          </a:p>
        </p:txBody>
      </p:sp>
      <p:sp>
        <p:nvSpPr>
          <p:cNvPr id="1920139" name="Text Box 139"/>
          <p:cNvSpPr txBox="1">
            <a:spLocks noChangeArrowheads="1"/>
          </p:cNvSpPr>
          <p:nvPr/>
        </p:nvSpPr>
        <p:spPr bwMode="auto">
          <a:xfrm>
            <a:off x="762000" y="990600"/>
            <a:ext cx="1735138" cy="7016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000" i="1" dirty="0">
                <a:latin typeface="Verdana" charset="0"/>
              </a:rPr>
              <a:t>Rename Table</a:t>
            </a:r>
          </a:p>
        </p:txBody>
      </p:sp>
      <p:sp>
        <p:nvSpPr>
          <p:cNvPr id="1920140" name="Text Box 140"/>
          <p:cNvSpPr txBox="1">
            <a:spLocks noChangeArrowheads="1"/>
          </p:cNvSpPr>
          <p:nvPr/>
        </p:nvSpPr>
        <p:spPr bwMode="auto">
          <a:xfrm>
            <a:off x="2894013" y="985838"/>
            <a:ext cx="1912937" cy="3968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i="1" dirty="0">
                <a:latin typeface="Verdana" charset="0"/>
              </a:rPr>
              <a:t>Physical </a:t>
            </a:r>
            <a:r>
              <a:rPr lang="en-US" sz="2000" i="1" dirty="0" err="1">
                <a:latin typeface="Verdana" charset="0"/>
              </a:rPr>
              <a:t>Regs</a:t>
            </a:r>
            <a:endParaRPr lang="en-US" sz="2000" i="1" dirty="0">
              <a:latin typeface="Verdana" charset="0"/>
            </a:endParaRPr>
          </a:p>
        </p:txBody>
      </p:sp>
      <p:sp>
        <p:nvSpPr>
          <p:cNvPr id="1920141" name="Text Box 141"/>
          <p:cNvSpPr txBox="1">
            <a:spLocks noChangeArrowheads="1"/>
          </p:cNvSpPr>
          <p:nvPr/>
        </p:nvSpPr>
        <p:spPr bwMode="auto">
          <a:xfrm>
            <a:off x="5089525" y="1062038"/>
            <a:ext cx="1273175" cy="3968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i="1" dirty="0">
                <a:latin typeface="Verdana" charset="0"/>
              </a:rPr>
              <a:t>Free List</a:t>
            </a:r>
          </a:p>
        </p:txBody>
      </p:sp>
      <p:sp>
        <p:nvSpPr>
          <p:cNvPr id="1920142" name="Rectangle 142"/>
          <p:cNvSpPr>
            <a:spLocks noChangeArrowheads="1"/>
          </p:cNvSpPr>
          <p:nvPr/>
        </p:nvSpPr>
        <p:spPr bwMode="auto">
          <a:xfrm>
            <a:off x="6553200" y="1752600"/>
            <a:ext cx="28956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285750" indent="-285750" algn="l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2400" dirty="0">
                <a:latin typeface="Verdana" charset="0"/>
              </a:rPr>
              <a:t>ld</a:t>
            </a:r>
            <a:r>
              <a:rPr lang="en-US" sz="2400" dirty="0" smtClean="0">
                <a:latin typeface="Verdana" charset="0"/>
              </a:rPr>
              <a:t> x1</a:t>
            </a:r>
            <a:r>
              <a:rPr lang="en-US" sz="2400" dirty="0">
                <a:latin typeface="Verdana" charset="0"/>
              </a:rPr>
              <a:t>, 0</a:t>
            </a:r>
            <a:r>
              <a:rPr lang="en-US" sz="2400" dirty="0" smtClean="0">
                <a:latin typeface="Verdana" charset="0"/>
              </a:rPr>
              <a:t>(x3</a:t>
            </a:r>
            <a:r>
              <a:rPr lang="en-US" sz="2400" dirty="0">
                <a:latin typeface="Verdana" charset="0"/>
              </a:rPr>
              <a:t>)</a:t>
            </a:r>
          </a:p>
          <a:p>
            <a:pPr marL="285750" indent="-285750" algn="l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2400" dirty="0" err="1" smtClean="0">
                <a:latin typeface="Verdana" charset="0"/>
              </a:rPr>
              <a:t>addi</a:t>
            </a:r>
            <a:r>
              <a:rPr lang="en-US" sz="2400" dirty="0" smtClean="0">
                <a:latin typeface="Verdana" charset="0"/>
              </a:rPr>
              <a:t> x3</a:t>
            </a:r>
            <a:r>
              <a:rPr lang="en-US" sz="2400" dirty="0">
                <a:latin typeface="Verdana" charset="0"/>
              </a:rPr>
              <a:t>,</a:t>
            </a:r>
            <a:r>
              <a:rPr lang="en-US" sz="2400" dirty="0" smtClean="0">
                <a:latin typeface="Verdana" charset="0"/>
              </a:rPr>
              <a:t> x1</a:t>
            </a:r>
            <a:r>
              <a:rPr lang="en-US" sz="2400" dirty="0">
                <a:latin typeface="Verdana" charset="0"/>
              </a:rPr>
              <a:t>, #4</a:t>
            </a:r>
          </a:p>
          <a:p>
            <a:pPr marL="285750" indent="-285750" algn="l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2400" dirty="0">
                <a:latin typeface="Verdana" charset="0"/>
              </a:rPr>
              <a:t>sub</a:t>
            </a:r>
            <a:r>
              <a:rPr lang="en-US" sz="2400" dirty="0" smtClean="0">
                <a:latin typeface="Verdana" charset="0"/>
              </a:rPr>
              <a:t> x6</a:t>
            </a:r>
            <a:r>
              <a:rPr lang="en-US" sz="2400" dirty="0">
                <a:latin typeface="Verdana" charset="0"/>
              </a:rPr>
              <a:t>,</a:t>
            </a:r>
            <a:r>
              <a:rPr lang="en-US" sz="2400" dirty="0" smtClean="0">
                <a:latin typeface="Verdana" charset="0"/>
              </a:rPr>
              <a:t> x7</a:t>
            </a:r>
            <a:r>
              <a:rPr lang="en-US" sz="2400" dirty="0">
                <a:latin typeface="Verdana" charset="0"/>
              </a:rPr>
              <a:t>,</a:t>
            </a:r>
            <a:r>
              <a:rPr lang="en-US" sz="2400" dirty="0" smtClean="0">
                <a:latin typeface="Verdana" charset="0"/>
              </a:rPr>
              <a:t> x6</a:t>
            </a:r>
            <a:endParaRPr lang="en-US" sz="2400" dirty="0">
              <a:latin typeface="Verdana" charset="0"/>
            </a:endParaRPr>
          </a:p>
          <a:p>
            <a:pPr marL="285750" indent="-285750" algn="l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2400" dirty="0">
                <a:latin typeface="Verdana" charset="0"/>
              </a:rPr>
              <a:t>add</a:t>
            </a:r>
            <a:r>
              <a:rPr lang="en-US" sz="2400" dirty="0" smtClean="0">
                <a:latin typeface="Verdana" charset="0"/>
              </a:rPr>
              <a:t> x3</a:t>
            </a:r>
            <a:r>
              <a:rPr lang="en-US" sz="2400" dirty="0">
                <a:latin typeface="Verdana" charset="0"/>
              </a:rPr>
              <a:t>,</a:t>
            </a:r>
            <a:r>
              <a:rPr lang="en-US" sz="2400" dirty="0" smtClean="0">
                <a:latin typeface="Verdana" charset="0"/>
              </a:rPr>
              <a:t> x3</a:t>
            </a:r>
            <a:r>
              <a:rPr lang="en-US" sz="2400" dirty="0">
                <a:latin typeface="Verdana" charset="0"/>
              </a:rPr>
              <a:t>,</a:t>
            </a:r>
            <a:r>
              <a:rPr lang="en-US" sz="2400" dirty="0" smtClean="0">
                <a:latin typeface="Verdana" charset="0"/>
              </a:rPr>
              <a:t> x6</a:t>
            </a:r>
            <a:endParaRPr lang="en-US" sz="2400" dirty="0">
              <a:latin typeface="Verdana" charset="0"/>
            </a:endParaRPr>
          </a:p>
          <a:p>
            <a:pPr marL="285750" indent="-285750" algn="l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2400" dirty="0">
                <a:latin typeface="Verdana" charset="0"/>
              </a:rPr>
              <a:t>ld</a:t>
            </a:r>
            <a:r>
              <a:rPr lang="en-US" sz="2400" dirty="0" smtClean="0">
                <a:latin typeface="Verdana" charset="0"/>
              </a:rPr>
              <a:t> x6</a:t>
            </a:r>
            <a:r>
              <a:rPr lang="en-US" sz="2400" dirty="0">
                <a:latin typeface="Verdana" charset="0"/>
              </a:rPr>
              <a:t>, 0</a:t>
            </a:r>
            <a:r>
              <a:rPr lang="en-US" sz="2400" dirty="0" smtClean="0">
                <a:latin typeface="Verdana" charset="0"/>
              </a:rPr>
              <a:t>(x1</a:t>
            </a:r>
            <a:r>
              <a:rPr lang="en-US" sz="2400" dirty="0">
                <a:latin typeface="Verdana" charset="0"/>
              </a:rPr>
              <a:t>)</a:t>
            </a:r>
          </a:p>
        </p:txBody>
      </p:sp>
      <p:sp>
        <p:nvSpPr>
          <p:cNvPr id="1920143" name="Rectangle 143"/>
          <p:cNvSpPr>
            <a:spLocks noChangeArrowheads="1"/>
          </p:cNvSpPr>
          <p:nvPr/>
        </p:nvSpPr>
        <p:spPr bwMode="auto">
          <a:xfrm>
            <a:off x="4572000" y="2590800"/>
            <a:ext cx="303213" cy="228600"/>
          </a:xfrm>
          <a:prstGeom prst="rect">
            <a:avLst/>
          </a:prstGeom>
          <a:noFill/>
          <a:ln w="1905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lIns="0" tIns="0" rIns="0" bIns="0" anchor="ctr">
            <a:prstTxWarp prst="textNoShape">
              <a:avLst/>
            </a:prstTxWarp>
            <a:normAutofit fontScale="92500" lnSpcReduction="20000"/>
          </a:bodyPr>
          <a:lstStyle/>
          <a:p>
            <a:r>
              <a:rPr lang="en-US" sz="1800" dirty="0" err="1" smtClean="0">
                <a:latin typeface="Verdana" charset="0"/>
              </a:rPr>
              <a:t>p</a:t>
            </a:r>
            <a:endParaRPr lang="en-US" sz="1800" dirty="0">
              <a:latin typeface="Verdana" charset="0"/>
            </a:endParaRPr>
          </a:p>
        </p:txBody>
      </p:sp>
      <p:sp>
        <p:nvSpPr>
          <p:cNvPr id="1920144" name="Rectangle 144"/>
          <p:cNvSpPr>
            <a:spLocks noChangeArrowheads="1"/>
          </p:cNvSpPr>
          <p:nvPr/>
        </p:nvSpPr>
        <p:spPr bwMode="auto">
          <a:xfrm>
            <a:off x="4572000" y="2819400"/>
            <a:ext cx="303213" cy="228600"/>
          </a:xfrm>
          <a:prstGeom prst="rect">
            <a:avLst/>
          </a:prstGeom>
          <a:noFill/>
          <a:ln w="1905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lIns="0" tIns="0" rIns="0" bIns="0" anchor="ctr">
            <a:prstTxWarp prst="textNoShape">
              <a:avLst/>
            </a:prstTxWarp>
            <a:normAutofit fontScale="92500" lnSpcReduction="20000"/>
          </a:bodyPr>
          <a:lstStyle/>
          <a:p>
            <a:r>
              <a:rPr lang="en-US" sz="1800">
                <a:latin typeface="Verdana" charset="0"/>
              </a:rPr>
              <a:t>p</a:t>
            </a:r>
          </a:p>
        </p:txBody>
      </p:sp>
      <p:sp>
        <p:nvSpPr>
          <p:cNvPr id="1920145" name="Rectangle 145"/>
          <p:cNvSpPr>
            <a:spLocks noChangeArrowheads="1"/>
          </p:cNvSpPr>
          <p:nvPr/>
        </p:nvSpPr>
        <p:spPr bwMode="auto">
          <a:xfrm>
            <a:off x="4572000" y="3048000"/>
            <a:ext cx="303213" cy="228600"/>
          </a:xfrm>
          <a:prstGeom prst="rect">
            <a:avLst/>
          </a:prstGeom>
          <a:noFill/>
          <a:ln w="1905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lIns="0" tIns="0" rIns="0" bIns="0" anchor="ctr">
            <a:prstTxWarp prst="textNoShape">
              <a:avLst/>
            </a:prstTxWarp>
            <a:normAutofit fontScale="92500" lnSpcReduction="20000"/>
          </a:bodyPr>
          <a:lstStyle/>
          <a:p>
            <a:r>
              <a:rPr lang="en-US" sz="1800">
                <a:latin typeface="Verdana" charset="0"/>
              </a:rPr>
              <a:t>p</a:t>
            </a:r>
          </a:p>
        </p:txBody>
      </p:sp>
      <p:sp>
        <p:nvSpPr>
          <p:cNvPr id="1920146" name="Rectangle 146"/>
          <p:cNvSpPr>
            <a:spLocks noChangeArrowheads="1"/>
          </p:cNvSpPr>
          <p:nvPr/>
        </p:nvSpPr>
        <p:spPr bwMode="auto">
          <a:xfrm>
            <a:off x="4572000" y="1447800"/>
            <a:ext cx="303213" cy="228600"/>
          </a:xfrm>
          <a:prstGeom prst="rect">
            <a:avLst/>
          </a:prstGeom>
          <a:noFill/>
          <a:ln w="1905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lIns="0" tIns="0" rIns="0" bIns="0" anchor="ctr">
            <a:prstTxWarp prst="textNoShape">
              <a:avLst/>
            </a:prstTxWarp>
            <a:normAutofit fontScale="92500" lnSpcReduction="20000"/>
          </a:bodyPr>
          <a:lstStyle/>
          <a:p>
            <a:endParaRPr lang="en-US" sz="1800">
              <a:latin typeface="Verdana" charset="0"/>
            </a:endParaRPr>
          </a:p>
        </p:txBody>
      </p:sp>
      <p:sp>
        <p:nvSpPr>
          <p:cNvPr id="1920147" name="Rectangle 147"/>
          <p:cNvSpPr>
            <a:spLocks noChangeArrowheads="1"/>
          </p:cNvSpPr>
          <p:nvPr/>
        </p:nvSpPr>
        <p:spPr bwMode="auto">
          <a:xfrm>
            <a:off x="4573588" y="3886200"/>
            <a:ext cx="303212" cy="228600"/>
          </a:xfrm>
          <a:prstGeom prst="rect">
            <a:avLst/>
          </a:prstGeom>
          <a:noFill/>
          <a:ln w="1905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endParaRPr lang="en-US" sz="1800">
              <a:latin typeface="Verdana" charset="0"/>
            </a:endParaRPr>
          </a:p>
        </p:txBody>
      </p:sp>
      <p:sp>
        <p:nvSpPr>
          <p:cNvPr id="1920148" name="Rectangle 148"/>
          <p:cNvSpPr>
            <a:spLocks noChangeArrowheads="1"/>
          </p:cNvSpPr>
          <p:nvPr/>
        </p:nvSpPr>
        <p:spPr bwMode="auto">
          <a:xfrm>
            <a:off x="4572000" y="1676400"/>
            <a:ext cx="303213" cy="228600"/>
          </a:xfrm>
          <a:prstGeom prst="rect">
            <a:avLst/>
          </a:prstGeom>
          <a:noFill/>
          <a:ln w="1905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lIns="0" tIns="0" rIns="0" bIns="0" anchor="ctr">
            <a:prstTxWarp prst="textNoShape">
              <a:avLst/>
            </a:prstTxWarp>
            <a:normAutofit fontScale="92500" lnSpcReduction="20000"/>
          </a:bodyPr>
          <a:lstStyle/>
          <a:p>
            <a:endParaRPr lang="en-US" sz="1800">
              <a:latin typeface="Verdana" charset="0"/>
            </a:endParaRPr>
          </a:p>
        </p:txBody>
      </p:sp>
      <p:sp>
        <p:nvSpPr>
          <p:cNvPr id="1920149" name="Rectangle 149"/>
          <p:cNvSpPr>
            <a:spLocks noChangeArrowheads="1"/>
          </p:cNvSpPr>
          <p:nvPr/>
        </p:nvSpPr>
        <p:spPr bwMode="auto">
          <a:xfrm>
            <a:off x="4572000" y="1905000"/>
            <a:ext cx="303213" cy="228600"/>
          </a:xfrm>
          <a:prstGeom prst="rect">
            <a:avLst/>
          </a:prstGeom>
          <a:noFill/>
          <a:ln w="1905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lIns="0" tIns="0" rIns="0" bIns="0" anchor="ctr">
            <a:prstTxWarp prst="textNoShape">
              <a:avLst/>
            </a:prstTxWarp>
            <a:normAutofit fontScale="92500" lnSpcReduction="20000"/>
          </a:bodyPr>
          <a:lstStyle/>
          <a:p>
            <a:endParaRPr lang="en-US" sz="1800">
              <a:latin typeface="Verdana" charset="0"/>
            </a:endParaRPr>
          </a:p>
        </p:txBody>
      </p:sp>
      <p:sp>
        <p:nvSpPr>
          <p:cNvPr id="1920150" name="Rectangle 150"/>
          <p:cNvSpPr>
            <a:spLocks noChangeArrowheads="1"/>
          </p:cNvSpPr>
          <p:nvPr/>
        </p:nvSpPr>
        <p:spPr bwMode="auto">
          <a:xfrm>
            <a:off x="4572000" y="2133600"/>
            <a:ext cx="303213" cy="228600"/>
          </a:xfrm>
          <a:prstGeom prst="rect">
            <a:avLst/>
          </a:prstGeom>
          <a:noFill/>
          <a:ln w="1905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lIns="0" tIns="0" rIns="0" bIns="0" anchor="ctr">
            <a:prstTxWarp prst="textNoShape">
              <a:avLst/>
            </a:prstTxWarp>
            <a:normAutofit fontScale="92500" lnSpcReduction="20000"/>
          </a:bodyPr>
          <a:lstStyle/>
          <a:p>
            <a:endParaRPr lang="en-US" sz="1800">
              <a:latin typeface="Verdana" charset="0"/>
            </a:endParaRPr>
          </a:p>
        </p:txBody>
      </p:sp>
      <p:sp>
        <p:nvSpPr>
          <p:cNvPr id="1920151" name="Rectangle 151"/>
          <p:cNvSpPr>
            <a:spLocks noChangeArrowheads="1"/>
          </p:cNvSpPr>
          <p:nvPr/>
        </p:nvSpPr>
        <p:spPr bwMode="auto">
          <a:xfrm>
            <a:off x="4572000" y="2362200"/>
            <a:ext cx="303213" cy="228600"/>
          </a:xfrm>
          <a:prstGeom prst="rect">
            <a:avLst/>
          </a:prstGeom>
          <a:noFill/>
          <a:ln w="1905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lIns="0" tIns="0" rIns="0" bIns="0" anchor="ctr">
            <a:prstTxWarp prst="textNoShape">
              <a:avLst/>
            </a:prstTxWarp>
            <a:normAutofit fontScale="92500" lnSpcReduction="20000"/>
          </a:bodyPr>
          <a:lstStyle/>
          <a:p>
            <a:endParaRPr lang="en-US" sz="1800">
              <a:latin typeface="Verdana" charset="0"/>
            </a:endParaRPr>
          </a:p>
        </p:txBody>
      </p:sp>
      <p:sp>
        <p:nvSpPr>
          <p:cNvPr id="1920152" name="Line 152"/>
          <p:cNvSpPr>
            <a:spLocks noChangeShapeType="1"/>
          </p:cNvSpPr>
          <p:nvPr/>
        </p:nvSpPr>
        <p:spPr bwMode="auto">
          <a:xfrm>
            <a:off x="4572000" y="3276600"/>
            <a:ext cx="0" cy="609600"/>
          </a:xfrm>
          <a:prstGeom prst="line">
            <a:avLst/>
          </a:prstGeom>
          <a:noFill/>
          <a:ln w="19050">
            <a:solidFill>
              <a:schemeClr val="tx2"/>
            </a:solidFill>
            <a:prstDash val="sysDot"/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20153" name="Line 153"/>
          <p:cNvSpPr>
            <a:spLocks noChangeShapeType="1"/>
          </p:cNvSpPr>
          <p:nvPr/>
        </p:nvSpPr>
        <p:spPr bwMode="auto">
          <a:xfrm>
            <a:off x="4875213" y="3276600"/>
            <a:ext cx="0" cy="609600"/>
          </a:xfrm>
          <a:prstGeom prst="line">
            <a:avLst/>
          </a:prstGeom>
          <a:noFill/>
          <a:ln w="19050">
            <a:solidFill>
              <a:schemeClr val="tx2"/>
            </a:solidFill>
            <a:prstDash val="sysDot"/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20154" name="Rectangle 154"/>
          <p:cNvSpPr>
            <a:spLocks noChangeArrowheads="1"/>
          </p:cNvSpPr>
          <p:nvPr/>
        </p:nvSpPr>
        <p:spPr bwMode="auto">
          <a:xfrm>
            <a:off x="5334000" y="2590800"/>
            <a:ext cx="682625" cy="228600"/>
          </a:xfrm>
          <a:prstGeom prst="rect">
            <a:avLst/>
          </a:prstGeom>
          <a:noFill/>
          <a:ln w="1905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l"/>
            <a:endParaRPr lang="en-US" sz="1800">
              <a:latin typeface="Verdana" charset="0"/>
            </a:endParaRPr>
          </a:p>
        </p:txBody>
      </p:sp>
      <p:sp>
        <p:nvSpPr>
          <p:cNvPr id="1920155" name="Rectangle 155"/>
          <p:cNvSpPr>
            <a:spLocks noChangeArrowheads="1"/>
          </p:cNvSpPr>
          <p:nvPr/>
        </p:nvSpPr>
        <p:spPr bwMode="auto">
          <a:xfrm>
            <a:off x="5334000" y="2819400"/>
            <a:ext cx="682625" cy="228600"/>
          </a:xfrm>
          <a:prstGeom prst="rect">
            <a:avLst/>
          </a:prstGeom>
          <a:noFill/>
          <a:ln w="1905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l"/>
            <a:endParaRPr lang="en-US" sz="1800">
              <a:latin typeface="Verdana" charset="0"/>
            </a:endParaRPr>
          </a:p>
        </p:txBody>
      </p:sp>
      <p:sp>
        <p:nvSpPr>
          <p:cNvPr id="1920156" name="Rectangle 156"/>
          <p:cNvSpPr>
            <a:spLocks noChangeArrowheads="1"/>
          </p:cNvSpPr>
          <p:nvPr/>
        </p:nvSpPr>
        <p:spPr bwMode="auto">
          <a:xfrm>
            <a:off x="5334000" y="3048000"/>
            <a:ext cx="682625" cy="228600"/>
          </a:xfrm>
          <a:prstGeom prst="rect">
            <a:avLst/>
          </a:prstGeom>
          <a:noFill/>
          <a:ln w="1905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l"/>
            <a:endParaRPr lang="en-US" sz="1800">
              <a:latin typeface="Verdana" charset="0"/>
            </a:endParaRPr>
          </a:p>
        </p:txBody>
      </p:sp>
      <p:sp>
        <p:nvSpPr>
          <p:cNvPr id="1920157" name="Rectangle 157"/>
          <p:cNvSpPr>
            <a:spLocks noChangeArrowheads="1"/>
          </p:cNvSpPr>
          <p:nvPr/>
        </p:nvSpPr>
        <p:spPr bwMode="auto">
          <a:xfrm>
            <a:off x="5334000" y="1447800"/>
            <a:ext cx="682625" cy="228600"/>
          </a:xfrm>
          <a:prstGeom prst="rect">
            <a:avLst/>
          </a:prstGeom>
          <a:noFill/>
          <a:ln w="1905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r>
              <a:rPr lang="en-US" sz="1800">
                <a:latin typeface="Verdana" charset="0"/>
              </a:rPr>
              <a:t>P0</a:t>
            </a:r>
          </a:p>
        </p:txBody>
      </p:sp>
      <p:sp>
        <p:nvSpPr>
          <p:cNvPr id="1920158" name="Rectangle 158"/>
          <p:cNvSpPr>
            <a:spLocks noChangeArrowheads="1"/>
          </p:cNvSpPr>
          <p:nvPr/>
        </p:nvSpPr>
        <p:spPr bwMode="auto">
          <a:xfrm>
            <a:off x="5337175" y="3886200"/>
            <a:ext cx="682625" cy="228600"/>
          </a:xfrm>
          <a:prstGeom prst="rect">
            <a:avLst/>
          </a:prstGeom>
          <a:noFill/>
          <a:ln w="1905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endParaRPr lang="en-US" sz="1800">
              <a:latin typeface="Verdana" charset="0"/>
            </a:endParaRPr>
          </a:p>
        </p:txBody>
      </p:sp>
      <p:sp>
        <p:nvSpPr>
          <p:cNvPr id="1920159" name="Rectangle 159"/>
          <p:cNvSpPr>
            <a:spLocks noChangeArrowheads="1"/>
          </p:cNvSpPr>
          <p:nvPr/>
        </p:nvSpPr>
        <p:spPr bwMode="auto">
          <a:xfrm>
            <a:off x="5334000" y="1676400"/>
            <a:ext cx="682625" cy="228600"/>
          </a:xfrm>
          <a:prstGeom prst="rect">
            <a:avLst/>
          </a:prstGeom>
          <a:noFill/>
          <a:ln w="1905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r>
              <a:rPr lang="en-US" sz="1800">
                <a:latin typeface="Verdana" charset="0"/>
              </a:rPr>
              <a:t>P1</a:t>
            </a:r>
          </a:p>
        </p:txBody>
      </p:sp>
      <p:sp>
        <p:nvSpPr>
          <p:cNvPr id="1920160" name="Rectangle 160"/>
          <p:cNvSpPr>
            <a:spLocks noChangeArrowheads="1"/>
          </p:cNvSpPr>
          <p:nvPr/>
        </p:nvSpPr>
        <p:spPr bwMode="auto">
          <a:xfrm>
            <a:off x="5334000" y="1905000"/>
            <a:ext cx="682625" cy="228600"/>
          </a:xfrm>
          <a:prstGeom prst="rect">
            <a:avLst/>
          </a:prstGeom>
          <a:noFill/>
          <a:ln w="1905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r>
              <a:rPr lang="en-US" sz="1800">
                <a:latin typeface="Verdana" charset="0"/>
              </a:rPr>
              <a:t>P3</a:t>
            </a:r>
          </a:p>
        </p:txBody>
      </p:sp>
      <p:sp>
        <p:nvSpPr>
          <p:cNvPr id="1920161" name="Rectangle 161"/>
          <p:cNvSpPr>
            <a:spLocks noChangeArrowheads="1"/>
          </p:cNvSpPr>
          <p:nvPr/>
        </p:nvSpPr>
        <p:spPr bwMode="auto">
          <a:xfrm>
            <a:off x="5334000" y="2133600"/>
            <a:ext cx="682625" cy="228600"/>
          </a:xfrm>
          <a:prstGeom prst="rect">
            <a:avLst/>
          </a:prstGeom>
          <a:noFill/>
          <a:ln w="1905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r>
              <a:rPr lang="en-US" sz="1800">
                <a:latin typeface="Verdana" charset="0"/>
              </a:rPr>
              <a:t>P2</a:t>
            </a:r>
          </a:p>
        </p:txBody>
      </p:sp>
      <p:sp>
        <p:nvSpPr>
          <p:cNvPr id="1920162" name="Rectangle 162"/>
          <p:cNvSpPr>
            <a:spLocks noChangeArrowheads="1"/>
          </p:cNvSpPr>
          <p:nvPr/>
        </p:nvSpPr>
        <p:spPr bwMode="auto">
          <a:xfrm>
            <a:off x="5334000" y="2362200"/>
            <a:ext cx="682625" cy="228600"/>
          </a:xfrm>
          <a:prstGeom prst="rect">
            <a:avLst/>
          </a:prstGeom>
          <a:noFill/>
          <a:ln w="1905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r>
              <a:rPr lang="en-US" sz="1800">
                <a:latin typeface="Verdana" charset="0"/>
              </a:rPr>
              <a:t>P4</a:t>
            </a:r>
          </a:p>
        </p:txBody>
      </p:sp>
      <p:sp>
        <p:nvSpPr>
          <p:cNvPr id="1920163" name="Line 163"/>
          <p:cNvSpPr>
            <a:spLocks noChangeShapeType="1"/>
          </p:cNvSpPr>
          <p:nvPr/>
        </p:nvSpPr>
        <p:spPr bwMode="auto">
          <a:xfrm>
            <a:off x="5334000" y="3276600"/>
            <a:ext cx="0" cy="609600"/>
          </a:xfrm>
          <a:prstGeom prst="line">
            <a:avLst/>
          </a:prstGeom>
          <a:noFill/>
          <a:ln w="19050">
            <a:solidFill>
              <a:schemeClr val="tx2"/>
            </a:solidFill>
            <a:prstDash val="sysDot"/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20164" name="Line 164"/>
          <p:cNvSpPr>
            <a:spLocks noChangeShapeType="1"/>
          </p:cNvSpPr>
          <p:nvPr/>
        </p:nvSpPr>
        <p:spPr bwMode="auto">
          <a:xfrm>
            <a:off x="6016625" y="3276600"/>
            <a:ext cx="0" cy="609600"/>
          </a:xfrm>
          <a:prstGeom prst="line">
            <a:avLst/>
          </a:prstGeom>
          <a:noFill/>
          <a:ln w="19050">
            <a:solidFill>
              <a:schemeClr val="tx2"/>
            </a:solidFill>
            <a:prstDash val="sysDot"/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20165" name="Text Box 165"/>
          <p:cNvSpPr txBox="1">
            <a:spLocks noChangeArrowheads="1"/>
          </p:cNvSpPr>
          <p:nvPr/>
        </p:nvSpPr>
        <p:spPr bwMode="auto">
          <a:xfrm>
            <a:off x="7010400" y="4435475"/>
            <a:ext cx="2133600" cy="16160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000" i="1" dirty="0">
                <a:latin typeface="Verdana" charset="0"/>
              </a:rPr>
              <a:t>(</a:t>
            </a:r>
            <a:r>
              <a:rPr lang="en-US" sz="2000" i="1" dirty="0" err="1">
                <a:latin typeface="Verdana" charset="0"/>
              </a:rPr>
              <a:t>LPRd</a:t>
            </a:r>
            <a:r>
              <a:rPr lang="en-US" sz="2000" i="1" dirty="0">
                <a:latin typeface="Verdana" charset="0"/>
              </a:rPr>
              <a:t> requires third read port on Rename Table for each instruction)</a:t>
            </a:r>
          </a:p>
        </p:txBody>
      </p:sp>
      <p:grpSp>
        <p:nvGrpSpPr>
          <p:cNvPr id="1920166" name="Group 166"/>
          <p:cNvGrpSpPr>
            <a:grpSpLocks/>
          </p:cNvGrpSpPr>
          <p:nvPr/>
        </p:nvGrpSpPr>
        <p:grpSpPr bwMode="auto">
          <a:xfrm>
            <a:off x="2741613" y="3195638"/>
            <a:ext cx="1830387" cy="366712"/>
            <a:chOff x="1679" y="1821"/>
            <a:chExt cx="1153" cy="231"/>
          </a:xfrm>
        </p:grpSpPr>
        <p:sp>
          <p:nvSpPr>
            <p:cNvPr id="1920167" name="Rectangle 167"/>
            <p:cNvSpPr>
              <a:spLocks noChangeArrowheads="1"/>
            </p:cNvSpPr>
            <p:nvPr/>
          </p:nvSpPr>
          <p:spPr bwMode="auto">
            <a:xfrm>
              <a:off x="1968" y="1872"/>
              <a:ext cx="864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l"/>
              <a:r>
                <a:rPr lang="en-US" sz="1800" dirty="0" smtClean="0">
                  <a:latin typeface="Verdana" charset="0"/>
                </a:rPr>
                <a:t>&lt;x1</a:t>
              </a:r>
              <a:r>
                <a:rPr lang="en-US" sz="1800" dirty="0">
                  <a:latin typeface="Verdana" charset="0"/>
                </a:rPr>
                <a:t>&gt;</a:t>
              </a:r>
            </a:p>
          </p:txBody>
        </p:sp>
        <p:sp>
          <p:nvSpPr>
            <p:cNvPr id="1920168" name="Text Box 168"/>
            <p:cNvSpPr txBox="1">
              <a:spLocks noChangeArrowheads="1"/>
            </p:cNvSpPr>
            <p:nvPr/>
          </p:nvSpPr>
          <p:spPr bwMode="auto">
            <a:xfrm>
              <a:off x="1679" y="1821"/>
              <a:ext cx="294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800">
                  <a:latin typeface="Verdana" charset="0"/>
                </a:rPr>
                <a:t>P8</a:t>
              </a:r>
            </a:p>
          </p:txBody>
        </p:sp>
      </p:grpSp>
      <p:sp>
        <p:nvSpPr>
          <p:cNvPr id="1920169" name="Rectangle 169"/>
          <p:cNvSpPr>
            <a:spLocks noChangeArrowheads="1"/>
          </p:cNvSpPr>
          <p:nvPr/>
        </p:nvSpPr>
        <p:spPr bwMode="auto">
          <a:xfrm>
            <a:off x="4572000" y="3276600"/>
            <a:ext cx="303213" cy="228600"/>
          </a:xfrm>
          <a:prstGeom prst="rect">
            <a:avLst/>
          </a:prstGeom>
          <a:noFill/>
          <a:ln w="1905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lIns="0" tIns="0" rIns="0" bIns="0" anchor="ctr">
            <a:prstTxWarp prst="textNoShape">
              <a:avLst/>
            </a:prstTxWarp>
            <a:normAutofit fontScale="92500" lnSpcReduction="20000"/>
          </a:bodyPr>
          <a:lstStyle/>
          <a:p>
            <a:r>
              <a:rPr lang="en-US" sz="1800" dirty="0" err="1">
                <a:latin typeface="Verdana" charset="0"/>
              </a:rPr>
              <a:t>p</a:t>
            </a:r>
            <a:endParaRPr lang="en-US" sz="1800" dirty="0">
              <a:latin typeface="Verdana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3633D-ECE2-1E41-8384-E68715DD82CA}" type="slidenum">
              <a:rPr lang="en-US"/>
              <a:pPr/>
              <a:t>9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92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81000"/>
            <a:ext cx="7772400" cy="500063"/>
          </a:xfrm>
        </p:spPr>
        <p:txBody>
          <a:bodyPr/>
          <a:lstStyle/>
          <a:p>
            <a:r>
              <a:rPr lang="en-US" dirty="0"/>
              <a:t>Physical Register Management</a:t>
            </a:r>
            <a:endParaRPr lang="en-US" sz="1800" i="1" dirty="0"/>
          </a:p>
        </p:txBody>
      </p:sp>
      <p:grpSp>
        <p:nvGrpSpPr>
          <p:cNvPr id="1922051" name="Group 3"/>
          <p:cNvGrpSpPr>
            <a:grpSpLocks/>
          </p:cNvGrpSpPr>
          <p:nvPr/>
        </p:nvGrpSpPr>
        <p:grpSpPr bwMode="auto">
          <a:xfrm>
            <a:off x="539750" y="4114801"/>
            <a:ext cx="6324601" cy="2209800"/>
            <a:chOff x="144" y="2592"/>
            <a:chExt cx="3984" cy="1392"/>
          </a:xfrm>
        </p:grpSpPr>
        <p:grpSp>
          <p:nvGrpSpPr>
            <p:cNvPr id="1922052" name="Group 4"/>
            <p:cNvGrpSpPr>
              <a:grpSpLocks/>
            </p:cNvGrpSpPr>
            <p:nvPr/>
          </p:nvGrpSpPr>
          <p:grpSpPr bwMode="auto">
            <a:xfrm>
              <a:off x="144" y="2832"/>
              <a:ext cx="3984" cy="1152"/>
              <a:chOff x="144" y="2928"/>
              <a:chExt cx="3984" cy="1152"/>
            </a:xfrm>
          </p:grpSpPr>
          <p:sp>
            <p:nvSpPr>
              <p:cNvPr id="1922053" name="Rectangle 5"/>
              <p:cNvSpPr>
                <a:spLocks noChangeArrowheads="1"/>
              </p:cNvSpPr>
              <p:nvPr/>
            </p:nvSpPr>
            <p:spPr bwMode="auto">
              <a:xfrm>
                <a:off x="672" y="2928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r>
                  <a:rPr lang="en-US" sz="1800">
                    <a:latin typeface="Verdana" charset="0"/>
                  </a:rPr>
                  <a:t>op</a:t>
                </a:r>
              </a:p>
            </p:txBody>
          </p:sp>
          <p:sp>
            <p:nvSpPr>
              <p:cNvPr id="1922054" name="Rectangle 6"/>
              <p:cNvSpPr>
                <a:spLocks noChangeArrowheads="1"/>
              </p:cNvSpPr>
              <p:nvPr/>
            </p:nvSpPr>
            <p:spPr bwMode="auto">
              <a:xfrm>
                <a:off x="1104" y="2928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r>
                  <a:rPr lang="en-US" sz="1800">
                    <a:latin typeface="Verdana" charset="0"/>
                  </a:rPr>
                  <a:t>p1</a:t>
                </a:r>
              </a:p>
            </p:txBody>
          </p:sp>
          <p:sp>
            <p:nvSpPr>
              <p:cNvPr id="1922055" name="Rectangle 7"/>
              <p:cNvSpPr>
                <a:spLocks noChangeArrowheads="1"/>
              </p:cNvSpPr>
              <p:nvPr/>
            </p:nvSpPr>
            <p:spPr bwMode="auto">
              <a:xfrm>
                <a:off x="1344" y="292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r>
                  <a:rPr lang="en-US" sz="1800" dirty="0">
                    <a:latin typeface="Verdana" charset="0"/>
                  </a:rPr>
                  <a:t>PR1</a:t>
                </a:r>
              </a:p>
            </p:txBody>
          </p:sp>
          <p:sp>
            <p:nvSpPr>
              <p:cNvPr id="1922056" name="Rectangle 8"/>
              <p:cNvSpPr>
                <a:spLocks noChangeArrowheads="1"/>
              </p:cNvSpPr>
              <p:nvPr/>
            </p:nvSpPr>
            <p:spPr bwMode="auto">
              <a:xfrm>
                <a:off x="1872" y="2928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r>
                  <a:rPr lang="en-US" sz="1800">
                    <a:latin typeface="Verdana" charset="0"/>
                  </a:rPr>
                  <a:t>p2</a:t>
                </a:r>
              </a:p>
            </p:txBody>
          </p:sp>
          <p:sp>
            <p:nvSpPr>
              <p:cNvPr id="1922057" name="Rectangle 9"/>
              <p:cNvSpPr>
                <a:spLocks noChangeArrowheads="1"/>
              </p:cNvSpPr>
              <p:nvPr/>
            </p:nvSpPr>
            <p:spPr bwMode="auto">
              <a:xfrm>
                <a:off x="2112" y="292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r>
                  <a:rPr lang="en-US" sz="1800" dirty="0">
                    <a:latin typeface="Verdana" charset="0"/>
                  </a:rPr>
                  <a:t>PR2</a:t>
                </a:r>
              </a:p>
            </p:txBody>
          </p:sp>
          <p:sp>
            <p:nvSpPr>
              <p:cNvPr id="1922058" name="Rectangle 10"/>
              <p:cNvSpPr>
                <a:spLocks noChangeArrowheads="1"/>
              </p:cNvSpPr>
              <p:nvPr/>
            </p:nvSpPr>
            <p:spPr bwMode="auto">
              <a:xfrm>
                <a:off x="432" y="2928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r>
                  <a:rPr lang="en-US" sz="1800">
                    <a:latin typeface="Verdana" charset="0"/>
                  </a:rPr>
                  <a:t>ex</a:t>
                </a:r>
              </a:p>
            </p:txBody>
          </p:sp>
          <p:sp>
            <p:nvSpPr>
              <p:cNvPr id="1922059" name="Rectangle 11"/>
              <p:cNvSpPr>
                <a:spLocks noChangeArrowheads="1"/>
              </p:cNvSpPr>
              <p:nvPr/>
            </p:nvSpPr>
            <p:spPr bwMode="auto">
              <a:xfrm>
                <a:off x="144" y="2928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r>
                  <a:rPr lang="en-US" sz="1800">
                    <a:latin typeface="Verdana" charset="0"/>
                  </a:rPr>
                  <a:t>use</a:t>
                </a:r>
              </a:p>
            </p:txBody>
          </p:sp>
          <p:sp>
            <p:nvSpPr>
              <p:cNvPr id="1922060" name="Rectangle 12"/>
              <p:cNvSpPr>
                <a:spLocks noChangeArrowheads="1"/>
              </p:cNvSpPr>
              <p:nvPr/>
            </p:nvSpPr>
            <p:spPr bwMode="auto">
              <a:xfrm>
                <a:off x="672" y="3072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2061" name="Rectangle 13"/>
              <p:cNvSpPr>
                <a:spLocks noChangeArrowheads="1"/>
              </p:cNvSpPr>
              <p:nvPr/>
            </p:nvSpPr>
            <p:spPr bwMode="auto">
              <a:xfrm>
                <a:off x="1104" y="3072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2062" name="Rectangle 14"/>
              <p:cNvSpPr>
                <a:spLocks noChangeArrowheads="1"/>
              </p:cNvSpPr>
              <p:nvPr/>
            </p:nvSpPr>
            <p:spPr bwMode="auto">
              <a:xfrm>
                <a:off x="1344" y="307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2063" name="Rectangle 15"/>
              <p:cNvSpPr>
                <a:spLocks noChangeArrowheads="1"/>
              </p:cNvSpPr>
              <p:nvPr/>
            </p:nvSpPr>
            <p:spPr bwMode="auto">
              <a:xfrm>
                <a:off x="1872" y="3072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2064" name="Rectangle 16"/>
              <p:cNvSpPr>
                <a:spLocks noChangeArrowheads="1"/>
              </p:cNvSpPr>
              <p:nvPr/>
            </p:nvSpPr>
            <p:spPr bwMode="auto">
              <a:xfrm>
                <a:off x="2112" y="307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2065" name="Rectangle 17"/>
              <p:cNvSpPr>
                <a:spLocks noChangeArrowheads="1"/>
              </p:cNvSpPr>
              <p:nvPr/>
            </p:nvSpPr>
            <p:spPr bwMode="auto">
              <a:xfrm>
                <a:off x="432" y="3072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2066" name="Rectangle 18"/>
              <p:cNvSpPr>
                <a:spLocks noChangeArrowheads="1"/>
              </p:cNvSpPr>
              <p:nvPr/>
            </p:nvSpPr>
            <p:spPr bwMode="auto">
              <a:xfrm>
                <a:off x="144" y="3072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2067" name="Rectangle 19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2068" name="Rectangle 20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2069" name="Rectangle 21"/>
              <p:cNvSpPr>
                <a:spLocks noChangeArrowheads="1"/>
              </p:cNvSpPr>
              <p:nvPr/>
            </p:nvSpPr>
            <p:spPr bwMode="auto">
              <a:xfrm>
                <a:off x="1344" y="321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2070" name="Rectangle 22"/>
              <p:cNvSpPr>
                <a:spLocks noChangeArrowheads="1"/>
              </p:cNvSpPr>
              <p:nvPr/>
            </p:nvSpPr>
            <p:spPr bwMode="auto">
              <a:xfrm>
                <a:off x="1872" y="3216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2071" name="Rectangle 23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2072" name="Rectangle 24"/>
              <p:cNvSpPr>
                <a:spLocks noChangeArrowheads="1"/>
              </p:cNvSpPr>
              <p:nvPr/>
            </p:nvSpPr>
            <p:spPr bwMode="auto">
              <a:xfrm>
                <a:off x="432" y="3216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2073" name="Rectangle 25"/>
              <p:cNvSpPr>
                <a:spLocks noChangeArrowheads="1"/>
              </p:cNvSpPr>
              <p:nvPr/>
            </p:nvSpPr>
            <p:spPr bwMode="auto">
              <a:xfrm>
                <a:off x="144" y="3216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2074" name="Rectangle 26"/>
              <p:cNvSpPr>
                <a:spLocks noChangeArrowheads="1"/>
              </p:cNvSpPr>
              <p:nvPr/>
            </p:nvSpPr>
            <p:spPr bwMode="auto">
              <a:xfrm>
                <a:off x="672" y="3360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2075" name="Rectangle 27"/>
              <p:cNvSpPr>
                <a:spLocks noChangeArrowheads="1"/>
              </p:cNvSpPr>
              <p:nvPr/>
            </p:nvSpPr>
            <p:spPr bwMode="auto">
              <a:xfrm>
                <a:off x="1104" y="3360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2076" name="Rectangle 28"/>
              <p:cNvSpPr>
                <a:spLocks noChangeArrowheads="1"/>
              </p:cNvSpPr>
              <p:nvPr/>
            </p:nvSpPr>
            <p:spPr bwMode="auto">
              <a:xfrm>
                <a:off x="1344" y="3360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2077" name="Rectangle 29"/>
              <p:cNvSpPr>
                <a:spLocks noChangeArrowheads="1"/>
              </p:cNvSpPr>
              <p:nvPr/>
            </p:nvSpPr>
            <p:spPr bwMode="auto">
              <a:xfrm>
                <a:off x="1872" y="3360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2078" name="Rectangle 30"/>
              <p:cNvSpPr>
                <a:spLocks noChangeArrowheads="1"/>
              </p:cNvSpPr>
              <p:nvPr/>
            </p:nvSpPr>
            <p:spPr bwMode="auto">
              <a:xfrm>
                <a:off x="2112" y="3360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2079" name="Rectangle 31"/>
              <p:cNvSpPr>
                <a:spLocks noChangeArrowheads="1"/>
              </p:cNvSpPr>
              <p:nvPr/>
            </p:nvSpPr>
            <p:spPr bwMode="auto">
              <a:xfrm>
                <a:off x="432" y="3360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2080" name="Rectangle 32"/>
              <p:cNvSpPr>
                <a:spLocks noChangeArrowheads="1"/>
              </p:cNvSpPr>
              <p:nvPr/>
            </p:nvSpPr>
            <p:spPr bwMode="auto">
              <a:xfrm>
                <a:off x="144" y="3360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2081" name="Rectangle 33"/>
              <p:cNvSpPr>
                <a:spLocks noChangeArrowheads="1"/>
              </p:cNvSpPr>
              <p:nvPr/>
            </p:nvSpPr>
            <p:spPr bwMode="auto">
              <a:xfrm>
                <a:off x="672" y="3504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2082" name="Rectangle 34"/>
              <p:cNvSpPr>
                <a:spLocks noChangeArrowheads="1"/>
              </p:cNvSpPr>
              <p:nvPr/>
            </p:nvSpPr>
            <p:spPr bwMode="auto">
              <a:xfrm>
                <a:off x="1104" y="3504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2083" name="Rectangle 35"/>
              <p:cNvSpPr>
                <a:spLocks noChangeArrowheads="1"/>
              </p:cNvSpPr>
              <p:nvPr/>
            </p:nvSpPr>
            <p:spPr bwMode="auto">
              <a:xfrm>
                <a:off x="1344" y="3504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2084" name="Rectangle 36"/>
              <p:cNvSpPr>
                <a:spLocks noChangeArrowheads="1"/>
              </p:cNvSpPr>
              <p:nvPr/>
            </p:nvSpPr>
            <p:spPr bwMode="auto">
              <a:xfrm>
                <a:off x="1872" y="3504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2085" name="Rectangle 37"/>
              <p:cNvSpPr>
                <a:spLocks noChangeArrowheads="1"/>
              </p:cNvSpPr>
              <p:nvPr/>
            </p:nvSpPr>
            <p:spPr bwMode="auto">
              <a:xfrm>
                <a:off x="2112" y="3504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2086" name="Rectangle 38"/>
              <p:cNvSpPr>
                <a:spLocks noChangeArrowheads="1"/>
              </p:cNvSpPr>
              <p:nvPr/>
            </p:nvSpPr>
            <p:spPr bwMode="auto">
              <a:xfrm>
                <a:off x="432" y="3504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2087" name="Rectangle 39"/>
              <p:cNvSpPr>
                <a:spLocks noChangeArrowheads="1"/>
              </p:cNvSpPr>
              <p:nvPr/>
            </p:nvSpPr>
            <p:spPr bwMode="auto">
              <a:xfrm>
                <a:off x="144" y="3504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2088" name="Rectangle 40"/>
              <p:cNvSpPr>
                <a:spLocks noChangeArrowheads="1"/>
              </p:cNvSpPr>
              <p:nvPr/>
            </p:nvSpPr>
            <p:spPr bwMode="auto">
              <a:xfrm>
                <a:off x="672" y="3648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2089" name="Rectangle 41"/>
              <p:cNvSpPr>
                <a:spLocks noChangeArrowheads="1"/>
              </p:cNvSpPr>
              <p:nvPr/>
            </p:nvSpPr>
            <p:spPr bwMode="auto">
              <a:xfrm>
                <a:off x="1104" y="3648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2090" name="Rectangle 42"/>
              <p:cNvSpPr>
                <a:spLocks noChangeArrowheads="1"/>
              </p:cNvSpPr>
              <p:nvPr/>
            </p:nvSpPr>
            <p:spPr bwMode="auto">
              <a:xfrm>
                <a:off x="1344" y="364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2091" name="Rectangle 43"/>
              <p:cNvSpPr>
                <a:spLocks noChangeArrowheads="1"/>
              </p:cNvSpPr>
              <p:nvPr/>
            </p:nvSpPr>
            <p:spPr bwMode="auto">
              <a:xfrm>
                <a:off x="1872" y="3648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2092" name="Rectangle 44"/>
              <p:cNvSpPr>
                <a:spLocks noChangeArrowheads="1"/>
              </p:cNvSpPr>
              <p:nvPr/>
            </p:nvSpPr>
            <p:spPr bwMode="auto">
              <a:xfrm>
                <a:off x="2112" y="364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2093" name="Rectangle 45"/>
              <p:cNvSpPr>
                <a:spLocks noChangeArrowheads="1"/>
              </p:cNvSpPr>
              <p:nvPr/>
            </p:nvSpPr>
            <p:spPr bwMode="auto">
              <a:xfrm>
                <a:off x="432" y="3648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2094" name="Rectangle 46"/>
              <p:cNvSpPr>
                <a:spLocks noChangeArrowheads="1"/>
              </p:cNvSpPr>
              <p:nvPr/>
            </p:nvSpPr>
            <p:spPr bwMode="auto">
              <a:xfrm>
                <a:off x="144" y="3648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2095" name="Rectangle 47"/>
              <p:cNvSpPr>
                <a:spLocks noChangeArrowheads="1"/>
              </p:cNvSpPr>
              <p:nvPr/>
            </p:nvSpPr>
            <p:spPr bwMode="auto">
              <a:xfrm>
                <a:off x="672" y="3792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2096" name="Rectangle 48"/>
              <p:cNvSpPr>
                <a:spLocks noChangeArrowheads="1"/>
              </p:cNvSpPr>
              <p:nvPr/>
            </p:nvSpPr>
            <p:spPr bwMode="auto">
              <a:xfrm>
                <a:off x="1104" y="3792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2097" name="Rectangle 49"/>
              <p:cNvSpPr>
                <a:spLocks noChangeArrowheads="1"/>
              </p:cNvSpPr>
              <p:nvPr/>
            </p:nvSpPr>
            <p:spPr bwMode="auto">
              <a:xfrm>
                <a:off x="1344" y="379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2098" name="Rectangle 50"/>
              <p:cNvSpPr>
                <a:spLocks noChangeArrowheads="1"/>
              </p:cNvSpPr>
              <p:nvPr/>
            </p:nvSpPr>
            <p:spPr bwMode="auto">
              <a:xfrm>
                <a:off x="1872" y="3792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2099" name="Rectangle 51"/>
              <p:cNvSpPr>
                <a:spLocks noChangeArrowheads="1"/>
              </p:cNvSpPr>
              <p:nvPr/>
            </p:nvSpPr>
            <p:spPr bwMode="auto">
              <a:xfrm>
                <a:off x="2112" y="379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2100" name="Rectangle 52"/>
              <p:cNvSpPr>
                <a:spLocks noChangeArrowheads="1"/>
              </p:cNvSpPr>
              <p:nvPr/>
            </p:nvSpPr>
            <p:spPr bwMode="auto">
              <a:xfrm>
                <a:off x="432" y="3792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2101" name="Rectangle 53"/>
              <p:cNvSpPr>
                <a:spLocks noChangeArrowheads="1"/>
              </p:cNvSpPr>
              <p:nvPr/>
            </p:nvSpPr>
            <p:spPr bwMode="auto">
              <a:xfrm>
                <a:off x="144" y="3792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2102" name="Rectangle 54"/>
              <p:cNvSpPr>
                <a:spLocks noChangeArrowheads="1"/>
              </p:cNvSpPr>
              <p:nvPr/>
            </p:nvSpPr>
            <p:spPr bwMode="auto">
              <a:xfrm>
                <a:off x="672" y="3936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2103" name="Rectangle 55"/>
              <p:cNvSpPr>
                <a:spLocks noChangeArrowheads="1"/>
              </p:cNvSpPr>
              <p:nvPr/>
            </p:nvSpPr>
            <p:spPr bwMode="auto">
              <a:xfrm>
                <a:off x="1104" y="3936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2104" name="Rectangle 56"/>
              <p:cNvSpPr>
                <a:spLocks noChangeArrowheads="1"/>
              </p:cNvSpPr>
              <p:nvPr/>
            </p:nvSpPr>
            <p:spPr bwMode="auto">
              <a:xfrm>
                <a:off x="1344" y="393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2105" name="Rectangle 57"/>
              <p:cNvSpPr>
                <a:spLocks noChangeArrowheads="1"/>
              </p:cNvSpPr>
              <p:nvPr/>
            </p:nvSpPr>
            <p:spPr bwMode="auto">
              <a:xfrm>
                <a:off x="1872" y="3936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2106" name="Rectangle 58"/>
              <p:cNvSpPr>
                <a:spLocks noChangeArrowheads="1"/>
              </p:cNvSpPr>
              <p:nvPr/>
            </p:nvSpPr>
            <p:spPr bwMode="auto">
              <a:xfrm>
                <a:off x="2112" y="393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2107" name="Rectangle 59"/>
              <p:cNvSpPr>
                <a:spLocks noChangeArrowheads="1"/>
              </p:cNvSpPr>
              <p:nvPr/>
            </p:nvSpPr>
            <p:spPr bwMode="auto">
              <a:xfrm>
                <a:off x="2640" y="2928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r>
                  <a:rPr lang="en-US" sz="1800" dirty="0">
                    <a:latin typeface="Verdana" charset="0"/>
                  </a:rPr>
                  <a:t>Rd</a:t>
                </a:r>
              </a:p>
            </p:txBody>
          </p:sp>
          <p:sp>
            <p:nvSpPr>
              <p:cNvPr id="1922108" name="Rectangle 60"/>
              <p:cNvSpPr>
                <a:spLocks noChangeArrowheads="1"/>
              </p:cNvSpPr>
              <p:nvPr/>
            </p:nvSpPr>
            <p:spPr bwMode="auto">
              <a:xfrm>
                <a:off x="2640" y="3072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2109" name="Rectangle 61"/>
              <p:cNvSpPr>
                <a:spLocks noChangeArrowheads="1"/>
              </p:cNvSpPr>
              <p:nvPr/>
            </p:nvSpPr>
            <p:spPr bwMode="auto">
              <a:xfrm>
                <a:off x="2640" y="3216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2110" name="Rectangle 62"/>
              <p:cNvSpPr>
                <a:spLocks noChangeArrowheads="1"/>
              </p:cNvSpPr>
              <p:nvPr/>
            </p:nvSpPr>
            <p:spPr bwMode="auto">
              <a:xfrm>
                <a:off x="2640" y="3360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2111" name="Rectangle 63"/>
              <p:cNvSpPr>
                <a:spLocks noChangeArrowheads="1"/>
              </p:cNvSpPr>
              <p:nvPr/>
            </p:nvSpPr>
            <p:spPr bwMode="auto">
              <a:xfrm>
                <a:off x="2640" y="3504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2112" name="Rectangle 64"/>
              <p:cNvSpPr>
                <a:spLocks noChangeArrowheads="1"/>
              </p:cNvSpPr>
              <p:nvPr/>
            </p:nvSpPr>
            <p:spPr bwMode="auto">
              <a:xfrm>
                <a:off x="2640" y="3648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2113" name="Rectangle 65"/>
              <p:cNvSpPr>
                <a:spLocks noChangeArrowheads="1"/>
              </p:cNvSpPr>
              <p:nvPr/>
            </p:nvSpPr>
            <p:spPr bwMode="auto">
              <a:xfrm>
                <a:off x="2640" y="3792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2114" name="Rectangle 66"/>
              <p:cNvSpPr>
                <a:spLocks noChangeArrowheads="1"/>
              </p:cNvSpPr>
              <p:nvPr/>
            </p:nvSpPr>
            <p:spPr bwMode="auto">
              <a:xfrm>
                <a:off x="2640" y="3936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2115" name="Rectangle 67"/>
              <p:cNvSpPr>
                <a:spLocks noChangeArrowheads="1"/>
              </p:cNvSpPr>
              <p:nvPr/>
            </p:nvSpPr>
            <p:spPr bwMode="auto">
              <a:xfrm>
                <a:off x="432" y="3936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2116" name="Rectangle 68"/>
              <p:cNvSpPr>
                <a:spLocks noChangeArrowheads="1"/>
              </p:cNvSpPr>
              <p:nvPr/>
            </p:nvSpPr>
            <p:spPr bwMode="auto">
              <a:xfrm>
                <a:off x="144" y="3936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2117" name="Rectangle 69"/>
              <p:cNvSpPr>
                <a:spLocks noChangeArrowheads="1"/>
              </p:cNvSpPr>
              <p:nvPr/>
            </p:nvSpPr>
            <p:spPr bwMode="auto">
              <a:xfrm>
                <a:off x="3600" y="292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r>
                  <a:rPr lang="en-US" sz="1800" dirty="0" err="1">
                    <a:latin typeface="Verdana" charset="0"/>
                  </a:rPr>
                  <a:t>PRd</a:t>
                </a:r>
                <a:endParaRPr lang="en-US" sz="1800" dirty="0">
                  <a:latin typeface="Verdana" charset="0"/>
                </a:endParaRPr>
              </a:p>
            </p:txBody>
          </p:sp>
          <p:sp>
            <p:nvSpPr>
              <p:cNvPr id="1922118" name="Rectangle 70"/>
              <p:cNvSpPr>
                <a:spLocks noChangeArrowheads="1"/>
              </p:cNvSpPr>
              <p:nvPr/>
            </p:nvSpPr>
            <p:spPr bwMode="auto">
              <a:xfrm>
                <a:off x="3600" y="307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2119" name="Rectangle 71"/>
              <p:cNvSpPr>
                <a:spLocks noChangeArrowheads="1"/>
              </p:cNvSpPr>
              <p:nvPr/>
            </p:nvSpPr>
            <p:spPr bwMode="auto">
              <a:xfrm>
                <a:off x="3600" y="321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2120" name="Rectangle 72"/>
              <p:cNvSpPr>
                <a:spLocks noChangeArrowheads="1"/>
              </p:cNvSpPr>
              <p:nvPr/>
            </p:nvSpPr>
            <p:spPr bwMode="auto">
              <a:xfrm>
                <a:off x="3600" y="3360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2121" name="Rectangle 73"/>
              <p:cNvSpPr>
                <a:spLocks noChangeArrowheads="1"/>
              </p:cNvSpPr>
              <p:nvPr/>
            </p:nvSpPr>
            <p:spPr bwMode="auto">
              <a:xfrm>
                <a:off x="3600" y="3504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2122" name="Rectangle 74"/>
              <p:cNvSpPr>
                <a:spLocks noChangeArrowheads="1"/>
              </p:cNvSpPr>
              <p:nvPr/>
            </p:nvSpPr>
            <p:spPr bwMode="auto">
              <a:xfrm>
                <a:off x="3600" y="364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2123" name="Rectangle 75"/>
              <p:cNvSpPr>
                <a:spLocks noChangeArrowheads="1"/>
              </p:cNvSpPr>
              <p:nvPr/>
            </p:nvSpPr>
            <p:spPr bwMode="auto">
              <a:xfrm>
                <a:off x="3600" y="379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2124" name="Rectangle 76"/>
              <p:cNvSpPr>
                <a:spLocks noChangeArrowheads="1"/>
              </p:cNvSpPr>
              <p:nvPr/>
            </p:nvSpPr>
            <p:spPr bwMode="auto">
              <a:xfrm>
                <a:off x="3600" y="393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2125" name="Rectangle 77"/>
              <p:cNvSpPr>
                <a:spLocks noChangeArrowheads="1"/>
              </p:cNvSpPr>
              <p:nvPr/>
            </p:nvSpPr>
            <p:spPr bwMode="auto">
              <a:xfrm>
                <a:off x="3072" y="292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r>
                  <a:rPr lang="en-US" sz="1800" dirty="0" err="1">
                    <a:latin typeface="Verdana" charset="0"/>
                  </a:rPr>
                  <a:t>LPRd</a:t>
                </a:r>
                <a:endParaRPr lang="en-US" sz="1800" dirty="0">
                  <a:latin typeface="Verdana" charset="0"/>
                </a:endParaRPr>
              </a:p>
            </p:txBody>
          </p:sp>
          <p:sp>
            <p:nvSpPr>
              <p:cNvPr id="1922126" name="Rectangle 78"/>
              <p:cNvSpPr>
                <a:spLocks noChangeArrowheads="1"/>
              </p:cNvSpPr>
              <p:nvPr/>
            </p:nvSpPr>
            <p:spPr bwMode="auto">
              <a:xfrm>
                <a:off x="3072" y="307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2127" name="Rectangle 79"/>
              <p:cNvSpPr>
                <a:spLocks noChangeArrowheads="1"/>
              </p:cNvSpPr>
              <p:nvPr/>
            </p:nvSpPr>
            <p:spPr bwMode="auto">
              <a:xfrm>
                <a:off x="3072" y="321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2128" name="Rectangle 80"/>
              <p:cNvSpPr>
                <a:spLocks noChangeArrowheads="1"/>
              </p:cNvSpPr>
              <p:nvPr/>
            </p:nvSpPr>
            <p:spPr bwMode="auto">
              <a:xfrm>
                <a:off x="3072" y="3360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2129" name="Rectangle 81"/>
              <p:cNvSpPr>
                <a:spLocks noChangeArrowheads="1"/>
              </p:cNvSpPr>
              <p:nvPr/>
            </p:nvSpPr>
            <p:spPr bwMode="auto">
              <a:xfrm>
                <a:off x="3072" y="3504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2130" name="Rectangle 82"/>
              <p:cNvSpPr>
                <a:spLocks noChangeArrowheads="1"/>
              </p:cNvSpPr>
              <p:nvPr/>
            </p:nvSpPr>
            <p:spPr bwMode="auto">
              <a:xfrm>
                <a:off x="3072" y="364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2131" name="Rectangle 83"/>
              <p:cNvSpPr>
                <a:spLocks noChangeArrowheads="1"/>
              </p:cNvSpPr>
              <p:nvPr/>
            </p:nvSpPr>
            <p:spPr bwMode="auto">
              <a:xfrm>
                <a:off x="3072" y="379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2132" name="Rectangle 84"/>
              <p:cNvSpPr>
                <a:spLocks noChangeArrowheads="1"/>
              </p:cNvSpPr>
              <p:nvPr/>
            </p:nvSpPr>
            <p:spPr bwMode="auto">
              <a:xfrm>
                <a:off x="3072" y="393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</p:grpSp>
        <p:sp>
          <p:nvSpPr>
            <p:cNvPr id="1922133" name="Text Box 85"/>
            <p:cNvSpPr txBox="1">
              <a:spLocks noChangeArrowheads="1"/>
            </p:cNvSpPr>
            <p:nvPr/>
          </p:nvSpPr>
          <p:spPr bwMode="auto">
            <a:xfrm>
              <a:off x="372" y="2592"/>
              <a:ext cx="473" cy="233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800" i="1" dirty="0" smtClean="0">
                  <a:latin typeface="Verdana" charset="0"/>
                </a:rPr>
                <a:t>ROB</a:t>
              </a:r>
              <a:endParaRPr lang="en-US" sz="1800" i="1" dirty="0">
                <a:latin typeface="Verdana" charset="0"/>
              </a:endParaRPr>
            </a:p>
          </p:txBody>
        </p:sp>
      </p:grpSp>
      <p:sp>
        <p:nvSpPr>
          <p:cNvPr id="1922134" name="Rectangle 86"/>
          <p:cNvSpPr>
            <a:spLocks noChangeArrowheads="1"/>
          </p:cNvSpPr>
          <p:nvPr/>
        </p:nvSpPr>
        <p:spPr bwMode="auto">
          <a:xfrm>
            <a:off x="6559550" y="1752600"/>
            <a:ext cx="28956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285750" indent="-285750" algn="l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2400" dirty="0">
                <a:latin typeface="Verdana" charset="0"/>
              </a:rPr>
              <a:t>ld</a:t>
            </a:r>
            <a:r>
              <a:rPr lang="en-US" sz="2400" dirty="0" smtClean="0">
                <a:latin typeface="Verdana" charset="0"/>
              </a:rPr>
              <a:t> x1</a:t>
            </a:r>
            <a:r>
              <a:rPr lang="en-US" sz="2400" dirty="0">
                <a:latin typeface="Verdana" charset="0"/>
              </a:rPr>
              <a:t>, 0</a:t>
            </a:r>
            <a:r>
              <a:rPr lang="en-US" sz="2400" dirty="0" smtClean="0">
                <a:latin typeface="Verdana" charset="0"/>
              </a:rPr>
              <a:t>(x3</a:t>
            </a:r>
            <a:r>
              <a:rPr lang="en-US" sz="2400" dirty="0">
                <a:latin typeface="Verdana" charset="0"/>
              </a:rPr>
              <a:t>)</a:t>
            </a:r>
          </a:p>
          <a:p>
            <a:pPr marL="285750" indent="-285750" algn="l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2400" dirty="0" err="1" smtClean="0">
                <a:latin typeface="Verdana" charset="0"/>
              </a:rPr>
              <a:t>addi</a:t>
            </a:r>
            <a:r>
              <a:rPr lang="en-US" sz="2400" dirty="0" smtClean="0">
                <a:latin typeface="Verdana" charset="0"/>
              </a:rPr>
              <a:t> x3</a:t>
            </a:r>
            <a:r>
              <a:rPr lang="en-US" sz="2400" dirty="0">
                <a:latin typeface="Verdana" charset="0"/>
              </a:rPr>
              <a:t>,</a:t>
            </a:r>
            <a:r>
              <a:rPr lang="en-US" sz="2400" dirty="0" smtClean="0">
                <a:latin typeface="Verdana" charset="0"/>
              </a:rPr>
              <a:t> x1</a:t>
            </a:r>
            <a:r>
              <a:rPr lang="en-US" sz="2400" dirty="0">
                <a:latin typeface="Verdana" charset="0"/>
              </a:rPr>
              <a:t>, #4</a:t>
            </a:r>
          </a:p>
          <a:p>
            <a:pPr marL="285750" indent="-285750" algn="l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2400" dirty="0">
                <a:latin typeface="Verdana" charset="0"/>
              </a:rPr>
              <a:t>sub</a:t>
            </a:r>
            <a:r>
              <a:rPr lang="en-US" sz="2400" dirty="0" smtClean="0">
                <a:latin typeface="Verdana" charset="0"/>
              </a:rPr>
              <a:t> x6</a:t>
            </a:r>
            <a:r>
              <a:rPr lang="en-US" sz="2400" dirty="0">
                <a:latin typeface="Verdana" charset="0"/>
              </a:rPr>
              <a:t>,</a:t>
            </a:r>
            <a:r>
              <a:rPr lang="en-US" sz="2400" dirty="0" smtClean="0">
                <a:latin typeface="Verdana" charset="0"/>
              </a:rPr>
              <a:t> x7</a:t>
            </a:r>
            <a:r>
              <a:rPr lang="en-US" sz="2400" dirty="0">
                <a:latin typeface="Verdana" charset="0"/>
              </a:rPr>
              <a:t>,</a:t>
            </a:r>
            <a:r>
              <a:rPr lang="en-US" sz="2400" dirty="0" smtClean="0">
                <a:latin typeface="Verdana" charset="0"/>
              </a:rPr>
              <a:t> x6</a:t>
            </a:r>
            <a:endParaRPr lang="en-US" sz="2400" dirty="0">
              <a:latin typeface="Verdana" charset="0"/>
            </a:endParaRPr>
          </a:p>
          <a:p>
            <a:pPr marL="285750" indent="-285750" algn="l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2400" dirty="0">
                <a:latin typeface="Verdana" charset="0"/>
              </a:rPr>
              <a:t>add</a:t>
            </a:r>
            <a:r>
              <a:rPr lang="en-US" sz="2400" dirty="0" smtClean="0">
                <a:latin typeface="Verdana" charset="0"/>
              </a:rPr>
              <a:t> x3</a:t>
            </a:r>
            <a:r>
              <a:rPr lang="en-US" sz="2400" dirty="0">
                <a:latin typeface="Verdana" charset="0"/>
              </a:rPr>
              <a:t>,</a:t>
            </a:r>
            <a:r>
              <a:rPr lang="en-US" sz="2400" dirty="0" smtClean="0">
                <a:latin typeface="Verdana" charset="0"/>
              </a:rPr>
              <a:t> x3</a:t>
            </a:r>
            <a:r>
              <a:rPr lang="en-US" sz="2400" dirty="0">
                <a:latin typeface="Verdana" charset="0"/>
              </a:rPr>
              <a:t>,</a:t>
            </a:r>
            <a:r>
              <a:rPr lang="en-US" sz="2400" dirty="0" smtClean="0">
                <a:latin typeface="Verdana" charset="0"/>
              </a:rPr>
              <a:t> x6</a:t>
            </a:r>
            <a:endParaRPr lang="en-US" sz="2400" dirty="0">
              <a:latin typeface="Verdana" charset="0"/>
            </a:endParaRPr>
          </a:p>
          <a:p>
            <a:pPr marL="285750" indent="-285750" algn="l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2400" dirty="0">
                <a:latin typeface="Verdana" charset="0"/>
              </a:rPr>
              <a:t>ld</a:t>
            </a:r>
            <a:r>
              <a:rPr lang="en-US" sz="2400" dirty="0" smtClean="0">
                <a:latin typeface="Verdana" charset="0"/>
              </a:rPr>
              <a:t> x6</a:t>
            </a:r>
            <a:r>
              <a:rPr lang="en-US" sz="2400" dirty="0">
                <a:latin typeface="Verdana" charset="0"/>
              </a:rPr>
              <a:t>, 0</a:t>
            </a:r>
            <a:r>
              <a:rPr lang="en-US" sz="2400" dirty="0" smtClean="0">
                <a:latin typeface="Verdana" charset="0"/>
              </a:rPr>
              <a:t>(x1</a:t>
            </a:r>
            <a:r>
              <a:rPr lang="en-US" sz="2400" dirty="0">
                <a:latin typeface="Verdana" charset="0"/>
              </a:rPr>
              <a:t>)</a:t>
            </a:r>
          </a:p>
        </p:txBody>
      </p:sp>
      <p:grpSp>
        <p:nvGrpSpPr>
          <p:cNvPr id="1922135" name="Group 87"/>
          <p:cNvGrpSpPr>
            <a:grpSpLocks/>
          </p:cNvGrpSpPr>
          <p:nvPr/>
        </p:nvGrpSpPr>
        <p:grpSpPr bwMode="auto">
          <a:xfrm>
            <a:off x="5095875" y="1062038"/>
            <a:ext cx="1273175" cy="3052762"/>
            <a:chOff x="3014" y="669"/>
            <a:chExt cx="802" cy="1923"/>
          </a:xfrm>
        </p:grpSpPr>
        <p:sp>
          <p:nvSpPr>
            <p:cNvPr id="1922136" name="Text Box 88"/>
            <p:cNvSpPr txBox="1">
              <a:spLocks noChangeArrowheads="1"/>
            </p:cNvSpPr>
            <p:nvPr/>
          </p:nvSpPr>
          <p:spPr bwMode="auto">
            <a:xfrm>
              <a:off x="3014" y="669"/>
              <a:ext cx="802" cy="25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 i="1" dirty="0">
                  <a:latin typeface="Verdana" charset="0"/>
                </a:rPr>
                <a:t>Free List</a:t>
              </a:r>
            </a:p>
          </p:txBody>
        </p:sp>
        <p:sp>
          <p:nvSpPr>
            <p:cNvPr id="1922137" name="Rectangle 89"/>
            <p:cNvSpPr>
              <a:spLocks noChangeArrowheads="1"/>
            </p:cNvSpPr>
            <p:nvPr/>
          </p:nvSpPr>
          <p:spPr bwMode="auto">
            <a:xfrm>
              <a:off x="3168" y="1632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l"/>
              <a:endParaRPr lang="en-US" sz="1800">
                <a:latin typeface="Verdana" charset="0"/>
              </a:endParaRPr>
            </a:p>
          </p:txBody>
        </p:sp>
        <p:sp>
          <p:nvSpPr>
            <p:cNvPr id="1922138" name="Rectangle 90"/>
            <p:cNvSpPr>
              <a:spLocks noChangeArrowheads="1"/>
            </p:cNvSpPr>
            <p:nvPr/>
          </p:nvSpPr>
          <p:spPr bwMode="auto">
            <a:xfrm>
              <a:off x="3168" y="1776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l"/>
              <a:endParaRPr lang="en-US" sz="1800">
                <a:latin typeface="Verdana" charset="0"/>
              </a:endParaRPr>
            </a:p>
          </p:txBody>
        </p:sp>
        <p:sp>
          <p:nvSpPr>
            <p:cNvPr id="1922139" name="Rectangle 91"/>
            <p:cNvSpPr>
              <a:spLocks noChangeArrowheads="1"/>
            </p:cNvSpPr>
            <p:nvPr/>
          </p:nvSpPr>
          <p:spPr bwMode="auto">
            <a:xfrm>
              <a:off x="3168" y="1920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l"/>
              <a:endParaRPr lang="en-US" sz="1800">
                <a:latin typeface="Verdana" charset="0"/>
              </a:endParaRPr>
            </a:p>
          </p:txBody>
        </p:sp>
        <p:sp>
          <p:nvSpPr>
            <p:cNvPr id="1922140" name="Rectangle 92"/>
            <p:cNvSpPr>
              <a:spLocks noChangeArrowheads="1"/>
            </p:cNvSpPr>
            <p:nvPr/>
          </p:nvSpPr>
          <p:spPr bwMode="auto">
            <a:xfrm>
              <a:off x="3168" y="912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 sz="1800">
                  <a:latin typeface="Verdana" charset="0"/>
                </a:rPr>
                <a:t>P0</a:t>
              </a:r>
            </a:p>
          </p:txBody>
        </p:sp>
        <p:sp>
          <p:nvSpPr>
            <p:cNvPr id="1922141" name="Rectangle 93"/>
            <p:cNvSpPr>
              <a:spLocks noChangeArrowheads="1"/>
            </p:cNvSpPr>
            <p:nvPr/>
          </p:nvSpPr>
          <p:spPr bwMode="auto">
            <a:xfrm>
              <a:off x="3170" y="2448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22142" name="Rectangle 94"/>
            <p:cNvSpPr>
              <a:spLocks noChangeArrowheads="1"/>
            </p:cNvSpPr>
            <p:nvPr/>
          </p:nvSpPr>
          <p:spPr bwMode="auto">
            <a:xfrm>
              <a:off x="3168" y="1056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 sz="1800">
                  <a:latin typeface="Verdana" charset="0"/>
                </a:rPr>
                <a:t>P1</a:t>
              </a:r>
            </a:p>
          </p:txBody>
        </p:sp>
        <p:sp>
          <p:nvSpPr>
            <p:cNvPr id="1922143" name="Rectangle 95"/>
            <p:cNvSpPr>
              <a:spLocks noChangeArrowheads="1"/>
            </p:cNvSpPr>
            <p:nvPr/>
          </p:nvSpPr>
          <p:spPr bwMode="auto">
            <a:xfrm>
              <a:off x="3168" y="1200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 sz="1800">
                  <a:latin typeface="Verdana" charset="0"/>
                </a:rPr>
                <a:t>P3</a:t>
              </a:r>
            </a:p>
          </p:txBody>
        </p:sp>
        <p:sp>
          <p:nvSpPr>
            <p:cNvPr id="1922144" name="Rectangle 96"/>
            <p:cNvSpPr>
              <a:spLocks noChangeArrowheads="1"/>
            </p:cNvSpPr>
            <p:nvPr/>
          </p:nvSpPr>
          <p:spPr bwMode="auto">
            <a:xfrm>
              <a:off x="3168" y="1344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 sz="1800">
                  <a:latin typeface="Verdana" charset="0"/>
                </a:rPr>
                <a:t>P2</a:t>
              </a:r>
            </a:p>
          </p:txBody>
        </p:sp>
        <p:sp>
          <p:nvSpPr>
            <p:cNvPr id="1922145" name="Rectangle 97"/>
            <p:cNvSpPr>
              <a:spLocks noChangeArrowheads="1"/>
            </p:cNvSpPr>
            <p:nvPr/>
          </p:nvSpPr>
          <p:spPr bwMode="auto">
            <a:xfrm>
              <a:off x="3168" y="1488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 sz="1800">
                  <a:latin typeface="Verdana" charset="0"/>
                </a:rPr>
                <a:t>P4</a:t>
              </a:r>
            </a:p>
          </p:txBody>
        </p:sp>
        <p:sp>
          <p:nvSpPr>
            <p:cNvPr id="1922146" name="Line 98"/>
            <p:cNvSpPr>
              <a:spLocks noChangeShapeType="1"/>
            </p:cNvSpPr>
            <p:nvPr/>
          </p:nvSpPr>
          <p:spPr bwMode="auto">
            <a:xfrm>
              <a:off x="3168" y="2064"/>
              <a:ext cx="0" cy="38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prstDash val="sysDot"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22147" name="Line 99"/>
            <p:cNvSpPr>
              <a:spLocks noChangeShapeType="1"/>
            </p:cNvSpPr>
            <p:nvPr/>
          </p:nvSpPr>
          <p:spPr bwMode="auto">
            <a:xfrm>
              <a:off x="3598" y="2064"/>
              <a:ext cx="0" cy="38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prstDash val="sysDot"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922148" name="Group 100"/>
          <p:cNvGrpSpPr>
            <a:grpSpLocks/>
          </p:cNvGrpSpPr>
          <p:nvPr/>
        </p:nvGrpSpPr>
        <p:grpSpPr bwMode="auto">
          <a:xfrm>
            <a:off x="2747963" y="985838"/>
            <a:ext cx="2135187" cy="3186112"/>
            <a:chOff x="1535" y="621"/>
            <a:chExt cx="1345" cy="2007"/>
          </a:xfrm>
        </p:grpSpPr>
        <p:grpSp>
          <p:nvGrpSpPr>
            <p:cNvPr id="1922149" name="Group 101"/>
            <p:cNvGrpSpPr>
              <a:grpSpLocks/>
            </p:cNvGrpSpPr>
            <p:nvPr/>
          </p:nvGrpSpPr>
          <p:grpSpPr bwMode="auto">
            <a:xfrm>
              <a:off x="1535" y="1581"/>
              <a:ext cx="1153" cy="231"/>
              <a:chOff x="1679" y="1533"/>
              <a:chExt cx="1153" cy="231"/>
            </a:xfrm>
          </p:grpSpPr>
          <p:sp>
            <p:nvSpPr>
              <p:cNvPr id="1922150" name="Rectangle 102"/>
              <p:cNvSpPr>
                <a:spLocks noChangeArrowheads="1"/>
              </p:cNvSpPr>
              <p:nvPr/>
            </p:nvSpPr>
            <p:spPr bwMode="auto">
              <a:xfrm>
                <a:off x="1968" y="1584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algn="l"/>
                <a:r>
                  <a:rPr lang="en-US" sz="1800" dirty="0" smtClean="0">
                    <a:latin typeface="Verdana" charset="0"/>
                  </a:rPr>
                  <a:t>&lt;x6</a:t>
                </a:r>
                <a:r>
                  <a:rPr lang="en-US" sz="1800" dirty="0">
                    <a:latin typeface="Verdana" charset="0"/>
                  </a:rPr>
                  <a:t>&gt;</a:t>
                </a:r>
              </a:p>
            </p:txBody>
          </p:sp>
          <p:sp>
            <p:nvSpPr>
              <p:cNvPr id="1922151" name="Text Box 103"/>
              <p:cNvSpPr txBox="1">
                <a:spLocks noChangeArrowheads="1"/>
              </p:cNvSpPr>
              <p:nvPr/>
            </p:nvSpPr>
            <p:spPr bwMode="auto">
              <a:xfrm>
                <a:off x="1679" y="1533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800">
                    <a:latin typeface="Verdana" charset="0"/>
                  </a:rPr>
                  <a:t>P5</a:t>
                </a:r>
              </a:p>
            </p:txBody>
          </p:sp>
        </p:grpSp>
        <p:grpSp>
          <p:nvGrpSpPr>
            <p:cNvPr id="1922152" name="Group 104"/>
            <p:cNvGrpSpPr>
              <a:grpSpLocks/>
            </p:cNvGrpSpPr>
            <p:nvPr/>
          </p:nvGrpSpPr>
          <p:grpSpPr bwMode="auto">
            <a:xfrm>
              <a:off x="1535" y="1725"/>
              <a:ext cx="1153" cy="231"/>
              <a:chOff x="1679" y="1677"/>
              <a:chExt cx="1153" cy="231"/>
            </a:xfrm>
          </p:grpSpPr>
          <p:sp>
            <p:nvSpPr>
              <p:cNvPr id="1922153" name="Rectangle 105"/>
              <p:cNvSpPr>
                <a:spLocks noChangeArrowheads="1"/>
              </p:cNvSpPr>
              <p:nvPr/>
            </p:nvSpPr>
            <p:spPr bwMode="auto">
              <a:xfrm>
                <a:off x="1968" y="1728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algn="l"/>
                <a:r>
                  <a:rPr lang="en-US" sz="1800" dirty="0" smtClean="0">
                    <a:latin typeface="Verdana" charset="0"/>
                  </a:rPr>
                  <a:t>&lt;x7</a:t>
                </a:r>
                <a:r>
                  <a:rPr lang="en-US" sz="1800" dirty="0">
                    <a:latin typeface="Verdana" charset="0"/>
                  </a:rPr>
                  <a:t>&gt;</a:t>
                </a:r>
              </a:p>
            </p:txBody>
          </p:sp>
          <p:sp>
            <p:nvSpPr>
              <p:cNvPr id="1922154" name="Text Box 106"/>
              <p:cNvSpPr txBox="1">
                <a:spLocks noChangeArrowheads="1"/>
              </p:cNvSpPr>
              <p:nvPr/>
            </p:nvSpPr>
            <p:spPr bwMode="auto">
              <a:xfrm>
                <a:off x="1679" y="1677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800">
                    <a:latin typeface="Verdana" charset="0"/>
                  </a:rPr>
                  <a:t>P6</a:t>
                </a:r>
              </a:p>
            </p:txBody>
          </p:sp>
        </p:grpSp>
        <p:grpSp>
          <p:nvGrpSpPr>
            <p:cNvPr id="1922155" name="Group 107"/>
            <p:cNvGrpSpPr>
              <a:grpSpLocks/>
            </p:cNvGrpSpPr>
            <p:nvPr/>
          </p:nvGrpSpPr>
          <p:grpSpPr bwMode="auto">
            <a:xfrm>
              <a:off x="1535" y="1869"/>
              <a:ext cx="1153" cy="231"/>
              <a:chOff x="1679" y="1821"/>
              <a:chExt cx="1153" cy="231"/>
            </a:xfrm>
          </p:grpSpPr>
          <p:sp>
            <p:nvSpPr>
              <p:cNvPr id="1922156" name="Rectangle 108"/>
              <p:cNvSpPr>
                <a:spLocks noChangeArrowheads="1"/>
              </p:cNvSpPr>
              <p:nvPr/>
            </p:nvSpPr>
            <p:spPr bwMode="auto">
              <a:xfrm>
                <a:off x="1968" y="1872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algn="l"/>
                <a:r>
                  <a:rPr lang="en-US" sz="1800" dirty="0" smtClean="0">
                    <a:latin typeface="Verdana" charset="0"/>
                  </a:rPr>
                  <a:t>&lt;x3</a:t>
                </a:r>
                <a:r>
                  <a:rPr lang="en-US" sz="1800" dirty="0">
                    <a:latin typeface="Verdana" charset="0"/>
                  </a:rPr>
                  <a:t>&gt;</a:t>
                </a:r>
              </a:p>
            </p:txBody>
          </p:sp>
          <p:sp>
            <p:nvSpPr>
              <p:cNvPr id="1922157" name="Text Box 109"/>
              <p:cNvSpPr txBox="1">
                <a:spLocks noChangeArrowheads="1"/>
              </p:cNvSpPr>
              <p:nvPr/>
            </p:nvSpPr>
            <p:spPr bwMode="auto">
              <a:xfrm>
                <a:off x="1679" y="1821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800">
                    <a:latin typeface="Verdana" charset="0"/>
                  </a:rPr>
                  <a:t>P7</a:t>
                </a:r>
              </a:p>
            </p:txBody>
          </p:sp>
        </p:grpSp>
        <p:grpSp>
          <p:nvGrpSpPr>
            <p:cNvPr id="1922158" name="Group 110"/>
            <p:cNvGrpSpPr>
              <a:grpSpLocks/>
            </p:cNvGrpSpPr>
            <p:nvPr/>
          </p:nvGrpSpPr>
          <p:grpSpPr bwMode="auto">
            <a:xfrm>
              <a:off x="1535" y="861"/>
              <a:ext cx="1153" cy="231"/>
              <a:chOff x="1679" y="813"/>
              <a:chExt cx="1153" cy="231"/>
            </a:xfrm>
          </p:grpSpPr>
          <p:sp>
            <p:nvSpPr>
              <p:cNvPr id="1922159" name="Rectangle 111"/>
              <p:cNvSpPr>
                <a:spLocks noChangeArrowheads="1"/>
              </p:cNvSpPr>
              <p:nvPr/>
            </p:nvSpPr>
            <p:spPr bwMode="auto">
              <a:xfrm>
                <a:off x="1968" y="864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2160" name="Text Box 112"/>
              <p:cNvSpPr txBox="1">
                <a:spLocks noChangeArrowheads="1"/>
              </p:cNvSpPr>
              <p:nvPr/>
            </p:nvSpPr>
            <p:spPr bwMode="auto">
              <a:xfrm>
                <a:off x="1679" y="813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800">
                    <a:latin typeface="Verdana" charset="0"/>
                  </a:rPr>
                  <a:t>P0</a:t>
                </a:r>
              </a:p>
            </p:txBody>
          </p:sp>
        </p:grpSp>
        <p:grpSp>
          <p:nvGrpSpPr>
            <p:cNvPr id="1922161" name="Group 113"/>
            <p:cNvGrpSpPr>
              <a:grpSpLocks/>
            </p:cNvGrpSpPr>
            <p:nvPr/>
          </p:nvGrpSpPr>
          <p:grpSpPr bwMode="auto">
            <a:xfrm>
              <a:off x="1539" y="2397"/>
              <a:ext cx="1153" cy="231"/>
              <a:chOff x="1683" y="2349"/>
              <a:chExt cx="1153" cy="231"/>
            </a:xfrm>
          </p:grpSpPr>
          <p:sp>
            <p:nvSpPr>
              <p:cNvPr id="1922162" name="Rectangle 114"/>
              <p:cNvSpPr>
                <a:spLocks noChangeArrowheads="1"/>
              </p:cNvSpPr>
              <p:nvPr/>
            </p:nvSpPr>
            <p:spPr bwMode="auto">
              <a:xfrm>
                <a:off x="1972" y="2400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2163" name="Text Box 115"/>
              <p:cNvSpPr txBox="1">
                <a:spLocks noChangeArrowheads="1"/>
              </p:cNvSpPr>
              <p:nvPr/>
            </p:nvSpPr>
            <p:spPr bwMode="auto">
              <a:xfrm>
                <a:off x="1683" y="2349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800">
                    <a:latin typeface="Verdana" charset="0"/>
                  </a:rPr>
                  <a:t>Pn</a:t>
                </a:r>
              </a:p>
            </p:txBody>
          </p:sp>
        </p:grpSp>
        <p:grpSp>
          <p:nvGrpSpPr>
            <p:cNvPr id="1922164" name="Group 116"/>
            <p:cNvGrpSpPr>
              <a:grpSpLocks/>
            </p:cNvGrpSpPr>
            <p:nvPr/>
          </p:nvGrpSpPr>
          <p:grpSpPr bwMode="auto">
            <a:xfrm>
              <a:off x="1535" y="1005"/>
              <a:ext cx="1153" cy="231"/>
              <a:chOff x="1679" y="957"/>
              <a:chExt cx="1153" cy="231"/>
            </a:xfrm>
          </p:grpSpPr>
          <p:sp>
            <p:nvSpPr>
              <p:cNvPr id="1922165" name="Rectangle 117"/>
              <p:cNvSpPr>
                <a:spLocks noChangeArrowheads="1"/>
              </p:cNvSpPr>
              <p:nvPr/>
            </p:nvSpPr>
            <p:spPr bwMode="auto">
              <a:xfrm>
                <a:off x="1968" y="1008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2166" name="Text Box 118"/>
              <p:cNvSpPr txBox="1">
                <a:spLocks noChangeArrowheads="1"/>
              </p:cNvSpPr>
              <p:nvPr/>
            </p:nvSpPr>
            <p:spPr bwMode="auto">
              <a:xfrm>
                <a:off x="1679" y="957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800">
                    <a:latin typeface="Verdana" charset="0"/>
                  </a:rPr>
                  <a:t>P1</a:t>
                </a:r>
              </a:p>
            </p:txBody>
          </p:sp>
        </p:grpSp>
        <p:grpSp>
          <p:nvGrpSpPr>
            <p:cNvPr id="1922167" name="Group 119"/>
            <p:cNvGrpSpPr>
              <a:grpSpLocks/>
            </p:cNvGrpSpPr>
            <p:nvPr/>
          </p:nvGrpSpPr>
          <p:grpSpPr bwMode="auto">
            <a:xfrm>
              <a:off x="1535" y="1149"/>
              <a:ext cx="1153" cy="231"/>
              <a:chOff x="1679" y="1101"/>
              <a:chExt cx="1153" cy="231"/>
            </a:xfrm>
          </p:grpSpPr>
          <p:sp>
            <p:nvSpPr>
              <p:cNvPr id="1922168" name="Rectangle 120"/>
              <p:cNvSpPr>
                <a:spLocks noChangeArrowheads="1"/>
              </p:cNvSpPr>
              <p:nvPr/>
            </p:nvSpPr>
            <p:spPr bwMode="auto">
              <a:xfrm>
                <a:off x="1968" y="1152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2169" name="Text Box 121"/>
              <p:cNvSpPr txBox="1">
                <a:spLocks noChangeArrowheads="1"/>
              </p:cNvSpPr>
              <p:nvPr/>
            </p:nvSpPr>
            <p:spPr bwMode="auto">
              <a:xfrm>
                <a:off x="1679" y="1101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800">
                    <a:latin typeface="Verdana" charset="0"/>
                  </a:rPr>
                  <a:t>P2</a:t>
                </a:r>
              </a:p>
            </p:txBody>
          </p:sp>
        </p:grpSp>
        <p:grpSp>
          <p:nvGrpSpPr>
            <p:cNvPr id="1922170" name="Group 122"/>
            <p:cNvGrpSpPr>
              <a:grpSpLocks/>
            </p:cNvGrpSpPr>
            <p:nvPr/>
          </p:nvGrpSpPr>
          <p:grpSpPr bwMode="auto">
            <a:xfrm>
              <a:off x="1535" y="1293"/>
              <a:ext cx="1153" cy="231"/>
              <a:chOff x="1679" y="1245"/>
              <a:chExt cx="1153" cy="231"/>
            </a:xfrm>
          </p:grpSpPr>
          <p:sp>
            <p:nvSpPr>
              <p:cNvPr id="1922171" name="Rectangle 123"/>
              <p:cNvSpPr>
                <a:spLocks noChangeArrowheads="1"/>
              </p:cNvSpPr>
              <p:nvPr/>
            </p:nvSpPr>
            <p:spPr bwMode="auto">
              <a:xfrm>
                <a:off x="1968" y="1296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2172" name="Text Box 124"/>
              <p:cNvSpPr txBox="1">
                <a:spLocks noChangeArrowheads="1"/>
              </p:cNvSpPr>
              <p:nvPr/>
            </p:nvSpPr>
            <p:spPr bwMode="auto">
              <a:xfrm>
                <a:off x="1679" y="1245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800">
                    <a:latin typeface="Verdana" charset="0"/>
                  </a:rPr>
                  <a:t>P3</a:t>
                </a:r>
              </a:p>
            </p:txBody>
          </p:sp>
        </p:grpSp>
        <p:grpSp>
          <p:nvGrpSpPr>
            <p:cNvPr id="1922173" name="Group 125"/>
            <p:cNvGrpSpPr>
              <a:grpSpLocks/>
            </p:cNvGrpSpPr>
            <p:nvPr/>
          </p:nvGrpSpPr>
          <p:grpSpPr bwMode="auto">
            <a:xfrm>
              <a:off x="1535" y="1437"/>
              <a:ext cx="1153" cy="231"/>
              <a:chOff x="1679" y="1389"/>
              <a:chExt cx="1153" cy="231"/>
            </a:xfrm>
          </p:grpSpPr>
          <p:sp>
            <p:nvSpPr>
              <p:cNvPr id="1922174" name="Rectangle 126"/>
              <p:cNvSpPr>
                <a:spLocks noChangeArrowheads="1"/>
              </p:cNvSpPr>
              <p:nvPr/>
            </p:nvSpPr>
            <p:spPr bwMode="auto">
              <a:xfrm>
                <a:off x="1968" y="1440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2175" name="Text Box 127"/>
              <p:cNvSpPr txBox="1">
                <a:spLocks noChangeArrowheads="1"/>
              </p:cNvSpPr>
              <p:nvPr/>
            </p:nvSpPr>
            <p:spPr bwMode="auto">
              <a:xfrm>
                <a:off x="1679" y="1389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800">
                    <a:latin typeface="Verdana" charset="0"/>
                  </a:rPr>
                  <a:t>P4</a:t>
                </a:r>
              </a:p>
            </p:txBody>
          </p:sp>
        </p:grpSp>
        <p:sp>
          <p:nvSpPr>
            <p:cNvPr id="1922176" name="Line 128"/>
            <p:cNvSpPr>
              <a:spLocks noChangeShapeType="1"/>
            </p:cNvSpPr>
            <p:nvPr/>
          </p:nvSpPr>
          <p:spPr bwMode="auto">
            <a:xfrm>
              <a:off x="1824" y="2064"/>
              <a:ext cx="0" cy="38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prstDash val="sysDot"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22177" name="Line 129"/>
            <p:cNvSpPr>
              <a:spLocks noChangeShapeType="1"/>
            </p:cNvSpPr>
            <p:nvPr/>
          </p:nvSpPr>
          <p:spPr bwMode="auto">
            <a:xfrm>
              <a:off x="2688" y="2064"/>
              <a:ext cx="0" cy="38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prstDash val="sysDot"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22178" name="Text Box 130"/>
            <p:cNvSpPr txBox="1">
              <a:spLocks noChangeArrowheads="1"/>
            </p:cNvSpPr>
            <p:nvPr/>
          </p:nvSpPr>
          <p:spPr bwMode="auto">
            <a:xfrm>
              <a:off x="1631" y="621"/>
              <a:ext cx="1205" cy="25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 i="1" dirty="0">
                  <a:latin typeface="Verdana" charset="0"/>
                </a:rPr>
                <a:t>Physical </a:t>
              </a:r>
              <a:r>
                <a:rPr lang="en-US" sz="2000" i="1" dirty="0" err="1">
                  <a:latin typeface="Verdana" charset="0"/>
                </a:rPr>
                <a:t>Regs</a:t>
              </a:r>
              <a:endParaRPr lang="en-US" sz="2000" i="1" dirty="0">
                <a:latin typeface="Verdana" charset="0"/>
              </a:endParaRPr>
            </a:p>
          </p:txBody>
        </p:sp>
        <p:sp>
          <p:nvSpPr>
            <p:cNvPr id="1922179" name="Rectangle 131"/>
            <p:cNvSpPr>
              <a:spLocks noChangeArrowheads="1"/>
            </p:cNvSpPr>
            <p:nvPr/>
          </p:nvSpPr>
          <p:spPr bwMode="auto">
            <a:xfrm>
              <a:off x="2688" y="1632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lIns="0" tIns="0" rIns="0" bIns="0" anchor="ctr">
              <a:prstTxWarp prst="textNoShape">
                <a:avLst/>
              </a:prstTxWarp>
            </a:bodyPr>
            <a:lstStyle/>
            <a:p>
              <a:r>
                <a:rPr lang="en-US" sz="1800">
                  <a:latin typeface="Verdana" charset="0"/>
                </a:rPr>
                <a:t>p</a:t>
              </a:r>
            </a:p>
          </p:txBody>
        </p:sp>
        <p:sp>
          <p:nvSpPr>
            <p:cNvPr id="1922180" name="Rectangle 132"/>
            <p:cNvSpPr>
              <a:spLocks noChangeArrowheads="1"/>
            </p:cNvSpPr>
            <p:nvPr/>
          </p:nvSpPr>
          <p:spPr bwMode="auto">
            <a:xfrm>
              <a:off x="2688" y="1776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lIns="0" tIns="0" rIns="0" bIns="0" anchor="ctr">
              <a:prstTxWarp prst="textNoShape">
                <a:avLst/>
              </a:prstTxWarp>
            </a:bodyPr>
            <a:lstStyle/>
            <a:p>
              <a:r>
                <a:rPr lang="en-US" sz="1800">
                  <a:latin typeface="Verdana" charset="0"/>
                </a:rPr>
                <a:t>p</a:t>
              </a:r>
            </a:p>
          </p:txBody>
        </p:sp>
        <p:sp>
          <p:nvSpPr>
            <p:cNvPr id="1922181" name="Rectangle 133"/>
            <p:cNvSpPr>
              <a:spLocks noChangeArrowheads="1"/>
            </p:cNvSpPr>
            <p:nvPr/>
          </p:nvSpPr>
          <p:spPr bwMode="auto">
            <a:xfrm>
              <a:off x="2688" y="1920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lIns="0" tIns="0" rIns="0" bIns="0" anchor="ctr">
              <a:prstTxWarp prst="textNoShape">
                <a:avLst/>
              </a:prstTxWarp>
            </a:bodyPr>
            <a:lstStyle/>
            <a:p>
              <a:r>
                <a:rPr lang="en-US" sz="1800">
                  <a:latin typeface="Verdana" charset="0"/>
                </a:rPr>
                <a:t>p</a:t>
              </a:r>
            </a:p>
          </p:txBody>
        </p:sp>
        <p:sp>
          <p:nvSpPr>
            <p:cNvPr id="1922182" name="Rectangle 134"/>
            <p:cNvSpPr>
              <a:spLocks noChangeArrowheads="1"/>
            </p:cNvSpPr>
            <p:nvPr/>
          </p:nvSpPr>
          <p:spPr bwMode="auto">
            <a:xfrm>
              <a:off x="2688" y="912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22183" name="Rectangle 135"/>
            <p:cNvSpPr>
              <a:spLocks noChangeArrowheads="1"/>
            </p:cNvSpPr>
            <p:nvPr/>
          </p:nvSpPr>
          <p:spPr bwMode="auto">
            <a:xfrm>
              <a:off x="2689" y="2448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22184" name="Rectangle 136"/>
            <p:cNvSpPr>
              <a:spLocks noChangeArrowheads="1"/>
            </p:cNvSpPr>
            <p:nvPr/>
          </p:nvSpPr>
          <p:spPr bwMode="auto">
            <a:xfrm>
              <a:off x="2688" y="1056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22185" name="Rectangle 137"/>
            <p:cNvSpPr>
              <a:spLocks noChangeArrowheads="1"/>
            </p:cNvSpPr>
            <p:nvPr/>
          </p:nvSpPr>
          <p:spPr bwMode="auto">
            <a:xfrm>
              <a:off x="2688" y="1200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22186" name="Rectangle 138"/>
            <p:cNvSpPr>
              <a:spLocks noChangeArrowheads="1"/>
            </p:cNvSpPr>
            <p:nvPr/>
          </p:nvSpPr>
          <p:spPr bwMode="auto">
            <a:xfrm>
              <a:off x="2688" y="1344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22187" name="Rectangle 139"/>
            <p:cNvSpPr>
              <a:spLocks noChangeArrowheads="1"/>
            </p:cNvSpPr>
            <p:nvPr/>
          </p:nvSpPr>
          <p:spPr bwMode="auto">
            <a:xfrm>
              <a:off x="2688" y="1488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22188" name="Line 140"/>
            <p:cNvSpPr>
              <a:spLocks noChangeShapeType="1"/>
            </p:cNvSpPr>
            <p:nvPr/>
          </p:nvSpPr>
          <p:spPr bwMode="auto">
            <a:xfrm>
              <a:off x="2688" y="2064"/>
              <a:ext cx="0" cy="38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prstDash val="sysDot"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22189" name="Line 141"/>
            <p:cNvSpPr>
              <a:spLocks noChangeShapeType="1"/>
            </p:cNvSpPr>
            <p:nvPr/>
          </p:nvSpPr>
          <p:spPr bwMode="auto">
            <a:xfrm>
              <a:off x="2879" y="2064"/>
              <a:ext cx="0" cy="38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prstDash val="sysDot"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922190" name="Group 142"/>
            <p:cNvGrpSpPr>
              <a:grpSpLocks/>
            </p:cNvGrpSpPr>
            <p:nvPr/>
          </p:nvGrpSpPr>
          <p:grpSpPr bwMode="auto">
            <a:xfrm>
              <a:off x="1535" y="2013"/>
              <a:ext cx="1153" cy="231"/>
              <a:chOff x="1679" y="1821"/>
              <a:chExt cx="1153" cy="231"/>
            </a:xfrm>
          </p:grpSpPr>
          <p:sp>
            <p:nvSpPr>
              <p:cNvPr id="1922191" name="Rectangle 143"/>
              <p:cNvSpPr>
                <a:spLocks noChangeArrowheads="1"/>
              </p:cNvSpPr>
              <p:nvPr/>
            </p:nvSpPr>
            <p:spPr bwMode="auto">
              <a:xfrm>
                <a:off x="1968" y="1872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algn="l"/>
                <a:r>
                  <a:rPr lang="en-US" sz="1800" dirty="0" smtClean="0">
                    <a:latin typeface="Verdana" charset="0"/>
                  </a:rPr>
                  <a:t>&lt;x1</a:t>
                </a:r>
                <a:r>
                  <a:rPr lang="en-US" sz="1800" dirty="0">
                    <a:latin typeface="Verdana" charset="0"/>
                  </a:rPr>
                  <a:t>&gt;</a:t>
                </a:r>
              </a:p>
            </p:txBody>
          </p:sp>
          <p:sp>
            <p:nvSpPr>
              <p:cNvPr id="1922192" name="Text Box 144"/>
              <p:cNvSpPr txBox="1">
                <a:spLocks noChangeArrowheads="1"/>
              </p:cNvSpPr>
              <p:nvPr/>
            </p:nvSpPr>
            <p:spPr bwMode="auto">
              <a:xfrm>
                <a:off x="1679" y="1821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800">
                    <a:latin typeface="Verdana" charset="0"/>
                  </a:rPr>
                  <a:t>P8</a:t>
                </a:r>
              </a:p>
            </p:txBody>
          </p:sp>
        </p:grpSp>
        <p:sp>
          <p:nvSpPr>
            <p:cNvPr id="1922193" name="Rectangle 145"/>
            <p:cNvSpPr>
              <a:spLocks noChangeArrowheads="1"/>
            </p:cNvSpPr>
            <p:nvPr/>
          </p:nvSpPr>
          <p:spPr bwMode="auto">
            <a:xfrm>
              <a:off x="2688" y="2064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lIns="0" tIns="0" rIns="0" bIns="0" anchor="ctr">
              <a:prstTxWarp prst="textNoShape">
                <a:avLst/>
              </a:prstTxWarp>
            </a:bodyPr>
            <a:lstStyle/>
            <a:p>
              <a:r>
                <a:rPr lang="en-US" sz="1800">
                  <a:latin typeface="Verdana" charset="0"/>
                </a:rPr>
                <a:t>p</a:t>
              </a:r>
            </a:p>
          </p:txBody>
        </p:sp>
      </p:grpSp>
      <p:sp>
        <p:nvSpPr>
          <p:cNvPr id="1922194" name="Line 146"/>
          <p:cNvSpPr>
            <a:spLocks noChangeShapeType="1"/>
          </p:cNvSpPr>
          <p:nvPr/>
        </p:nvSpPr>
        <p:spPr bwMode="auto">
          <a:xfrm>
            <a:off x="6254750" y="1905000"/>
            <a:ext cx="3048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922195" name="Group 147"/>
          <p:cNvGrpSpPr>
            <a:grpSpLocks/>
          </p:cNvGrpSpPr>
          <p:nvPr/>
        </p:nvGrpSpPr>
        <p:grpSpPr bwMode="auto">
          <a:xfrm>
            <a:off x="5340350" y="1447800"/>
            <a:ext cx="685800" cy="228600"/>
            <a:chOff x="3168" y="912"/>
            <a:chExt cx="432" cy="144"/>
          </a:xfrm>
        </p:grpSpPr>
        <p:sp>
          <p:nvSpPr>
            <p:cNvPr id="1922196" name="Line 148"/>
            <p:cNvSpPr>
              <a:spLocks noChangeShapeType="1"/>
            </p:cNvSpPr>
            <p:nvPr/>
          </p:nvSpPr>
          <p:spPr bwMode="auto">
            <a:xfrm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22197" name="Line 149"/>
            <p:cNvSpPr>
              <a:spLocks noChangeShapeType="1"/>
            </p:cNvSpPr>
            <p:nvPr/>
          </p:nvSpPr>
          <p:spPr bwMode="auto">
            <a:xfrm flipV="1"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922198" name="Text Box 150"/>
          <p:cNvSpPr txBox="1">
            <a:spLocks noChangeArrowheads="1"/>
          </p:cNvSpPr>
          <p:nvPr/>
        </p:nvSpPr>
        <p:spPr bwMode="auto">
          <a:xfrm>
            <a:off x="539750" y="4648200"/>
            <a:ext cx="63246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en-US" sz="1800" dirty="0" err="1">
                <a:solidFill>
                  <a:schemeClr val="hlink"/>
                </a:solidFill>
                <a:latin typeface="Verdana" charset="0"/>
              </a:rPr>
              <a:t>x</a:t>
            </a:r>
            <a:r>
              <a:rPr lang="en-US" sz="1800" dirty="0">
                <a:solidFill>
                  <a:schemeClr val="hlink"/>
                </a:solidFill>
                <a:latin typeface="Verdana" charset="0"/>
              </a:rPr>
              <a:t>          ld     </a:t>
            </a:r>
            <a:r>
              <a:rPr lang="en-US" sz="1800" dirty="0" err="1">
                <a:solidFill>
                  <a:schemeClr val="hlink"/>
                </a:solidFill>
                <a:latin typeface="Verdana" charset="0"/>
              </a:rPr>
              <a:t>p</a:t>
            </a:r>
            <a:r>
              <a:rPr lang="en-US" sz="1800" dirty="0">
                <a:solidFill>
                  <a:schemeClr val="hlink"/>
                </a:solidFill>
                <a:latin typeface="Verdana" charset="0"/>
              </a:rPr>
              <a:t>     P7                     </a:t>
            </a:r>
            <a:r>
              <a:rPr lang="en-US" sz="1800" dirty="0" smtClean="0">
                <a:solidFill>
                  <a:schemeClr val="hlink"/>
                </a:solidFill>
                <a:latin typeface="Verdana" charset="0"/>
              </a:rPr>
              <a:t> x1               </a:t>
            </a:r>
            <a:r>
              <a:rPr lang="en-US" sz="1800" dirty="0">
                <a:solidFill>
                  <a:schemeClr val="hlink"/>
                </a:solidFill>
                <a:latin typeface="Verdana" charset="0"/>
              </a:rPr>
              <a:t>P0</a:t>
            </a:r>
          </a:p>
        </p:txBody>
      </p:sp>
      <p:grpSp>
        <p:nvGrpSpPr>
          <p:cNvPr id="1922199" name="Group 151"/>
          <p:cNvGrpSpPr>
            <a:grpSpLocks/>
          </p:cNvGrpSpPr>
          <p:nvPr/>
        </p:nvGrpSpPr>
        <p:grpSpPr bwMode="auto">
          <a:xfrm>
            <a:off x="468312" y="990600"/>
            <a:ext cx="2035175" cy="2574925"/>
            <a:chOff x="99" y="624"/>
            <a:chExt cx="1282" cy="1622"/>
          </a:xfrm>
        </p:grpSpPr>
        <p:grpSp>
          <p:nvGrpSpPr>
            <p:cNvPr id="1922200" name="Group 152"/>
            <p:cNvGrpSpPr>
              <a:grpSpLocks/>
            </p:cNvGrpSpPr>
            <p:nvPr/>
          </p:nvGrpSpPr>
          <p:grpSpPr bwMode="auto">
            <a:xfrm>
              <a:off x="99" y="1005"/>
              <a:ext cx="1153" cy="1241"/>
              <a:chOff x="243" y="957"/>
              <a:chExt cx="1153" cy="1241"/>
            </a:xfrm>
          </p:grpSpPr>
          <p:grpSp>
            <p:nvGrpSpPr>
              <p:cNvPr id="1922201" name="Group 153"/>
              <p:cNvGrpSpPr>
                <a:grpSpLocks/>
              </p:cNvGrpSpPr>
              <p:nvPr/>
            </p:nvGrpSpPr>
            <p:grpSpPr bwMode="auto">
              <a:xfrm>
                <a:off x="243" y="1677"/>
                <a:ext cx="1153" cy="233"/>
                <a:chOff x="243" y="1677"/>
                <a:chExt cx="1153" cy="233"/>
              </a:xfrm>
            </p:grpSpPr>
            <p:sp>
              <p:nvSpPr>
                <p:cNvPr id="1922202" name="Rectangle 154"/>
                <p:cNvSpPr>
                  <a:spLocks noChangeArrowheads="1"/>
                </p:cNvSpPr>
                <p:nvPr/>
              </p:nvSpPr>
              <p:spPr bwMode="auto">
                <a:xfrm>
                  <a:off x="532" y="1728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endParaRPr lang="en-US" sz="1800">
                    <a:latin typeface="Verdana" charset="0"/>
                  </a:endParaRPr>
                </a:p>
              </p:txBody>
            </p:sp>
            <p:sp>
              <p:nvSpPr>
                <p:cNvPr id="1922203" name="Text Box 155"/>
                <p:cNvSpPr txBox="1">
                  <a:spLocks noChangeArrowheads="1"/>
                </p:cNvSpPr>
                <p:nvPr/>
              </p:nvSpPr>
              <p:spPr bwMode="auto">
                <a:xfrm>
                  <a:off x="243" y="1677"/>
                  <a:ext cx="295" cy="233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800" dirty="0" smtClean="0">
                      <a:latin typeface="Verdana" charset="0"/>
                    </a:rPr>
                    <a:t>x5</a:t>
                  </a:r>
                  <a:endParaRPr lang="en-US" sz="1800" dirty="0">
                    <a:latin typeface="Verdana" charset="0"/>
                  </a:endParaRPr>
                </a:p>
              </p:txBody>
            </p:sp>
          </p:grpSp>
          <p:grpSp>
            <p:nvGrpSpPr>
              <p:cNvPr id="1922204" name="Group 156"/>
              <p:cNvGrpSpPr>
                <a:grpSpLocks/>
              </p:cNvGrpSpPr>
              <p:nvPr/>
            </p:nvGrpSpPr>
            <p:grpSpPr bwMode="auto">
              <a:xfrm>
                <a:off x="243" y="1821"/>
                <a:ext cx="1153" cy="233"/>
                <a:chOff x="243" y="1821"/>
                <a:chExt cx="1153" cy="233"/>
              </a:xfrm>
            </p:grpSpPr>
            <p:sp>
              <p:nvSpPr>
                <p:cNvPr id="1922205" name="Rectangle 157"/>
                <p:cNvSpPr>
                  <a:spLocks noChangeArrowheads="1"/>
                </p:cNvSpPr>
                <p:nvPr/>
              </p:nvSpPr>
              <p:spPr bwMode="auto">
                <a:xfrm>
                  <a:off x="532" y="1872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algn="l"/>
                  <a:r>
                    <a:rPr lang="en-US" sz="1800">
                      <a:latin typeface="Verdana" charset="0"/>
                    </a:rPr>
                    <a:t>P5</a:t>
                  </a:r>
                </a:p>
              </p:txBody>
            </p:sp>
            <p:sp>
              <p:nvSpPr>
                <p:cNvPr id="1922206" name="Text Box 158"/>
                <p:cNvSpPr txBox="1">
                  <a:spLocks noChangeArrowheads="1"/>
                </p:cNvSpPr>
                <p:nvPr/>
              </p:nvSpPr>
              <p:spPr bwMode="auto">
                <a:xfrm>
                  <a:off x="243" y="1821"/>
                  <a:ext cx="295" cy="233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800" dirty="0" smtClean="0">
                      <a:latin typeface="Verdana" charset="0"/>
                    </a:rPr>
                    <a:t>x6</a:t>
                  </a:r>
                  <a:endParaRPr lang="en-US" sz="1800" dirty="0">
                    <a:latin typeface="Verdana" charset="0"/>
                  </a:endParaRPr>
                </a:p>
              </p:txBody>
            </p:sp>
          </p:grpSp>
          <p:grpSp>
            <p:nvGrpSpPr>
              <p:cNvPr id="1922207" name="Group 159"/>
              <p:cNvGrpSpPr>
                <a:grpSpLocks/>
              </p:cNvGrpSpPr>
              <p:nvPr/>
            </p:nvGrpSpPr>
            <p:grpSpPr bwMode="auto">
              <a:xfrm>
                <a:off x="243" y="1965"/>
                <a:ext cx="1153" cy="233"/>
                <a:chOff x="243" y="1965"/>
                <a:chExt cx="1153" cy="233"/>
              </a:xfrm>
            </p:grpSpPr>
            <p:sp>
              <p:nvSpPr>
                <p:cNvPr id="1922208" name="Rectangle 160"/>
                <p:cNvSpPr>
                  <a:spLocks noChangeArrowheads="1"/>
                </p:cNvSpPr>
                <p:nvPr/>
              </p:nvSpPr>
              <p:spPr bwMode="auto">
                <a:xfrm>
                  <a:off x="532" y="2016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algn="l"/>
                  <a:r>
                    <a:rPr lang="en-US" sz="1800">
                      <a:latin typeface="Verdana" charset="0"/>
                    </a:rPr>
                    <a:t>P6</a:t>
                  </a:r>
                </a:p>
              </p:txBody>
            </p:sp>
            <p:sp>
              <p:nvSpPr>
                <p:cNvPr id="1922209" name="Text Box 161"/>
                <p:cNvSpPr txBox="1">
                  <a:spLocks noChangeArrowheads="1"/>
                </p:cNvSpPr>
                <p:nvPr/>
              </p:nvSpPr>
              <p:spPr bwMode="auto">
                <a:xfrm>
                  <a:off x="243" y="1965"/>
                  <a:ext cx="295" cy="233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800" dirty="0" smtClean="0">
                      <a:latin typeface="Verdana" charset="0"/>
                    </a:rPr>
                    <a:t>x7</a:t>
                  </a:r>
                  <a:endParaRPr lang="en-US" sz="1800" dirty="0">
                    <a:latin typeface="Verdana" charset="0"/>
                  </a:endParaRPr>
                </a:p>
              </p:txBody>
            </p:sp>
          </p:grpSp>
          <p:grpSp>
            <p:nvGrpSpPr>
              <p:cNvPr id="1922210" name="Group 162"/>
              <p:cNvGrpSpPr>
                <a:grpSpLocks/>
              </p:cNvGrpSpPr>
              <p:nvPr/>
            </p:nvGrpSpPr>
            <p:grpSpPr bwMode="auto">
              <a:xfrm>
                <a:off x="243" y="957"/>
                <a:ext cx="1153" cy="233"/>
                <a:chOff x="243" y="957"/>
                <a:chExt cx="1153" cy="233"/>
              </a:xfrm>
            </p:grpSpPr>
            <p:sp>
              <p:nvSpPr>
                <p:cNvPr id="1922211" name="Rectangle 163"/>
                <p:cNvSpPr>
                  <a:spLocks noChangeArrowheads="1"/>
                </p:cNvSpPr>
                <p:nvPr/>
              </p:nvSpPr>
              <p:spPr bwMode="auto">
                <a:xfrm>
                  <a:off x="532" y="1008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endParaRPr lang="en-US" sz="1800">
                    <a:latin typeface="Verdana" charset="0"/>
                  </a:endParaRPr>
                </a:p>
              </p:txBody>
            </p:sp>
            <p:sp>
              <p:nvSpPr>
                <p:cNvPr id="1922212" name="Text Box 164"/>
                <p:cNvSpPr txBox="1">
                  <a:spLocks noChangeArrowheads="1"/>
                </p:cNvSpPr>
                <p:nvPr/>
              </p:nvSpPr>
              <p:spPr bwMode="auto">
                <a:xfrm>
                  <a:off x="243" y="957"/>
                  <a:ext cx="295" cy="233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800" dirty="0" smtClean="0">
                      <a:latin typeface="Verdana" charset="0"/>
                    </a:rPr>
                    <a:t>x0</a:t>
                  </a:r>
                  <a:endParaRPr lang="en-US" sz="1800" dirty="0">
                    <a:latin typeface="Verdana" charset="0"/>
                  </a:endParaRPr>
                </a:p>
              </p:txBody>
            </p:sp>
          </p:grpSp>
          <p:grpSp>
            <p:nvGrpSpPr>
              <p:cNvPr id="1922213" name="Group 165"/>
              <p:cNvGrpSpPr>
                <a:grpSpLocks/>
              </p:cNvGrpSpPr>
              <p:nvPr/>
            </p:nvGrpSpPr>
            <p:grpSpPr bwMode="auto">
              <a:xfrm>
                <a:off x="243" y="1101"/>
                <a:ext cx="1153" cy="233"/>
                <a:chOff x="243" y="1101"/>
                <a:chExt cx="1153" cy="233"/>
              </a:xfrm>
            </p:grpSpPr>
            <p:sp>
              <p:nvSpPr>
                <p:cNvPr id="1922214" name="Rectangle 166"/>
                <p:cNvSpPr>
                  <a:spLocks noChangeArrowheads="1"/>
                </p:cNvSpPr>
                <p:nvPr/>
              </p:nvSpPr>
              <p:spPr bwMode="auto">
                <a:xfrm>
                  <a:off x="532" y="1152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algn="l"/>
                  <a:r>
                    <a:rPr lang="en-US" sz="1800">
                      <a:latin typeface="Verdana" charset="0"/>
                    </a:rPr>
                    <a:t>P8</a:t>
                  </a:r>
                </a:p>
              </p:txBody>
            </p:sp>
            <p:sp>
              <p:nvSpPr>
                <p:cNvPr id="1922215" name="Text Box 167"/>
                <p:cNvSpPr txBox="1">
                  <a:spLocks noChangeArrowheads="1"/>
                </p:cNvSpPr>
                <p:nvPr/>
              </p:nvSpPr>
              <p:spPr bwMode="auto">
                <a:xfrm>
                  <a:off x="243" y="1101"/>
                  <a:ext cx="295" cy="233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800" dirty="0" smtClean="0">
                      <a:latin typeface="Verdana" charset="0"/>
                    </a:rPr>
                    <a:t>x1</a:t>
                  </a:r>
                  <a:endParaRPr lang="en-US" sz="1800" dirty="0">
                    <a:latin typeface="Verdana" charset="0"/>
                  </a:endParaRPr>
                </a:p>
              </p:txBody>
            </p:sp>
          </p:grpSp>
          <p:grpSp>
            <p:nvGrpSpPr>
              <p:cNvPr id="1922216" name="Group 168"/>
              <p:cNvGrpSpPr>
                <a:grpSpLocks/>
              </p:cNvGrpSpPr>
              <p:nvPr/>
            </p:nvGrpSpPr>
            <p:grpSpPr bwMode="auto">
              <a:xfrm>
                <a:off x="243" y="1245"/>
                <a:ext cx="1153" cy="233"/>
                <a:chOff x="243" y="1245"/>
                <a:chExt cx="1153" cy="233"/>
              </a:xfrm>
            </p:grpSpPr>
            <p:sp>
              <p:nvSpPr>
                <p:cNvPr id="1922217" name="Rectangle 169"/>
                <p:cNvSpPr>
                  <a:spLocks noChangeArrowheads="1"/>
                </p:cNvSpPr>
                <p:nvPr/>
              </p:nvSpPr>
              <p:spPr bwMode="auto">
                <a:xfrm>
                  <a:off x="532" y="1296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endParaRPr lang="en-US" sz="1800">
                    <a:latin typeface="Verdana" charset="0"/>
                  </a:endParaRPr>
                </a:p>
              </p:txBody>
            </p:sp>
            <p:sp>
              <p:nvSpPr>
                <p:cNvPr id="1922218" name="Text Box 170"/>
                <p:cNvSpPr txBox="1">
                  <a:spLocks noChangeArrowheads="1"/>
                </p:cNvSpPr>
                <p:nvPr/>
              </p:nvSpPr>
              <p:spPr bwMode="auto">
                <a:xfrm>
                  <a:off x="243" y="1245"/>
                  <a:ext cx="295" cy="233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800" dirty="0" smtClean="0">
                      <a:latin typeface="Verdana" charset="0"/>
                    </a:rPr>
                    <a:t>x2</a:t>
                  </a:r>
                  <a:endParaRPr lang="en-US" sz="1800" dirty="0">
                    <a:latin typeface="Verdana" charset="0"/>
                  </a:endParaRPr>
                </a:p>
              </p:txBody>
            </p:sp>
          </p:grpSp>
          <p:grpSp>
            <p:nvGrpSpPr>
              <p:cNvPr id="1922219" name="Group 171"/>
              <p:cNvGrpSpPr>
                <a:grpSpLocks/>
              </p:cNvGrpSpPr>
              <p:nvPr/>
            </p:nvGrpSpPr>
            <p:grpSpPr bwMode="auto">
              <a:xfrm>
                <a:off x="243" y="1389"/>
                <a:ext cx="1153" cy="233"/>
                <a:chOff x="243" y="1389"/>
                <a:chExt cx="1153" cy="233"/>
              </a:xfrm>
            </p:grpSpPr>
            <p:sp>
              <p:nvSpPr>
                <p:cNvPr id="1922220" name="Rectangle 172"/>
                <p:cNvSpPr>
                  <a:spLocks noChangeArrowheads="1"/>
                </p:cNvSpPr>
                <p:nvPr/>
              </p:nvSpPr>
              <p:spPr bwMode="auto">
                <a:xfrm>
                  <a:off x="532" y="1440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algn="l"/>
                  <a:r>
                    <a:rPr lang="en-US" sz="1800">
                      <a:latin typeface="Verdana" charset="0"/>
                    </a:rPr>
                    <a:t>P7</a:t>
                  </a:r>
                </a:p>
              </p:txBody>
            </p:sp>
            <p:sp>
              <p:nvSpPr>
                <p:cNvPr id="1922221" name="Text Box 173"/>
                <p:cNvSpPr txBox="1">
                  <a:spLocks noChangeArrowheads="1"/>
                </p:cNvSpPr>
                <p:nvPr/>
              </p:nvSpPr>
              <p:spPr bwMode="auto">
                <a:xfrm>
                  <a:off x="243" y="1389"/>
                  <a:ext cx="295" cy="233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800" dirty="0" smtClean="0">
                      <a:latin typeface="Verdana" charset="0"/>
                    </a:rPr>
                    <a:t>x3</a:t>
                  </a:r>
                  <a:endParaRPr lang="en-US" sz="1800" dirty="0">
                    <a:latin typeface="Verdana" charset="0"/>
                  </a:endParaRPr>
                </a:p>
              </p:txBody>
            </p:sp>
          </p:grpSp>
          <p:grpSp>
            <p:nvGrpSpPr>
              <p:cNvPr id="1922222" name="Group 174"/>
              <p:cNvGrpSpPr>
                <a:grpSpLocks/>
              </p:cNvGrpSpPr>
              <p:nvPr/>
            </p:nvGrpSpPr>
            <p:grpSpPr bwMode="auto">
              <a:xfrm>
                <a:off x="243" y="1533"/>
                <a:ext cx="1153" cy="233"/>
                <a:chOff x="243" y="1533"/>
                <a:chExt cx="1153" cy="233"/>
              </a:xfrm>
            </p:grpSpPr>
            <p:sp>
              <p:nvSpPr>
                <p:cNvPr id="1922223" name="Rectangle 175"/>
                <p:cNvSpPr>
                  <a:spLocks noChangeArrowheads="1"/>
                </p:cNvSpPr>
                <p:nvPr/>
              </p:nvSpPr>
              <p:spPr bwMode="auto">
                <a:xfrm>
                  <a:off x="532" y="1584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endParaRPr lang="en-US" sz="1800">
                    <a:latin typeface="Verdana" charset="0"/>
                  </a:endParaRPr>
                </a:p>
              </p:txBody>
            </p:sp>
            <p:sp>
              <p:nvSpPr>
                <p:cNvPr id="1922224" name="Text Box 176"/>
                <p:cNvSpPr txBox="1">
                  <a:spLocks noChangeArrowheads="1"/>
                </p:cNvSpPr>
                <p:nvPr/>
              </p:nvSpPr>
              <p:spPr bwMode="auto">
                <a:xfrm>
                  <a:off x="243" y="1533"/>
                  <a:ext cx="295" cy="233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800" dirty="0" smtClean="0">
                      <a:latin typeface="Verdana" charset="0"/>
                    </a:rPr>
                    <a:t>x4</a:t>
                  </a:r>
                  <a:endParaRPr lang="en-US" sz="1800" dirty="0">
                    <a:latin typeface="Verdana" charset="0"/>
                  </a:endParaRPr>
                </a:p>
              </p:txBody>
            </p:sp>
          </p:grpSp>
        </p:grpSp>
        <p:sp>
          <p:nvSpPr>
            <p:cNvPr id="1922225" name="Text Box 177"/>
            <p:cNvSpPr txBox="1">
              <a:spLocks noChangeArrowheads="1"/>
            </p:cNvSpPr>
            <p:nvPr/>
          </p:nvSpPr>
          <p:spPr bwMode="auto">
            <a:xfrm>
              <a:off x="288" y="624"/>
              <a:ext cx="1093" cy="44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 sz="2000" i="1" dirty="0">
                  <a:latin typeface="Verdana" charset="0"/>
                </a:rPr>
                <a:t>Rename Table</a:t>
              </a:r>
            </a:p>
          </p:txBody>
        </p:sp>
      </p:grpSp>
      <p:grpSp>
        <p:nvGrpSpPr>
          <p:cNvPr id="1922226" name="Group 178"/>
          <p:cNvGrpSpPr>
            <a:grpSpLocks/>
          </p:cNvGrpSpPr>
          <p:nvPr/>
        </p:nvGrpSpPr>
        <p:grpSpPr bwMode="auto">
          <a:xfrm>
            <a:off x="920750" y="1824038"/>
            <a:ext cx="846138" cy="366712"/>
            <a:chOff x="384" y="1149"/>
            <a:chExt cx="533" cy="231"/>
          </a:xfrm>
        </p:grpSpPr>
        <p:grpSp>
          <p:nvGrpSpPr>
            <p:cNvPr id="1922227" name="Group 179"/>
            <p:cNvGrpSpPr>
              <a:grpSpLocks/>
            </p:cNvGrpSpPr>
            <p:nvPr/>
          </p:nvGrpSpPr>
          <p:grpSpPr bwMode="auto">
            <a:xfrm>
              <a:off x="384" y="1200"/>
              <a:ext cx="288" cy="144"/>
              <a:chOff x="3168" y="912"/>
              <a:chExt cx="432" cy="144"/>
            </a:xfrm>
          </p:grpSpPr>
          <p:sp>
            <p:nvSpPr>
              <p:cNvPr id="1922228" name="Line 180"/>
              <p:cNvSpPr>
                <a:spLocks noChangeShapeType="1"/>
              </p:cNvSpPr>
              <p:nvPr/>
            </p:nvSpPr>
            <p:spPr bwMode="auto">
              <a:xfrm>
                <a:off x="3168" y="912"/>
                <a:ext cx="432" cy="144"/>
              </a:xfrm>
              <a:prstGeom prst="line">
                <a:avLst/>
              </a:prstGeom>
              <a:noFill/>
              <a:ln w="38100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22229" name="Line 181"/>
              <p:cNvSpPr>
                <a:spLocks noChangeShapeType="1"/>
              </p:cNvSpPr>
              <p:nvPr/>
            </p:nvSpPr>
            <p:spPr bwMode="auto">
              <a:xfrm flipV="1">
                <a:off x="3168" y="912"/>
                <a:ext cx="432" cy="144"/>
              </a:xfrm>
              <a:prstGeom prst="line">
                <a:avLst/>
              </a:prstGeom>
              <a:noFill/>
              <a:ln w="38100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922230" name="Text Box 182"/>
            <p:cNvSpPr txBox="1">
              <a:spLocks noChangeArrowheads="1"/>
            </p:cNvSpPr>
            <p:nvPr/>
          </p:nvSpPr>
          <p:spPr bwMode="auto">
            <a:xfrm>
              <a:off x="623" y="1149"/>
              <a:ext cx="294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800">
                  <a:solidFill>
                    <a:schemeClr val="hlink"/>
                  </a:solidFill>
                  <a:latin typeface="Verdana" charset="0"/>
                </a:rPr>
                <a:t>P0</a:t>
              </a:r>
            </a:p>
          </p:txBody>
        </p:sp>
      </p:grpSp>
      <p:grpSp>
        <p:nvGrpSpPr>
          <p:cNvPr id="1922231" name="Group 183"/>
          <p:cNvGrpSpPr>
            <a:grpSpLocks/>
          </p:cNvGrpSpPr>
          <p:nvPr/>
        </p:nvGrpSpPr>
        <p:grpSpPr bwMode="auto">
          <a:xfrm>
            <a:off x="1758950" y="1600200"/>
            <a:ext cx="4724400" cy="3124200"/>
            <a:chOff x="912" y="1008"/>
            <a:chExt cx="2976" cy="1968"/>
          </a:xfrm>
        </p:grpSpPr>
        <p:sp>
          <p:nvSpPr>
            <p:cNvPr id="1922232" name="Line 184"/>
            <p:cNvSpPr>
              <a:spLocks noChangeShapeType="1"/>
            </p:cNvSpPr>
            <p:nvPr/>
          </p:nvSpPr>
          <p:spPr bwMode="auto">
            <a:xfrm>
              <a:off x="3456" y="1056"/>
              <a:ext cx="432" cy="192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22233" name="Line 185"/>
            <p:cNvSpPr>
              <a:spLocks noChangeShapeType="1"/>
            </p:cNvSpPr>
            <p:nvPr/>
          </p:nvSpPr>
          <p:spPr bwMode="auto">
            <a:xfrm flipH="1">
              <a:off x="912" y="1008"/>
              <a:ext cx="2304" cy="24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922234" name="Line 186"/>
          <p:cNvSpPr>
            <a:spLocks noChangeShapeType="1"/>
          </p:cNvSpPr>
          <p:nvPr/>
        </p:nvSpPr>
        <p:spPr bwMode="auto">
          <a:xfrm>
            <a:off x="1377950" y="2133600"/>
            <a:ext cx="4038600" cy="2667000"/>
          </a:xfrm>
          <a:prstGeom prst="line">
            <a:avLst/>
          </a:prstGeom>
          <a:noFill/>
          <a:ln w="1905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22235" name="Text Box 187"/>
          <p:cNvSpPr txBox="1">
            <a:spLocks noChangeArrowheads="1"/>
          </p:cNvSpPr>
          <p:nvPr/>
        </p:nvSpPr>
        <p:spPr bwMode="auto">
          <a:xfrm>
            <a:off x="5264150" y="4648200"/>
            <a:ext cx="5334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en-US" sz="1800">
                <a:solidFill>
                  <a:schemeClr val="hlink"/>
                </a:solidFill>
                <a:latin typeface="Verdana" charset="0"/>
              </a:rPr>
              <a:t>P8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22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22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22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22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22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22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2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22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22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22194" grpId="0" animBg="1"/>
      <p:bldP spid="1922198" grpId="0" autoUpdateAnimBg="0"/>
      <p:bldP spid="1922234" grpId="0" animBg="1"/>
      <p:bldP spid="1922235" grpId="0" autoUpdateAnimBg="0"/>
    </p:bldLst>
  </p:timing>
</p:sld>
</file>

<file path=ppt/theme/theme1.xml><?xml version="1.0" encoding="utf-8"?>
<a:theme xmlns:a="http://schemas.openxmlformats.org/drawingml/2006/main" name="CS252-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CS252-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S252-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252-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CS252-template</Template>
  <TotalTime>4241</TotalTime>
  <Pages>12</Pages>
  <Words>3099</Words>
  <Application>Microsoft Macintosh PowerPoint</Application>
  <PresentationFormat>Letter Paper (8.5x11 in)</PresentationFormat>
  <Paragraphs>1045</Paragraphs>
  <Slides>35</Slides>
  <Notes>27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6" baseType="lpstr">
      <vt:lpstr>CS252-template</vt:lpstr>
      <vt:lpstr>CS 152 Computer Architecture and Engineering   Lecture 12 - Advanced Out-of-Order Superscalars</vt:lpstr>
      <vt:lpstr>Last time in Lecture 11</vt:lpstr>
      <vt:lpstr>“Data-in-ROB” Design (HP PA8000, Pentium Pro, Core2Duo, Nehalem)</vt:lpstr>
      <vt:lpstr>Data Movement in Data-in-ROB Design</vt:lpstr>
      <vt:lpstr>Unified Physical Register File (MIPS R10K, Alpha 21264, Intel Pentium 4 &amp; Sandy Bridge)</vt:lpstr>
      <vt:lpstr>Slide 6</vt:lpstr>
      <vt:lpstr>Lifetime of Physical Registers</vt:lpstr>
      <vt:lpstr>Physical Register Management</vt:lpstr>
      <vt:lpstr>Physical Register Management</vt:lpstr>
      <vt:lpstr>Physical Register Management</vt:lpstr>
      <vt:lpstr>Physical Register Management</vt:lpstr>
      <vt:lpstr>Physical Register Management</vt:lpstr>
      <vt:lpstr>Physical Register Management</vt:lpstr>
      <vt:lpstr>Physical Register Management</vt:lpstr>
      <vt:lpstr>Physical Register Management</vt:lpstr>
      <vt:lpstr>Separate Pending Instruction Window from ROB</vt:lpstr>
      <vt:lpstr>Reorder Buffer Holds Active Instructions (Decoded but not Committed)</vt:lpstr>
      <vt:lpstr>Superscalar Register Renaming</vt:lpstr>
      <vt:lpstr>Superscalar Register Renaming</vt:lpstr>
      <vt:lpstr>CS152 Administrivia</vt:lpstr>
      <vt:lpstr>Memory Dependencies</vt:lpstr>
      <vt:lpstr>In-Order Memory Queue</vt:lpstr>
      <vt:lpstr>Conservative O-o-O Load Execution</vt:lpstr>
      <vt:lpstr>Address Speculation</vt:lpstr>
      <vt:lpstr>Memory Dependence Prediction (Alpha 21264)</vt:lpstr>
      <vt:lpstr>Speculative Loads / Stores</vt:lpstr>
      <vt:lpstr>Speculative Store Buffer</vt:lpstr>
      <vt:lpstr>Speculative Store Buffer</vt:lpstr>
      <vt:lpstr>Slide 29</vt:lpstr>
      <vt:lpstr>Instruction Flow in Unified Physical Register File Pipeline</vt:lpstr>
      <vt:lpstr>Memory Instructions</vt:lpstr>
      <vt:lpstr>Issue Stage</vt:lpstr>
      <vt:lpstr>Execute Stage</vt:lpstr>
      <vt:lpstr>Commit Stage</vt:lpstr>
      <vt:lpstr>Acknowledgements</vt:lpstr>
    </vt:vector>
  </TitlesOfParts>
  <Manager/>
  <Company>UC Berkeley-EECS</Company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EECS 252 Graduate Computer Architecture   Lec 01 - Introduction  </dc:title>
  <dc:subject/>
  <dc:creator> </dc:creator>
  <cp:keywords/>
  <dc:description/>
  <cp:lastModifiedBy>Krste Asanovic</cp:lastModifiedBy>
  <cp:revision>382</cp:revision>
  <cp:lastPrinted>2012-03-01T06:08:00Z</cp:lastPrinted>
  <dcterms:created xsi:type="dcterms:W3CDTF">2012-03-01T06:36:43Z</dcterms:created>
  <dcterms:modified xsi:type="dcterms:W3CDTF">2012-03-01T06:39:56Z</dcterms:modified>
  <cp:category/>
</cp:coreProperties>
</file>