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2" r:id="rId2"/>
    <p:sldId id="570" r:id="rId3"/>
    <p:sldId id="802" r:id="rId4"/>
    <p:sldId id="803" r:id="rId5"/>
    <p:sldId id="804" r:id="rId6"/>
    <p:sldId id="739" r:id="rId7"/>
    <p:sldId id="740" r:id="rId8"/>
    <p:sldId id="741" r:id="rId9"/>
    <p:sldId id="742" r:id="rId10"/>
    <p:sldId id="743" r:id="rId11"/>
    <p:sldId id="744" r:id="rId12"/>
    <p:sldId id="745" r:id="rId13"/>
    <p:sldId id="746" r:id="rId14"/>
    <p:sldId id="750" r:id="rId15"/>
    <p:sldId id="782" r:id="rId16"/>
    <p:sldId id="796" r:id="rId17"/>
    <p:sldId id="797" r:id="rId18"/>
    <p:sldId id="798" r:id="rId19"/>
    <p:sldId id="799" r:id="rId20"/>
    <p:sldId id="801" r:id="rId21"/>
    <p:sldId id="805" r:id="rId22"/>
    <p:sldId id="531" r:id="rId23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794" autoAdjust="0"/>
    <p:restoredTop sz="94595" autoAdjust="0"/>
  </p:normalViewPr>
  <p:slideViewPr>
    <p:cSldViewPr>
      <p:cViewPr varScale="1">
        <p:scale>
          <a:sx n="160" d="100"/>
          <a:sy n="160" d="100"/>
        </p:scale>
        <p:origin x="-7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32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C6C0BD79-3B22-0E46-942E-695A709EBC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A9A77245-89E4-3844-A3B6-098CD354CE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1731AB16-4BB2-B249-88F2-FF2B9783E9A9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ABE80-6BB2-9047-93BC-2C24ADB64B66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2CB2F-B324-3F41-B4F6-399B05A54E6D}" type="slidenum">
              <a:rPr lang="en-US"/>
              <a:pPr/>
              <a:t>10</a:t>
            </a:fld>
            <a:endParaRPr lang="en-US"/>
          </a:p>
        </p:txBody>
      </p:sp>
      <p:sp>
        <p:nvSpPr>
          <p:cNvPr id="1844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46C62-D333-1741-876A-37F38F0BDDD2}" type="slidenum">
              <a:rPr lang="en-US"/>
              <a:pPr/>
              <a:t>11</a:t>
            </a:fld>
            <a:endParaRPr lang="en-US"/>
          </a:p>
        </p:txBody>
      </p:sp>
      <p:sp>
        <p:nvSpPr>
          <p:cNvPr id="1846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6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165C8-283A-2E41-B1FB-2B6606BF47D5}" type="slidenum">
              <a:rPr lang="en-US"/>
              <a:pPr/>
              <a:t>12</a:t>
            </a:fld>
            <a:endParaRPr lang="en-US"/>
          </a:p>
        </p:txBody>
      </p:sp>
      <p:sp>
        <p:nvSpPr>
          <p:cNvPr id="1848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8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97E0E-ACF2-8448-966A-4320D399F8D5}" type="slidenum">
              <a:rPr lang="en-US"/>
              <a:pPr/>
              <a:t>13</a:t>
            </a:fld>
            <a:endParaRPr lang="en-US"/>
          </a:p>
        </p:txBody>
      </p:sp>
      <p:sp>
        <p:nvSpPr>
          <p:cNvPr id="1850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0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9CD3A-606E-2B44-A0E8-0B1A14286CA8}" type="slidenum">
              <a:rPr lang="en-US"/>
              <a:pPr/>
              <a:t>14</a:t>
            </a:fld>
            <a:endParaRPr lang="en-US"/>
          </a:p>
        </p:txBody>
      </p:sp>
      <p:sp>
        <p:nvSpPr>
          <p:cNvPr id="1861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1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631A4-A674-7C43-ADDF-55C5C5ACF162}" type="slidenum">
              <a:rPr lang="en-US"/>
              <a:pPr/>
              <a:t>15</a:t>
            </a:fld>
            <a:endParaRPr lang="en-US"/>
          </a:p>
        </p:txBody>
      </p:sp>
      <p:sp>
        <p:nvSpPr>
          <p:cNvPr id="192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26B288-FEE8-4041-AEEF-32B5D53480D1}" type="slidenum">
              <a:rPr lang="en-US"/>
              <a:pPr/>
              <a:t>16</a:t>
            </a:fld>
            <a:endParaRPr lang="en-US"/>
          </a:p>
        </p:txBody>
      </p:sp>
      <p:sp>
        <p:nvSpPr>
          <p:cNvPr id="198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FB883-A72E-EB47-90C9-587C6036DC54}" type="slidenum">
              <a:rPr lang="en-US"/>
              <a:pPr/>
              <a:t>17</a:t>
            </a:fld>
            <a:endParaRPr lang="en-US"/>
          </a:p>
        </p:txBody>
      </p:sp>
      <p:sp>
        <p:nvSpPr>
          <p:cNvPr id="1986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3B8C9-9293-E947-82B4-9F6903659E21}" type="slidenum">
              <a:rPr lang="en-US"/>
              <a:pPr/>
              <a:t>18</a:t>
            </a:fld>
            <a:endParaRPr lang="en-US"/>
          </a:p>
        </p:txBody>
      </p:sp>
      <p:sp>
        <p:nvSpPr>
          <p:cNvPr id="198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40B4B-6F6A-CF41-831C-D12FC9759D4B}" type="slidenum">
              <a:rPr lang="en-US"/>
              <a:pPr/>
              <a:t>19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69EC1-ACDA-8B43-A3BF-E8F5DFF0AD5D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4BC7F-FB52-6E47-B840-C9E9A6369A3C}" type="slidenum">
              <a:rPr lang="en-US"/>
              <a:pPr/>
              <a:t>20</a:t>
            </a:fld>
            <a:endParaRPr lang="en-US"/>
          </a:p>
        </p:txBody>
      </p:sp>
      <p:sp>
        <p:nvSpPr>
          <p:cNvPr id="1912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FF20A-7D9B-B045-BA51-0FBE8E1C23E3}" type="slidenum">
              <a:rPr lang="en-US"/>
              <a:pPr/>
              <a:t>22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DE970-54EF-5045-9E1B-C73ECCA7290A}" type="slidenum">
              <a:rPr lang="en-US"/>
              <a:pPr/>
              <a:t>3</a:t>
            </a:fld>
            <a:endParaRPr lang="en-US"/>
          </a:p>
        </p:txBody>
      </p:sp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38E78-6495-3D4F-A87D-E9B9AD8E80DB}" type="slidenum">
              <a:rPr lang="en-US"/>
              <a:pPr/>
              <a:t>4</a:t>
            </a:fld>
            <a:endParaRPr lang="en-US"/>
          </a:p>
        </p:txBody>
      </p:sp>
      <p:sp>
        <p:nvSpPr>
          <p:cNvPr id="1825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2FF69-F849-0046-A91D-1E1050443861}" type="slidenum">
              <a:rPr lang="en-US"/>
              <a:pPr/>
              <a:t>5</a:t>
            </a:fld>
            <a:endParaRPr lang="en-US"/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F668A-0428-1F48-A995-0EDD6CE0DBEC}" type="slidenum">
              <a:rPr lang="en-US"/>
              <a:pPr/>
              <a:t>6</a:t>
            </a:fld>
            <a:endParaRPr lang="en-US"/>
          </a:p>
        </p:txBody>
      </p:sp>
      <p:sp>
        <p:nvSpPr>
          <p:cNvPr id="1836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B6411-A0F8-9C4E-9025-0297A6BF579C}" type="slidenum">
              <a:rPr lang="en-US"/>
              <a:pPr/>
              <a:t>7</a:t>
            </a:fld>
            <a:endParaRPr lang="en-US"/>
          </a:p>
        </p:txBody>
      </p:sp>
      <p:sp>
        <p:nvSpPr>
          <p:cNvPr id="1838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8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B3090-1185-B04C-B483-87124E8D1F3E}" type="slidenum">
              <a:rPr lang="en-US"/>
              <a:pPr/>
              <a:t>8</a:t>
            </a:fld>
            <a:endParaRPr lang="en-US"/>
          </a:p>
        </p:txBody>
      </p:sp>
      <p:sp>
        <p:nvSpPr>
          <p:cNvPr id="1840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0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54D1E-94F1-3144-8BFD-F6347376B55C}" type="slidenum">
              <a:rPr lang="en-US"/>
              <a:pPr/>
              <a:t>9</a:t>
            </a:fld>
            <a:endParaRPr lang="en-US"/>
          </a:p>
        </p:txBody>
      </p:sp>
      <p:sp>
        <p:nvSpPr>
          <p:cNvPr id="1842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2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C56B7F-FD3C-A049-ADE7-18F67EF0B08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7AA8C6-2496-4647-972A-9C07DEEA043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4C3B2A-A296-7A4F-9E8C-AB745C9DE8B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2FB7DD-2515-6849-AF87-1C4FF9398E8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1E1338-4DFC-7145-8C11-A6EABFB0885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136BD2-C614-FB45-A068-599EFA38012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62EB28-61A8-084E-B7A8-C78894F3104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5E981B-88E4-5046-AB2F-A09AEC26EEA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F06942-D8FD-584B-B09D-BAAF75E5CBF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06245A-E82E-6741-B10A-0A8E038D97B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D6AF9B-347D-BC4E-A1F5-3BA8B0F37257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E9667766-2A57-D848-B5DF-98F4427905BC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167814" y="6519446"/>
            <a:ext cx="1918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February</a:t>
            </a:r>
            <a:r>
              <a:rPr lang="en-US" sz="1600" baseline="0" dirty="0" smtClean="0">
                <a:solidFill>
                  <a:srgbClr val="FF0000"/>
                </a:solidFill>
              </a:rPr>
              <a:t>  28</a:t>
            </a:r>
            <a:r>
              <a:rPr lang="en-US" sz="1600" dirty="0" smtClean="0">
                <a:solidFill>
                  <a:srgbClr val="FF0000"/>
                </a:solidFill>
              </a:rPr>
              <a:t>, 2012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58571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2012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36576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11 </a:t>
            </a:r>
            <a:r>
              <a:rPr lang="en-US" dirty="0"/>
              <a:t>- Out-of-Order Issue, Register Renaming, </a:t>
            </a:r>
            <a:br>
              <a:rPr lang="en-US" dirty="0"/>
            </a:br>
            <a:r>
              <a:rPr lang="en-US" dirty="0"/>
              <a:t>&amp; Branch Prediction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CC81-1898-8E48-AB3E-5698B7DF1E20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28600"/>
            <a:ext cx="8674100" cy="990600"/>
          </a:xfrm>
        </p:spPr>
        <p:txBody>
          <a:bodyPr/>
          <a:lstStyle/>
          <a:p>
            <a:r>
              <a:rPr lang="en-US" sz="2800"/>
              <a:t>In-Order Commit for Precise Exceptions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73100" y="3914775"/>
            <a:ext cx="8305800" cy="2422525"/>
            <a:chOff x="673100" y="3914775"/>
            <a:chExt cx="8305800" cy="2422525"/>
          </a:xfrm>
        </p:grpSpPr>
        <p:sp>
          <p:nvSpPr>
            <p:cNvPr id="1843203" name="Text Box 3"/>
            <p:cNvSpPr txBox="1">
              <a:spLocks noChangeArrowheads="1"/>
            </p:cNvSpPr>
            <p:nvPr/>
          </p:nvSpPr>
          <p:spPr bwMode="auto">
            <a:xfrm>
              <a:off x="673100" y="3914775"/>
              <a:ext cx="8305800" cy="16160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Instructions fetched and decoded into instruction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reorder buffer in-order</a:t>
              </a:r>
            </a:p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Execution is out-of-order (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  <a:sym typeface="Symbol" charset="2"/>
                </a:rPr>
                <a:t>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out-of-order completion)</a:t>
              </a:r>
            </a:p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</a:t>
              </a:r>
              <a:r>
                <a:rPr lang="en-US" sz="2000" i="1" dirty="0">
                  <a:solidFill>
                    <a:srgbClr val="56127A"/>
                  </a:solidFill>
                  <a:latin typeface="Verdana" charset="0"/>
                </a:rPr>
                <a:t>Commit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(write-back to architectural state, i.e., </a:t>
              </a:r>
              <a:r>
                <a:rPr lang="en-US" sz="2000" dirty="0" err="1">
                  <a:solidFill>
                    <a:srgbClr val="56127A"/>
                  </a:solidFill>
                  <a:latin typeface="Verdana" charset="0"/>
                </a:rPr>
                <a:t>regfile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&amp;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 memory, is in-order</a:t>
              </a:r>
            </a:p>
          </p:txBody>
        </p:sp>
        <p:sp>
          <p:nvSpPr>
            <p:cNvPr id="1843204" name="Text Box 4"/>
            <p:cNvSpPr txBox="1">
              <a:spLocks noChangeArrowheads="1"/>
            </p:cNvSpPr>
            <p:nvPr/>
          </p:nvSpPr>
          <p:spPr bwMode="auto">
            <a:xfrm>
              <a:off x="787400" y="5629275"/>
              <a:ext cx="7848600" cy="708025"/>
            </a:xfrm>
            <a:prstGeom prst="rect">
              <a:avLst/>
            </a:prstGeom>
            <a:noFill/>
            <a:ln w="63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latin typeface="Verdana" charset="0"/>
                </a:rPr>
                <a:t>Temporary storage needed to hold results before commit             (shadow registers and store buffers)</a:t>
              </a:r>
            </a:p>
          </p:txBody>
        </p:sp>
      </p:grpSp>
      <p:sp>
        <p:nvSpPr>
          <p:cNvPr id="1843205" name="Rectangle 5"/>
          <p:cNvSpPr>
            <a:spLocks noChangeArrowheads="1"/>
          </p:cNvSpPr>
          <p:nvPr/>
        </p:nvSpPr>
        <p:spPr bwMode="auto">
          <a:xfrm>
            <a:off x="533400" y="1463675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843206" name="Rectangle 6"/>
          <p:cNvSpPr>
            <a:spLocks noChangeArrowheads="1"/>
          </p:cNvSpPr>
          <p:nvPr/>
        </p:nvSpPr>
        <p:spPr bwMode="auto">
          <a:xfrm>
            <a:off x="2057400" y="1463675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843207" name="Rectangle 7"/>
          <p:cNvSpPr>
            <a:spLocks noChangeArrowheads="1"/>
          </p:cNvSpPr>
          <p:nvPr/>
        </p:nvSpPr>
        <p:spPr bwMode="auto">
          <a:xfrm>
            <a:off x="4572000" y="2682875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843208" name="Rectangle 8"/>
          <p:cNvSpPr>
            <a:spLocks noChangeArrowheads="1"/>
          </p:cNvSpPr>
          <p:nvPr/>
        </p:nvSpPr>
        <p:spPr bwMode="auto">
          <a:xfrm>
            <a:off x="7086600" y="1387475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843209" name="Line 9"/>
          <p:cNvSpPr>
            <a:spLocks noChangeShapeType="1"/>
          </p:cNvSpPr>
          <p:nvPr/>
        </p:nvSpPr>
        <p:spPr bwMode="auto">
          <a:xfrm>
            <a:off x="1524000" y="17684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0" name="Line 10"/>
          <p:cNvSpPr>
            <a:spLocks noChangeShapeType="1"/>
          </p:cNvSpPr>
          <p:nvPr/>
        </p:nvSpPr>
        <p:spPr bwMode="auto">
          <a:xfrm>
            <a:off x="3276600" y="18446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1" name="Rectangle 11"/>
          <p:cNvSpPr>
            <a:spLocks noChangeArrowheads="1"/>
          </p:cNvSpPr>
          <p:nvPr/>
        </p:nvSpPr>
        <p:spPr bwMode="auto">
          <a:xfrm>
            <a:off x="3962400" y="1463675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843212" name="Line 12"/>
          <p:cNvSpPr>
            <a:spLocks noChangeShapeType="1"/>
          </p:cNvSpPr>
          <p:nvPr/>
        </p:nvSpPr>
        <p:spPr bwMode="auto">
          <a:xfrm>
            <a:off x="6324600" y="18446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3" name="Text Box 13"/>
          <p:cNvSpPr txBox="1">
            <a:spLocks noChangeArrowheads="1"/>
          </p:cNvSpPr>
          <p:nvPr/>
        </p:nvSpPr>
        <p:spPr bwMode="auto">
          <a:xfrm>
            <a:off x="1295400" y="990600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843214" name="Text Box 14"/>
          <p:cNvSpPr txBox="1">
            <a:spLocks noChangeArrowheads="1"/>
          </p:cNvSpPr>
          <p:nvPr/>
        </p:nvSpPr>
        <p:spPr bwMode="auto">
          <a:xfrm>
            <a:off x="7239000" y="990600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843215" name="Line 15"/>
          <p:cNvSpPr>
            <a:spLocks noChangeShapeType="1"/>
          </p:cNvSpPr>
          <p:nvPr/>
        </p:nvSpPr>
        <p:spPr bwMode="auto">
          <a:xfrm>
            <a:off x="4800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6" name="Line 16"/>
          <p:cNvSpPr>
            <a:spLocks noChangeShapeType="1"/>
          </p:cNvSpPr>
          <p:nvPr/>
        </p:nvSpPr>
        <p:spPr bwMode="auto">
          <a:xfrm flipV="1">
            <a:off x="5562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21" name="Text Box 21"/>
          <p:cNvSpPr txBox="1">
            <a:spLocks noChangeArrowheads="1"/>
          </p:cNvSpPr>
          <p:nvPr/>
        </p:nvSpPr>
        <p:spPr bwMode="auto">
          <a:xfrm>
            <a:off x="4343400" y="990600"/>
            <a:ext cx="18002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Out-of-order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096000" y="1844675"/>
            <a:ext cx="2133600" cy="1981200"/>
            <a:chOff x="6096000" y="1844675"/>
            <a:chExt cx="2133600" cy="1981200"/>
          </a:xfrm>
        </p:grpSpPr>
        <p:sp>
          <p:nvSpPr>
            <p:cNvPr id="1843217" name="Line 17"/>
            <p:cNvSpPr>
              <a:spLocks noChangeShapeType="1"/>
            </p:cNvSpPr>
            <p:nvPr/>
          </p:nvSpPr>
          <p:spPr bwMode="auto">
            <a:xfrm>
              <a:off x="6629400" y="1844675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5" name="AutoShape 25"/>
            <p:cNvSpPr>
              <a:spLocks noChangeArrowheads="1"/>
            </p:cNvSpPr>
            <p:nvPr/>
          </p:nvSpPr>
          <p:spPr bwMode="auto">
            <a:xfrm>
              <a:off x="6096000" y="2606675"/>
              <a:ext cx="2133600" cy="1219200"/>
            </a:xfrm>
            <a:prstGeom prst="irregularSeal1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Exception?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800" y="2149475"/>
            <a:ext cx="5876925" cy="1511300"/>
            <a:chOff x="685800" y="2149475"/>
            <a:chExt cx="5876925" cy="1511300"/>
          </a:xfrm>
        </p:grpSpPr>
        <p:sp>
          <p:nvSpPr>
            <p:cNvPr id="1843218" name="Line 18"/>
            <p:cNvSpPr>
              <a:spLocks noChangeShapeType="1"/>
            </p:cNvSpPr>
            <p:nvPr/>
          </p:nvSpPr>
          <p:spPr bwMode="auto">
            <a:xfrm flipH="1" flipV="1">
              <a:off x="5867400" y="2225675"/>
              <a:ext cx="609600" cy="609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19" name="Line 19"/>
            <p:cNvSpPr>
              <a:spLocks noChangeShapeType="1"/>
            </p:cNvSpPr>
            <p:nvPr/>
          </p:nvSpPr>
          <p:spPr bwMode="auto">
            <a:xfrm flipH="1" flipV="1">
              <a:off x="3276600" y="2149475"/>
              <a:ext cx="3124200" cy="762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0" name="Line 20"/>
            <p:cNvSpPr>
              <a:spLocks noChangeShapeType="1"/>
            </p:cNvSpPr>
            <p:nvPr/>
          </p:nvSpPr>
          <p:spPr bwMode="auto">
            <a:xfrm flipH="1" flipV="1">
              <a:off x="1524000" y="2225675"/>
              <a:ext cx="4800600" cy="990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2" name="Text Box 22"/>
            <p:cNvSpPr txBox="1">
              <a:spLocks noChangeArrowheads="1"/>
            </p:cNvSpPr>
            <p:nvPr/>
          </p:nvSpPr>
          <p:spPr bwMode="auto">
            <a:xfrm>
              <a:off x="2667000" y="2530475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843223" name="Text Box 23"/>
            <p:cNvSpPr txBox="1">
              <a:spLocks noChangeArrowheads="1"/>
            </p:cNvSpPr>
            <p:nvPr/>
          </p:nvSpPr>
          <p:spPr bwMode="auto">
            <a:xfrm>
              <a:off x="3505200" y="2225675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843224" name="Text Box 24"/>
            <p:cNvSpPr txBox="1">
              <a:spLocks noChangeArrowheads="1"/>
            </p:cNvSpPr>
            <p:nvPr/>
          </p:nvSpPr>
          <p:spPr bwMode="auto">
            <a:xfrm>
              <a:off x="5943600" y="2149475"/>
              <a:ext cx="569913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  <p:sp>
          <p:nvSpPr>
            <p:cNvPr id="1843226" name="Freeform 26"/>
            <p:cNvSpPr>
              <a:spLocks/>
            </p:cNvSpPr>
            <p:nvPr/>
          </p:nvSpPr>
          <p:spPr bwMode="auto">
            <a:xfrm>
              <a:off x="685800" y="2301875"/>
              <a:ext cx="5876925" cy="1358900"/>
            </a:xfrm>
            <a:custGeom>
              <a:avLst/>
              <a:gdLst/>
              <a:ahLst/>
              <a:cxnLst>
                <a:cxn ang="0">
                  <a:pos x="3702" y="785"/>
                </a:cxn>
                <a:cxn ang="0">
                  <a:pos x="2577" y="812"/>
                </a:cxn>
                <a:cxn ang="0">
                  <a:pos x="911" y="796"/>
                </a:cxn>
                <a:cxn ang="0">
                  <a:pos x="471" y="728"/>
                </a:cxn>
                <a:cxn ang="0">
                  <a:pos x="409" y="696"/>
                </a:cxn>
                <a:cxn ang="0">
                  <a:pos x="335" y="623"/>
                </a:cxn>
                <a:cxn ang="0">
                  <a:pos x="299" y="560"/>
                </a:cxn>
                <a:cxn ang="0">
                  <a:pos x="273" y="492"/>
                </a:cxn>
                <a:cxn ang="0">
                  <a:pos x="252" y="477"/>
                </a:cxn>
                <a:cxn ang="0">
                  <a:pos x="220" y="440"/>
                </a:cxn>
                <a:cxn ang="0">
                  <a:pos x="126" y="335"/>
                </a:cxn>
                <a:cxn ang="0">
                  <a:pos x="94" y="293"/>
                </a:cxn>
                <a:cxn ang="0">
                  <a:pos x="74" y="251"/>
                </a:cxn>
                <a:cxn ang="0">
                  <a:pos x="53" y="209"/>
                </a:cxn>
                <a:cxn ang="0">
                  <a:pos x="16" y="115"/>
                </a:cxn>
                <a:cxn ang="0">
                  <a:pos x="0" y="0"/>
                </a:cxn>
              </a:cxnLst>
              <a:rect l="0" t="0" r="r" b="b"/>
              <a:pathLst>
                <a:path w="3702" h="856">
                  <a:moveTo>
                    <a:pt x="3702" y="785"/>
                  </a:moveTo>
                  <a:cubicBezTo>
                    <a:pt x="3331" y="824"/>
                    <a:pt x="2947" y="809"/>
                    <a:pt x="2577" y="812"/>
                  </a:cubicBezTo>
                  <a:cubicBezTo>
                    <a:pt x="2028" y="856"/>
                    <a:pt x="1463" y="840"/>
                    <a:pt x="911" y="796"/>
                  </a:cubicBezTo>
                  <a:cubicBezTo>
                    <a:pt x="767" y="771"/>
                    <a:pt x="611" y="772"/>
                    <a:pt x="471" y="728"/>
                  </a:cubicBezTo>
                  <a:cubicBezTo>
                    <a:pt x="445" y="707"/>
                    <a:pt x="444" y="703"/>
                    <a:pt x="409" y="696"/>
                  </a:cubicBezTo>
                  <a:cubicBezTo>
                    <a:pt x="383" y="673"/>
                    <a:pt x="353" y="654"/>
                    <a:pt x="335" y="623"/>
                  </a:cubicBezTo>
                  <a:cubicBezTo>
                    <a:pt x="286" y="539"/>
                    <a:pt x="337" y="613"/>
                    <a:pt x="299" y="560"/>
                  </a:cubicBezTo>
                  <a:cubicBezTo>
                    <a:pt x="295" y="549"/>
                    <a:pt x="278" y="499"/>
                    <a:pt x="273" y="492"/>
                  </a:cubicBezTo>
                  <a:cubicBezTo>
                    <a:pt x="268" y="485"/>
                    <a:pt x="258" y="483"/>
                    <a:pt x="252" y="477"/>
                  </a:cubicBezTo>
                  <a:cubicBezTo>
                    <a:pt x="240" y="466"/>
                    <a:pt x="230" y="453"/>
                    <a:pt x="220" y="440"/>
                  </a:cubicBezTo>
                  <a:cubicBezTo>
                    <a:pt x="191" y="405"/>
                    <a:pt x="152" y="370"/>
                    <a:pt x="126" y="335"/>
                  </a:cubicBezTo>
                  <a:cubicBezTo>
                    <a:pt x="94" y="292"/>
                    <a:pt x="117" y="316"/>
                    <a:pt x="94" y="293"/>
                  </a:cubicBezTo>
                  <a:cubicBezTo>
                    <a:pt x="82" y="257"/>
                    <a:pt x="91" y="270"/>
                    <a:pt x="74" y="251"/>
                  </a:cubicBezTo>
                  <a:cubicBezTo>
                    <a:pt x="67" y="235"/>
                    <a:pt x="65" y="222"/>
                    <a:pt x="53" y="209"/>
                  </a:cubicBezTo>
                  <a:cubicBezTo>
                    <a:pt x="40" y="178"/>
                    <a:pt x="39" y="141"/>
                    <a:pt x="16" y="115"/>
                  </a:cubicBezTo>
                  <a:cubicBezTo>
                    <a:pt x="8" y="71"/>
                    <a:pt x="0" y="4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227" name="Text Box 27"/>
            <p:cNvSpPr txBox="1">
              <a:spLocks noChangeArrowheads="1"/>
            </p:cNvSpPr>
            <p:nvPr/>
          </p:nvSpPr>
          <p:spPr bwMode="auto">
            <a:xfrm>
              <a:off x="1295400" y="3063875"/>
              <a:ext cx="2393950" cy="3968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FF0000"/>
                  </a:solidFill>
                  <a:latin typeface="Verdana" charset="0"/>
                </a:rPr>
                <a:t>Inject handler PC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A4E0-5BD1-8B43-910D-8A17116EBE4C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228600"/>
            <a:ext cx="79375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Extensions for Precise Exceptions</a:t>
            </a:r>
          </a:p>
        </p:txBody>
      </p:sp>
      <p:sp>
        <p:nvSpPr>
          <p:cNvPr id="1845251" name="Rectangle 3"/>
          <p:cNvSpPr>
            <a:spLocks noChangeArrowheads="1"/>
          </p:cNvSpPr>
          <p:nvPr/>
        </p:nvSpPr>
        <p:spPr bwMode="auto">
          <a:xfrm>
            <a:off x="3835400" y="4013200"/>
            <a:ext cx="24066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Reorder buffer</a:t>
            </a:r>
          </a:p>
        </p:txBody>
      </p:sp>
      <p:sp>
        <p:nvSpPr>
          <p:cNvPr id="1845252" name="Line 4"/>
          <p:cNvSpPr>
            <a:spLocks noChangeShapeType="1"/>
          </p:cNvSpPr>
          <p:nvPr/>
        </p:nvSpPr>
        <p:spPr bwMode="auto">
          <a:xfrm>
            <a:off x="1320800" y="1841500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3" name="Line 5"/>
          <p:cNvSpPr>
            <a:spLocks noChangeShapeType="1"/>
          </p:cNvSpPr>
          <p:nvPr/>
        </p:nvSpPr>
        <p:spPr bwMode="auto">
          <a:xfrm>
            <a:off x="1320800" y="3136900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4" name="Rectangle 6"/>
          <p:cNvSpPr>
            <a:spLocks noChangeArrowheads="1"/>
          </p:cNvSpPr>
          <p:nvPr/>
        </p:nvSpPr>
        <p:spPr bwMode="auto">
          <a:xfrm>
            <a:off x="0" y="2611438"/>
            <a:ext cx="23510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5" name="Rectangle 7"/>
          <p:cNvSpPr>
            <a:spLocks noChangeArrowheads="1"/>
          </p:cNvSpPr>
          <p:nvPr/>
        </p:nvSpPr>
        <p:spPr bwMode="auto">
          <a:xfrm>
            <a:off x="315913" y="1689100"/>
            <a:ext cx="1131887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ptr</a:t>
            </a:r>
            <a:r>
              <a:rPr lang="en-US" sz="2000" baseline="-25000">
                <a:latin typeface="Verdana" charset="0"/>
              </a:rPr>
              <a:t>2</a:t>
            </a:r>
            <a:endParaRPr lang="en-US" sz="2000">
              <a:latin typeface="Verdana" charset="0"/>
            </a:endParaRP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next to</a:t>
            </a: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845256" name="Rectangle 8"/>
          <p:cNvSpPr>
            <a:spLocks noChangeArrowheads="1"/>
          </p:cNvSpPr>
          <p:nvPr/>
        </p:nvSpPr>
        <p:spPr bwMode="auto">
          <a:xfrm>
            <a:off x="195263" y="3006725"/>
            <a:ext cx="130810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ptr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next</a:t>
            </a: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available</a:t>
            </a:r>
          </a:p>
        </p:txBody>
      </p:sp>
      <p:sp>
        <p:nvSpPr>
          <p:cNvPr id="1845257" name="Rectangle 9"/>
          <p:cNvSpPr>
            <a:spLocks noChangeArrowheads="1"/>
          </p:cNvSpPr>
          <p:nvPr/>
        </p:nvSpPr>
        <p:spPr bwMode="auto">
          <a:xfrm>
            <a:off x="558800" y="4597400"/>
            <a:ext cx="8318500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add &lt;pd, dest, data, cause&gt; fields in the instruction template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commit instructions to reg file and memory in program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order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buffers can be maintained circularly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exception, clear reorder buffer by resetting ptr</a:t>
            </a:r>
            <a:r>
              <a:rPr lang="en-US" sz="28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=ptr</a:t>
            </a:r>
            <a:r>
              <a:rPr lang="en-US" sz="28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(stores must wait for commit before updating memory)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845258" name="Rectangle 10"/>
          <p:cNvSpPr>
            <a:spLocks noChangeArrowheads="1"/>
          </p:cNvSpPr>
          <p:nvPr/>
        </p:nvSpPr>
        <p:spPr bwMode="auto">
          <a:xfrm>
            <a:off x="1689100" y="927100"/>
            <a:ext cx="733742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Inst#  use  exec   op    p1     src1  p2  src2     pd  dest     data  cause</a:t>
            </a:r>
          </a:p>
        </p:txBody>
      </p:sp>
      <p:grpSp>
        <p:nvGrpSpPr>
          <p:cNvPr id="1845259" name="Group 11"/>
          <p:cNvGrpSpPr>
            <a:grpSpLocks/>
          </p:cNvGrpSpPr>
          <p:nvPr/>
        </p:nvGrpSpPr>
        <p:grpSpPr bwMode="auto">
          <a:xfrm>
            <a:off x="1778000" y="1231900"/>
            <a:ext cx="7162800" cy="2743200"/>
            <a:chOff x="1120" y="952"/>
            <a:chExt cx="4512" cy="1728"/>
          </a:xfrm>
        </p:grpSpPr>
        <p:sp>
          <p:nvSpPr>
            <p:cNvPr id="1845260" name="Rectangle 12" descr="Dark upward diagonal"/>
            <p:cNvSpPr>
              <a:spLocks noChangeArrowheads="1"/>
            </p:cNvSpPr>
            <p:nvPr/>
          </p:nvSpPr>
          <p:spPr bwMode="auto">
            <a:xfrm>
              <a:off x="4136" y="960"/>
              <a:ext cx="1488" cy="171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5261" name="Group 13"/>
            <p:cNvGrpSpPr>
              <a:grpSpLocks/>
            </p:cNvGrpSpPr>
            <p:nvPr/>
          </p:nvGrpSpPr>
          <p:grpSpPr bwMode="auto">
            <a:xfrm>
              <a:off x="1120" y="952"/>
              <a:ext cx="4512" cy="1728"/>
              <a:chOff x="1120" y="952"/>
              <a:chExt cx="4512" cy="1728"/>
            </a:xfrm>
          </p:grpSpPr>
          <p:sp>
            <p:nvSpPr>
              <p:cNvPr id="1845262" name="Rectangle 14"/>
              <p:cNvSpPr>
                <a:spLocks noChangeArrowheads="1"/>
              </p:cNvSpPr>
              <p:nvPr/>
            </p:nvSpPr>
            <p:spPr bwMode="auto">
              <a:xfrm>
                <a:off x="1120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3" name="Rectangle 15"/>
              <p:cNvSpPr>
                <a:spLocks noChangeArrowheads="1"/>
              </p:cNvSpPr>
              <p:nvPr/>
            </p:nvSpPr>
            <p:spPr bwMode="auto">
              <a:xfrm>
                <a:off x="1552" y="95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4" name="Rectangle 16"/>
              <p:cNvSpPr>
                <a:spLocks noChangeArrowheads="1"/>
              </p:cNvSpPr>
              <p:nvPr/>
            </p:nvSpPr>
            <p:spPr bwMode="auto">
              <a:xfrm>
                <a:off x="1840" y="952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5" name="Rectangle 17"/>
              <p:cNvSpPr>
                <a:spLocks noChangeArrowheads="1"/>
              </p:cNvSpPr>
              <p:nvPr/>
            </p:nvSpPr>
            <p:spPr bwMode="auto">
              <a:xfrm>
                <a:off x="2176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6" name="Rectangle 18"/>
              <p:cNvSpPr>
                <a:spLocks noChangeArrowheads="1"/>
              </p:cNvSpPr>
              <p:nvPr/>
            </p:nvSpPr>
            <p:spPr bwMode="auto">
              <a:xfrm>
                <a:off x="2608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7" name="Rectangle 19"/>
              <p:cNvSpPr>
                <a:spLocks noChangeArrowheads="1"/>
              </p:cNvSpPr>
              <p:nvPr/>
            </p:nvSpPr>
            <p:spPr bwMode="auto">
              <a:xfrm>
                <a:off x="2800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8" name="Rectangle 20"/>
              <p:cNvSpPr>
                <a:spLocks noChangeArrowheads="1"/>
              </p:cNvSpPr>
              <p:nvPr/>
            </p:nvSpPr>
            <p:spPr bwMode="auto">
              <a:xfrm>
                <a:off x="3376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9" name="Rectangle 21"/>
              <p:cNvSpPr>
                <a:spLocks noChangeArrowheads="1"/>
              </p:cNvSpPr>
              <p:nvPr/>
            </p:nvSpPr>
            <p:spPr bwMode="auto">
              <a:xfrm>
                <a:off x="3568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0" name="Rectangle 2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1" name="Rectangle 2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2" name="Rectangle 2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3" name="Rectangle 2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95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4" name="Rectangle 26"/>
              <p:cNvSpPr>
                <a:spLocks noChangeArrowheads="1"/>
              </p:cNvSpPr>
              <p:nvPr/>
            </p:nvSpPr>
            <p:spPr bwMode="auto">
              <a:xfrm>
                <a:off x="1120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5" name="Rectangle 27"/>
              <p:cNvSpPr>
                <a:spLocks noChangeArrowheads="1"/>
              </p:cNvSpPr>
              <p:nvPr/>
            </p:nvSpPr>
            <p:spPr bwMode="auto">
              <a:xfrm>
                <a:off x="1552" y="109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6" name="Rectangle 28"/>
              <p:cNvSpPr>
                <a:spLocks noChangeArrowheads="1"/>
              </p:cNvSpPr>
              <p:nvPr/>
            </p:nvSpPr>
            <p:spPr bwMode="auto">
              <a:xfrm>
                <a:off x="1840" y="1096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7" name="Rectangle 29"/>
              <p:cNvSpPr>
                <a:spLocks noChangeArrowheads="1"/>
              </p:cNvSpPr>
              <p:nvPr/>
            </p:nvSpPr>
            <p:spPr bwMode="auto">
              <a:xfrm>
                <a:off x="2176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8" name="Rectangle 30"/>
              <p:cNvSpPr>
                <a:spLocks noChangeArrowheads="1"/>
              </p:cNvSpPr>
              <p:nvPr/>
            </p:nvSpPr>
            <p:spPr bwMode="auto">
              <a:xfrm>
                <a:off x="2608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9" name="Rectangle 31"/>
              <p:cNvSpPr>
                <a:spLocks noChangeArrowheads="1"/>
              </p:cNvSpPr>
              <p:nvPr/>
            </p:nvSpPr>
            <p:spPr bwMode="auto">
              <a:xfrm>
                <a:off x="2800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0" name="Rectangle 32"/>
              <p:cNvSpPr>
                <a:spLocks noChangeArrowheads="1"/>
              </p:cNvSpPr>
              <p:nvPr/>
            </p:nvSpPr>
            <p:spPr bwMode="auto">
              <a:xfrm>
                <a:off x="3376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1" name="Rectangle 33"/>
              <p:cNvSpPr>
                <a:spLocks noChangeArrowheads="1"/>
              </p:cNvSpPr>
              <p:nvPr/>
            </p:nvSpPr>
            <p:spPr bwMode="auto">
              <a:xfrm>
                <a:off x="3568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2" name="Rectangle 3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3" name="Rectangle 3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4" name="Rectangle 3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5" name="Rectangle 3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09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6" name="Rectangle 38"/>
              <p:cNvSpPr>
                <a:spLocks noChangeArrowheads="1"/>
              </p:cNvSpPr>
              <p:nvPr/>
            </p:nvSpPr>
            <p:spPr bwMode="auto">
              <a:xfrm>
                <a:off x="1120" y="124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7" name="Rectangle 39"/>
              <p:cNvSpPr>
                <a:spLocks noChangeArrowheads="1"/>
              </p:cNvSpPr>
              <p:nvPr/>
            </p:nvSpPr>
            <p:spPr bwMode="auto">
              <a:xfrm>
                <a:off x="1552" y="1240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8" name="Rectangle 40"/>
              <p:cNvSpPr>
                <a:spLocks noChangeArrowheads="1"/>
              </p:cNvSpPr>
              <p:nvPr/>
            </p:nvSpPr>
            <p:spPr bwMode="auto">
              <a:xfrm>
                <a:off x="1840" y="1240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9" name="Rectangle 41"/>
              <p:cNvSpPr>
                <a:spLocks noChangeArrowheads="1"/>
              </p:cNvSpPr>
              <p:nvPr/>
            </p:nvSpPr>
            <p:spPr bwMode="auto">
              <a:xfrm>
                <a:off x="2176" y="124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0" name="Rectangle 42"/>
              <p:cNvSpPr>
                <a:spLocks noChangeArrowheads="1"/>
              </p:cNvSpPr>
              <p:nvPr/>
            </p:nvSpPr>
            <p:spPr bwMode="auto">
              <a:xfrm>
                <a:off x="2608" y="124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1" name="Rectangle 43"/>
              <p:cNvSpPr>
                <a:spLocks noChangeArrowheads="1"/>
              </p:cNvSpPr>
              <p:nvPr/>
            </p:nvSpPr>
            <p:spPr bwMode="auto">
              <a:xfrm>
                <a:off x="2800" y="124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2" name="Rectangle 44"/>
              <p:cNvSpPr>
                <a:spLocks noChangeArrowheads="1"/>
              </p:cNvSpPr>
              <p:nvPr/>
            </p:nvSpPr>
            <p:spPr bwMode="auto">
              <a:xfrm>
                <a:off x="3376" y="124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3" name="Rectangle 45"/>
              <p:cNvSpPr>
                <a:spLocks noChangeArrowheads="1"/>
              </p:cNvSpPr>
              <p:nvPr/>
            </p:nvSpPr>
            <p:spPr bwMode="auto">
              <a:xfrm>
                <a:off x="3568" y="124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4" name="Rectangle 46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240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5" name="Rectangle 47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240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6" name="Rectangle 48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240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7" name="Rectangle 49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240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8" name="Rectangle 50"/>
              <p:cNvSpPr>
                <a:spLocks noChangeArrowheads="1"/>
              </p:cNvSpPr>
              <p:nvPr/>
            </p:nvSpPr>
            <p:spPr bwMode="auto">
              <a:xfrm>
                <a:off x="1120" y="138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9" name="Rectangle 51"/>
              <p:cNvSpPr>
                <a:spLocks noChangeArrowheads="1"/>
              </p:cNvSpPr>
              <p:nvPr/>
            </p:nvSpPr>
            <p:spPr bwMode="auto">
              <a:xfrm>
                <a:off x="1552" y="1384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0" name="Rectangle 52"/>
              <p:cNvSpPr>
                <a:spLocks noChangeArrowheads="1"/>
              </p:cNvSpPr>
              <p:nvPr/>
            </p:nvSpPr>
            <p:spPr bwMode="auto">
              <a:xfrm>
                <a:off x="1840" y="1384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1" name="Rectangle 53"/>
              <p:cNvSpPr>
                <a:spLocks noChangeArrowheads="1"/>
              </p:cNvSpPr>
              <p:nvPr/>
            </p:nvSpPr>
            <p:spPr bwMode="auto">
              <a:xfrm>
                <a:off x="2176" y="138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2" name="Rectangle 54"/>
              <p:cNvSpPr>
                <a:spLocks noChangeArrowheads="1"/>
              </p:cNvSpPr>
              <p:nvPr/>
            </p:nvSpPr>
            <p:spPr bwMode="auto">
              <a:xfrm>
                <a:off x="2608" y="138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3" name="Rectangle 55"/>
              <p:cNvSpPr>
                <a:spLocks noChangeArrowheads="1"/>
              </p:cNvSpPr>
              <p:nvPr/>
            </p:nvSpPr>
            <p:spPr bwMode="auto">
              <a:xfrm>
                <a:off x="2800" y="1384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4" name="Rectangle 56"/>
              <p:cNvSpPr>
                <a:spLocks noChangeArrowheads="1"/>
              </p:cNvSpPr>
              <p:nvPr/>
            </p:nvSpPr>
            <p:spPr bwMode="auto">
              <a:xfrm>
                <a:off x="3376" y="138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5" name="Rectangle 57"/>
              <p:cNvSpPr>
                <a:spLocks noChangeArrowheads="1"/>
              </p:cNvSpPr>
              <p:nvPr/>
            </p:nvSpPr>
            <p:spPr bwMode="auto">
              <a:xfrm>
                <a:off x="3568" y="1384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6" name="Rectangle 58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38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7" name="Rectangle 59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38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8" name="Rectangle 60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38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9" name="Rectangle 61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38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0" name="Rectangle 62"/>
              <p:cNvSpPr>
                <a:spLocks noChangeArrowheads="1"/>
              </p:cNvSpPr>
              <p:nvPr/>
            </p:nvSpPr>
            <p:spPr bwMode="auto">
              <a:xfrm>
                <a:off x="1120" y="1528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1" name="Rectangle 63"/>
              <p:cNvSpPr>
                <a:spLocks noChangeArrowheads="1"/>
              </p:cNvSpPr>
              <p:nvPr/>
            </p:nvSpPr>
            <p:spPr bwMode="auto">
              <a:xfrm>
                <a:off x="1552" y="1528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2" name="Rectangle 64"/>
              <p:cNvSpPr>
                <a:spLocks noChangeArrowheads="1"/>
              </p:cNvSpPr>
              <p:nvPr/>
            </p:nvSpPr>
            <p:spPr bwMode="auto">
              <a:xfrm>
                <a:off x="1840" y="1528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3" name="Rectangle 65"/>
              <p:cNvSpPr>
                <a:spLocks noChangeArrowheads="1"/>
              </p:cNvSpPr>
              <p:nvPr/>
            </p:nvSpPr>
            <p:spPr bwMode="auto">
              <a:xfrm>
                <a:off x="2176" y="1528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4" name="Rectangle 66"/>
              <p:cNvSpPr>
                <a:spLocks noChangeArrowheads="1"/>
              </p:cNvSpPr>
              <p:nvPr/>
            </p:nvSpPr>
            <p:spPr bwMode="auto">
              <a:xfrm>
                <a:off x="2608" y="1528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5" name="Rectangle 67"/>
              <p:cNvSpPr>
                <a:spLocks noChangeArrowheads="1"/>
              </p:cNvSpPr>
              <p:nvPr/>
            </p:nvSpPr>
            <p:spPr bwMode="auto">
              <a:xfrm>
                <a:off x="2800" y="152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6" name="Rectangle 68"/>
              <p:cNvSpPr>
                <a:spLocks noChangeArrowheads="1"/>
              </p:cNvSpPr>
              <p:nvPr/>
            </p:nvSpPr>
            <p:spPr bwMode="auto">
              <a:xfrm>
                <a:off x="3376" y="1528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7" name="Rectangle 69"/>
              <p:cNvSpPr>
                <a:spLocks noChangeArrowheads="1"/>
              </p:cNvSpPr>
              <p:nvPr/>
            </p:nvSpPr>
            <p:spPr bwMode="auto">
              <a:xfrm>
                <a:off x="3568" y="152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8" name="Rectangle 70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52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9" name="Rectangle 71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52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0" name="Rectangle 72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52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1" name="Rectangle 73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52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2" name="Rectangle 74"/>
              <p:cNvSpPr>
                <a:spLocks noChangeArrowheads="1"/>
              </p:cNvSpPr>
              <p:nvPr/>
            </p:nvSpPr>
            <p:spPr bwMode="auto">
              <a:xfrm>
                <a:off x="1120" y="1672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3" name="Rectangle 75"/>
              <p:cNvSpPr>
                <a:spLocks noChangeArrowheads="1"/>
              </p:cNvSpPr>
              <p:nvPr/>
            </p:nvSpPr>
            <p:spPr bwMode="auto">
              <a:xfrm>
                <a:off x="1552" y="167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4" name="Rectangle 76"/>
              <p:cNvSpPr>
                <a:spLocks noChangeArrowheads="1"/>
              </p:cNvSpPr>
              <p:nvPr/>
            </p:nvSpPr>
            <p:spPr bwMode="auto">
              <a:xfrm>
                <a:off x="1840" y="1672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5" name="Rectangle 77"/>
              <p:cNvSpPr>
                <a:spLocks noChangeArrowheads="1"/>
              </p:cNvSpPr>
              <p:nvPr/>
            </p:nvSpPr>
            <p:spPr bwMode="auto">
              <a:xfrm>
                <a:off x="2176" y="1672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6" name="Rectangle 78"/>
              <p:cNvSpPr>
                <a:spLocks noChangeArrowheads="1"/>
              </p:cNvSpPr>
              <p:nvPr/>
            </p:nvSpPr>
            <p:spPr bwMode="auto">
              <a:xfrm>
                <a:off x="2608" y="1672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7" name="Rectangle 79"/>
              <p:cNvSpPr>
                <a:spLocks noChangeArrowheads="1"/>
              </p:cNvSpPr>
              <p:nvPr/>
            </p:nvSpPr>
            <p:spPr bwMode="auto">
              <a:xfrm>
                <a:off x="2800" y="1672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8" name="Rectangle 80"/>
              <p:cNvSpPr>
                <a:spLocks noChangeArrowheads="1"/>
              </p:cNvSpPr>
              <p:nvPr/>
            </p:nvSpPr>
            <p:spPr bwMode="auto">
              <a:xfrm>
                <a:off x="3376" y="1672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9" name="Rectangle 81"/>
              <p:cNvSpPr>
                <a:spLocks noChangeArrowheads="1"/>
              </p:cNvSpPr>
              <p:nvPr/>
            </p:nvSpPr>
            <p:spPr bwMode="auto">
              <a:xfrm>
                <a:off x="3568" y="1672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0" name="Rectangle 8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67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1" name="Rectangle 8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67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2" name="Rectangle 8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67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3" name="Rectangle 8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67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4" name="Rectangle 86"/>
              <p:cNvSpPr>
                <a:spLocks noChangeArrowheads="1"/>
              </p:cNvSpPr>
              <p:nvPr/>
            </p:nvSpPr>
            <p:spPr bwMode="auto">
              <a:xfrm>
                <a:off x="1120" y="181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5" name="Rectangle 87"/>
              <p:cNvSpPr>
                <a:spLocks noChangeArrowheads="1"/>
              </p:cNvSpPr>
              <p:nvPr/>
            </p:nvSpPr>
            <p:spPr bwMode="auto">
              <a:xfrm>
                <a:off x="1552" y="1816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6" name="Rectangle 88"/>
              <p:cNvSpPr>
                <a:spLocks noChangeArrowheads="1"/>
              </p:cNvSpPr>
              <p:nvPr/>
            </p:nvSpPr>
            <p:spPr bwMode="auto">
              <a:xfrm>
                <a:off x="1840" y="1816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7" name="Rectangle 89"/>
              <p:cNvSpPr>
                <a:spLocks noChangeArrowheads="1"/>
              </p:cNvSpPr>
              <p:nvPr/>
            </p:nvSpPr>
            <p:spPr bwMode="auto">
              <a:xfrm>
                <a:off x="2176" y="181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8" name="Rectangle 90"/>
              <p:cNvSpPr>
                <a:spLocks noChangeArrowheads="1"/>
              </p:cNvSpPr>
              <p:nvPr/>
            </p:nvSpPr>
            <p:spPr bwMode="auto">
              <a:xfrm>
                <a:off x="2608" y="181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9" name="Rectangle 91"/>
              <p:cNvSpPr>
                <a:spLocks noChangeArrowheads="1"/>
              </p:cNvSpPr>
              <p:nvPr/>
            </p:nvSpPr>
            <p:spPr bwMode="auto">
              <a:xfrm>
                <a:off x="2800" y="1816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0" name="Rectangle 92"/>
              <p:cNvSpPr>
                <a:spLocks noChangeArrowheads="1"/>
              </p:cNvSpPr>
              <p:nvPr/>
            </p:nvSpPr>
            <p:spPr bwMode="auto">
              <a:xfrm>
                <a:off x="3376" y="181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1" name="Rectangle 93"/>
              <p:cNvSpPr>
                <a:spLocks noChangeArrowheads="1"/>
              </p:cNvSpPr>
              <p:nvPr/>
            </p:nvSpPr>
            <p:spPr bwMode="auto">
              <a:xfrm>
                <a:off x="3568" y="1816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2" name="Rectangle 9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81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3" name="Rectangle 9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81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4" name="Rectangle 9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81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5" name="Rectangle 9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81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6" name="Rectangle 98"/>
              <p:cNvSpPr>
                <a:spLocks noChangeArrowheads="1"/>
              </p:cNvSpPr>
              <p:nvPr/>
            </p:nvSpPr>
            <p:spPr bwMode="auto">
              <a:xfrm>
                <a:off x="1120" y="196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7" name="Rectangle 99"/>
              <p:cNvSpPr>
                <a:spLocks noChangeArrowheads="1"/>
              </p:cNvSpPr>
              <p:nvPr/>
            </p:nvSpPr>
            <p:spPr bwMode="auto">
              <a:xfrm>
                <a:off x="1552" y="1960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8" name="Rectangle 100"/>
              <p:cNvSpPr>
                <a:spLocks noChangeArrowheads="1"/>
              </p:cNvSpPr>
              <p:nvPr/>
            </p:nvSpPr>
            <p:spPr bwMode="auto">
              <a:xfrm>
                <a:off x="1840" y="1960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9" name="Rectangle 101"/>
              <p:cNvSpPr>
                <a:spLocks noChangeArrowheads="1"/>
              </p:cNvSpPr>
              <p:nvPr/>
            </p:nvSpPr>
            <p:spPr bwMode="auto">
              <a:xfrm>
                <a:off x="2176" y="196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0" name="Rectangle 102"/>
              <p:cNvSpPr>
                <a:spLocks noChangeArrowheads="1"/>
              </p:cNvSpPr>
              <p:nvPr/>
            </p:nvSpPr>
            <p:spPr bwMode="auto">
              <a:xfrm>
                <a:off x="2608" y="196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1" name="Rectangle 103"/>
              <p:cNvSpPr>
                <a:spLocks noChangeArrowheads="1"/>
              </p:cNvSpPr>
              <p:nvPr/>
            </p:nvSpPr>
            <p:spPr bwMode="auto">
              <a:xfrm>
                <a:off x="2800" y="196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2" name="Rectangle 104"/>
              <p:cNvSpPr>
                <a:spLocks noChangeArrowheads="1"/>
              </p:cNvSpPr>
              <p:nvPr/>
            </p:nvSpPr>
            <p:spPr bwMode="auto">
              <a:xfrm>
                <a:off x="3376" y="196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3" name="Rectangle 105"/>
              <p:cNvSpPr>
                <a:spLocks noChangeArrowheads="1"/>
              </p:cNvSpPr>
              <p:nvPr/>
            </p:nvSpPr>
            <p:spPr bwMode="auto">
              <a:xfrm>
                <a:off x="3568" y="196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4" name="Rectangle 106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960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5" name="Rectangle 107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960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6" name="Rectangle 108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960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7" name="Rectangle 109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960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8" name="Rectangle 110"/>
              <p:cNvSpPr>
                <a:spLocks noChangeArrowheads="1"/>
              </p:cNvSpPr>
              <p:nvPr/>
            </p:nvSpPr>
            <p:spPr bwMode="auto">
              <a:xfrm>
                <a:off x="1120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9" name="Rectangle 111"/>
              <p:cNvSpPr>
                <a:spLocks noChangeArrowheads="1"/>
              </p:cNvSpPr>
              <p:nvPr/>
            </p:nvSpPr>
            <p:spPr bwMode="auto">
              <a:xfrm>
                <a:off x="1552" y="210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0" name="Rectangle 112"/>
              <p:cNvSpPr>
                <a:spLocks noChangeArrowheads="1"/>
              </p:cNvSpPr>
              <p:nvPr/>
            </p:nvSpPr>
            <p:spPr bwMode="auto">
              <a:xfrm>
                <a:off x="1840" y="2104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1" name="Rectangle 113"/>
              <p:cNvSpPr>
                <a:spLocks noChangeArrowheads="1"/>
              </p:cNvSpPr>
              <p:nvPr/>
            </p:nvSpPr>
            <p:spPr bwMode="auto">
              <a:xfrm>
                <a:off x="2176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2" name="Rectangle 114"/>
              <p:cNvSpPr>
                <a:spLocks noChangeArrowheads="1"/>
              </p:cNvSpPr>
              <p:nvPr/>
            </p:nvSpPr>
            <p:spPr bwMode="auto">
              <a:xfrm>
                <a:off x="2608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3" name="Rectangle 115"/>
              <p:cNvSpPr>
                <a:spLocks noChangeArrowheads="1"/>
              </p:cNvSpPr>
              <p:nvPr/>
            </p:nvSpPr>
            <p:spPr bwMode="auto">
              <a:xfrm>
                <a:off x="2800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4" name="Rectangle 116"/>
              <p:cNvSpPr>
                <a:spLocks noChangeArrowheads="1"/>
              </p:cNvSpPr>
              <p:nvPr/>
            </p:nvSpPr>
            <p:spPr bwMode="auto">
              <a:xfrm>
                <a:off x="3376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5" name="Rectangle 117"/>
              <p:cNvSpPr>
                <a:spLocks noChangeArrowheads="1"/>
              </p:cNvSpPr>
              <p:nvPr/>
            </p:nvSpPr>
            <p:spPr bwMode="auto">
              <a:xfrm>
                <a:off x="3568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6" name="Rectangle 118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7" name="Rectangle 119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8" name="Rectangle 120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9" name="Rectangle 121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10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0" name="Rectangle 122"/>
              <p:cNvSpPr>
                <a:spLocks noChangeArrowheads="1"/>
              </p:cNvSpPr>
              <p:nvPr/>
            </p:nvSpPr>
            <p:spPr bwMode="auto">
              <a:xfrm>
                <a:off x="1120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1" name="Rectangle 123"/>
              <p:cNvSpPr>
                <a:spLocks noChangeArrowheads="1"/>
              </p:cNvSpPr>
              <p:nvPr/>
            </p:nvSpPr>
            <p:spPr bwMode="auto">
              <a:xfrm>
                <a:off x="1552" y="224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2" name="Rectangle 124"/>
              <p:cNvSpPr>
                <a:spLocks noChangeArrowheads="1"/>
              </p:cNvSpPr>
              <p:nvPr/>
            </p:nvSpPr>
            <p:spPr bwMode="auto">
              <a:xfrm>
                <a:off x="1840" y="2248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3" name="Rectangle 125"/>
              <p:cNvSpPr>
                <a:spLocks noChangeArrowheads="1"/>
              </p:cNvSpPr>
              <p:nvPr/>
            </p:nvSpPr>
            <p:spPr bwMode="auto">
              <a:xfrm>
                <a:off x="2176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4" name="Rectangle 126"/>
              <p:cNvSpPr>
                <a:spLocks noChangeArrowheads="1"/>
              </p:cNvSpPr>
              <p:nvPr/>
            </p:nvSpPr>
            <p:spPr bwMode="auto">
              <a:xfrm>
                <a:off x="2608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5" name="Rectangle 127"/>
              <p:cNvSpPr>
                <a:spLocks noChangeArrowheads="1"/>
              </p:cNvSpPr>
              <p:nvPr/>
            </p:nvSpPr>
            <p:spPr bwMode="auto">
              <a:xfrm>
                <a:off x="2800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6" name="Rectangle 128"/>
              <p:cNvSpPr>
                <a:spLocks noChangeArrowheads="1"/>
              </p:cNvSpPr>
              <p:nvPr/>
            </p:nvSpPr>
            <p:spPr bwMode="auto">
              <a:xfrm>
                <a:off x="3376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7" name="Rectangle 129"/>
              <p:cNvSpPr>
                <a:spLocks noChangeArrowheads="1"/>
              </p:cNvSpPr>
              <p:nvPr/>
            </p:nvSpPr>
            <p:spPr bwMode="auto">
              <a:xfrm>
                <a:off x="3568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8" name="Rectangle 130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9" name="Rectangle 131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0" name="Rectangle 132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1" name="Rectangle 133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24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2" name="Rectangle 134"/>
              <p:cNvSpPr>
                <a:spLocks noChangeArrowheads="1"/>
              </p:cNvSpPr>
              <p:nvPr/>
            </p:nvSpPr>
            <p:spPr bwMode="auto">
              <a:xfrm>
                <a:off x="1120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3" name="Rectangle 135"/>
              <p:cNvSpPr>
                <a:spLocks noChangeArrowheads="1"/>
              </p:cNvSpPr>
              <p:nvPr/>
            </p:nvSpPr>
            <p:spPr bwMode="auto">
              <a:xfrm>
                <a:off x="1552" y="239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4" name="Rectangle 136"/>
              <p:cNvSpPr>
                <a:spLocks noChangeArrowheads="1"/>
              </p:cNvSpPr>
              <p:nvPr/>
            </p:nvSpPr>
            <p:spPr bwMode="auto">
              <a:xfrm>
                <a:off x="1840" y="2392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5" name="Rectangle 137"/>
              <p:cNvSpPr>
                <a:spLocks noChangeArrowheads="1"/>
              </p:cNvSpPr>
              <p:nvPr/>
            </p:nvSpPr>
            <p:spPr bwMode="auto">
              <a:xfrm>
                <a:off x="2176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6" name="Rectangle 138"/>
              <p:cNvSpPr>
                <a:spLocks noChangeArrowheads="1"/>
              </p:cNvSpPr>
              <p:nvPr/>
            </p:nvSpPr>
            <p:spPr bwMode="auto">
              <a:xfrm>
                <a:off x="2608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7" name="Rectangle 139"/>
              <p:cNvSpPr>
                <a:spLocks noChangeArrowheads="1"/>
              </p:cNvSpPr>
              <p:nvPr/>
            </p:nvSpPr>
            <p:spPr bwMode="auto">
              <a:xfrm>
                <a:off x="2800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8" name="Rectangle 140"/>
              <p:cNvSpPr>
                <a:spLocks noChangeArrowheads="1"/>
              </p:cNvSpPr>
              <p:nvPr/>
            </p:nvSpPr>
            <p:spPr bwMode="auto">
              <a:xfrm>
                <a:off x="3376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9" name="Rectangle 141"/>
              <p:cNvSpPr>
                <a:spLocks noChangeArrowheads="1"/>
              </p:cNvSpPr>
              <p:nvPr/>
            </p:nvSpPr>
            <p:spPr bwMode="auto">
              <a:xfrm>
                <a:off x="3568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0" name="Rectangle 14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1" name="Rectangle 14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2" name="Rectangle 14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3" name="Rectangle 14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39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4" name="Rectangle 146"/>
              <p:cNvSpPr>
                <a:spLocks noChangeArrowheads="1"/>
              </p:cNvSpPr>
              <p:nvPr/>
            </p:nvSpPr>
            <p:spPr bwMode="auto">
              <a:xfrm>
                <a:off x="1120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5" name="Rectangle 147"/>
              <p:cNvSpPr>
                <a:spLocks noChangeArrowheads="1"/>
              </p:cNvSpPr>
              <p:nvPr/>
            </p:nvSpPr>
            <p:spPr bwMode="auto">
              <a:xfrm>
                <a:off x="1552" y="253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6" name="Rectangle 148"/>
              <p:cNvSpPr>
                <a:spLocks noChangeArrowheads="1"/>
              </p:cNvSpPr>
              <p:nvPr/>
            </p:nvSpPr>
            <p:spPr bwMode="auto">
              <a:xfrm>
                <a:off x="1840" y="2536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7" name="Rectangle 149"/>
              <p:cNvSpPr>
                <a:spLocks noChangeArrowheads="1"/>
              </p:cNvSpPr>
              <p:nvPr/>
            </p:nvSpPr>
            <p:spPr bwMode="auto">
              <a:xfrm>
                <a:off x="2176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8" name="Rectangle 150"/>
              <p:cNvSpPr>
                <a:spLocks noChangeArrowheads="1"/>
              </p:cNvSpPr>
              <p:nvPr/>
            </p:nvSpPr>
            <p:spPr bwMode="auto">
              <a:xfrm>
                <a:off x="2608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9" name="Rectangle 151"/>
              <p:cNvSpPr>
                <a:spLocks noChangeArrowheads="1"/>
              </p:cNvSpPr>
              <p:nvPr/>
            </p:nvSpPr>
            <p:spPr bwMode="auto">
              <a:xfrm>
                <a:off x="2800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0" name="Rectangle 152"/>
              <p:cNvSpPr>
                <a:spLocks noChangeArrowheads="1"/>
              </p:cNvSpPr>
              <p:nvPr/>
            </p:nvSpPr>
            <p:spPr bwMode="auto">
              <a:xfrm>
                <a:off x="3376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1" name="Rectangle 153"/>
              <p:cNvSpPr>
                <a:spLocks noChangeArrowheads="1"/>
              </p:cNvSpPr>
              <p:nvPr/>
            </p:nvSpPr>
            <p:spPr bwMode="auto">
              <a:xfrm>
                <a:off x="3568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2" name="Rectangle 15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3" name="Rectangle 15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4" name="Rectangle 15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5" name="Rectangle 15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53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744-9E9C-4D4E-B3F4-587D886D75CA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79375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Rollback and Renaming</a:t>
            </a:r>
          </a:p>
        </p:txBody>
      </p:sp>
      <p:sp>
        <p:nvSpPr>
          <p:cNvPr id="1847299" name="Rectangle 3"/>
          <p:cNvSpPr>
            <a:spLocks noChangeArrowheads="1"/>
          </p:cNvSpPr>
          <p:nvPr/>
        </p:nvSpPr>
        <p:spPr bwMode="auto">
          <a:xfrm>
            <a:off x="496888" y="5176838"/>
            <a:ext cx="79978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Register file does not contain renaming tags any more.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How does the decode stage find the tag of a source register?</a:t>
            </a:r>
          </a:p>
        </p:txBody>
      </p:sp>
      <p:sp>
        <p:nvSpPr>
          <p:cNvPr id="1847300" name="Text Box 4"/>
          <p:cNvSpPr txBox="1">
            <a:spLocks noChangeArrowheads="1"/>
          </p:cNvSpPr>
          <p:nvPr/>
        </p:nvSpPr>
        <p:spPr bwMode="auto">
          <a:xfrm>
            <a:off x="2730500" y="5797550"/>
            <a:ext cx="57531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Search the “dest” field in the reorder buffer</a:t>
            </a:r>
          </a:p>
        </p:txBody>
      </p:sp>
      <p:sp>
        <p:nvSpPr>
          <p:cNvPr id="1847301" name="Text Box 5"/>
          <p:cNvSpPr txBox="1">
            <a:spLocks noChangeArrowheads="1"/>
          </p:cNvSpPr>
          <p:nvPr/>
        </p:nvSpPr>
        <p:spPr bwMode="auto">
          <a:xfrm>
            <a:off x="187325" y="901700"/>
            <a:ext cx="254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(now holds only committed state)</a:t>
            </a:r>
          </a:p>
        </p:txBody>
      </p:sp>
      <p:grpSp>
        <p:nvGrpSpPr>
          <p:cNvPr id="1847302" name="Group 6"/>
          <p:cNvGrpSpPr>
            <a:grpSpLocks/>
          </p:cNvGrpSpPr>
          <p:nvPr/>
        </p:nvGrpSpPr>
        <p:grpSpPr bwMode="auto">
          <a:xfrm>
            <a:off x="87313" y="1781175"/>
            <a:ext cx="8831262" cy="3416300"/>
            <a:chOff x="55" y="1406"/>
            <a:chExt cx="5563" cy="2152"/>
          </a:xfrm>
        </p:grpSpPr>
        <p:sp>
          <p:nvSpPr>
            <p:cNvPr id="1847303" name="Rectangle 7"/>
            <p:cNvSpPr>
              <a:spLocks noChangeArrowheads="1"/>
            </p:cNvSpPr>
            <p:nvPr/>
          </p:nvSpPr>
          <p:spPr bwMode="auto">
            <a:xfrm>
              <a:off x="55" y="1818"/>
              <a:ext cx="74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</a:t>
              </a:r>
            </a:p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847304" name="Rectangle 8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5" name="Rectangle 9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6" name="Rectangle 10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7" name="Rectangle 11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8" name="Rectangle 12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9" name="Line 13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7310" name="Group 14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847311" name="Freeform 15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2" name="Freeform 16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3" name="Freeform 17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4" name="Freeform 18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7315" name="Line 19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6" name="Line 20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7" name="Line 21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8" name="Line 22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9" name="Line 23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0" name="Line 24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1" name="Line 25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2" name="Line 26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3" name="Line 27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4" name="Line 28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5" name="Line 29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6" name="Freeform 30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7" name="Freeform 31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8" name="Rectangle 32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7329" name="Rectangle 33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0" name="Rectangle 34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1" name="Rectangle 35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2" name="Rectangle 36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7333" name="Rectangle 37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847334" name="Rectangle 38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1847335" name="Group 39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1847336" name="Group 40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847337" name="Rectangle 41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38" name="Line 42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39" name="Line 43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0" name="Line 44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1" name="Line 45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2" name="Line 46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3" name="Line 47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4" name="Line 48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5" name="Line 49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6" name="Line 50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7347" name="Rectangle 51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</a:t>
                </a:r>
                <a:r>
                  <a:rPr lang="en-US">
                    <a:solidFill>
                      <a:srgbClr val="FF0000"/>
                    </a:solidFill>
                    <a:latin typeface="Verdana" charset="0"/>
                  </a:rPr>
                  <a:t>dest </a:t>
                </a:r>
                <a:r>
                  <a:rPr lang="en-US">
                    <a:latin typeface="Verdana" charset="0"/>
                  </a:rPr>
                  <a:t>    data</a:t>
                </a:r>
              </a:p>
            </p:txBody>
          </p:sp>
          <p:sp>
            <p:nvSpPr>
              <p:cNvPr id="1847348" name="Rectangle 52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49" name="Line 53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0" name="Line 54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1" name="Line 55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2" name="Line 56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3" name="Line 57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7354" name="Freeform 58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5" name="Freeform 59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6" name="Line 60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7" name="Rectangle 61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847358" name="Line 62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7359" name="Group 63"/>
          <p:cNvGrpSpPr>
            <a:grpSpLocks/>
          </p:cNvGrpSpPr>
          <p:nvPr/>
        </p:nvGrpSpPr>
        <p:grpSpPr bwMode="auto">
          <a:xfrm>
            <a:off x="2781300" y="987425"/>
            <a:ext cx="1098550" cy="896938"/>
            <a:chOff x="4272" y="674"/>
            <a:chExt cx="692" cy="613"/>
          </a:xfrm>
        </p:grpSpPr>
        <p:sp>
          <p:nvSpPr>
            <p:cNvPr id="1847360" name="Rectangle 64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7361" name="Group 65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847362" name="Line 66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63" name="Line 67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64" name="Line 68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7365" name="Freeform 69"/>
          <p:cNvSpPr>
            <a:spLocks/>
          </p:cNvSpPr>
          <p:nvPr/>
        </p:nvSpPr>
        <p:spPr bwMode="auto">
          <a:xfrm>
            <a:off x="3886200" y="1174750"/>
            <a:ext cx="4762500" cy="3644900"/>
          </a:xfrm>
          <a:custGeom>
            <a:avLst/>
            <a:gdLst/>
            <a:ahLst/>
            <a:cxnLst>
              <a:cxn ang="0">
                <a:pos x="2416" y="2168"/>
              </a:cxn>
              <a:cxn ang="0">
                <a:pos x="2416" y="2296"/>
              </a:cxn>
              <a:cxn ang="0">
                <a:pos x="3000" y="2296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2296">
                <a:moveTo>
                  <a:pt x="2416" y="2168"/>
                </a:moveTo>
                <a:lnTo>
                  <a:pt x="2416" y="2296"/>
                </a:lnTo>
                <a:lnTo>
                  <a:pt x="3000" y="2296"/>
                </a:lnTo>
                <a:lnTo>
                  <a:pt x="3000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30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484-E309-724E-967F-CAC1CB438CD6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Renaming Table</a:t>
            </a:r>
          </a:p>
        </p:txBody>
      </p:sp>
      <p:sp>
        <p:nvSpPr>
          <p:cNvPr id="1849347" name="Rectangle 3"/>
          <p:cNvSpPr>
            <a:spLocks noChangeArrowheads="1"/>
          </p:cNvSpPr>
          <p:nvPr/>
        </p:nvSpPr>
        <p:spPr bwMode="auto">
          <a:xfrm>
            <a:off x="4905375" y="841375"/>
            <a:ext cx="16002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1849348" name="Group 4"/>
          <p:cNvGrpSpPr>
            <a:grpSpLocks/>
          </p:cNvGrpSpPr>
          <p:nvPr/>
        </p:nvGrpSpPr>
        <p:grpSpPr bwMode="auto">
          <a:xfrm>
            <a:off x="0" y="1736725"/>
            <a:ext cx="8918575" cy="3416300"/>
            <a:chOff x="0" y="1406"/>
            <a:chExt cx="5618" cy="2152"/>
          </a:xfrm>
        </p:grpSpPr>
        <p:sp>
          <p:nvSpPr>
            <p:cNvPr id="1849349" name="Rectangle 5"/>
            <p:cNvSpPr>
              <a:spLocks noChangeArrowheads="1"/>
            </p:cNvSpPr>
            <p:nvPr/>
          </p:nvSpPr>
          <p:spPr bwMode="auto">
            <a:xfrm>
              <a:off x="0" y="1818"/>
              <a:ext cx="805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849350" name="Rectangle 6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1" name="Rectangle 7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2" name="Rectangle 8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3" name="Rectangle 9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4" name="Rectangle 10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5" name="Line 11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9356" name="Group 12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849357" name="Freeform 13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58" name="Freeform 14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59" name="Freeform 15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60" name="Freeform 16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361" name="Line 17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2" name="Line 18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3" name="Line 19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4" name="Line 20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5" name="Line 21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6" name="Line 22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7" name="Line 23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8" name="Line 24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9" name="Line 25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0" name="Line 26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1" name="Line 27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2" name="Freeform 28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3" name="Freeform 29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4" name="Rectangle 30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9375" name="Rectangle 31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6" name="Rectangle 32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7" name="Rectangle 33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8" name="Rectangle 34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9379" name="Rectangle 35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849380" name="Rectangle 36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1849381" name="Group 37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1849382" name="Group 38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849383" name="Rectangle 39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4" name="Line 40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5" name="Line 41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6" name="Line 42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7" name="Line 43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8" name="Line 44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9" name="Line 45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0" name="Line 46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1" name="Line 47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2" name="Line 48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9393" name="Rectangle 49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dest     data</a:t>
                </a:r>
              </a:p>
            </p:txBody>
          </p:sp>
          <p:sp>
            <p:nvSpPr>
              <p:cNvPr id="1849394" name="Rectangle 50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5" name="Line 51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6" name="Line 52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7" name="Line 53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8" name="Line 54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9" name="Line 55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400" name="Freeform 56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1" name="Freeform 57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2" name="Line 58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3" name="Rectangle 59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849404" name="Line 60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49405" name="Group 61"/>
          <p:cNvGrpSpPr>
            <a:grpSpLocks/>
          </p:cNvGrpSpPr>
          <p:nvPr/>
        </p:nvGrpSpPr>
        <p:grpSpPr bwMode="auto">
          <a:xfrm>
            <a:off x="6616700" y="790575"/>
            <a:ext cx="1098550" cy="896938"/>
            <a:chOff x="4272" y="674"/>
            <a:chExt cx="692" cy="613"/>
          </a:xfrm>
        </p:grpSpPr>
        <p:sp>
          <p:nvSpPr>
            <p:cNvPr id="1849406" name="Rectangle 62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9407" name="Group 63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849408" name="Line 64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09" name="Line 65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10" name="Line 66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9411" name="Rectangle 67"/>
          <p:cNvSpPr>
            <a:spLocks noChangeArrowheads="1"/>
          </p:cNvSpPr>
          <p:nvPr/>
        </p:nvSpPr>
        <p:spPr bwMode="auto">
          <a:xfrm>
            <a:off x="168275" y="892175"/>
            <a:ext cx="13096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Table</a:t>
            </a:r>
          </a:p>
        </p:txBody>
      </p:sp>
      <p:sp>
        <p:nvSpPr>
          <p:cNvPr id="1849412" name="Rectangle 68"/>
          <p:cNvSpPr>
            <a:spLocks noChangeArrowheads="1"/>
          </p:cNvSpPr>
          <p:nvPr/>
        </p:nvSpPr>
        <p:spPr bwMode="auto">
          <a:xfrm>
            <a:off x="365125" y="5092700"/>
            <a:ext cx="837247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Renaming table is a cache to speed up register name look up. It needs to be cleared after each exception taken.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When else are valid bits cleared? </a:t>
            </a:r>
          </a:p>
        </p:txBody>
      </p:sp>
      <p:sp>
        <p:nvSpPr>
          <p:cNvPr id="1849413" name="Text Box 69"/>
          <p:cNvSpPr txBox="1">
            <a:spLocks noChangeArrowheads="1"/>
          </p:cNvSpPr>
          <p:nvPr/>
        </p:nvSpPr>
        <p:spPr bwMode="auto">
          <a:xfrm>
            <a:off x="5889625" y="5702300"/>
            <a:ext cx="2333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Control transfers</a:t>
            </a:r>
          </a:p>
        </p:txBody>
      </p:sp>
      <p:grpSp>
        <p:nvGrpSpPr>
          <p:cNvPr id="1849414" name="Group 70"/>
          <p:cNvGrpSpPr>
            <a:grpSpLocks/>
          </p:cNvGrpSpPr>
          <p:nvPr/>
        </p:nvGrpSpPr>
        <p:grpSpPr bwMode="auto">
          <a:xfrm>
            <a:off x="1552575" y="762000"/>
            <a:ext cx="2874963" cy="1196975"/>
            <a:chOff x="1098" y="648"/>
            <a:chExt cx="1811" cy="754"/>
          </a:xfrm>
        </p:grpSpPr>
        <p:sp>
          <p:nvSpPr>
            <p:cNvPr id="1849415" name="Rectangle 71"/>
            <p:cNvSpPr>
              <a:spLocks noChangeArrowheads="1"/>
            </p:cNvSpPr>
            <p:nvPr/>
          </p:nvSpPr>
          <p:spPr bwMode="auto">
            <a:xfrm>
              <a:off x="1098" y="666"/>
              <a:ext cx="240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r</a:t>
              </a:r>
              <a:r>
                <a:rPr lang="en-US" sz="1800" i="1" baseline="-25000">
                  <a:latin typeface="Verdana" charset="0"/>
                </a:rPr>
                <a:t>1 </a:t>
              </a:r>
            </a:p>
          </p:txBody>
        </p:sp>
        <p:grpSp>
          <p:nvGrpSpPr>
            <p:cNvPr id="1849416" name="Group 72"/>
            <p:cNvGrpSpPr>
              <a:grpSpLocks/>
            </p:cNvGrpSpPr>
            <p:nvPr/>
          </p:nvGrpSpPr>
          <p:grpSpPr bwMode="auto">
            <a:xfrm>
              <a:off x="1298" y="690"/>
              <a:ext cx="624" cy="712"/>
              <a:chOff x="1338" y="714"/>
              <a:chExt cx="624" cy="720"/>
            </a:xfrm>
          </p:grpSpPr>
          <p:sp>
            <p:nvSpPr>
              <p:cNvPr id="1849417" name="Rectangle 73"/>
              <p:cNvSpPr>
                <a:spLocks noChangeArrowheads="1"/>
              </p:cNvSpPr>
              <p:nvPr/>
            </p:nvSpPr>
            <p:spPr bwMode="auto">
              <a:xfrm>
                <a:off x="1338" y="762"/>
                <a:ext cx="432" cy="67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18" name="Rectangle 74"/>
              <p:cNvSpPr>
                <a:spLocks noChangeArrowheads="1"/>
              </p:cNvSpPr>
              <p:nvPr/>
            </p:nvSpPr>
            <p:spPr bwMode="auto">
              <a:xfrm>
                <a:off x="1338" y="714"/>
                <a:ext cx="43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t</a:t>
                </a:r>
                <a:endParaRPr lang="en-US" sz="1800" i="1" baseline="-25000">
                  <a:latin typeface="Verdana" charset="0"/>
                </a:endParaRPr>
              </a:p>
            </p:txBody>
          </p:sp>
          <p:sp>
            <p:nvSpPr>
              <p:cNvPr id="1849419" name="Rectangle 75"/>
              <p:cNvSpPr>
                <a:spLocks noChangeArrowheads="1"/>
              </p:cNvSpPr>
              <p:nvPr/>
            </p:nvSpPr>
            <p:spPr bwMode="auto">
              <a:xfrm>
                <a:off x="1338" y="90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0" name="Rectangle 76"/>
              <p:cNvSpPr>
                <a:spLocks noChangeArrowheads="1"/>
              </p:cNvSpPr>
              <p:nvPr/>
            </p:nvSpPr>
            <p:spPr bwMode="auto">
              <a:xfrm>
                <a:off x="1338" y="129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1" name="Rectangle 77"/>
              <p:cNvSpPr>
                <a:spLocks noChangeArrowheads="1"/>
              </p:cNvSpPr>
              <p:nvPr/>
            </p:nvSpPr>
            <p:spPr bwMode="auto">
              <a:xfrm>
                <a:off x="1770" y="71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v</a:t>
                </a:r>
                <a:endParaRPr lang="en-US" sz="2000" i="1" baseline="-25000">
                  <a:latin typeface="Verdana" charset="0"/>
                </a:endParaRPr>
              </a:p>
            </p:txBody>
          </p:sp>
          <p:sp>
            <p:nvSpPr>
              <p:cNvPr id="1849422" name="Rectangle 78"/>
              <p:cNvSpPr>
                <a:spLocks noChangeArrowheads="1"/>
              </p:cNvSpPr>
              <p:nvPr/>
            </p:nvSpPr>
            <p:spPr bwMode="auto">
              <a:xfrm>
                <a:off x="1770" y="90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3" name="Rectangle 79"/>
              <p:cNvSpPr>
                <a:spLocks noChangeArrowheads="1"/>
              </p:cNvSpPr>
              <p:nvPr/>
            </p:nvSpPr>
            <p:spPr bwMode="auto">
              <a:xfrm>
                <a:off x="1770" y="105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4" name="Rectangle 80"/>
              <p:cNvSpPr>
                <a:spLocks noChangeArrowheads="1"/>
              </p:cNvSpPr>
              <p:nvPr/>
            </p:nvSpPr>
            <p:spPr bwMode="auto">
              <a:xfrm>
                <a:off x="1770" y="129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425" name="Rectangle 81"/>
            <p:cNvSpPr>
              <a:spLocks noChangeArrowheads="1"/>
            </p:cNvSpPr>
            <p:nvPr/>
          </p:nvSpPr>
          <p:spPr bwMode="auto">
            <a:xfrm>
              <a:off x="1098" y="858"/>
              <a:ext cx="240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r</a:t>
              </a:r>
              <a:r>
                <a:rPr lang="en-US" sz="1800" i="1" baseline="-25000">
                  <a:latin typeface="Verdana" charset="0"/>
                </a:rPr>
                <a:t>2 </a:t>
              </a:r>
            </a:p>
          </p:txBody>
        </p:sp>
        <p:sp>
          <p:nvSpPr>
            <p:cNvPr id="1849426" name="Text Box 82"/>
            <p:cNvSpPr txBox="1">
              <a:spLocks noChangeArrowheads="1"/>
            </p:cNvSpPr>
            <p:nvPr/>
          </p:nvSpPr>
          <p:spPr bwMode="auto">
            <a:xfrm>
              <a:off x="2152" y="648"/>
              <a:ext cx="757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tag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valid bit</a:t>
              </a:r>
            </a:p>
          </p:txBody>
        </p:sp>
        <p:sp>
          <p:nvSpPr>
            <p:cNvPr id="1849427" name="Freeform 83"/>
            <p:cNvSpPr>
              <a:spLocks/>
            </p:cNvSpPr>
            <p:nvPr/>
          </p:nvSpPr>
          <p:spPr bwMode="auto">
            <a:xfrm>
              <a:off x="1624" y="648"/>
              <a:ext cx="52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288" y="0"/>
                </a:cxn>
                <a:cxn ang="0">
                  <a:pos x="528" y="96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100" y="48"/>
                    <a:pt x="200" y="0"/>
                    <a:pt x="288" y="0"/>
                  </a:cubicBezTo>
                  <a:cubicBezTo>
                    <a:pt x="376" y="0"/>
                    <a:pt x="488" y="80"/>
                    <a:pt x="528" y="96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28" name="Line 84"/>
            <p:cNvSpPr>
              <a:spLocks noChangeShapeType="1"/>
            </p:cNvSpPr>
            <p:nvPr/>
          </p:nvSpPr>
          <p:spPr bwMode="auto">
            <a:xfrm>
              <a:off x="1912" y="840"/>
              <a:ext cx="24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9429" name="Freeform 85"/>
          <p:cNvSpPr>
            <a:spLocks/>
          </p:cNvSpPr>
          <p:nvPr/>
        </p:nvSpPr>
        <p:spPr bwMode="auto">
          <a:xfrm>
            <a:off x="7721600" y="1143000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41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A01-8F66-8344-B13B-FED3445793F3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860610" name="Group 2"/>
          <p:cNvGrpSpPr>
            <a:grpSpLocks/>
          </p:cNvGrpSpPr>
          <p:nvPr/>
        </p:nvGrpSpPr>
        <p:grpSpPr bwMode="auto">
          <a:xfrm>
            <a:off x="6051550" y="1096963"/>
            <a:ext cx="2481263" cy="5168900"/>
            <a:chOff x="3229" y="879"/>
            <a:chExt cx="1563" cy="3256"/>
          </a:xfrm>
        </p:grpSpPr>
        <p:sp>
          <p:nvSpPr>
            <p:cNvPr id="1860611" name="Rectangle 3"/>
            <p:cNvSpPr>
              <a:spLocks noChangeAspect="1" noChangeArrowheads="1"/>
            </p:cNvSpPr>
            <p:nvPr/>
          </p:nvSpPr>
          <p:spPr bwMode="auto">
            <a:xfrm>
              <a:off x="3229" y="3440"/>
              <a:ext cx="1563" cy="5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2" name="Rectangle 4"/>
            <p:cNvSpPr>
              <a:spLocks noChangeAspect="1" noChangeArrowheads="1"/>
            </p:cNvSpPr>
            <p:nvPr/>
          </p:nvSpPr>
          <p:spPr bwMode="auto">
            <a:xfrm>
              <a:off x="3229" y="2398"/>
              <a:ext cx="1563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3" name="Rectangle 5"/>
            <p:cNvSpPr>
              <a:spLocks noChangeAspect="1" noChangeArrowheads="1"/>
            </p:cNvSpPr>
            <p:nvPr/>
          </p:nvSpPr>
          <p:spPr bwMode="auto">
            <a:xfrm>
              <a:off x="3229" y="1791"/>
              <a:ext cx="1563" cy="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4" name="Rectangle 6"/>
            <p:cNvSpPr>
              <a:spLocks noChangeAspect="1" noChangeArrowheads="1"/>
            </p:cNvSpPr>
            <p:nvPr/>
          </p:nvSpPr>
          <p:spPr bwMode="auto">
            <a:xfrm>
              <a:off x="3229" y="966"/>
              <a:ext cx="1563" cy="7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800" i="1">
                <a:latin typeface="Verdana" charset="0"/>
              </a:endParaRPr>
            </a:p>
          </p:txBody>
        </p:sp>
        <p:sp>
          <p:nvSpPr>
            <p:cNvPr id="1860615" name="Rectangle 7"/>
            <p:cNvSpPr>
              <a:spLocks noChangeAspect="1" noChangeArrowheads="1"/>
            </p:cNvSpPr>
            <p:nvPr/>
          </p:nvSpPr>
          <p:spPr bwMode="auto">
            <a:xfrm>
              <a:off x="3360" y="1183"/>
              <a:ext cx="607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I-cache</a:t>
              </a:r>
            </a:p>
          </p:txBody>
        </p:sp>
        <p:sp>
          <p:nvSpPr>
            <p:cNvPr id="1860616" name="Rectangle 8"/>
            <p:cNvSpPr>
              <a:spLocks noChangeAspect="1" noChangeArrowheads="1"/>
            </p:cNvSpPr>
            <p:nvPr/>
          </p:nvSpPr>
          <p:spPr bwMode="auto">
            <a:xfrm>
              <a:off x="3360" y="1617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Fetch Buffer</a:t>
              </a:r>
            </a:p>
          </p:txBody>
        </p:sp>
        <p:sp>
          <p:nvSpPr>
            <p:cNvPr id="1860617" name="Rectangle 9"/>
            <p:cNvSpPr>
              <a:spLocks noChangeAspect="1" noChangeArrowheads="1"/>
            </p:cNvSpPr>
            <p:nvPr/>
          </p:nvSpPr>
          <p:spPr bwMode="auto">
            <a:xfrm>
              <a:off x="3360" y="213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Issue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Buffer</a:t>
              </a:r>
            </a:p>
          </p:txBody>
        </p:sp>
        <p:sp>
          <p:nvSpPr>
            <p:cNvPr id="1860618" name="Rectangle 10"/>
            <p:cNvSpPr>
              <a:spLocks noChangeAspect="1" noChangeArrowheads="1"/>
            </p:cNvSpPr>
            <p:nvPr/>
          </p:nvSpPr>
          <p:spPr bwMode="auto">
            <a:xfrm>
              <a:off x="3360" y="2659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Func.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Units</a:t>
              </a:r>
            </a:p>
          </p:txBody>
        </p:sp>
        <p:sp>
          <p:nvSpPr>
            <p:cNvPr id="1860619" name="Rectangle 11"/>
            <p:cNvSpPr>
              <a:spLocks noChangeAspect="1" noChangeArrowheads="1"/>
            </p:cNvSpPr>
            <p:nvPr/>
          </p:nvSpPr>
          <p:spPr bwMode="auto">
            <a:xfrm>
              <a:off x="3360" y="378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Arch.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State</a:t>
              </a:r>
            </a:p>
          </p:txBody>
        </p:sp>
        <p:sp>
          <p:nvSpPr>
            <p:cNvPr id="1860620" name="Line 12"/>
            <p:cNvSpPr>
              <a:spLocks noChangeAspect="1" noChangeShapeType="1"/>
            </p:cNvSpPr>
            <p:nvPr/>
          </p:nvSpPr>
          <p:spPr bwMode="auto">
            <a:xfrm rot="-16200000">
              <a:off x="3598" y="1118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1" name="Line 13"/>
            <p:cNvSpPr>
              <a:spLocks noChangeAspect="1" noChangeShapeType="1"/>
            </p:cNvSpPr>
            <p:nvPr/>
          </p:nvSpPr>
          <p:spPr bwMode="auto">
            <a:xfrm>
              <a:off x="3663" y="1487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2" name="Line 14"/>
            <p:cNvSpPr>
              <a:spLocks noChangeAspect="1" noChangeShapeType="1"/>
            </p:cNvSpPr>
            <p:nvPr/>
          </p:nvSpPr>
          <p:spPr bwMode="auto">
            <a:xfrm>
              <a:off x="3663" y="196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3" name="Line 15"/>
            <p:cNvSpPr>
              <a:spLocks noChangeAspect="1" noChangeShapeType="1"/>
            </p:cNvSpPr>
            <p:nvPr/>
          </p:nvSpPr>
          <p:spPr bwMode="auto">
            <a:xfrm>
              <a:off x="3663" y="2485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4" name="Text Box 16"/>
            <p:cNvSpPr txBox="1">
              <a:spLocks noChangeAspect="1" noChangeArrowheads="1"/>
            </p:cNvSpPr>
            <p:nvPr/>
          </p:nvSpPr>
          <p:spPr bwMode="auto">
            <a:xfrm>
              <a:off x="4011" y="2529"/>
              <a:ext cx="69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Execute</a:t>
              </a:r>
            </a:p>
          </p:txBody>
        </p:sp>
        <p:sp>
          <p:nvSpPr>
            <p:cNvPr id="1860625" name="Text Box 17"/>
            <p:cNvSpPr txBox="1">
              <a:spLocks noChangeAspect="1" noChangeArrowheads="1"/>
            </p:cNvSpPr>
            <p:nvPr/>
          </p:nvSpPr>
          <p:spPr bwMode="auto">
            <a:xfrm>
              <a:off x="4054" y="1878"/>
              <a:ext cx="6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Decode</a:t>
              </a:r>
            </a:p>
          </p:txBody>
        </p:sp>
        <p:sp>
          <p:nvSpPr>
            <p:cNvPr id="1860626" name="Rectangle 18"/>
            <p:cNvSpPr>
              <a:spLocks noChangeAspect="1" noChangeArrowheads="1"/>
            </p:cNvSpPr>
            <p:nvPr/>
          </p:nvSpPr>
          <p:spPr bwMode="auto">
            <a:xfrm>
              <a:off x="3360" y="3223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Result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Buffer</a:t>
              </a:r>
            </a:p>
          </p:txBody>
        </p:sp>
        <p:sp>
          <p:nvSpPr>
            <p:cNvPr id="1860627" name="Line 19"/>
            <p:cNvSpPr>
              <a:spLocks noChangeAspect="1" noChangeShapeType="1"/>
            </p:cNvSpPr>
            <p:nvPr/>
          </p:nvSpPr>
          <p:spPr bwMode="auto">
            <a:xfrm>
              <a:off x="3663" y="3050"/>
              <a:ext cx="0" cy="1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8" name="Line 20"/>
            <p:cNvSpPr>
              <a:spLocks noChangeAspect="1" noChangeShapeType="1"/>
            </p:cNvSpPr>
            <p:nvPr/>
          </p:nvSpPr>
          <p:spPr bwMode="auto">
            <a:xfrm>
              <a:off x="3663" y="361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9" name="Text Box 21"/>
            <p:cNvSpPr txBox="1">
              <a:spLocks noChangeAspect="1" noChangeArrowheads="1"/>
            </p:cNvSpPr>
            <p:nvPr/>
          </p:nvSpPr>
          <p:spPr bwMode="auto">
            <a:xfrm>
              <a:off x="4054" y="3440"/>
              <a:ext cx="68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Commit</a:t>
              </a:r>
            </a:p>
          </p:txBody>
        </p:sp>
        <p:sp>
          <p:nvSpPr>
            <p:cNvPr id="1860630" name="Rectangle 22"/>
            <p:cNvSpPr>
              <a:spLocks noChangeAspect="1" noChangeArrowheads="1"/>
            </p:cNvSpPr>
            <p:nvPr/>
          </p:nvSpPr>
          <p:spPr bwMode="auto">
            <a:xfrm>
              <a:off x="3360" y="879"/>
              <a:ext cx="607" cy="17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PC</a:t>
              </a:r>
            </a:p>
          </p:txBody>
        </p:sp>
        <p:sp>
          <p:nvSpPr>
            <p:cNvPr id="1860631" name="Text Box 23"/>
            <p:cNvSpPr txBox="1">
              <a:spLocks noChangeAspect="1" noChangeArrowheads="1"/>
            </p:cNvSpPr>
            <p:nvPr/>
          </p:nvSpPr>
          <p:spPr bwMode="auto">
            <a:xfrm>
              <a:off x="4054" y="1139"/>
              <a:ext cx="57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i="1">
                  <a:latin typeface="Verdana" charset="0"/>
                </a:rPr>
                <a:t>Fetch</a:t>
              </a:r>
            </a:p>
          </p:txBody>
        </p:sp>
      </p:grpSp>
      <p:grpSp>
        <p:nvGrpSpPr>
          <p:cNvPr id="1860632" name="Group 24"/>
          <p:cNvGrpSpPr>
            <a:grpSpLocks/>
          </p:cNvGrpSpPr>
          <p:nvPr/>
        </p:nvGrpSpPr>
        <p:grpSpPr bwMode="auto">
          <a:xfrm>
            <a:off x="4213225" y="1046163"/>
            <a:ext cx="2079625" cy="4637087"/>
            <a:chOff x="2654" y="819"/>
            <a:chExt cx="1310" cy="2921"/>
          </a:xfrm>
        </p:grpSpPr>
        <p:sp>
          <p:nvSpPr>
            <p:cNvPr id="1860633" name="Freeform 25"/>
            <p:cNvSpPr>
              <a:spLocks noChangeAspect="1"/>
            </p:cNvSpPr>
            <p:nvPr/>
          </p:nvSpPr>
          <p:spPr bwMode="auto">
            <a:xfrm>
              <a:off x="3356" y="892"/>
              <a:ext cx="608" cy="2498"/>
            </a:xfrm>
            <a:custGeom>
              <a:avLst/>
              <a:gdLst/>
              <a:ahLst/>
              <a:cxnLst>
                <a:cxn ang="0">
                  <a:pos x="608" y="2765"/>
                </a:cxn>
                <a:cxn ang="0">
                  <a:pos x="466" y="2744"/>
                </a:cxn>
                <a:cxn ang="0">
                  <a:pos x="424" y="2712"/>
                </a:cxn>
                <a:cxn ang="0">
                  <a:pos x="393" y="2707"/>
                </a:cxn>
                <a:cxn ang="0">
                  <a:pos x="351" y="2676"/>
                </a:cxn>
                <a:cxn ang="0">
                  <a:pos x="288" y="2655"/>
                </a:cxn>
                <a:cxn ang="0">
                  <a:pos x="225" y="2602"/>
                </a:cxn>
                <a:cxn ang="0">
                  <a:pos x="173" y="2529"/>
                </a:cxn>
                <a:cxn ang="0">
                  <a:pos x="152" y="2477"/>
                </a:cxn>
                <a:cxn ang="0">
                  <a:pos x="110" y="2456"/>
                </a:cxn>
                <a:cxn ang="0">
                  <a:pos x="58" y="2309"/>
                </a:cxn>
                <a:cxn ang="0">
                  <a:pos x="37" y="2215"/>
                </a:cxn>
                <a:cxn ang="0">
                  <a:pos x="26" y="2152"/>
                </a:cxn>
                <a:cxn ang="0">
                  <a:pos x="16" y="2089"/>
                </a:cxn>
                <a:cxn ang="0">
                  <a:pos x="0" y="1754"/>
                </a:cxn>
                <a:cxn ang="0">
                  <a:pos x="5" y="1073"/>
                </a:cxn>
                <a:cxn ang="0">
                  <a:pos x="84" y="393"/>
                </a:cxn>
                <a:cxn ang="0">
                  <a:pos x="147" y="204"/>
                </a:cxn>
                <a:cxn ang="0">
                  <a:pos x="183" y="183"/>
                </a:cxn>
                <a:cxn ang="0">
                  <a:pos x="225" y="152"/>
                </a:cxn>
                <a:cxn ang="0">
                  <a:pos x="241" y="131"/>
                </a:cxn>
                <a:cxn ang="0">
                  <a:pos x="325" y="68"/>
                </a:cxn>
                <a:cxn ang="0">
                  <a:pos x="513" y="10"/>
                </a:cxn>
                <a:cxn ang="0">
                  <a:pos x="534" y="5"/>
                </a:cxn>
                <a:cxn ang="0">
                  <a:pos x="566" y="0"/>
                </a:cxn>
              </a:cxnLst>
              <a:rect l="0" t="0" r="r" b="b"/>
              <a:pathLst>
                <a:path w="608" h="2774">
                  <a:moveTo>
                    <a:pt x="608" y="2765"/>
                  </a:moveTo>
                  <a:cubicBezTo>
                    <a:pt x="557" y="2774"/>
                    <a:pt x="515" y="2756"/>
                    <a:pt x="466" y="2744"/>
                  </a:cubicBezTo>
                  <a:cubicBezTo>
                    <a:pt x="452" y="2733"/>
                    <a:pt x="440" y="2720"/>
                    <a:pt x="424" y="2712"/>
                  </a:cubicBezTo>
                  <a:cubicBezTo>
                    <a:pt x="415" y="2707"/>
                    <a:pt x="402" y="2712"/>
                    <a:pt x="393" y="2707"/>
                  </a:cubicBezTo>
                  <a:cubicBezTo>
                    <a:pt x="377" y="2699"/>
                    <a:pt x="366" y="2685"/>
                    <a:pt x="351" y="2676"/>
                  </a:cubicBezTo>
                  <a:cubicBezTo>
                    <a:pt x="344" y="2672"/>
                    <a:pt x="295" y="2657"/>
                    <a:pt x="288" y="2655"/>
                  </a:cubicBezTo>
                  <a:cubicBezTo>
                    <a:pt x="278" y="2648"/>
                    <a:pt x="236" y="2618"/>
                    <a:pt x="225" y="2602"/>
                  </a:cubicBezTo>
                  <a:cubicBezTo>
                    <a:pt x="170" y="2519"/>
                    <a:pt x="241" y="2597"/>
                    <a:pt x="173" y="2529"/>
                  </a:cubicBezTo>
                  <a:cubicBezTo>
                    <a:pt x="166" y="2512"/>
                    <a:pt x="164" y="2491"/>
                    <a:pt x="152" y="2477"/>
                  </a:cubicBezTo>
                  <a:cubicBezTo>
                    <a:pt x="142" y="2465"/>
                    <a:pt x="122" y="2467"/>
                    <a:pt x="110" y="2456"/>
                  </a:cubicBezTo>
                  <a:cubicBezTo>
                    <a:pt x="98" y="2406"/>
                    <a:pt x="74" y="2359"/>
                    <a:pt x="58" y="2309"/>
                  </a:cubicBezTo>
                  <a:cubicBezTo>
                    <a:pt x="48" y="2279"/>
                    <a:pt x="47" y="2246"/>
                    <a:pt x="37" y="2215"/>
                  </a:cubicBezTo>
                  <a:cubicBezTo>
                    <a:pt x="19" y="2101"/>
                    <a:pt x="45" y="2263"/>
                    <a:pt x="26" y="2152"/>
                  </a:cubicBezTo>
                  <a:cubicBezTo>
                    <a:pt x="22" y="2131"/>
                    <a:pt x="16" y="2089"/>
                    <a:pt x="16" y="2089"/>
                  </a:cubicBezTo>
                  <a:cubicBezTo>
                    <a:pt x="8" y="1977"/>
                    <a:pt x="3" y="1867"/>
                    <a:pt x="0" y="1754"/>
                  </a:cubicBezTo>
                  <a:cubicBezTo>
                    <a:pt x="2" y="1527"/>
                    <a:pt x="2" y="1300"/>
                    <a:pt x="5" y="1073"/>
                  </a:cubicBezTo>
                  <a:cubicBezTo>
                    <a:pt x="8" y="855"/>
                    <a:pt x="16" y="604"/>
                    <a:pt x="84" y="393"/>
                  </a:cubicBezTo>
                  <a:cubicBezTo>
                    <a:pt x="88" y="370"/>
                    <a:pt x="125" y="230"/>
                    <a:pt x="147" y="204"/>
                  </a:cubicBezTo>
                  <a:cubicBezTo>
                    <a:pt x="156" y="193"/>
                    <a:pt x="171" y="190"/>
                    <a:pt x="183" y="183"/>
                  </a:cubicBezTo>
                  <a:cubicBezTo>
                    <a:pt x="207" y="138"/>
                    <a:pt x="176" y="184"/>
                    <a:pt x="225" y="152"/>
                  </a:cubicBezTo>
                  <a:cubicBezTo>
                    <a:pt x="232" y="147"/>
                    <a:pt x="235" y="138"/>
                    <a:pt x="241" y="131"/>
                  </a:cubicBezTo>
                  <a:cubicBezTo>
                    <a:pt x="265" y="105"/>
                    <a:pt x="291" y="79"/>
                    <a:pt x="325" y="68"/>
                  </a:cubicBezTo>
                  <a:cubicBezTo>
                    <a:pt x="369" y="20"/>
                    <a:pt x="452" y="15"/>
                    <a:pt x="513" y="10"/>
                  </a:cubicBezTo>
                  <a:cubicBezTo>
                    <a:pt x="520" y="8"/>
                    <a:pt x="527" y="6"/>
                    <a:pt x="534" y="5"/>
                  </a:cubicBezTo>
                  <a:cubicBezTo>
                    <a:pt x="545" y="3"/>
                    <a:pt x="566" y="0"/>
                    <a:pt x="566" y="0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34" name="Text Box 26"/>
            <p:cNvSpPr txBox="1">
              <a:spLocks noChangeArrowheads="1"/>
            </p:cNvSpPr>
            <p:nvPr/>
          </p:nvSpPr>
          <p:spPr bwMode="auto">
            <a:xfrm>
              <a:off x="2792" y="3336"/>
              <a:ext cx="771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Branch</a:t>
              </a:r>
              <a:br>
                <a:rPr lang="en-US" sz="1800">
                  <a:latin typeface="Verdana" charset="0"/>
                </a:rPr>
              </a:br>
              <a:r>
                <a:rPr lang="en-US" sz="1800">
                  <a:latin typeface="Verdana" charset="0"/>
                </a:rPr>
                <a:t>executed</a:t>
              </a:r>
            </a:p>
          </p:txBody>
        </p:sp>
        <p:sp>
          <p:nvSpPr>
            <p:cNvPr id="1860635" name="Text Box 27"/>
            <p:cNvSpPr txBox="1">
              <a:spLocks noChangeArrowheads="1"/>
            </p:cNvSpPr>
            <p:nvPr/>
          </p:nvSpPr>
          <p:spPr bwMode="auto">
            <a:xfrm>
              <a:off x="2654" y="819"/>
              <a:ext cx="110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Next fetch started</a:t>
              </a:r>
            </a:p>
          </p:txBody>
        </p:sp>
      </p:grpSp>
      <p:sp>
        <p:nvSpPr>
          <p:cNvPr id="1860636" name="Text Box 28"/>
          <p:cNvSpPr txBox="1">
            <a:spLocks noChangeArrowheads="1"/>
          </p:cNvSpPr>
          <p:nvPr/>
        </p:nvSpPr>
        <p:spPr bwMode="auto">
          <a:xfrm>
            <a:off x="336550" y="1797050"/>
            <a:ext cx="379730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Modern processors may have &gt; 10 pipeline stages between next PC calculation and branch resolution !</a:t>
            </a:r>
          </a:p>
        </p:txBody>
      </p:sp>
      <p:sp>
        <p:nvSpPr>
          <p:cNvPr id="1860637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Control Flow Penalty</a:t>
            </a:r>
          </a:p>
        </p:txBody>
      </p:sp>
      <p:sp>
        <p:nvSpPr>
          <p:cNvPr id="1860638" name="Text Box 30"/>
          <p:cNvSpPr txBox="1">
            <a:spLocks noChangeArrowheads="1"/>
          </p:cNvSpPr>
          <p:nvPr/>
        </p:nvSpPr>
        <p:spPr bwMode="auto">
          <a:xfrm>
            <a:off x="365125" y="3459163"/>
            <a:ext cx="3492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800" i="1">
                <a:solidFill>
                  <a:srgbClr val="56127A"/>
                </a:solidFill>
                <a:latin typeface="Verdana" charset="0"/>
              </a:rPr>
              <a:t>How much work is lost if pipeline doesn’t follow correct instruction flow</a:t>
            </a:r>
            <a:r>
              <a:rPr lang="en-US" sz="1800"/>
              <a:t>?</a:t>
            </a:r>
          </a:p>
        </p:txBody>
      </p:sp>
      <p:sp>
        <p:nvSpPr>
          <p:cNvPr id="1860639" name="Text Box 31"/>
          <p:cNvSpPr txBox="1">
            <a:spLocks noChangeArrowheads="1"/>
          </p:cNvSpPr>
          <p:nvPr/>
        </p:nvSpPr>
        <p:spPr bwMode="auto">
          <a:xfrm>
            <a:off x="639763" y="4494213"/>
            <a:ext cx="3687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~ Loop length x pipeline 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0638" grpId="0"/>
      <p:bldP spid="18606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9482-FA61-8942-BDF1-FDE9578E46A5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2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98179-EE47-7844-B41C-E47DB453C149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4488" y="644525"/>
            <a:ext cx="7162800" cy="546100"/>
          </a:xfrm>
        </p:spPr>
        <p:txBody>
          <a:bodyPr/>
          <a:lstStyle/>
          <a:p>
            <a:r>
              <a:rPr lang="en-US"/>
              <a:t>Mispredict Recovery</a:t>
            </a:r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16925" cy="2362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In-order execution machines:</a:t>
            </a:r>
            <a:endParaRPr lang="en-US" sz="2800"/>
          </a:p>
          <a:p>
            <a:pPr lvl="1"/>
            <a:r>
              <a:rPr lang="en-US" sz="2000"/>
              <a:t>Assume no instruction issued after branch can write-back before branch resolves</a:t>
            </a:r>
          </a:p>
          <a:p>
            <a:pPr lvl="1"/>
            <a:r>
              <a:rPr lang="en-US" sz="2000"/>
              <a:t>Kill all instructions in pipeline behind mispredicted branch</a:t>
            </a:r>
          </a:p>
        </p:txBody>
      </p:sp>
      <p:sp>
        <p:nvSpPr>
          <p:cNvPr id="1983492" name="Rectangle 4"/>
          <p:cNvSpPr>
            <a:spLocks noChangeArrowheads="1"/>
          </p:cNvSpPr>
          <p:nvPr/>
        </p:nvSpPr>
        <p:spPr bwMode="auto">
          <a:xfrm>
            <a:off x="304800" y="4343400"/>
            <a:ext cx="84169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85800" lvl="1" indent="-228600" algn="l">
              <a:lnSpc>
                <a:spcPct val="8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Multiple instructions following branch in program order can complete before branch resolves</a:t>
            </a:r>
          </a:p>
        </p:txBody>
      </p:sp>
      <p:sp>
        <p:nvSpPr>
          <p:cNvPr id="1983493" name="Rectangle 5"/>
          <p:cNvSpPr>
            <a:spLocks noChangeArrowheads="1"/>
          </p:cNvSpPr>
          <p:nvPr/>
        </p:nvSpPr>
        <p:spPr bwMode="auto">
          <a:xfrm>
            <a:off x="304800" y="3657600"/>
            <a:ext cx="84169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>
                <a:latin typeface="Verdana" charset="0"/>
              </a:rPr>
              <a:t>Out-of-order execution?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2" grpId="0" autoUpdateAnimBg="0"/>
      <p:bldP spid="198349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2BDE-4507-8744-B3C9-B4A639234605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8674100" cy="990600"/>
          </a:xfrm>
        </p:spPr>
        <p:txBody>
          <a:bodyPr/>
          <a:lstStyle/>
          <a:p>
            <a:r>
              <a:rPr lang="en-US" sz="2800"/>
              <a:t>In-Order Commit for Precise Exceptions</a:t>
            </a:r>
          </a:p>
        </p:txBody>
      </p:sp>
      <p:sp>
        <p:nvSpPr>
          <p:cNvPr id="1985539" name="Text Box 3"/>
          <p:cNvSpPr txBox="1">
            <a:spLocks noChangeArrowheads="1"/>
          </p:cNvSpPr>
          <p:nvPr/>
        </p:nvSpPr>
        <p:spPr bwMode="auto">
          <a:xfrm>
            <a:off x="673100" y="3975100"/>
            <a:ext cx="8305800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Instructions fetched and decoded into instruction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reorder buffer in-order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Execution is out-of-order ( </a:t>
            </a:r>
            <a:r>
              <a:rPr lang="en-US" sz="2000">
                <a:solidFill>
                  <a:srgbClr val="56127A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out-of-order completion)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Commit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(write-back to architectural state, i.e., regfile &amp;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memory, is in-order</a:t>
            </a:r>
          </a:p>
        </p:txBody>
      </p:sp>
      <p:sp>
        <p:nvSpPr>
          <p:cNvPr id="1985540" name="Text Box 4"/>
          <p:cNvSpPr txBox="1">
            <a:spLocks noChangeArrowheads="1"/>
          </p:cNvSpPr>
          <p:nvPr/>
        </p:nvSpPr>
        <p:spPr bwMode="auto">
          <a:xfrm>
            <a:off x="325438" y="5689600"/>
            <a:ext cx="8564562" cy="403225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Temporary storage needed in ROB to hold results before commit</a:t>
            </a:r>
          </a:p>
        </p:txBody>
      </p:sp>
      <p:sp>
        <p:nvSpPr>
          <p:cNvPr id="1985541" name="Rectangle 5"/>
          <p:cNvSpPr>
            <a:spLocks noChangeArrowheads="1"/>
          </p:cNvSpPr>
          <p:nvPr/>
        </p:nvSpPr>
        <p:spPr bwMode="auto">
          <a:xfrm>
            <a:off x="533400" y="152400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85542" name="Rectangle 6"/>
          <p:cNvSpPr>
            <a:spLocks noChangeArrowheads="1"/>
          </p:cNvSpPr>
          <p:nvPr/>
        </p:nvSpPr>
        <p:spPr bwMode="auto">
          <a:xfrm>
            <a:off x="2057400" y="152400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985543" name="Rectangle 7"/>
          <p:cNvSpPr>
            <a:spLocks noChangeArrowheads="1"/>
          </p:cNvSpPr>
          <p:nvPr/>
        </p:nvSpPr>
        <p:spPr bwMode="auto">
          <a:xfrm>
            <a:off x="4572000" y="274320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85544" name="Rectangle 8"/>
          <p:cNvSpPr>
            <a:spLocks noChangeArrowheads="1"/>
          </p:cNvSpPr>
          <p:nvPr/>
        </p:nvSpPr>
        <p:spPr bwMode="auto">
          <a:xfrm>
            <a:off x="7086600" y="144780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85545" name="Line 9"/>
          <p:cNvSpPr>
            <a:spLocks noChangeShapeType="1"/>
          </p:cNvSpPr>
          <p:nvPr/>
        </p:nvSpPr>
        <p:spPr bwMode="auto">
          <a:xfrm>
            <a:off x="1524000" y="1828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6" name="Line 10"/>
          <p:cNvSpPr>
            <a:spLocks noChangeShapeType="1"/>
          </p:cNvSpPr>
          <p:nvPr/>
        </p:nvSpPr>
        <p:spPr bwMode="auto">
          <a:xfrm>
            <a:off x="3276600" y="1905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7" name="Rectangle 11"/>
          <p:cNvSpPr>
            <a:spLocks noChangeArrowheads="1"/>
          </p:cNvSpPr>
          <p:nvPr/>
        </p:nvSpPr>
        <p:spPr bwMode="auto">
          <a:xfrm>
            <a:off x="3962400" y="152400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85548" name="Line 12"/>
          <p:cNvSpPr>
            <a:spLocks noChangeShapeType="1"/>
          </p:cNvSpPr>
          <p:nvPr/>
        </p:nvSpPr>
        <p:spPr bwMode="auto">
          <a:xfrm>
            <a:off x="6324600" y="1905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49" name="Text Box 13"/>
          <p:cNvSpPr txBox="1">
            <a:spLocks noChangeArrowheads="1"/>
          </p:cNvSpPr>
          <p:nvPr/>
        </p:nvSpPr>
        <p:spPr bwMode="auto">
          <a:xfrm>
            <a:off x="1295400" y="1050925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985550" name="Text Box 14"/>
          <p:cNvSpPr txBox="1">
            <a:spLocks noChangeArrowheads="1"/>
          </p:cNvSpPr>
          <p:nvPr/>
        </p:nvSpPr>
        <p:spPr bwMode="auto">
          <a:xfrm>
            <a:off x="7239000" y="1050925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985551" name="Line 15"/>
          <p:cNvSpPr>
            <a:spLocks noChangeShapeType="1"/>
          </p:cNvSpPr>
          <p:nvPr/>
        </p:nvSpPr>
        <p:spPr bwMode="auto">
          <a:xfrm>
            <a:off x="4800600" y="2209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2" name="Line 16"/>
          <p:cNvSpPr>
            <a:spLocks noChangeShapeType="1"/>
          </p:cNvSpPr>
          <p:nvPr/>
        </p:nvSpPr>
        <p:spPr bwMode="auto">
          <a:xfrm flipV="1">
            <a:off x="5562600" y="2209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3" name="Line 17"/>
          <p:cNvSpPr>
            <a:spLocks noChangeShapeType="1"/>
          </p:cNvSpPr>
          <p:nvPr/>
        </p:nvSpPr>
        <p:spPr bwMode="auto">
          <a:xfrm>
            <a:off x="6629400" y="19050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4" name="Line 18"/>
          <p:cNvSpPr>
            <a:spLocks noChangeShapeType="1"/>
          </p:cNvSpPr>
          <p:nvPr/>
        </p:nvSpPr>
        <p:spPr bwMode="auto">
          <a:xfrm flipH="1" flipV="1">
            <a:off x="5867400" y="228600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5" name="Line 19"/>
          <p:cNvSpPr>
            <a:spLocks noChangeShapeType="1"/>
          </p:cNvSpPr>
          <p:nvPr/>
        </p:nvSpPr>
        <p:spPr bwMode="auto">
          <a:xfrm flipH="1" flipV="1">
            <a:off x="3276600" y="2209800"/>
            <a:ext cx="3124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6" name="Line 20"/>
          <p:cNvSpPr>
            <a:spLocks noChangeShapeType="1"/>
          </p:cNvSpPr>
          <p:nvPr/>
        </p:nvSpPr>
        <p:spPr bwMode="auto">
          <a:xfrm flipH="1" flipV="1">
            <a:off x="1524000" y="2286000"/>
            <a:ext cx="48006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57" name="Text Box 21"/>
          <p:cNvSpPr txBox="1">
            <a:spLocks noChangeArrowheads="1"/>
          </p:cNvSpPr>
          <p:nvPr/>
        </p:nvSpPr>
        <p:spPr bwMode="auto">
          <a:xfrm>
            <a:off x="4343400" y="1050925"/>
            <a:ext cx="18002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Out-of-order</a:t>
            </a:r>
          </a:p>
        </p:txBody>
      </p:sp>
      <p:sp>
        <p:nvSpPr>
          <p:cNvPr id="1985558" name="Text Box 22"/>
          <p:cNvSpPr txBox="1">
            <a:spLocks noChangeArrowheads="1"/>
          </p:cNvSpPr>
          <p:nvPr/>
        </p:nvSpPr>
        <p:spPr bwMode="auto">
          <a:xfrm>
            <a:off x="2667000" y="25908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59" name="Text Box 23"/>
          <p:cNvSpPr txBox="1">
            <a:spLocks noChangeArrowheads="1"/>
          </p:cNvSpPr>
          <p:nvPr/>
        </p:nvSpPr>
        <p:spPr bwMode="auto">
          <a:xfrm>
            <a:off x="3505200" y="22860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60" name="Text Box 24"/>
          <p:cNvSpPr txBox="1">
            <a:spLocks noChangeArrowheads="1"/>
          </p:cNvSpPr>
          <p:nvPr/>
        </p:nvSpPr>
        <p:spPr bwMode="auto">
          <a:xfrm>
            <a:off x="5943600" y="22098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5561" name="AutoShape 25"/>
          <p:cNvSpPr>
            <a:spLocks noChangeArrowheads="1"/>
          </p:cNvSpPr>
          <p:nvPr/>
        </p:nvSpPr>
        <p:spPr bwMode="auto">
          <a:xfrm>
            <a:off x="6096000" y="2667000"/>
            <a:ext cx="2133600" cy="12192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Exception?</a:t>
            </a:r>
          </a:p>
        </p:txBody>
      </p:sp>
      <p:sp>
        <p:nvSpPr>
          <p:cNvPr id="1985562" name="Freeform 26"/>
          <p:cNvSpPr>
            <a:spLocks/>
          </p:cNvSpPr>
          <p:nvPr/>
        </p:nvSpPr>
        <p:spPr bwMode="auto">
          <a:xfrm>
            <a:off x="685800" y="2362200"/>
            <a:ext cx="5876925" cy="1358900"/>
          </a:xfrm>
          <a:custGeom>
            <a:avLst/>
            <a:gdLst/>
            <a:ahLst/>
            <a:cxnLst>
              <a:cxn ang="0">
                <a:pos x="3702" y="785"/>
              </a:cxn>
              <a:cxn ang="0">
                <a:pos x="2577" y="812"/>
              </a:cxn>
              <a:cxn ang="0">
                <a:pos x="911" y="796"/>
              </a:cxn>
              <a:cxn ang="0">
                <a:pos x="471" y="728"/>
              </a:cxn>
              <a:cxn ang="0">
                <a:pos x="409" y="696"/>
              </a:cxn>
              <a:cxn ang="0">
                <a:pos x="335" y="623"/>
              </a:cxn>
              <a:cxn ang="0">
                <a:pos x="299" y="560"/>
              </a:cxn>
              <a:cxn ang="0">
                <a:pos x="273" y="492"/>
              </a:cxn>
              <a:cxn ang="0">
                <a:pos x="252" y="477"/>
              </a:cxn>
              <a:cxn ang="0">
                <a:pos x="220" y="440"/>
              </a:cxn>
              <a:cxn ang="0">
                <a:pos x="126" y="335"/>
              </a:cxn>
              <a:cxn ang="0">
                <a:pos x="94" y="293"/>
              </a:cxn>
              <a:cxn ang="0">
                <a:pos x="74" y="251"/>
              </a:cxn>
              <a:cxn ang="0">
                <a:pos x="53" y="209"/>
              </a:cxn>
              <a:cxn ang="0">
                <a:pos x="16" y="115"/>
              </a:cxn>
              <a:cxn ang="0">
                <a:pos x="0" y="0"/>
              </a:cxn>
            </a:cxnLst>
            <a:rect l="0" t="0" r="r" b="b"/>
            <a:pathLst>
              <a:path w="3702" h="856">
                <a:moveTo>
                  <a:pt x="3702" y="785"/>
                </a:moveTo>
                <a:cubicBezTo>
                  <a:pt x="3331" y="824"/>
                  <a:pt x="2947" y="809"/>
                  <a:pt x="2577" y="812"/>
                </a:cubicBezTo>
                <a:cubicBezTo>
                  <a:pt x="2028" y="856"/>
                  <a:pt x="1463" y="840"/>
                  <a:pt x="911" y="796"/>
                </a:cubicBezTo>
                <a:cubicBezTo>
                  <a:pt x="767" y="771"/>
                  <a:pt x="611" y="772"/>
                  <a:pt x="471" y="728"/>
                </a:cubicBezTo>
                <a:cubicBezTo>
                  <a:pt x="445" y="707"/>
                  <a:pt x="444" y="703"/>
                  <a:pt x="409" y="696"/>
                </a:cubicBezTo>
                <a:cubicBezTo>
                  <a:pt x="383" y="673"/>
                  <a:pt x="353" y="654"/>
                  <a:pt x="335" y="623"/>
                </a:cubicBezTo>
                <a:cubicBezTo>
                  <a:pt x="286" y="539"/>
                  <a:pt x="337" y="613"/>
                  <a:pt x="299" y="560"/>
                </a:cubicBezTo>
                <a:cubicBezTo>
                  <a:pt x="295" y="549"/>
                  <a:pt x="278" y="499"/>
                  <a:pt x="273" y="492"/>
                </a:cubicBezTo>
                <a:cubicBezTo>
                  <a:pt x="268" y="485"/>
                  <a:pt x="258" y="483"/>
                  <a:pt x="252" y="477"/>
                </a:cubicBezTo>
                <a:cubicBezTo>
                  <a:pt x="240" y="466"/>
                  <a:pt x="230" y="453"/>
                  <a:pt x="220" y="440"/>
                </a:cubicBezTo>
                <a:cubicBezTo>
                  <a:pt x="191" y="405"/>
                  <a:pt x="152" y="370"/>
                  <a:pt x="126" y="335"/>
                </a:cubicBezTo>
                <a:cubicBezTo>
                  <a:pt x="94" y="292"/>
                  <a:pt x="117" y="316"/>
                  <a:pt x="94" y="293"/>
                </a:cubicBezTo>
                <a:cubicBezTo>
                  <a:pt x="82" y="257"/>
                  <a:pt x="91" y="270"/>
                  <a:pt x="74" y="251"/>
                </a:cubicBezTo>
                <a:cubicBezTo>
                  <a:pt x="67" y="235"/>
                  <a:pt x="65" y="222"/>
                  <a:pt x="53" y="209"/>
                </a:cubicBezTo>
                <a:cubicBezTo>
                  <a:pt x="40" y="178"/>
                  <a:pt x="39" y="141"/>
                  <a:pt x="16" y="115"/>
                </a:cubicBezTo>
                <a:cubicBezTo>
                  <a:pt x="8" y="71"/>
                  <a:pt x="0" y="46"/>
                  <a:pt x="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5563" name="Text Box 27"/>
          <p:cNvSpPr txBox="1">
            <a:spLocks noChangeArrowheads="1"/>
          </p:cNvSpPr>
          <p:nvPr/>
        </p:nvSpPr>
        <p:spPr bwMode="auto">
          <a:xfrm>
            <a:off x="1295400" y="3124200"/>
            <a:ext cx="2393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Inject handler 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4018-2212-C54F-83E1-1561E69239FC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76200"/>
            <a:ext cx="8674100" cy="990600"/>
          </a:xfrm>
        </p:spPr>
        <p:txBody>
          <a:bodyPr/>
          <a:lstStyle/>
          <a:p>
            <a:r>
              <a:rPr lang="en-US"/>
              <a:t>Branch Misprediction in Pipeline</a:t>
            </a:r>
          </a:p>
        </p:txBody>
      </p:sp>
      <p:sp>
        <p:nvSpPr>
          <p:cNvPr id="1987587" name="Rectangle 3"/>
          <p:cNvSpPr>
            <a:spLocks noChangeArrowheads="1"/>
          </p:cNvSpPr>
          <p:nvPr/>
        </p:nvSpPr>
        <p:spPr bwMode="auto">
          <a:xfrm>
            <a:off x="1117600" y="306070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987588" name="Rectangle 4"/>
          <p:cNvSpPr>
            <a:spLocks noChangeArrowheads="1"/>
          </p:cNvSpPr>
          <p:nvPr/>
        </p:nvSpPr>
        <p:spPr bwMode="auto">
          <a:xfrm>
            <a:off x="2641600" y="306070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987589" name="Rectangle 5"/>
          <p:cNvSpPr>
            <a:spLocks noChangeArrowheads="1"/>
          </p:cNvSpPr>
          <p:nvPr/>
        </p:nvSpPr>
        <p:spPr bwMode="auto">
          <a:xfrm>
            <a:off x="5156200" y="427990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987590" name="Rectangle 6"/>
          <p:cNvSpPr>
            <a:spLocks noChangeArrowheads="1"/>
          </p:cNvSpPr>
          <p:nvPr/>
        </p:nvSpPr>
        <p:spPr bwMode="auto">
          <a:xfrm>
            <a:off x="7670800" y="298450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987591" name="Line 7"/>
          <p:cNvSpPr>
            <a:spLocks noChangeShapeType="1"/>
          </p:cNvSpPr>
          <p:nvPr/>
        </p:nvSpPr>
        <p:spPr bwMode="auto">
          <a:xfrm>
            <a:off x="2108200" y="340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2" name="Line 8"/>
          <p:cNvSpPr>
            <a:spLocks noChangeShapeType="1"/>
          </p:cNvSpPr>
          <p:nvPr/>
        </p:nvSpPr>
        <p:spPr bwMode="auto">
          <a:xfrm>
            <a:off x="3860800" y="3403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3" name="Rectangle 9"/>
          <p:cNvSpPr>
            <a:spLocks noChangeArrowheads="1"/>
          </p:cNvSpPr>
          <p:nvPr/>
        </p:nvSpPr>
        <p:spPr bwMode="auto">
          <a:xfrm>
            <a:off x="4546600" y="306070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987594" name="Line 10"/>
          <p:cNvSpPr>
            <a:spLocks noChangeShapeType="1"/>
          </p:cNvSpPr>
          <p:nvPr/>
        </p:nvSpPr>
        <p:spPr bwMode="auto">
          <a:xfrm>
            <a:off x="6908800" y="340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5" name="Line 11"/>
          <p:cNvSpPr>
            <a:spLocks noChangeShapeType="1"/>
          </p:cNvSpPr>
          <p:nvPr/>
        </p:nvSpPr>
        <p:spPr bwMode="auto">
          <a:xfrm>
            <a:off x="5384800" y="37465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6" name="Line 12"/>
          <p:cNvSpPr>
            <a:spLocks noChangeShapeType="1"/>
          </p:cNvSpPr>
          <p:nvPr/>
        </p:nvSpPr>
        <p:spPr bwMode="auto">
          <a:xfrm flipV="1">
            <a:off x="6146800" y="37465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7" name="Line 13"/>
          <p:cNvSpPr>
            <a:spLocks noChangeShapeType="1"/>
          </p:cNvSpPr>
          <p:nvPr/>
        </p:nvSpPr>
        <p:spPr bwMode="auto">
          <a:xfrm flipH="1">
            <a:off x="5105400" y="246380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8" name="Line 14"/>
          <p:cNvSpPr>
            <a:spLocks noChangeShapeType="1"/>
          </p:cNvSpPr>
          <p:nvPr/>
        </p:nvSpPr>
        <p:spPr bwMode="auto">
          <a:xfrm flipH="1">
            <a:off x="3530600" y="2336800"/>
            <a:ext cx="2070100" cy="711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599" name="Line 15"/>
          <p:cNvSpPr>
            <a:spLocks noChangeShapeType="1"/>
          </p:cNvSpPr>
          <p:nvPr/>
        </p:nvSpPr>
        <p:spPr bwMode="auto">
          <a:xfrm flipH="1" flipV="1">
            <a:off x="3962400" y="2133600"/>
            <a:ext cx="1473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00" name="Text Box 16"/>
          <p:cNvSpPr txBox="1">
            <a:spLocks noChangeArrowheads="1"/>
          </p:cNvSpPr>
          <p:nvPr/>
        </p:nvSpPr>
        <p:spPr bwMode="auto">
          <a:xfrm>
            <a:off x="4330700" y="17780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1" name="Text Box 17"/>
          <p:cNvSpPr txBox="1">
            <a:spLocks noChangeArrowheads="1"/>
          </p:cNvSpPr>
          <p:nvPr/>
        </p:nvSpPr>
        <p:spPr bwMode="auto">
          <a:xfrm>
            <a:off x="4152900" y="27051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2" name="Text Box 18"/>
          <p:cNvSpPr txBox="1">
            <a:spLocks noChangeArrowheads="1"/>
          </p:cNvSpPr>
          <p:nvPr/>
        </p:nvSpPr>
        <p:spPr bwMode="auto">
          <a:xfrm>
            <a:off x="5308600" y="2679700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987603" name="AutoShape 19"/>
          <p:cNvSpPr>
            <a:spLocks noChangeArrowheads="1"/>
          </p:cNvSpPr>
          <p:nvPr/>
        </p:nvSpPr>
        <p:spPr bwMode="auto">
          <a:xfrm>
            <a:off x="5105400" y="142240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Resolution</a:t>
            </a:r>
          </a:p>
        </p:txBody>
      </p:sp>
      <p:sp>
        <p:nvSpPr>
          <p:cNvPr id="1987604" name="Text Box 20"/>
          <p:cNvSpPr txBox="1">
            <a:spLocks noChangeArrowheads="1"/>
          </p:cNvSpPr>
          <p:nvPr/>
        </p:nvSpPr>
        <p:spPr bwMode="auto">
          <a:xfrm>
            <a:off x="1981200" y="1143000"/>
            <a:ext cx="23193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Inject correct PC</a:t>
            </a:r>
          </a:p>
        </p:txBody>
      </p:sp>
      <p:sp>
        <p:nvSpPr>
          <p:cNvPr id="1987605" name="Text Box 21"/>
          <p:cNvSpPr txBox="1">
            <a:spLocks noChangeArrowheads="1"/>
          </p:cNvSpPr>
          <p:nvPr/>
        </p:nvSpPr>
        <p:spPr bwMode="auto">
          <a:xfrm>
            <a:off x="965200" y="5130800"/>
            <a:ext cx="75057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28600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Can have multiple unresolved branches in ROB</a:t>
            </a:r>
          </a:p>
          <a:p>
            <a:pPr marL="228600" indent="-228600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Can resolve branches out-of-order by killing all the </a:t>
            </a:r>
          </a:p>
          <a:p>
            <a:pPr marL="228600" indent="-228600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instructions in ROB that follow a mispredicted branch</a:t>
            </a:r>
          </a:p>
        </p:txBody>
      </p:sp>
      <p:sp>
        <p:nvSpPr>
          <p:cNvPr id="1987606" name="AutoShape 22"/>
          <p:cNvSpPr>
            <a:spLocks noChangeArrowheads="1"/>
          </p:cNvSpPr>
          <p:nvPr/>
        </p:nvSpPr>
        <p:spPr bwMode="auto">
          <a:xfrm>
            <a:off x="2222500" y="146050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Branch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Prediction</a:t>
            </a:r>
          </a:p>
        </p:txBody>
      </p:sp>
      <p:sp>
        <p:nvSpPr>
          <p:cNvPr id="1987607" name="Line 23"/>
          <p:cNvSpPr>
            <a:spLocks noChangeShapeType="1"/>
          </p:cNvSpPr>
          <p:nvPr/>
        </p:nvSpPr>
        <p:spPr bwMode="auto">
          <a:xfrm>
            <a:off x="762000" y="342900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08" name="Rectangle 24"/>
          <p:cNvSpPr>
            <a:spLocks noChangeArrowheads="1"/>
          </p:cNvSpPr>
          <p:nvPr/>
        </p:nvSpPr>
        <p:spPr bwMode="auto">
          <a:xfrm>
            <a:off x="317500" y="3086100"/>
            <a:ext cx="3937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1987609" name="Freeform 25"/>
          <p:cNvSpPr>
            <a:spLocks/>
          </p:cNvSpPr>
          <p:nvPr/>
        </p:nvSpPr>
        <p:spPr bwMode="auto">
          <a:xfrm>
            <a:off x="444500" y="1201738"/>
            <a:ext cx="5511800" cy="1871662"/>
          </a:xfrm>
          <a:custGeom>
            <a:avLst/>
            <a:gdLst/>
            <a:ahLst/>
            <a:cxnLst>
              <a:cxn ang="0">
                <a:pos x="3472" y="211"/>
              </a:cxn>
              <a:cxn ang="0">
                <a:pos x="2696" y="51"/>
              </a:cxn>
              <a:cxn ang="0">
                <a:pos x="1720" y="11"/>
              </a:cxn>
              <a:cxn ang="0">
                <a:pos x="672" y="115"/>
              </a:cxn>
              <a:cxn ang="0">
                <a:pos x="168" y="563"/>
              </a:cxn>
              <a:cxn ang="0">
                <a:pos x="0" y="1179"/>
              </a:cxn>
            </a:cxnLst>
            <a:rect l="0" t="0" r="r" b="b"/>
            <a:pathLst>
              <a:path w="3472" h="1179">
                <a:moveTo>
                  <a:pt x="3472" y="211"/>
                </a:moveTo>
                <a:cubicBezTo>
                  <a:pt x="3230" y="147"/>
                  <a:pt x="2988" y="84"/>
                  <a:pt x="2696" y="51"/>
                </a:cubicBezTo>
                <a:cubicBezTo>
                  <a:pt x="2404" y="18"/>
                  <a:pt x="2057" y="0"/>
                  <a:pt x="1720" y="11"/>
                </a:cubicBezTo>
                <a:cubicBezTo>
                  <a:pt x="1383" y="22"/>
                  <a:pt x="931" y="23"/>
                  <a:pt x="672" y="115"/>
                </a:cubicBezTo>
                <a:cubicBezTo>
                  <a:pt x="413" y="207"/>
                  <a:pt x="280" y="386"/>
                  <a:pt x="168" y="563"/>
                </a:cubicBezTo>
                <a:cubicBezTo>
                  <a:pt x="56" y="740"/>
                  <a:pt x="28" y="959"/>
                  <a:pt x="0" y="1179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0" name="Line 26"/>
          <p:cNvSpPr>
            <a:spLocks noChangeShapeType="1"/>
          </p:cNvSpPr>
          <p:nvPr/>
        </p:nvSpPr>
        <p:spPr bwMode="auto">
          <a:xfrm flipV="1">
            <a:off x="3238500" y="247650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1" name="Freeform 27"/>
          <p:cNvSpPr>
            <a:spLocks/>
          </p:cNvSpPr>
          <p:nvPr/>
        </p:nvSpPr>
        <p:spPr bwMode="auto">
          <a:xfrm>
            <a:off x="1892300" y="2362200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8" y="256"/>
              </a:cxn>
              <a:cxn ang="0">
                <a:pos x="576" y="0"/>
              </a:cxn>
            </a:cxnLst>
            <a:rect l="0" t="0" r="r" b="b"/>
            <a:pathLst>
              <a:path w="576" h="432">
                <a:moveTo>
                  <a:pt x="0" y="432"/>
                </a:moveTo>
                <a:lnTo>
                  <a:pt x="8" y="256"/>
                </a:lnTo>
                <a:lnTo>
                  <a:pt x="57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2" name="Freeform 28"/>
          <p:cNvSpPr>
            <a:spLocks/>
          </p:cNvSpPr>
          <p:nvPr/>
        </p:nvSpPr>
        <p:spPr bwMode="auto">
          <a:xfrm>
            <a:off x="850900" y="2159000"/>
            <a:ext cx="17018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8" y="408"/>
              </a:cxn>
              <a:cxn ang="0">
                <a:pos x="1072" y="0"/>
              </a:cxn>
            </a:cxnLst>
            <a:rect l="0" t="0" r="r" b="b"/>
            <a:pathLst>
              <a:path w="1072" h="768">
                <a:moveTo>
                  <a:pt x="0" y="768"/>
                </a:moveTo>
                <a:lnTo>
                  <a:pt x="8" y="408"/>
                </a:lnTo>
                <a:lnTo>
                  <a:pt x="107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3" name="Freeform 29"/>
          <p:cNvSpPr>
            <a:spLocks/>
          </p:cNvSpPr>
          <p:nvPr/>
        </p:nvSpPr>
        <p:spPr bwMode="auto">
          <a:xfrm>
            <a:off x="6184900" y="2400300"/>
            <a:ext cx="706438" cy="1638300"/>
          </a:xfrm>
          <a:custGeom>
            <a:avLst/>
            <a:gdLst/>
            <a:ahLst/>
            <a:cxnLst>
              <a:cxn ang="0">
                <a:pos x="0" y="1032"/>
              </a:cxn>
              <a:cxn ang="0">
                <a:pos x="384" y="680"/>
              </a:cxn>
              <a:cxn ang="0">
                <a:pos x="368" y="192"/>
              </a:cxn>
              <a:cxn ang="0">
                <a:pos x="200" y="0"/>
              </a:cxn>
            </a:cxnLst>
            <a:rect l="0" t="0" r="r" b="b"/>
            <a:pathLst>
              <a:path w="445" h="1032">
                <a:moveTo>
                  <a:pt x="0" y="1032"/>
                </a:moveTo>
                <a:cubicBezTo>
                  <a:pt x="161" y="926"/>
                  <a:pt x="323" y="820"/>
                  <a:pt x="384" y="680"/>
                </a:cubicBezTo>
                <a:cubicBezTo>
                  <a:pt x="445" y="540"/>
                  <a:pt x="399" y="305"/>
                  <a:pt x="368" y="192"/>
                </a:cubicBezTo>
                <a:cubicBezTo>
                  <a:pt x="337" y="79"/>
                  <a:pt x="228" y="33"/>
                  <a:pt x="20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7614" name="Text Box 30"/>
          <p:cNvSpPr txBox="1">
            <a:spLocks noChangeArrowheads="1"/>
          </p:cNvSpPr>
          <p:nvPr/>
        </p:nvSpPr>
        <p:spPr bwMode="auto">
          <a:xfrm>
            <a:off x="6362700" y="3817938"/>
            <a:ext cx="13938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Complete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1E76-25D1-074B-99B1-A3E1F6297F47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9634" name="Rectangle 2"/>
          <p:cNvSpPr>
            <a:spLocks noChangeArrowheads="1"/>
          </p:cNvSpPr>
          <p:nvPr/>
        </p:nvSpPr>
        <p:spPr bwMode="auto">
          <a:xfrm>
            <a:off x="1479550" y="3033713"/>
            <a:ext cx="6669088" cy="14446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5" name="Rectangle 3"/>
          <p:cNvSpPr>
            <a:spLocks noChangeArrowheads="1"/>
          </p:cNvSpPr>
          <p:nvPr/>
        </p:nvSpPr>
        <p:spPr bwMode="auto">
          <a:xfrm>
            <a:off x="1479550" y="3168650"/>
            <a:ext cx="6669088" cy="14446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1479550" y="3302000"/>
            <a:ext cx="6669088" cy="144463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7" name="Rectangle 5"/>
          <p:cNvSpPr>
            <a:spLocks noChangeArrowheads="1"/>
          </p:cNvSpPr>
          <p:nvPr/>
        </p:nvSpPr>
        <p:spPr bwMode="auto">
          <a:xfrm>
            <a:off x="1479550" y="2889250"/>
            <a:ext cx="6669088" cy="1444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9175" y="1052513"/>
            <a:ext cx="869950" cy="931862"/>
            <a:chOff x="1338" y="714"/>
            <a:chExt cx="624" cy="720"/>
          </a:xfrm>
        </p:grpSpPr>
        <p:sp>
          <p:nvSpPr>
            <p:cNvPr id="1989639" name="Rectangle 7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0" name="Rectangle 8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41" name="Rectangle 9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2" name="Rectangle 10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3" name="Rectangle 11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44" name="Rectangle 12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5" name="Rectangle 13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6" name="Rectangle 14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149475" y="1141413"/>
            <a:ext cx="869950" cy="931862"/>
            <a:chOff x="1338" y="714"/>
            <a:chExt cx="624" cy="720"/>
          </a:xfrm>
        </p:grpSpPr>
        <p:sp>
          <p:nvSpPr>
            <p:cNvPr id="1989648" name="Rectangle 16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49" name="Rectangle 17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50" name="Rectangle 18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1" name="Rectangle 19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2" name="Rectangle 20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53" name="Rectangle 21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4" name="Rectangle 22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5" name="Rectangle 23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09775" y="1217613"/>
            <a:ext cx="869950" cy="931862"/>
            <a:chOff x="1338" y="714"/>
            <a:chExt cx="624" cy="720"/>
          </a:xfrm>
        </p:grpSpPr>
        <p:sp>
          <p:nvSpPr>
            <p:cNvPr id="1989657" name="Rectangle 2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58" name="Rectangle 2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659" name="Rectangle 2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0" name="Rectangle 2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1" name="Rectangle 2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662" name="Rectangle 3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3" name="Rectangle 3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64" name="Rectangle 3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665" name="Rectangle 33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Recovering ROB/Renaming Table</a:t>
            </a:r>
          </a:p>
        </p:txBody>
      </p:sp>
      <p:sp>
        <p:nvSpPr>
          <p:cNvPr id="1989666" name="Rectangle 34"/>
          <p:cNvSpPr>
            <a:spLocks noChangeArrowheads="1"/>
          </p:cNvSpPr>
          <p:nvPr/>
        </p:nvSpPr>
        <p:spPr bwMode="auto">
          <a:xfrm>
            <a:off x="5435600" y="1108075"/>
            <a:ext cx="11255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</p:txBody>
      </p:sp>
      <p:sp>
        <p:nvSpPr>
          <p:cNvPr id="1989667" name="Rectangle 35"/>
          <p:cNvSpPr>
            <a:spLocks noChangeArrowheads="1"/>
          </p:cNvSpPr>
          <p:nvPr/>
        </p:nvSpPr>
        <p:spPr bwMode="auto">
          <a:xfrm>
            <a:off x="285750" y="3975100"/>
            <a:ext cx="11684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Reorder </a:t>
            </a:r>
          </a:p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buffer</a:t>
            </a:r>
          </a:p>
        </p:txBody>
      </p:sp>
      <p:sp>
        <p:nvSpPr>
          <p:cNvPr id="1989668" name="Rectangle 36"/>
          <p:cNvSpPr>
            <a:spLocks noChangeArrowheads="1"/>
          </p:cNvSpPr>
          <p:nvPr/>
        </p:nvSpPr>
        <p:spPr bwMode="auto">
          <a:xfrm>
            <a:off x="27590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69" name="Rectangle 37"/>
          <p:cNvSpPr>
            <a:spLocks noChangeArrowheads="1"/>
          </p:cNvSpPr>
          <p:nvPr/>
        </p:nvSpPr>
        <p:spPr bwMode="auto">
          <a:xfrm>
            <a:off x="39147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0" name="Rectangle 38"/>
          <p:cNvSpPr>
            <a:spLocks noChangeArrowheads="1"/>
          </p:cNvSpPr>
          <p:nvPr/>
        </p:nvSpPr>
        <p:spPr bwMode="auto">
          <a:xfrm>
            <a:off x="50704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1" name="Rectangle 39"/>
          <p:cNvSpPr>
            <a:spLocks noChangeArrowheads="1"/>
          </p:cNvSpPr>
          <p:nvPr/>
        </p:nvSpPr>
        <p:spPr bwMode="auto">
          <a:xfrm>
            <a:off x="62261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2" name="Rectangle 40"/>
          <p:cNvSpPr>
            <a:spLocks noChangeArrowheads="1"/>
          </p:cNvSpPr>
          <p:nvPr/>
        </p:nvSpPr>
        <p:spPr bwMode="auto">
          <a:xfrm>
            <a:off x="1692275" y="4316413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73" name="Line 41"/>
          <p:cNvSpPr>
            <a:spLocks noChangeShapeType="1"/>
          </p:cNvSpPr>
          <p:nvPr/>
        </p:nvSpPr>
        <p:spPr bwMode="auto">
          <a:xfrm>
            <a:off x="2962275" y="4049713"/>
            <a:ext cx="3460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098675" y="5029200"/>
            <a:ext cx="3392488" cy="361950"/>
            <a:chOff x="1368" y="3261"/>
            <a:chExt cx="2137" cy="228"/>
          </a:xfrm>
        </p:grpSpPr>
        <p:sp>
          <p:nvSpPr>
            <p:cNvPr id="1989675" name="Freeform 43"/>
            <p:cNvSpPr>
              <a:spLocks/>
            </p:cNvSpPr>
            <p:nvPr/>
          </p:nvSpPr>
          <p:spPr bwMode="auto">
            <a:xfrm>
              <a:off x="2040" y="3267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6" name="Freeform 44"/>
            <p:cNvSpPr>
              <a:spLocks/>
            </p:cNvSpPr>
            <p:nvPr/>
          </p:nvSpPr>
          <p:spPr bwMode="auto">
            <a:xfrm>
              <a:off x="13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7" name="Freeform 45"/>
            <p:cNvSpPr>
              <a:spLocks/>
            </p:cNvSpPr>
            <p:nvPr/>
          </p:nvSpPr>
          <p:spPr bwMode="auto">
            <a:xfrm>
              <a:off x="27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678" name="Freeform 46"/>
            <p:cNvSpPr>
              <a:spLocks/>
            </p:cNvSpPr>
            <p:nvPr/>
          </p:nvSpPr>
          <p:spPr bwMode="auto">
            <a:xfrm>
              <a:off x="3504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679" name="Line 47"/>
          <p:cNvSpPr>
            <a:spLocks noChangeShapeType="1"/>
          </p:cNvSpPr>
          <p:nvPr/>
        </p:nvSpPr>
        <p:spPr bwMode="auto">
          <a:xfrm>
            <a:off x="3317875" y="3897313"/>
            <a:ext cx="344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0" name="Line 48"/>
          <p:cNvSpPr>
            <a:spLocks noChangeShapeType="1"/>
          </p:cNvSpPr>
          <p:nvPr/>
        </p:nvSpPr>
        <p:spPr bwMode="auto">
          <a:xfrm>
            <a:off x="4716463" y="3749675"/>
            <a:ext cx="11112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1" name="Line 49"/>
          <p:cNvSpPr>
            <a:spLocks noChangeShapeType="1"/>
          </p:cNvSpPr>
          <p:nvPr/>
        </p:nvSpPr>
        <p:spPr bwMode="auto">
          <a:xfrm>
            <a:off x="5859463" y="3771900"/>
            <a:ext cx="11112" cy="11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2" name="Line 50"/>
          <p:cNvSpPr>
            <a:spLocks noChangeShapeType="1"/>
          </p:cNvSpPr>
          <p:nvPr/>
        </p:nvSpPr>
        <p:spPr bwMode="auto">
          <a:xfrm>
            <a:off x="29622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3" name="Line 51"/>
          <p:cNvSpPr>
            <a:spLocks noChangeShapeType="1"/>
          </p:cNvSpPr>
          <p:nvPr/>
        </p:nvSpPr>
        <p:spPr bwMode="auto">
          <a:xfrm>
            <a:off x="33051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4" name="Line 52"/>
          <p:cNvSpPr>
            <a:spLocks noChangeShapeType="1"/>
          </p:cNvSpPr>
          <p:nvPr/>
        </p:nvSpPr>
        <p:spPr bwMode="auto">
          <a:xfrm>
            <a:off x="41433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5" name="Line 53"/>
          <p:cNvSpPr>
            <a:spLocks noChangeShapeType="1"/>
          </p:cNvSpPr>
          <p:nvPr/>
        </p:nvSpPr>
        <p:spPr bwMode="auto">
          <a:xfrm>
            <a:off x="44862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6" name="Line 54"/>
          <p:cNvSpPr>
            <a:spLocks noChangeShapeType="1"/>
          </p:cNvSpPr>
          <p:nvPr/>
        </p:nvSpPr>
        <p:spPr bwMode="auto">
          <a:xfrm>
            <a:off x="52990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7" name="Line 55"/>
          <p:cNvSpPr>
            <a:spLocks noChangeShapeType="1"/>
          </p:cNvSpPr>
          <p:nvPr/>
        </p:nvSpPr>
        <p:spPr bwMode="auto">
          <a:xfrm>
            <a:off x="56419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8" name="Line 56"/>
          <p:cNvSpPr>
            <a:spLocks noChangeShapeType="1"/>
          </p:cNvSpPr>
          <p:nvPr/>
        </p:nvSpPr>
        <p:spPr bwMode="auto">
          <a:xfrm>
            <a:off x="6416675" y="4062413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89" name="Line 57"/>
          <p:cNvSpPr>
            <a:spLocks noChangeShapeType="1"/>
          </p:cNvSpPr>
          <p:nvPr/>
        </p:nvSpPr>
        <p:spPr bwMode="auto">
          <a:xfrm>
            <a:off x="6759575" y="3897313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0" name="Freeform 58"/>
          <p:cNvSpPr>
            <a:spLocks/>
          </p:cNvSpPr>
          <p:nvPr/>
        </p:nvSpPr>
        <p:spPr bwMode="auto">
          <a:xfrm>
            <a:off x="1997075" y="4049713"/>
            <a:ext cx="954088" cy="268287"/>
          </a:xfrm>
          <a:custGeom>
            <a:avLst/>
            <a:gdLst/>
            <a:ahLst/>
            <a:cxnLst>
              <a:cxn ang="0">
                <a:pos x="600" y="0"/>
              </a:cxn>
              <a:cxn ang="0">
                <a:pos x="0" y="0"/>
              </a:cxn>
              <a:cxn ang="0">
                <a:pos x="0" y="168"/>
              </a:cxn>
            </a:cxnLst>
            <a:rect l="0" t="0" r="r" b="b"/>
            <a:pathLst>
              <a:path w="601" h="169">
                <a:moveTo>
                  <a:pt x="600" y="0"/>
                </a:moveTo>
                <a:lnTo>
                  <a:pt x="0" y="0"/>
                </a:lnTo>
                <a:lnTo>
                  <a:pt x="0" y="16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1" name="Freeform 59"/>
          <p:cNvSpPr>
            <a:spLocks/>
          </p:cNvSpPr>
          <p:nvPr/>
        </p:nvSpPr>
        <p:spPr bwMode="auto">
          <a:xfrm>
            <a:off x="2276475" y="3897313"/>
            <a:ext cx="1004888" cy="433387"/>
          </a:xfrm>
          <a:custGeom>
            <a:avLst/>
            <a:gdLst/>
            <a:ahLst/>
            <a:cxnLst>
              <a:cxn ang="0">
                <a:pos x="632" y="0"/>
              </a:cxn>
              <a:cxn ang="0">
                <a:pos x="0" y="0"/>
              </a:cxn>
              <a:cxn ang="0">
                <a:pos x="0" y="272"/>
              </a:cxn>
            </a:cxnLst>
            <a:rect l="0" t="0" r="r" b="b"/>
            <a:pathLst>
              <a:path w="633" h="273">
                <a:moveTo>
                  <a:pt x="632" y="0"/>
                </a:moveTo>
                <a:lnTo>
                  <a:pt x="0" y="0"/>
                </a:lnTo>
                <a:lnTo>
                  <a:pt x="0" y="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692" name="Rectangle 60"/>
          <p:cNvSpPr>
            <a:spLocks noChangeArrowheads="1"/>
          </p:cNvSpPr>
          <p:nvPr/>
        </p:nvSpPr>
        <p:spPr bwMode="auto">
          <a:xfrm>
            <a:off x="1728788" y="4357688"/>
            <a:ext cx="727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989693" name="Rectangle 61"/>
          <p:cNvSpPr>
            <a:spLocks noChangeArrowheads="1"/>
          </p:cNvSpPr>
          <p:nvPr/>
        </p:nvSpPr>
        <p:spPr bwMode="auto">
          <a:xfrm>
            <a:off x="2922588" y="44846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4" name="Rectangle 62"/>
          <p:cNvSpPr>
            <a:spLocks noChangeArrowheads="1"/>
          </p:cNvSpPr>
          <p:nvPr/>
        </p:nvSpPr>
        <p:spPr bwMode="auto">
          <a:xfrm>
            <a:off x="4065588" y="44846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5" name="Rectangle 63"/>
          <p:cNvSpPr>
            <a:spLocks noChangeArrowheads="1"/>
          </p:cNvSpPr>
          <p:nvPr/>
        </p:nvSpPr>
        <p:spPr bwMode="auto">
          <a:xfrm>
            <a:off x="5208588" y="4497388"/>
            <a:ext cx="4794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989696" name="Rectangle 64"/>
          <p:cNvSpPr>
            <a:spLocks noChangeArrowheads="1"/>
          </p:cNvSpPr>
          <p:nvPr/>
        </p:nvSpPr>
        <p:spPr bwMode="auto">
          <a:xfrm>
            <a:off x="6237288" y="4370388"/>
            <a:ext cx="800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989697" name="Rectangle 65"/>
          <p:cNvSpPr>
            <a:spLocks noChangeArrowheads="1"/>
          </p:cNvSpPr>
          <p:nvPr/>
        </p:nvSpPr>
        <p:spPr bwMode="auto">
          <a:xfrm>
            <a:off x="6719888" y="5026025"/>
            <a:ext cx="17795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t, result &gt;</a:t>
            </a:r>
          </a:p>
        </p:txBody>
      </p:sp>
      <p:sp>
        <p:nvSpPr>
          <p:cNvPr id="1989698" name="Rectangle 66"/>
          <p:cNvSpPr>
            <a:spLocks noChangeArrowheads="1"/>
          </p:cNvSpPr>
          <p:nvPr/>
        </p:nvSpPr>
        <p:spPr bwMode="auto">
          <a:xfrm>
            <a:off x="8226425" y="2286000"/>
            <a:ext cx="368300" cy="1462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1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2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n</a:t>
            </a:r>
          </a:p>
        </p:txBody>
      </p: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2132013" y="2341563"/>
            <a:ext cx="6029325" cy="1436687"/>
            <a:chOff x="1762" y="959"/>
            <a:chExt cx="3798" cy="1726"/>
          </a:xfrm>
        </p:grpSpPr>
        <p:sp>
          <p:nvSpPr>
            <p:cNvPr id="1989700" name="Rectangle 68" descr="Wide downward diagonal"/>
            <p:cNvSpPr>
              <a:spLocks noChangeArrowheads="1"/>
            </p:cNvSpPr>
            <p:nvPr/>
          </p:nvSpPr>
          <p:spPr bwMode="auto">
            <a:xfrm>
              <a:off x="4368" y="984"/>
              <a:ext cx="1192" cy="1696"/>
            </a:xfrm>
            <a:prstGeom prst="rect">
              <a:avLst/>
            </a:prstGeom>
            <a:pattFill prst="wdDnDiag">
              <a:fgClr>
                <a:schemeClr val="bg2">
                  <a:alpha val="39999"/>
                </a:schemeClr>
              </a:fgClr>
              <a:bgClr>
                <a:schemeClr val="bg1">
                  <a:alpha val="39999"/>
                </a:schemeClr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1" name="Line 69"/>
            <p:cNvSpPr>
              <a:spLocks noChangeShapeType="1"/>
            </p:cNvSpPr>
            <p:nvPr/>
          </p:nvSpPr>
          <p:spPr bwMode="auto">
            <a:xfrm>
              <a:off x="1762" y="981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2" name="Line 70"/>
            <p:cNvSpPr>
              <a:spLocks noChangeShapeType="1"/>
            </p:cNvSpPr>
            <p:nvPr/>
          </p:nvSpPr>
          <p:spPr bwMode="auto">
            <a:xfrm>
              <a:off x="2050" y="97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3" name="Line 71"/>
            <p:cNvSpPr>
              <a:spLocks noChangeShapeType="1"/>
            </p:cNvSpPr>
            <p:nvPr/>
          </p:nvSpPr>
          <p:spPr bwMode="auto">
            <a:xfrm>
              <a:off x="3577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4" name="Line 72"/>
            <p:cNvSpPr>
              <a:spLocks noChangeShapeType="1"/>
            </p:cNvSpPr>
            <p:nvPr/>
          </p:nvSpPr>
          <p:spPr bwMode="auto">
            <a:xfrm>
              <a:off x="2986" y="964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5" name="Line 73"/>
            <p:cNvSpPr>
              <a:spLocks noChangeShapeType="1"/>
            </p:cNvSpPr>
            <p:nvPr/>
          </p:nvSpPr>
          <p:spPr bwMode="auto">
            <a:xfrm>
              <a:off x="3758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6" name="Line 74"/>
            <p:cNvSpPr>
              <a:spLocks noChangeShapeType="1"/>
            </p:cNvSpPr>
            <p:nvPr/>
          </p:nvSpPr>
          <p:spPr bwMode="auto">
            <a:xfrm>
              <a:off x="2389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7" name="Line 75"/>
            <p:cNvSpPr>
              <a:spLocks noChangeShapeType="1"/>
            </p:cNvSpPr>
            <p:nvPr/>
          </p:nvSpPr>
          <p:spPr bwMode="auto">
            <a:xfrm>
              <a:off x="2812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8" name="Line 76"/>
            <p:cNvSpPr>
              <a:spLocks noChangeShapeType="1"/>
            </p:cNvSpPr>
            <p:nvPr/>
          </p:nvSpPr>
          <p:spPr bwMode="auto">
            <a:xfrm>
              <a:off x="4532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09" name="Line 77"/>
            <p:cNvSpPr>
              <a:spLocks noChangeShapeType="1"/>
            </p:cNvSpPr>
            <p:nvPr/>
          </p:nvSpPr>
          <p:spPr bwMode="auto">
            <a:xfrm>
              <a:off x="4948" y="95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710" name="Rectangle 78"/>
          <p:cNvSpPr>
            <a:spLocks noChangeArrowheads="1"/>
          </p:cNvSpPr>
          <p:nvPr/>
        </p:nvSpPr>
        <p:spPr bwMode="auto">
          <a:xfrm>
            <a:off x="1447800" y="2286000"/>
            <a:ext cx="653097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Ins#  use  exec   op   p1    src1   p2    src2    pd  dest     data</a:t>
            </a:r>
          </a:p>
        </p:txBody>
      </p:sp>
      <p:sp>
        <p:nvSpPr>
          <p:cNvPr id="1989711" name="Rectangle 79"/>
          <p:cNvSpPr>
            <a:spLocks noChangeArrowheads="1"/>
          </p:cNvSpPr>
          <p:nvPr/>
        </p:nvSpPr>
        <p:spPr bwMode="auto">
          <a:xfrm>
            <a:off x="1495425" y="2352675"/>
            <a:ext cx="6683375" cy="1433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2" name="Line 80"/>
          <p:cNvSpPr>
            <a:spLocks noChangeShapeType="1"/>
          </p:cNvSpPr>
          <p:nvPr/>
        </p:nvSpPr>
        <p:spPr bwMode="auto">
          <a:xfrm>
            <a:off x="1479550" y="2593975"/>
            <a:ext cx="6673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3" name="Freeform 81"/>
          <p:cNvSpPr>
            <a:spLocks/>
          </p:cNvSpPr>
          <p:nvPr/>
        </p:nvSpPr>
        <p:spPr bwMode="auto">
          <a:xfrm>
            <a:off x="1679575" y="2009775"/>
            <a:ext cx="7239000" cy="33528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4560" y="2112"/>
              </a:cxn>
              <a:cxn ang="0">
                <a:pos x="4560" y="0"/>
              </a:cxn>
              <a:cxn ang="0">
                <a:pos x="1824" y="0"/>
              </a:cxn>
              <a:cxn ang="0">
                <a:pos x="1816" y="223"/>
              </a:cxn>
            </a:cxnLst>
            <a:rect l="0" t="0" r="r" b="b"/>
            <a:pathLst>
              <a:path w="4560" h="2112">
                <a:moveTo>
                  <a:pt x="0" y="2112"/>
                </a:moveTo>
                <a:lnTo>
                  <a:pt x="4560" y="2112"/>
                </a:lnTo>
                <a:lnTo>
                  <a:pt x="4560" y="0"/>
                </a:lnTo>
                <a:lnTo>
                  <a:pt x="1824" y="0"/>
                </a:lnTo>
                <a:lnTo>
                  <a:pt x="1816" y="223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4" name="Freeform 82"/>
          <p:cNvSpPr>
            <a:spLocks/>
          </p:cNvSpPr>
          <p:nvPr/>
        </p:nvSpPr>
        <p:spPr bwMode="auto">
          <a:xfrm>
            <a:off x="5711825" y="2003425"/>
            <a:ext cx="7938" cy="311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96"/>
              </a:cxn>
            </a:cxnLst>
            <a:rect l="0" t="0" r="r" b="b"/>
            <a:pathLst>
              <a:path w="5" h="196">
                <a:moveTo>
                  <a:pt x="0" y="0"/>
                </a:moveTo>
                <a:lnTo>
                  <a:pt x="5" y="19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5" name="Line 83"/>
          <p:cNvSpPr>
            <a:spLocks noChangeShapeType="1"/>
          </p:cNvSpPr>
          <p:nvPr/>
        </p:nvSpPr>
        <p:spPr bwMode="auto">
          <a:xfrm>
            <a:off x="7623175" y="200977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16" name="Rectangle 84"/>
          <p:cNvSpPr>
            <a:spLocks noChangeArrowheads="1"/>
          </p:cNvSpPr>
          <p:nvPr/>
        </p:nvSpPr>
        <p:spPr bwMode="auto">
          <a:xfrm>
            <a:off x="7318375" y="4143375"/>
            <a:ext cx="9906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Commit</a:t>
            </a:r>
          </a:p>
        </p:txBody>
      </p:sp>
      <p:sp>
        <p:nvSpPr>
          <p:cNvPr id="1989717" name="Line 85"/>
          <p:cNvSpPr>
            <a:spLocks noChangeShapeType="1"/>
          </p:cNvSpPr>
          <p:nvPr/>
        </p:nvSpPr>
        <p:spPr bwMode="auto">
          <a:xfrm>
            <a:off x="7699375" y="3786188"/>
            <a:ext cx="0" cy="357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86"/>
          <p:cNvGrpSpPr>
            <a:grpSpLocks/>
          </p:cNvGrpSpPr>
          <p:nvPr/>
        </p:nvGrpSpPr>
        <p:grpSpPr bwMode="auto">
          <a:xfrm>
            <a:off x="6672263" y="1057275"/>
            <a:ext cx="1065212" cy="776288"/>
            <a:chOff x="4272" y="674"/>
            <a:chExt cx="692" cy="613"/>
          </a:xfrm>
        </p:grpSpPr>
        <p:sp>
          <p:nvSpPr>
            <p:cNvPr id="1989719" name="Rectangle 87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88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989721" name="Line 89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9722" name="Line 90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9723" name="Line 91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89724" name="Rectangle 92"/>
          <p:cNvSpPr>
            <a:spLocks noChangeArrowheads="1"/>
          </p:cNvSpPr>
          <p:nvPr/>
        </p:nvSpPr>
        <p:spPr bwMode="auto">
          <a:xfrm>
            <a:off x="331788" y="1190625"/>
            <a:ext cx="11969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r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Table</a:t>
            </a:r>
          </a:p>
        </p:txBody>
      </p:sp>
      <p:sp>
        <p:nvSpPr>
          <p:cNvPr id="1989725" name="Rectangle 93"/>
          <p:cNvSpPr>
            <a:spLocks noChangeArrowheads="1"/>
          </p:cNvSpPr>
          <p:nvPr/>
        </p:nvSpPr>
        <p:spPr bwMode="auto">
          <a:xfrm>
            <a:off x="1520825" y="1406525"/>
            <a:ext cx="4556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latin typeface="Verdana" charset="0"/>
              </a:rPr>
              <a:t>r</a:t>
            </a:r>
            <a:r>
              <a:rPr lang="en-US" i="1" baseline="-25000">
                <a:latin typeface="Verdana" charset="0"/>
              </a:rPr>
              <a:t>1 </a:t>
            </a:r>
          </a:p>
        </p:txBody>
      </p:sp>
      <p:grpSp>
        <p:nvGrpSpPr>
          <p:cNvPr id="9" name="Group 94"/>
          <p:cNvGrpSpPr>
            <a:grpSpLocks/>
          </p:cNvGrpSpPr>
          <p:nvPr/>
        </p:nvGrpSpPr>
        <p:grpSpPr bwMode="auto">
          <a:xfrm>
            <a:off x="1870075" y="1293813"/>
            <a:ext cx="869950" cy="931862"/>
            <a:chOff x="1338" y="714"/>
            <a:chExt cx="624" cy="720"/>
          </a:xfrm>
        </p:grpSpPr>
        <p:sp>
          <p:nvSpPr>
            <p:cNvPr id="1989727" name="Rectangle 9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28" name="Rectangle 9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endParaRPr lang="en-US" sz="1800" i="1" baseline="-25000">
                <a:latin typeface="Verdana" charset="0"/>
              </a:endParaRPr>
            </a:p>
          </p:txBody>
        </p:sp>
        <p:sp>
          <p:nvSpPr>
            <p:cNvPr id="1989729" name="Rectangle 9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0" name="Rectangle 9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1" name="Rectangle 9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v</a:t>
              </a:r>
              <a:endParaRPr lang="en-US" sz="2000" i="1" baseline="-25000">
                <a:latin typeface="Verdana" charset="0"/>
              </a:endParaRPr>
            </a:p>
          </p:txBody>
        </p:sp>
        <p:sp>
          <p:nvSpPr>
            <p:cNvPr id="1989732" name="Rectangle 10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3" name="Rectangle 10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9734" name="Rectangle 10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89735" name="Rectangle 103"/>
          <p:cNvSpPr>
            <a:spLocks noChangeArrowheads="1"/>
          </p:cNvSpPr>
          <p:nvPr/>
        </p:nvSpPr>
        <p:spPr bwMode="auto">
          <a:xfrm>
            <a:off x="1520825" y="1722438"/>
            <a:ext cx="412750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latin typeface="Verdana" charset="0"/>
              </a:rPr>
              <a:t>r</a:t>
            </a:r>
            <a:r>
              <a:rPr lang="en-US" i="1" baseline="-25000">
                <a:latin typeface="Verdana" charset="0"/>
              </a:rPr>
              <a:t>2</a:t>
            </a:r>
            <a:endParaRPr lang="en-US" sz="1800" i="1" baseline="-25000">
              <a:latin typeface="Verdana" charset="0"/>
            </a:endParaRPr>
          </a:p>
        </p:txBody>
      </p:sp>
      <p:sp>
        <p:nvSpPr>
          <p:cNvPr id="1989736" name="Freeform 104"/>
          <p:cNvSpPr>
            <a:spLocks/>
          </p:cNvSpPr>
          <p:nvPr/>
        </p:nvSpPr>
        <p:spPr bwMode="auto">
          <a:xfrm>
            <a:off x="7721600" y="1409700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37" name="Text Box 105"/>
          <p:cNvSpPr txBox="1">
            <a:spLocks noChangeArrowheads="1"/>
          </p:cNvSpPr>
          <p:nvPr/>
        </p:nvSpPr>
        <p:spPr bwMode="auto">
          <a:xfrm>
            <a:off x="669925" y="54578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endParaRPr lang="en-US" sz="2000" b="1">
              <a:latin typeface="Courier New" charset="0"/>
            </a:endParaRPr>
          </a:p>
        </p:txBody>
      </p:sp>
      <p:sp>
        <p:nvSpPr>
          <p:cNvPr id="1989738" name="Rectangle 106"/>
          <p:cNvSpPr>
            <a:spLocks noChangeArrowheads="1"/>
          </p:cNvSpPr>
          <p:nvPr/>
        </p:nvSpPr>
        <p:spPr bwMode="auto">
          <a:xfrm>
            <a:off x="1016000" y="5584825"/>
            <a:ext cx="77724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Take snapshot of register rename table at each predicted branch, recover earlier snapshot if branch mispredicted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89739" name="Rectangle 107"/>
          <p:cNvSpPr>
            <a:spLocks noChangeArrowheads="1"/>
          </p:cNvSpPr>
          <p:nvPr/>
        </p:nvSpPr>
        <p:spPr bwMode="auto">
          <a:xfrm>
            <a:off x="3359150" y="1101725"/>
            <a:ext cx="137318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Snapshots</a:t>
            </a:r>
          </a:p>
        </p:txBody>
      </p:sp>
      <p:sp>
        <p:nvSpPr>
          <p:cNvPr id="1989740" name="Text Box 108"/>
          <p:cNvSpPr txBox="1">
            <a:spLocks noChangeArrowheads="1"/>
          </p:cNvSpPr>
          <p:nvPr/>
        </p:nvSpPr>
        <p:spPr bwMode="auto">
          <a:xfrm>
            <a:off x="-76200" y="20574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Ptr</a:t>
            </a:r>
            <a:r>
              <a:rPr lang="en-US" baseline="-25000"/>
              <a:t>2</a:t>
            </a:r>
            <a:r>
              <a:rPr lang="en-US"/>
              <a:t> </a:t>
            </a:r>
            <a:br>
              <a:rPr lang="en-US"/>
            </a:br>
            <a:r>
              <a:rPr lang="en-US"/>
              <a:t>next to commit</a:t>
            </a:r>
          </a:p>
        </p:txBody>
      </p:sp>
      <p:sp>
        <p:nvSpPr>
          <p:cNvPr id="1989741" name="Line 109"/>
          <p:cNvSpPr>
            <a:spLocks noChangeShapeType="1"/>
          </p:cNvSpPr>
          <p:nvPr/>
        </p:nvSpPr>
        <p:spPr bwMode="auto">
          <a:xfrm>
            <a:off x="930275" y="2627313"/>
            <a:ext cx="533400" cy="312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42" name="Rectangle 110"/>
          <p:cNvSpPr>
            <a:spLocks noChangeArrowheads="1"/>
          </p:cNvSpPr>
          <p:nvPr/>
        </p:nvSpPr>
        <p:spPr bwMode="auto">
          <a:xfrm>
            <a:off x="1479550" y="25923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3" name="Rectangle 111"/>
          <p:cNvSpPr>
            <a:spLocks noChangeArrowheads="1"/>
          </p:cNvSpPr>
          <p:nvPr/>
        </p:nvSpPr>
        <p:spPr bwMode="auto">
          <a:xfrm>
            <a:off x="1479550" y="27447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4" name="Rectangle 112"/>
          <p:cNvSpPr>
            <a:spLocks noChangeArrowheads="1"/>
          </p:cNvSpPr>
          <p:nvPr/>
        </p:nvSpPr>
        <p:spPr bwMode="auto">
          <a:xfrm>
            <a:off x="1479550" y="3457575"/>
            <a:ext cx="6669088" cy="1444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5" name="Rectangle 113"/>
          <p:cNvSpPr>
            <a:spLocks noChangeArrowheads="1"/>
          </p:cNvSpPr>
          <p:nvPr/>
        </p:nvSpPr>
        <p:spPr bwMode="auto">
          <a:xfrm>
            <a:off x="1479550" y="3621088"/>
            <a:ext cx="6669088" cy="1444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6" name="Line 114"/>
          <p:cNvSpPr>
            <a:spLocks noChangeShapeType="1"/>
          </p:cNvSpPr>
          <p:nvPr/>
        </p:nvSpPr>
        <p:spPr bwMode="auto">
          <a:xfrm>
            <a:off x="6262688" y="2355850"/>
            <a:ext cx="0" cy="1417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47" name="Rectangle 115"/>
          <p:cNvSpPr>
            <a:spLocks noChangeArrowheads="1"/>
          </p:cNvSpPr>
          <p:nvPr/>
        </p:nvSpPr>
        <p:spPr bwMode="auto">
          <a:xfrm>
            <a:off x="1490663" y="3457575"/>
            <a:ext cx="6669087" cy="1444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748" name="Text Box 116"/>
          <p:cNvSpPr txBox="1">
            <a:spLocks noChangeArrowheads="1"/>
          </p:cNvSpPr>
          <p:nvPr/>
        </p:nvSpPr>
        <p:spPr bwMode="auto">
          <a:xfrm>
            <a:off x="0" y="34290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Ptr</a:t>
            </a:r>
            <a:r>
              <a:rPr lang="en-US" baseline="-25000"/>
              <a:t>1</a:t>
            </a:r>
            <a:r>
              <a:rPr lang="en-US"/>
              <a:t> </a:t>
            </a:r>
            <a:br>
              <a:rPr lang="en-US"/>
            </a:br>
            <a:r>
              <a:rPr lang="en-US"/>
              <a:t>next available</a:t>
            </a:r>
          </a:p>
        </p:txBody>
      </p:sp>
      <p:sp>
        <p:nvSpPr>
          <p:cNvPr id="1989749" name="Line 117"/>
          <p:cNvSpPr>
            <a:spLocks noChangeShapeType="1"/>
          </p:cNvSpPr>
          <p:nvPr/>
        </p:nvSpPr>
        <p:spPr bwMode="auto">
          <a:xfrm flipV="1">
            <a:off x="871538" y="3538538"/>
            <a:ext cx="611187" cy="66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50" name="Line 118"/>
          <p:cNvSpPr>
            <a:spLocks noChangeShapeType="1"/>
          </p:cNvSpPr>
          <p:nvPr/>
        </p:nvSpPr>
        <p:spPr bwMode="auto">
          <a:xfrm>
            <a:off x="1066800" y="3124200"/>
            <a:ext cx="438150" cy="134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9751" name="Text Box 119"/>
          <p:cNvSpPr txBox="1">
            <a:spLocks noChangeArrowheads="1"/>
          </p:cNvSpPr>
          <p:nvPr/>
        </p:nvSpPr>
        <p:spPr bwMode="auto">
          <a:xfrm>
            <a:off x="-76200" y="284797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rollback 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next available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535C-107C-CD4D-AC0C-4C54228B399F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/>
              <a:t>Last time in Lecture 12</a:t>
            </a:r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683500" cy="5207000"/>
          </a:xfrm>
        </p:spPr>
        <p:txBody>
          <a:bodyPr/>
          <a:lstStyle/>
          <a:p>
            <a:r>
              <a:rPr lang="en-US"/>
              <a:t>Pipelining is complicated by multiple and/or variable latency functional units</a:t>
            </a:r>
          </a:p>
          <a:p>
            <a:r>
              <a:rPr lang="en-US"/>
              <a:t>Out-of-order and/or pipelined execution requires tracking of dependencies</a:t>
            </a:r>
          </a:p>
          <a:p>
            <a:pPr lvl="1"/>
            <a:r>
              <a:rPr lang="en-US"/>
              <a:t>RAW</a:t>
            </a:r>
          </a:p>
          <a:p>
            <a:pPr lvl="1"/>
            <a:r>
              <a:rPr lang="en-US"/>
              <a:t>WAR</a:t>
            </a:r>
          </a:p>
          <a:p>
            <a:pPr lvl="1"/>
            <a:r>
              <a:rPr lang="en-US"/>
              <a:t>WAW</a:t>
            </a:r>
          </a:p>
          <a:p>
            <a:r>
              <a:rPr lang="en-US"/>
              <a:t>Dynamic issue logic can support out-of-order execution to improve performance</a:t>
            </a:r>
          </a:p>
          <a:p>
            <a:pPr lvl="1"/>
            <a:r>
              <a:rPr lang="en-US"/>
              <a:t>Last time, looked at simple scoreboard to track out-of-order completion</a:t>
            </a:r>
          </a:p>
          <a:p>
            <a:r>
              <a:rPr lang="en-US"/>
              <a:t>Hardware register renaming can further improve performance by removing hazards.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7C3D-2C76-6D47-BDA4-DDF4769249FC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937500" cy="6096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dirty="0"/>
              <a:t>“</a:t>
            </a:r>
            <a:r>
              <a:rPr lang="en-US" dirty="0" smtClean="0"/>
              <a:t>Data-in-ROB</a:t>
            </a:r>
            <a:r>
              <a:rPr lang="en-US" dirty="0"/>
              <a:t>” Design</a:t>
            </a:r>
            <a:br>
              <a:rPr lang="en-US" dirty="0"/>
            </a:br>
            <a:r>
              <a:rPr lang="en-US" sz="2000" dirty="0"/>
              <a:t>(HP PA8000, Pentium Pro, </a:t>
            </a:r>
            <a:r>
              <a:rPr lang="en-US" sz="2000" dirty="0" smtClean="0"/>
              <a:t>Core2Duo, Nehalem)</a:t>
            </a:r>
            <a:endParaRPr lang="en-US" dirty="0"/>
          </a:p>
        </p:txBody>
      </p:sp>
      <p:sp>
        <p:nvSpPr>
          <p:cNvPr id="1911811" name="Rectangle 3"/>
          <p:cNvSpPr>
            <a:spLocks noChangeArrowheads="1"/>
          </p:cNvSpPr>
          <p:nvPr/>
        </p:nvSpPr>
        <p:spPr bwMode="auto">
          <a:xfrm>
            <a:off x="304800" y="5105400"/>
            <a:ext cx="8686800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dispatch into ROB, ready sources can be in regfile or in ROB dest (copied into src1/src2 if ready before dispatch)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completion, write to dest field and broadcast to src fields.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issue, read from ROB src fields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91181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254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holds only committed state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7313" y="1536700"/>
            <a:ext cx="8831262" cy="3416300"/>
            <a:chOff x="55" y="1406"/>
            <a:chExt cx="5563" cy="2152"/>
          </a:xfrm>
        </p:grpSpPr>
        <p:sp>
          <p:nvSpPr>
            <p:cNvPr id="1911814" name="Rectangle 6"/>
            <p:cNvSpPr>
              <a:spLocks noChangeArrowheads="1"/>
            </p:cNvSpPr>
            <p:nvPr/>
          </p:nvSpPr>
          <p:spPr bwMode="auto">
            <a:xfrm>
              <a:off x="55" y="1818"/>
              <a:ext cx="74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</a:t>
              </a:r>
            </a:p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911815" name="Rectangle 7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6" name="Rectangle 8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7" name="Rectangle 9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8" name="Rectangle 10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19" name="Rectangle 11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0" name="Line 12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911822" name="Freeform 14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3" name="Freeform 15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4" name="Freeform 16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25" name="Freeform 17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1826" name="Line 18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7" name="Line 19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8" name="Line 20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29" name="Line 21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0" name="Line 22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1" name="Line 23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2" name="Line 24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3" name="Line 25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4" name="Line 26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5" name="Line 27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6" name="Line 28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7" name="Freeform 29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8" name="Freeform 30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39" name="Rectangle 31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911840" name="Rectangle 32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1" name="Rectangle 33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2" name="Rectangle 34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911843" name="Rectangle 35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911844" name="Rectangle 36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911845" name="Rectangle 37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5" name="Group 39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911848" name="Rectangle 40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49" name="Line 41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0" name="Line 42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1" name="Line 43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2" name="Line 44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3" name="Line 45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4" name="Line 46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5" name="Line 47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6" name="Line 48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1857" name="Line 49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1858" name="Rectangle 50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</a:t>
                </a:r>
                <a:r>
                  <a:rPr lang="en-US">
                    <a:solidFill>
                      <a:srgbClr val="FF0000"/>
                    </a:solidFill>
                    <a:latin typeface="Verdana" charset="0"/>
                  </a:rPr>
                  <a:t>dest </a:t>
                </a:r>
                <a:r>
                  <a:rPr lang="en-US">
                    <a:latin typeface="Verdana" charset="0"/>
                  </a:rPr>
                  <a:t>    data</a:t>
                </a:r>
              </a:p>
            </p:txBody>
          </p:sp>
          <p:sp>
            <p:nvSpPr>
              <p:cNvPr id="1911859" name="Rectangle 51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0" name="Line 52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1" name="Line 53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2" name="Line 54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3" name="Line 55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64" name="Line 56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1865" name="Freeform 57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6" name="Freeform 58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7" name="Line 59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1868" name="Rectangle 60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911869" name="Line 61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2819400" y="762000"/>
            <a:ext cx="1098550" cy="896938"/>
            <a:chOff x="4272" y="674"/>
            <a:chExt cx="692" cy="613"/>
          </a:xfrm>
        </p:grpSpPr>
        <p:sp>
          <p:nvSpPr>
            <p:cNvPr id="1911871" name="Rectangle 63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911873" name="Line 65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74" name="Line 66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1875" name="Line 67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11876" name="Freeform 68"/>
          <p:cNvSpPr>
            <a:spLocks/>
          </p:cNvSpPr>
          <p:nvPr/>
        </p:nvSpPr>
        <p:spPr bwMode="auto">
          <a:xfrm>
            <a:off x="3886200" y="930275"/>
            <a:ext cx="4762500" cy="3644900"/>
          </a:xfrm>
          <a:custGeom>
            <a:avLst/>
            <a:gdLst/>
            <a:ahLst/>
            <a:cxnLst>
              <a:cxn ang="0">
                <a:pos x="2416" y="2168"/>
              </a:cxn>
              <a:cxn ang="0">
                <a:pos x="2416" y="2296"/>
              </a:cxn>
              <a:cxn ang="0">
                <a:pos x="3000" y="2296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2296">
                <a:moveTo>
                  <a:pt x="2416" y="2168"/>
                </a:moveTo>
                <a:lnTo>
                  <a:pt x="2416" y="2296"/>
                </a:lnTo>
                <a:lnTo>
                  <a:pt x="3000" y="2296"/>
                </a:lnTo>
                <a:lnTo>
                  <a:pt x="3000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 bwMode="auto">
          <a:xfrm>
            <a:off x="2819400" y="3124200"/>
            <a:ext cx="3505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ROB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96200" cy="736600"/>
          </a:xfrm>
        </p:spPr>
        <p:txBody>
          <a:bodyPr/>
          <a:lstStyle/>
          <a:p>
            <a:r>
              <a:rPr lang="en-US" dirty="0" smtClean="0"/>
              <a:t>Data Movement in Data-in-ROB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7024-9DC7-9744-9B08-901ADB81E3EC}" type="slidenum">
              <a:rPr lang="en-US" smtClean="0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05200" y="1219200"/>
            <a:ext cx="2666999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Architectural Register File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>
            <a:off x="3315097" y="2476103"/>
            <a:ext cx="837406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>
            <a:off x="4152900" y="2476500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295400" y="1600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 operands during decode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505200" y="3200400"/>
            <a:ext cx="1676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1"/>
                </a:solidFill>
                <a:latin typeface="Arial" charset="0"/>
              </a:rPr>
              <a:t>Src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 Operands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2438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sources after decode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3505994" y="4571206"/>
            <a:ext cx="913606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4343797" y="4571603"/>
            <a:ext cx="914400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133600" y="4267200"/>
            <a:ext cx="1676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 operands at issue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3505200" y="5029200"/>
            <a:ext cx="2667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Functional Units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6200000" flipV="1">
            <a:off x="5181997" y="4571603"/>
            <a:ext cx="914400" cy="7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715000" y="4267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results at completion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162800" y="12192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 results at commit</a:t>
            </a:r>
            <a:endParaRPr lang="en-US" sz="2000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066109" y="2629297"/>
            <a:ext cx="114379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rot="5400000">
            <a:off x="3771900" y="3162300"/>
            <a:ext cx="23018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rot="5400000">
            <a:off x="4610100" y="3162300"/>
            <a:ext cx="23018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162800" y="25146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Bypass newer values </a:t>
            </a:r>
            <a:r>
              <a:rPr lang="en-US" sz="2000" dirty="0" smtClean="0"/>
              <a:t>at decode</a:t>
            </a:r>
            <a:endParaRPr lang="en-US" sz="2000" dirty="0"/>
          </a:p>
        </p:txBody>
      </p:sp>
      <p:sp>
        <p:nvSpPr>
          <p:cNvPr id="28" name="Freeform 27"/>
          <p:cNvSpPr/>
          <p:nvPr/>
        </p:nvSpPr>
        <p:spPr bwMode="auto">
          <a:xfrm flipH="1">
            <a:off x="4934093" y="2581901"/>
            <a:ext cx="2066286" cy="851860"/>
          </a:xfrm>
          <a:custGeom>
            <a:avLst/>
            <a:gdLst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2333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2333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241623 w 1214437"/>
              <a:gd name="connsiteY3" fmla="*/ 2584 h 690562"/>
              <a:gd name="connsiteX4" fmla="*/ 1214437 w 1214437"/>
              <a:gd name="connsiteY4" fmla="*/ 0 h 690562"/>
              <a:gd name="connsiteX5" fmla="*/ 1206500 w 1214437"/>
              <a:gd name="connsiteY5" fmla="*/ 233362 h 690562"/>
              <a:gd name="connsiteX0" fmla="*/ 881062 w 2048590"/>
              <a:gd name="connsiteY0" fmla="*/ 691371 h 691371"/>
              <a:gd name="connsiteX1" fmla="*/ 23812 w 2048590"/>
              <a:gd name="connsiteY1" fmla="*/ 683434 h 691371"/>
              <a:gd name="connsiteX2" fmla="*/ 0 w 2048590"/>
              <a:gd name="connsiteY2" fmla="*/ 809 h 691371"/>
              <a:gd name="connsiteX3" fmla="*/ 241623 w 2048590"/>
              <a:gd name="connsiteY3" fmla="*/ 3393 h 691371"/>
              <a:gd name="connsiteX4" fmla="*/ 1214437 w 2048590"/>
              <a:gd name="connsiteY4" fmla="*/ 809 h 691371"/>
              <a:gd name="connsiteX5" fmla="*/ 2048590 w 2048590"/>
              <a:gd name="connsiteY5" fmla="*/ 0 h 691371"/>
              <a:gd name="connsiteX6" fmla="*/ 1206500 w 2048590"/>
              <a:gd name="connsiteY6" fmla="*/ 234171 h 691371"/>
              <a:gd name="connsiteX0" fmla="*/ 881062 w 2048590"/>
              <a:gd name="connsiteY0" fmla="*/ 691371 h 691371"/>
              <a:gd name="connsiteX1" fmla="*/ 23812 w 2048590"/>
              <a:gd name="connsiteY1" fmla="*/ 683434 h 691371"/>
              <a:gd name="connsiteX2" fmla="*/ 0 w 2048590"/>
              <a:gd name="connsiteY2" fmla="*/ 809 h 691371"/>
              <a:gd name="connsiteX3" fmla="*/ 241623 w 2048590"/>
              <a:gd name="connsiteY3" fmla="*/ 3393 h 691371"/>
              <a:gd name="connsiteX4" fmla="*/ 1214437 w 2048590"/>
              <a:gd name="connsiteY4" fmla="*/ 809 h 691371"/>
              <a:gd name="connsiteX5" fmla="*/ 2048590 w 2048590"/>
              <a:gd name="connsiteY5" fmla="*/ 0 h 691371"/>
              <a:gd name="connsiteX6" fmla="*/ 2042195 w 2048590"/>
              <a:gd name="connsiteY6" fmla="*/ 234171 h 691371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241623 w 2048590"/>
              <a:gd name="connsiteY4" fmla="*/ 163882 h 851860"/>
              <a:gd name="connsiteX5" fmla="*/ 1214437 w 2048590"/>
              <a:gd name="connsiteY5" fmla="*/ 161298 h 851860"/>
              <a:gd name="connsiteX6" fmla="*/ 2048590 w 2048590"/>
              <a:gd name="connsiteY6" fmla="*/ 160489 h 851860"/>
              <a:gd name="connsiteX7" fmla="*/ 2042195 w 2048590"/>
              <a:gd name="connsiteY7" fmla="*/ 394660 h 851860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1214437 w 2048590"/>
              <a:gd name="connsiteY4" fmla="*/ 161298 h 851860"/>
              <a:gd name="connsiteX5" fmla="*/ 2048590 w 2048590"/>
              <a:gd name="connsiteY5" fmla="*/ 160489 h 851860"/>
              <a:gd name="connsiteX6" fmla="*/ 2042195 w 2048590"/>
              <a:gd name="connsiteY6" fmla="*/ 394660 h 851860"/>
              <a:gd name="connsiteX0" fmla="*/ 881062 w 2048590"/>
              <a:gd name="connsiteY0" fmla="*/ 851860 h 851860"/>
              <a:gd name="connsiteX1" fmla="*/ 23812 w 2048590"/>
              <a:gd name="connsiteY1" fmla="*/ 843923 h 851860"/>
              <a:gd name="connsiteX2" fmla="*/ 0 w 2048590"/>
              <a:gd name="connsiteY2" fmla="*/ 161298 h 851860"/>
              <a:gd name="connsiteX3" fmla="*/ 13829 w 2048590"/>
              <a:gd name="connsiteY3" fmla="*/ 0 h 851860"/>
              <a:gd name="connsiteX4" fmla="*/ 2048590 w 2048590"/>
              <a:gd name="connsiteY4" fmla="*/ 160489 h 851860"/>
              <a:gd name="connsiteX5" fmla="*/ 2042195 w 2048590"/>
              <a:gd name="connsiteY5" fmla="*/ 394660 h 851860"/>
              <a:gd name="connsiteX0" fmla="*/ 881062 w 2049360"/>
              <a:gd name="connsiteY0" fmla="*/ 851860 h 851860"/>
              <a:gd name="connsiteX1" fmla="*/ 23812 w 2049360"/>
              <a:gd name="connsiteY1" fmla="*/ 843923 h 851860"/>
              <a:gd name="connsiteX2" fmla="*/ 0 w 2049360"/>
              <a:gd name="connsiteY2" fmla="*/ 161298 h 851860"/>
              <a:gd name="connsiteX3" fmla="*/ 13829 w 2049360"/>
              <a:gd name="connsiteY3" fmla="*/ 0 h 851860"/>
              <a:gd name="connsiteX4" fmla="*/ 2049360 w 2049360"/>
              <a:gd name="connsiteY4" fmla="*/ 8089 h 851860"/>
              <a:gd name="connsiteX5" fmla="*/ 2042195 w 2049360"/>
              <a:gd name="connsiteY5" fmla="*/ 394660 h 851860"/>
              <a:gd name="connsiteX0" fmla="*/ 867233 w 2035531"/>
              <a:gd name="connsiteY0" fmla="*/ 851860 h 851860"/>
              <a:gd name="connsiteX1" fmla="*/ 9983 w 2035531"/>
              <a:gd name="connsiteY1" fmla="*/ 843923 h 851860"/>
              <a:gd name="connsiteX2" fmla="*/ 0 w 2035531"/>
              <a:gd name="connsiteY2" fmla="*/ 0 h 851860"/>
              <a:gd name="connsiteX3" fmla="*/ 2035531 w 2035531"/>
              <a:gd name="connsiteY3" fmla="*/ 8089 h 851860"/>
              <a:gd name="connsiteX4" fmla="*/ 2028366 w 2035531"/>
              <a:gd name="connsiteY4" fmla="*/ 3946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2214 w 2039379"/>
              <a:gd name="connsiteY4" fmla="*/ 3946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22233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22233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12252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29399 w 2039379"/>
              <a:gd name="connsiteY5" fmla="*/ 4666 h 851860"/>
              <a:gd name="connsiteX6" fmla="*/ 2012252 w 2039379"/>
              <a:gd name="connsiteY6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33616 w 2039379"/>
              <a:gd name="connsiteY4" fmla="*/ 4666 h 851860"/>
              <a:gd name="connsiteX5" fmla="*/ 2012252 w 2039379"/>
              <a:gd name="connsiteY5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12252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2002272 w 2039379"/>
              <a:gd name="connsiteY4" fmla="*/ 318460 h 851860"/>
              <a:gd name="connsiteX0" fmla="*/ 871081 w 2039379"/>
              <a:gd name="connsiteY0" fmla="*/ 851860 h 851860"/>
              <a:gd name="connsiteX1" fmla="*/ 0 w 2039379"/>
              <a:gd name="connsiteY1" fmla="*/ 843923 h 851860"/>
              <a:gd name="connsiteX2" fmla="*/ 3848 w 2039379"/>
              <a:gd name="connsiteY2" fmla="*/ 0 h 851860"/>
              <a:gd name="connsiteX3" fmla="*/ 2039379 w 2039379"/>
              <a:gd name="connsiteY3" fmla="*/ 8089 h 851860"/>
              <a:gd name="connsiteX4" fmla="*/ 1992292 w 2039379"/>
              <a:gd name="connsiteY4" fmla="*/ 318460 h 851860"/>
              <a:gd name="connsiteX0" fmla="*/ 871081 w 2058213"/>
              <a:gd name="connsiteY0" fmla="*/ 851860 h 851860"/>
              <a:gd name="connsiteX1" fmla="*/ 0 w 2058213"/>
              <a:gd name="connsiteY1" fmla="*/ 843923 h 851860"/>
              <a:gd name="connsiteX2" fmla="*/ 3848 w 2058213"/>
              <a:gd name="connsiteY2" fmla="*/ 0 h 851860"/>
              <a:gd name="connsiteX3" fmla="*/ 2039379 w 2058213"/>
              <a:gd name="connsiteY3" fmla="*/ 8089 h 851860"/>
              <a:gd name="connsiteX4" fmla="*/ 2058213 w 2058213"/>
              <a:gd name="connsiteY4" fmla="*/ 318460 h 85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8213" h="851860">
                <a:moveTo>
                  <a:pt x="871081" y="851860"/>
                </a:moveTo>
                <a:lnTo>
                  <a:pt x="0" y="843923"/>
                </a:lnTo>
                <a:cubicBezTo>
                  <a:pt x="1283" y="562615"/>
                  <a:pt x="2565" y="281308"/>
                  <a:pt x="3848" y="0"/>
                </a:cubicBezTo>
                <a:lnTo>
                  <a:pt x="2039379" y="8089"/>
                </a:lnTo>
                <a:lnTo>
                  <a:pt x="2058213" y="318460"/>
                </a:ln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 flipH="1">
            <a:off x="4081463" y="2441574"/>
            <a:ext cx="3190871" cy="1223963"/>
          </a:xfrm>
          <a:custGeom>
            <a:avLst/>
            <a:gdLst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0562 h 690562"/>
              <a:gd name="connsiteX1" fmla="*/ 23812 w 1214437"/>
              <a:gd name="connsiteY1" fmla="*/ 682625 h 690562"/>
              <a:gd name="connsiteX2" fmla="*/ 0 w 1214437"/>
              <a:gd name="connsiteY2" fmla="*/ 0 h 690562"/>
              <a:gd name="connsiteX3" fmla="*/ 1214437 w 1214437"/>
              <a:gd name="connsiteY3" fmla="*/ 0 h 690562"/>
              <a:gd name="connsiteX4" fmla="*/ 1206500 w 1214437"/>
              <a:gd name="connsiteY4" fmla="*/ 309562 h 690562"/>
              <a:gd name="connsiteX0" fmla="*/ 881062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311472 h 692472"/>
              <a:gd name="connsiteX0" fmla="*/ 895021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219779 h 692472"/>
              <a:gd name="connsiteX0" fmla="*/ 643758 w 1228396"/>
              <a:gd name="connsiteY0" fmla="*/ 692472 h 692472"/>
              <a:gd name="connsiteX1" fmla="*/ 37771 w 1228396"/>
              <a:gd name="connsiteY1" fmla="*/ 684535 h 692472"/>
              <a:gd name="connsiteX2" fmla="*/ 0 w 1228396"/>
              <a:gd name="connsiteY2" fmla="*/ 673371 h 692472"/>
              <a:gd name="connsiteX3" fmla="*/ 13959 w 1228396"/>
              <a:gd name="connsiteY3" fmla="*/ 1910 h 692472"/>
              <a:gd name="connsiteX4" fmla="*/ 53219 w 1228396"/>
              <a:gd name="connsiteY4" fmla="*/ 0 h 692472"/>
              <a:gd name="connsiteX5" fmla="*/ 1228396 w 1228396"/>
              <a:gd name="connsiteY5" fmla="*/ 1910 h 692472"/>
              <a:gd name="connsiteX6" fmla="*/ 1220459 w 1228396"/>
              <a:gd name="connsiteY6" fmla="*/ 219779 h 692472"/>
              <a:gd name="connsiteX0" fmla="*/ 629799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219779 h 692472"/>
              <a:gd name="connsiteX0" fmla="*/ 629799 w 1214437"/>
              <a:gd name="connsiteY0" fmla="*/ 692472 h 692472"/>
              <a:gd name="connsiteX1" fmla="*/ 23812 w 1214437"/>
              <a:gd name="connsiteY1" fmla="*/ 684535 h 692472"/>
              <a:gd name="connsiteX2" fmla="*/ 0 w 1214437"/>
              <a:gd name="connsiteY2" fmla="*/ 1910 h 692472"/>
              <a:gd name="connsiteX3" fmla="*/ 39260 w 1214437"/>
              <a:gd name="connsiteY3" fmla="*/ 0 h 692472"/>
              <a:gd name="connsiteX4" fmla="*/ 1214437 w 1214437"/>
              <a:gd name="connsiteY4" fmla="*/ 1910 h 692472"/>
              <a:gd name="connsiteX5" fmla="*/ 1206500 w 1214437"/>
              <a:gd name="connsiteY5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219779 h 692472"/>
              <a:gd name="connsiteX0" fmla="*/ 648120 w 1232758"/>
              <a:gd name="connsiteY0" fmla="*/ 692472 h 692472"/>
              <a:gd name="connsiteX1" fmla="*/ 42133 w 1232758"/>
              <a:gd name="connsiteY1" fmla="*/ 684535 h 692472"/>
              <a:gd name="connsiteX2" fmla="*/ 0 w 1232758"/>
              <a:gd name="connsiteY2" fmla="*/ 682922 h 692472"/>
              <a:gd name="connsiteX3" fmla="*/ 18321 w 1232758"/>
              <a:gd name="connsiteY3" fmla="*/ 1910 h 692472"/>
              <a:gd name="connsiteX4" fmla="*/ 57581 w 1232758"/>
              <a:gd name="connsiteY4" fmla="*/ 0 h 692472"/>
              <a:gd name="connsiteX5" fmla="*/ 1232758 w 1232758"/>
              <a:gd name="connsiteY5" fmla="*/ 1910 h 692472"/>
              <a:gd name="connsiteX6" fmla="*/ 1224821 w 1232758"/>
              <a:gd name="connsiteY6" fmla="*/ 173932 h 692472"/>
              <a:gd name="connsiteX0" fmla="*/ 648120 w 1232758"/>
              <a:gd name="connsiteY0" fmla="*/ 690562 h 690562"/>
              <a:gd name="connsiteX1" fmla="*/ 42133 w 1232758"/>
              <a:gd name="connsiteY1" fmla="*/ 682625 h 690562"/>
              <a:gd name="connsiteX2" fmla="*/ 0 w 1232758"/>
              <a:gd name="connsiteY2" fmla="*/ 681012 h 690562"/>
              <a:gd name="connsiteX3" fmla="*/ 18321 w 1232758"/>
              <a:gd name="connsiteY3" fmla="*/ 0 h 690562"/>
              <a:gd name="connsiteX4" fmla="*/ 1232758 w 1232758"/>
              <a:gd name="connsiteY4" fmla="*/ 0 h 690562"/>
              <a:gd name="connsiteX5" fmla="*/ 1224821 w 1232758"/>
              <a:gd name="connsiteY5" fmla="*/ 172022 h 690562"/>
              <a:gd name="connsiteX0" fmla="*/ 648120 w 1232758"/>
              <a:gd name="connsiteY0" fmla="*/ 690562 h 690562"/>
              <a:gd name="connsiteX1" fmla="*/ 0 w 1232758"/>
              <a:gd name="connsiteY1" fmla="*/ 681012 h 690562"/>
              <a:gd name="connsiteX2" fmla="*/ 18321 w 1232758"/>
              <a:gd name="connsiteY2" fmla="*/ 0 h 690562"/>
              <a:gd name="connsiteX3" fmla="*/ 1232758 w 1232758"/>
              <a:gd name="connsiteY3" fmla="*/ 0 h 690562"/>
              <a:gd name="connsiteX4" fmla="*/ 1224821 w 1232758"/>
              <a:gd name="connsiteY4" fmla="*/ 172022 h 690562"/>
              <a:gd name="connsiteX0" fmla="*/ 648120 w 1232758"/>
              <a:gd name="connsiteY0" fmla="*/ 690562 h 690562"/>
              <a:gd name="connsiteX1" fmla="*/ 0 w 1232758"/>
              <a:gd name="connsiteY1" fmla="*/ 681012 h 690562"/>
              <a:gd name="connsiteX2" fmla="*/ 17090 w 1232758"/>
              <a:gd name="connsiteY2" fmla="*/ 680270 h 690562"/>
              <a:gd name="connsiteX3" fmla="*/ 18321 w 1232758"/>
              <a:gd name="connsiteY3" fmla="*/ 0 h 690562"/>
              <a:gd name="connsiteX4" fmla="*/ 1232758 w 1232758"/>
              <a:gd name="connsiteY4" fmla="*/ 0 h 690562"/>
              <a:gd name="connsiteX5" fmla="*/ 1224821 w 1232758"/>
              <a:gd name="connsiteY5" fmla="*/ 172022 h 690562"/>
              <a:gd name="connsiteX0" fmla="*/ 648120 w 1237529"/>
              <a:gd name="connsiteY0" fmla="*/ 690562 h 690562"/>
              <a:gd name="connsiteX1" fmla="*/ 0 w 1237529"/>
              <a:gd name="connsiteY1" fmla="*/ 681012 h 690562"/>
              <a:gd name="connsiteX2" fmla="*/ 17090 w 1237529"/>
              <a:gd name="connsiteY2" fmla="*/ 680270 h 690562"/>
              <a:gd name="connsiteX3" fmla="*/ 18321 w 1237529"/>
              <a:gd name="connsiteY3" fmla="*/ 0 h 690562"/>
              <a:gd name="connsiteX4" fmla="*/ 1232758 w 1237529"/>
              <a:gd name="connsiteY4" fmla="*/ 0 h 690562"/>
              <a:gd name="connsiteX5" fmla="*/ 1237529 w 1237529"/>
              <a:gd name="connsiteY5" fmla="*/ 172022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32758 w 1245466"/>
              <a:gd name="connsiteY4" fmla="*/ 0 h 690562"/>
              <a:gd name="connsiteX5" fmla="*/ 1245466 w 1245466"/>
              <a:gd name="connsiteY5" fmla="*/ 263715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32758 w 1245466"/>
              <a:gd name="connsiteY4" fmla="*/ 0 h 690562"/>
              <a:gd name="connsiteX5" fmla="*/ 1245466 w 1245466"/>
              <a:gd name="connsiteY5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5466 w 1261807"/>
              <a:gd name="connsiteY5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3851 w 1261807"/>
              <a:gd name="connsiteY5" fmla="*/ 5730 h 690562"/>
              <a:gd name="connsiteX6" fmla="*/ 1245466 w 1261807"/>
              <a:gd name="connsiteY6" fmla="*/ 217869 h 690562"/>
              <a:gd name="connsiteX0" fmla="*/ 648120 w 1261807"/>
              <a:gd name="connsiteY0" fmla="*/ 690562 h 690562"/>
              <a:gd name="connsiteX1" fmla="*/ 0 w 1261807"/>
              <a:gd name="connsiteY1" fmla="*/ 681012 h 690562"/>
              <a:gd name="connsiteX2" fmla="*/ 17090 w 1261807"/>
              <a:gd name="connsiteY2" fmla="*/ 680270 h 690562"/>
              <a:gd name="connsiteX3" fmla="*/ 18321 w 1261807"/>
              <a:gd name="connsiteY3" fmla="*/ 0 h 690562"/>
              <a:gd name="connsiteX4" fmla="*/ 1261807 w 1261807"/>
              <a:gd name="connsiteY4" fmla="*/ 0 h 690562"/>
              <a:gd name="connsiteX5" fmla="*/ 1245466 w 1261807"/>
              <a:gd name="connsiteY5" fmla="*/ 217869 h 690562"/>
              <a:gd name="connsiteX0" fmla="*/ 648120 w 1245466"/>
              <a:gd name="connsiteY0" fmla="*/ 690562 h 690562"/>
              <a:gd name="connsiteX1" fmla="*/ 0 w 1245466"/>
              <a:gd name="connsiteY1" fmla="*/ 681012 h 690562"/>
              <a:gd name="connsiteX2" fmla="*/ 17090 w 1245466"/>
              <a:gd name="connsiteY2" fmla="*/ 680270 h 690562"/>
              <a:gd name="connsiteX3" fmla="*/ 18321 w 1245466"/>
              <a:gd name="connsiteY3" fmla="*/ 0 h 690562"/>
              <a:gd name="connsiteX4" fmla="*/ 1245465 w 1245466"/>
              <a:gd name="connsiteY4" fmla="*/ 0 h 690562"/>
              <a:gd name="connsiteX5" fmla="*/ 1245466 w 1245466"/>
              <a:gd name="connsiteY5" fmla="*/ 217869 h 690562"/>
              <a:gd name="connsiteX0" fmla="*/ 631030 w 1228376"/>
              <a:gd name="connsiteY0" fmla="*/ 690562 h 690562"/>
              <a:gd name="connsiteX1" fmla="*/ 0 w 1228376"/>
              <a:gd name="connsiteY1" fmla="*/ 680270 h 690562"/>
              <a:gd name="connsiteX2" fmla="*/ 1231 w 1228376"/>
              <a:gd name="connsiteY2" fmla="*/ 0 h 690562"/>
              <a:gd name="connsiteX3" fmla="*/ 1228375 w 1228376"/>
              <a:gd name="connsiteY3" fmla="*/ 0 h 690562"/>
              <a:gd name="connsiteX4" fmla="*/ 1228376 w 1228376"/>
              <a:gd name="connsiteY4" fmla="*/ 217869 h 690562"/>
              <a:gd name="connsiteX0" fmla="*/ 631030 w 1228376"/>
              <a:gd name="connsiteY0" fmla="*/ 736408 h 736408"/>
              <a:gd name="connsiteX1" fmla="*/ 0 w 1228376"/>
              <a:gd name="connsiteY1" fmla="*/ 726116 h 736408"/>
              <a:gd name="connsiteX2" fmla="*/ 13190 w 1228376"/>
              <a:gd name="connsiteY2" fmla="*/ 0 h 736408"/>
              <a:gd name="connsiteX3" fmla="*/ 1228375 w 1228376"/>
              <a:gd name="connsiteY3" fmla="*/ 45846 h 736408"/>
              <a:gd name="connsiteX4" fmla="*/ 1228376 w 1228376"/>
              <a:gd name="connsiteY4" fmla="*/ 263715 h 736408"/>
              <a:gd name="connsiteX0" fmla="*/ 619071 w 1216417"/>
              <a:gd name="connsiteY0" fmla="*/ 736408 h 736408"/>
              <a:gd name="connsiteX1" fmla="*/ 0 w 1216417"/>
              <a:gd name="connsiteY1" fmla="*/ 726116 h 736408"/>
              <a:gd name="connsiteX2" fmla="*/ 1231 w 1216417"/>
              <a:gd name="connsiteY2" fmla="*/ 0 h 736408"/>
              <a:gd name="connsiteX3" fmla="*/ 1216416 w 1216417"/>
              <a:gd name="connsiteY3" fmla="*/ 45846 h 736408"/>
              <a:gd name="connsiteX4" fmla="*/ 1216417 w 1216417"/>
              <a:gd name="connsiteY4" fmla="*/ 263715 h 736408"/>
              <a:gd name="connsiteX0" fmla="*/ 619071 w 1216417"/>
              <a:gd name="connsiteY0" fmla="*/ 736408 h 736408"/>
              <a:gd name="connsiteX1" fmla="*/ 0 w 1216417"/>
              <a:gd name="connsiteY1" fmla="*/ 726116 h 736408"/>
              <a:gd name="connsiteX2" fmla="*/ 1231 w 1216417"/>
              <a:gd name="connsiteY2" fmla="*/ 0 h 736408"/>
              <a:gd name="connsiteX3" fmla="*/ 1216415 w 1216417"/>
              <a:gd name="connsiteY3" fmla="*/ 45846 h 736408"/>
              <a:gd name="connsiteX4" fmla="*/ 1216417 w 1216417"/>
              <a:gd name="connsiteY4" fmla="*/ 263715 h 736408"/>
              <a:gd name="connsiteX0" fmla="*/ 619071 w 1216417"/>
              <a:gd name="connsiteY0" fmla="*/ 736409 h 736409"/>
              <a:gd name="connsiteX1" fmla="*/ 0 w 1216417"/>
              <a:gd name="connsiteY1" fmla="*/ 726117 h 736409"/>
              <a:gd name="connsiteX2" fmla="*/ 1231 w 1216417"/>
              <a:gd name="connsiteY2" fmla="*/ 1 h 736409"/>
              <a:gd name="connsiteX3" fmla="*/ 1216414 w 1216417"/>
              <a:gd name="connsiteY3" fmla="*/ 0 h 736409"/>
              <a:gd name="connsiteX4" fmla="*/ 1216417 w 1216417"/>
              <a:gd name="connsiteY4" fmla="*/ 263716 h 736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6417" h="736409">
                <a:moveTo>
                  <a:pt x="619071" y="736409"/>
                </a:moveTo>
                <a:lnTo>
                  <a:pt x="0" y="726117"/>
                </a:lnTo>
                <a:cubicBezTo>
                  <a:pt x="410" y="499360"/>
                  <a:pt x="821" y="226758"/>
                  <a:pt x="1231" y="1"/>
                </a:cubicBezTo>
                <a:lnTo>
                  <a:pt x="1216414" y="0"/>
                </a:lnTo>
                <a:cubicBezTo>
                  <a:pt x="1216414" y="72623"/>
                  <a:pt x="1216417" y="191093"/>
                  <a:pt x="1216417" y="263716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rapezoid 34"/>
          <p:cNvSpPr/>
          <p:nvPr/>
        </p:nvSpPr>
        <p:spPr bwMode="auto">
          <a:xfrm flipV="1">
            <a:off x="3581400" y="2895600"/>
            <a:ext cx="609600" cy="152400"/>
          </a:xfrm>
          <a:prstGeom prst="trapezoid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rapezoid 36"/>
          <p:cNvSpPr/>
          <p:nvPr/>
        </p:nvSpPr>
        <p:spPr bwMode="auto">
          <a:xfrm flipV="1">
            <a:off x="4419600" y="2895600"/>
            <a:ext cx="609600" cy="152400"/>
          </a:xfrm>
          <a:prstGeom prst="trapezoid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181600" y="3200400"/>
            <a:ext cx="990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Result Data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4114800" y="4114800"/>
            <a:ext cx="1524000" cy="533400"/>
          </a:xfrm>
          <a:custGeom>
            <a:avLst/>
            <a:gdLst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  <a:gd name="connsiteX0" fmla="*/ 1375190 w 1375190"/>
              <a:gd name="connsiteY0" fmla="*/ 469199 h 485379"/>
              <a:gd name="connsiteX1" fmla="*/ 0 w 1375190"/>
              <a:gd name="connsiteY1" fmla="*/ 485379 h 485379"/>
              <a:gd name="connsiteX2" fmla="*/ 0 w 1375190"/>
              <a:gd name="connsiteY2" fmla="*/ 0 h 48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5190" h="485379">
                <a:moveTo>
                  <a:pt x="1375190" y="469199"/>
                </a:moveTo>
                <a:lnTo>
                  <a:pt x="0" y="485379"/>
                </a:lnTo>
                <a:lnTo>
                  <a:pt x="0" y="0"/>
                </a:ln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 bwMode="auto">
          <a:xfrm rot="5400000" flipH="1" flipV="1">
            <a:off x="4686300" y="4381500"/>
            <a:ext cx="5334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F239-65C6-0B44-B6CD-5225F134C585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BE04-03E4-164E-83C5-671D3A3BF08C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Register Renaming</a:t>
            </a:r>
          </a:p>
        </p:txBody>
      </p:sp>
      <p:sp>
        <p:nvSpPr>
          <p:cNvPr id="191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33738"/>
            <a:ext cx="8534400" cy="2921000"/>
          </a:xfrm>
        </p:spPr>
        <p:txBody>
          <a:bodyPr/>
          <a:lstStyle/>
          <a:p>
            <a:pPr marL="342900" indent="-342900"/>
            <a:r>
              <a:rPr lang="en-US" dirty="0"/>
              <a:t>Decode does register renaming and adds instructions to the </a:t>
            </a:r>
            <a:r>
              <a:rPr lang="en-US" dirty="0" smtClean="0"/>
              <a:t>issue-stage instruction reorder </a:t>
            </a:r>
            <a:r>
              <a:rPr lang="en-US" dirty="0"/>
              <a:t>buffer (ROB)</a:t>
            </a:r>
          </a:p>
          <a:p>
            <a:pPr marL="342900" indent="-342900">
              <a:buFontTx/>
              <a:buNone/>
            </a:pPr>
            <a:r>
              <a:rPr lang="en-US" dirty="0"/>
              <a:t> 	 	</a:t>
            </a:r>
            <a:r>
              <a:rPr lang="en-US" dirty="0" err="1">
                <a:latin typeface="Symbol" charset="2"/>
              </a:rPr>
              <a:t></a:t>
            </a:r>
            <a:r>
              <a:rPr lang="en-US" dirty="0"/>
              <a:t> </a:t>
            </a:r>
            <a:r>
              <a:rPr lang="en-US" dirty="0">
                <a:solidFill>
                  <a:srgbClr val="56127A"/>
                </a:solidFill>
              </a:rPr>
              <a:t>renaming makes WAR or WAW hazards impossible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Any instruction in ROB whose RAW hazards have  been satisfied can be</a:t>
            </a:r>
            <a:r>
              <a:rPr lang="en-US" dirty="0" smtClean="0"/>
              <a:t> issued. </a:t>
            </a:r>
            <a:endParaRPr lang="en-US" dirty="0"/>
          </a:p>
          <a:p>
            <a:pPr marL="342900" indent="-342900">
              <a:buFontTx/>
              <a:buNone/>
            </a:pPr>
            <a:r>
              <a:rPr lang="en-US" dirty="0">
                <a:latin typeface="Symbol" charset="2"/>
              </a:rPr>
              <a:t>		</a:t>
            </a:r>
            <a:r>
              <a:rPr lang="en-US" dirty="0" err="1">
                <a:latin typeface="Symbol" charset="2"/>
              </a:rPr>
              <a:t></a:t>
            </a:r>
            <a:r>
              <a:rPr lang="en-US" dirty="0"/>
              <a:t>  </a:t>
            </a:r>
            <a:r>
              <a:rPr lang="en-US" dirty="0">
                <a:solidFill>
                  <a:srgbClr val="56127A"/>
                </a:solidFill>
              </a:rPr>
              <a:t>Out-of-order or dataflow execution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1155700"/>
            <a:ext cx="4122738" cy="1978025"/>
            <a:chOff x="1344" y="888"/>
            <a:chExt cx="2597" cy="124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1913862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63" name="Rectangle 7"/>
              <p:cNvSpPr>
                <a:spLocks noChangeArrowheads="1"/>
              </p:cNvSpPr>
              <p:nvPr/>
            </p:nvSpPr>
            <p:spPr bwMode="auto">
              <a:xfrm>
                <a:off x="1489" y="1109"/>
                <a:ext cx="154" cy="1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charset="0"/>
                  </a:rPr>
                  <a:t>IF</a:t>
                </a:r>
              </a:p>
            </p:txBody>
          </p:sp>
        </p:grpSp>
        <p:sp>
          <p:nvSpPr>
            <p:cNvPr id="1913864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ID</a:t>
              </a:r>
            </a:p>
          </p:txBody>
        </p:sp>
        <p:sp>
          <p:nvSpPr>
            <p:cNvPr id="1913865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66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67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568" y="1232"/>
              <a:ext cx="248" cy="248"/>
              <a:chOff x="3564" y="1058"/>
              <a:chExt cx="248" cy="248"/>
            </a:xfrm>
          </p:grpSpPr>
          <p:sp>
            <p:nvSpPr>
              <p:cNvPr id="1913869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70" name="Rectangle 14"/>
              <p:cNvSpPr>
                <a:spLocks noChangeArrowheads="1"/>
              </p:cNvSpPr>
              <p:nvPr/>
            </p:nvSpPr>
            <p:spPr bwMode="auto">
              <a:xfrm>
                <a:off x="3586" y="1109"/>
                <a:ext cx="219" cy="1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charset="0"/>
                  </a:rPr>
                  <a:t>WB</a:t>
                </a:r>
              </a:p>
            </p:txBody>
          </p:sp>
        </p:grpSp>
        <p:sp>
          <p:nvSpPr>
            <p:cNvPr id="1913871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2" name="Rectangle 16"/>
            <p:cNvSpPr>
              <a:spLocks noChangeArrowheads="1"/>
            </p:cNvSpPr>
            <p:nvPr/>
          </p:nvSpPr>
          <p:spPr bwMode="auto">
            <a:xfrm>
              <a:off x="2651" y="1043"/>
              <a:ext cx="247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ALU</a:t>
              </a:r>
            </a:p>
          </p:txBody>
        </p:sp>
        <p:sp>
          <p:nvSpPr>
            <p:cNvPr id="1913873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4" name="Rectangle 18"/>
            <p:cNvSpPr>
              <a:spLocks noChangeArrowheads="1"/>
            </p:cNvSpPr>
            <p:nvPr/>
          </p:nvSpPr>
          <p:spPr bwMode="auto">
            <a:xfrm>
              <a:off x="3091" y="1043"/>
              <a:ext cx="289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Mem</a:t>
              </a:r>
            </a:p>
          </p:txBody>
        </p:sp>
        <p:sp>
          <p:nvSpPr>
            <p:cNvPr id="1913875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6" name="Rectangle 20"/>
            <p:cNvSpPr>
              <a:spLocks noChangeArrowheads="1"/>
            </p:cNvSpPr>
            <p:nvPr/>
          </p:nvSpPr>
          <p:spPr bwMode="auto">
            <a:xfrm>
              <a:off x="2749" y="1415"/>
              <a:ext cx="290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Fadd</a:t>
              </a:r>
            </a:p>
          </p:txBody>
        </p:sp>
        <p:sp>
          <p:nvSpPr>
            <p:cNvPr id="1913877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8" name="Rectangle 22"/>
            <p:cNvSpPr>
              <a:spLocks noChangeArrowheads="1"/>
            </p:cNvSpPr>
            <p:nvPr/>
          </p:nvSpPr>
          <p:spPr bwMode="auto">
            <a:xfrm>
              <a:off x="2748" y="1727"/>
              <a:ext cx="29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Fmul</a:t>
              </a:r>
            </a:p>
          </p:txBody>
        </p:sp>
        <p:sp>
          <p:nvSpPr>
            <p:cNvPr id="1913879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0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1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2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3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00" y="0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4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112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5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40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6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/>
              <a:ahLst/>
              <a:cxnLst>
                <a:cxn ang="0">
                  <a:pos x="144" y="148"/>
                </a:cxn>
                <a:cxn ang="0">
                  <a:pos x="0" y="0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7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388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8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96"/>
                </a:cxn>
                <a:cxn ang="0">
                  <a:pos x="652" y="196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9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0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/>
              <a:ahLst/>
              <a:cxnLst>
                <a:cxn ang="0">
                  <a:pos x="1516" y="468"/>
                </a:cxn>
                <a:cxn ang="0">
                  <a:pos x="1632" y="468"/>
                </a:cxn>
                <a:cxn ang="0">
                  <a:pos x="1632" y="0"/>
                </a:cxn>
                <a:cxn ang="0">
                  <a:pos x="0" y="0"/>
                </a:cxn>
                <a:cxn ang="0">
                  <a:pos x="0" y="340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1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Issue</a:t>
              </a:r>
            </a:p>
          </p:txBody>
        </p:sp>
        <p:sp>
          <p:nvSpPr>
            <p:cNvPr id="1913892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3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28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1583-E27B-A542-B496-0C14184F7E3B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76200"/>
            <a:ext cx="7937500" cy="8636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Renaming Structures</a:t>
            </a:r>
            <a:endParaRPr lang="en-US" dirty="0"/>
          </a:p>
        </p:txBody>
      </p:sp>
      <p:sp>
        <p:nvSpPr>
          <p:cNvPr id="1824771" name="Rectangle 3"/>
          <p:cNvSpPr>
            <a:spLocks noChangeArrowheads="1"/>
          </p:cNvSpPr>
          <p:nvPr/>
        </p:nvSpPr>
        <p:spPr bwMode="auto">
          <a:xfrm>
            <a:off x="588963" y="866775"/>
            <a:ext cx="154622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Renaming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table &amp;</a:t>
            </a:r>
          </a:p>
          <a:p>
            <a:pPr algn="l">
              <a:spcBef>
                <a:spcPct val="0"/>
              </a:spcBef>
            </a:pPr>
            <a:r>
              <a:rPr lang="en-US" sz="2000" i="1" dirty="0" err="1" smtClean="0">
                <a:latin typeface="Verdana" charset="0"/>
              </a:rPr>
              <a:t>regfile</a:t>
            </a:r>
            <a:endParaRPr lang="en-US" sz="2000" i="1" dirty="0">
              <a:latin typeface="Verdana" charset="0"/>
            </a:endParaRPr>
          </a:p>
        </p:txBody>
      </p:sp>
      <p:sp>
        <p:nvSpPr>
          <p:cNvPr id="1824772" name="Rectangle 4"/>
          <p:cNvSpPr>
            <a:spLocks noChangeArrowheads="1"/>
          </p:cNvSpPr>
          <p:nvPr/>
        </p:nvSpPr>
        <p:spPr bwMode="auto">
          <a:xfrm>
            <a:off x="552450" y="2233613"/>
            <a:ext cx="127793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 smtClean="0">
                <a:latin typeface="Verdana" charset="0"/>
              </a:rPr>
              <a:t>Reorder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buffer</a:t>
            </a:r>
          </a:p>
        </p:txBody>
      </p:sp>
      <p:sp>
        <p:nvSpPr>
          <p:cNvPr id="1824773" name="Rectangle 5"/>
          <p:cNvSpPr>
            <a:spLocks noChangeArrowheads="1"/>
          </p:cNvSpPr>
          <p:nvPr/>
        </p:nvSpPr>
        <p:spPr bwMode="auto">
          <a:xfrm>
            <a:off x="3063875" y="825500"/>
            <a:ext cx="12065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4" name="Line 6"/>
          <p:cNvSpPr>
            <a:spLocks noChangeShapeType="1"/>
          </p:cNvSpPr>
          <p:nvPr/>
        </p:nvSpPr>
        <p:spPr bwMode="auto">
          <a:xfrm>
            <a:off x="3082925" y="1085850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5" name="Line 7"/>
          <p:cNvSpPr>
            <a:spLocks noChangeShapeType="1"/>
          </p:cNvSpPr>
          <p:nvPr/>
        </p:nvSpPr>
        <p:spPr bwMode="auto">
          <a:xfrm>
            <a:off x="3082925" y="1622425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6" name="Line 8"/>
          <p:cNvSpPr>
            <a:spLocks noChangeShapeType="1"/>
          </p:cNvSpPr>
          <p:nvPr/>
        </p:nvSpPr>
        <p:spPr bwMode="auto">
          <a:xfrm>
            <a:off x="3302000" y="835025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7" name="Rectangle 9"/>
          <p:cNvSpPr>
            <a:spLocks noChangeArrowheads="1"/>
          </p:cNvSpPr>
          <p:nvPr/>
        </p:nvSpPr>
        <p:spPr bwMode="auto">
          <a:xfrm>
            <a:off x="43592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8" name="Rectangle 10"/>
          <p:cNvSpPr>
            <a:spLocks noChangeArrowheads="1"/>
          </p:cNvSpPr>
          <p:nvPr/>
        </p:nvSpPr>
        <p:spPr bwMode="auto">
          <a:xfrm>
            <a:off x="55149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9" name="Rectangle 11"/>
          <p:cNvSpPr>
            <a:spLocks noChangeArrowheads="1"/>
          </p:cNvSpPr>
          <p:nvPr/>
        </p:nvSpPr>
        <p:spPr bwMode="auto">
          <a:xfrm>
            <a:off x="66706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0" name="Rectangle 12"/>
          <p:cNvSpPr>
            <a:spLocks noChangeArrowheads="1"/>
          </p:cNvSpPr>
          <p:nvPr/>
        </p:nvSpPr>
        <p:spPr bwMode="auto">
          <a:xfrm>
            <a:off x="3213100" y="3984625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1" name="Freeform 13"/>
          <p:cNvSpPr>
            <a:spLocks/>
          </p:cNvSpPr>
          <p:nvPr/>
        </p:nvSpPr>
        <p:spPr bwMode="auto">
          <a:xfrm>
            <a:off x="2136775" y="1211263"/>
            <a:ext cx="6642100" cy="3848100"/>
          </a:xfrm>
          <a:custGeom>
            <a:avLst/>
            <a:gdLst/>
            <a:ahLst/>
            <a:cxnLst>
              <a:cxn ang="0">
                <a:pos x="0" y="2424"/>
              </a:cxn>
              <a:cxn ang="0">
                <a:pos x="4184" y="2424"/>
              </a:cxn>
              <a:cxn ang="0">
                <a:pos x="4184" y="0"/>
              </a:cxn>
              <a:cxn ang="0">
                <a:pos x="1750" y="4"/>
              </a:cxn>
              <a:cxn ang="0">
                <a:pos x="1334" y="4"/>
              </a:cxn>
            </a:cxnLst>
            <a:rect l="0" t="0" r="r" b="b"/>
            <a:pathLst>
              <a:path w="4184" h="2424">
                <a:moveTo>
                  <a:pt x="0" y="2424"/>
                </a:moveTo>
                <a:lnTo>
                  <a:pt x="4184" y="2424"/>
                </a:lnTo>
                <a:lnTo>
                  <a:pt x="4184" y="0"/>
                </a:lnTo>
                <a:lnTo>
                  <a:pt x="1750" y="4"/>
                </a:lnTo>
                <a:lnTo>
                  <a:pt x="1334" y="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2" name="Line 14"/>
          <p:cNvSpPr>
            <a:spLocks noChangeShapeType="1"/>
          </p:cNvSpPr>
          <p:nvPr/>
        </p:nvSpPr>
        <p:spPr bwMode="auto">
          <a:xfrm>
            <a:off x="3406775" y="3708400"/>
            <a:ext cx="344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3" name="Freeform 15"/>
          <p:cNvSpPr>
            <a:spLocks/>
          </p:cNvSpPr>
          <p:nvPr/>
        </p:nvSpPr>
        <p:spPr bwMode="auto">
          <a:xfrm>
            <a:off x="3609975" y="4721225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4" name="Freeform 16"/>
          <p:cNvSpPr>
            <a:spLocks/>
          </p:cNvSpPr>
          <p:nvPr/>
        </p:nvSpPr>
        <p:spPr bwMode="auto">
          <a:xfrm>
            <a:off x="4765675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5" name="Freeform 17"/>
          <p:cNvSpPr>
            <a:spLocks/>
          </p:cNvSpPr>
          <p:nvPr/>
        </p:nvSpPr>
        <p:spPr bwMode="auto">
          <a:xfrm>
            <a:off x="5934075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6" name="Line 18"/>
          <p:cNvSpPr>
            <a:spLocks noChangeShapeType="1"/>
          </p:cNvSpPr>
          <p:nvPr/>
        </p:nvSpPr>
        <p:spPr bwMode="auto">
          <a:xfrm>
            <a:off x="3762375" y="3556000"/>
            <a:ext cx="3416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7" name="Line 19"/>
          <p:cNvSpPr>
            <a:spLocks noChangeShapeType="1"/>
          </p:cNvSpPr>
          <p:nvPr/>
        </p:nvSpPr>
        <p:spPr bwMode="auto">
          <a:xfrm>
            <a:off x="5856288" y="3363913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8" name="Line 20"/>
          <p:cNvSpPr>
            <a:spLocks noChangeShapeType="1"/>
          </p:cNvSpPr>
          <p:nvPr/>
        </p:nvSpPr>
        <p:spPr bwMode="auto">
          <a:xfrm>
            <a:off x="7202488" y="3355975"/>
            <a:ext cx="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9" name="Line 21"/>
          <p:cNvSpPr>
            <a:spLocks noChangeShapeType="1"/>
          </p:cNvSpPr>
          <p:nvPr/>
        </p:nvSpPr>
        <p:spPr bwMode="auto">
          <a:xfrm>
            <a:off x="34067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0" name="Line 22"/>
          <p:cNvSpPr>
            <a:spLocks noChangeShapeType="1"/>
          </p:cNvSpPr>
          <p:nvPr/>
        </p:nvSpPr>
        <p:spPr bwMode="auto">
          <a:xfrm>
            <a:off x="37496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1" name="Line 23"/>
          <p:cNvSpPr>
            <a:spLocks noChangeShapeType="1"/>
          </p:cNvSpPr>
          <p:nvPr/>
        </p:nvSpPr>
        <p:spPr bwMode="auto">
          <a:xfrm>
            <a:off x="45878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2" name="Line 24"/>
          <p:cNvSpPr>
            <a:spLocks noChangeShapeType="1"/>
          </p:cNvSpPr>
          <p:nvPr/>
        </p:nvSpPr>
        <p:spPr bwMode="auto">
          <a:xfrm>
            <a:off x="49307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3" name="Line 25"/>
          <p:cNvSpPr>
            <a:spLocks noChangeShapeType="1"/>
          </p:cNvSpPr>
          <p:nvPr/>
        </p:nvSpPr>
        <p:spPr bwMode="auto">
          <a:xfrm>
            <a:off x="57435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4" name="Line 26"/>
          <p:cNvSpPr>
            <a:spLocks noChangeShapeType="1"/>
          </p:cNvSpPr>
          <p:nvPr/>
        </p:nvSpPr>
        <p:spPr bwMode="auto">
          <a:xfrm>
            <a:off x="60864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5" name="Line 27"/>
          <p:cNvSpPr>
            <a:spLocks noChangeShapeType="1"/>
          </p:cNvSpPr>
          <p:nvPr/>
        </p:nvSpPr>
        <p:spPr bwMode="auto">
          <a:xfrm>
            <a:off x="68611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6" name="Line 28"/>
          <p:cNvSpPr>
            <a:spLocks noChangeShapeType="1"/>
          </p:cNvSpPr>
          <p:nvPr/>
        </p:nvSpPr>
        <p:spPr bwMode="auto">
          <a:xfrm>
            <a:off x="72040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899150" y="1223963"/>
            <a:ext cx="1303338" cy="760412"/>
            <a:chOff x="3482" y="656"/>
            <a:chExt cx="821" cy="887"/>
          </a:xfrm>
        </p:grpSpPr>
        <p:sp>
          <p:nvSpPr>
            <p:cNvPr id="1824798" name="Line 30"/>
            <p:cNvSpPr>
              <a:spLocks noChangeShapeType="1"/>
            </p:cNvSpPr>
            <p:nvPr/>
          </p:nvSpPr>
          <p:spPr bwMode="auto">
            <a:xfrm>
              <a:off x="3482" y="656"/>
              <a:ext cx="0" cy="8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4799" name="Line 31"/>
            <p:cNvSpPr>
              <a:spLocks noChangeShapeType="1"/>
            </p:cNvSpPr>
            <p:nvPr/>
          </p:nvSpPr>
          <p:spPr bwMode="auto">
            <a:xfrm>
              <a:off x="4303" y="657"/>
              <a:ext cx="0" cy="8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24800" name="Rectangle 32"/>
          <p:cNvSpPr>
            <a:spLocks noChangeArrowheads="1"/>
          </p:cNvSpPr>
          <p:nvPr/>
        </p:nvSpPr>
        <p:spPr bwMode="auto">
          <a:xfrm>
            <a:off x="3249613" y="4025900"/>
            <a:ext cx="727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824801" name="Rectangle 33"/>
          <p:cNvSpPr>
            <a:spLocks noChangeArrowheads="1"/>
          </p:cNvSpPr>
          <p:nvPr/>
        </p:nvSpPr>
        <p:spPr bwMode="auto">
          <a:xfrm>
            <a:off x="4510088" y="41433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2" name="Rectangle 34"/>
          <p:cNvSpPr>
            <a:spLocks noChangeArrowheads="1"/>
          </p:cNvSpPr>
          <p:nvPr/>
        </p:nvSpPr>
        <p:spPr bwMode="auto">
          <a:xfrm>
            <a:off x="5653088" y="41560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3" name="Rectangle 35"/>
          <p:cNvSpPr>
            <a:spLocks noChangeArrowheads="1"/>
          </p:cNvSpPr>
          <p:nvPr/>
        </p:nvSpPr>
        <p:spPr bwMode="auto">
          <a:xfrm>
            <a:off x="6681788" y="4029075"/>
            <a:ext cx="800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824804" name="Rectangle 36"/>
          <p:cNvSpPr>
            <a:spLocks noChangeArrowheads="1"/>
          </p:cNvSpPr>
          <p:nvPr/>
        </p:nvSpPr>
        <p:spPr bwMode="auto">
          <a:xfrm>
            <a:off x="6859588" y="4722813"/>
            <a:ext cx="17795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t, result &gt;</a:t>
            </a:r>
          </a:p>
        </p:txBody>
      </p:sp>
      <p:sp>
        <p:nvSpPr>
          <p:cNvPr id="1824805" name="Rectangle 37"/>
          <p:cNvSpPr>
            <a:spLocks noChangeArrowheads="1"/>
          </p:cNvSpPr>
          <p:nvPr/>
        </p:nvSpPr>
        <p:spPr bwMode="auto">
          <a:xfrm>
            <a:off x="3008313" y="1946275"/>
            <a:ext cx="4608512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Ins#  use  exec   op    p1    src1   p2   src2</a:t>
            </a:r>
          </a:p>
        </p:txBody>
      </p:sp>
      <p:sp>
        <p:nvSpPr>
          <p:cNvPr id="1824806" name="Rectangle 38"/>
          <p:cNvSpPr>
            <a:spLocks noChangeArrowheads="1"/>
          </p:cNvSpPr>
          <p:nvPr/>
        </p:nvSpPr>
        <p:spPr bwMode="auto">
          <a:xfrm>
            <a:off x="7874000" y="1928813"/>
            <a:ext cx="368300" cy="1462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1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2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n</a:t>
            </a:r>
          </a:p>
        </p:txBody>
      </p:sp>
      <p:sp>
        <p:nvSpPr>
          <p:cNvPr id="1824807" name="Rectangle 39"/>
          <p:cNvSpPr>
            <a:spLocks noChangeArrowheads="1"/>
          </p:cNvSpPr>
          <p:nvPr/>
        </p:nvSpPr>
        <p:spPr bwMode="auto">
          <a:xfrm>
            <a:off x="3065463" y="2019300"/>
            <a:ext cx="4743450" cy="1316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8" name="Line 40"/>
          <p:cNvSpPr>
            <a:spLocks noChangeShapeType="1"/>
          </p:cNvSpPr>
          <p:nvPr/>
        </p:nvSpPr>
        <p:spPr bwMode="auto">
          <a:xfrm>
            <a:off x="3074988" y="22606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9" name="Line 41"/>
          <p:cNvSpPr>
            <a:spLocks noChangeShapeType="1"/>
          </p:cNvSpPr>
          <p:nvPr/>
        </p:nvSpPr>
        <p:spPr bwMode="auto">
          <a:xfrm>
            <a:off x="3074988" y="25400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0" name="Line 42"/>
          <p:cNvSpPr>
            <a:spLocks noChangeShapeType="1"/>
          </p:cNvSpPr>
          <p:nvPr/>
        </p:nvSpPr>
        <p:spPr bwMode="auto">
          <a:xfrm>
            <a:off x="3063875" y="2806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1" name="Line 43"/>
          <p:cNvSpPr>
            <a:spLocks noChangeShapeType="1"/>
          </p:cNvSpPr>
          <p:nvPr/>
        </p:nvSpPr>
        <p:spPr bwMode="auto">
          <a:xfrm>
            <a:off x="3074988" y="3060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2" name="Line 44"/>
          <p:cNvSpPr>
            <a:spLocks noChangeShapeType="1"/>
          </p:cNvSpPr>
          <p:nvPr/>
        </p:nvSpPr>
        <p:spPr bwMode="auto">
          <a:xfrm>
            <a:off x="3713163" y="2032000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3" name="Line 45"/>
          <p:cNvSpPr>
            <a:spLocks noChangeShapeType="1"/>
          </p:cNvSpPr>
          <p:nvPr/>
        </p:nvSpPr>
        <p:spPr bwMode="auto">
          <a:xfrm>
            <a:off x="4170363" y="202723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4" name="Line 46"/>
          <p:cNvSpPr>
            <a:spLocks noChangeShapeType="1"/>
          </p:cNvSpPr>
          <p:nvPr/>
        </p:nvSpPr>
        <p:spPr bwMode="auto">
          <a:xfrm>
            <a:off x="6594475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5" name="Line 47"/>
          <p:cNvSpPr>
            <a:spLocks noChangeShapeType="1"/>
          </p:cNvSpPr>
          <p:nvPr/>
        </p:nvSpPr>
        <p:spPr bwMode="auto">
          <a:xfrm>
            <a:off x="5695950" y="202565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6" name="Line 48"/>
          <p:cNvSpPr>
            <a:spLocks noChangeShapeType="1"/>
          </p:cNvSpPr>
          <p:nvPr/>
        </p:nvSpPr>
        <p:spPr bwMode="auto">
          <a:xfrm>
            <a:off x="6881813" y="2016125"/>
            <a:ext cx="0" cy="1287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7" name="Line 49"/>
          <p:cNvSpPr>
            <a:spLocks noChangeShapeType="1"/>
          </p:cNvSpPr>
          <p:nvPr/>
        </p:nvSpPr>
        <p:spPr bwMode="auto">
          <a:xfrm>
            <a:off x="4729163" y="203358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8" name="Line 50"/>
          <p:cNvSpPr>
            <a:spLocks noChangeShapeType="1"/>
          </p:cNvSpPr>
          <p:nvPr/>
        </p:nvSpPr>
        <p:spPr bwMode="auto">
          <a:xfrm>
            <a:off x="5380038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9" name="Rectangle 51"/>
          <p:cNvSpPr>
            <a:spLocks noChangeArrowheads="1"/>
          </p:cNvSpPr>
          <p:nvPr/>
        </p:nvSpPr>
        <p:spPr bwMode="auto">
          <a:xfrm>
            <a:off x="457200" y="5168900"/>
            <a:ext cx="840105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Instruction template (i.e., tag t) is allocated by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Decode stage, which also associates tag with register in regfile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When an instruction completes, its tag is deallocated</a:t>
            </a:r>
          </a:p>
        </p:txBody>
      </p:sp>
      <p:sp>
        <p:nvSpPr>
          <p:cNvPr id="1824820" name="Text Box 52"/>
          <p:cNvSpPr txBox="1">
            <a:spLocks noChangeArrowheads="1"/>
          </p:cNvSpPr>
          <p:nvPr/>
        </p:nvSpPr>
        <p:spPr bwMode="auto">
          <a:xfrm>
            <a:off x="539750" y="3546475"/>
            <a:ext cx="2252663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Replacing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tag by its value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is an expensive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operation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8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5D73-0850-BF4C-AA14-75C1B79C8922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-762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Reorder Buffer Management</a:t>
            </a:r>
            <a:endParaRPr lang="en-US" dirty="0"/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296862" y="5181600"/>
            <a:ext cx="8008938" cy="1368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Instruction slot is candidate for execution when: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It holds a valid instruction (“use” bit is set)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It has not already started execution (“exec” bit is clear)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Both operands are available (p1 and p2 are set)</a:t>
            </a:r>
          </a:p>
        </p:txBody>
      </p:sp>
      <p:grpSp>
        <p:nvGrpSpPr>
          <p:cNvPr id="2" name="Group 37"/>
          <p:cNvGrpSpPr/>
          <p:nvPr/>
        </p:nvGrpSpPr>
        <p:grpSpPr>
          <a:xfrm>
            <a:off x="0" y="685800"/>
            <a:ext cx="7148512" cy="3414712"/>
            <a:chOff x="849313" y="838200"/>
            <a:chExt cx="7148512" cy="3414712"/>
          </a:xfrm>
        </p:grpSpPr>
        <p:sp>
          <p:nvSpPr>
            <p:cNvPr id="1915909" name="Rectangle 5"/>
            <p:cNvSpPr>
              <a:spLocks noChangeArrowheads="1"/>
            </p:cNvSpPr>
            <p:nvPr/>
          </p:nvSpPr>
          <p:spPr bwMode="auto">
            <a:xfrm>
              <a:off x="7629525" y="1143000"/>
              <a:ext cx="368300" cy="31099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t</a:t>
              </a:r>
              <a:r>
                <a:rPr lang="en-US" sz="1800" i="1" baseline="-25000" dirty="0">
                  <a:latin typeface="Verdana" charset="0"/>
                </a:rPr>
                <a:t>1</a:t>
              </a: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t</a:t>
              </a:r>
              <a:r>
                <a:rPr lang="en-US" sz="1800" i="1" baseline="-25000" dirty="0">
                  <a:latin typeface="Verdana" charset="0"/>
                </a:rPr>
                <a:t>2</a:t>
              </a: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 err="1">
                  <a:latin typeface="Verdana" charset="0"/>
                </a:rPr>
                <a:t>t</a:t>
              </a:r>
              <a:r>
                <a:rPr lang="en-US" sz="1800" i="1" baseline="-25000" dirty="0" err="1">
                  <a:latin typeface="Verdana" charset="0"/>
                </a:rPr>
                <a:t>n</a:t>
              </a:r>
              <a:endParaRPr lang="en-US" sz="1800" i="1" dirty="0">
                <a:latin typeface="Verdana" charset="0"/>
              </a:endParaRPr>
            </a:p>
            <a:p>
              <a:pPr algn="l" latinLnBrk="1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849313" y="838200"/>
              <a:ext cx="6743700" cy="3106738"/>
              <a:chOff x="511" y="992"/>
              <a:chExt cx="4248" cy="1957"/>
            </a:xfrm>
          </p:grpSpPr>
          <p:sp>
            <p:nvSpPr>
              <p:cNvPr id="1915911" name="Rectangle 7"/>
              <p:cNvSpPr>
                <a:spLocks noChangeArrowheads="1"/>
              </p:cNvSpPr>
              <p:nvPr/>
            </p:nvSpPr>
            <p:spPr bwMode="auto">
              <a:xfrm>
                <a:off x="1736" y="1568"/>
                <a:ext cx="3016" cy="1032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2" name="Line 8"/>
              <p:cNvSpPr>
                <a:spLocks noChangeShapeType="1"/>
              </p:cNvSpPr>
              <p:nvPr/>
            </p:nvSpPr>
            <p:spPr bwMode="auto">
              <a:xfrm>
                <a:off x="1425" y="1644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3" name="Line 9"/>
              <p:cNvSpPr>
                <a:spLocks noChangeShapeType="1"/>
              </p:cNvSpPr>
              <p:nvPr/>
            </p:nvSpPr>
            <p:spPr bwMode="auto">
              <a:xfrm>
                <a:off x="1444" y="2669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4" name="Rectangle 10"/>
              <p:cNvSpPr>
                <a:spLocks noChangeArrowheads="1"/>
              </p:cNvSpPr>
              <p:nvPr/>
            </p:nvSpPr>
            <p:spPr bwMode="auto">
              <a:xfrm>
                <a:off x="605" y="1224"/>
                <a:ext cx="928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ptr</a:t>
                </a:r>
                <a:r>
                  <a:rPr lang="en-US" sz="2000" baseline="-25000" dirty="0">
                    <a:latin typeface="Verdana" charset="0"/>
                  </a:rPr>
                  <a:t>2</a:t>
                </a:r>
                <a:r>
                  <a:rPr lang="en-US" sz="2000" dirty="0">
                    <a:latin typeface="Verdana" charset="0"/>
                  </a:rPr>
                  <a:t>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next to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 err="1">
                    <a:latin typeface="Verdana" charset="0"/>
                  </a:rPr>
                  <a:t>deallocate</a:t>
                </a:r>
                <a:endParaRPr lang="en-US" sz="2000" dirty="0">
                  <a:latin typeface="Verdana" charset="0"/>
                </a:endParaRPr>
              </a:p>
            </p:txBody>
          </p:sp>
          <p:sp>
            <p:nvSpPr>
              <p:cNvPr id="1915915" name="Rectangle 11"/>
              <p:cNvSpPr>
                <a:spLocks noChangeArrowheads="1"/>
              </p:cNvSpPr>
              <p:nvPr/>
            </p:nvSpPr>
            <p:spPr bwMode="auto">
              <a:xfrm>
                <a:off x="511" y="2240"/>
                <a:ext cx="988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	ptr</a:t>
                </a:r>
                <a:r>
                  <a:rPr lang="en-US" sz="2000" baseline="-25000" dirty="0">
                    <a:latin typeface="Verdana" charset="0"/>
                  </a:rPr>
                  <a:t>1</a:t>
                </a:r>
                <a:endParaRPr lang="en-US" sz="2000" dirty="0">
                  <a:latin typeface="Verdana" charset="0"/>
                </a:endParaRP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next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available</a:t>
                </a:r>
              </a:p>
            </p:txBody>
          </p:sp>
          <p:sp>
            <p:nvSpPr>
              <p:cNvPr id="1915916" name="Rectangle 12"/>
              <p:cNvSpPr>
                <a:spLocks noChangeArrowheads="1"/>
              </p:cNvSpPr>
              <p:nvPr/>
            </p:nvSpPr>
            <p:spPr bwMode="auto">
              <a:xfrm>
                <a:off x="1699" y="992"/>
                <a:ext cx="2948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 use exec   op   p1     src1   p2    src2</a:t>
                </a:r>
              </a:p>
            </p:txBody>
          </p:sp>
          <p:sp>
            <p:nvSpPr>
              <p:cNvPr id="1915917" name="Line 13"/>
              <p:cNvSpPr>
                <a:spLocks noChangeShapeType="1"/>
              </p:cNvSpPr>
              <p:nvPr/>
            </p:nvSpPr>
            <p:spPr bwMode="auto">
              <a:xfrm>
                <a:off x="2145" y="1245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8" name="Line 14"/>
              <p:cNvSpPr>
                <a:spLocks noChangeShapeType="1"/>
              </p:cNvSpPr>
              <p:nvPr/>
            </p:nvSpPr>
            <p:spPr bwMode="auto">
              <a:xfrm>
                <a:off x="2433" y="1239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9" name="Line 15"/>
              <p:cNvSpPr>
                <a:spLocks noChangeShapeType="1"/>
              </p:cNvSpPr>
              <p:nvPr/>
            </p:nvSpPr>
            <p:spPr bwMode="auto">
              <a:xfrm>
                <a:off x="3960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0" name="Line 16"/>
              <p:cNvSpPr>
                <a:spLocks noChangeShapeType="1"/>
              </p:cNvSpPr>
              <p:nvPr/>
            </p:nvSpPr>
            <p:spPr bwMode="auto">
              <a:xfrm>
                <a:off x="3369" y="1228"/>
                <a:ext cx="0" cy="17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1" name="Line 17"/>
              <p:cNvSpPr>
                <a:spLocks noChangeShapeType="1"/>
              </p:cNvSpPr>
              <p:nvPr/>
            </p:nvSpPr>
            <p:spPr bwMode="auto">
              <a:xfrm>
                <a:off x="4141" y="1229"/>
                <a:ext cx="0" cy="17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2" name="Line 18"/>
              <p:cNvSpPr>
                <a:spLocks noChangeShapeType="1"/>
              </p:cNvSpPr>
              <p:nvPr/>
            </p:nvSpPr>
            <p:spPr bwMode="auto">
              <a:xfrm>
                <a:off x="2772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3" name="Line 19"/>
              <p:cNvSpPr>
                <a:spLocks noChangeShapeType="1"/>
              </p:cNvSpPr>
              <p:nvPr/>
            </p:nvSpPr>
            <p:spPr bwMode="auto">
              <a:xfrm>
                <a:off x="3195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1736" y="1382"/>
                <a:ext cx="3010" cy="1392"/>
                <a:chOff x="1736" y="1382"/>
                <a:chExt cx="3010" cy="1392"/>
              </a:xfrm>
            </p:grpSpPr>
            <p:sp>
              <p:nvSpPr>
                <p:cNvPr id="1915925" name="Line 21"/>
                <p:cNvSpPr>
                  <a:spLocks noChangeShapeType="1"/>
                </p:cNvSpPr>
                <p:nvPr/>
              </p:nvSpPr>
              <p:spPr bwMode="auto">
                <a:xfrm>
                  <a:off x="1743" y="1382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6" name="Line 22"/>
                <p:cNvSpPr>
                  <a:spLocks noChangeShapeType="1"/>
                </p:cNvSpPr>
                <p:nvPr/>
              </p:nvSpPr>
              <p:spPr bwMode="auto">
                <a:xfrm>
                  <a:off x="1743" y="1558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7" name="Line 23"/>
                <p:cNvSpPr>
                  <a:spLocks noChangeShapeType="1"/>
                </p:cNvSpPr>
                <p:nvPr/>
              </p:nvSpPr>
              <p:spPr bwMode="auto">
                <a:xfrm>
                  <a:off x="1736" y="172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8" name="Line 24"/>
                <p:cNvSpPr>
                  <a:spLocks noChangeShapeType="1"/>
                </p:cNvSpPr>
                <p:nvPr/>
              </p:nvSpPr>
              <p:spPr bwMode="auto">
                <a:xfrm>
                  <a:off x="1743" y="188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9" name="Line 25"/>
                <p:cNvSpPr>
                  <a:spLocks noChangeShapeType="1"/>
                </p:cNvSpPr>
                <p:nvPr/>
              </p:nvSpPr>
              <p:spPr bwMode="auto">
                <a:xfrm>
                  <a:off x="1743" y="207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0" name="Line 26"/>
                <p:cNvSpPr>
                  <a:spLocks noChangeShapeType="1"/>
                </p:cNvSpPr>
                <p:nvPr/>
              </p:nvSpPr>
              <p:spPr bwMode="auto">
                <a:xfrm>
                  <a:off x="1743" y="223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1" name="Line 27"/>
                <p:cNvSpPr>
                  <a:spLocks noChangeShapeType="1"/>
                </p:cNvSpPr>
                <p:nvPr/>
              </p:nvSpPr>
              <p:spPr bwMode="auto">
                <a:xfrm>
                  <a:off x="1736" y="260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2" name="Line 28"/>
                <p:cNvSpPr>
                  <a:spLocks noChangeShapeType="1"/>
                </p:cNvSpPr>
                <p:nvPr/>
              </p:nvSpPr>
              <p:spPr bwMode="auto">
                <a:xfrm>
                  <a:off x="1736" y="277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3" name="Line 29"/>
                <p:cNvSpPr>
                  <a:spLocks noChangeShapeType="1"/>
                </p:cNvSpPr>
                <p:nvPr/>
              </p:nvSpPr>
              <p:spPr bwMode="auto">
                <a:xfrm>
                  <a:off x="1750" y="241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5934" name="Rectangle 30"/>
              <p:cNvSpPr>
                <a:spLocks noChangeArrowheads="1"/>
              </p:cNvSpPr>
              <p:nvPr/>
            </p:nvSpPr>
            <p:spPr bwMode="auto">
              <a:xfrm>
                <a:off x="1737" y="1230"/>
                <a:ext cx="3022" cy="17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7010400" y="19050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Destination registers are renamed to the instruction’s slot tag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16200000" flipV="1">
            <a:off x="7162800" y="1524000"/>
            <a:ext cx="457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04800" y="3886200"/>
            <a:ext cx="8313174" cy="13824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 smtClean="0">
                <a:latin typeface="Verdana" charset="0"/>
              </a:rPr>
              <a:t>ROB managed </a:t>
            </a:r>
            <a:r>
              <a:rPr lang="en-US" sz="2400" dirty="0">
                <a:latin typeface="Verdana" charset="0"/>
              </a:rPr>
              <a:t>circularly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“exec” bit is set when instruction begins execution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When an instruction completes its “use” bit is marked free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ptr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is incremented only if the “use” bit is marked free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B0-DAFC-9146-80B5-0C3C3DFE006A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342900"/>
            <a:ext cx="7162800" cy="863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Precise Interrupts</a:t>
            </a:r>
          </a:p>
        </p:txBody>
      </p:sp>
      <p:sp>
        <p:nvSpPr>
          <p:cNvPr id="1835011" name="Rectangle 3"/>
          <p:cNvSpPr>
            <a:spLocks noChangeArrowheads="1"/>
          </p:cNvSpPr>
          <p:nvPr/>
        </p:nvSpPr>
        <p:spPr bwMode="auto">
          <a:xfrm>
            <a:off x="869950" y="1725613"/>
            <a:ext cx="8007350" cy="3133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It must appear as if an interrupt is taken between two instructions</a:t>
            </a:r>
            <a:r>
              <a:rPr lang="en-US" sz="2400">
                <a:latin typeface="Verdana" charset="0"/>
              </a:rPr>
              <a:t>  (say I</a:t>
            </a:r>
            <a:r>
              <a:rPr lang="en-US" sz="2400" baseline="-25000">
                <a:latin typeface="Verdana" charset="0"/>
              </a:rPr>
              <a:t>i</a:t>
            </a:r>
            <a:r>
              <a:rPr lang="en-US" sz="2400">
                <a:latin typeface="Verdana" charset="0"/>
              </a:rPr>
              <a:t> and I</a:t>
            </a:r>
            <a:r>
              <a:rPr lang="en-US" sz="2400" baseline="-25000">
                <a:latin typeface="Verdana" charset="0"/>
              </a:rPr>
              <a:t>i+1</a:t>
            </a:r>
            <a:r>
              <a:rPr lang="en-US" sz="2400"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the effect of all instructions up to and including I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is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totally complete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no effect of any instruction after I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has taken place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The interrupt handler either aborts the program or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restarts it at I</a:t>
            </a:r>
            <a:r>
              <a:rPr lang="en-US" sz="2400" baseline="-25000">
                <a:latin typeface="Verdana" charset="0"/>
              </a:rPr>
              <a:t>i+1 </a:t>
            </a:r>
            <a:r>
              <a:rPr lang="en-US" sz="2400">
                <a:latin typeface="Verdana" charset="0"/>
              </a:rPr>
              <a:t>.</a:t>
            </a:r>
            <a:endParaRPr lang="en-US" sz="2400" i="1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60B76-A504-D144-92E7-0E14007C0FAE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6225"/>
            <a:ext cx="7435850" cy="9350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Effect on Interrupts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Out-of-order Completion</a:t>
            </a:r>
          </a:p>
        </p:txBody>
      </p:sp>
      <p:sp>
        <p:nvSpPr>
          <p:cNvPr id="1837059" name="Rectangle 3"/>
          <p:cNvSpPr>
            <a:spLocks noChangeArrowheads="1"/>
          </p:cNvSpPr>
          <p:nvPr/>
        </p:nvSpPr>
        <p:spPr bwMode="auto">
          <a:xfrm>
            <a:off x="2128838" y="1485900"/>
            <a:ext cx="500380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DIVD		f6, 	f6,	f4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LD		f2,	45(r3)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MULTD		f0,	f2,	f4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DIVD		f8,	f6,	f2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SUBD		f10,	f0,	f6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56127A"/>
                </a:solidFill>
                <a:latin typeface="Verdana" charset="0"/>
              </a:rPr>
              <a:t>6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ADDD		f6,	f8,	f2</a:t>
            </a:r>
          </a:p>
        </p:txBody>
      </p:sp>
      <p:sp>
        <p:nvSpPr>
          <p:cNvPr id="1837060" name="Rectangle 4"/>
          <p:cNvSpPr>
            <a:spLocks noChangeArrowheads="1"/>
          </p:cNvSpPr>
          <p:nvPr/>
        </p:nvSpPr>
        <p:spPr bwMode="auto">
          <a:xfrm>
            <a:off x="385763" y="3760788"/>
            <a:ext cx="8256587" cy="2282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 comp	</a:t>
            </a:r>
            <a:r>
              <a:rPr lang="en-US" sz="2000">
                <a:latin typeface="Verdana" charset="0"/>
              </a:rPr>
              <a:t>1   2   </a:t>
            </a:r>
            <a:r>
              <a:rPr lang="en-US" sz="2000" u="sng">
                <a:latin typeface="Verdana" charset="0"/>
              </a:rPr>
              <a:t>2</a:t>
            </a:r>
            <a:r>
              <a:rPr lang="en-US" sz="2000">
                <a:latin typeface="Verdana" charset="0"/>
              </a:rPr>
              <a:t>   3   </a:t>
            </a:r>
            <a:r>
              <a:rPr lang="en-US" sz="2000" u="sng">
                <a:latin typeface="Verdana" charset="0"/>
              </a:rPr>
              <a:t>1</a:t>
            </a:r>
            <a:r>
              <a:rPr lang="en-US" sz="2000">
                <a:latin typeface="Verdana" charset="0"/>
              </a:rPr>
              <a:t>   4   </a:t>
            </a:r>
            <a:r>
              <a:rPr lang="en-US" sz="2000" u="sng">
                <a:latin typeface="Verdana" charset="0"/>
              </a:rPr>
              <a:t>3</a:t>
            </a:r>
            <a:r>
              <a:rPr lang="en-US" sz="2000">
                <a:latin typeface="Verdana" charset="0"/>
              </a:rPr>
              <a:t>   5   </a:t>
            </a:r>
            <a:r>
              <a:rPr lang="en-US" sz="2000" u="sng">
                <a:latin typeface="Verdana" charset="0"/>
              </a:rPr>
              <a:t>5</a:t>
            </a:r>
            <a:r>
              <a:rPr lang="en-US" sz="2000">
                <a:latin typeface="Verdana" charset="0"/>
              </a:rPr>
              <a:t>   </a:t>
            </a:r>
            <a:r>
              <a:rPr lang="en-US" sz="2000" u="sng">
                <a:latin typeface="Verdana" charset="0"/>
              </a:rPr>
              <a:t>4</a:t>
            </a:r>
            <a:r>
              <a:rPr lang="en-US" sz="2000">
                <a:latin typeface="Verdana" charset="0"/>
              </a:rPr>
              <a:t>   6   </a:t>
            </a:r>
            <a:r>
              <a:rPr lang="en-US" sz="2000" u="sng">
                <a:latin typeface="Verdana" charset="0"/>
              </a:rPr>
              <a:t>6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				       </a:t>
            </a:r>
            <a:r>
              <a:rPr lang="en-US" sz="2000" i="1">
                <a:latin typeface="Verdana" charset="0"/>
              </a:rPr>
              <a:t>restore f2 	   restore f10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Consider interrupts</a:t>
            </a:r>
          </a:p>
          <a:p>
            <a:pPr algn="l">
              <a:spcBef>
                <a:spcPct val="0"/>
              </a:spcBef>
            </a:pP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Precise interrupts are difficult to implement at high speed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- want to start execution of later instructions before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  exception checks finished on earlier instructions</a:t>
            </a:r>
          </a:p>
        </p:txBody>
      </p:sp>
      <p:grpSp>
        <p:nvGrpSpPr>
          <p:cNvPr id="1837061" name="Group 5"/>
          <p:cNvGrpSpPr>
            <a:grpSpLocks/>
          </p:cNvGrpSpPr>
          <p:nvPr/>
        </p:nvGrpSpPr>
        <p:grpSpPr bwMode="auto">
          <a:xfrm>
            <a:off x="3438525" y="4103688"/>
            <a:ext cx="3532188" cy="704850"/>
            <a:chOff x="2248" y="2596"/>
            <a:chExt cx="2225" cy="444"/>
          </a:xfrm>
        </p:grpSpPr>
        <p:sp>
          <p:nvSpPr>
            <p:cNvPr id="1837062" name="Freeform 6"/>
            <p:cNvSpPr>
              <a:spLocks/>
            </p:cNvSpPr>
            <p:nvPr/>
          </p:nvSpPr>
          <p:spPr bwMode="auto">
            <a:xfrm>
              <a:off x="2250" y="2596"/>
              <a:ext cx="854" cy="392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853" y="391"/>
                </a:cxn>
                <a:cxn ang="0">
                  <a:pos x="853" y="0"/>
                </a:cxn>
              </a:cxnLst>
              <a:rect l="0" t="0" r="r" b="b"/>
              <a:pathLst>
                <a:path w="854" h="392">
                  <a:moveTo>
                    <a:pt x="0" y="391"/>
                  </a:moveTo>
                  <a:lnTo>
                    <a:pt x="853" y="391"/>
                  </a:lnTo>
                  <a:lnTo>
                    <a:pt x="853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7063" name="Freeform 7"/>
            <p:cNvSpPr>
              <a:spLocks/>
            </p:cNvSpPr>
            <p:nvPr/>
          </p:nvSpPr>
          <p:spPr bwMode="auto">
            <a:xfrm>
              <a:off x="2248" y="2648"/>
              <a:ext cx="2225" cy="392"/>
            </a:xfrm>
            <a:custGeom>
              <a:avLst/>
              <a:gdLst/>
              <a:ahLst/>
              <a:cxnLst>
                <a:cxn ang="0">
                  <a:pos x="0" y="391"/>
                </a:cxn>
                <a:cxn ang="0">
                  <a:pos x="2224" y="391"/>
                </a:cxn>
                <a:cxn ang="0">
                  <a:pos x="2224" y="0"/>
                </a:cxn>
              </a:cxnLst>
              <a:rect l="0" t="0" r="r" b="b"/>
              <a:pathLst>
                <a:path w="2225" h="392">
                  <a:moveTo>
                    <a:pt x="0" y="391"/>
                  </a:moveTo>
                  <a:lnTo>
                    <a:pt x="2224" y="391"/>
                  </a:lnTo>
                  <a:lnTo>
                    <a:pt x="2224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E506-9B7D-304B-A6E8-DDCC6832E88E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016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Exception Handling</a:t>
            </a:r>
            <a:br>
              <a:rPr lang="en-US"/>
            </a:br>
            <a:r>
              <a:rPr lang="en-US" sz="2400" i="1"/>
              <a:t>(In-Order Five-Stage Pipeline)</a:t>
            </a:r>
          </a:p>
        </p:txBody>
      </p:sp>
      <p:sp>
        <p:nvSpPr>
          <p:cNvPr id="1839108" name="Text Box 4"/>
          <p:cNvSpPr txBox="1">
            <a:spLocks noChangeArrowheads="1"/>
          </p:cNvSpPr>
          <p:nvPr/>
        </p:nvSpPr>
        <p:spPr bwMode="auto">
          <a:xfrm>
            <a:off x="457200" y="4824413"/>
            <a:ext cx="8382000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Hold exception flags in pipeline until commit point (M stage)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Exceptions in earlier pipe stages override later exceptions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Inject external interrupts at commit point (override others)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If exception at commit: update Cause and EPC registers, kill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all stages, inject handler PC into fetch stage</a:t>
            </a:r>
          </a:p>
        </p:txBody>
      </p:sp>
      <p:grpSp>
        <p:nvGrpSpPr>
          <p:cNvPr id="1839196" name="Group 92"/>
          <p:cNvGrpSpPr>
            <a:grpSpLocks/>
          </p:cNvGrpSpPr>
          <p:nvPr/>
        </p:nvGrpSpPr>
        <p:grpSpPr bwMode="auto">
          <a:xfrm>
            <a:off x="254000" y="330200"/>
            <a:ext cx="8991600" cy="4470400"/>
            <a:chOff x="160" y="352"/>
            <a:chExt cx="5664" cy="2816"/>
          </a:xfrm>
        </p:grpSpPr>
        <p:sp>
          <p:nvSpPr>
            <p:cNvPr id="1839110" name="Freeform 6"/>
            <p:cNvSpPr>
              <a:spLocks/>
            </p:cNvSpPr>
            <p:nvPr/>
          </p:nvSpPr>
          <p:spPr bwMode="auto">
            <a:xfrm>
              <a:off x="784" y="1216"/>
              <a:ext cx="912" cy="9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04"/>
                </a:cxn>
                <a:cxn ang="0">
                  <a:pos x="1056" y="1104"/>
                </a:cxn>
              </a:cxnLst>
              <a:rect l="0" t="0" r="r" b="b"/>
              <a:pathLst>
                <a:path w="1056" h="1104">
                  <a:moveTo>
                    <a:pt x="0" y="0"/>
                  </a:moveTo>
                  <a:lnTo>
                    <a:pt x="0" y="1104"/>
                  </a:lnTo>
                  <a:lnTo>
                    <a:pt x="1056" y="110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1" name="Freeform 7"/>
            <p:cNvSpPr>
              <a:spLocks/>
            </p:cNvSpPr>
            <p:nvPr/>
          </p:nvSpPr>
          <p:spPr bwMode="auto">
            <a:xfrm>
              <a:off x="4096" y="1232"/>
              <a:ext cx="384" cy="8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2"/>
                </a:cxn>
                <a:cxn ang="0">
                  <a:pos x="192" y="624"/>
                </a:cxn>
              </a:cxnLst>
              <a:rect l="0" t="0" r="r" b="b"/>
              <a:pathLst>
                <a:path w="192" h="624">
                  <a:moveTo>
                    <a:pt x="0" y="0"/>
                  </a:moveTo>
                  <a:lnTo>
                    <a:pt x="0" y="432"/>
                  </a:lnTo>
                  <a:lnTo>
                    <a:pt x="192" y="62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2" name="Line 8"/>
            <p:cNvSpPr>
              <a:spLocks noChangeShapeType="1"/>
            </p:cNvSpPr>
            <p:nvPr/>
          </p:nvSpPr>
          <p:spPr bwMode="auto">
            <a:xfrm flipV="1">
              <a:off x="4432" y="2376"/>
              <a:ext cx="144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13" name="Text Box 9"/>
            <p:cNvSpPr txBox="1">
              <a:spLocks noChangeArrowheads="1"/>
            </p:cNvSpPr>
            <p:nvPr/>
          </p:nvSpPr>
          <p:spPr bwMode="auto">
            <a:xfrm>
              <a:off x="3904" y="2760"/>
              <a:ext cx="1056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Asynchronous Interrupts</a:t>
              </a:r>
            </a:p>
          </p:txBody>
        </p:sp>
        <p:grpSp>
          <p:nvGrpSpPr>
            <p:cNvPr id="1839114" name="Group 10"/>
            <p:cNvGrpSpPr>
              <a:grpSpLocks/>
            </p:cNvGrpSpPr>
            <p:nvPr/>
          </p:nvGrpSpPr>
          <p:grpSpPr bwMode="auto">
            <a:xfrm>
              <a:off x="1696" y="1896"/>
              <a:ext cx="192" cy="528"/>
              <a:chOff x="336" y="1200"/>
              <a:chExt cx="144" cy="720"/>
            </a:xfrm>
          </p:grpSpPr>
          <p:sp>
            <p:nvSpPr>
              <p:cNvPr id="1839115" name="Rectangle 1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D</a:t>
                </a:r>
              </a:p>
            </p:txBody>
          </p:sp>
          <p:sp>
            <p:nvSpPr>
              <p:cNvPr id="1839116" name="Freeform 1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17" name="Group 13"/>
            <p:cNvGrpSpPr>
              <a:grpSpLocks/>
            </p:cNvGrpSpPr>
            <p:nvPr/>
          </p:nvGrpSpPr>
          <p:grpSpPr bwMode="auto">
            <a:xfrm>
              <a:off x="1696" y="2472"/>
              <a:ext cx="192" cy="528"/>
              <a:chOff x="336" y="1200"/>
              <a:chExt cx="144" cy="720"/>
            </a:xfrm>
          </p:grpSpPr>
          <p:sp>
            <p:nvSpPr>
              <p:cNvPr id="1839118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D</a:t>
                </a:r>
              </a:p>
            </p:txBody>
          </p:sp>
          <p:sp>
            <p:nvSpPr>
              <p:cNvPr id="1839119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39120" name="Freeform 16"/>
            <p:cNvSpPr>
              <a:spLocks/>
            </p:cNvSpPr>
            <p:nvPr/>
          </p:nvSpPr>
          <p:spPr bwMode="auto">
            <a:xfrm>
              <a:off x="544" y="1224"/>
              <a:ext cx="1152" cy="1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2"/>
                </a:cxn>
                <a:cxn ang="0">
                  <a:pos x="1200" y="1632"/>
                </a:cxn>
              </a:cxnLst>
              <a:rect l="0" t="0" r="r" b="b"/>
              <a:pathLst>
                <a:path w="1200" h="1632">
                  <a:moveTo>
                    <a:pt x="0" y="0"/>
                  </a:moveTo>
                  <a:lnTo>
                    <a:pt x="0" y="1632"/>
                  </a:lnTo>
                  <a:lnTo>
                    <a:pt x="1200" y="163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39121" name="Group 17"/>
            <p:cNvGrpSpPr>
              <a:grpSpLocks/>
            </p:cNvGrpSpPr>
            <p:nvPr/>
          </p:nvGrpSpPr>
          <p:grpSpPr bwMode="auto">
            <a:xfrm>
              <a:off x="312" y="832"/>
              <a:ext cx="5232" cy="768"/>
              <a:chOff x="240" y="672"/>
              <a:chExt cx="5232" cy="768"/>
            </a:xfrm>
          </p:grpSpPr>
          <p:sp>
            <p:nvSpPr>
              <p:cNvPr id="1839122" name="Line 18"/>
              <p:cNvSpPr>
                <a:spLocks noChangeShapeType="1"/>
              </p:cNvSpPr>
              <p:nvPr/>
            </p:nvSpPr>
            <p:spPr bwMode="auto">
              <a:xfrm>
                <a:off x="3264" y="1056"/>
                <a:ext cx="220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23" name="Line 19"/>
              <p:cNvSpPr>
                <a:spLocks noChangeShapeType="1"/>
              </p:cNvSpPr>
              <p:nvPr/>
            </p:nvSpPr>
            <p:spPr bwMode="auto">
              <a:xfrm>
                <a:off x="336" y="1056"/>
                <a:ext cx="2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39124" name="Group 20"/>
              <p:cNvGrpSpPr>
                <a:grpSpLocks/>
              </p:cNvGrpSpPr>
              <p:nvPr/>
            </p:nvGrpSpPr>
            <p:grpSpPr bwMode="auto">
              <a:xfrm>
                <a:off x="240" y="672"/>
                <a:ext cx="192" cy="768"/>
                <a:chOff x="336" y="1200"/>
                <a:chExt cx="144" cy="720"/>
              </a:xfrm>
            </p:grpSpPr>
            <p:sp>
              <p:nvSpPr>
                <p:cNvPr id="1839125" name="Rectangle 21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PC</a:t>
                  </a:r>
                </a:p>
              </p:txBody>
            </p:sp>
            <p:sp>
              <p:nvSpPr>
                <p:cNvPr id="1839126" name="Freeform 22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27" name="Rectangle 23"/>
              <p:cNvSpPr>
                <a:spLocks noChangeArrowheads="1"/>
              </p:cNvSpPr>
              <p:nvPr/>
            </p:nvSpPr>
            <p:spPr bwMode="auto">
              <a:xfrm>
                <a:off x="960" y="720"/>
                <a:ext cx="576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Inst. Mem</a:t>
                </a:r>
              </a:p>
            </p:txBody>
          </p:sp>
          <p:grpSp>
            <p:nvGrpSpPr>
              <p:cNvPr id="1839128" name="Group 24"/>
              <p:cNvGrpSpPr>
                <a:grpSpLocks/>
              </p:cNvGrpSpPr>
              <p:nvPr/>
            </p:nvGrpSpPr>
            <p:grpSpPr bwMode="auto">
              <a:xfrm>
                <a:off x="1632" y="672"/>
                <a:ext cx="192" cy="768"/>
                <a:chOff x="336" y="1200"/>
                <a:chExt cx="144" cy="720"/>
              </a:xfrm>
            </p:grpSpPr>
            <p:sp>
              <p:nvSpPr>
                <p:cNvPr id="1839129" name="Rectangle 25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D</a:t>
                  </a:r>
                </a:p>
              </p:txBody>
            </p:sp>
            <p:sp>
              <p:nvSpPr>
                <p:cNvPr id="1839130" name="Freeform 26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1" name="Rectangle 27"/>
              <p:cNvSpPr>
                <a:spLocks noChangeArrowheads="1"/>
              </p:cNvSpPr>
              <p:nvPr/>
            </p:nvSpPr>
            <p:spPr bwMode="auto">
              <a:xfrm>
                <a:off x="1920" y="720"/>
                <a:ext cx="672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Decode</a:t>
                </a:r>
              </a:p>
            </p:txBody>
          </p:sp>
          <p:grpSp>
            <p:nvGrpSpPr>
              <p:cNvPr id="1839132" name="Group 28"/>
              <p:cNvGrpSpPr>
                <a:grpSpLocks/>
              </p:cNvGrpSpPr>
              <p:nvPr/>
            </p:nvGrpSpPr>
            <p:grpSpPr bwMode="auto">
              <a:xfrm>
                <a:off x="2736" y="672"/>
                <a:ext cx="192" cy="768"/>
                <a:chOff x="336" y="1200"/>
                <a:chExt cx="144" cy="720"/>
              </a:xfrm>
            </p:grpSpPr>
            <p:sp>
              <p:nvSpPr>
                <p:cNvPr id="1839133" name="Rectangle 29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E</a:t>
                  </a:r>
                </a:p>
              </p:txBody>
            </p:sp>
            <p:sp>
              <p:nvSpPr>
                <p:cNvPr id="1839134" name="Freeform 30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5" name="Freeform 31"/>
              <p:cNvSpPr>
                <a:spLocks/>
              </p:cNvSpPr>
              <p:nvPr/>
            </p:nvSpPr>
            <p:spPr bwMode="auto">
              <a:xfrm>
                <a:off x="3024" y="720"/>
                <a:ext cx="240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8"/>
                  </a:cxn>
                  <a:cxn ang="0">
                    <a:pos x="48" y="336"/>
                  </a:cxn>
                  <a:cxn ang="0">
                    <a:pos x="0" y="384"/>
                  </a:cxn>
                  <a:cxn ang="0">
                    <a:pos x="0" y="672"/>
                  </a:cxn>
                  <a:cxn ang="0">
                    <a:pos x="240" y="480"/>
                  </a:cxn>
                  <a:cxn ang="0">
                    <a:pos x="240" y="144"/>
                  </a:cxn>
                  <a:cxn ang="0">
                    <a:pos x="0" y="0"/>
                  </a:cxn>
                </a:cxnLst>
                <a:rect l="0" t="0" r="r" b="b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39136" name="Group 32"/>
              <p:cNvGrpSpPr>
                <a:grpSpLocks/>
              </p:cNvGrpSpPr>
              <p:nvPr/>
            </p:nvGrpSpPr>
            <p:grpSpPr bwMode="auto">
              <a:xfrm>
                <a:off x="3600" y="672"/>
                <a:ext cx="192" cy="768"/>
                <a:chOff x="336" y="1200"/>
                <a:chExt cx="144" cy="720"/>
              </a:xfrm>
            </p:grpSpPr>
            <p:sp>
              <p:nvSpPr>
                <p:cNvPr id="1839137" name="Rectangle 33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M</a:t>
                  </a:r>
                </a:p>
              </p:txBody>
            </p:sp>
            <p:sp>
              <p:nvSpPr>
                <p:cNvPr id="1839138" name="Freeform 34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39" name="Rectangle 35"/>
              <p:cNvSpPr>
                <a:spLocks noChangeArrowheads="1"/>
              </p:cNvSpPr>
              <p:nvPr/>
            </p:nvSpPr>
            <p:spPr bwMode="auto">
              <a:xfrm>
                <a:off x="4464" y="720"/>
                <a:ext cx="576" cy="62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Data Mem</a:t>
                </a:r>
              </a:p>
            </p:txBody>
          </p:sp>
          <p:grpSp>
            <p:nvGrpSpPr>
              <p:cNvPr id="1839140" name="Group 36"/>
              <p:cNvGrpSpPr>
                <a:grpSpLocks/>
              </p:cNvGrpSpPr>
              <p:nvPr/>
            </p:nvGrpSpPr>
            <p:grpSpPr bwMode="auto">
              <a:xfrm>
                <a:off x="5136" y="672"/>
                <a:ext cx="192" cy="768"/>
                <a:chOff x="336" y="1200"/>
                <a:chExt cx="144" cy="720"/>
              </a:xfrm>
            </p:grpSpPr>
            <p:sp>
              <p:nvSpPr>
                <p:cNvPr id="1839141" name="Rectangle 37"/>
                <p:cNvSpPr>
                  <a:spLocks noChangeArrowheads="1"/>
                </p:cNvSpPr>
                <p:nvPr/>
              </p:nvSpPr>
              <p:spPr bwMode="auto">
                <a:xfrm>
                  <a:off x="336" y="1200"/>
                  <a:ext cx="144" cy="72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latin typeface="Verdana" charset="0"/>
                    </a:rPr>
                    <a:t>W</a:t>
                  </a:r>
                </a:p>
              </p:txBody>
            </p:sp>
            <p:sp>
              <p:nvSpPr>
                <p:cNvPr id="1839142" name="Freeform 38"/>
                <p:cNvSpPr>
                  <a:spLocks/>
                </p:cNvSpPr>
                <p:nvPr/>
              </p:nvSpPr>
              <p:spPr bwMode="auto">
                <a:xfrm>
                  <a:off x="336" y="1785"/>
                  <a:ext cx="144" cy="135"/>
                </a:xfrm>
                <a:custGeom>
                  <a:avLst/>
                  <a:gdLst/>
                  <a:ahLst/>
                  <a:cxnLst>
                    <a:cxn ang="0">
                      <a:pos x="0" y="144"/>
                    </a:cxn>
                    <a:cxn ang="0">
                      <a:pos x="96" y="0"/>
                    </a:cxn>
                    <a:cxn ang="0">
                      <a:pos x="192" y="144"/>
                    </a:cxn>
                  </a:cxnLst>
                  <a:rect l="0" t="0" r="r" b="b"/>
                  <a:pathLst>
                    <a:path w="192" h="144">
                      <a:moveTo>
                        <a:pt x="0" y="144"/>
                      </a:moveTo>
                      <a:lnTo>
                        <a:pt x="96" y="0"/>
                      </a:lnTo>
                      <a:lnTo>
                        <a:pt x="192" y="144"/>
                      </a:lnTo>
                    </a:path>
                  </a:pathLst>
                </a:custGeom>
                <a:solidFill>
                  <a:schemeClr val="bg1"/>
                </a:solidFill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39143" name="Line 39"/>
              <p:cNvSpPr>
                <a:spLocks noChangeShapeType="1"/>
              </p:cNvSpPr>
              <p:nvPr/>
            </p:nvSpPr>
            <p:spPr bwMode="auto">
              <a:xfrm>
                <a:off x="2928" y="86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4" name="Line 40"/>
              <p:cNvSpPr>
                <a:spLocks noChangeShapeType="1"/>
              </p:cNvSpPr>
              <p:nvPr/>
            </p:nvSpPr>
            <p:spPr bwMode="auto">
              <a:xfrm>
                <a:off x="2928" y="124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5" name="Text Box 41"/>
              <p:cNvSpPr txBox="1">
                <a:spLocks noChangeArrowheads="1"/>
              </p:cNvSpPr>
              <p:nvPr/>
            </p:nvSpPr>
            <p:spPr bwMode="auto">
              <a:xfrm>
                <a:off x="3057" y="960"/>
                <a:ext cx="22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Verdana" charset="0"/>
                  </a:rPr>
                  <a:t>+</a:t>
                </a:r>
              </a:p>
            </p:txBody>
          </p:sp>
          <p:sp>
            <p:nvSpPr>
              <p:cNvPr id="1839146" name="Oval 42"/>
              <p:cNvSpPr>
                <a:spLocks noChangeArrowheads="1"/>
              </p:cNvSpPr>
              <p:nvPr/>
            </p:nvSpPr>
            <p:spPr bwMode="auto">
              <a:xfrm>
                <a:off x="3840" y="1152"/>
                <a:ext cx="384" cy="24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47" name="Oval 43"/>
              <p:cNvSpPr>
                <a:spLocks noChangeArrowheads="1"/>
              </p:cNvSpPr>
              <p:nvPr/>
            </p:nvSpPr>
            <p:spPr bwMode="auto">
              <a:xfrm>
                <a:off x="528" y="1152"/>
                <a:ext cx="384" cy="24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48" name="Group 44"/>
            <p:cNvGrpSpPr>
              <a:grpSpLocks/>
            </p:cNvGrpSpPr>
            <p:nvPr/>
          </p:nvGrpSpPr>
          <p:grpSpPr bwMode="auto">
            <a:xfrm>
              <a:off x="2800" y="1896"/>
              <a:ext cx="192" cy="528"/>
              <a:chOff x="336" y="1200"/>
              <a:chExt cx="144" cy="720"/>
            </a:xfrm>
          </p:grpSpPr>
          <p:sp>
            <p:nvSpPr>
              <p:cNvPr id="1839149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</a:t>
                </a:r>
              </a:p>
            </p:txBody>
          </p:sp>
          <p:sp>
            <p:nvSpPr>
              <p:cNvPr id="1839150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51" name="Group 47"/>
            <p:cNvGrpSpPr>
              <a:grpSpLocks/>
            </p:cNvGrpSpPr>
            <p:nvPr/>
          </p:nvGrpSpPr>
          <p:grpSpPr bwMode="auto">
            <a:xfrm>
              <a:off x="2800" y="2472"/>
              <a:ext cx="192" cy="528"/>
              <a:chOff x="336" y="1200"/>
              <a:chExt cx="144" cy="720"/>
            </a:xfrm>
          </p:grpSpPr>
          <p:sp>
            <p:nvSpPr>
              <p:cNvPr id="1839152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</a:t>
                </a:r>
              </a:p>
            </p:txBody>
          </p:sp>
          <p:sp>
            <p:nvSpPr>
              <p:cNvPr id="1839153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54" name="Group 50"/>
            <p:cNvGrpSpPr>
              <a:grpSpLocks/>
            </p:cNvGrpSpPr>
            <p:nvPr/>
          </p:nvGrpSpPr>
          <p:grpSpPr bwMode="auto">
            <a:xfrm>
              <a:off x="3664" y="1896"/>
              <a:ext cx="192" cy="528"/>
              <a:chOff x="336" y="1200"/>
              <a:chExt cx="144" cy="720"/>
            </a:xfrm>
          </p:grpSpPr>
          <p:sp>
            <p:nvSpPr>
              <p:cNvPr id="1839155" name="Rectangle 5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Exc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M</a:t>
                </a:r>
              </a:p>
            </p:txBody>
          </p:sp>
          <p:sp>
            <p:nvSpPr>
              <p:cNvPr id="1839156" name="Freeform 5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57" name="Group 53"/>
            <p:cNvGrpSpPr>
              <a:grpSpLocks/>
            </p:cNvGrpSpPr>
            <p:nvPr/>
          </p:nvGrpSpPr>
          <p:grpSpPr bwMode="auto">
            <a:xfrm>
              <a:off x="3664" y="2472"/>
              <a:ext cx="192" cy="528"/>
              <a:chOff x="336" y="1200"/>
              <a:chExt cx="144" cy="720"/>
            </a:xfrm>
          </p:grpSpPr>
          <p:sp>
            <p:nvSpPr>
              <p:cNvPr id="1839158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PC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latin typeface="Verdana" charset="0"/>
                  </a:rPr>
                  <a:t>M</a:t>
                </a:r>
              </a:p>
            </p:txBody>
          </p:sp>
          <p:sp>
            <p:nvSpPr>
              <p:cNvPr id="1839159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60" name="Group 56"/>
            <p:cNvGrpSpPr>
              <a:grpSpLocks/>
            </p:cNvGrpSpPr>
            <p:nvPr/>
          </p:nvGrpSpPr>
          <p:grpSpPr bwMode="auto">
            <a:xfrm>
              <a:off x="5152" y="1896"/>
              <a:ext cx="192" cy="528"/>
              <a:chOff x="336" y="1200"/>
              <a:chExt cx="144" cy="720"/>
            </a:xfrm>
          </p:grpSpPr>
          <p:sp>
            <p:nvSpPr>
              <p:cNvPr id="1839161" name="Rectangle 5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400">
                  <a:latin typeface="Verdana" charset="0"/>
                </a:endParaRPr>
              </a:p>
            </p:txBody>
          </p:sp>
          <p:sp>
            <p:nvSpPr>
              <p:cNvPr id="1839162" name="Freeform 5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163" name="Group 59"/>
            <p:cNvGrpSpPr>
              <a:grpSpLocks/>
            </p:cNvGrpSpPr>
            <p:nvPr/>
          </p:nvGrpSpPr>
          <p:grpSpPr bwMode="auto">
            <a:xfrm>
              <a:off x="5152" y="2472"/>
              <a:ext cx="192" cy="528"/>
              <a:chOff x="336" y="1200"/>
              <a:chExt cx="144" cy="720"/>
            </a:xfrm>
          </p:grpSpPr>
          <p:sp>
            <p:nvSpPr>
              <p:cNvPr id="1839164" name="Rectangle 6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endParaRPr lang="en-US" sz="1400">
                  <a:latin typeface="Verdana" charset="0"/>
                </a:endParaRPr>
              </a:p>
            </p:txBody>
          </p:sp>
          <p:sp>
            <p:nvSpPr>
              <p:cNvPr id="1839165" name="Freeform 6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39166" name="Line 62"/>
            <p:cNvSpPr>
              <a:spLocks noChangeShapeType="1"/>
            </p:cNvSpPr>
            <p:nvPr/>
          </p:nvSpPr>
          <p:spPr bwMode="auto">
            <a:xfrm>
              <a:off x="1888" y="2712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7" name="Line 63"/>
            <p:cNvSpPr>
              <a:spLocks noChangeShapeType="1"/>
            </p:cNvSpPr>
            <p:nvPr/>
          </p:nvSpPr>
          <p:spPr bwMode="auto">
            <a:xfrm>
              <a:off x="2992" y="2712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8" name="Line 64"/>
            <p:cNvSpPr>
              <a:spLocks noChangeShapeType="1"/>
            </p:cNvSpPr>
            <p:nvPr/>
          </p:nvSpPr>
          <p:spPr bwMode="auto">
            <a:xfrm>
              <a:off x="3856" y="2712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69" name="Line 65"/>
            <p:cNvSpPr>
              <a:spLocks noChangeShapeType="1"/>
            </p:cNvSpPr>
            <p:nvPr/>
          </p:nvSpPr>
          <p:spPr bwMode="auto">
            <a:xfrm>
              <a:off x="1888" y="2184"/>
              <a:ext cx="9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0" name="Line 66"/>
            <p:cNvSpPr>
              <a:spLocks noChangeShapeType="1"/>
            </p:cNvSpPr>
            <p:nvPr/>
          </p:nvSpPr>
          <p:spPr bwMode="auto">
            <a:xfrm>
              <a:off x="2992" y="21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1" name="Line 67"/>
            <p:cNvSpPr>
              <a:spLocks noChangeShapeType="1"/>
            </p:cNvSpPr>
            <p:nvPr/>
          </p:nvSpPr>
          <p:spPr bwMode="auto">
            <a:xfrm>
              <a:off x="3856" y="2184"/>
              <a:ext cx="12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2" name="Oval 68"/>
            <p:cNvSpPr>
              <a:spLocks noChangeArrowheads="1"/>
            </p:cNvSpPr>
            <p:nvPr/>
          </p:nvSpPr>
          <p:spPr bwMode="auto">
            <a:xfrm>
              <a:off x="2128" y="1992"/>
              <a:ext cx="384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3" name="Oval 69"/>
            <p:cNvSpPr>
              <a:spLocks noChangeArrowheads="1"/>
            </p:cNvSpPr>
            <p:nvPr/>
          </p:nvSpPr>
          <p:spPr bwMode="auto">
            <a:xfrm>
              <a:off x="3088" y="1992"/>
              <a:ext cx="384" cy="33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4" name="Oval 70"/>
            <p:cNvSpPr>
              <a:spLocks noChangeArrowheads="1"/>
            </p:cNvSpPr>
            <p:nvPr/>
          </p:nvSpPr>
          <p:spPr bwMode="auto">
            <a:xfrm>
              <a:off x="4432" y="2040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9175" name="Text Box 71"/>
            <p:cNvSpPr txBox="1">
              <a:spLocks noChangeArrowheads="1"/>
            </p:cNvSpPr>
            <p:nvPr/>
          </p:nvSpPr>
          <p:spPr bwMode="auto">
            <a:xfrm>
              <a:off x="5325" y="2040"/>
              <a:ext cx="499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latin typeface="Verdana" charset="0"/>
                </a:rPr>
                <a:t>Cause</a:t>
              </a:r>
            </a:p>
          </p:txBody>
        </p:sp>
        <p:sp>
          <p:nvSpPr>
            <p:cNvPr id="1839176" name="Text Box 72"/>
            <p:cNvSpPr txBox="1">
              <a:spLocks noChangeArrowheads="1"/>
            </p:cNvSpPr>
            <p:nvPr/>
          </p:nvSpPr>
          <p:spPr bwMode="auto">
            <a:xfrm>
              <a:off x="5366" y="2584"/>
              <a:ext cx="333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latin typeface="Verdana" charset="0"/>
                </a:rPr>
                <a:t>EPC</a:t>
              </a:r>
            </a:p>
          </p:txBody>
        </p:sp>
        <p:sp>
          <p:nvSpPr>
            <p:cNvPr id="1839177" name="Freeform 73"/>
            <p:cNvSpPr>
              <a:spLocks/>
            </p:cNvSpPr>
            <p:nvPr/>
          </p:nvSpPr>
          <p:spPr bwMode="auto">
            <a:xfrm>
              <a:off x="160" y="1368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78" name="Line 74"/>
            <p:cNvSpPr>
              <a:spLocks noChangeShapeType="1"/>
            </p:cNvSpPr>
            <p:nvPr/>
          </p:nvSpPr>
          <p:spPr bwMode="auto">
            <a:xfrm flipH="1" flipV="1">
              <a:off x="2704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79" name="Text Box 75"/>
            <p:cNvSpPr txBox="1">
              <a:spLocks noChangeArrowheads="1"/>
            </p:cNvSpPr>
            <p:nvPr/>
          </p:nvSpPr>
          <p:spPr bwMode="auto">
            <a:xfrm>
              <a:off x="2176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D Stage</a:t>
              </a:r>
            </a:p>
          </p:txBody>
        </p:sp>
        <p:sp>
          <p:nvSpPr>
            <p:cNvPr id="1839180" name="Line 76"/>
            <p:cNvSpPr>
              <a:spLocks noChangeShapeType="1"/>
            </p:cNvSpPr>
            <p:nvPr/>
          </p:nvSpPr>
          <p:spPr bwMode="auto">
            <a:xfrm flipH="1" flipV="1">
              <a:off x="1600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81" name="Text Box 77"/>
            <p:cNvSpPr txBox="1">
              <a:spLocks noChangeArrowheads="1"/>
            </p:cNvSpPr>
            <p:nvPr/>
          </p:nvSpPr>
          <p:spPr bwMode="auto">
            <a:xfrm>
              <a:off x="1072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F Stage</a:t>
              </a:r>
            </a:p>
          </p:txBody>
        </p:sp>
        <p:sp>
          <p:nvSpPr>
            <p:cNvPr id="1839182" name="Line 78"/>
            <p:cNvSpPr>
              <a:spLocks noChangeShapeType="1"/>
            </p:cNvSpPr>
            <p:nvPr/>
          </p:nvSpPr>
          <p:spPr bwMode="auto">
            <a:xfrm flipH="1" flipV="1">
              <a:off x="3520" y="2808"/>
              <a:ext cx="0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83" name="Text Box 79"/>
            <p:cNvSpPr txBox="1">
              <a:spLocks noChangeArrowheads="1"/>
            </p:cNvSpPr>
            <p:nvPr/>
          </p:nvSpPr>
          <p:spPr bwMode="auto">
            <a:xfrm>
              <a:off x="2992" y="2760"/>
              <a:ext cx="604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i="1">
                  <a:solidFill>
                    <a:srgbClr val="FF0000"/>
                  </a:solidFill>
                  <a:latin typeface="Verdana" charset="0"/>
                </a:rPr>
                <a:t>Kill E Stage</a:t>
              </a:r>
            </a:p>
          </p:txBody>
        </p:sp>
        <p:grpSp>
          <p:nvGrpSpPr>
            <p:cNvPr id="1839184" name="Group 80"/>
            <p:cNvGrpSpPr>
              <a:grpSpLocks/>
            </p:cNvGrpSpPr>
            <p:nvPr/>
          </p:nvGrpSpPr>
          <p:grpSpPr bwMode="auto">
            <a:xfrm>
              <a:off x="160" y="1496"/>
              <a:ext cx="5438" cy="631"/>
              <a:chOff x="48" y="1344"/>
              <a:chExt cx="5438" cy="764"/>
            </a:xfrm>
          </p:grpSpPr>
          <p:sp>
            <p:nvSpPr>
              <p:cNvPr id="1839185" name="Freeform 81"/>
              <p:cNvSpPr>
                <a:spLocks/>
              </p:cNvSpPr>
              <p:nvPr/>
            </p:nvSpPr>
            <p:spPr bwMode="auto">
              <a:xfrm>
                <a:off x="2016" y="1344"/>
                <a:ext cx="192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40"/>
                  </a:cxn>
                  <a:cxn ang="0">
                    <a:pos x="144" y="336"/>
                  </a:cxn>
                </a:cxnLst>
                <a:rect l="0" t="0" r="r" b="b"/>
                <a:pathLst>
                  <a:path w="144" h="336">
                    <a:moveTo>
                      <a:pt x="0" y="0"/>
                    </a:moveTo>
                    <a:lnTo>
                      <a:pt x="0" y="240"/>
                    </a:lnTo>
                    <a:lnTo>
                      <a:pt x="144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86" name="Text Box 82"/>
              <p:cNvSpPr txBox="1">
                <a:spLocks noChangeArrowheads="1"/>
              </p:cNvSpPr>
              <p:nvPr/>
            </p:nvSpPr>
            <p:spPr bwMode="auto">
              <a:xfrm>
                <a:off x="1968" y="1354"/>
                <a:ext cx="624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Illegal Opcode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87" name="Freeform 83"/>
              <p:cNvSpPr>
                <a:spLocks/>
              </p:cNvSpPr>
              <p:nvPr/>
            </p:nvSpPr>
            <p:spPr bwMode="auto">
              <a:xfrm>
                <a:off x="3072" y="1344"/>
                <a:ext cx="96" cy="6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48" y="576"/>
                  </a:cxn>
                </a:cxnLst>
                <a:rect l="0" t="0" r="r" b="b"/>
                <a:pathLst>
                  <a:path w="48" h="576">
                    <a:moveTo>
                      <a:pt x="0" y="0"/>
                    </a:moveTo>
                    <a:lnTo>
                      <a:pt x="0" y="336"/>
                    </a:lnTo>
                    <a:lnTo>
                      <a:pt x="48" y="57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88" name="Text Box 84"/>
              <p:cNvSpPr txBox="1">
                <a:spLocks noChangeArrowheads="1"/>
              </p:cNvSpPr>
              <p:nvPr/>
            </p:nvSpPr>
            <p:spPr bwMode="auto">
              <a:xfrm>
                <a:off x="3014" y="1465"/>
                <a:ext cx="686" cy="2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Overflow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89" name="Text Box 85"/>
              <p:cNvSpPr txBox="1">
                <a:spLocks noChangeArrowheads="1"/>
              </p:cNvSpPr>
              <p:nvPr/>
            </p:nvSpPr>
            <p:spPr bwMode="auto">
              <a:xfrm>
                <a:off x="3888" y="1354"/>
                <a:ext cx="1015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Data Addr Except</a:t>
                </a:r>
                <a:endParaRPr lang="en-US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90" name="Text Box 86"/>
              <p:cNvSpPr txBox="1">
                <a:spLocks noChangeArrowheads="1"/>
              </p:cNvSpPr>
              <p:nvPr/>
            </p:nvSpPr>
            <p:spPr bwMode="auto">
              <a:xfrm>
                <a:off x="624" y="1713"/>
                <a:ext cx="1015" cy="39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rgbClr val="FF0000"/>
                    </a:solidFill>
                    <a:latin typeface="Verdana" charset="0"/>
                  </a:rPr>
                  <a:t>PC Address Exceptions</a:t>
                </a:r>
                <a:endParaRPr lang="en-US" sz="1400">
                  <a:solidFill>
                    <a:srgbClr val="FF0000"/>
                  </a:solidFill>
                  <a:latin typeface="Verdana" charset="0"/>
                </a:endParaRPr>
              </a:p>
            </p:txBody>
          </p:sp>
          <p:sp>
            <p:nvSpPr>
              <p:cNvPr id="1839191" name="Line 87"/>
              <p:cNvSpPr>
                <a:spLocks noChangeShapeType="1"/>
              </p:cNvSpPr>
              <p:nvPr/>
            </p:nvSpPr>
            <p:spPr bwMode="auto">
              <a:xfrm flipV="1">
                <a:off x="4704" y="1344"/>
                <a:ext cx="240" cy="72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9192" name="Text Box 88"/>
              <p:cNvSpPr txBox="1">
                <a:spLocks noChangeArrowheads="1"/>
              </p:cNvSpPr>
              <p:nvPr/>
            </p:nvSpPr>
            <p:spPr bwMode="auto">
              <a:xfrm>
                <a:off x="4656" y="1440"/>
                <a:ext cx="830" cy="44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i="1">
                    <a:solidFill>
                      <a:srgbClr val="FF0000"/>
                    </a:solidFill>
                    <a:latin typeface="Verdana" charset="0"/>
                  </a:rPr>
                  <a:t>Kill Writeback</a:t>
                </a:r>
              </a:p>
            </p:txBody>
          </p:sp>
          <p:sp>
            <p:nvSpPr>
              <p:cNvPr id="1839193" name="Text Box 89"/>
              <p:cNvSpPr txBox="1">
                <a:spLocks noChangeArrowheads="1"/>
              </p:cNvSpPr>
              <p:nvPr/>
            </p:nvSpPr>
            <p:spPr bwMode="auto">
              <a:xfrm>
                <a:off x="48" y="1537"/>
                <a:ext cx="604" cy="55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i="1">
                    <a:solidFill>
                      <a:srgbClr val="FF0000"/>
                    </a:solidFill>
                    <a:latin typeface="Verdana" charset="0"/>
                  </a:rPr>
                  <a:t>Select Handler PC</a:t>
                </a:r>
              </a:p>
            </p:txBody>
          </p:sp>
        </p:grpSp>
        <p:sp>
          <p:nvSpPr>
            <p:cNvPr id="1839194" name="Line 90"/>
            <p:cNvSpPr>
              <a:spLocks noChangeShapeType="1"/>
            </p:cNvSpPr>
            <p:nvPr/>
          </p:nvSpPr>
          <p:spPr bwMode="auto">
            <a:xfrm>
              <a:off x="5016" y="576"/>
              <a:ext cx="0" cy="259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39195" name="Text Box 91"/>
            <p:cNvSpPr txBox="1">
              <a:spLocks noChangeArrowheads="1"/>
            </p:cNvSpPr>
            <p:nvPr/>
          </p:nvSpPr>
          <p:spPr bwMode="auto">
            <a:xfrm>
              <a:off x="4360" y="352"/>
              <a:ext cx="809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chemeClr val="hlink"/>
                  </a:solidFill>
                  <a:latin typeface="Verdana" charset="0"/>
                </a:rPr>
                <a:t>Commit Point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65DA-167C-194A-8EFB-501FD45A4CB8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841154" name="Group 2"/>
          <p:cNvGrpSpPr>
            <a:grpSpLocks/>
          </p:cNvGrpSpPr>
          <p:nvPr/>
        </p:nvGrpSpPr>
        <p:grpSpPr bwMode="auto">
          <a:xfrm>
            <a:off x="1066800" y="966788"/>
            <a:ext cx="7239000" cy="1014412"/>
            <a:chOff x="672" y="897"/>
            <a:chExt cx="4560" cy="752"/>
          </a:xfrm>
        </p:grpSpPr>
        <p:sp>
          <p:nvSpPr>
            <p:cNvPr id="1841155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rgbClr val="FFCC66"/>
                </a:solidFill>
                <a:latin typeface="Verdana" charset="0"/>
              </a:endParaRPr>
            </a:p>
          </p:txBody>
        </p:sp>
        <p:sp>
          <p:nvSpPr>
            <p:cNvPr id="1841156" name="Text Box 4"/>
            <p:cNvSpPr txBox="1">
              <a:spLocks noChangeArrowheads="1"/>
            </p:cNvSpPr>
            <p:nvPr/>
          </p:nvSpPr>
          <p:spPr bwMode="auto">
            <a:xfrm>
              <a:off x="1616" y="1034"/>
              <a:ext cx="2968" cy="5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 dirty="0">
                  <a:solidFill>
                    <a:srgbClr val="35FF35"/>
                  </a:solidFill>
                  <a:latin typeface="Verdana" charset="0"/>
                </a:rPr>
                <a:t>Fetch</a:t>
              </a:r>
              <a:r>
                <a:rPr lang="en-US" sz="2000" i="1" dirty="0">
                  <a:latin typeface="Verdana" charset="0"/>
                </a:rPr>
                <a:t>: Instruction bits retrieved from cache.</a:t>
              </a:r>
            </a:p>
          </p:txBody>
        </p:sp>
      </p:grpSp>
      <p:sp>
        <p:nvSpPr>
          <p:cNvPr id="1841157" name="Rectangle 5"/>
          <p:cNvSpPr>
            <a:spLocks noGrp="1" noChangeArrowheads="1"/>
          </p:cNvSpPr>
          <p:nvPr>
            <p:ph type="title"/>
          </p:nvPr>
        </p:nvSpPr>
        <p:spPr>
          <a:xfrm>
            <a:off x="266700" y="50800"/>
            <a:ext cx="7759700" cy="889000"/>
          </a:xfrm>
        </p:spPr>
        <p:txBody>
          <a:bodyPr/>
          <a:lstStyle/>
          <a:p>
            <a:r>
              <a:rPr lang="en-US"/>
              <a:t>Phases of Instruction Execution</a:t>
            </a:r>
          </a:p>
        </p:txBody>
      </p:sp>
      <p:sp>
        <p:nvSpPr>
          <p:cNvPr id="1841158" name="Rectangle 6"/>
          <p:cNvSpPr>
            <a:spLocks noChangeArrowheads="1"/>
          </p:cNvSpPr>
          <p:nvPr/>
        </p:nvSpPr>
        <p:spPr bwMode="auto">
          <a:xfrm>
            <a:off x="1066800" y="4876800"/>
            <a:ext cx="7239000" cy="11239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59" name="Rectangle 7"/>
          <p:cNvSpPr>
            <a:spLocks noChangeArrowheads="1"/>
          </p:cNvSpPr>
          <p:nvPr/>
        </p:nvSpPr>
        <p:spPr bwMode="auto">
          <a:xfrm>
            <a:off x="1066800" y="3429001"/>
            <a:ext cx="7239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60" name="Rectangle 8"/>
          <p:cNvSpPr>
            <a:spLocks noChangeArrowheads="1"/>
          </p:cNvSpPr>
          <p:nvPr/>
        </p:nvSpPr>
        <p:spPr bwMode="auto">
          <a:xfrm>
            <a:off x="1066800" y="2209800"/>
            <a:ext cx="7239000" cy="974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61" name="Rectangle 9"/>
          <p:cNvSpPr>
            <a:spLocks noChangeArrowheads="1"/>
          </p:cNvSpPr>
          <p:nvPr/>
        </p:nvSpPr>
        <p:spPr bwMode="auto">
          <a:xfrm>
            <a:off x="762000" y="1295401"/>
            <a:ext cx="1295400" cy="3810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I-cache</a:t>
            </a:r>
          </a:p>
        </p:txBody>
      </p:sp>
      <p:sp>
        <p:nvSpPr>
          <p:cNvPr id="1841162" name="Rectangle 10"/>
          <p:cNvSpPr>
            <a:spLocks noChangeArrowheads="1"/>
          </p:cNvSpPr>
          <p:nvPr/>
        </p:nvSpPr>
        <p:spPr bwMode="auto">
          <a:xfrm>
            <a:off x="609600" y="1828800"/>
            <a:ext cx="1752600" cy="4175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Fetch Buffer</a:t>
            </a:r>
          </a:p>
        </p:txBody>
      </p:sp>
      <p:sp>
        <p:nvSpPr>
          <p:cNvPr id="1841163" name="Rectangle 11"/>
          <p:cNvSpPr>
            <a:spLocks noChangeArrowheads="1"/>
          </p:cNvSpPr>
          <p:nvPr/>
        </p:nvSpPr>
        <p:spPr bwMode="auto">
          <a:xfrm>
            <a:off x="609600" y="3048000"/>
            <a:ext cx="17526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Issue Buffer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64" name="Rectangle 12"/>
          <p:cNvSpPr>
            <a:spLocks noChangeArrowheads="1"/>
          </p:cNvSpPr>
          <p:nvPr/>
        </p:nvSpPr>
        <p:spPr bwMode="auto">
          <a:xfrm>
            <a:off x="381000" y="3810000"/>
            <a:ext cx="2133600" cy="5556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Functional Units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65" name="Rectangle 13"/>
          <p:cNvSpPr>
            <a:spLocks noChangeArrowheads="1"/>
          </p:cNvSpPr>
          <p:nvPr/>
        </p:nvSpPr>
        <p:spPr bwMode="auto">
          <a:xfrm>
            <a:off x="609600" y="5791200"/>
            <a:ext cx="17526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Architectural</a:t>
            </a:r>
          </a:p>
          <a:p>
            <a:pPr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State</a:t>
            </a:r>
          </a:p>
        </p:txBody>
      </p:sp>
      <p:sp>
        <p:nvSpPr>
          <p:cNvPr id="1841166" name="Line 14"/>
          <p:cNvSpPr>
            <a:spLocks noChangeShapeType="1"/>
          </p:cNvSpPr>
          <p:nvPr/>
        </p:nvSpPr>
        <p:spPr bwMode="auto">
          <a:xfrm rot="-16200000">
            <a:off x="1342231" y="1248569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7" name="Line 15"/>
          <p:cNvSpPr>
            <a:spLocks noChangeShapeType="1"/>
          </p:cNvSpPr>
          <p:nvPr/>
        </p:nvSpPr>
        <p:spPr bwMode="auto">
          <a:xfrm>
            <a:off x="1447800" y="167640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8" name="Line 16"/>
          <p:cNvSpPr>
            <a:spLocks noChangeShapeType="1"/>
          </p:cNvSpPr>
          <p:nvPr/>
        </p:nvSpPr>
        <p:spPr bwMode="auto">
          <a:xfrm>
            <a:off x="1828800" y="25828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9" name="Line 17"/>
          <p:cNvSpPr>
            <a:spLocks noChangeShapeType="1"/>
          </p:cNvSpPr>
          <p:nvPr/>
        </p:nvSpPr>
        <p:spPr bwMode="auto">
          <a:xfrm>
            <a:off x="1447800" y="3581400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70" name="Text Box 18"/>
          <p:cNvSpPr txBox="1">
            <a:spLocks noChangeArrowheads="1"/>
          </p:cNvSpPr>
          <p:nvPr/>
        </p:nvSpPr>
        <p:spPr bwMode="auto">
          <a:xfrm>
            <a:off x="2590800" y="3413125"/>
            <a:ext cx="571500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Execute</a:t>
            </a:r>
            <a:r>
              <a:rPr lang="en-US" sz="2000" i="1" dirty="0">
                <a:latin typeface="Verdana" charset="0"/>
              </a:rPr>
              <a:t>: Instructions and operands</a:t>
            </a:r>
            <a:r>
              <a:rPr lang="en-US" sz="2000" i="1" dirty="0" smtClean="0">
                <a:latin typeface="Verdana" charset="0"/>
              </a:rPr>
              <a:t> </a:t>
            </a:r>
            <a:r>
              <a:rPr lang="en-US" sz="2000" i="1" dirty="0" smtClean="0">
                <a:solidFill>
                  <a:srgbClr val="35FF35"/>
                </a:solidFill>
                <a:latin typeface="Verdana" charset="0"/>
              </a:rPr>
              <a:t>issued</a:t>
            </a:r>
            <a:r>
              <a:rPr lang="en-US" sz="2000" i="1" dirty="0" smtClean="0">
                <a:latin typeface="Verdana" charset="0"/>
              </a:rPr>
              <a:t> </a:t>
            </a:r>
            <a:r>
              <a:rPr lang="en-US" sz="2000" i="1" dirty="0">
                <a:latin typeface="Verdana" charset="0"/>
              </a:rPr>
              <a:t>to execution </a:t>
            </a:r>
            <a:r>
              <a:rPr lang="en-US" sz="2000" i="1" dirty="0" smtClean="0">
                <a:latin typeface="Verdana" charset="0"/>
              </a:rPr>
              <a:t>units. </a:t>
            </a:r>
            <a:endParaRPr lang="en-US" sz="20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When execution </a:t>
            </a:r>
            <a:r>
              <a:rPr lang="en-US" sz="200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 charset="0"/>
              </a:rPr>
              <a:t>completes</a:t>
            </a:r>
            <a:r>
              <a:rPr lang="en-US" sz="2000" i="1" dirty="0">
                <a:latin typeface="Verdana" charset="0"/>
              </a:rPr>
              <a:t>, all results and exception flags are available.</a:t>
            </a:r>
          </a:p>
        </p:txBody>
      </p:sp>
      <p:sp>
        <p:nvSpPr>
          <p:cNvPr id="1841171" name="Text Box 19"/>
          <p:cNvSpPr txBox="1">
            <a:spLocks noChangeArrowheads="1"/>
          </p:cNvSpPr>
          <p:nvPr/>
        </p:nvSpPr>
        <p:spPr bwMode="auto">
          <a:xfrm>
            <a:off x="2565400" y="2371725"/>
            <a:ext cx="5753100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Decode</a:t>
            </a:r>
            <a:r>
              <a:rPr lang="en-US" sz="2000" i="1" dirty="0">
                <a:latin typeface="Verdana" charset="0"/>
              </a:rPr>
              <a:t>: Instructions</a:t>
            </a:r>
            <a:r>
              <a:rPr lang="en-US" sz="2000" i="1" dirty="0" smtClean="0">
                <a:latin typeface="Verdana" charset="0"/>
              </a:rPr>
              <a:t> </a:t>
            </a:r>
            <a:r>
              <a:rPr lang="en-US" sz="2000" i="1" dirty="0" smtClean="0">
                <a:solidFill>
                  <a:srgbClr val="35FF35"/>
                </a:solidFill>
                <a:latin typeface="Verdana" charset="0"/>
              </a:rPr>
              <a:t>dispatched</a:t>
            </a:r>
            <a:r>
              <a:rPr lang="en-US" sz="2000" i="1" dirty="0" smtClean="0">
                <a:latin typeface="Verdana" charset="0"/>
              </a:rPr>
              <a:t> to appropriate issue-stage </a:t>
            </a:r>
            <a:r>
              <a:rPr lang="en-US" sz="2000" i="1" dirty="0">
                <a:latin typeface="Verdana" charset="0"/>
              </a:rPr>
              <a:t>buffer</a:t>
            </a:r>
          </a:p>
        </p:txBody>
      </p:sp>
      <p:sp>
        <p:nvSpPr>
          <p:cNvPr id="1841172" name="Rectangle 20"/>
          <p:cNvSpPr>
            <a:spLocks noChangeArrowheads="1"/>
          </p:cNvSpPr>
          <p:nvPr/>
        </p:nvSpPr>
        <p:spPr bwMode="auto">
          <a:xfrm>
            <a:off x="609600" y="4572000"/>
            <a:ext cx="1752600" cy="452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Result Buffer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73" name="Line 21"/>
          <p:cNvSpPr>
            <a:spLocks noChangeShapeType="1"/>
          </p:cNvSpPr>
          <p:nvPr/>
        </p:nvSpPr>
        <p:spPr bwMode="auto">
          <a:xfrm>
            <a:off x="1447800" y="4343400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75" name="Text Box 23"/>
          <p:cNvSpPr txBox="1">
            <a:spLocks noChangeArrowheads="1"/>
          </p:cNvSpPr>
          <p:nvPr/>
        </p:nvSpPr>
        <p:spPr bwMode="auto">
          <a:xfrm>
            <a:off x="2590800" y="5105400"/>
            <a:ext cx="5637213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Commit</a:t>
            </a:r>
            <a:r>
              <a:rPr lang="en-US" sz="2000" i="1" dirty="0">
                <a:latin typeface="Verdana" charset="0"/>
              </a:rPr>
              <a:t>: Instruction irrevocably updates architectural state (aka “</a:t>
            </a:r>
            <a:r>
              <a:rPr lang="en-US" sz="2000" i="1" dirty="0">
                <a:solidFill>
                  <a:srgbClr val="35FF35"/>
                </a:solidFill>
                <a:latin typeface="Verdana" charset="0"/>
              </a:rPr>
              <a:t>graduation</a:t>
            </a:r>
            <a:r>
              <a:rPr lang="en-US" sz="2000" i="1" dirty="0" smtClean="0">
                <a:latin typeface="Verdana" charset="0"/>
              </a:rPr>
              <a:t>”)</a:t>
            </a:r>
            <a:r>
              <a:rPr lang="en-US" sz="2000" i="1" dirty="0">
                <a:latin typeface="Verdana" charset="0"/>
              </a:rPr>
              <a:t>.</a:t>
            </a:r>
          </a:p>
        </p:txBody>
      </p:sp>
      <p:sp>
        <p:nvSpPr>
          <p:cNvPr id="1841176" name="Rectangle 24"/>
          <p:cNvSpPr>
            <a:spLocks noChangeArrowheads="1"/>
          </p:cNvSpPr>
          <p:nvPr/>
        </p:nvSpPr>
        <p:spPr bwMode="auto">
          <a:xfrm>
            <a:off x="914400" y="8382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533400" y="5153026"/>
            <a:ext cx="1905000" cy="4572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Commit</a:t>
            </a:r>
            <a:endParaRPr lang="en-US" sz="2000" dirty="0">
              <a:latin typeface="Verdana" charset="0"/>
            </a:endParaRPr>
          </a:p>
        </p:txBody>
      </p:sp>
      <p:sp>
        <p:nvSpPr>
          <p:cNvPr id="1841174" name="Line 22"/>
          <p:cNvSpPr>
            <a:spLocks noChangeShapeType="1"/>
          </p:cNvSpPr>
          <p:nvPr/>
        </p:nvSpPr>
        <p:spPr bwMode="auto">
          <a:xfrm>
            <a:off x="1447800" y="5024438"/>
            <a:ext cx="0" cy="157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1447800" y="5610225"/>
            <a:ext cx="0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381000" y="2438400"/>
            <a:ext cx="2133600" cy="40322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Decode/Rename</a:t>
            </a:r>
            <a:endParaRPr lang="en-US" sz="2000" dirty="0">
              <a:latin typeface="Verdana" charset="0"/>
            </a:endParaRP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1447800" y="22272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>
            <a:off x="1447800" y="2836862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3850</TotalTime>
  <Pages>12</Pages>
  <Words>1771</Words>
  <Application>Microsoft Macintosh PowerPoint</Application>
  <PresentationFormat>Letter Paper (8.5x11 in)</PresentationFormat>
  <Paragraphs>462</Paragraphs>
  <Slides>22</Slides>
  <Notes>21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CS252-template</vt:lpstr>
      <vt:lpstr>CS 152 Computer Architecture and Engineering   Lecture 11 - Out-of-Order Issue, Register Renaming,  &amp; Branch Prediction</vt:lpstr>
      <vt:lpstr>Last time in Lecture 12</vt:lpstr>
      <vt:lpstr>Register Renaming</vt:lpstr>
      <vt:lpstr>Renaming Structures</vt:lpstr>
      <vt:lpstr>Reorder Buffer Management</vt:lpstr>
      <vt:lpstr>Precise Interrupts</vt:lpstr>
      <vt:lpstr>Effect on Interrupts Out-of-order Completion</vt:lpstr>
      <vt:lpstr>Exception Handling (In-Order Five-Stage Pipeline)</vt:lpstr>
      <vt:lpstr>Phases of Instruction Execution</vt:lpstr>
      <vt:lpstr>In-Order Commit for Precise Exceptions</vt:lpstr>
      <vt:lpstr>Extensions for Precise Exceptions</vt:lpstr>
      <vt:lpstr>Rollback and Renaming</vt:lpstr>
      <vt:lpstr>Renaming Table</vt:lpstr>
      <vt:lpstr>Control Flow Penalty</vt:lpstr>
      <vt:lpstr>CS152 Administrivia</vt:lpstr>
      <vt:lpstr>Mispredict Recovery</vt:lpstr>
      <vt:lpstr>In-Order Commit for Precise Exceptions</vt:lpstr>
      <vt:lpstr>Branch Misprediction in Pipeline</vt:lpstr>
      <vt:lpstr>Recovering ROB/Renaming Table</vt:lpstr>
      <vt:lpstr>“Data-in-ROB” Design (HP PA8000, Pentium Pro, Core2Duo, Nehalem)</vt:lpstr>
      <vt:lpstr>Data Movement in Data-in-ROB Design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329</cp:revision>
  <cp:lastPrinted>2011-03-02T03:52:46Z</cp:lastPrinted>
  <dcterms:created xsi:type="dcterms:W3CDTF">2012-03-01T05:36:34Z</dcterms:created>
  <dcterms:modified xsi:type="dcterms:W3CDTF">2012-03-01T05:36:53Z</dcterms:modified>
</cp:coreProperties>
</file>