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22" r:id="rId2"/>
    <p:sldId id="570" r:id="rId3"/>
    <p:sldId id="694" r:id="rId4"/>
    <p:sldId id="696" r:id="rId5"/>
    <p:sldId id="697" r:id="rId6"/>
    <p:sldId id="695" r:id="rId7"/>
    <p:sldId id="698" r:id="rId8"/>
    <p:sldId id="699" r:id="rId9"/>
    <p:sldId id="701" r:id="rId10"/>
    <p:sldId id="703" r:id="rId11"/>
    <p:sldId id="705" r:id="rId12"/>
    <p:sldId id="707" r:id="rId13"/>
    <p:sldId id="708" r:id="rId14"/>
    <p:sldId id="709" r:id="rId15"/>
    <p:sldId id="710" r:id="rId16"/>
    <p:sldId id="715" r:id="rId17"/>
    <p:sldId id="716" r:id="rId18"/>
    <p:sldId id="717" r:id="rId19"/>
    <p:sldId id="718" r:id="rId20"/>
    <p:sldId id="719" r:id="rId21"/>
    <p:sldId id="720" r:id="rId22"/>
    <p:sldId id="721" r:id="rId23"/>
    <p:sldId id="724" r:id="rId24"/>
    <p:sldId id="692" r:id="rId25"/>
    <p:sldId id="725" r:id="rId26"/>
    <p:sldId id="726" r:id="rId27"/>
    <p:sldId id="727" r:id="rId28"/>
    <p:sldId id="728" r:id="rId29"/>
    <p:sldId id="730" r:id="rId30"/>
    <p:sldId id="731" r:id="rId31"/>
    <p:sldId id="734" r:id="rId32"/>
    <p:sldId id="732" r:id="rId33"/>
    <p:sldId id="733" r:id="rId34"/>
    <p:sldId id="736" r:id="rId35"/>
    <p:sldId id="737" r:id="rId36"/>
    <p:sldId id="531" r:id="rId37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8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 smtClean="0"/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pPr>
              <a:defRPr/>
            </a:pPr>
            <a:fld id="{8416C5A1-D5B3-5B4C-B88E-AF8F936C4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fld id="{FBBE66D6-27B8-E442-9EC5-B495BB6C3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/>
              <a:t>Page </a:t>
            </a:r>
            <a:fld id="{BA7922DD-DFAE-D746-B8AD-4BC1203AFA3E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/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85830-A8CA-884D-92E8-9AAD1D01CFB4}" type="slidenum">
              <a:rPr lang="en-US"/>
              <a:pPr/>
              <a:t>1</a:t>
            </a:fld>
            <a:endParaRPr lang="en-US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08B32-C238-5D4C-9B0C-E0ED23537E20}" type="slidenum">
              <a:rPr lang="en-US"/>
              <a:pPr/>
              <a:t>10</a:t>
            </a:fld>
            <a:endParaRPr lang="en-US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/>
              <a:pPr/>
              <a:t>11</a:t>
            </a:fld>
            <a:endParaRPr lang="en-US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6F9A3-B177-944C-BD7B-F2A13348999D}" type="slidenum">
              <a:rPr lang="en-US"/>
              <a:pPr/>
              <a:t>12</a:t>
            </a:fld>
            <a:endParaRPr lang="en-US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DA6A4-8135-C740-9D77-36557AF4CF39}" type="slidenum">
              <a:rPr lang="en-US"/>
              <a:pPr/>
              <a:t>13</a:t>
            </a:fld>
            <a:endParaRPr lang="en-US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58153-0927-C045-B598-908C6D634F6E}" type="slidenum">
              <a:rPr lang="en-US"/>
              <a:pPr/>
              <a:t>14</a:t>
            </a:fld>
            <a:endParaRPr lang="en-US"/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718A24-17D2-E643-A7C7-C2B14010F2F7}" type="slidenum">
              <a:rPr lang="en-US"/>
              <a:pPr/>
              <a:t>15</a:t>
            </a:fld>
            <a:endParaRPr lang="en-US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0CF89D-C25D-D940-ABE8-16FAE82FC592}" type="slidenum">
              <a:rPr lang="en-US"/>
              <a:pPr/>
              <a:t>16</a:t>
            </a:fld>
            <a:endParaRPr lang="en-US"/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CFA942-6AE4-7442-9250-D439A3F41E41}" type="slidenum">
              <a:rPr lang="en-US"/>
              <a:pPr/>
              <a:t>17</a:t>
            </a:fld>
            <a:endParaRPr lang="en-US"/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1C336-240E-D147-BEE0-54E13AABADE3}" type="slidenum">
              <a:rPr lang="en-US"/>
              <a:pPr/>
              <a:t>18</a:t>
            </a:fld>
            <a:endParaRPr lang="en-US"/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F1FA9-B9AF-7C43-BCF1-799C60C771E9}" type="slidenum">
              <a:rPr lang="en-US"/>
              <a:pPr/>
              <a:t>19</a:t>
            </a:fld>
            <a:endParaRPr lang="en-US"/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pPr lvl="1"/>
            <a:r>
              <a:rPr lang="en-US"/>
              <a:t>Can the dispatched instruction cause a</a:t>
            </a:r>
          </a:p>
          <a:p>
            <a:pPr lvl="2"/>
            <a:r>
              <a:rPr lang="en-US"/>
              <a:t>WAR hazard ? </a:t>
            </a:r>
            <a:r>
              <a:rPr lang="en-US" i="1">
                <a:solidFill>
                  <a:srgbClr val="FF0000"/>
                </a:solidFill>
              </a:rPr>
              <a:t>NO: Operands read at issue</a:t>
            </a:r>
            <a:r>
              <a:rPr lang="en-US"/>
              <a:t>	</a:t>
            </a:r>
          </a:p>
          <a:p>
            <a:pPr lvl="2"/>
            <a:r>
              <a:rPr lang="en-US"/>
              <a:t>WAW hazard ? </a:t>
            </a:r>
            <a:r>
              <a:rPr lang="en-US" i="1">
                <a:solidFill>
                  <a:srgbClr val="FF0000"/>
                </a:solidFill>
              </a:rPr>
              <a:t>YES: Out-of-order completion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46F15-0C38-1645-BE52-91FE96404F7F}" type="slidenum">
              <a:rPr lang="en-US"/>
              <a:pPr/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DB48E-B176-504E-AD15-480F52A04F28}" type="slidenum">
              <a:rPr lang="en-US"/>
              <a:pPr/>
              <a:t>20</a:t>
            </a:fld>
            <a:endParaRPr lang="en-US"/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2A7CAB-E1DF-BF42-BA8F-F0A556C505FB}" type="slidenum">
              <a:rPr lang="en-US"/>
              <a:pPr/>
              <a:t>21</a:t>
            </a:fld>
            <a:endParaRPr lang="en-US"/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B5CA69-36F3-3949-B2C6-C8774F835091}" type="slidenum">
              <a:rPr lang="en-US"/>
              <a:pPr/>
              <a:t>22</a:t>
            </a:fld>
            <a:endParaRPr lang="en-US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1DB94-9DA1-9E4C-9848-1FD4C398B453}" type="slidenum">
              <a:rPr lang="en-US"/>
              <a:pPr/>
              <a:t>23</a:t>
            </a:fld>
            <a:endParaRPr lang="en-US"/>
          </a:p>
        </p:txBody>
      </p:sp>
      <p:sp>
        <p:nvSpPr>
          <p:cNvPr id="7987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8A6A8C-8130-B24E-93A1-1E5B809B1140}" type="slidenum">
              <a:rPr lang="en-US"/>
              <a:pPr/>
              <a:t>24</a:t>
            </a:fld>
            <a:endParaRPr lang="en-US"/>
          </a:p>
        </p:txBody>
      </p:sp>
      <p:sp>
        <p:nvSpPr>
          <p:cNvPr id="6349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1BD57-690C-8248-9AAD-5D6EC09F14D7}" type="slidenum">
              <a:rPr lang="en-US"/>
              <a:pPr/>
              <a:t>25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036D52-6E66-1D4A-8BF4-B83D29E55CF6}" type="slidenum">
              <a:rPr lang="en-US"/>
              <a:pPr/>
              <a:t>26</a:t>
            </a:fld>
            <a:endParaRPr lang="en-US"/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r>
              <a:rPr lang="en-US"/>
              <a:t>WAR hazard delays issue of 5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9B3E8-B002-3E4C-AF96-414D7DF5172F}" type="slidenum">
              <a:rPr lang="en-US"/>
              <a:pPr/>
              <a:t>27</a:t>
            </a:fld>
            <a:endParaRPr lang="en-US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r>
              <a:rPr lang="en-US"/>
              <a:t>Ilustrates how one feature alone may not help – happens today when people study single new idea in a very detailed model.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D955C-3A40-E14D-96D8-27DC8F4CEC32}" type="slidenum">
              <a:rPr lang="en-US"/>
              <a:pPr/>
              <a:t>28</a:t>
            </a:fld>
            <a:endParaRPr lang="en-US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solidFill>
            <a:srgbClr val="FFFFFF"/>
          </a:solidFill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901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0EEBA-C963-EC4A-974E-E8B4E4986135}" type="slidenum">
              <a:rPr lang="en-US"/>
              <a:pPr/>
              <a:t>29</a:t>
            </a:fld>
            <a:endParaRPr lang="en-US"/>
          </a:p>
        </p:txBody>
      </p:sp>
      <p:sp>
        <p:nvSpPr>
          <p:cNvPr id="9011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79" tIns="47540" rIns="95079" bIns="475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FECF9C-6558-AD43-B9F6-2312BDF9324D}" type="slidenum">
              <a:rPr lang="en-US"/>
              <a:pPr/>
              <a:t>3</a:t>
            </a:fld>
            <a:endParaRPr lang="en-US"/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DE970-54EF-5045-9E1B-C73ECCA7290A}" type="slidenum">
              <a:rPr lang="en-US"/>
              <a:pPr/>
              <a:t>30</a:t>
            </a:fld>
            <a:endParaRPr lang="en-US"/>
          </a:p>
        </p:txBody>
      </p:sp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38E78-6495-3D4F-A87D-E9B9AD8E80DB}" type="slidenum">
              <a:rPr lang="en-US"/>
              <a:pPr/>
              <a:t>31</a:t>
            </a:fld>
            <a:endParaRPr lang="en-US"/>
          </a:p>
        </p:txBody>
      </p:sp>
      <p:sp>
        <p:nvSpPr>
          <p:cNvPr id="1825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2FF69-F849-0046-A91D-1E1050443861}" type="slidenum">
              <a:rPr lang="en-US"/>
              <a:pPr/>
              <a:t>32</a:t>
            </a:fld>
            <a:endParaRPr lang="en-US"/>
          </a:p>
        </p:txBody>
      </p:sp>
      <p:sp>
        <p:nvSpPr>
          <p:cNvPr id="191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3811-3E13-9549-A268-5F1581B3C37A}" type="slidenum">
              <a:rPr lang="en-US"/>
              <a:pPr/>
              <a:t>33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153E-8E30-FA4B-A68D-AEEBA27A3E98}" type="slidenum">
              <a:rPr lang="en-US"/>
              <a:pPr/>
              <a:t>34</a:t>
            </a:fld>
            <a:endParaRPr lang="en-US"/>
          </a:p>
        </p:txBody>
      </p:sp>
      <p:sp>
        <p:nvSpPr>
          <p:cNvPr id="1829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9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AE971-92C2-D04B-84A8-FE3C7300E5A1}" type="slidenum">
              <a:rPr lang="en-US"/>
              <a:pPr/>
              <a:t>35</a:t>
            </a:fld>
            <a:endParaRPr lang="en-US"/>
          </a:p>
        </p:txBody>
      </p:sp>
      <p:sp>
        <p:nvSpPr>
          <p:cNvPr id="183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3208F-0602-D64C-8850-F41E8487E75A}" type="slidenum">
              <a:rPr lang="en-US"/>
              <a:pPr/>
              <a:t>36</a:t>
            </a:fld>
            <a:endParaRPr lang="en-US"/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ED01B-7083-BE49-AEE7-6AEF2129653A}" type="slidenum">
              <a:rPr lang="en-US"/>
              <a:pPr/>
              <a:t>4</a:t>
            </a:fld>
            <a:endParaRPr lang="en-US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38D5A-CE29-DE45-A922-93C21CAE7E1F}" type="slidenum">
              <a:rPr lang="en-US"/>
              <a:pPr/>
              <a:t>5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6A5A9-ED82-7048-8085-90A8ED56532B}" type="slidenum">
              <a:rPr lang="en-US"/>
              <a:pPr/>
              <a:t>6</a:t>
            </a:fld>
            <a:endParaRPr 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4560888"/>
            <a:ext cx="5359400" cy="43211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06" tIns="47503" rIns="95006" bIns="47503"/>
          <a:lstStyle/>
          <a:p>
            <a:r>
              <a:rPr lang="en-US"/>
              <a:t>Why not have a transfer between FP and GPR? Why have it?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D6B2C-B32B-8946-88AE-9604C99FD49A}" type="slidenum">
              <a:rPr lang="en-US"/>
              <a:pPr/>
              <a:t>7</a:t>
            </a:fld>
            <a:endParaRPr lang="en-US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72D67-8EA9-D046-8CA1-41C21D2A952D}" type="slidenum">
              <a:rPr lang="en-US"/>
              <a:pPr/>
              <a:t>8</a:t>
            </a:fld>
            <a:endParaRPr lang="en-US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046E1-0B74-0E4D-957D-45BB85BD91D4}" type="slidenum">
              <a:rPr lang="en-US"/>
              <a:pPr/>
              <a:t>9</a:t>
            </a:fld>
            <a:endParaRPr lang="en-US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FC8CC9-5BB5-344A-8BC3-E2FFC341699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4CC323-DB9D-7543-853D-04CFF41BAFC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FE7660-8181-CF41-BFDE-6A45137D41B6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007ACA-4B1F-2740-9AB7-0BB380EF339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A0AB8E-88C6-F34F-A28D-8D416DE7A1FF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3C1709-9FC1-6A41-B552-83FF03B5DF36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78A0B7-5146-0B4E-872B-B2750029DCDC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240F46-8518-064B-BBA5-423998124833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EBC1C4-7883-E04A-86FA-7879D3DAB648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1FDD24-FA19-6B4D-BE25-9F729F56B2D8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623620-DFD1-2C41-A3F9-1A6D86676926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9DD8539-4BE3-274B-9196-0AC951BA969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196315" y="6519446"/>
            <a:ext cx="186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February</a:t>
            </a:r>
            <a:r>
              <a:rPr lang="en-US" sz="1600" baseline="0" dirty="0" smtClean="0">
                <a:solidFill>
                  <a:srgbClr val="FF0000"/>
                </a:solidFill>
              </a:rPr>
              <a:t> 23,</a:t>
            </a:r>
            <a:r>
              <a:rPr lang="en-US" sz="1600" dirty="0" smtClean="0">
                <a:solidFill>
                  <a:srgbClr val="FF0000"/>
                </a:solidFill>
              </a:rPr>
              <a:t> 2012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58571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7848600" cy="29718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10 </a:t>
            </a:r>
            <a:r>
              <a:rPr lang="en-US" dirty="0"/>
              <a:t>- Complex </a:t>
            </a:r>
            <a:r>
              <a:rPr lang="en-US" dirty="0" smtClean="0"/>
              <a:t>Pipelines,</a:t>
            </a:r>
            <a:br>
              <a:rPr lang="en-US" dirty="0" smtClean="0"/>
            </a:br>
            <a:r>
              <a:rPr lang="en-US" dirty="0" smtClean="0"/>
              <a:t>Out-of-Order Issue, Register Renaming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99CC0-CBF0-3F4D-B9C7-297DF9096F7A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-76200"/>
            <a:ext cx="7162800" cy="920750"/>
          </a:xfrm>
        </p:spPr>
        <p:txBody>
          <a:bodyPr/>
          <a:lstStyle/>
          <a:p>
            <a:r>
              <a:rPr lang="en-US"/>
              <a:t>In-Order Superscalar Pipeline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4191000" cy="4087813"/>
          </a:xfrm>
          <a:noFill/>
        </p:spPr>
        <p:txBody>
          <a:bodyPr/>
          <a:lstStyle/>
          <a:p>
            <a:pPr marL="168275" indent="-168275">
              <a:lnSpc>
                <a:spcPct val="100000"/>
              </a:lnSpc>
              <a:spcBef>
                <a:spcPct val="10000"/>
              </a:spcBef>
            </a:pPr>
            <a:r>
              <a:rPr lang="en-US" sz="2000" dirty="0"/>
              <a:t>Fetch two instructions per cycle; issue both simultaneously</a:t>
            </a:r>
            <a:r>
              <a:rPr lang="en-US" sz="2000" i="1" dirty="0"/>
              <a:t> if </a:t>
            </a:r>
            <a:r>
              <a:rPr lang="en-US" sz="2000" dirty="0"/>
              <a:t>one is integer/memory and other is floating point</a:t>
            </a:r>
          </a:p>
          <a:p>
            <a:pPr marL="168275" indent="-168275">
              <a:lnSpc>
                <a:spcPct val="100000"/>
              </a:lnSpc>
              <a:spcBef>
                <a:spcPct val="10000"/>
              </a:spcBef>
            </a:pPr>
            <a:r>
              <a:rPr lang="en-US" sz="2000" dirty="0"/>
              <a:t>Inexpensive way of increasing throughput, examples include Alpha 21064 (1992) &amp; MIPS R5000 series (1996)</a:t>
            </a:r>
          </a:p>
          <a:p>
            <a:pPr marL="168275" indent="-168275">
              <a:lnSpc>
                <a:spcPct val="100000"/>
              </a:lnSpc>
              <a:spcBef>
                <a:spcPct val="10000"/>
              </a:spcBef>
            </a:pPr>
            <a:r>
              <a:rPr lang="en-US" sz="2000" dirty="0"/>
              <a:t>Same idea can be extended to wider issue by duplicating functional units (e.g. 4-issue </a:t>
            </a:r>
            <a:r>
              <a:rPr lang="en-US" sz="2000" dirty="0" err="1" smtClean="0"/>
              <a:t>UltraSPARC</a:t>
            </a:r>
            <a:r>
              <a:rPr lang="en-US" sz="2000" dirty="0" smtClean="0"/>
              <a:t> &amp; Alpha 21164) </a:t>
            </a:r>
            <a:r>
              <a:rPr lang="en-US" sz="2000" dirty="0"/>
              <a:t>but </a:t>
            </a:r>
            <a:r>
              <a:rPr lang="en-US" sz="2000" dirty="0" err="1"/>
              <a:t>regfile</a:t>
            </a:r>
            <a:r>
              <a:rPr lang="en-US" sz="2000" dirty="0"/>
              <a:t> ports and bypassing costs grow quickly</a:t>
            </a:r>
          </a:p>
        </p:txBody>
      </p:sp>
      <p:grpSp>
        <p:nvGrpSpPr>
          <p:cNvPr id="35847" name="Group 93"/>
          <p:cNvGrpSpPr>
            <a:grpSpLocks/>
          </p:cNvGrpSpPr>
          <p:nvPr/>
        </p:nvGrpSpPr>
        <p:grpSpPr bwMode="auto">
          <a:xfrm>
            <a:off x="1066800" y="493712"/>
            <a:ext cx="7924800" cy="5373688"/>
            <a:chOff x="672" y="551"/>
            <a:chExt cx="4992" cy="3385"/>
          </a:xfrm>
        </p:grpSpPr>
        <p:sp>
          <p:nvSpPr>
            <p:cNvPr id="35848" name="Text Box 4"/>
            <p:cNvSpPr txBox="1">
              <a:spLocks noChangeArrowheads="1"/>
            </p:cNvSpPr>
            <p:nvPr/>
          </p:nvSpPr>
          <p:spPr bwMode="auto">
            <a:xfrm>
              <a:off x="4848" y="2949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 dirty="0">
                  <a:solidFill>
                    <a:schemeClr val="hlink"/>
                  </a:solidFill>
                </a:rPr>
                <a:t>Commit Point</a:t>
              </a:r>
            </a:p>
          </p:txBody>
        </p:sp>
        <p:sp>
          <p:nvSpPr>
            <p:cNvPr id="35849" name="Line 5"/>
            <p:cNvSpPr>
              <a:spLocks noChangeShapeType="1"/>
            </p:cNvSpPr>
            <p:nvPr/>
          </p:nvSpPr>
          <p:spPr bwMode="auto">
            <a:xfrm flipV="1">
              <a:off x="1463" y="998"/>
              <a:ext cx="73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Text Box 6"/>
            <p:cNvSpPr txBox="1">
              <a:spLocks noChangeArrowheads="1"/>
            </p:cNvSpPr>
            <p:nvPr/>
          </p:nvSpPr>
          <p:spPr bwMode="auto">
            <a:xfrm>
              <a:off x="1384" y="862"/>
              <a:ext cx="187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 i="1"/>
                <a:t>2</a:t>
              </a:r>
            </a:p>
          </p:txBody>
        </p:sp>
        <p:sp>
          <p:nvSpPr>
            <p:cNvPr id="35851" name="Freeform 7"/>
            <p:cNvSpPr>
              <a:spLocks/>
            </p:cNvSpPr>
            <p:nvPr/>
          </p:nvSpPr>
          <p:spPr bwMode="auto">
            <a:xfrm>
              <a:off x="3345" y="3459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Freeform 8"/>
            <p:cNvSpPr>
              <a:spLocks/>
            </p:cNvSpPr>
            <p:nvPr/>
          </p:nvSpPr>
          <p:spPr bwMode="auto">
            <a:xfrm>
              <a:off x="2863" y="1506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Freeform 9"/>
            <p:cNvSpPr>
              <a:spLocks/>
            </p:cNvSpPr>
            <p:nvPr/>
          </p:nvSpPr>
          <p:spPr bwMode="auto">
            <a:xfrm>
              <a:off x="2863" y="638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Freeform 10"/>
            <p:cNvSpPr>
              <a:spLocks/>
            </p:cNvSpPr>
            <p:nvPr/>
          </p:nvSpPr>
          <p:spPr bwMode="auto">
            <a:xfrm>
              <a:off x="4001" y="1766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Line 11"/>
            <p:cNvSpPr>
              <a:spLocks noChangeShapeType="1"/>
            </p:cNvSpPr>
            <p:nvPr/>
          </p:nvSpPr>
          <p:spPr bwMode="auto">
            <a:xfrm>
              <a:off x="3651" y="1072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Line 12"/>
            <p:cNvSpPr>
              <a:spLocks noChangeShapeType="1"/>
            </p:cNvSpPr>
            <p:nvPr/>
          </p:nvSpPr>
          <p:spPr bwMode="auto">
            <a:xfrm>
              <a:off x="816" y="1056"/>
              <a:ext cx="2091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57" name="Group 13"/>
            <p:cNvGrpSpPr>
              <a:grpSpLocks/>
            </p:cNvGrpSpPr>
            <p:nvPr/>
          </p:nvGrpSpPr>
          <p:grpSpPr bwMode="auto">
            <a:xfrm>
              <a:off x="672" y="725"/>
              <a:ext cx="175" cy="694"/>
              <a:chOff x="336" y="1200"/>
              <a:chExt cx="144" cy="720"/>
            </a:xfrm>
          </p:grpSpPr>
          <p:sp>
            <p:nvSpPr>
              <p:cNvPr id="35926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PC</a:t>
                </a:r>
              </a:p>
            </p:txBody>
          </p:sp>
          <p:sp>
            <p:nvSpPr>
              <p:cNvPr id="35927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58" name="Rectangle 16"/>
            <p:cNvSpPr>
              <a:spLocks noChangeArrowheads="1"/>
            </p:cNvSpPr>
            <p:nvPr/>
          </p:nvSpPr>
          <p:spPr bwMode="auto">
            <a:xfrm>
              <a:off x="891" y="768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Inst. Mem</a:t>
              </a:r>
            </a:p>
          </p:txBody>
        </p:sp>
        <p:grpSp>
          <p:nvGrpSpPr>
            <p:cNvPr id="35859" name="Group 17"/>
            <p:cNvGrpSpPr>
              <a:grpSpLocks/>
            </p:cNvGrpSpPr>
            <p:nvPr/>
          </p:nvGrpSpPr>
          <p:grpSpPr bwMode="auto">
            <a:xfrm>
              <a:off x="1562" y="725"/>
              <a:ext cx="175" cy="694"/>
              <a:chOff x="336" y="1200"/>
              <a:chExt cx="144" cy="720"/>
            </a:xfrm>
          </p:grpSpPr>
          <p:sp>
            <p:nvSpPr>
              <p:cNvPr id="3592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D</a:t>
                </a:r>
              </a:p>
            </p:txBody>
          </p:sp>
          <p:sp>
            <p:nvSpPr>
              <p:cNvPr id="3592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2951" y="1245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1781" y="768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Dual</a:t>
              </a:r>
            </a:p>
            <a:p>
              <a:pPr>
                <a:spcBef>
                  <a:spcPct val="0"/>
                </a:spcBef>
              </a:pPr>
              <a:r>
                <a:rPr lang="en-US"/>
                <a:t>Decode</a:t>
              </a:r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3038" y="898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63" name="Group 23"/>
            <p:cNvGrpSpPr>
              <a:grpSpLocks/>
            </p:cNvGrpSpPr>
            <p:nvPr/>
          </p:nvGrpSpPr>
          <p:grpSpPr bwMode="auto">
            <a:xfrm>
              <a:off x="3170" y="725"/>
              <a:ext cx="175" cy="694"/>
              <a:chOff x="336" y="1200"/>
              <a:chExt cx="144" cy="720"/>
            </a:xfrm>
          </p:grpSpPr>
          <p:sp>
            <p:nvSpPr>
              <p:cNvPr id="35922" name="Rectangle 2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5923" name="Freeform 2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4" name="Freeform 26"/>
            <p:cNvSpPr>
              <a:spLocks/>
            </p:cNvSpPr>
            <p:nvPr/>
          </p:nvSpPr>
          <p:spPr bwMode="auto">
            <a:xfrm>
              <a:off x="3432" y="768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65" name="Group 27"/>
            <p:cNvGrpSpPr>
              <a:grpSpLocks/>
            </p:cNvGrpSpPr>
            <p:nvPr/>
          </p:nvGrpSpPr>
          <p:grpSpPr bwMode="auto">
            <a:xfrm>
              <a:off x="3738" y="725"/>
              <a:ext cx="176" cy="694"/>
              <a:chOff x="336" y="1200"/>
              <a:chExt cx="144" cy="720"/>
            </a:xfrm>
          </p:grpSpPr>
          <p:sp>
            <p:nvSpPr>
              <p:cNvPr id="35920" name="Rectangle 2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21" name="Freeform 2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6" name="Rectangle 30"/>
            <p:cNvSpPr>
              <a:spLocks noChangeArrowheads="1"/>
            </p:cNvSpPr>
            <p:nvPr/>
          </p:nvSpPr>
          <p:spPr bwMode="auto">
            <a:xfrm>
              <a:off x="4001" y="725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Data Mem</a:t>
              </a:r>
            </a:p>
          </p:txBody>
        </p:sp>
        <p:grpSp>
          <p:nvGrpSpPr>
            <p:cNvPr id="35867" name="Group 31"/>
            <p:cNvGrpSpPr>
              <a:grpSpLocks/>
            </p:cNvGrpSpPr>
            <p:nvPr/>
          </p:nvGrpSpPr>
          <p:grpSpPr bwMode="auto">
            <a:xfrm>
              <a:off x="5401" y="725"/>
              <a:ext cx="175" cy="694"/>
              <a:chOff x="336" y="1200"/>
              <a:chExt cx="144" cy="720"/>
            </a:xfrm>
          </p:grpSpPr>
          <p:sp>
            <p:nvSpPr>
              <p:cNvPr id="35918" name="Rectangle 3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5919" name="Freeform 3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68" name="Text Box 34"/>
            <p:cNvSpPr txBox="1">
              <a:spLocks noChangeArrowheads="1"/>
            </p:cNvSpPr>
            <p:nvPr/>
          </p:nvSpPr>
          <p:spPr bwMode="auto">
            <a:xfrm>
              <a:off x="3468" y="975"/>
              <a:ext cx="1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35869" name="Rectangle 35"/>
            <p:cNvSpPr>
              <a:spLocks noChangeArrowheads="1"/>
            </p:cNvSpPr>
            <p:nvPr/>
          </p:nvSpPr>
          <p:spPr bwMode="auto">
            <a:xfrm>
              <a:off x="2601" y="76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GPRs</a:t>
              </a:r>
            </a:p>
          </p:txBody>
        </p:sp>
        <p:sp>
          <p:nvSpPr>
            <p:cNvPr id="35870" name="Line 36"/>
            <p:cNvSpPr>
              <a:spLocks noChangeShapeType="1"/>
            </p:cNvSpPr>
            <p:nvPr/>
          </p:nvSpPr>
          <p:spPr bwMode="auto">
            <a:xfrm>
              <a:off x="3651" y="1940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1" name="Freeform 37"/>
            <p:cNvSpPr>
              <a:spLocks/>
            </p:cNvSpPr>
            <p:nvPr/>
          </p:nvSpPr>
          <p:spPr bwMode="auto">
            <a:xfrm>
              <a:off x="3432" y="1636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72" name="Group 38"/>
            <p:cNvGrpSpPr>
              <a:grpSpLocks/>
            </p:cNvGrpSpPr>
            <p:nvPr/>
          </p:nvGrpSpPr>
          <p:grpSpPr bwMode="auto">
            <a:xfrm>
              <a:off x="3738" y="1593"/>
              <a:ext cx="176" cy="694"/>
              <a:chOff x="336" y="1200"/>
              <a:chExt cx="144" cy="720"/>
            </a:xfrm>
          </p:grpSpPr>
          <p:sp>
            <p:nvSpPr>
              <p:cNvPr id="35916" name="Rectangle 3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17" name="Freeform 4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873" name="Group 41"/>
            <p:cNvGrpSpPr>
              <a:grpSpLocks/>
            </p:cNvGrpSpPr>
            <p:nvPr/>
          </p:nvGrpSpPr>
          <p:grpSpPr bwMode="auto">
            <a:xfrm>
              <a:off x="5401" y="1593"/>
              <a:ext cx="175" cy="694"/>
              <a:chOff x="336" y="1200"/>
              <a:chExt cx="144" cy="720"/>
            </a:xfrm>
          </p:grpSpPr>
          <p:sp>
            <p:nvSpPr>
              <p:cNvPr id="35914" name="Rectangle 4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5915" name="Freeform 4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74" name="Text Box 44"/>
            <p:cNvSpPr txBox="1">
              <a:spLocks noChangeArrowheads="1"/>
            </p:cNvSpPr>
            <p:nvPr/>
          </p:nvSpPr>
          <p:spPr bwMode="auto">
            <a:xfrm>
              <a:off x="4004" y="1844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FAdd</a:t>
              </a:r>
            </a:p>
          </p:txBody>
        </p:sp>
        <p:grpSp>
          <p:nvGrpSpPr>
            <p:cNvPr id="35875" name="Group 45"/>
            <p:cNvGrpSpPr>
              <a:grpSpLocks/>
            </p:cNvGrpSpPr>
            <p:nvPr/>
          </p:nvGrpSpPr>
          <p:grpSpPr bwMode="auto">
            <a:xfrm>
              <a:off x="4570" y="1593"/>
              <a:ext cx="175" cy="694"/>
              <a:chOff x="336" y="1200"/>
              <a:chExt cx="144" cy="720"/>
            </a:xfrm>
          </p:grpSpPr>
          <p:sp>
            <p:nvSpPr>
              <p:cNvPr id="35912" name="Rectangle 4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13" name="Freeform 4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5876" name="Group 48"/>
            <p:cNvGrpSpPr>
              <a:grpSpLocks/>
            </p:cNvGrpSpPr>
            <p:nvPr/>
          </p:nvGrpSpPr>
          <p:grpSpPr bwMode="auto">
            <a:xfrm>
              <a:off x="4570" y="725"/>
              <a:ext cx="175" cy="694"/>
              <a:chOff x="336" y="1200"/>
              <a:chExt cx="144" cy="720"/>
            </a:xfrm>
          </p:grpSpPr>
          <p:sp>
            <p:nvSpPr>
              <p:cNvPr id="35910" name="Rectangle 4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11" name="Freeform 5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77" name="Line 51"/>
            <p:cNvSpPr>
              <a:spLocks noChangeShapeType="1"/>
            </p:cNvSpPr>
            <p:nvPr/>
          </p:nvSpPr>
          <p:spPr bwMode="auto">
            <a:xfrm>
              <a:off x="2951" y="2113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8" name="Line 52"/>
            <p:cNvSpPr>
              <a:spLocks noChangeShapeType="1"/>
            </p:cNvSpPr>
            <p:nvPr/>
          </p:nvSpPr>
          <p:spPr bwMode="auto">
            <a:xfrm>
              <a:off x="3038" y="1766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79" name="Rectangle 53"/>
            <p:cNvSpPr>
              <a:spLocks noChangeArrowheads="1"/>
            </p:cNvSpPr>
            <p:nvPr/>
          </p:nvSpPr>
          <p:spPr bwMode="auto">
            <a:xfrm>
              <a:off x="2601" y="1636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FPRs</a:t>
              </a:r>
            </a:p>
          </p:txBody>
        </p:sp>
        <p:grpSp>
          <p:nvGrpSpPr>
            <p:cNvPr id="35880" name="Group 54"/>
            <p:cNvGrpSpPr>
              <a:grpSpLocks/>
            </p:cNvGrpSpPr>
            <p:nvPr/>
          </p:nvGrpSpPr>
          <p:grpSpPr bwMode="auto">
            <a:xfrm>
              <a:off x="3126" y="1593"/>
              <a:ext cx="175" cy="694"/>
              <a:chOff x="336" y="1200"/>
              <a:chExt cx="144" cy="720"/>
            </a:xfrm>
          </p:grpSpPr>
          <p:sp>
            <p:nvSpPr>
              <p:cNvPr id="35908" name="Rectangle 5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5909" name="Freeform 5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1" name="Freeform 57"/>
            <p:cNvSpPr>
              <a:spLocks/>
            </p:cNvSpPr>
            <p:nvPr/>
          </p:nvSpPr>
          <p:spPr bwMode="auto">
            <a:xfrm>
              <a:off x="2496" y="1200"/>
              <a:ext cx="105" cy="696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2" name="Freeform 58"/>
            <p:cNvSpPr>
              <a:spLocks/>
            </p:cNvSpPr>
            <p:nvPr/>
          </p:nvSpPr>
          <p:spPr bwMode="auto">
            <a:xfrm>
              <a:off x="3432" y="2417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83" name="Group 59"/>
            <p:cNvGrpSpPr>
              <a:grpSpLocks/>
            </p:cNvGrpSpPr>
            <p:nvPr/>
          </p:nvGrpSpPr>
          <p:grpSpPr bwMode="auto">
            <a:xfrm>
              <a:off x="3738" y="2374"/>
              <a:ext cx="176" cy="694"/>
              <a:chOff x="336" y="1200"/>
              <a:chExt cx="144" cy="720"/>
            </a:xfrm>
          </p:grpSpPr>
          <p:sp>
            <p:nvSpPr>
              <p:cNvPr id="35906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07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4" name="Text Box 62"/>
            <p:cNvSpPr txBox="1">
              <a:spLocks noChangeArrowheads="1"/>
            </p:cNvSpPr>
            <p:nvPr/>
          </p:nvSpPr>
          <p:spPr bwMode="auto">
            <a:xfrm>
              <a:off x="4014" y="2625"/>
              <a:ext cx="40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FMul</a:t>
              </a:r>
            </a:p>
          </p:txBody>
        </p:sp>
        <p:grpSp>
          <p:nvGrpSpPr>
            <p:cNvPr id="35885" name="Group 63"/>
            <p:cNvGrpSpPr>
              <a:grpSpLocks/>
            </p:cNvGrpSpPr>
            <p:nvPr/>
          </p:nvGrpSpPr>
          <p:grpSpPr bwMode="auto">
            <a:xfrm>
              <a:off x="4570" y="2374"/>
              <a:ext cx="175" cy="694"/>
              <a:chOff x="336" y="1200"/>
              <a:chExt cx="144" cy="720"/>
            </a:xfrm>
          </p:grpSpPr>
          <p:sp>
            <p:nvSpPr>
              <p:cNvPr id="35904" name="Rectangle 6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6" name="Freeform 66"/>
            <p:cNvSpPr>
              <a:spLocks/>
            </p:cNvSpPr>
            <p:nvPr/>
          </p:nvSpPr>
          <p:spPr bwMode="auto">
            <a:xfrm>
              <a:off x="3345" y="2113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7" name="Freeform 67"/>
            <p:cNvSpPr>
              <a:spLocks/>
            </p:cNvSpPr>
            <p:nvPr/>
          </p:nvSpPr>
          <p:spPr bwMode="auto">
            <a:xfrm>
              <a:off x="3388" y="1766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888" name="Group 68"/>
            <p:cNvGrpSpPr>
              <a:grpSpLocks/>
            </p:cNvGrpSpPr>
            <p:nvPr/>
          </p:nvGrpSpPr>
          <p:grpSpPr bwMode="auto">
            <a:xfrm>
              <a:off x="3738" y="3111"/>
              <a:ext cx="176" cy="695"/>
              <a:chOff x="336" y="1200"/>
              <a:chExt cx="144" cy="720"/>
            </a:xfrm>
          </p:grpSpPr>
          <p:sp>
            <p:nvSpPr>
              <p:cNvPr id="35902" name="Rectangle 6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5903" name="Freeform 7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89" name="Freeform 71"/>
            <p:cNvSpPr>
              <a:spLocks/>
            </p:cNvSpPr>
            <p:nvPr/>
          </p:nvSpPr>
          <p:spPr bwMode="auto">
            <a:xfrm>
              <a:off x="3345" y="2938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0" name="Freeform 72"/>
            <p:cNvSpPr>
              <a:spLocks/>
            </p:cNvSpPr>
            <p:nvPr/>
          </p:nvSpPr>
          <p:spPr bwMode="auto">
            <a:xfrm>
              <a:off x="3388" y="2547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1" name="Rectangle 73"/>
            <p:cNvSpPr>
              <a:spLocks noChangeArrowheads="1"/>
            </p:cNvSpPr>
            <p:nvPr/>
          </p:nvSpPr>
          <p:spPr bwMode="auto">
            <a:xfrm>
              <a:off x="3432" y="3111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FDiv</a:t>
              </a:r>
            </a:p>
          </p:txBody>
        </p:sp>
        <p:grpSp>
          <p:nvGrpSpPr>
            <p:cNvPr id="35892" name="Group 74"/>
            <p:cNvGrpSpPr>
              <a:grpSpLocks/>
            </p:cNvGrpSpPr>
            <p:nvPr/>
          </p:nvGrpSpPr>
          <p:grpSpPr bwMode="auto">
            <a:xfrm>
              <a:off x="4570" y="3111"/>
              <a:ext cx="175" cy="695"/>
              <a:chOff x="336" y="1200"/>
              <a:chExt cx="144" cy="720"/>
            </a:xfrm>
          </p:grpSpPr>
          <p:sp>
            <p:nvSpPr>
              <p:cNvPr id="35900" name="Rectangle 7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5901" name="Freeform 7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93" name="Line 77"/>
            <p:cNvSpPr>
              <a:spLocks noChangeShapeType="1"/>
            </p:cNvSpPr>
            <p:nvPr/>
          </p:nvSpPr>
          <p:spPr bwMode="auto">
            <a:xfrm>
              <a:off x="5183" y="2721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4" name="Freeform 79"/>
            <p:cNvSpPr>
              <a:spLocks/>
            </p:cNvSpPr>
            <p:nvPr/>
          </p:nvSpPr>
          <p:spPr bwMode="auto">
            <a:xfrm>
              <a:off x="5226" y="1072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5" name="Line 80"/>
            <p:cNvSpPr>
              <a:spLocks noChangeShapeType="1"/>
            </p:cNvSpPr>
            <p:nvPr/>
          </p:nvSpPr>
          <p:spPr bwMode="auto">
            <a:xfrm>
              <a:off x="5270" y="3459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6" name="Line 81"/>
            <p:cNvSpPr>
              <a:spLocks noChangeShapeType="1"/>
            </p:cNvSpPr>
            <p:nvPr/>
          </p:nvSpPr>
          <p:spPr bwMode="auto">
            <a:xfrm>
              <a:off x="5314" y="551"/>
              <a:ext cx="0" cy="234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897" name="Freeform 82"/>
            <p:cNvSpPr>
              <a:spLocks/>
            </p:cNvSpPr>
            <p:nvPr/>
          </p:nvSpPr>
          <p:spPr bwMode="auto">
            <a:xfrm>
              <a:off x="3957" y="1072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8" name="Text Box 88"/>
            <p:cNvSpPr txBox="1">
              <a:spLocks noChangeArrowheads="1"/>
            </p:cNvSpPr>
            <p:nvPr/>
          </p:nvSpPr>
          <p:spPr bwMode="auto">
            <a:xfrm>
              <a:off x="3840" y="3100"/>
              <a:ext cx="91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/>
                <a:t>Unpipelined divider</a:t>
              </a:r>
            </a:p>
          </p:txBody>
        </p:sp>
        <p:sp>
          <p:nvSpPr>
            <p:cNvPr id="35899" name="Line 90"/>
            <p:cNvSpPr>
              <a:spLocks noChangeShapeType="1"/>
            </p:cNvSpPr>
            <p:nvPr/>
          </p:nvSpPr>
          <p:spPr bwMode="auto">
            <a:xfrm flipH="1">
              <a:off x="2400" y="120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21636-62B0-DB43-BD07-0AA59B12012A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607300" cy="800100"/>
          </a:xfrm>
          <a:noFill/>
        </p:spPr>
        <p:txBody>
          <a:bodyPr lIns="90488" tIns="44450" rIns="90488" bIns="44450"/>
          <a:lstStyle/>
          <a:p>
            <a:r>
              <a:rPr lang="en-US"/>
              <a:t>Types of Data Hazards </a:t>
            </a: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Consider executing a sequence of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k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op  r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j</a:t>
            </a:r>
            <a:r>
              <a:rPr lang="en-US" sz="240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type of instructions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998788" y="2716212"/>
            <a:ext cx="428625" cy="165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Data-dependence</a:t>
            </a: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op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	Read-after-Write  </a:t>
            </a:r>
          </a:p>
          <a:p>
            <a:pPr lvl="3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op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4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(RAW) hazard</a:t>
            </a:r>
          </a:p>
        </p:txBody>
      </p:sp>
      <p:grpSp>
        <p:nvGrpSpPr>
          <p:cNvPr id="37897" name="Group 8"/>
          <p:cNvGrpSpPr>
            <a:grpSpLocks/>
          </p:cNvGrpSpPr>
          <p:nvPr/>
        </p:nvGrpSpPr>
        <p:grpSpPr bwMode="auto">
          <a:xfrm>
            <a:off x="1157288" y="3400425"/>
            <a:ext cx="6080125" cy="1063625"/>
            <a:chOff x="563" y="2663"/>
            <a:chExt cx="3662" cy="670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62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Anti-dependence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Write-after-Read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4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5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(WAR) hazard</a:t>
              </a:r>
            </a:p>
          </p:txBody>
        </p:sp>
      </p:grpSp>
      <p:grpSp>
        <p:nvGrpSpPr>
          <p:cNvPr id="37898" name="Group 11"/>
          <p:cNvGrpSpPr>
            <a:grpSpLocks/>
          </p:cNvGrpSpPr>
          <p:nvPr/>
        </p:nvGrpSpPr>
        <p:grpSpPr bwMode="auto">
          <a:xfrm>
            <a:off x="1157288" y="4630737"/>
            <a:ext cx="6121400" cy="1063625"/>
            <a:chOff x="572" y="3574"/>
            <a:chExt cx="3778" cy="670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78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Output-dependence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	Write-after-Write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6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op r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7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46388" y="4011612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300288" y="5154612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70E7EF-478B-054A-8F7A-E530D2F8CC9B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-76200"/>
            <a:ext cx="7264400" cy="1104900"/>
          </a:xfrm>
          <a:noFill/>
        </p:spPr>
        <p:txBody>
          <a:bodyPr lIns="90488" tIns="44450" rIns="90488" bIns="44450"/>
          <a:lstStyle/>
          <a:p>
            <a:r>
              <a:rPr lang="en-US"/>
              <a:t>Register vs. Memory Dependence</a:t>
            </a:r>
          </a:p>
        </p:txBody>
      </p:sp>
      <p:sp>
        <p:nvSpPr>
          <p:cNvPr id="39942" name="Rectangle 3"/>
          <p:cNvSpPr>
            <a:spLocks noChangeArrowheads="1"/>
          </p:cNvSpPr>
          <p:nvPr/>
        </p:nvSpPr>
        <p:spPr bwMode="auto">
          <a:xfrm>
            <a:off x="838200" y="1168400"/>
            <a:ext cx="7342188" cy="4597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Data hazards due to register operands can be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determined at the decode stage </a:t>
            </a:r>
            <a:r>
              <a:rPr lang="en-US" sz="2400" i="1">
                <a:latin typeface="Verdana" charset="0"/>
              </a:rPr>
              <a:t>but</a:t>
            </a:r>
          </a:p>
          <a:p>
            <a:pPr marL="114300" lvl="1"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data hazards due to memory operands can be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determined only after computing the effective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address</a:t>
            </a:r>
          </a:p>
          <a:p>
            <a:pPr algn="l">
              <a:spcBef>
                <a:spcPct val="0"/>
              </a:spcBef>
            </a:pPr>
            <a:endParaRPr lang="en-US" sz="3200">
              <a:latin typeface="Verdana" charset="0"/>
            </a:endParaRPr>
          </a:p>
          <a:p>
            <a:pPr marL="228600" lvl="2"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store	</a:t>
            </a:r>
            <a:r>
              <a:rPr lang="en-US" sz="2800">
                <a:latin typeface="Verdana" charset="0"/>
              </a:rPr>
              <a:t>	M[r</a:t>
            </a:r>
            <a:r>
              <a:rPr lang="en-US" sz="2800" baseline="-25000">
                <a:latin typeface="Verdana" charset="0"/>
              </a:rPr>
              <a:t>1</a:t>
            </a:r>
            <a:r>
              <a:rPr lang="en-US" sz="2800">
                <a:latin typeface="Verdana" charset="0"/>
              </a:rPr>
              <a:t> +  disp1] </a:t>
            </a:r>
            <a:r>
              <a:rPr lang="en-US" sz="2800">
                <a:latin typeface="Symbol" charset="2"/>
              </a:rPr>
              <a:t></a:t>
            </a:r>
            <a:r>
              <a:rPr lang="en-US" sz="2800">
                <a:latin typeface="Verdana" charset="0"/>
              </a:rPr>
              <a:t> r</a:t>
            </a:r>
            <a:r>
              <a:rPr lang="en-US" sz="2800" baseline="-25000">
                <a:latin typeface="Verdana" charset="0"/>
              </a:rPr>
              <a:t>2</a:t>
            </a:r>
            <a:r>
              <a:rPr lang="en-US" sz="2800">
                <a:latin typeface="Verdana" charset="0"/>
              </a:rPr>
              <a:t>  </a:t>
            </a:r>
          </a:p>
          <a:p>
            <a:pPr marL="228600" lvl="2"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load	</a:t>
            </a:r>
            <a:r>
              <a:rPr lang="en-US" sz="2800">
                <a:latin typeface="Verdana" charset="0"/>
              </a:rPr>
              <a:t>	r</a:t>
            </a:r>
            <a:r>
              <a:rPr lang="en-US" sz="2800" baseline="-25000">
                <a:latin typeface="Verdana" charset="0"/>
              </a:rPr>
              <a:t>3</a:t>
            </a:r>
            <a:r>
              <a:rPr lang="en-US" sz="2800">
                <a:latin typeface="Verdana" charset="0"/>
              </a:rPr>
              <a:t>  </a:t>
            </a:r>
            <a:r>
              <a:rPr lang="en-US" sz="2800">
                <a:latin typeface="Symbol" charset="2"/>
              </a:rPr>
              <a:t></a:t>
            </a:r>
            <a:r>
              <a:rPr lang="en-US" sz="2800">
                <a:latin typeface="Verdana" charset="0"/>
              </a:rPr>
              <a:t>  M[r</a:t>
            </a:r>
            <a:r>
              <a:rPr lang="en-US" sz="2800" baseline="-25000">
                <a:latin typeface="Verdana" charset="0"/>
              </a:rPr>
              <a:t>4</a:t>
            </a:r>
            <a:r>
              <a:rPr lang="en-US" sz="2800">
                <a:latin typeface="Verdana" charset="0"/>
              </a:rPr>
              <a:t> +  disp2]</a:t>
            </a:r>
          </a:p>
          <a:p>
            <a:pPr marL="228600" lvl="2" algn="l">
              <a:spcBef>
                <a:spcPct val="0"/>
              </a:spcBef>
            </a:pPr>
            <a:endParaRPr lang="en-US" sz="3600">
              <a:latin typeface="Verdana" charset="0"/>
            </a:endParaRPr>
          </a:p>
          <a:p>
            <a:pPr marL="228600" lvl="2"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Does (r</a:t>
            </a:r>
            <a:r>
              <a:rPr lang="en-US" sz="2800" i="1" baseline="-25000">
                <a:latin typeface="Verdana" charset="0"/>
              </a:rPr>
              <a:t>1</a:t>
            </a:r>
            <a:r>
              <a:rPr lang="en-US" sz="2800" i="1">
                <a:latin typeface="Verdana" charset="0"/>
              </a:rPr>
              <a:t> + disp1) = (r</a:t>
            </a:r>
            <a:r>
              <a:rPr lang="en-US" sz="2800" i="1" baseline="-25000">
                <a:latin typeface="Verdana" charset="0"/>
              </a:rPr>
              <a:t>4</a:t>
            </a:r>
            <a:r>
              <a:rPr lang="en-US" sz="2800" i="1">
                <a:latin typeface="Verdana" charset="0"/>
              </a:rPr>
              <a:t> + disp2)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F7D0CA-EA7C-A64C-B3F9-1C1619F0DF13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0"/>
            <a:ext cx="7162800" cy="889000"/>
          </a:xfrm>
          <a:noFill/>
        </p:spPr>
        <p:txBody>
          <a:bodyPr lIns="90488" tIns="44450" rIns="90488" bIns="44450"/>
          <a:lstStyle/>
          <a:p>
            <a:r>
              <a:rPr lang="en-US"/>
              <a:t>Data Hazards: An Example</a:t>
            </a:r>
            <a:endParaRPr lang="en-US" sz="2000" i="1"/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1992313" y="990600"/>
            <a:ext cx="5003800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1 	</a:t>
            </a:r>
            <a:r>
              <a:rPr lang="en-US" sz="2000">
                <a:latin typeface="Verdana" charset="0"/>
              </a:rPr>
              <a:t>DIVD		f6, 	f6,	f4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2 	</a:t>
            </a:r>
            <a:r>
              <a:rPr lang="en-US" sz="2000">
                <a:latin typeface="Verdana" charset="0"/>
              </a:rPr>
              <a:t>LD		f2,	45(r3)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 	</a:t>
            </a:r>
            <a:r>
              <a:rPr lang="en-US" sz="2000">
                <a:latin typeface="Verdana" charset="0"/>
              </a:rPr>
              <a:t>MULTD		f0,	f2,	f4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4 	</a:t>
            </a:r>
            <a:r>
              <a:rPr lang="en-US" sz="2000">
                <a:latin typeface="Verdana" charset="0"/>
              </a:rPr>
              <a:t>DIVD		f8,	f6,	f2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5	</a:t>
            </a:r>
            <a:r>
              <a:rPr lang="en-US" sz="2000">
                <a:latin typeface="Verdana" charset="0"/>
              </a:rPr>
              <a:t>SUBD		f10,	f0,	f6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 	</a:t>
            </a:r>
            <a:r>
              <a:rPr lang="en-US" sz="2000">
                <a:latin typeface="Verdana" charset="0"/>
              </a:rPr>
              <a:t>ADDD		f6,	f8,	f2</a:t>
            </a:r>
          </a:p>
        </p:txBody>
      </p:sp>
      <p:sp>
        <p:nvSpPr>
          <p:cNvPr id="1758212" name="Text Box 4"/>
          <p:cNvSpPr txBox="1">
            <a:spLocks noChangeArrowheads="1"/>
          </p:cNvSpPr>
          <p:nvPr/>
        </p:nvSpPr>
        <p:spPr bwMode="auto">
          <a:xfrm>
            <a:off x="3352800" y="4730750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>
                <a:solidFill>
                  <a:srgbClr val="FF0000"/>
                </a:solidFill>
                <a:latin typeface="Verdana" charset="0"/>
              </a:rPr>
              <a:t>RAW Hazards</a:t>
            </a:r>
          </a:p>
        </p:txBody>
      </p:sp>
      <p:sp>
        <p:nvSpPr>
          <p:cNvPr id="1758213" name="Line 5"/>
          <p:cNvSpPr>
            <a:spLocks noChangeShapeType="1"/>
          </p:cNvSpPr>
          <p:nvPr/>
        </p:nvSpPr>
        <p:spPr bwMode="auto">
          <a:xfrm>
            <a:off x="5029200" y="1301750"/>
            <a:ext cx="685800" cy="1600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4" name="Freeform 6"/>
          <p:cNvSpPr>
            <a:spLocks/>
          </p:cNvSpPr>
          <p:nvPr/>
        </p:nvSpPr>
        <p:spPr bwMode="auto">
          <a:xfrm>
            <a:off x="5638800" y="2673350"/>
            <a:ext cx="914400" cy="838200"/>
          </a:xfrm>
          <a:custGeom>
            <a:avLst/>
            <a:gdLst>
              <a:gd name="T0" fmla="*/ 0 w 576"/>
              <a:gd name="T1" fmla="*/ 0 h 528"/>
              <a:gd name="T2" fmla="*/ 288 w 576"/>
              <a:gd name="T3" fmla="*/ 0 h 528"/>
              <a:gd name="T4" fmla="*/ 576 w 576"/>
              <a:gd name="T5" fmla="*/ 528 h 528"/>
              <a:gd name="T6" fmla="*/ 0 60000 65536"/>
              <a:gd name="T7" fmla="*/ 0 60000 65536"/>
              <a:gd name="T8" fmla="*/ 0 60000 65536"/>
              <a:gd name="T9" fmla="*/ 0 w 576"/>
              <a:gd name="T10" fmla="*/ 0 h 528"/>
              <a:gd name="T11" fmla="*/ 576 w 576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28">
                <a:moveTo>
                  <a:pt x="0" y="0"/>
                </a:moveTo>
                <a:lnTo>
                  <a:pt x="288" y="0"/>
                </a:lnTo>
                <a:lnTo>
                  <a:pt x="576" y="52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5" name="Line 7"/>
          <p:cNvSpPr>
            <a:spLocks noChangeShapeType="1"/>
          </p:cNvSpPr>
          <p:nvPr/>
        </p:nvSpPr>
        <p:spPr bwMode="auto">
          <a:xfrm>
            <a:off x="5181600" y="1911350"/>
            <a:ext cx="5334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6" name="Freeform 8"/>
          <p:cNvSpPr>
            <a:spLocks/>
          </p:cNvSpPr>
          <p:nvPr/>
        </p:nvSpPr>
        <p:spPr bwMode="auto">
          <a:xfrm>
            <a:off x="5486400" y="2216150"/>
            <a:ext cx="1066800" cy="685800"/>
          </a:xfrm>
          <a:custGeom>
            <a:avLst/>
            <a:gdLst>
              <a:gd name="T0" fmla="*/ 0 w 672"/>
              <a:gd name="T1" fmla="*/ 0 h 480"/>
              <a:gd name="T2" fmla="*/ 384 w 672"/>
              <a:gd name="T3" fmla="*/ 0 h 480"/>
              <a:gd name="T4" fmla="*/ 672 w 672"/>
              <a:gd name="T5" fmla="*/ 480 h 480"/>
              <a:gd name="T6" fmla="*/ 0 60000 65536"/>
              <a:gd name="T7" fmla="*/ 0 60000 65536"/>
              <a:gd name="T8" fmla="*/ 0 60000 65536"/>
              <a:gd name="T9" fmla="*/ 0 w 672"/>
              <a:gd name="T10" fmla="*/ 0 h 480"/>
              <a:gd name="T11" fmla="*/ 672 w 67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480">
                <a:moveTo>
                  <a:pt x="0" y="0"/>
                </a:moveTo>
                <a:lnTo>
                  <a:pt x="384" y="0"/>
                </a:lnTo>
                <a:lnTo>
                  <a:pt x="672" y="48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7" name="Freeform 9"/>
          <p:cNvSpPr>
            <a:spLocks/>
          </p:cNvSpPr>
          <p:nvPr/>
        </p:nvSpPr>
        <p:spPr bwMode="auto">
          <a:xfrm>
            <a:off x="6324600" y="2520950"/>
            <a:ext cx="304800" cy="1600200"/>
          </a:xfrm>
          <a:custGeom>
            <a:avLst/>
            <a:gdLst>
              <a:gd name="T0" fmla="*/ 0 w 192"/>
              <a:gd name="T1" fmla="*/ 0 h 1008"/>
              <a:gd name="T2" fmla="*/ 48 w 192"/>
              <a:gd name="T3" fmla="*/ 864 h 1008"/>
              <a:gd name="T4" fmla="*/ 192 w 192"/>
              <a:gd name="T5" fmla="*/ 1008 h 1008"/>
              <a:gd name="T6" fmla="*/ 0 60000 65536"/>
              <a:gd name="T7" fmla="*/ 0 60000 65536"/>
              <a:gd name="T8" fmla="*/ 0 60000 65536"/>
              <a:gd name="T9" fmla="*/ 0 w 192"/>
              <a:gd name="T10" fmla="*/ 0 h 1008"/>
              <a:gd name="T11" fmla="*/ 192 w 19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008">
                <a:moveTo>
                  <a:pt x="0" y="0"/>
                </a:moveTo>
                <a:lnTo>
                  <a:pt x="48" y="864"/>
                </a:lnTo>
                <a:lnTo>
                  <a:pt x="192" y="1008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8" name="Line 10"/>
          <p:cNvSpPr>
            <a:spLocks noChangeShapeType="1"/>
          </p:cNvSpPr>
          <p:nvPr/>
        </p:nvSpPr>
        <p:spPr bwMode="auto">
          <a:xfrm>
            <a:off x="5105400" y="259715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19" name="Line 11"/>
          <p:cNvSpPr>
            <a:spLocks noChangeShapeType="1"/>
          </p:cNvSpPr>
          <p:nvPr/>
        </p:nvSpPr>
        <p:spPr bwMode="auto">
          <a:xfrm>
            <a:off x="5029200" y="3130550"/>
            <a:ext cx="76200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20" name="Text Box 12"/>
          <p:cNvSpPr txBox="1">
            <a:spLocks noChangeArrowheads="1"/>
          </p:cNvSpPr>
          <p:nvPr/>
        </p:nvSpPr>
        <p:spPr bwMode="auto">
          <a:xfrm>
            <a:off x="3352800" y="5111750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>
                <a:solidFill>
                  <a:srgbClr val="56127A"/>
                </a:solidFill>
                <a:latin typeface="Verdana" charset="0"/>
              </a:rPr>
              <a:t>WAR Hazards</a:t>
            </a:r>
          </a:p>
        </p:txBody>
      </p:sp>
      <p:sp>
        <p:nvSpPr>
          <p:cNvPr id="1758221" name="Line 13"/>
          <p:cNvSpPr>
            <a:spLocks noChangeShapeType="1"/>
          </p:cNvSpPr>
          <p:nvPr/>
        </p:nvSpPr>
        <p:spPr bwMode="auto">
          <a:xfrm flipH="1">
            <a:off x="5105400" y="3054350"/>
            <a:ext cx="609600" cy="10668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22" name="Line 14"/>
          <p:cNvSpPr>
            <a:spLocks noChangeShapeType="1"/>
          </p:cNvSpPr>
          <p:nvPr/>
        </p:nvSpPr>
        <p:spPr bwMode="auto">
          <a:xfrm flipH="1">
            <a:off x="5181600" y="3663950"/>
            <a:ext cx="1447800" cy="457200"/>
          </a:xfrm>
          <a:prstGeom prst="line">
            <a:avLst/>
          </a:prstGeom>
          <a:noFill/>
          <a:ln w="25400">
            <a:solidFill>
              <a:srgbClr val="56127A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8223" name="Text Box 15"/>
          <p:cNvSpPr txBox="1">
            <a:spLocks noChangeArrowheads="1"/>
          </p:cNvSpPr>
          <p:nvPr/>
        </p:nvSpPr>
        <p:spPr bwMode="auto">
          <a:xfrm>
            <a:off x="3352800" y="5492750"/>
            <a:ext cx="2514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i="1">
                <a:solidFill>
                  <a:srgbClr val="006600"/>
                </a:solidFill>
                <a:latin typeface="Verdana" charset="0"/>
              </a:rPr>
              <a:t>WAW Hazards</a:t>
            </a:r>
          </a:p>
        </p:txBody>
      </p:sp>
      <p:sp>
        <p:nvSpPr>
          <p:cNvPr id="1758224" name="Freeform 16"/>
          <p:cNvSpPr>
            <a:spLocks/>
          </p:cNvSpPr>
          <p:nvPr/>
        </p:nvSpPr>
        <p:spPr bwMode="auto">
          <a:xfrm>
            <a:off x="4495800" y="1225550"/>
            <a:ext cx="304800" cy="2971800"/>
          </a:xfrm>
          <a:custGeom>
            <a:avLst/>
            <a:gdLst>
              <a:gd name="T0" fmla="*/ 192 w 192"/>
              <a:gd name="T1" fmla="*/ 0 h 1872"/>
              <a:gd name="T2" fmla="*/ 0 w 192"/>
              <a:gd name="T3" fmla="*/ 96 h 1872"/>
              <a:gd name="T4" fmla="*/ 0 w 192"/>
              <a:gd name="T5" fmla="*/ 1728 h 1872"/>
              <a:gd name="T6" fmla="*/ 192 w 192"/>
              <a:gd name="T7" fmla="*/ 1872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1872"/>
              <a:gd name="T14" fmla="*/ 192 w 192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1872">
                <a:moveTo>
                  <a:pt x="192" y="0"/>
                </a:moveTo>
                <a:lnTo>
                  <a:pt x="0" y="96"/>
                </a:lnTo>
                <a:lnTo>
                  <a:pt x="0" y="1728"/>
                </a:lnTo>
                <a:lnTo>
                  <a:pt x="192" y="1872"/>
                </a:lnTo>
              </a:path>
            </a:pathLst>
          </a:custGeom>
          <a:noFill/>
          <a:ln w="25400">
            <a:solidFill>
              <a:srgbClr val="0066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2" grpId="0" autoUpdateAnimBg="0"/>
      <p:bldP spid="1758213" grpId="0" animBg="1"/>
      <p:bldP spid="1758214" grpId="0" animBg="1"/>
      <p:bldP spid="1758215" grpId="0" animBg="1"/>
      <p:bldP spid="1758216" grpId="0" animBg="1"/>
      <p:bldP spid="1758217" grpId="0" animBg="1"/>
      <p:bldP spid="1758218" grpId="0" animBg="1"/>
      <p:bldP spid="1758219" grpId="0" animBg="1"/>
      <p:bldP spid="1758220" grpId="0" autoUpdateAnimBg="0"/>
      <p:bldP spid="1758221" grpId="0" animBg="1"/>
      <p:bldP spid="1758222" grpId="0" animBg="1"/>
      <p:bldP spid="1758223" grpId="0" autoUpdateAnimBg="0"/>
      <p:bldP spid="17582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1C3D42-425E-5A4D-8456-9CF7AE7A9A55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162800" cy="800100"/>
          </a:xfrm>
          <a:noFill/>
        </p:spPr>
        <p:txBody>
          <a:bodyPr lIns="90488" tIns="44450" rIns="90488" bIns="44450"/>
          <a:lstStyle/>
          <a:p>
            <a:r>
              <a:rPr lang="en-US"/>
              <a:t>Instruction Scheduling</a:t>
            </a:r>
            <a:endParaRPr lang="en-US" sz="2000" i="1"/>
          </a:p>
        </p:txBody>
      </p:sp>
      <p:grpSp>
        <p:nvGrpSpPr>
          <p:cNvPr id="44038" name="Group 3"/>
          <p:cNvGrpSpPr>
            <a:grpSpLocks/>
          </p:cNvGrpSpPr>
          <p:nvPr/>
        </p:nvGrpSpPr>
        <p:grpSpPr bwMode="auto">
          <a:xfrm>
            <a:off x="7213600" y="1155700"/>
            <a:ext cx="1689100" cy="4692650"/>
            <a:chOff x="4544" y="960"/>
            <a:chExt cx="1064" cy="2956"/>
          </a:xfrm>
        </p:grpSpPr>
        <p:sp>
          <p:nvSpPr>
            <p:cNvPr id="44055" name="Oval 4"/>
            <p:cNvSpPr>
              <a:spLocks noChangeArrowheads="1"/>
            </p:cNvSpPr>
            <p:nvPr/>
          </p:nvSpPr>
          <p:spPr bwMode="auto">
            <a:xfrm>
              <a:off x="4883" y="3607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6</a:t>
              </a:r>
            </a:p>
          </p:txBody>
        </p:sp>
        <p:sp>
          <p:nvSpPr>
            <p:cNvPr id="44056" name="Freeform 5"/>
            <p:cNvSpPr>
              <a:spLocks/>
            </p:cNvSpPr>
            <p:nvPr/>
          </p:nvSpPr>
          <p:spPr bwMode="auto">
            <a:xfrm>
              <a:off x="5221" y="2390"/>
              <a:ext cx="387" cy="811"/>
            </a:xfrm>
            <a:custGeom>
              <a:avLst/>
              <a:gdLst>
                <a:gd name="T0" fmla="*/ 384 w 384"/>
                <a:gd name="T1" fmla="*/ 0 h 912"/>
                <a:gd name="T2" fmla="*/ 384 w 384"/>
                <a:gd name="T3" fmla="*/ 672 h 912"/>
                <a:gd name="T4" fmla="*/ 0 w 384"/>
                <a:gd name="T5" fmla="*/ 912 h 912"/>
                <a:gd name="T6" fmla="*/ 0 60000 65536"/>
                <a:gd name="T7" fmla="*/ 0 60000 65536"/>
                <a:gd name="T8" fmla="*/ 0 60000 65536"/>
                <a:gd name="T9" fmla="*/ 0 w 384"/>
                <a:gd name="T10" fmla="*/ 0 h 912"/>
                <a:gd name="T11" fmla="*/ 384 w 38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12">
                  <a:moveTo>
                    <a:pt x="384" y="0"/>
                  </a:moveTo>
                  <a:lnTo>
                    <a:pt x="384" y="672"/>
                  </a:lnTo>
                  <a:lnTo>
                    <a:pt x="0" y="91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7" name="Freeform 6"/>
            <p:cNvSpPr>
              <a:spLocks/>
            </p:cNvSpPr>
            <p:nvPr/>
          </p:nvSpPr>
          <p:spPr bwMode="auto">
            <a:xfrm>
              <a:off x="5028" y="1664"/>
              <a:ext cx="387" cy="470"/>
            </a:xfrm>
            <a:custGeom>
              <a:avLst/>
              <a:gdLst>
                <a:gd name="T0" fmla="*/ 0 w 384"/>
                <a:gd name="T1" fmla="*/ 0 h 528"/>
                <a:gd name="T2" fmla="*/ 384 w 384"/>
                <a:gd name="T3" fmla="*/ 96 h 528"/>
                <a:gd name="T4" fmla="*/ 384 w 384"/>
                <a:gd name="T5" fmla="*/ 384 h 528"/>
                <a:gd name="T6" fmla="*/ 192 w 38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528"/>
                <a:gd name="T14" fmla="*/ 384 w 38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528">
                  <a:moveTo>
                    <a:pt x="0" y="0"/>
                  </a:moveTo>
                  <a:lnTo>
                    <a:pt x="384" y="96"/>
                  </a:lnTo>
                  <a:lnTo>
                    <a:pt x="384" y="384"/>
                  </a:lnTo>
                  <a:lnTo>
                    <a:pt x="192" y="5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8" name="Freeform 7"/>
            <p:cNvSpPr>
              <a:spLocks/>
            </p:cNvSpPr>
            <p:nvPr/>
          </p:nvSpPr>
          <p:spPr bwMode="auto">
            <a:xfrm>
              <a:off x="5173" y="2006"/>
              <a:ext cx="242" cy="597"/>
            </a:xfrm>
            <a:custGeom>
              <a:avLst/>
              <a:gdLst>
                <a:gd name="T0" fmla="*/ 240 w 240"/>
                <a:gd name="T1" fmla="*/ 0 h 672"/>
                <a:gd name="T2" fmla="*/ 240 w 240"/>
                <a:gd name="T3" fmla="*/ 480 h 672"/>
                <a:gd name="T4" fmla="*/ 0 w 240"/>
                <a:gd name="T5" fmla="*/ 672 h 672"/>
                <a:gd name="T6" fmla="*/ 0 60000 65536"/>
                <a:gd name="T7" fmla="*/ 0 60000 65536"/>
                <a:gd name="T8" fmla="*/ 0 60000 65536"/>
                <a:gd name="T9" fmla="*/ 0 w 240"/>
                <a:gd name="T10" fmla="*/ 0 h 672"/>
                <a:gd name="T11" fmla="*/ 240 w 24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672">
                  <a:moveTo>
                    <a:pt x="240" y="0"/>
                  </a:moveTo>
                  <a:lnTo>
                    <a:pt x="240" y="480"/>
                  </a:lnTo>
                  <a:lnTo>
                    <a:pt x="0" y="67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9" name="Freeform 8"/>
            <p:cNvSpPr>
              <a:spLocks/>
            </p:cNvSpPr>
            <p:nvPr/>
          </p:nvSpPr>
          <p:spPr bwMode="auto">
            <a:xfrm>
              <a:off x="5221" y="2433"/>
              <a:ext cx="194" cy="1238"/>
            </a:xfrm>
            <a:custGeom>
              <a:avLst/>
              <a:gdLst>
                <a:gd name="T0" fmla="*/ 192 w 192"/>
                <a:gd name="T1" fmla="*/ 0 h 1392"/>
                <a:gd name="T2" fmla="*/ 192 w 192"/>
                <a:gd name="T3" fmla="*/ 1248 h 1392"/>
                <a:gd name="T4" fmla="*/ 0 w 192"/>
                <a:gd name="T5" fmla="*/ 1392 h 1392"/>
                <a:gd name="T6" fmla="*/ 0 60000 65536"/>
                <a:gd name="T7" fmla="*/ 0 60000 65536"/>
                <a:gd name="T8" fmla="*/ 0 60000 65536"/>
                <a:gd name="T9" fmla="*/ 0 w 192"/>
                <a:gd name="T10" fmla="*/ 0 h 1392"/>
                <a:gd name="T11" fmla="*/ 192 w 192"/>
                <a:gd name="T12" fmla="*/ 1392 h 1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392">
                  <a:moveTo>
                    <a:pt x="192" y="0"/>
                  </a:moveTo>
                  <a:lnTo>
                    <a:pt x="192" y="1248"/>
                  </a:lnTo>
                  <a:lnTo>
                    <a:pt x="0" y="1392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0" name="Oval 9"/>
            <p:cNvSpPr>
              <a:spLocks noChangeArrowheads="1"/>
            </p:cNvSpPr>
            <p:nvPr/>
          </p:nvSpPr>
          <p:spPr bwMode="auto">
            <a:xfrm>
              <a:off x="4861" y="1488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2</a:t>
              </a:r>
            </a:p>
          </p:txBody>
        </p:sp>
        <p:sp>
          <p:nvSpPr>
            <p:cNvPr id="44061" name="Freeform 10"/>
            <p:cNvSpPr>
              <a:spLocks/>
            </p:cNvSpPr>
            <p:nvPr/>
          </p:nvSpPr>
          <p:spPr bwMode="auto">
            <a:xfrm>
              <a:off x="5124" y="2689"/>
              <a:ext cx="387" cy="939"/>
            </a:xfrm>
            <a:custGeom>
              <a:avLst/>
              <a:gdLst>
                <a:gd name="T0" fmla="*/ 0 w 384"/>
                <a:gd name="T1" fmla="*/ 0 h 1056"/>
                <a:gd name="T2" fmla="*/ 384 w 384"/>
                <a:gd name="T3" fmla="*/ 144 h 1056"/>
                <a:gd name="T4" fmla="*/ 384 w 384"/>
                <a:gd name="T5" fmla="*/ 768 h 1056"/>
                <a:gd name="T6" fmla="*/ 4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0" y="0"/>
                  </a:moveTo>
                  <a:lnTo>
                    <a:pt x="384" y="144"/>
                  </a:lnTo>
                  <a:lnTo>
                    <a:pt x="384" y="768"/>
                  </a:lnTo>
                  <a:lnTo>
                    <a:pt x="48" y="1056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2" name="Freeform 11"/>
            <p:cNvSpPr>
              <a:spLocks/>
            </p:cNvSpPr>
            <p:nvPr/>
          </p:nvSpPr>
          <p:spPr bwMode="auto">
            <a:xfrm>
              <a:off x="4544" y="1109"/>
              <a:ext cx="484" cy="2604"/>
            </a:xfrm>
            <a:custGeom>
              <a:avLst/>
              <a:gdLst>
                <a:gd name="T0" fmla="*/ 480 w 480"/>
                <a:gd name="T1" fmla="*/ 0 h 2928"/>
                <a:gd name="T2" fmla="*/ 0 w 480"/>
                <a:gd name="T3" fmla="*/ 336 h 2928"/>
                <a:gd name="T4" fmla="*/ 0 w 480"/>
                <a:gd name="T5" fmla="*/ 2784 h 2928"/>
                <a:gd name="T6" fmla="*/ 336 w 480"/>
                <a:gd name="T7" fmla="*/ 2928 h 29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928"/>
                <a:gd name="T14" fmla="*/ 480 w 480"/>
                <a:gd name="T15" fmla="*/ 2928 h 29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928">
                  <a:moveTo>
                    <a:pt x="480" y="0"/>
                  </a:moveTo>
                  <a:lnTo>
                    <a:pt x="0" y="336"/>
                  </a:lnTo>
                  <a:lnTo>
                    <a:pt x="0" y="2784"/>
                  </a:lnTo>
                  <a:lnTo>
                    <a:pt x="336" y="2928"/>
                  </a:lnTo>
                </a:path>
              </a:pathLst>
            </a:custGeom>
            <a:noFill/>
            <a:ln w="2540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3" name="Freeform 12"/>
            <p:cNvSpPr>
              <a:spLocks/>
            </p:cNvSpPr>
            <p:nvPr/>
          </p:nvSpPr>
          <p:spPr bwMode="auto">
            <a:xfrm>
              <a:off x="4641" y="2689"/>
              <a:ext cx="387" cy="939"/>
            </a:xfrm>
            <a:custGeom>
              <a:avLst/>
              <a:gdLst>
                <a:gd name="T0" fmla="*/ 384 w 384"/>
                <a:gd name="T1" fmla="*/ 0 h 1056"/>
                <a:gd name="T2" fmla="*/ 0 w 384"/>
                <a:gd name="T3" fmla="*/ 192 h 1056"/>
                <a:gd name="T4" fmla="*/ 0 w 384"/>
                <a:gd name="T5" fmla="*/ 912 h 1056"/>
                <a:gd name="T6" fmla="*/ 288 w 384"/>
                <a:gd name="T7" fmla="*/ 1056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056"/>
                <a:gd name="T14" fmla="*/ 384 w 38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056">
                  <a:moveTo>
                    <a:pt x="384" y="0"/>
                  </a:moveTo>
                  <a:lnTo>
                    <a:pt x="0" y="192"/>
                  </a:lnTo>
                  <a:lnTo>
                    <a:pt x="0" y="912"/>
                  </a:lnTo>
                  <a:lnTo>
                    <a:pt x="288" y="105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4" name="Oval 13"/>
            <p:cNvSpPr>
              <a:spLocks noChangeArrowheads="1"/>
            </p:cNvSpPr>
            <p:nvPr/>
          </p:nvSpPr>
          <p:spPr bwMode="auto">
            <a:xfrm>
              <a:off x="4875" y="2545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4</a:t>
              </a:r>
            </a:p>
          </p:txBody>
        </p:sp>
        <p:sp>
          <p:nvSpPr>
            <p:cNvPr id="44065" name="Freeform 14"/>
            <p:cNvSpPr>
              <a:spLocks/>
            </p:cNvSpPr>
            <p:nvPr/>
          </p:nvSpPr>
          <p:spPr bwMode="auto">
            <a:xfrm>
              <a:off x="5028" y="1109"/>
              <a:ext cx="580" cy="1537"/>
            </a:xfrm>
            <a:custGeom>
              <a:avLst/>
              <a:gdLst>
                <a:gd name="T0" fmla="*/ 0 w 576"/>
                <a:gd name="T1" fmla="*/ 0 h 1728"/>
                <a:gd name="T2" fmla="*/ 576 w 576"/>
                <a:gd name="T3" fmla="*/ 96 h 1728"/>
                <a:gd name="T4" fmla="*/ 576 w 576"/>
                <a:gd name="T5" fmla="*/ 1440 h 1728"/>
                <a:gd name="T6" fmla="*/ 144 w 576"/>
                <a:gd name="T7" fmla="*/ 1728 h 17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1728"/>
                <a:gd name="T14" fmla="*/ 576 w 576"/>
                <a:gd name="T15" fmla="*/ 1728 h 17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1728">
                  <a:moveTo>
                    <a:pt x="0" y="0"/>
                  </a:moveTo>
                  <a:lnTo>
                    <a:pt x="576" y="96"/>
                  </a:lnTo>
                  <a:lnTo>
                    <a:pt x="576" y="1440"/>
                  </a:lnTo>
                  <a:lnTo>
                    <a:pt x="144" y="1728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6" name="Oval 15"/>
            <p:cNvSpPr>
              <a:spLocks noChangeArrowheads="1"/>
            </p:cNvSpPr>
            <p:nvPr/>
          </p:nvSpPr>
          <p:spPr bwMode="auto">
            <a:xfrm>
              <a:off x="4854" y="960"/>
              <a:ext cx="343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1</a:t>
              </a:r>
            </a:p>
          </p:txBody>
        </p:sp>
        <p:sp>
          <p:nvSpPr>
            <p:cNvPr id="44067" name="Freeform 16"/>
            <p:cNvSpPr>
              <a:spLocks/>
            </p:cNvSpPr>
            <p:nvPr/>
          </p:nvSpPr>
          <p:spPr bwMode="auto">
            <a:xfrm>
              <a:off x="4834" y="3329"/>
              <a:ext cx="145" cy="299"/>
            </a:xfrm>
            <a:custGeom>
              <a:avLst/>
              <a:gdLst>
                <a:gd name="T0" fmla="*/ 96 w 144"/>
                <a:gd name="T1" fmla="*/ 0 h 336"/>
                <a:gd name="T2" fmla="*/ 0 w 144"/>
                <a:gd name="T3" fmla="*/ 96 h 336"/>
                <a:gd name="T4" fmla="*/ 144 w 144"/>
                <a:gd name="T5" fmla="*/ 336 h 336"/>
                <a:gd name="T6" fmla="*/ 0 60000 65536"/>
                <a:gd name="T7" fmla="*/ 0 60000 65536"/>
                <a:gd name="T8" fmla="*/ 0 60000 65536"/>
                <a:gd name="T9" fmla="*/ 0 w 144"/>
                <a:gd name="T10" fmla="*/ 0 h 336"/>
                <a:gd name="T11" fmla="*/ 144 w 1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336">
                  <a:moveTo>
                    <a:pt x="96" y="0"/>
                  </a:moveTo>
                  <a:lnTo>
                    <a:pt x="0" y="96"/>
                  </a:lnTo>
                  <a:lnTo>
                    <a:pt x="144" y="336"/>
                  </a:lnTo>
                </a:path>
              </a:pathLst>
            </a:cu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8" name="Oval 17"/>
            <p:cNvSpPr>
              <a:spLocks noChangeArrowheads="1"/>
            </p:cNvSpPr>
            <p:nvPr/>
          </p:nvSpPr>
          <p:spPr bwMode="auto">
            <a:xfrm>
              <a:off x="4883" y="3073"/>
              <a:ext cx="342" cy="3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5</a:t>
              </a:r>
            </a:p>
          </p:txBody>
        </p:sp>
        <p:sp>
          <p:nvSpPr>
            <p:cNvPr id="44069" name="Freeform 18"/>
            <p:cNvSpPr>
              <a:spLocks/>
            </p:cNvSpPr>
            <p:nvPr/>
          </p:nvSpPr>
          <p:spPr bwMode="auto">
            <a:xfrm>
              <a:off x="5076" y="2177"/>
              <a:ext cx="242" cy="981"/>
            </a:xfrm>
            <a:custGeom>
              <a:avLst/>
              <a:gdLst>
                <a:gd name="T0" fmla="*/ 0 w 240"/>
                <a:gd name="T1" fmla="*/ 0 h 1104"/>
                <a:gd name="T2" fmla="*/ 240 w 240"/>
                <a:gd name="T3" fmla="*/ 144 h 1104"/>
                <a:gd name="T4" fmla="*/ 240 w 240"/>
                <a:gd name="T5" fmla="*/ 1008 h 1104"/>
                <a:gd name="T6" fmla="*/ 96 w 240"/>
                <a:gd name="T7" fmla="*/ 1104 h 1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"/>
                <a:gd name="T13" fmla="*/ 0 h 1104"/>
                <a:gd name="T14" fmla="*/ 240 w 240"/>
                <a:gd name="T15" fmla="*/ 1104 h 1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" h="1104">
                  <a:moveTo>
                    <a:pt x="0" y="0"/>
                  </a:moveTo>
                  <a:lnTo>
                    <a:pt x="240" y="144"/>
                  </a:lnTo>
                  <a:lnTo>
                    <a:pt x="240" y="1008"/>
                  </a:lnTo>
                  <a:lnTo>
                    <a:pt x="96" y="1104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0" name="Oval 19"/>
            <p:cNvSpPr>
              <a:spLocks noChangeArrowheads="1"/>
            </p:cNvSpPr>
            <p:nvPr/>
          </p:nvSpPr>
          <p:spPr bwMode="auto">
            <a:xfrm>
              <a:off x="4868" y="2016"/>
              <a:ext cx="343" cy="31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I</a:t>
              </a:r>
              <a:r>
                <a:rPr lang="en-US" sz="2000" i="1" baseline="-25000">
                  <a:latin typeface="Verdana" charset="0"/>
                </a:rPr>
                <a:t>3</a:t>
              </a:r>
            </a:p>
          </p:txBody>
        </p:sp>
      </p:grpSp>
      <p:sp>
        <p:nvSpPr>
          <p:cNvPr id="1759252" name="Rectangle 20"/>
          <p:cNvSpPr>
            <a:spLocks noChangeArrowheads="1"/>
          </p:cNvSpPr>
          <p:nvPr/>
        </p:nvSpPr>
        <p:spPr bwMode="auto">
          <a:xfrm>
            <a:off x="139700" y="4343400"/>
            <a:ext cx="6794500" cy="1704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Valid orderings: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in-order	I</a:t>
            </a:r>
            <a:r>
              <a:rPr lang="en-US" sz="2000" i="1" baseline="-25000">
                <a:latin typeface="Verdana" charset="0"/>
              </a:rPr>
              <a:t>1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2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4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5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endParaRPr lang="en-US" sz="2000" i="1" baseline="-25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	</a:t>
            </a:r>
          </a:p>
          <a:p>
            <a:pPr algn="l">
              <a:spcBef>
                <a:spcPct val="0"/>
              </a:spcBef>
            </a:pPr>
            <a:endParaRPr lang="en-US" sz="2000" i="1" baseline="-25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out-of-order</a:t>
            </a:r>
            <a:endParaRPr lang="en-US" sz="2000" i="1" baseline="-25000">
              <a:latin typeface="Verdana" charset="0"/>
            </a:endParaRPr>
          </a:p>
        </p:txBody>
      </p:sp>
      <p:grpSp>
        <p:nvGrpSpPr>
          <p:cNvPr id="44040" name="Group 21"/>
          <p:cNvGrpSpPr>
            <a:grpSpLocks/>
          </p:cNvGrpSpPr>
          <p:nvPr/>
        </p:nvGrpSpPr>
        <p:grpSpPr bwMode="auto">
          <a:xfrm>
            <a:off x="874713" y="958850"/>
            <a:ext cx="4989512" cy="3119438"/>
            <a:chOff x="551" y="836"/>
            <a:chExt cx="3143" cy="1965"/>
          </a:xfrm>
        </p:grpSpPr>
        <p:sp>
          <p:nvSpPr>
            <p:cNvPr id="44043" name="Rectangle 22"/>
            <p:cNvSpPr>
              <a:spLocks noChangeArrowheads="1"/>
            </p:cNvSpPr>
            <p:nvPr/>
          </p:nvSpPr>
          <p:spPr bwMode="auto">
            <a:xfrm>
              <a:off x="551" y="836"/>
              <a:ext cx="3143" cy="196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1 	</a:t>
              </a:r>
              <a:r>
                <a:rPr lang="en-US" sz="1800">
                  <a:latin typeface="Verdana" charset="0"/>
                </a:rPr>
                <a:t>DIVD		f6, 	f6,	f4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2 	</a:t>
              </a:r>
              <a:r>
                <a:rPr lang="en-US" sz="1800">
                  <a:latin typeface="Verdana" charset="0"/>
                </a:rPr>
                <a:t>LD		f2,	45(r3)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3 	</a:t>
              </a:r>
              <a:r>
                <a:rPr lang="en-US" sz="1800">
                  <a:latin typeface="Verdana" charset="0"/>
                </a:rPr>
                <a:t>MULTD		f0,	f2,	f4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4 	</a:t>
              </a:r>
              <a:r>
                <a:rPr lang="en-US" sz="1800">
                  <a:latin typeface="Verdana" charset="0"/>
                </a:rPr>
                <a:t>DIVD		f8,	f6,	f2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5	</a:t>
              </a:r>
              <a:r>
                <a:rPr lang="en-US" sz="1800">
                  <a:latin typeface="Verdana" charset="0"/>
                </a:rPr>
                <a:t>SUBD		f10,	f0,	f6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I</a:t>
              </a:r>
              <a:r>
                <a:rPr lang="en-US" sz="1800" i="1" baseline="-25000">
                  <a:latin typeface="Verdana" charset="0"/>
                </a:rPr>
                <a:t>6 	</a:t>
              </a:r>
              <a:r>
                <a:rPr lang="en-US" sz="1800">
                  <a:latin typeface="Verdana" charset="0"/>
                </a:rPr>
                <a:t>ADDD		f6,	f8,	f2</a:t>
              </a:r>
            </a:p>
          </p:txBody>
        </p:sp>
        <p:grpSp>
          <p:nvGrpSpPr>
            <p:cNvPr id="44044" name="Group 23"/>
            <p:cNvGrpSpPr>
              <a:grpSpLocks/>
            </p:cNvGrpSpPr>
            <p:nvPr/>
          </p:nvGrpSpPr>
          <p:grpSpPr bwMode="auto">
            <a:xfrm>
              <a:off x="2128" y="980"/>
              <a:ext cx="1344" cy="1720"/>
              <a:chOff x="2128" y="980"/>
              <a:chExt cx="1344" cy="1720"/>
            </a:xfrm>
          </p:grpSpPr>
          <p:sp>
            <p:nvSpPr>
              <p:cNvPr id="44045" name="Line 24"/>
              <p:cNvSpPr>
                <a:spLocks noChangeShapeType="1"/>
              </p:cNvSpPr>
              <p:nvPr/>
            </p:nvSpPr>
            <p:spPr bwMode="auto">
              <a:xfrm>
                <a:off x="2464" y="1024"/>
                <a:ext cx="432" cy="92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6" name="Freeform 25"/>
              <p:cNvSpPr>
                <a:spLocks/>
              </p:cNvSpPr>
              <p:nvPr/>
            </p:nvSpPr>
            <p:spPr bwMode="auto">
              <a:xfrm>
                <a:off x="2848" y="1818"/>
                <a:ext cx="576" cy="485"/>
              </a:xfrm>
              <a:custGeom>
                <a:avLst/>
                <a:gdLst>
                  <a:gd name="T0" fmla="*/ 0 w 576"/>
                  <a:gd name="T1" fmla="*/ 0 h 528"/>
                  <a:gd name="T2" fmla="*/ 288 w 576"/>
                  <a:gd name="T3" fmla="*/ 0 h 528"/>
                  <a:gd name="T4" fmla="*/ 576 w 576"/>
                  <a:gd name="T5" fmla="*/ 528 h 528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28"/>
                  <a:gd name="T11" fmla="*/ 576 w 576"/>
                  <a:gd name="T12" fmla="*/ 528 h 5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28">
                    <a:moveTo>
                      <a:pt x="0" y="0"/>
                    </a:moveTo>
                    <a:lnTo>
                      <a:pt x="288" y="0"/>
                    </a:lnTo>
                    <a:lnTo>
                      <a:pt x="576" y="52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7" name="Line 26"/>
              <p:cNvSpPr>
                <a:spLocks noChangeShapeType="1"/>
              </p:cNvSpPr>
              <p:nvPr/>
            </p:nvSpPr>
            <p:spPr bwMode="auto">
              <a:xfrm>
                <a:off x="2560" y="1377"/>
                <a:ext cx="336" cy="265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8" name="Freeform 27"/>
              <p:cNvSpPr>
                <a:spLocks/>
              </p:cNvSpPr>
              <p:nvPr/>
            </p:nvSpPr>
            <p:spPr bwMode="auto">
              <a:xfrm>
                <a:off x="2752" y="1553"/>
                <a:ext cx="672" cy="397"/>
              </a:xfrm>
              <a:custGeom>
                <a:avLst/>
                <a:gdLst>
                  <a:gd name="T0" fmla="*/ 0 w 672"/>
                  <a:gd name="T1" fmla="*/ 0 h 480"/>
                  <a:gd name="T2" fmla="*/ 384 w 672"/>
                  <a:gd name="T3" fmla="*/ 0 h 480"/>
                  <a:gd name="T4" fmla="*/ 672 w 672"/>
                  <a:gd name="T5" fmla="*/ 480 h 480"/>
                  <a:gd name="T6" fmla="*/ 0 60000 65536"/>
                  <a:gd name="T7" fmla="*/ 0 60000 65536"/>
                  <a:gd name="T8" fmla="*/ 0 60000 65536"/>
                  <a:gd name="T9" fmla="*/ 0 w 672"/>
                  <a:gd name="T10" fmla="*/ 0 h 480"/>
                  <a:gd name="T11" fmla="*/ 672 w 672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72" h="480">
                    <a:moveTo>
                      <a:pt x="0" y="0"/>
                    </a:moveTo>
                    <a:lnTo>
                      <a:pt x="384" y="0"/>
                    </a:lnTo>
                    <a:lnTo>
                      <a:pt x="672" y="480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49" name="Freeform 28"/>
              <p:cNvSpPr>
                <a:spLocks/>
              </p:cNvSpPr>
              <p:nvPr/>
            </p:nvSpPr>
            <p:spPr bwMode="auto">
              <a:xfrm>
                <a:off x="3280" y="1730"/>
                <a:ext cx="192" cy="926"/>
              </a:xfrm>
              <a:custGeom>
                <a:avLst/>
                <a:gdLst>
                  <a:gd name="T0" fmla="*/ 0 w 192"/>
                  <a:gd name="T1" fmla="*/ 0 h 1008"/>
                  <a:gd name="T2" fmla="*/ 48 w 192"/>
                  <a:gd name="T3" fmla="*/ 864 h 1008"/>
                  <a:gd name="T4" fmla="*/ 192 w 192"/>
                  <a:gd name="T5" fmla="*/ 1008 h 1008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008"/>
                  <a:gd name="T11" fmla="*/ 192 w 192"/>
                  <a:gd name="T12" fmla="*/ 1008 h 100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008">
                    <a:moveTo>
                      <a:pt x="0" y="0"/>
                    </a:moveTo>
                    <a:lnTo>
                      <a:pt x="48" y="864"/>
                    </a:lnTo>
                    <a:lnTo>
                      <a:pt x="192" y="1008"/>
                    </a:ln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0" name="Line 29"/>
              <p:cNvSpPr>
                <a:spLocks noChangeShapeType="1"/>
              </p:cNvSpPr>
              <p:nvPr/>
            </p:nvSpPr>
            <p:spPr bwMode="auto">
              <a:xfrm>
                <a:off x="2512" y="1774"/>
                <a:ext cx="384" cy="52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1" name="Line 30"/>
              <p:cNvSpPr>
                <a:spLocks noChangeShapeType="1"/>
              </p:cNvSpPr>
              <p:nvPr/>
            </p:nvSpPr>
            <p:spPr bwMode="auto">
              <a:xfrm>
                <a:off x="2464" y="2082"/>
                <a:ext cx="480" cy="574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2" name="Line 31"/>
              <p:cNvSpPr>
                <a:spLocks noChangeShapeType="1"/>
              </p:cNvSpPr>
              <p:nvPr/>
            </p:nvSpPr>
            <p:spPr bwMode="auto">
              <a:xfrm flipH="1">
                <a:off x="2512" y="2039"/>
                <a:ext cx="384" cy="617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3" name="Line 32"/>
              <p:cNvSpPr>
                <a:spLocks noChangeShapeType="1"/>
              </p:cNvSpPr>
              <p:nvPr/>
            </p:nvSpPr>
            <p:spPr bwMode="auto">
              <a:xfrm flipH="1">
                <a:off x="2560" y="2392"/>
                <a:ext cx="912" cy="264"/>
              </a:xfrm>
              <a:prstGeom prst="line">
                <a:avLst/>
              </a:prstGeom>
              <a:noFill/>
              <a:ln w="25400">
                <a:solidFill>
                  <a:srgbClr val="56127A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54" name="Freeform 33"/>
              <p:cNvSpPr>
                <a:spLocks/>
              </p:cNvSpPr>
              <p:nvPr/>
            </p:nvSpPr>
            <p:spPr bwMode="auto">
              <a:xfrm>
                <a:off x="2128" y="980"/>
                <a:ext cx="192" cy="1720"/>
              </a:xfrm>
              <a:custGeom>
                <a:avLst/>
                <a:gdLst>
                  <a:gd name="T0" fmla="*/ 192 w 192"/>
                  <a:gd name="T1" fmla="*/ 0 h 1872"/>
                  <a:gd name="T2" fmla="*/ 0 w 192"/>
                  <a:gd name="T3" fmla="*/ 96 h 1872"/>
                  <a:gd name="T4" fmla="*/ 0 w 192"/>
                  <a:gd name="T5" fmla="*/ 1728 h 1872"/>
                  <a:gd name="T6" fmla="*/ 192 w 192"/>
                  <a:gd name="T7" fmla="*/ 1872 h 18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2"/>
                  <a:gd name="T13" fmla="*/ 0 h 1872"/>
                  <a:gd name="T14" fmla="*/ 192 w 192"/>
                  <a:gd name="T15" fmla="*/ 1872 h 18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2" h="1872">
                    <a:moveTo>
                      <a:pt x="192" y="0"/>
                    </a:moveTo>
                    <a:lnTo>
                      <a:pt x="0" y="96"/>
                    </a:lnTo>
                    <a:lnTo>
                      <a:pt x="0" y="1728"/>
                    </a:lnTo>
                    <a:lnTo>
                      <a:pt x="192" y="1872"/>
                    </a:lnTo>
                  </a:path>
                </a:pathLst>
              </a:custGeom>
              <a:noFill/>
              <a:ln w="25400">
                <a:solidFill>
                  <a:srgbClr val="0066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759266" name="Text Box 34"/>
          <p:cNvSpPr txBox="1">
            <a:spLocks noChangeArrowheads="1"/>
          </p:cNvSpPr>
          <p:nvPr/>
        </p:nvSpPr>
        <p:spPr bwMode="auto">
          <a:xfrm>
            <a:off x="1939925" y="5180013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2	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2000" i="1" baseline="-25000">
                <a:latin typeface="Verdana" charset="0"/>
              </a:rPr>
              <a:t>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4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5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  <p:sp>
        <p:nvSpPr>
          <p:cNvPr id="1759267" name="Text Box 35"/>
          <p:cNvSpPr txBox="1">
            <a:spLocks noChangeArrowheads="1"/>
          </p:cNvSpPr>
          <p:nvPr/>
        </p:nvSpPr>
        <p:spPr bwMode="auto">
          <a:xfrm>
            <a:off x="1939925" y="5688013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1	 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2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3	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5	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sz="2000" i="1" baseline="-25000">
                <a:solidFill>
                  <a:srgbClr val="FF0000"/>
                </a:solidFill>
                <a:latin typeface="Verdana" charset="0"/>
              </a:rPr>
              <a:t>4</a:t>
            </a:r>
            <a:r>
              <a:rPr lang="en-US" sz="2000" i="1" baseline="-25000">
                <a:latin typeface="Verdana" charset="0"/>
              </a:rPr>
              <a:t>	</a:t>
            </a:r>
            <a:r>
              <a:rPr lang="en-US" sz="2000" i="1">
                <a:latin typeface="Verdana" charset="0"/>
              </a:rPr>
              <a:t>I</a:t>
            </a:r>
            <a:r>
              <a:rPr lang="en-US" sz="2000" i="1" baseline="-25000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5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5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9252" grpId="0" autoUpdateAnimBg="0"/>
      <p:bldP spid="1759266" grpId="0" autoUpdateAnimBg="0"/>
      <p:bldP spid="175926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B0F954-6C7C-CD4F-A1B0-ED2B3E3DAFF0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7823200" cy="1085850"/>
          </a:xfrm>
          <a:noFill/>
        </p:spPr>
        <p:txBody>
          <a:bodyPr lIns="90488" tIns="44450" rIns="90488" bIns="44450"/>
          <a:lstStyle/>
          <a:p>
            <a:r>
              <a:rPr lang="en-US"/>
              <a:t>Out-of-order Completion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In-order Issue</a:t>
            </a: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1270000" y="1016000"/>
            <a:ext cx="7119938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	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1 	</a:t>
            </a:r>
            <a:r>
              <a:rPr lang="en-US" sz="1800">
                <a:latin typeface="Verdana" charset="0"/>
              </a:rPr>
              <a:t>DIVD		f6, 	f6,	f4 	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f2,	45(r3)	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f0,	f2,	f4	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DIVD		f8,	f6,	f2	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SUBD		f10,	f0,	f6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</a:t>
            </a:r>
            <a:r>
              <a:rPr lang="en-US" sz="1800" i="1" baseline="-25000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f6,	f8,	f2	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46087" name="Rectangle 4"/>
          <p:cNvSpPr>
            <a:spLocks noChangeArrowheads="1"/>
          </p:cNvSpPr>
          <p:nvPr/>
        </p:nvSpPr>
        <p:spPr bwMode="auto">
          <a:xfrm>
            <a:off x="393700" y="4876800"/>
            <a:ext cx="3455988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in-order comp</a:t>
            </a:r>
            <a:r>
              <a:rPr lang="en-US" sz="1800">
                <a:latin typeface="Verdana" charset="0"/>
              </a:rPr>
              <a:t>		1   2</a:t>
            </a:r>
          </a:p>
          <a:p>
            <a:pPr algn="l">
              <a:spcBef>
                <a:spcPct val="0"/>
              </a:spcBef>
            </a:pPr>
            <a:endParaRPr lang="en-US" sz="1800" u="sng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out-of-order comp	</a:t>
            </a:r>
            <a:r>
              <a:rPr lang="en-US" sz="1800">
                <a:latin typeface="Verdana" charset="0"/>
              </a:rPr>
              <a:t>1   2</a:t>
            </a:r>
            <a:endParaRPr lang="en-US" sz="1800" u="sng">
              <a:latin typeface="Verdana" charset="0"/>
            </a:endParaRPr>
          </a:p>
        </p:txBody>
      </p:sp>
      <p:sp>
        <p:nvSpPr>
          <p:cNvPr id="1760261" name="Text Box 5"/>
          <p:cNvSpPr txBox="1">
            <a:spLocks noChangeArrowheads="1"/>
          </p:cNvSpPr>
          <p:nvPr/>
        </p:nvSpPr>
        <p:spPr bwMode="auto">
          <a:xfrm>
            <a:off x="4683125" y="4886325"/>
            <a:ext cx="4208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  3   4      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  5  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 6  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  </a:t>
            </a:r>
            <a:r>
              <a:rPr lang="en-US" sz="1800" u="sng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  <p:sp>
        <p:nvSpPr>
          <p:cNvPr id="1760262" name="Text Box 6"/>
          <p:cNvSpPr txBox="1">
            <a:spLocks noChangeArrowheads="1"/>
          </p:cNvSpPr>
          <p:nvPr/>
        </p:nvSpPr>
        <p:spPr bwMode="auto">
          <a:xfrm>
            <a:off x="3908425" y="5419725"/>
            <a:ext cx="3806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u="sng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>
                <a:latin typeface="Verdana" charset="0"/>
              </a:rPr>
              <a:t>  3   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4 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  5   </a:t>
            </a:r>
            <a:r>
              <a:rPr lang="en-US" sz="1800" u="sng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 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 6   </a:t>
            </a:r>
            <a:r>
              <a:rPr lang="en-US" sz="1800" u="sng">
                <a:latin typeface="Verdana" charset="0"/>
              </a:rPr>
              <a:t>6</a:t>
            </a:r>
            <a:endParaRPr lang="en-US" sz="2000" b="1"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0261" grpId="0" autoUpdateAnimBg="0"/>
      <p:bldP spid="17602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C95D3-B13F-B84C-B20F-6A9A7BF55955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/>
              <a:t>Complex Pipeline</a:t>
            </a:r>
          </a:p>
        </p:txBody>
      </p:sp>
      <p:grpSp>
        <p:nvGrpSpPr>
          <p:cNvPr id="64518" name="Group 3"/>
          <p:cNvGrpSpPr>
            <a:grpSpLocks/>
          </p:cNvGrpSpPr>
          <p:nvPr/>
        </p:nvGrpSpPr>
        <p:grpSpPr bwMode="auto">
          <a:xfrm>
            <a:off x="317500" y="1841500"/>
            <a:ext cx="812800" cy="812800"/>
            <a:chOff x="200" y="1584"/>
            <a:chExt cx="512" cy="512"/>
          </a:xfrm>
        </p:grpSpPr>
        <p:sp>
          <p:nvSpPr>
            <p:cNvPr id="64556" name="Rectangle 4"/>
            <p:cNvSpPr>
              <a:spLocks noChangeArrowheads="1"/>
            </p:cNvSpPr>
            <p:nvPr/>
          </p:nvSpPr>
          <p:spPr bwMode="auto">
            <a:xfrm>
              <a:off x="200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7" name="Rectangle 5"/>
            <p:cNvSpPr>
              <a:spLocks noChangeArrowheads="1"/>
            </p:cNvSpPr>
            <p:nvPr/>
          </p:nvSpPr>
          <p:spPr bwMode="auto">
            <a:xfrm>
              <a:off x="332" y="1711"/>
              <a:ext cx="2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IF</a:t>
              </a:r>
            </a:p>
          </p:txBody>
        </p:sp>
      </p:grpSp>
      <p:sp>
        <p:nvSpPr>
          <p:cNvPr id="64519" name="Rectangle 6"/>
          <p:cNvSpPr>
            <a:spLocks noChangeArrowheads="1"/>
          </p:cNvSpPr>
          <p:nvPr/>
        </p:nvSpPr>
        <p:spPr bwMode="auto">
          <a:xfrm>
            <a:off x="1528763" y="2043113"/>
            <a:ext cx="6572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ID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>
            <a:off x="1143000" y="22352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1435100" y="18669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Rectangle 9"/>
          <p:cNvSpPr>
            <a:spLocks noChangeArrowheads="1"/>
          </p:cNvSpPr>
          <p:nvPr/>
        </p:nvSpPr>
        <p:spPr bwMode="auto">
          <a:xfrm>
            <a:off x="2654300" y="1841500"/>
            <a:ext cx="850900" cy="8509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4523" name="Group 10"/>
          <p:cNvGrpSpPr>
            <a:grpSpLocks/>
          </p:cNvGrpSpPr>
          <p:nvPr/>
        </p:nvGrpSpPr>
        <p:grpSpPr bwMode="auto">
          <a:xfrm>
            <a:off x="7073900" y="1841500"/>
            <a:ext cx="812800" cy="812800"/>
            <a:chOff x="4456" y="1584"/>
            <a:chExt cx="512" cy="512"/>
          </a:xfrm>
        </p:grpSpPr>
        <p:sp>
          <p:nvSpPr>
            <p:cNvPr id="64554" name="Rectangle 11"/>
            <p:cNvSpPr>
              <a:spLocks noChangeArrowheads="1"/>
            </p:cNvSpPr>
            <p:nvPr/>
          </p:nvSpPr>
          <p:spPr bwMode="auto">
            <a:xfrm>
              <a:off x="4456" y="1584"/>
              <a:ext cx="51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5" name="Rectangle 12"/>
            <p:cNvSpPr>
              <a:spLocks noChangeArrowheads="1"/>
            </p:cNvSpPr>
            <p:nvPr/>
          </p:nvSpPr>
          <p:spPr bwMode="auto">
            <a:xfrm>
              <a:off x="4535" y="1711"/>
              <a:ext cx="382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WB</a:t>
              </a:r>
            </a:p>
          </p:txBody>
        </p:sp>
      </p:grp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4140200" y="1079500"/>
            <a:ext cx="8128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5" name="Rectangle 14"/>
          <p:cNvSpPr>
            <a:spLocks noChangeArrowheads="1"/>
          </p:cNvSpPr>
          <p:nvPr/>
        </p:nvSpPr>
        <p:spPr bwMode="auto">
          <a:xfrm>
            <a:off x="4227513" y="1281113"/>
            <a:ext cx="6826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ALU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5422900" y="1079500"/>
            <a:ext cx="11684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5630863" y="1281113"/>
            <a:ext cx="7937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</a:t>
            </a:r>
          </a:p>
        </p:txBody>
      </p:sp>
      <p:sp>
        <p:nvSpPr>
          <p:cNvPr id="64528" name="Rectangle 17"/>
          <p:cNvSpPr>
            <a:spLocks noChangeArrowheads="1"/>
          </p:cNvSpPr>
          <p:nvPr/>
        </p:nvSpPr>
        <p:spPr bwMode="auto">
          <a:xfrm>
            <a:off x="4140200" y="2260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9" name="Rectangle 18"/>
          <p:cNvSpPr>
            <a:spLocks noChangeArrowheads="1"/>
          </p:cNvSpPr>
          <p:nvPr/>
        </p:nvSpPr>
        <p:spPr bwMode="auto">
          <a:xfrm>
            <a:off x="4551363" y="2462213"/>
            <a:ext cx="7953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Fadd</a:t>
            </a:r>
          </a:p>
        </p:txBody>
      </p:sp>
      <p:sp>
        <p:nvSpPr>
          <p:cNvPr id="64530" name="Rectangle 19"/>
          <p:cNvSpPr>
            <a:spLocks noChangeArrowheads="1"/>
          </p:cNvSpPr>
          <p:nvPr/>
        </p:nvSpPr>
        <p:spPr bwMode="auto">
          <a:xfrm>
            <a:off x="4140200" y="32512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Rectangle 20"/>
          <p:cNvSpPr>
            <a:spLocks noChangeArrowheads="1"/>
          </p:cNvSpPr>
          <p:nvPr/>
        </p:nvSpPr>
        <p:spPr bwMode="auto">
          <a:xfrm>
            <a:off x="4545013" y="3452813"/>
            <a:ext cx="80486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Fmul</a:t>
            </a:r>
          </a:p>
        </p:txBody>
      </p:sp>
      <p:sp>
        <p:nvSpPr>
          <p:cNvPr id="64532" name="Rectangle 21"/>
          <p:cNvSpPr>
            <a:spLocks noChangeArrowheads="1"/>
          </p:cNvSpPr>
          <p:nvPr/>
        </p:nvSpPr>
        <p:spPr bwMode="auto">
          <a:xfrm>
            <a:off x="4140200" y="4927600"/>
            <a:ext cx="16510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3" name="Rectangle 22"/>
          <p:cNvSpPr>
            <a:spLocks noChangeArrowheads="1"/>
          </p:cNvSpPr>
          <p:nvPr/>
        </p:nvSpPr>
        <p:spPr bwMode="auto">
          <a:xfrm>
            <a:off x="4595813" y="5129213"/>
            <a:ext cx="7048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Fdiv</a:t>
            </a:r>
          </a:p>
        </p:txBody>
      </p:sp>
      <p:sp>
        <p:nvSpPr>
          <p:cNvPr id="64534" name="Oval 23"/>
          <p:cNvSpPr>
            <a:spLocks noChangeArrowheads="1"/>
          </p:cNvSpPr>
          <p:nvPr/>
        </p:nvSpPr>
        <p:spPr bwMode="auto">
          <a:xfrm>
            <a:off x="4870450" y="41973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5" name="Oval 24"/>
          <p:cNvSpPr>
            <a:spLocks noChangeArrowheads="1"/>
          </p:cNvSpPr>
          <p:nvPr/>
        </p:nvSpPr>
        <p:spPr bwMode="auto">
          <a:xfrm>
            <a:off x="4876800" y="4343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6" name="Oval 25"/>
          <p:cNvSpPr>
            <a:spLocks noChangeArrowheads="1"/>
          </p:cNvSpPr>
          <p:nvPr/>
        </p:nvSpPr>
        <p:spPr bwMode="auto">
          <a:xfrm>
            <a:off x="4870450" y="4502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7" name="Oval 26"/>
          <p:cNvSpPr>
            <a:spLocks noChangeArrowheads="1"/>
          </p:cNvSpPr>
          <p:nvPr/>
        </p:nvSpPr>
        <p:spPr bwMode="auto">
          <a:xfrm>
            <a:off x="4876800" y="4648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4538" name="Group 27"/>
          <p:cNvGrpSpPr>
            <a:grpSpLocks/>
          </p:cNvGrpSpPr>
          <p:nvPr/>
        </p:nvGrpSpPr>
        <p:grpSpPr bwMode="auto">
          <a:xfrm>
            <a:off x="3505200" y="1447800"/>
            <a:ext cx="636588" cy="3836988"/>
            <a:chOff x="2208" y="1336"/>
            <a:chExt cx="401" cy="2417"/>
          </a:xfrm>
        </p:grpSpPr>
        <p:sp>
          <p:nvSpPr>
            <p:cNvPr id="64550" name="Freeform 28"/>
            <p:cNvSpPr>
              <a:spLocks/>
            </p:cNvSpPr>
            <p:nvPr/>
          </p:nvSpPr>
          <p:spPr bwMode="auto">
            <a:xfrm>
              <a:off x="2208" y="1336"/>
              <a:ext cx="401" cy="497"/>
            </a:xfrm>
            <a:custGeom>
              <a:avLst/>
              <a:gdLst>
                <a:gd name="T0" fmla="*/ 0 w 401"/>
                <a:gd name="T1" fmla="*/ 496 h 497"/>
                <a:gd name="T2" fmla="*/ 400 w 401"/>
                <a:gd name="T3" fmla="*/ 0 h 497"/>
                <a:gd name="T4" fmla="*/ 0 60000 65536"/>
                <a:gd name="T5" fmla="*/ 0 60000 65536"/>
                <a:gd name="T6" fmla="*/ 0 w 401"/>
                <a:gd name="T7" fmla="*/ 0 h 497"/>
                <a:gd name="T8" fmla="*/ 401 w 401"/>
                <a:gd name="T9" fmla="*/ 497 h 49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497">
                  <a:moveTo>
                    <a:pt x="0" y="496"/>
                  </a:moveTo>
                  <a:lnTo>
                    <a:pt x="4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1" name="Freeform 29"/>
            <p:cNvSpPr>
              <a:spLocks/>
            </p:cNvSpPr>
            <p:nvPr/>
          </p:nvSpPr>
          <p:spPr bwMode="auto">
            <a:xfrm>
              <a:off x="2208" y="1824"/>
              <a:ext cx="401" cy="225"/>
            </a:xfrm>
            <a:custGeom>
              <a:avLst/>
              <a:gdLst>
                <a:gd name="T0" fmla="*/ 0 w 401"/>
                <a:gd name="T1" fmla="*/ 0 h 225"/>
                <a:gd name="T2" fmla="*/ 400 w 401"/>
                <a:gd name="T3" fmla="*/ 224 h 225"/>
                <a:gd name="T4" fmla="*/ 0 60000 65536"/>
                <a:gd name="T5" fmla="*/ 0 60000 65536"/>
                <a:gd name="T6" fmla="*/ 0 w 401"/>
                <a:gd name="T7" fmla="*/ 0 h 225"/>
                <a:gd name="T8" fmla="*/ 401 w 401"/>
                <a:gd name="T9" fmla="*/ 225 h 2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225">
                  <a:moveTo>
                    <a:pt x="0" y="0"/>
                  </a:moveTo>
                  <a:lnTo>
                    <a:pt x="400" y="224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2" name="Freeform 30"/>
            <p:cNvSpPr>
              <a:spLocks/>
            </p:cNvSpPr>
            <p:nvPr/>
          </p:nvSpPr>
          <p:spPr bwMode="auto">
            <a:xfrm>
              <a:off x="2208" y="1824"/>
              <a:ext cx="401" cy="841"/>
            </a:xfrm>
            <a:custGeom>
              <a:avLst/>
              <a:gdLst>
                <a:gd name="T0" fmla="*/ 0 w 401"/>
                <a:gd name="T1" fmla="*/ 0 h 841"/>
                <a:gd name="T2" fmla="*/ 400 w 401"/>
                <a:gd name="T3" fmla="*/ 840 h 841"/>
                <a:gd name="T4" fmla="*/ 0 60000 65536"/>
                <a:gd name="T5" fmla="*/ 0 60000 65536"/>
                <a:gd name="T6" fmla="*/ 0 w 401"/>
                <a:gd name="T7" fmla="*/ 0 h 841"/>
                <a:gd name="T8" fmla="*/ 401 w 401"/>
                <a:gd name="T9" fmla="*/ 841 h 8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1" h="841">
                  <a:moveTo>
                    <a:pt x="0" y="0"/>
                  </a:moveTo>
                  <a:lnTo>
                    <a:pt x="400" y="8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3" name="Freeform 31"/>
            <p:cNvSpPr>
              <a:spLocks/>
            </p:cNvSpPr>
            <p:nvPr/>
          </p:nvSpPr>
          <p:spPr bwMode="auto">
            <a:xfrm>
              <a:off x="2208" y="1832"/>
              <a:ext cx="393" cy="1921"/>
            </a:xfrm>
            <a:custGeom>
              <a:avLst/>
              <a:gdLst>
                <a:gd name="T0" fmla="*/ 0 w 393"/>
                <a:gd name="T1" fmla="*/ 0 h 1921"/>
                <a:gd name="T2" fmla="*/ 392 w 393"/>
                <a:gd name="T3" fmla="*/ 1920 h 1921"/>
                <a:gd name="T4" fmla="*/ 0 60000 65536"/>
                <a:gd name="T5" fmla="*/ 0 60000 65536"/>
                <a:gd name="T6" fmla="*/ 0 w 393"/>
                <a:gd name="T7" fmla="*/ 0 h 1921"/>
                <a:gd name="T8" fmla="*/ 393 w 393"/>
                <a:gd name="T9" fmla="*/ 1921 h 19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3" h="1921">
                  <a:moveTo>
                    <a:pt x="0" y="0"/>
                  </a:moveTo>
                  <a:lnTo>
                    <a:pt x="392" y="19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539" name="Freeform 32"/>
          <p:cNvSpPr>
            <a:spLocks/>
          </p:cNvSpPr>
          <p:nvPr/>
        </p:nvSpPr>
        <p:spPr bwMode="auto">
          <a:xfrm>
            <a:off x="6604000" y="1460500"/>
            <a:ext cx="446088" cy="484188"/>
          </a:xfrm>
          <a:custGeom>
            <a:avLst/>
            <a:gdLst>
              <a:gd name="T0" fmla="*/ 280 w 281"/>
              <a:gd name="T1" fmla="*/ 304 h 305"/>
              <a:gd name="T2" fmla="*/ 0 w 281"/>
              <a:gd name="T3" fmla="*/ 0 h 305"/>
              <a:gd name="T4" fmla="*/ 0 60000 65536"/>
              <a:gd name="T5" fmla="*/ 0 60000 65536"/>
              <a:gd name="T6" fmla="*/ 0 w 281"/>
              <a:gd name="T7" fmla="*/ 0 h 305"/>
              <a:gd name="T8" fmla="*/ 281 w 281"/>
              <a:gd name="T9" fmla="*/ 305 h 3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1" h="305">
                <a:moveTo>
                  <a:pt x="280" y="304"/>
                </a:move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0" name="Freeform 33"/>
          <p:cNvSpPr>
            <a:spLocks/>
          </p:cNvSpPr>
          <p:nvPr/>
        </p:nvSpPr>
        <p:spPr bwMode="auto">
          <a:xfrm>
            <a:off x="5803900" y="2273300"/>
            <a:ext cx="1233488" cy="331788"/>
          </a:xfrm>
          <a:custGeom>
            <a:avLst/>
            <a:gdLst>
              <a:gd name="T0" fmla="*/ 776 w 777"/>
              <a:gd name="T1" fmla="*/ 0 h 209"/>
              <a:gd name="T2" fmla="*/ 0 w 777"/>
              <a:gd name="T3" fmla="*/ 208 h 209"/>
              <a:gd name="T4" fmla="*/ 0 60000 65536"/>
              <a:gd name="T5" fmla="*/ 0 60000 65536"/>
              <a:gd name="T6" fmla="*/ 0 w 777"/>
              <a:gd name="T7" fmla="*/ 0 h 209"/>
              <a:gd name="T8" fmla="*/ 777 w 777"/>
              <a:gd name="T9" fmla="*/ 209 h 2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209">
                <a:moveTo>
                  <a:pt x="776" y="0"/>
                </a:moveTo>
                <a:lnTo>
                  <a:pt x="0" y="20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1" name="Freeform 34"/>
          <p:cNvSpPr>
            <a:spLocks/>
          </p:cNvSpPr>
          <p:nvPr/>
        </p:nvSpPr>
        <p:spPr bwMode="auto">
          <a:xfrm>
            <a:off x="5803900" y="2438400"/>
            <a:ext cx="1246188" cy="1144588"/>
          </a:xfrm>
          <a:custGeom>
            <a:avLst/>
            <a:gdLst>
              <a:gd name="T0" fmla="*/ 784 w 785"/>
              <a:gd name="T1" fmla="*/ 0 h 721"/>
              <a:gd name="T2" fmla="*/ 0 w 785"/>
              <a:gd name="T3" fmla="*/ 720 h 721"/>
              <a:gd name="T4" fmla="*/ 0 60000 65536"/>
              <a:gd name="T5" fmla="*/ 0 60000 65536"/>
              <a:gd name="T6" fmla="*/ 0 w 785"/>
              <a:gd name="T7" fmla="*/ 0 h 721"/>
              <a:gd name="T8" fmla="*/ 785 w 785"/>
              <a:gd name="T9" fmla="*/ 721 h 7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5" h="721">
                <a:moveTo>
                  <a:pt x="784" y="0"/>
                </a:moveTo>
                <a:lnTo>
                  <a:pt x="0" y="72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2" name="Freeform 35"/>
          <p:cNvSpPr>
            <a:spLocks/>
          </p:cNvSpPr>
          <p:nvPr/>
        </p:nvSpPr>
        <p:spPr bwMode="auto">
          <a:xfrm>
            <a:off x="5816600" y="2590800"/>
            <a:ext cx="1233488" cy="2719388"/>
          </a:xfrm>
          <a:custGeom>
            <a:avLst/>
            <a:gdLst>
              <a:gd name="T0" fmla="*/ 776 w 777"/>
              <a:gd name="T1" fmla="*/ 0 h 1713"/>
              <a:gd name="T2" fmla="*/ 0 w 777"/>
              <a:gd name="T3" fmla="*/ 1712 h 1713"/>
              <a:gd name="T4" fmla="*/ 0 60000 65536"/>
              <a:gd name="T5" fmla="*/ 0 60000 65536"/>
              <a:gd name="T6" fmla="*/ 0 w 777"/>
              <a:gd name="T7" fmla="*/ 0 h 1713"/>
              <a:gd name="T8" fmla="*/ 777 w 777"/>
              <a:gd name="T9" fmla="*/ 1713 h 17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1713">
                <a:moveTo>
                  <a:pt x="776" y="0"/>
                </a:moveTo>
                <a:lnTo>
                  <a:pt x="0" y="171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3" name="Freeform 36"/>
          <p:cNvSpPr>
            <a:spLocks/>
          </p:cNvSpPr>
          <p:nvPr/>
        </p:nvSpPr>
        <p:spPr bwMode="auto">
          <a:xfrm>
            <a:off x="4965700" y="1460500"/>
            <a:ext cx="2084388" cy="623888"/>
          </a:xfrm>
          <a:custGeom>
            <a:avLst/>
            <a:gdLst>
              <a:gd name="T0" fmla="*/ 0 w 1313"/>
              <a:gd name="T1" fmla="*/ 0 h 393"/>
              <a:gd name="T2" fmla="*/ 120 w 1313"/>
              <a:gd name="T3" fmla="*/ 0 h 393"/>
              <a:gd name="T4" fmla="*/ 120 w 1313"/>
              <a:gd name="T5" fmla="*/ 392 h 393"/>
              <a:gd name="T6" fmla="*/ 1312 w 1313"/>
              <a:gd name="T7" fmla="*/ 392 h 393"/>
              <a:gd name="T8" fmla="*/ 0 60000 65536"/>
              <a:gd name="T9" fmla="*/ 0 60000 65536"/>
              <a:gd name="T10" fmla="*/ 0 60000 65536"/>
              <a:gd name="T11" fmla="*/ 0 60000 65536"/>
              <a:gd name="T12" fmla="*/ 0 w 1313"/>
              <a:gd name="T13" fmla="*/ 0 h 393"/>
              <a:gd name="T14" fmla="*/ 1313 w 1313"/>
              <a:gd name="T15" fmla="*/ 393 h 3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13" h="393">
                <a:moveTo>
                  <a:pt x="0" y="0"/>
                </a:moveTo>
                <a:lnTo>
                  <a:pt x="120" y="0"/>
                </a:lnTo>
                <a:lnTo>
                  <a:pt x="120" y="392"/>
                </a:lnTo>
                <a:lnTo>
                  <a:pt x="1312" y="39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4" name="Line 37"/>
          <p:cNvSpPr>
            <a:spLocks noChangeShapeType="1"/>
          </p:cNvSpPr>
          <p:nvPr/>
        </p:nvSpPr>
        <p:spPr bwMode="auto">
          <a:xfrm>
            <a:off x="5168900" y="1460500"/>
            <a:ext cx="241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5" name="Freeform 38"/>
          <p:cNvSpPr>
            <a:spLocks/>
          </p:cNvSpPr>
          <p:nvPr/>
        </p:nvSpPr>
        <p:spPr bwMode="auto">
          <a:xfrm>
            <a:off x="3086100" y="762000"/>
            <a:ext cx="5183188" cy="1487488"/>
          </a:xfrm>
          <a:custGeom>
            <a:avLst/>
            <a:gdLst>
              <a:gd name="T0" fmla="*/ 3032 w 3265"/>
              <a:gd name="T1" fmla="*/ 936 h 937"/>
              <a:gd name="T2" fmla="*/ 3264 w 3265"/>
              <a:gd name="T3" fmla="*/ 936 h 937"/>
              <a:gd name="T4" fmla="*/ 3264 w 3265"/>
              <a:gd name="T5" fmla="*/ 0 h 937"/>
              <a:gd name="T6" fmla="*/ 0 w 3265"/>
              <a:gd name="T7" fmla="*/ 0 h 937"/>
              <a:gd name="T8" fmla="*/ 0 w 3265"/>
              <a:gd name="T9" fmla="*/ 680 h 9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65"/>
              <a:gd name="T16" fmla="*/ 0 h 937"/>
              <a:gd name="T17" fmla="*/ 3265 w 3265"/>
              <a:gd name="T18" fmla="*/ 937 h 9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65" h="937">
                <a:moveTo>
                  <a:pt x="3032" y="936"/>
                </a:moveTo>
                <a:lnTo>
                  <a:pt x="3264" y="936"/>
                </a:lnTo>
                <a:lnTo>
                  <a:pt x="3264" y="0"/>
                </a:lnTo>
                <a:lnTo>
                  <a:pt x="0" y="0"/>
                </a:lnTo>
                <a:lnTo>
                  <a:pt x="0" y="68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6" name="Rectangle 39"/>
          <p:cNvSpPr>
            <a:spLocks noChangeArrowheads="1"/>
          </p:cNvSpPr>
          <p:nvPr/>
        </p:nvSpPr>
        <p:spPr bwMode="auto">
          <a:xfrm>
            <a:off x="2582863" y="2043113"/>
            <a:ext cx="10001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Issue</a:t>
            </a:r>
          </a:p>
        </p:txBody>
      </p:sp>
      <p:sp>
        <p:nvSpPr>
          <p:cNvPr id="64547" name="Line 40"/>
          <p:cNvSpPr>
            <a:spLocks noChangeShapeType="1"/>
          </p:cNvSpPr>
          <p:nvPr/>
        </p:nvSpPr>
        <p:spPr bwMode="auto">
          <a:xfrm>
            <a:off x="2273300" y="2273300"/>
            <a:ext cx="36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48" name="Rectangle 41"/>
          <p:cNvSpPr>
            <a:spLocks noChangeArrowheads="1"/>
          </p:cNvSpPr>
          <p:nvPr/>
        </p:nvSpPr>
        <p:spPr bwMode="auto">
          <a:xfrm>
            <a:off x="2605088" y="2746375"/>
            <a:ext cx="9080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GPR’s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FPR’s</a:t>
            </a:r>
          </a:p>
        </p:txBody>
      </p:sp>
      <p:sp>
        <p:nvSpPr>
          <p:cNvPr id="64549" name="Text Box 42"/>
          <p:cNvSpPr txBox="1">
            <a:spLocks noChangeArrowheads="1"/>
          </p:cNvSpPr>
          <p:nvPr/>
        </p:nvSpPr>
        <p:spPr bwMode="auto">
          <a:xfrm>
            <a:off x="249238" y="4040188"/>
            <a:ext cx="32940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Can we solve write hazards without equalizing all pipeline depths and without bypassing?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582305-ACA0-444B-AF25-BCE6CFB9E343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28600"/>
            <a:ext cx="7162800" cy="990600"/>
          </a:xfrm>
          <a:noFill/>
        </p:spPr>
        <p:txBody>
          <a:bodyPr lIns="90488" tIns="44450" rIns="90488" bIns="44450"/>
          <a:lstStyle/>
          <a:p>
            <a:r>
              <a:rPr lang="en-US"/>
              <a:t>When is it Safe to Issue an Instruction?</a:t>
            </a:r>
          </a:p>
        </p:txBody>
      </p:sp>
      <p:sp>
        <p:nvSpPr>
          <p:cNvPr id="66566" name="Rectangle 3"/>
          <p:cNvSpPr>
            <a:spLocks noChangeArrowheads="1"/>
          </p:cNvSpPr>
          <p:nvPr/>
        </p:nvSpPr>
        <p:spPr bwMode="auto">
          <a:xfrm>
            <a:off x="666750" y="1427163"/>
            <a:ext cx="8121650" cy="429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Suppose a data structure keeps track of all the instructions in all the functional units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following checks need to be made before the Issue stage can dispatch an instruction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 required function unit available?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 input data available? 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RAW?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it safe to write the destination?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WAR?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WAW?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Is there a structural conflict at the WB stage?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D5032-2A35-444C-9914-661A0300AE44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-76200"/>
            <a:ext cx="8075613" cy="963612"/>
          </a:xfrm>
          <a:noFill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sz="2800"/>
              <a:t>A Data Structure for Correct Issues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Keeps track of the status of Functional Units</a:t>
            </a:r>
          </a:p>
        </p:txBody>
      </p:sp>
      <p:sp>
        <p:nvSpPr>
          <p:cNvPr id="68614" name="Rectangle 3"/>
          <p:cNvSpPr>
            <a:spLocks noChangeArrowheads="1"/>
          </p:cNvSpPr>
          <p:nvPr/>
        </p:nvSpPr>
        <p:spPr bwMode="auto">
          <a:xfrm>
            <a:off x="222250" y="3808412"/>
            <a:ext cx="8612188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The instruction i at the Issue stage consults this table</a:t>
            </a:r>
          </a:p>
          <a:p>
            <a:pPr algn="l">
              <a:spcBef>
                <a:spcPct val="0"/>
              </a:spcBef>
            </a:pPr>
            <a:endParaRPr lang="en-US" sz="800" i="1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FU available? 	check the busy column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RAW?		search the dest column for i’s sources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WAR?		search the source columns for i’s destination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WAW?		search the dest column for i’s destination</a:t>
            </a:r>
          </a:p>
          <a:p>
            <a:pPr lvl="1" algn="l">
              <a:spcBef>
                <a:spcPct val="0"/>
              </a:spcBef>
            </a:pPr>
            <a:endParaRPr lang="en-US" sz="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An entry is added to the table if no hazard is detected;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An entry is removed from the table after Write-Back</a:t>
            </a:r>
          </a:p>
        </p:txBody>
      </p:sp>
      <p:sp>
        <p:nvSpPr>
          <p:cNvPr id="68615" name="Rectangle 4"/>
          <p:cNvSpPr>
            <a:spLocks noChangeArrowheads="1"/>
          </p:cNvSpPr>
          <p:nvPr/>
        </p:nvSpPr>
        <p:spPr bwMode="auto">
          <a:xfrm>
            <a:off x="4276725" y="657225"/>
            <a:ext cx="4138613" cy="344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8616" name="Group 5"/>
          <p:cNvGrpSpPr>
            <a:grpSpLocks/>
          </p:cNvGrpSpPr>
          <p:nvPr/>
        </p:nvGrpSpPr>
        <p:grpSpPr bwMode="auto">
          <a:xfrm>
            <a:off x="357188" y="947737"/>
            <a:ext cx="8410575" cy="2851150"/>
            <a:chOff x="225" y="802"/>
            <a:chExt cx="5298" cy="1796"/>
          </a:xfrm>
        </p:grpSpPr>
        <p:grpSp>
          <p:nvGrpSpPr>
            <p:cNvPr id="68617" name="Group 6"/>
            <p:cNvGrpSpPr>
              <a:grpSpLocks/>
            </p:cNvGrpSpPr>
            <p:nvPr/>
          </p:nvGrpSpPr>
          <p:grpSpPr bwMode="auto">
            <a:xfrm>
              <a:off x="235" y="812"/>
              <a:ext cx="5028" cy="1786"/>
              <a:chOff x="235" y="812"/>
              <a:chExt cx="5028" cy="1786"/>
            </a:xfrm>
          </p:grpSpPr>
          <p:sp>
            <p:nvSpPr>
              <p:cNvPr id="68619" name="Line 7"/>
              <p:cNvSpPr>
                <a:spLocks noChangeShapeType="1"/>
              </p:cNvSpPr>
              <p:nvPr/>
            </p:nvSpPr>
            <p:spPr bwMode="auto">
              <a:xfrm>
                <a:off x="248" y="1035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0" name="Line 8"/>
              <p:cNvSpPr>
                <a:spLocks noChangeShapeType="1"/>
              </p:cNvSpPr>
              <p:nvPr/>
            </p:nvSpPr>
            <p:spPr bwMode="auto">
              <a:xfrm>
                <a:off x="246" y="140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1" name="Line 9"/>
              <p:cNvSpPr>
                <a:spLocks noChangeShapeType="1"/>
              </p:cNvSpPr>
              <p:nvPr/>
            </p:nvSpPr>
            <p:spPr bwMode="auto">
              <a:xfrm>
                <a:off x="235" y="1999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2" name="Line 10"/>
              <p:cNvSpPr>
                <a:spLocks noChangeShapeType="1"/>
              </p:cNvSpPr>
              <p:nvPr/>
            </p:nvSpPr>
            <p:spPr bwMode="auto">
              <a:xfrm>
                <a:off x="242" y="2376"/>
                <a:ext cx="501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3" name="Line 11"/>
              <p:cNvSpPr>
                <a:spLocks noChangeShapeType="1"/>
              </p:cNvSpPr>
              <p:nvPr/>
            </p:nvSpPr>
            <p:spPr bwMode="auto">
              <a:xfrm>
                <a:off x="1253" y="812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24" name="Line 12"/>
              <p:cNvSpPr>
                <a:spLocks noChangeShapeType="1"/>
              </p:cNvSpPr>
              <p:nvPr/>
            </p:nvSpPr>
            <p:spPr bwMode="auto">
              <a:xfrm>
                <a:off x="2078" y="828"/>
                <a:ext cx="0" cy="17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618" name="Rectangle 13"/>
            <p:cNvSpPr>
              <a:spLocks noChangeArrowheads="1"/>
            </p:cNvSpPr>
            <p:nvPr/>
          </p:nvSpPr>
          <p:spPr bwMode="auto">
            <a:xfrm>
              <a:off x="225" y="802"/>
              <a:ext cx="5298" cy="17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  Name	Busy		Op	Dest	Src1	Src2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Int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Mem	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Add3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Mult1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Mult2</a:t>
              </a:r>
            </a:p>
            <a:p>
              <a:pPr lvl="1"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Div</a:t>
              </a:r>
              <a:endParaRPr lang="en-US" sz="2000" i="1">
                <a:solidFill>
                  <a:srgbClr val="56127A"/>
                </a:solidFill>
                <a:latin typeface="Verdana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588C1-F40E-6040-ACE8-95EFB5D92BE7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127000"/>
            <a:ext cx="7975600" cy="1155700"/>
          </a:xfrm>
          <a:noFill/>
        </p:spPr>
        <p:txBody>
          <a:bodyPr lIns="90488" tIns="44450" rIns="90488" bIns="44450"/>
          <a:lstStyle/>
          <a:p>
            <a:r>
              <a:rPr lang="en-US"/>
              <a:t>Simplifying the Data Structure </a:t>
            </a:r>
            <a:br>
              <a:rPr lang="en-US"/>
            </a:br>
            <a:r>
              <a:rPr lang="en-US"/>
              <a:t>Assuming In-order Issue</a:t>
            </a: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509588" y="1397000"/>
            <a:ext cx="8324850" cy="3375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Suppose the instruction is not dispatched by the Issue stage if a RAW hazard exists or the required FU is busy, and that operands are latched by functional unit on issue: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Can the dispatched instruction cause a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WAR hazard ?</a:t>
            </a:r>
            <a:endParaRPr lang="en-US" sz="2400">
              <a:solidFill>
                <a:schemeClr val="hlink"/>
              </a:solidFill>
              <a:latin typeface="Verdana" charset="0"/>
            </a:endParaRPr>
          </a:p>
          <a:p>
            <a:pPr lvl="2"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WAW hazard ?</a:t>
            </a:r>
          </a:p>
        </p:txBody>
      </p:sp>
      <p:sp>
        <p:nvSpPr>
          <p:cNvPr id="1768452" name="Text Box 4"/>
          <p:cNvSpPr txBox="1">
            <a:spLocks noChangeArrowheads="1"/>
          </p:cNvSpPr>
          <p:nvPr/>
        </p:nvSpPr>
        <p:spPr bwMode="auto">
          <a:xfrm>
            <a:off x="2859088" y="3949700"/>
            <a:ext cx="37385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NO: Operands read at issue</a:t>
            </a:r>
          </a:p>
        </p:txBody>
      </p:sp>
      <p:sp>
        <p:nvSpPr>
          <p:cNvPr id="1768453" name="Text Box 5"/>
          <p:cNvSpPr txBox="1">
            <a:spLocks noChangeArrowheads="1"/>
          </p:cNvSpPr>
          <p:nvPr/>
        </p:nvSpPr>
        <p:spPr bwMode="auto">
          <a:xfrm>
            <a:off x="2827338" y="4800600"/>
            <a:ext cx="39814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YES: Out-of-order completion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8452" grpId="0" autoUpdateAnimBg="0"/>
      <p:bldP spid="17684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DA89D-98AF-3447-8EFB-263A03AAB0CC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time in Lecture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17414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52070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Modern page-based virtual memory systems provide:</a:t>
            </a:r>
          </a:p>
          <a:p>
            <a:pPr lvl="1"/>
            <a:r>
              <a:rPr lang="en-US" sz="2000" dirty="0">
                <a:latin typeface="Tahoma" charset="0"/>
              </a:rPr>
              <a:t>Translation, Protection, Virtual memory.</a:t>
            </a:r>
          </a:p>
          <a:p>
            <a:r>
              <a:rPr lang="en-US" dirty="0">
                <a:latin typeface="Tahoma" charset="0"/>
              </a:rPr>
              <a:t>Translation and protection information stored in page tables, held in main memory</a:t>
            </a:r>
          </a:p>
          <a:p>
            <a:r>
              <a:rPr lang="en-US" dirty="0">
                <a:latin typeface="Tahoma" charset="0"/>
              </a:rPr>
              <a:t>Translation and protection information cached in “</a:t>
            </a:r>
            <a:r>
              <a:rPr lang="en-US" dirty="0" smtClean="0">
                <a:latin typeface="Tahoma" charset="0"/>
              </a:rPr>
              <a:t>translation-</a:t>
            </a:r>
            <a:r>
              <a:rPr lang="en-US" dirty="0" err="1" smtClean="0">
                <a:latin typeface="Tahoma" charset="0"/>
              </a:rPr>
              <a:t>lookaside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buffer” (TLB) to provide </a:t>
            </a:r>
            <a:r>
              <a:rPr lang="en-US" dirty="0" smtClean="0">
                <a:latin typeface="Tahoma" charset="0"/>
              </a:rPr>
              <a:t>single-cycle </a:t>
            </a:r>
            <a:r>
              <a:rPr lang="en-US" dirty="0" err="1">
                <a:latin typeface="Tahoma" charset="0"/>
              </a:rPr>
              <a:t>translation+protection</a:t>
            </a:r>
            <a:r>
              <a:rPr lang="en-US" dirty="0">
                <a:latin typeface="Tahoma" charset="0"/>
              </a:rPr>
              <a:t> check in common case</a:t>
            </a:r>
          </a:p>
          <a:p>
            <a:r>
              <a:rPr lang="en-US" dirty="0" smtClean="0">
                <a:latin typeface="Tahoma" charset="0"/>
              </a:rPr>
              <a:t>Virtual memory </a:t>
            </a:r>
            <a:r>
              <a:rPr lang="en-US" dirty="0">
                <a:latin typeface="Tahoma" charset="0"/>
              </a:rPr>
              <a:t>interacts with cache design</a:t>
            </a:r>
          </a:p>
          <a:p>
            <a:pPr lvl="1"/>
            <a:r>
              <a:rPr lang="en-US" sz="2000" dirty="0">
                <a:latin typeface="Tahoma" charset="0"/>
              </a:rPr>
              <a:t>Physical cache tags require address translation before tag lookup, or use </a:t>
            </a:r>
            <a:r>
              <a:rPr lang="en-US" sz="2000" dirty="0" err="1">
                <a:latin typeface="Tahoma" charset="0"/>
              </a:rPr>
              <a:t>untranslated</a:t>
            </a:r>
            <a:r>
              <a:rPr lang="en-US" sz="2000" dirty="0">
                <a:latin typeface="Tahoma" charset="0"/>
              </a:rPr>
              <a:t> offset bits to index cache.</a:t>
            </a:r>
          </a:p>
          <a:p>
            <a:pPr lvl="1"/>
            <a:r>
              <a:rPr lang="en-US" sz="2000" dirty="0">
                <a:latin typeface="Tahoma" charset="0"/>
              </a:rPr>
              <a:t>Virtual tags do not require translation before cache hit/miss determination, but need to be flushed or extended with ASID to cope with context swaps.  Also, must deal with virtual address aliases (usually by disallowing copies in cache).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0C539-C0CE-8C49-95BC-25CB5D6B0140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0"/>
            <a:ext cx="7975600" cy="822325"/>
          </a:xfrm>
          <a:noFill/>
        </p:spPr>
        <p:txBody>
          <a:bodyPr lIns="90488" tIns="44450" rIns="90488" bIns="44450"/>
          <a:lstStyle/>
          <a:p>
            <a:r>
              <a:rPr lang="en-US"/>
              <a:t>Simplifying the Data Structure ...</a:t>
            </a:r>
            <a:endParaRPr lang="en-US" sz="2000" i="1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571500" y="946150"/>
            <a:ext cx="8274050" cy="50530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No WAR hazard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no need to keep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src1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and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src2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Issue stage does not dispatch an instruction in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case of a WAW hazard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a register name can occur at most once in the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dest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column</a:t>
            </a:r>
          </a:p>
          <a:p>
            <a:pPr lvl="1" algn="l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WP[reg#] : a bit-vector to record the registers for which writes are pending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These bits are set to true by the Issue stage and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         set to false by the WB stage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Each pipeline stage in the FU's must carry the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        dest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field and a flag to indicate if it is valid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			“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 (we, ws) pair”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41D9A2-58A2-D34F-B277-A93AC2093E5F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-76200"/>
            <a:ext cx="8247062" cy="803275"/>
          </a:xfrm>
          <a:noFill/>
        </p:spPr>
        <p:txBody>
          <a:bodyPr lIns="90488" tIns="44450" rIns="90488" bIns="44450"/>
          <a:lstStyle/>
          <a:p>
            <a:r>
              <a:rPr lang="en-US"/>
              <a:t>Scoreboard for In-order Issues</a:t>
            </a:r>
          </a:p>
        </p:txBody>
      </p:sp>
      <p:sp>
        <p:nvSpPr>
          <p:cNvPr id="74758" name="Rectangle 3"/>
          <p:cNvSpPr>
            <a:spLocks noChangeArrowheads="1"/>
          </p:cNvSpPr>
          <p:nvPr/>
        </p:nvSpPr>
        <p:spPr bwMode="auto">
          <a:xfrm>
            <a:off x="720725" y="996950"/>
            <a:ext cx="8245475" cy="49926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Busy[FU#] : </a:t>
            </a:r>
            <a:r>
              <a:rPr lang="en-US" sz="2000">
                <a:latin typeface="Verdana" charset="0"/>
              </a:rPr>
              <a:t>a bit-vector to indicate FU’s availability.</a:t>
            </a:r>
          </a:p>
          <a:p>
            <a:pPr lvl="4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(FU = Int, Add, Mult, Div)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These bits are hardwired to FU's.</a:t>
            </a:r>
          </a:p>
          <a:p>
            <a:pPr lvl="4" algn="l">
              <a:spcBef>
                <a:spcPct val="0"/>
              </a:spcBef>
            </a:pPr>
            <a:endParaRPr lang="en-US" sz="14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WP[reg#] : </a:t>
            </a:r>
            <a:r>
              <a:rPr lang="en-US" sz="2000">
                <a:latin typeface="Verdana" charset="0"/>
              </a:rPr>
              <a:t>a bit-vector to record the registers for which		writes are pending.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These bits are set to true by the Issue stage and set to false by the WB stage</a:t>
            </a:r>
          </a:p>
          <a:p>
            <a:pPr algn="l">
              <a:spcBef>
                <a:spcPct val="0"/>
              </a:spcBef>
            </a:pPr>
            <a:endParaRPr lang="en-US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Issue checks the instruction (opcode dest src1 src2)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against the scoreboard (Busy &amp; WP) to dispatch</a:t>
            </a:r>
          </a:p>
          <a:p>
            <a:pPr algn="l">
              <a:spcBef>
                <a:spcPct val="0"/>
              </a:spcBef>
            </a:pPr>
            <a:endParaRPr lang="en-US" sz="1200" i="1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FU available? 	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RAW?		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WAR?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WAW?</a:t>
            </a:r>
            <a:r>
              <a:rPr lang="en-US" sz="2400">
                <a:latin typeface="Verdana" charset="0"/>
              </a:rPr>
              <a:t>		</a:t>
            </a:r>
          </a:p>
        </p:txBody>
      </p:sp>
      <p:sp>
        <p:nvSpPr>
          <p:cNvPr id="1771524" name="Text Box 4"/>
          <p:cNvSpPr txBox="1">
            <a:spLocks noChangeArrowheads="1"/>
          </p:cNvSpPr>
          <p:nvPr/>
        </p:nvSpPr>
        <p:spPr bwMode="auto">
          <a:xfrm>
            <a:off x="4191000" y="4672012"/>
            <a:ext cx="2963863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Busy[FU#]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WP[src1] or WP[src2]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cannot arise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WP[dest]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2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0AEDB-9DF3-C948-82BB-D8A75BD4F6C7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8826500" cy="927100"/>
          </a:xfrm>
          <a:noFill/>
        </p:spPr>
        <p:txBody>
          <a:bodyPr lIns="90488" tIns="44450" rIns="90488" bIns="44450"/>
          <a:lstStyle/>
          <a:p>
            <a:pPr>
              <a:lnSpc>
                <a:spcPct val="85000"/>
              </a:lnSpc>
            </a:pPr>
            <a:r>
              <a:rPr lang="en-US"/>
              <a:t>Scoreboard Dynamics</a:t>
            </a:r>
          </a:p>
        </p:txBody>
      </p:sp>
      <p:sp>
        <p:nvSpPr>
          <p:cNvPr id="76806" name="Rectangle 3"/>
          <p:cNvSpPr>
            <a:spLocks noChangeArrowheads="1"/>
          </p:cNvSpPr>
          <p:nvPr/>
        </p:nvSpPr>
        <p:spPr bwMode="auto">
          <a:xfrm>
            <a:off x="457200" y="5018088"/>
            <a:ext cx="4954588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 	 </a:t>
            </a:r>
            <a:r>
              <a:rPr lang="en-US">
                <a:solidFill>
                  <a:srgbClr val="FF0000"/>
                </a:solidFill>
                <a:latin typeface="Verdana" charset="0"/>
              </a:rPr>
              <a:t>DIVD		f6, 	f6,	f4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	 LD		f2,	45(r3) 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>
                <a:solidFill>
                  <a:srgbClr val="006600"/>
                </a:solidFill>
                <a:latin typeface="Verdana" charset="0"/>
              </a:rPr>
              <a:t>	 MULTD		f0,	f2,	f4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>
                <a:solidFill>
                  <a:srgbClr val="16E8E3"/>
                </a:solidFill>
                <a:latin typeface="Verdana" charset="0"/>
              </a:rPr>
              <a:t>	 DIVD		f8,	f6,	f2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>
                <a:solidFill>
                  <a:srgbClr val="660033"/>
                </a:solidFill>
                <a:latin typeface="Verdana" charset="0"/>
              </a:rPr>
              <a:t>	 SUBD		f10,	f0,	f6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>
                <a:solidFill>
                  <a:srgbClr val="3118E6"/>
                </a:solidFill>
                <a:latin typeface="Verdana" charset="0"/>
              </a:rPr>
              <a:t>	 ADDD		f6,	f8,	f2</a:t>
            </a:r>
          </a:p>
        </p:txBody>
      </p:sp>
      <p:sp>
        <p:nvSpPr>
          <p:cNvPr id="76807" name="Rectangle 4"/>
          <p:cNvSpPr>
            <a:spLocks noChangeArrowheads="1"/>
          </p:cNvSpPr>
          <p:nvPr/>
        </p:nvSpPr>
        <p:spPr bwMode="auto">
          <a:xfrm>
            <a:off x="736600" y="533400"/>
            <a:ext cx="7848600" cy="6985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Functional Unit Status	  	   Registers Reserved </a:t>
            </a:r>
          </a:p>
          <a:p>
            <a:pPr lvl="1"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Int(1) Add(1)  Mult(3)   Div(4)    WB	</a:t>
            </a:r>
            <a:r>
              <a:rPr lang="en-US" sz="2000">
                <a:latin typeface="Verdana" charset="0"/>
              </a:rPr>
              <a:t>for Writes</a:t>
            </a:r>
            <a:endParaRPr lang="en-US" sz="1800">
              <a:latin typeface="Verdana" charset="0"/>
            </a:endParaRPr>
          </a:p>
        </p:txBody>
      </p:sp>
      <p:grpSp>
        <p:nvGrpSpPr>
          <p:cNvPr id="76808" name="Group 5"/>
          <p:cNvGrpSpPr>
            <a:grpSpLocks/>
          </p:cNvGrpSpPr>
          <p:nvPr/>
        </p:nvGrpSpPr>
        <p:grpSpPr bwMode="auto">
          <a:xfrm>
            <a:off x="615950" y="609600"/>
            <a:ext cx="7778750" cy="4343400"/>
            <a:chOff x="388" y="480"/>
            <a:chExt cx="4900" cy="2736"/>
          </a:xfrm>
        </p:grpSpPr>
        <p:sp>
          <p:nvSpPr>
            <p:cNvPr id="76810" name="Line 6"/>
            <p:cNvSpPr>
              <a:spLocks noChangeShapeType="1"/>
            </p:cNvSpPr>
            <p:nvPr/>
          </p:nvSpPr>
          <p:spPr bwMode="auto">
            <a:xfrm>
              <a:off x="433" y="91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1" name="Line 7"/>
            <p:cNvSpPr>
              <a:spLocks noChangeShapeType="1"/>
            </p:cNvSpPr>
            <p:nvPr/>
          </p:nvSpPr>
          <p:spPr bwMode="auto">
            <a:xfrm>
              <a:off x="423" y="1114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2" name="Line 8"/>
            <p:cNvSpPr>
              <a:spLocks noChangeShapeType="1"/>
            </p:cNvSpPr>
            <p:nvPr/>
          </p:nvSpPr>
          <p:spPr bwMode="auto">
            <a:xfrm>
              <a:off x="413" y="130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3" name="Line 9"/>
            <p:cNvSpPr>
              <a:spLocks noChangeShapeType="1"/>
            </p:cNvSpPr>
            <p:nvPr/>
          </p:nvSpPr>
          <p:spPr bwMode="auto">
            <a:xfrm>
              <a:off x="403" y="1511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4" name="Line 10"/>
            <p:cNvSpPr>
              <a:spLocks noChangeShapeType="1"/>
            </p:cNvSpPr>
            <p:nvPr/>
          </p:nvSpPr>
          <p:spPr bwMode="auto">
            <a:xfrm>
              <a:off x="393" y="1695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5" name="Line 11"/>
            <p:cNvSpPr>
              <a:spLocks noChangeShapeType="1"/>
            </p:cNvSpPr>
            <p:nvPr/>
          </p:nvSpPr>
          <p:spPr bwMode="auto">
            <a:xfrm>
              <a:off x="400" y="1890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6" name="Line 12"/>
            <p:cNvSpPr>
              <a:spLocks noChangeShapeType="1"/>
            </p:cNvSpPr>
            <p:nvPr/>
          </p:nvSpPr>
          <p:spPr bwMode="auto">
            <a:xfrm>
              <a:off x="408" y="2083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7" name="Line 13"/>
            <p:cNvSpPr>
              <a:spLocks noChangeShapeType="1"/>
            </p:cNvSpPr>
            <p:nvPr/>
          </p:nvSpPr>
          <p:spPr bwMode="auto">
            <a:xfrm>
              <a:off x="390" y="2277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18" name="Line 14"/>
            <p:cNvSpPr>
              <a:spLocks noChangeShapeType="1"/>
            </p:cNvSpPr>
            <p:nvPr/>
          </p:nvSpPr>
          <p:spPr bwMode="auto">
            <a:xfrm>
              <a:off x="388" y="24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6819" name="Group 15"/>
            <p:cNvGrpSpPr>
              <a:grpSpLocks/>
            </p:cNvGrpSpPr>
            <p:nvPr/>
          </p:nvGrpSpPr>
          <p:grpSpPr bwMode="auto">
            <a:xfrm>
              <a:off x="2016" y="912"/>
              <a:ext cx="960" cy="2304"/>
              <a:chOff x="2016" y="912"/>
              <a:chExt cx="960" cy="2304"/>
            </a:xfrm>
          </p:grpSpPr>
          <p:sp>
            <p:nvSpPr>
              <p:cNvPr id="76830" name="Line 16"/>
              <p:cNvSpPr>
                <a:spLocks noChangeShapeType="1"/>
              </p:cNvSpPr>
              <p:nvPr/>
            </p:nvSpPr>
            <p:spPr bwMode="auto">
              <a:xfrm flipH="1">
                <a:off x="201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1" name="Line 17"/>
              <p:cNvSpPr>
                <a:spLocks noChangeShapeType="1"/>
              </p:cNvSpPr>
              <p:nvPr/>
            </p:nvSpPr>
            <p:spPr bwMode="auto">
              <a:xfrm>
                <a:off x="2208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2" name="Line 18"/>
              <p:cNvSpPr>
                <a:spLocks noChangeShapeType="1"/>
              </p:cNvSpPr>
              <p:nvPr/>
            </p:nvSpPr>
            <p:spPr bwMode="auto">
              <a:xfrm>
                <a:off x="2592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3" name="Line 19"/>
              <p:cNvSpPr>
                <a:spLocks noChangeShapeType="1"/>
              </p:cNvSpPr>
              <p:nvPr/>
            </p:nvSpPr>
            <p:spPr bwMode="auto">
              <a:xfrm flipH="1">
                <a:off x="2784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34" name="Line 20"/>
              <p:cNvSpPr>
                <a:spLocks noChangeShapeType="1"/>
              </p:cNvSpPr>
              <p:nvPr/>
            </p:nvSpPr>
            <p:spPr bwMode="auto">
              <a:xfrm flipH="1">
                <a:off x="2976" y="912"/>
                <a:ext cx="0" cy="23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6820" name="Line 21"/>
            <p:cNvSpPr>
              <a:spLocks noChangeShapeType="1"/>
            </p:cNvSpPr>
            <p:nvPr/>
          </p:nvSpPr>
          <p:spPr bwMode="auto">
            <a:xfrm>
              <a:off x="396" y="266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1" name="Line 22"/>
            <p:cNvSpPr>
              <a:spLocks noChangeShapeType="1"/>
            </p:cNvSpPr>
            <p:nvPr/>
          </p:nvSpPr>
          <p:spPr bwMode="auto">
            <a:xfrm>
              <a:off x="420" y="2838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2" name="Line 23"/>
            <p:cNvSpPr>
              <a:spLocks noChangeShapeType="1"/>
            </p:cNvSpPr>
            <p:nvPr/>
          </p:nvSpPr>
          <p:spPr bwMode="auto">
            <a:xfrm flipH="1">
              <a:off x="768" y="480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3" name="Line 24"/>
            <p:cNvSpPr>
              <a:spLocks noChangeShapeType="1"/>
            </p:cNvSpPr>
            <p:nvPr/>
          </p:nvSpPr>
          <p:spPr bwMode="auto">
            <a:xfrm>
              <a:off x="3534" y="480"/>
              <a:ext cx="0" cy="273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4" name="Line 25"/>
            <p:cNvSpPr>
              <a:spLocks noChangeShapeType="1"/>
            </p:cNvSpPr>
            <p:nvPr/>
          </p:nvSpPr>
          <p:spPr bwMode="auto">
            <a:xfrm>
              <a:off x="1248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5" name="Line 26"/>
            <p:cNvSpPr>
              <a:spLocks noChangeShapeType="1"/>
            </p:cNvSpPr>
            <p:nvPr/>
          </p:nvSpPr>
          <p:spPr bwMode="auto">
            <a:xfrm flipH="1">
              <a:off x="1824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6" name="Line 27"/>
            <p:cNvSpPr>
              <a:spLocks noChangeShapeType="1"/>
            </p:cNvSpPr>
            <p:nvPr/>
          </p:nvSpPr>
          <p:spPr bwMode="auto">
            <a:xfrm>
              <a:off x="2400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7" name="Line 28"/>
            <p:cNvSpPr>
              <a:spLocks noChangeShapeType="1"/>
            </p:cNvSpPr>
            <p:nvPr/>
          </p:nvSpPr>
          <p:spPr bwMode="auto">
            <a:xfrm>
              <a:off x="3186" y="768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8" name="Line 29"/>
            <p:cNvSpPr>
              <a:spLocks noChangeShapeType="1"/>
            </p:cNvSpPr>
            <p:nvPr/>
          </p:nvSpPr>
          <p:spPr bwMode="auto">
            <a:xfrm>
              <a:off x="404" y="3022"/>
              <a:ext cx="485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829" name="Line 30"/>
            <p:cNvSpPr>
              <a:spLocks noChangeShapeType="1"/>
            </p:cNvSpPr>
            <p:nvPr/>
          </p:nvSpPr>
          <p:spPr bwMode="auto">
            <a:xfrm flipV="1">
              <a:off x="432" y="3216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72575" name="Rectangle 31"/>
          <p:cNvSpPr>
            <a:spLocks noChangeArrowheads="1"/>
          </p:cNvSpPr>
          <p:nvPr/>
        </p:nvSpPr>
        <p:spPr bwMode="auto">
          <a:xfrm>
            <a:off x="725488" y="1260475"/>
            <a:ext cx="7848600" cy="370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t0  </a:t>
            </a:r>
            <a:r>
              <a:rPr lang="en-US" i="1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			    f6		  	f6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t1 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  f2</a:t>
            </a:r>
            <a:r>
              <a:rPr lang="en-US" sz="1800">
                <a:latin typeface="Verdana" charset="0"/>
              </a:rPr>
              <a:t>		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t2		    	  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f2		</a:t>
            </a:r>
            <a:r>
              <a:rPr lang="en-US" i="1" u="sng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t3  </a:t>
            </a:r>
            <a:r>
              <a:rPr lang="en-US" i="1">
                <a:solidFill>
                  <a:srgbClr val="0066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006600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		    f0</a:t>
            </a:r>
            <a:r>
              <a:rPr lang="en-US" sz="1800">
                <a:latin typeface="Verdana" charset="0"/>
              </a:rPr>
              <a:t>		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 f6</a:t>
            </a:r>
            <a:r>
              <a:rPr lang="en-US" sz="1800">
                <a:latin typeface="Verdana" charset="0"/>
              </a:rPr>
              <a:t>	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f0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t4		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   	         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FF0000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FF0000"/>
                </a:solidFill>
                <a:latin typeface="Verdana" charset="0"/>
              </a:rPr>
              <a:t>1</a:t>
            </a:r>
            <a:endParaRPr lang="en-US" sz="1800">
              <a:solidFill>
                <a:srgbClr val="FF0000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t5  </a:t>
            </a:r>
            <a:r>
              <a:rPr lang="en-US" i="1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	  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 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t6			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         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 </a:t>
            </a:r>
            <a:r>
              <a:rPr lang="en-US" sz="1800">
                <a:latin typeface="Verdana" charset="0"/>
              </a:rPr>
              <a:t>  	</a:t>
            </a:r>
            <a:r>
              <a:rPr lang="en-US" sz="1800">
                <a:solidFill>
                  <a:srgbClr val="006600"/>
                </a:solidFill>
                <a:latin typeface="Verdana" charset="0"/>
              </a:rPr>
              <a:t>f0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chemeClr val="accent2"/>
                </a:solidFill>
                <a:latin typeface="Verdana" charset="0"/>
              </a:rPr>
              <a:t>3</a:t>
            </a:r>
            <a:endParaRPr lang="en-US" sz="1800">
              <a:solidFill>
                <a:schemeClr val="accent2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t7  </a:t>
            </a:r>
            <a:r>
              <a:rPr lang="en-US" i="1">
                <a:solidFill>
                  <a:srgbClr val="66003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660033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	       f10</a:t>
            </a:r>
            <a:r>
              <a:rPr lang="en-US" sz="1800">
                <a:latin typeface="Verdana" charset="0"/>
              </a:rPr>
              <a:t>	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t8				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 </a:t>
            </a:r>
            <a:r>
              <a:rPr lang="en-US" sz="1800">
                <a:solidFill>
                  <a:srgbClr val="660033"/>
                </a:solidFill>
                <a:latin typeface="Verdana" charset="0"/>
              </a:rPr>
              <a:t>f10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, </a:t>
            </a:r>
            <a:r>
              <a:rPr lang="en-US" sz="1800">
                <a:solidFill>
                  <a:srgbClr val="9EAD51"/>
                </a:solidFill>
                <a:latin typeface="Verdana" charset="0"/>
              </a:rPr>
              <a:t>f10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9EAD51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9EAD51"/>
                </a:solidFill>
                <a:latin typeface="Verdana" charset="0"/>
              </a:rPr>
              <a:t>5</a:t>
            </a:r>
            <a:endParaRPr lang="en-US" sz="1800">
              <a:solidFill>
                <a:srgbClr val="9EAD51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 t9				         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   	</a:t>
            </a:r>
            <a:r>
              <a:rPr lang="en-US" sz="1800">
                <a:solidFill>
                  <a:srgbClr val="16E8E3"/>
                </a:solidFill>
                <a:latin typeface="Verdana" charset="0"/>
              </a:rPr>
              <a:t>f8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16E8E3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16E8E3"/>
                </a:solidFill>
                <a:latin typeface="Verdana" charset="0"/>
              </a:rPr>
              <a:t>4</a:t>
            </a:r>
            <a:endParaRPr lang="en-US" sz="1800">
              <a:solidFill>
                <a:srgbClr val="16E8E3"/>
              </a:solidFill>
              <a:latin typeface="Verdana" charset="0"/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t10 </a:t>
            </a:r>
            <a:r>
              <a:rPr lang="en-US" i="1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		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</a:p>
          <a:p>
            <a:pPr algn="l">
              <a:lnSpc>
                <a:spcPct val="11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t11	       			         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    	</a:t>
            </a:r>
            <a:r>
              <a:rPr lang="en-US" sz="1800">
                <a:solidFill>
                  <a:srgbClr val="3118E6"/>
                </a:solidFill>
                <a:latin typeface="Verdana" charset="0"/>
              </a:rPr>
              <a:t>f6</a:t>
            </a:r>
            <a:r>
              <a:rPr lang="en-US" sz="1800">
                <a:latin typeface="Verdana" charset="0"/>
              </a:rPr>
              <a:t>		</a:t>
            </a:r>
            <a:r>
              <a:rPr lang="en-US" i="1" u="sng">
                <a:solidFill>
                  <a:srgbClr val="3118E6"/>
                </a:solidFill>
                <a:latin typeface="Verdana" charset="0"/>
              </a:rPr>
              <a:t>I</a:t>
            </a:r>
            <a:r>
              <a:rPr lang="en-US" i="1" baseline="-25000">
                <a:solidFill>
                  <a:srgbClr val="3118E6"/>
                </a:solidFill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5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257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5814D5-1BD8-5A49-9CAE-0B38D9909219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76200"/>
            <a:ext cx="8407400" cy="736600"/>
          </a:xfrm>
          <a:noFill/>
        </p:spPr>
        <p:txBody>
          <a:bodyPr lIns="90488" tIns="44450" rIns="90488" bIns="44450"/>
          <a:lstStyle/>
          <a:p>
            <a:r>
              <a:rPr lang="en-US"/>
              <a:t>In-Order Issue Limitations:</a:t>
            </a:r>
            <a:r>
              <a:rPr lang="en-US" sz="2000" i="1"/>
              <a:t> an example</a:t>
            </a:r>
            <a:endParaRPr lang="en-US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42900" y="914400"/>
            <a:ext cx="6221413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 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	LD		F2, 	34(R2)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F4,	45(R3)		</a:t>
            </a:r>
            <a:r>
              <a:rPr lang="en-US" sz="1800" i="1">
                <a:latin typeface="Verdana" charset="0"/>
              </a:rPr>
              <a:t>long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F6,	F4,	F2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SUBD		F8,	F2,	F2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DIVD		F4,	F2,	F8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F10,	F6,	F4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78855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78856" name="Group 5"/>
          <p:cNvGrpSpPr>
            <a:grpSpLocks/>
          </p:cNvGrpSpPr>
          <p:nvPr/>
        </p:nvGrpSpPr>
        <p:grpSpPr bwMode="auto">
          <a:xfrm>
            <a:off x="7010400" y="889000"/>
            <a:ext cx="1790700" cy="3556000"/>
            <a:chOff x="4416" y="816"/>
            <a:chExt cx="1128" cy="2240"/>
          </a:xfrm>
        </p:grpSpPr>
        <p:grpSp>
          <p:nvGrpSpPr>
            <p:cNvPr id="7886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7888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1</a:t>
                </a:r>
              </a:p>
            </p:txBody>
          </p:sp>
        </p:grpSp>
        <p:grpSp>
          <p:nvGrpSpPr>
            <p:cNvPr id="7886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7888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2</a:t>
                </a:r>
              </a:p>
            </p:txBody>
          </p:sp>
        </p:grpSp>
        <p:grpSp>
          <p:nvGrpSpPr>
            <p:cNvPr id="7886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7887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8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7886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7887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4</a:t>
                </a:r>
              </a:p>
            </p:txBody>
          </p:sp>
        </p:grpSp>
        <p:grpSp>
          <p:nvGrpSpPr>
            <p:cNvPr id="7886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7887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7886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7887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7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6</a:t>
                </a:r>
              </a:p>
            </p:txBody>
          </p:sp>
        </p:grpSp>
        <p:sp>
          <p:nvSpPr>
            <p:cNvPr id="7886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6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87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314700" y="4965703"/>
            <a:ext cx="6134100" cy="1020763"/>
            <a:chOff x="2088" y="3384"/>
            <a:chExt cx="3592" cy="643"/>
          </a:xfrm>
        </p:grpSpPr>
        <p:sp>
          <p:nvSpPr>
            <p:cNvPr id="78858" name="Text Box 32"/>
            <p:cNvSpPr txBox="1">
              <a:spLocks noChangeArrowheads="1"/>
            </p:cNvSpPr>
            <p:nvPr/>
          </p:nvSpPr>
          <p:spPr bwMode="auto">
            <a:xfrm>
              <a:off x="2224" y="3504"/>
              <a:ext cx="3456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Verdana" charset="0"/>
                </a:rPr>
                <a:t>In-order</a:t>
              </a:r>
              <a:r>
                <a:rPr lang="en-US" sz="2400" dirty="0" smtClean="0">
                  <a:solidFill>
                    <a:srgbClr val="56127A"/>
                  </a:solidFill>
                  <a:latin typeface="Verdana" charset="0"/>
                </a:rPr>
                <a:t> issue restriction </a:t>
              </a:r>
              <a:r>
                <a:rPr lang="en-US" sz="2400" dirty="0">
                  <a:solidFill>
                    <a:srgbClr val="56127A"/>
                  </a:solidFill>
                  <a:latin typeface="Verdana" charset="0"/>
                </a:rPr>
                <a:t>prevents instruction 4 from being dispatched</a:t>
              </a:r>
              <a:endParaRPr lang="en-US" sz="2400" i="1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78859" name="Line 33"/>
            <p:cNvSpPr>
              <a:spLocks noChangeShapeType="1"/>
            </p:cNvSpPr>
            <p:nvPr/>
          </p:nvSpPr>
          <p:spPr bwMode="auto">
            <a:xfrm flipH="1" flipV="1">
              <a:off x="2088" y="3384"/>
              <a:ext cx="144" cy="192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A6EA27-A24D-BF40-B769-9CBF99A4BA0D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CS152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Quiz 2,</a:t>
            </a:r>
            <a:r>
              <a:rPr lang="en-US" dirty="0" smtClean="0"/>
              <a:t> Tuesday March </a:t>
            </a:r>
            <a:r>
              <a:rPr lang="en-US" dirty="0" smtClean="0"/>
              <a:t>7</a:t>
            </a:r>
          </a:p>
          <a:p>
            <a:pPr lvl="1"/>
            <a:r>
              <a:rPr lang="en-US" dirty="0" smtClean="0"/>
              <a:t>Caches and Virtual </a:t>
            </a:r>
            <a:r>
              <a:rPr lang="en-US" dirty="0"/>
              <a:t>memory</a:t>
            </a:r>
            <a:r>
              <a:rPr lang="en-US" dirty="0" smtClean="0"/>
              <a:t> L6 – L9, </a:t>
            </a:r>
            <a:r>
              <a:rPr lang="en-US" dirty="0"/>
              <a:t>PS</a:t>
            </a:r>
            <a:r>
              <a:rPr lang="en-US" dirty="0" smtClean="0"/>
              <a:t> 2, </a:t>
            </a:r>
            <a:r>
              <a:rPr lang="en-US" dirty="0"/>
              <a:t>Lab</a:t>
            </a:r>
            <a:r>
              <a:rPr lang="en-US" dirty="0" smtClean="0"/>
              <a:t> 2, readings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B116D6-A6BB-774D-BA4D-25CD9144066A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Out-of-Order Issue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403600"/>
            <a:ext cx="8763000" cy="2895600"/>
          </a:xfrm>
        </p:spPr>
        <p:txBody>
          <a:bodyPr/>
          <a:lstStyle/>
          <a:p>
            <a:pPr marL="228600" indent="-228600">
              <a:lnSpc>
                <a:spcPct val="100000"/>
              </a:lnSpc>
            </a:pPr>
            <a:r>
              <a:rPr lang="en-US" sz="2000" dirty="0"/>
              <a:t>Issue stage buffer holds multiple instructions waiting to issue.</a:t>
            </a:r>
          </a:p>
          <a:p>
            <a:pPr marL="228600" indent="-228600">
              <a:lnSpc>
                <a:spcPct val="100000"/>
              </a:lnSpc>
            </a:pPr>
            <a:r>
              <a:rPr lang="en-US" sz="2000" dirty="0"/>
              <a:t>Decode adds next instruction to buffer if there </a:t>
            </a:r>
            <a:r>
              <a:rPr lang="en-US" sz="2000" dirty="0" smtClean="0"/>
              <a:t>is </a:t>
            </a:r>
            <a:r>
              <a:rPr lang="en-US" sz="2000" dirty="0"/>
              <a:t>space and the instruction does not cause a WAR or WAW hazard.</a:t>
            </a:r>
          </a:p>
          <a:p>
            <a:pPr marL="742950" lvl="1" indent="-285750">
              <a:lnSpc>
                <a:spcPct val="100000"/>
              </a:lnSpc>
            </a:pPr>
            <a:r>
              <a:rPr lang="en-US" dirty="0"/>
              <a:t>Note: WAR possible again because issue is out-of-order (WAR not possible with in-order issue and latching of input operands at functional unit)</a:t>
            </a:r>
          </a:p>
          <a:p>
            <a:pPr marL="228600" indent="-228600">
              <a:lnSpc>
                <a:spcPct val="100000"/>
              </a:lnSpc>
            </a:pPr>
            <a:r>
              <a:rPr lang="en-US" sz="2000" dirty="0"/>
              <a:t>Any instruction in buffer whose RAW hazards are satisfied can be issued </a:t>
            </a:r>
            <a:r>
              <a:rPr lang="en-US" sz="2000" i="1" dirty="0"/>
              <a:t>(for now at most one dispatch per cycle).</a:t>
            </a:r>
            <a:r>
              <a:rPr lang="en-US" sz="2000" dirty="0"/>
              <a:t> On a write back (WB), new instructions may get enabled.</a:t>
            </a:r>
          </a:p>
        </p:txBody>
      </p:sp>
      <p:grpSp>
        <p:nvGrpSpPr>
          <p:cNvPr id="80903" name="Group 4"/>
          <p:cNvGrpSpPr>
            <a:grpSpLocks/>
          </p:cNvGrpSpPr>
          <p:nvPr/>
        </p:nvGrpSpPr>
        <p:grpSpPr bwMode="auto">
          <a:xfrm>
            <a:off x="2049463" y="812800"/>
            <a:ext cx="4732337" cy="2587625"/>
            <a:chOff x="1344" y="888"/>
            <a:chExt cx="2597" cy="1246"/>
          </a:xfrm>
        </p:grpSpPr>
        <p:grpSp>
          <p:nvGrpSpPr>
            <p:cNvPr id="80904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80935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80936" name="Rectangle 7"/>
              <p:cNvSpPr>
                <a:spLocks noChangeArrowheads="1"/>
              </p:cNvSpPr>
              <p:nvPr/>
            </p:nvSpPr>
            <p:spPr bwMode="auto">
              <a:xfrm>
                <a:off x="1486" y="1109"/>
                <a:ext cx="164" cy="14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80905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ID</a:t>
              </a:r>
            </a:p>
          </p:txBody>
        </p:sp>
        <p:sp>
          <p:nvSpPr>
            <p:cNvPr id="80906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07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08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grpSp>
          <p:nvGrpSpPr>
            <p:cNvPr id="80909" name="Group 12"/>
            <p:cNvGrpSpPr>
              <a:grpSpLocks/>
            </p:cNvGrpSpPr>
            <p:nvPr/>
          </p:nvGrpSpPr>
          <p:grpSpPr bwMode="auto">
            <a:xfrm>
              <a:off x="3568" y="1232"/>
              <a:ext cx="254" cy="248"/>
              <a:chOff x="3564" y="1058"/>
              <a:chExt cx="254" cy="248"/>
            </a:xfrm>
          </p:grpSpPr>
          <p:sp>
            <p:nvSpPr>
              <p:cNvPr id="80933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/>
              </a:p>
            </p:txBody>
          </p:sp>
          <p:sp>
            <p:nvSpPr>
              <p:cNvPr id="80934" name="Rectangle 14"/>
              <p:cNvSpPr>
                <a:spLocks noChangeArrowheads="1"/>
              </p:cNvSpPr>
              <p:nvPr/>
            </p:nvSpPr>
            <p:spPr bwMode="auto">
              <a:xfrm>
                <a:off x="3578" y="1109"/>
                <a:ext cx="240" cy="14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80910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11" name="Rectangle 16"/>
            <p:cNvSpPr>
              <a:spLocks noChangeArrowheads="1"/>
            </p:cNvSpPr>
            <p:nvPr/>
          </p:nvSpPr>
          <p:spPr bwMode="auto">
            <a:xfrm>
              <a:off x="2639" y="1043"/>
              <a:ext cx="273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ALU</a:t>
              </a:r>
            </a:p>
          </p:txBody>
        </p:sp>
        <p:sp>
          <p:nvSpPr>
            <p:cNvPr id="80912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13" name="Rectangle 18"/>
            <p:cNvSpPr>
              <a:spLocks noChangeArrowheads="1"/>
            </p:cNvSpPr>
            <p:nvPr/>
          </p:nvSpPr>
          <p:spPr bwMode="auto">
            <a:xfrm>
              <a:off x="3076" y="1043"/>
              <a:ext cx="323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Mem</a:t>
              </a:r>
            </a:p>
          </p:txBody>
        </p:sp>
        <p:sp>
          <p:nvSpPr>
            <p:cNvPr id="80914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15" name="Rectangle 20"/>
            <p:cNvSpPr>
              <a:spLocks noChangeArrowheads="1"/>
            </p:cNvSpPr>
            <p:nvPr/>
          </p:nvSpPr>
          <p:spPr bwMode="auto">
            <a:xfrm>
              <a:off x="2737" y="1415"/>
              <a:ext cx="318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Fadd</a:t>
              </a:r>
            </a:p>
          </p:txBody>
        </p:sp>
        <p:sp>
          <p:nvSpPr>
            <p:cNvPr id="80916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17" name="Rectangle 22"/>
            <p:cNvSpPr>
              <a:spLocks noChangeArrowheads="1"/>
            </p:cNvSpPr>
            <p:nvPr/>
          </p:nvSpPr>
          <p:spPr bwMode="auto">
            <a:xfrm>
              <a:off x="2733" y="1727"/>
              <a:ext cx="327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Fmul</a:t>
              </a:r>
            </a:p>
          </p:txBody>
        </p:sp>
        <p:sp>
          <p:nvSpPr>
            <p:cNvPr id="80918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19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0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1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2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>
                <a:gd name="T0" fmla="*/ 0 w 201"/>
                <a:gd name="T1" fmla="*/ 248 h 249"/>
                <a:gd name="T2" fmla="*/ 200 w 201"/>
                <a:gd name="T3" fmla="*/ 0 h 249"/>
                <a:gd name="T4" fmla="*/ 0 60000 65536"/>
                <a:gd name="T5" fmla="*/ 0 60000 65536"/>
                <a:gd name="T6" fmla="*/ 0 w 201"/>
                <a:gd name="T7" fmla="*/ 0 h 249"/>
                <a:gd name="T8" fmla="*/ 201 w 201"/>
                <a:gd name="T9" fmla="*/ 249 h 2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3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>
                <a:gd name="T0" fmla="*/ 0 w 201"/>
                <a:gd name="T1" fmla="*/ 0 h 113"/>
                <a:gd name="T2" fmla="*/ 200 w 201"/>
                <a:gd name="T3" fmla="*/ 112 h 113"/>
                <a:gd name="T4" fmla="*/ 0 60000 65536"/>
                <a:gd name="T5" fmla="*/ 0 60000 65536"/>
                <a:gd name="T6" fmla="*/ 0 w 201"/>
                <a:gd name="T7" fmla="*/ 0 h 113"/>
                <a:gd name="T8" fmla="*/ 201 w 201"/>
                <a:gd name="T9" fmla="*/ 113 h 1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4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>
                <a:gd name="T0" fmla="*/ 0 w 193"/>
                <a:gd name="T1" fmla="*/ 0 h 441"/>
                <a:gd name="T2" fmla="*/ 192 w 193"/>
                <a:gd name="T3" fmla="*/ 440 h 441"/>
                <a:gd name="T4" fmla="*/ 0 60000 65536"/>
                <a:gd name="T5" fmla="*/ 0 60000 65536"/>
                <a:gd name="T6" fmla="*/ 0 w 193"/>
                <a:gd name="T7" fmla="*/ 0 h 441"/>
                <a:gd name="T8" fmla="*/ 193 w 193"/>
                <a:gd name="T9" fmla="*/ 441 h 4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5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>
                <a:gd name="T0" fmla="*/ 144 w 145"/>
                <a:gd name="T1" fmla="*/ 148 h 149"/>
                <a:gd name="T2" fmla="*/ 0 w 145"/>
                <a:gd name="T3" fmla="*/ 0 h 149"/>
                <a:gd name="T4" fmla="*/ 0 60000 65536"/>
                <a:gd name="T5" fmla="*/ 0 60000 65536"/>
                <a:gd name="T6" fmla="*/ 0 w 145"/>
                <a:gd name="T7" fmla="*/ 0 h 149"/>
                <a:gd name="T8" fmla="*/ 145 w 145"/>
                <a:gd name="T9" fmla="*/ 149 h 14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6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>
                <a:gd name="T0" fmla="*/ 384 w 385"/>
                <a:gd name="T1" fmla="*/ 0 h 389"/>
                <a:gd name="T2" fmla="*/ 0 w 385"/>
                <a:gd name="T3" fmla="*/ 388 h 389"/>
                <a:gd name="T4" fmla="*/ 0 60000 65536"/>
                <a:gd name="T5" fmla="*/ 0 60000 65536"/>
                <a:gd name="T6" fmla="*/ 0 w 385"/>
                <a:gd name="T7" fmla="*/ 0 h 389"/>
                <a:gd name="T8" fmla="*/ 385 w 385"/>
                <a:gd name="T9" fmla="*/ 389 h 3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7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>
                <a:gd name="T0" fmla="*/ 0 w 653"/>
                <a:gd name="T1" fmla="*/ 0 h 197"/>
                <a:gd name="T2" fmla="*/ 48 w 653"/>
                <a:gd name="T3" fmla="*/ 0 h 197"/>
                <a:gd name="T4" fmla="*/ 48 w 653"/>
                <a:gd name="T5" fmla="*/ 196 h 197"/>
                <a:gd name="T6" fmla="*/ 652 w 653"/>
                <a:gd name="T7" fmla="*/ 196 h 1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3"/>
                <a:gd name="T13" fmla="*/ 0 h 197"/>
                <a:gd name="T14" fmla="*/ 653 w 653"/>
                <a:gd name="T15" fmla="*/ 197 h 1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8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29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>
                <a:gd name="T0" fmla="*/ 1516 w 1633"/>
                <a:gd name="T1" fmla="*/ 468 h 469"/>
                <a:gd name="T2" fmla="*/ 1632 w 1633"/>
                <a:gd name="T3" fmla="*/ 468 h 469"/>
                <a:gd name="T4" fmla="*/ 1632 w 1633"/>
                <a:gd name="T5" fmla="*/ 0 h 469"/>
                <a:gd name="T6" fmla="*/ 0 w 1633"/>
                <a:gd name="T7" fmla="*/ 0 h 469"/>
                <a:gd name="T8" fmla="*/ 0 w 1633"/>
                <a:gd name="T9" fmla="*/ 340 h 4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469"/>
                <a:gd name="T17" fmla="*/ 1633 w 1633"/>
                <a:gd name="T18" fmla="*/ 469 h 4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30" name="Rectangle 35"/>
            <p:cNvSpPr>
              <a:spLocks noChangeArrowheads="1"/>
            </p:cNvSpPr>
            <p:nvPr/>
          </p:nvSpPr>
          <p:spPr bwMode="auto">
            <a:xfrm>
              <a:off x="2101" y="1283"/>
              <a:ext cx="372" cy="1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Issue</a:t>
              </a:r>
            </a:p>
          </p:txBody>
        </p:sp>
        <p:sp>
          <p:nvSpPr>
            <p:cNvPr id="80931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0932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>
                <a:gd name="T0" fmla="*/ 384 w 385"/>
                <a:gd name="T1" fmla="*/ 0 h 129"/>
                <a:gd name="T2" fmla="*/ 0 w 385"/>
                <a:gd name="T3" fmla="*/ 128 h 129"/>
                <a:gd name="T4" fmla="*/ 0 60000 65536"/>
                <a:gd name="T5" fmla="*/ 0 60000 65536"/>
                <a:gd name="T6" fmla="*/ 0 w 385"/>
                <a:gd name="T7" fmla="*/ 0 h 129"/>
                <a:gd name="T8" fmla="*/ 385 w 385"/>
                <a:gd name="T9" fmla="*/ 129 h 1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AC9D9F-C18C-AB4E-A1ED-3CB0730E25FE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76200"/>
            <a:ext cx="8407400" cy="736600"/>
          </a:xfrm>
          <a:noFill/>
        </p:spPr>
        <p:txBody>
          <a:bodyPr lIns="90488" tIns="44450" rIns="90488" bIns="44450"/>
          <a:lstStyle/>
          <a:p>
            <a:r>
              <a:rPr lang="en-US"/>
              <a:t>Issue Limitations:</a:t>
            </a:r>
            <a:r>
              <a:rPr lang="en-US" sz="2000" i="1"/>
              <a:t> </a:t>
            </a:r>
            <a:r>
              <a:rPr lang="en-US" sz="2400" i="1"/>
              <a:t>In-Order and Out-of-Order</a:t>
            </a:r>
            <a:endParaRPr lang="en-US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42900" y="914400"/>
            <a:ext cx="6221413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 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	LD		F2, 	34(R2)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F4,	45(R3)		</a:t>
            </a:r>
            <a:r>
              <a:rPr lang="en-US" sz="1800" i="1">
                <a:latin typeface="Verdana" charset="0"/>
              </a:rPr>
              <a:t>long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F6,	F4,	F2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SUBD		F8,	F2,	F2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DIVD		F4,	F2,	F8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F10,	F6,	F4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82951" name="Rectangle 4"/>
          <p:cNvSpPr>
            <a:spLocks noChangeArrowheads="1"/>
          </p:cNvSpPr>
          <p:nvPr/>
        </p:nvSpPr>
        <p:spPr bwMode="auto">
          <a:xfrm>
            <a:off x="404813" y="4748213"/>
            <a:ext cx="720407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82952" name="Group 5"/>
          <p:cNvGrpSpPr>
            <a:grpSpLocks/>
          </p:cNvGrpSpPr>
          <p:nvPr/>
        </p:nvGrpSpPr>
        <p:grpSpPr bwMode="auto">
          <a:xfrm>
            <a:off x="7010400" y="889000"/>
            <a:ext cx="1790700" cy="3556000"/>
            <a:chOff x="4416" y="816"/>
            <a:chExt cx="1128" cy="2240"/>
          </a:xfrm>
        </p:grpSpPr>
        <p:grpSp>
          <p:nvGrpSpPr>
            <p:cNvPr id="82955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82978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9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1</a:t>
                </a:r>
              </a:p>
            </p:txBody>
          </p:sp>
        </p:grpSp>
        <p:grpSp>
          <p:nvGrpSpPr>
            <p:cNvPr id="82956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82976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7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2</a:t>
                </a:r>
              </a:p>
            </p:txBody>
          </p:sp>
        </p:grpSp>
        <p:grpSp>
          <p:nvGrpSpPr>
            <p:cNvPr id="82957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82974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5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82958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82972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3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4</a:t>
                </a:r>
              </a:p>
            </p:txBody>
          </p:sp>
        </p:grpSp>
        <p:grpSp>
          <p:nvGrpSpPr>
            <p:cNvPr id="82959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82970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71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82960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82968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69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6</a:t>
                </a:r>
              </a:p>
            </p:txBody>
          </p:sp>
        </p:grpSp>
        <p:sp>
          <p:nvSpPr>
            <p:cNvPr id="82961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2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3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4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5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6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967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08415" name="Text Box 31"/>
          <p:cNvSpPr txBox="1">
            <a:spLocks noChangeArrowheads="1"/>
          </p:cNvSpPr>
          <p:nvPr/>
        </p:nvSpPr>
        <p:spPr bwMode="auto">
          <a:xfrm>
            <a:off x="404813" y="5078413"/>
            <a:ext cx="72072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Out-of-order: 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3  .  .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</a:p>
        </p:txBody>
      </p:sp>
      <p:sp>
        <p:nvSpPr>
          <p:cNvPr id="1808416" name="Text Box 32"/>
          <p:cNvSpPr txBox="1">
            <a:spLocks noChangeArrowheads="1"/>
          </p:cNvSpPr>
          <p:nvPr/>
        </p:nvSpPr>
        <p:spPr bwMode="auto">
          <a:xfrm>
            <a:off x="381000" y="5613400"/>
            <a:ext cx="866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Out-of-order execution did not allow any significant improvement!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415" grpId="0" autoUpdateAnimBg="0"/>
      <p:bldP spid="180841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61139-9C57-4C40-ACE8-3AAA78DB8498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01600"/>
            <a:ext cx="7162800" cy="1143000"/>
          </a:xfrm>
          <a:noFill/>
        </p:spPr>
        <p:txBody>
          <a:bodyPr lIns="90488" tIns="44450" rIns="90488" bIns="44450"/>
          <a:lstStyle/>
          <a:p>
            <a:r>
              <a:rPr lang="en-US"/>
              <a:t>How many instructions can be in the pipeline?</a:t>
            </a:r>
          </a:p>
        </p:txBody>
      </p:sp>
      <p:sp>
        <p:nvSpPr>
          <p:cNvPr id="84998" name="Rectangle 4"/>
          <p:cNvSpPr>
            <a:spLocks noChangeArrowheads="1"/>
          </p:cNvSpPr>
          <p:nvPr/>
        </p:nvSpPr>
        <p:spPr bwMode="auto">
          <a:xfrm>
            <a:off x="760413" y="1473200"/>
            <a:ext cx="7073900" cy="22796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Which features of an ISA limit the number of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instructions in the pipeline?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</p:txBody>
      </p:sp>
      <p:sp>
        <p:nvSpPr>
          <p:cNvPr id="84999" name="Line 5"/>
          <p:cNvSpPr>
            <a:spLocks noChangeShapeType="1"/>
          </p:cNvSpPr>
          <p:nvPr/>
        </p:nvSpPr>
        <p:spPr bwMode="auto">
          <a:xfrm>
            <a:off x="4756150" y="2930525"/>
            <a:ext cx="3586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0439" name="Text Box 7"/>
          <p:cNvSpPr txBox="1">
            <a:spLocks noChangeArrowheads="1"/>
          </p:cNvSpPr>
          <p:nvPr/>
        </p:nvSpPr>
        <p:spPr bwMode="auto">
          <a:xfrm>
            <a:off x="749300" y="5030788"/>
            <a:ext cx="80010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Out-of-order dispatch by itself does not provide any significant performance improvement!</a:t>
            </a:r>
            <a:endParaRPr lang="en-US" sz="2400" i="1">
              <a:latin typeface="Verdana" charset="0"/>
            </a:endParaRPr>
          </a:p>
        </p:txBody>
      </p:sp>
      <p:sp>
        <p:nvSpPr>
          <p:cNvPr id="1810440" name="Text Box 8"/>
          <p:cNvSpPr txBox="1">
            <a:spLocks noChangeArrowheads="1"/>
          </p:cNvSpPr>
          <p:nvPr/>
        </p:nvSpPr>
        <p:spPr bwMode="auto">
          <a:xfrm>
            <a:off x="4716463" y="2363788"/>
            <a:ext cx="3325812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Number of Registers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0439" grpId="0" autoUpdateAnimBg="0"/>
      <p:bldP spid="181044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EE3629-2DDC-0449-9BF6-91B9AACC08BF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70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5900"/>
            <a:ext cx="7175500" cy="977900"/>
          </a:xfrm>
          <a:noFill/>
        </p:spPr>
        <p:txBody>
          <a:bodyPr lIns="90488" tIns="44450" rIns="90488" bIns="44450"/>
          <a:lstStyle/>
          <a:p>
            <a:r>
              <a:rPr lang="en-US"/>
              <a:t>Overcoming the Lack of Register Names</a:t>
            </a: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533400" y="1524000"/>
            <a:ext cx="8229600" cy="355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Floating Point pipelines often cannot be kept filled with small number of registers.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</a:t>
            </a:r>
            <a:r>
              <a:rPr lang="en-US" sz="2000">
                <a:latin typeface="Verdana" charset="0"/>
              </a:rPr>
              <a:t>IBM 360 had only 4 floating-point registers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Can a microarchitecture use more registers than 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specified by the ISA without loss of ISA compatibility ?</a:t>
            </a:r>
          </a:p>
          <a:p>
            <a:pPr algn="l">
              <a:spcBef>
                <a:spcPct val="0"/>
              </a:spcBef>
            </a:pPr>
            <a:endParaRPr lang="en-US" sz="2400" i="1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Robert Tomasulo of IBM suggested an ingenious solution in 1967 using on-the-fly </a:t>
            </a:r>
            <a:r>
              <a:rPr lang="en-US" sz="2000" i="1">
                <a:latin typeface="Verdana" charset="0"/>
              </a:rPr>
              <a:t>register renaming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255E57-4533-BC47-8955-AE62D43185AF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909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100" y="-152400"/>
            <a:ext cx="8831263" cy="1079500"/>
          </a:xfrm>
          <a:noFill/>
        </p:spPr>
        <p:txBody>
          <a:bodyPr lIns="90488" tIns="44450" rIns="90488" bIns="44450"/>
          <a:lstStyle/>
          <a:p>
            <a:r>
              <a:rPr lang="en-US" sz="2800"/>
              <a:t>Instruction-level Parallelism via R</a:t>
            </a:r>
            <a:r>
              <a:rPr lang="en-US" sz="2800" i="1"/>
              <a:t>enaming</a:t>
            </a:r>
          </a:p>
        </p:txBody>
      </p:sp>
      <p:sp>
        <p:nvSpPr>
          <p:cNvPr id="89094" name="Rectangle 3"/>
          <p:cNvSpPr>
            <a:spLocks noChangeArrowheads="1"/>
          </p:cNvSpPr>
          <p:nvPr/>
        </p:nvSpPr>
        <p:spPr bwMode="auto">
          <a:xfrm>
            <a:off x="342900" y="800100"/>
            <a:ext cx="6221413" cy="3384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					        latency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	LD		F2, 	34(R2)	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	LD		F4,	45(R3)		</a:t>
            </a:r>
            <a:r>
              <a:rPr lang="en-US" sz="1800" i="1">
                <a:latin typeface="Verdana" charset="0"/>
              </a:rPr>
              <a:t>long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MULTD		F6,	F4,	F2	</a:t>
            </a:r>
            <a:r>
              <a:rPr lang="en-US" sz="1800" i="1">
                <a:latin typeface="Verdana" charset="0"/>
              </a:rPr>
              <a:t>3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	SUBD		F8,	F2,	F2	</a:t>
            </a:r>
            <a:r>
              <a:rPr lang="en-US" sz="1800" i="1">
                <a:latin typeface="Verdana" charset="0"/>
              </a:rPr>
              <a:t>1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	DIVD	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F4’</a:t>
            </a:r>
            <a:r>
              <a:rPr lang="en-US" sz="1800">
                <a:latin typeface="Verdana" charset="0"/>
              </a:rPr>
              <a:t>,	F2,	F8	</a:t>
            </a:r>
            <a:r>
              <a:rPr lang="en-US" sz="1800" i="1">
                <a:latin typeface="Verdana" charset="0"/>
              </a:rPr>
              <a:t>4</a:t>
            </a: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8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6</a:t>
            </a:r>
            <a:r>
              <a:rPr lang="en-US" sz="1800">
                <a:latin typeface="Verdana" charset="0"/>
              </a:rPr>
              <a:t>	ADDD		F10,	F6,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F4’</a:t>
            </a:r>
            <a:r>
              <a:rPr lang="en-US" sz="1800">
                <a:latin typeface="Verdana" charset="0"/>
              </a:rPr>
              <a:t>	</a:t>
            </a:r>
            <a:r>
              <a:rPr lang="en-US" sz="1800" i="1">
                <a:latin typeface="Verdana" charset="0"/>
              </a:rPr>
              <a:t>1</a:t>
            </a:r>
          </a:p>
        </p:txBody>
      </p:sp>
      <p:sp>
        <p:nvSpPr>
          <p:cNvPr id="89095" name="Rectangle 4"/>
          <p:cNvSpPr>
            <a:spLocks noChangeArrowheads="1"/>
          </p:cNvSpPr>
          <p:nvPr/>
        </p:nvSpPr>
        <p:spPr bwMode="auto">
          <a:xfrm>
            <a:off x="404813" y="4506913"/>
            <a:ext cx="7204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In-order: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.  .  .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3 4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5 .  .  . 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Out-of-order: 	  1 (2,</a:t>
            </a:r>
            <a:r>
              <a:rPr lang="en-US" sz="1800" u="sng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) 4 </a:t>
            </a:r>
            <a:r>
              <a:rPr lang="en-US" sz="1800" u="sng">
                <a:latin typeface="Verdana" charset="0"/>
              </a:rPr>
              <a:t>4</a:t>
            </a:r>
            <a:r>
              <a:rPr lang="en-US" sz="1800">
                <a:latin typeface="Verdana" charset="0"/>
              </a:rPr>
              <a:t> 5  .  .  .  </a:t>
            </a:r>
            <a:r>
              <a:rPr lang="en-US" sz="1800" u="sng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(3,</a:t>
            </a:r>
            <a:r>
              <a:rPr lang="en-US" sz="1800" u="sng">
                <a:latin typeface="Verdana" charset="0"/>
              </a:rPr>
              <a:t>5</a:t>
            </a:r>
            <a:r>
              <a:rPr lang="en-US" sz="1800">
                <a:latin typeface="Verdana" charset="0"/>
              </a:rPr>
              <a:t>) </a:t>
            </a:r>
            <a:r>
              <a:rPr lang="en-US" sz="1800" u="sng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 6 </a:t>
            </a:r>
            <a:r>
              <a:rPr lang="en-US" sz="1800" u="sng">
                <a:latin typeface="Verdana" charset="0"/>
              </a:rPr>
              <a:t>6</a:t>
            </a:r>
            <a:endParaRPr lang="en-US" sz="1800">
              <a:latin typeface="Verdana" charset="0"/>
            </a:endParaRPr>
          </a:p>
        </p:txBody>
      </p:sp>
      <p:grpSp>
        <p:nvGrpSpPr>
          <p:cNvPr id="89096" name="Group 5"/>
          <p:cNvGrpSpPr>
            <a:grpSpLocks/>
          </p:cNvGrpSpPr>
          <p:nvPr/>
        </p:nvGrpSpPr>
        <p:grpSpPr bwMode="auto">
          <a:xfrm>
            <a:off x="7010400" y="774700"/>
            <a:ext cx="1790700" cy="3556000"/>
            <a:chOff x="4416" y="816"/>
            <a:chExt cx="1128" cy="2240"/>
          </a:xfrm>
        </p:grpSpPr>
        <p:grpSp>
          <p:nvGrpSpPr>
            <p:cNvPr id="89100" name="Group 6"/>
            <p:cNvGrpSpPr>
              <a:grpSpLocks/>
            </p:cNvGrpSpPr>
            <p:nvPr/>
          </p:nvGrpSpPr>
          <p:grpSpPr bwMode="auto">
            <a:xfrm>
              <a:off x="4416" y="816"/>
              <a:ext cx="320" cy="344"/>
              <a:chOff x="4416" y="816"/>
              <a:chExt cx="320" cy="344"/>
            </a:xfrm>
          </p:grpSpPr>
          <p:sp>
            <p:nvSpPr>
              <p:cNvPr id="89123" name="Oval 7"/>
              <p:cNvSpPr>
                <a:spLocks noChangeArrowheads="1"/>
              </p:cNvSpPr>
              <p:nvPr/>
            </p:nvSpPr>
            <p:spPr bwMode="auto">
              <a:xfrm>
                <a:off x="4416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24" name="Rectangle 8"/>
              <p:cNvSpPr>
                <a:spLocks noChangeArrowheads="1"/>
              </p:cNvSpPr>
              <p:nvPr/>
            </p:nvSpPr>
            <p:spPr bwMode="auto">
              <a:xfrm>
                <a:off x="4447" y="868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1</a:t>
                </a:r>
              </a:p>
            </p:txBody>
          </p:sp>
        </p:grpSp>
        <p:grpSp>
          <p:nvGrpSpPr>
            <p:cNvPr id="89101" name="Group 9"/>
            <p:cNvGrpSpPr>
              <a:grpSpLocks/>
            </p:cNvGrpSpPr>
            <p:nvPr/>
          </p:nvGrpSpPr>
          <p:grpSpPr bwMode="auto">
            <a:xfrm>
              <a:off x="5224" y="816"/>
              <a:ext cx="320" cy="344"/>
              <a:chOff x="5224" y="816"/>
              <a:chExt cx="320" cy="344"/>
            </a:xfrm>
          </p:grpSpPr>
          <p:sp>
            <p:nvSpPr>
              <p:cNvPr id="89121" name="Oval 10"/>
              <p:cNvSpPr>
                <a:spLocks noChangeArrowheads="1"/>
              </p:cNvSpPr>
              <p:nvPr/>
            </p:nvSpPr>
            <p:spPr bwMode="auto">
              <a:xfrm>
                <a:off x="5224" y="8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22" name="Rectangle 11"/>
              <p:cNvSpPr>
                <a:spLocks noChangeArrowheads="1"/>
              </p:cNvSpPr>
              <p:nvPr/>
            </p:nvSpPr>
            <p:spPr bwMode="auto">
              <a:xfrm>
                <a:off x="5271" y="860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2</a:t>
                </a:r>
              </a:p>
            </p:txBody>
          </p:sp>
        </p:grpSp>
        <p:grpSp>
          <p:nvGrpSpPr>
            <p:cNvPr id="89102" name="Group 12"/>
            <p:cNvGrpSpPr>
              <a:grpSpLocks/>
            </p:cNvGrpSpPr>
            <p:nvPr/>
          </p:nvGrpSpPr>
          <p:grpSpPr bwMode="auto">
            <a:xfrm>
              <a:off x="5224" y="1504"/>
              <a:ext cx="320" cy="344"/>
              <a:chOff x="5224" y="1504"/>
              <a:chExt cx="320" cy="344"/>
            </a:xfrm>
          </p:grpSpPr>
          <p:sp>
            <p:nvSpPr>
              <p:cNvPr id="89119" name="Oval 13"/>
              <p:cNvSpPr>
                <a:spLocks noChangeArrowheads="1"/>
              </p:cNvSpPr>
              <p:nvPr/>
            </p:nvSpPr>
            <p:spPr bwMode="auto">
              <a:xfrm>
                <a:off x="5224" y="1504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20" name="Rectangle 14"/>
              <p:cNvSpPr>
                <a:spLocks noChangeArrowheads="1"/>
              </p:cNvSpPr>
              <p:nvPr/>
            </p:nvSpPr>
            <p:spPr bwMode="auto">
              <a:xfrm>
                <a:off x="5263" y="1556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3</a:t>
                </a:r>
              </a:p>
            </p:txBody>
          </p:sp>
        </p:grpSp>
        <p:grpSp>
          <p:nvGrpSpPr>
            <p:cNvPr id="89103" name="Group 15"/>
            <p:cNvGrpSpPr>
              <a:grpSpLocks/>
            </p:cNvGrpSpPr>
            <p:nvPr/>
          </p:nvGrpSpPr>
          <p:grpSpPr bwMode="auto">
            <a:xfrm>
              <a:off x="4424" y="1520"/>
              <a:ext cx="320" cy="344"/>
              <a:chOff x="4424" y="1520"/>
              <a:chExt cx="320" cy="344"/>
            </a:xfrm>
          </p:grpSpPr>
          <p:sp>
            <p:nvSpPr>
              <p:cNvPr id="89117" name="Oval 16"/>
              <p:cNvSpPr>
                <a:spLocks noChangeArrowheads="1"/>
              </p:cNvSpPr>
              <p:nvPr/>
            </p:nvSpPr>
            <p:spPr bwMode="auto">
              <a:xfrm>
                <a:off x="4424" y="1520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18" name="Rectangle 17"/>
              <p:cNvSpPr>
                <a:spLocks noChangeArrowheads="1"/>
              </p:cNvSpPr>
              <p:nvPr/>
            </p:nvSpPr>
            <p:spPr bwMode="auto">
              <a:xfrm>
                <a:off x="4463" y="15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4</a:t>
                </a:r>
              </a:p>
            </p:txBody>
          </p:sp>
        </p:grpSp>
        <p:grpSp>
          <p:nvGrpSpPr>
            <p:cNvPr id="89104" name="Group 18"/>
            <p:cNvGrpSpPr>
              <a:grpSpLocks/>
            </p:cNvGrpSpPr>
            <p:nvPr/>
          </p:nvGrpSpPr>
          <p:grpSpPr bwMode="auto">
            <a:xfrm>
              <a:off x="4416" y="2216"/>
              <a:ext cx="320" cy="344"/>
              <a:chOff x="4416" y="2216"/>
              <a:chExt cx="320" cy="344"/>
            </a:xfrm>
          </p:grpSpPr>
          <p:sp>
            <p:nvSpPr>
              <p:cNvPr id="89115" name="Oval 19"/>
              <p:cNvSpPr>
                <a:spLocks noChangeArrowheads="1"/>
              </p:cNvSpPr>
              <p:nvPr/>
            </p:nvSpPr>
            <p:spPr bwMode="auto">
              <a:xfrm>
                <a:off x="4416" y="2216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16" name="Rectangle 20"/>
              <p:cNvSpPr>
                <a:spLocks noChangeArrowheads="1"/>
              </p:cNvSpPr>
              <p:nvPr/>
            </p:nvSpPr>
            <p:spPr bwMode="auto">
              <a:xfrm>
                <a:off x="4455" y="2284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5</a:t>
                </a:r>
              </a:p>
            </p:txBody>
          </p:sp>
        </p:grpSp>
        <p:grpSp>
          <p:nvGrpSpPr>
            <p:cNvPr id="89105" name="Group 21"/>
            <p:cNvGrpSpPr>
              <a:grpSpLocks/>
            </p:cNvGrpSpPr>
            <p:nvPr/>
          </p:nvGrpSpPr>
          <p:grpSpPr bwMode="auto">
            <a:xfrm>
              <a:off x="4888" y="2712"/>
              <a:ext cx="320" cy="344"/>
              <a:chOff x="4888" y="2712"/>
              <a:chExt cx="320" cy="344"/>
            </a:xfrm>
          </p:grpSpPr>
          <p:sp>
            <p:nvSpPr>
              <p:cNvPr id="89113" name="Oval 22"/>
              <p:cNvSpPr>
                <a:spLocks noChangeArrowheads="1"/>
              </p:cNvSpPr>
              <p:nvPr/>
            </p:nvSpPr>
            <p:spPr bwMode="auto">
              <a:xfrm>
                <a:off x="4888" y="2712"/>
                <a:ext cx="320" cy="3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14" name="Rectangle 23"/>
              <p:cNvSpPr>
                <a:spLocks noChangeArrowheads="1"/>
              </p:cNvSpPr>
              <p:nvPr/>
            </p:nvSpPr>
            <p:spPr bwMode="auto">
              <a:xfrm>
                <a:off x="4927" y="2772"/>
                <a:ext cx="216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6</a:t>
                </a:r>
              </a:p>
            </p:txBody>
          </p:sp>
        </p:grpSp>
        <p:sp>
          <p:nvSpPr>
            <p:cNvPr id="89106" name="Line 24"/>
            <p:cNvSpPr>
              <a:spLocks noChangeShapeType="1"/>
            </p:cNvSpPr>
            <p:nvPr/>
          </p:nvSpPr>
          <p:spPr bwMode="auto">
            <a:xfrm>
              <a:off x="4568" y="117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7" name="Line 25"/>
            <p:cNvSpPr>
              <a:spLocks noChangeShapeType="1"/>
            </p:cNvSpPr>
            <p:nvPr/>
          </p:nvSpPr>
          <p:spPr bwMode="auto">
            <a:xfrm>
              <a:off x="4568" y="1880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8" name="Line 26"/>
            <p:cNvSpPr>
              <a:spLocks noChangeShapeType="1"/>
            </p:cNvSpPr>
            <p:nvPr/>
          </p:nvSpPr>
          <p:spPr bwMode="auto">
            <a:xfrm>
              <a:off x="5384" y="11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9" name="Line 27"/>
            <p:cNvSpPr>
              <a:spLocks noChangeShapeType="1"/>
            </p:cNvSpPr>
            <p:nvPr/>
          </p:nvSpPr>
          <p:spPr bwMode="auto">
            <a:xfrm>
              <a:off x="4688" y="1144"/>
              <a:ext cx="552" cy="4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10" name="Line 28"/>
            <p:cNvSpPr>
              <a:spLocks noChangeShapeType="1"/>
            </p:cNvSpPr>
            <p:nvPr/>
          </p:nvSpPr>
          <p:spPr bwMode="auto">
            <a:xfrm>
              <a:off x="4672" y="2536"/>
              <a:ext cx="264" cy="2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11" name="Line 29"/>
            <p:cNvSpPr>
              <a:spLocks noChangeShapeType="1"/>
            </p:cNvSpPr>
            <p:nvPr/>
          </p:nvSpPr>
          <p:spPr bwMode="auto">
            <a:xfrm flipH="1">
              <a:off x="5104" y="1864"/>
              <a:ext cx="264" cy="8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12" name="Line 30"/>
            <p:cNvSpPr>
              <a:spLocks noChangeShapeType="1"/>
            </p:cNvSpPr>
            <p:nvPr/>
          </p:nvSpPr>
          <p:spPr bwMode="auto">
            <a:xfrm flipH="1">
              <a:off x="4696" y="1792"/>
              <a:ext cx="568" cy="488"/>
            </a:xfrm>
            <a:prstGeom prst="line">
              <a:avLst/>
            </a:prstGeom>
            <a:noFill/>
            <a:ln w="25400">
              <a:solidFill>
                <a:srgbClr val="56127A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097" name="Text Box 31"/>
          <p:cNvSpPr txBox="1">
            <a:spLocks noChangeArrowheads="1"/>
          </p:cNvSpPr>
          <p:nvPr/>
        </p:nvSpPr>
        <p:spPr bwMode="auto">
          <a:xfrm>
            <a:off x="7670800" y="2374900"/>
            <a:ext cx="496888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>
                <a:solidFill>
                  <a:srgbClr val="FF0000"/>
                </a:solidFill>
                <a:latin typeface="Verdana" charset="0"/>
              </a:rPr>
              <a:t>X</a:t>
            </a:r>
          </a:p>
        </p:txBody>
      </p:sp>
      <p:sp>
        <p:nvSpPr>
          <p:cNvPr id="89098" name="Text Box 32"/>
          <p:cNvSpPr txBox="1">
            <a:spLocks noChangeArrowheads="1"/>
          </p:cNvSpPr>
          <p:nvPr/>
        </p:nvSpPr>
        <p:spPr bwMode="auto">
          <a:xfrm>
            <a:off x="428625" y="5137150"/>
            <a:ext cx="6915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Any antidependence can be eliminated by renaming.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(renaming  </a:t>
            </a:r>
            <a:r>
              <a:rPr lang="en-US" sz="2000" i="1">
                <a:latin typeface="Symbol" charset="2"/>
              </a:rPr>
              <a:t></a:t>
            </a:r>
            <a:r>
              <a:rPr lang="en-US" sz="2000" i="1">
                <a:latin typeface="Verdana" charset="0"/>
              </a:rPr>
              <a:t> additional storage)  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Can it be done in hardware?</a:t>
            </a:r>
          </a:p>
        </p:txBody>
      </p:sp>
      <p:sp>
        <p:nvSpPr>
          <p:cNvPr id="1816609" name="Text Box 33"/>
          <p:cNvSpPr txBox="1">
            <a:spLocks noChangeArrowheads="1"/>
          </p:cNvSpPr>
          <p:nvPr/>
        </p:nvSpPr>
        <p:spPr bwMode="auto">
          <a:xfrm>
            <a:off x="5257800" y="5803900"/>
            <a:ext cx="8239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yes!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66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4F0E4-6AE1-9942-8036-88AC1451B339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9100"/>
            <a:ext cx="7556500" cy="736600"/>
          </a:xfrm>
          <a:noFill/>
        </p:spPr>
        <p:txBody>
          <a:bodyPr lIns="90488" tIns="44450" rIns="90488" bIns="44450"/>
          <a:lstStyle/>
          <a:p>
            <a:r>
              <a:rPr lang="en-US"/>
              <a:t>Complex Pipelining: Motivation</a:t>
            </a:r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609600" y="1447800"/>
            <a:ext cx="8077200" cy="3925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latin typeface="Verdana" charset="0"/>
              </a:rPr>
              <a:t>Pipelining becomes complex when we want high performance in the presence of:</a:t>
            </a:r>
          </a:p>
          <a:p>
            <a:pPr algn="l">
              <a:spcBef>
                <a:spcPct val="0"/>
              </a:spcBef>
            </a:pPr>
            <a:endParaRPr lang="en-US" sz="28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Long latency or partially pipelined floating-point units</a:t>
            </a:r>
          </a:p>
          <a:p>
            <a:pPr lvl="1"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Memory systems with variable access time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Multiple arithmetic and memory units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BE04-03E4-164E-83C5-671D3A3BF08C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Register Renaming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33738"/>
            <a:ext cx="8534400" cy="2921000"/>
          </a:xfrm>
        </p:spPr>
        <p:txBody>
          <a:bodyPr/>
          <a:lstStyle/>
          <a:p>
            <a:pPr marL="342900" indent="-342900"/>
            <a:r>
              <a:rPr lang="en-US" dirty="0"/>
              <a:t>Decode does register renaming and adds instructions to the </a:t>
            </a:r>
            <a:r>
              <a:rPr lang="en-US" dirty="0" smtClean="0"/>
              <a:t>issue-stage instruction reorder </a:t>
            </a:r>
            <a:r>
              <a:rPr lang="en-US" dirty="0"/>
              <a:t>buffer (ROB)</a:t>
            </a:r>
          </a:p>
          <a:p>
            <a:pPr marL="342900" indent="-342900">
              <a:buFontTx/>
              <a:buNone/>
            </a:pPr>
            <a:r>
              <a:rPr lang="en-US" dirty="0"/>
              <a:t> 	 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</a:t>
            </a:r>
            <a:r>
              <a:rPr lang="en-US" dirty="0">
                <a:solidFill>
                  <a:srgbClr val="56127A"/>
                </a:solidFill>
              </a:rPr>
              <a:t>renaming makes WAR or WAW hazards impossible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Any instruction in ROB whose RAW hazards </a:t>
            </a:r>
            <a:r>
              <a:rPr lang="en-US"/>
              <a:t>have</a:t>
            </a:r>
            <a:r>
              <a:rPr lang="en-US" smtClean="0"/>
              <a:t> been </a:t>
            </a:r>
            <a:r>
              <a:rPr lang="en-US" dirty="0"/>
              <a:t>satisfied can be dispatched. </a:t>
            </a:r>
          </a:p>
          <a:p>
            <a:pPr marL="342900" indent="-342900">
              <a:buFontTx/>
              <a:buNone/>
            </a:pPr>
            <a:r>
              <a:rPr lang="en-US" dirty="0">
                <a:latin typeface="Symbol" charset="2"/>
              </a:rPr>
              <a:t>		</a:t>
            </a:r>
            <a:r>
              <a:rPr lang="en-US" dirty="0" err="1">
                <a:latin typeface="Symbol" charset="2"/>
              </a:rPr>
              <a:t></a:t>
            </a:r>
            <a:r>
              <a:rPr lang="en-US" dirty="0"/>
              <a:t>  </a:t>
            </a:r>
            <a:r>
              <a:rPr lang="en-US" dirty="0">
                <a:solidFill>
                  <a:srgbClr val="56127A"/>
                </a:solidFill>
              </a:rPr>
              <a:t>Out-of-order or dataflow execution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33600" y="1155700"/>
            <a:ext cx="4122738" cy="1978025"/>
            <a:chOff x="1344" y="888"/>
            <a:chExt cx="2597" cy="124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232"/>
              <a:ext cx="248" cy="248"/>
              <a:chOff x="1436" y="1058"/>
              <a:chExt cx="248" cy="248"/>
            </a:xfrm>
          </p:grpSpPr>
          <p:sp>
            <p:nvSpPr>
              <p:cNvPr id="1913862" name="Rectangle 6"/>
              <p:cNvSpPr>
                <a:spLocks noChangeArrowheads="1"/>
              </p:cNvSpPr>
              <p:nvPr/>
            </p:nvSpPr>
            <p:spPr bwMode="auto">
              <a:xfrm>
                <a:off x="1436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63" name="Rectangle 7"/>
              <p:cNvSpPr>
                <a:spLocks noChangeArrowheads="1"/>
              </p:cNvSpPr>
              <p:nvPr/>
            </p:nvSpPr>
            <p:spPr bwMode="auto">
              <a:xfrm>
                <a:off x="1489" y="1109"/>
                <a:ext cx="154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1913864" name="Rectangle 8"/>
            <p:cNvSpPr>
              <a:spLocks noChangeArrowheads="1"/>
            </p:cNvSpPr>
            <p:nvPr/>
          </p:nvSpPr>
          <p:spPr bwMode="auto">
            <a:xfrm>
              <a:off x="1785" y="1283"/>
              <a:ext cx="22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ID</a:t>
              </a:r>
            </a:p>
          </p:txBody>
        </p:sp>
        <p:sp>
          <p:nvSpPr>
            <p:cNvPr id="1913865" name="Line 9"/>
            <p:cNvSpPr>
              <a:spLocks noChangeShapeType="1"/>
            </p:cNvSpPr>
            <p:nvPr/>
          </p:nvSpPr>
          <p:spPr bwMode="auto">
            <a:xfrm flipV="1">
              <a:off x="1608" y="1352"/>
              <a:ext cx="152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6" name="Rectangle 10"/>
            <p:cNvSpPr>
              <a:spLocks noChangeArrowheads="1"/>
            </p:cNvSpPr>
            <p:nvPr/>
          </p:nvSpPr>
          <p:spPr bwMode="auto">
            <a:xfrm>
              <a:off x="1768" y="1240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67" name="Rectangle 11"/>
            <p:cNvSpPr>
              <a:spLocks noChangeArrowheads="1"/>
            </p:cNvSpPr>
            <p:nvPr/>
          </p:nvSpPr>
          <p:spPr bwMode="auto">
            <a:xfrm>
              <a:off x="2144" y="1232"/>
              <a:ext cx="292" cy="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568" y="1232"/>
              <a:ext cx="248" cy="248"/>
              <a:chOff x="3564" y="1058"/>
              <a:chExt cx="248" cy="248"/>
            </a:xfrm>
          </p:grpSpPr>
          <p:sp>
            <p:nvSpPr>
              <p:cNvPr id="1913869" name="Rectangle 13"/>
              <p:cNvSpPr>
                <a:spLocks noChangeArrowheads="1"/>
              </p:cNvSpPr>
              <p:nvPr/>
            </p:nvSpPr>
            <p:spPr bwMode="auto">
              <a:xfrm>
                <a:off x="3564" y="1058"/>
                <a:ext cx="248" cy="24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3870" name="Rectangle 14"/>
              <p:cNvSpPr>
                <a:spLocks noChangeArrowheads="1"/>
              </p:cNvSpPr>
              <p:nvPr/>
            </p:nvSpPr>
            <p:spPr bwMode="auto">
              <a:xfrm>
                <a:off x="3586" y="1109"/>
                <a:ext cx="219" cy="1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46038" tIns="23812" rIns="46038" bIns="23812">
                <a:prstTxWarp prst="textNoShape">
                  <a:avLst/>
                </a:prstTxWarp>
                <a:spAutoFit/>
              </a:bodyPr>
              <a:lstStyle/>
              <a:p>
                <a:pPr defTabSz="228600">
                  <a:spcBef>
                    <a:spcPct val="0"/>
                  </a:spcBef>
                </a:pPr>
                <a:r>
                  <a:rPr lang="en-US" sz="1200"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1913871" name="Rectangle 15"/>
            <p:cNvSpPr>
              <a:spLocks noChangeArrowheads="1"/>
            </p:cNvSpPr>
            <p:nvPr/>
          </p:nvSpPr>
          <p:spPr bwMode="auto">
            <a:xfrm>
              <a:off x="2644" y="992"/>
              <a:ext cx="248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2" name="Rectangle 16"/>
            <p:cNvSpPr>
              <a:spLocks noChangeArrowheads="1"/>
            </p:cNvSpPr>
            <p:nvPr/>
          </p:nvSpPr>
          <p:spPr bwMode="auto">
            <a:xfrm>
              <a:off x="2651" y="1043"/>
              <a:ext cx="247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ALU</a:t>
              </a:r>
            </a:p>
          </p:txBody>
        </p:sp>
        <p:sp>
          <p:nvSpPr>
            <p:cNvPr id="1913873" name="Rectangle 17"/>
            <p:cNvSpPr>
              <a:spLocks noChangeArrowheads="1"/>
            </p:cNvSpPr>
            <p:nvPr/>
          </p:nvSpPr>
          <p:spPr bwMode="auto">
            <a:xfrm>
              <a:off x="3048" y="992"/>
              <a:ext cx="360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4" name="Rectangle 18"/>
            <p:cNvSpPr>
              <a:spLocks noChangeArrowheads="1"/>
            </p:cNvSpPr>
            <p:nvPr/>
          </p:nvSpPr>
          <p:spPr bwMode="auto">
            <a:xfrm>
              <a:off x="3091" y="1043"/>
              <a:ext cx="289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Mem</a:t>
              </a:r>
            </a:p>
          </p:txBody>
        </p:sp>
        <p:sp>
          <p:nvSpPr>
            <p:cNvPr id="1913875" name="Rectangle 19"/>
            <p:cNvSpPr>
              <a:spLocks noChangeArrowheads="1"/>
            </p:cNvSpPr>
            <p:nvPr/>
          </p:nvSpPr>
          <p:spPr bwMode="auto">
            <a:xfrm>
              <a:off x="2644" y="1364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6" name="Rectangle 20"/>
            <p:cNvSpPr>
              <a:spLocks noChangeArrowheads="1"/>
            </p:cNvSpPr>
            <p:nvPr/>
          </p:nvSpPr>
          <p:spPr bwMode="auto">
            <a:xfrm>
              <a:off x="2749" y="1415"/>
              <a:ext cx="290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Fadd</a:t>
              </a:r>
            </a:p>
          </p:txBody>
        </p:sp>
        <p:sp>
          <p:nvSpPr>
            <p:cNvPr id="1913877" name="Rectangle 21"/>
            <p:cNvSpPr>
              <a:spLocks noChangeArrowheads="1"/>
            </p:cNvSpPr>
            <p:nvPr/>
          </p:nvSpPr>
          <p:spPr bwMode="auto">
            <a:xfrm>
              <a:off x="2644" y="1676"/>
              <a:ext cx="512" cy="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78" name="Rectangle 22"/>
            <p:cNvSpPr>
              <a:spLocks noChangeArrowheads="1"/>
            </p:cNvSpPr>
            <p:nvPr/>
          </p:nvSpPr>
          <p:spPr bwMode="auto">
            <a:xfrm>
              <a:off x="2748" y="1727"/>
              <a:ext cx="29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Fmul</a:t>
              </a:r>
            </a:p>
          </p:txBody>
        </p:sp>
        <p:sp>
          <p:nvSpPr>
            <p:cNvPr id="1913879" name="Oval 23"/>
            <p:cNvSpPr>
              <a:spLocks noChangeArrowheads="1"/>
            </p:cNvSpPr>
            <p:nvPr/>
          </p:nvSpPr>
          <p:spPr bwMode="auto">
            <a:xfrm>
              <a:off x="2872" y="1972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0" name="Oval 24"/>
            <p:cNvSpPr>
              <a:spLocks noChangeArrowheads="1"/>
            </p:cNvSpPr>
            <p:nvPr/>
          </p:nvSpPr>
          <p:spPr bwMode="auto">
            <a:xfrm>
              <a:off x="2870" y="201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1" name="Oval 25"/>
            <p:cNvSpPr>
              <a:spLocks noChangeArrowheads="1"/>
            </p:cNvSpPr>
            <p:nvPr/>
          </p:nvSpPr>
          <p:spPr bwMode="auto">
            <a:xfrm>
              <a:off x="2872" y="2068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2" name="Oval 26"/>
            <p:cNvSpPr>
              <a:spLocks noChangeArrowheads="1"/>
            </p:cNvSpPr>
            <p:nvPr/>
          </p:nvSpPr>
          <p:spPr bwMode="auto">
            <a:xfrm>
              <a:off x="2870" y="2114"/>
              <a:ext cx="20" cy="2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3" name="Freeform 27"/>
            <p:cNvSpPr>
              <a:spLocks/>
            </p:cNvSpPr>
            <p:nvPr/>
          </p:nvSpPr>
          <p:spPr bwMode="auto">
            <a:xfrm>
              <a:off x="2440" y="1104"/>
              <a:ext cx="201" cy="249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00" y="0"/>
                </a:cxn>
              </a:cxnLst>
              <a:rect l="0" t="0" r="r" b="b"/>
              <a:pathLst>
                <a:path w="201" h="249">
                  <a:moveTo>
                    <a:pt x="0" y="248"/>
                  </a:moveTo>
                  <a:lnTo>
                    <a:pt x="20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4" name="Freeform 28"/>
            <p:cNvSpPr>
              <a:spLocks/>
            </p:cNvSpPr>
            <p:nvPr/>
          </p:nvSpPr>
          <p:spPr bwMode="auto">
            <a:xfrm>
              <a:off x="2440" y="1348"/>
              <a:ext cx="201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112"/>
                </a:cxn>
              </a:cxnLst>
              <a:rect l="0" t="0" r="r" b="b"/>
              <a:pathLst>
                <a:path w="201" h="113">
                  <a:moveTo>
                    <a:pt x="0" y="0"/>
                  </a:moveTo>
                  <a:lnTo>
                    <a:pt x="200" y="1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5" name="Freeform 29"/>
            <p:cNvSpPr>
              <a:spLocks/>
            </p:cNvSpPr>
            <p:nvPr/>
          </p:nvSpPr>
          <p:spPr bwMode="auto">
            <a:xfrm>
              <a:off x="2444" y="1360"/>
              <a:ext cx="193" cy="4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440"/>
                </a:cxn>
              </a:cxnLst>
              <a:rect l="0" t="0" r="r" b="b"/>
              <a:pathLst>
                <a:path w="193" h="441">
                  <a:moveTo>
                    <a:pt x="0" y="0"/>
                  </a:moveTo>
                  <a:lnTo>
                    <a:pt x="192" y="4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6" name="Freeform 30"/>
            <p:cNvSpPr>
              <a:spLocks/>
            </p:cNvSpPr>
            <p:nvPr/>
          </p:nvSpPr>
          <p:spPr bwMode="auto">
            <a:xfrm>
              <a:off x="3416" y="1108"/>
              <a:ext cx="145" cy="149"/>
            </a:xfrm>
            <a:custGeom>
              <a:avLst/>
              <a:gdLst/>
              <a:ahLst/>
              <a:cxnLst>
                <a:cxn ang="0">
                  <a:pos x="144" y="148"/>
                </a:cxn>
                <a:cxn ang="0">
                  <a:pos x="0" y="0"/>
                </a:cxn>
              </a:cxnLst>
              <a:rect l="0" t="0" r="r" b="b"/>
              <a:pathLst>
                <a:path w="145" h="149">
                  <a:moveTo>
                    <a:pt x="144" y="148"/>
                  </a:move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7" name="Freeform 31"/>
            <p:cNvSpPr>
              <a:spLocks/>
            </p:cNvSpPr>
            <p:nvPr/>
          </p:nvSpPr>
          <p:spPr bwMode="auto">
            <a:xfrm>
              <a:off x="3172" y="1408"/>
              <a:ext cx="385" cy="38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388"/>
                </a:cxn>
              </a:cxnLst>
              <a:rect l="0" t="0" r="r" b="b"/>
              <a:pathLst>
                <a:path w="385" h="389">
                  <a:moveTo>
                    <a:pt x="384" y="0"/>
                  </a:moveTo>
                  <a:lnTo>
                    <a:pt x="0" y="3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8" name="Freeform 32"/>
            <p:cNvSpPr>
              <a:spLocks/>
            </p:cNvSpPr>
            <p:nvPr/>
          </p:nvSpPr>
          <p:spPr bwMode="auto">
            <a:xfrm>
              <a:off x="2904" y="1112"/>
              <a:ext cx="653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0"/>
                </a:cxn>
                <a:cxn ang="0">
                  <a:pos x="48" y="196"/>
                </a:cxn>
                <a:cxn ang="0">
                  <a:pos x="652" y="196"/>
                </a:cxn>
              </a:cxnLst>
              <a:rect l="0" t="0" r="r" b="b"/>
              <a:pathLst>
                <a:path w="653" h="197">
                  <a:moveTo>
                    <a:pt x="0" y="0"/>
                  </a:moveTo>
                  <a:lnTo>
                    <a:pt x="48" y="0"/>
                  </a:lnTo>
                  <a:lnTo>
                    <a:pt x="48" y="196"/>
                  </a:lnTo>
                  <a:lnTo>
                    <a:pt x="652" y="1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89" name="Line 33"/>
            <p:cNvSpPr>
              <a:spLocks noChangeShapeType="1"/>
            </p:cNvSpPr>
            <p:nvPr/>
          </p:nvSpPr>
          <p:spPr bwMode="auto">
            <a:xfrm>
              <a:off x="2952" y="1112"/>
              <a:ext cx="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0" name="Freeform 34"/>
            <p:cNvSpPr>
              <a:spLocks/>
            </p:cNvSpPr>
            <p:nvPr/>
          </p:nvSpPr>
          <p:spPr bwMode="auto">
            <a:xfrm>
              <a:off x="2308" y="888"/>
              <a:ext cx="1633" cy="469"/>
            </a:xfrm>
            <a:custGeom>
              <a:avLst/>
              <a:gdLst/>
              <a:ahLst/>
              <a:cxnLst>
                <a:cxn ang="0">
                  <a:pos x="1516" y="468"/>
                </a:cxn>
                <a:cxn ang="0">
                  <a:pos x="1632" y="468"/>
                </a:cxn>
                <a:cxn ang="0">
                  <a:pos x="1632" y="0"/>
                </a:cxn>
                <a:cxn ang="0">
                  <a:pos x="0" y="0"/>
                </a:cxn>
                <a:cxn ang="0">
                  <a:pos x="0" y="340"/>
                </a:cxn>
              </a:cxnLst>
              <a:rect l="0" t="0" r="r" b="b"/>
              <a:pathLst>
                <a:path w="1633" h="469">
                  <a:moveTo>
                    <a:pt x="1516" y="468"/>
                  </a:moveTo>
                  <a:lnTo>
                    <a:pt x="1632" y="468"/>
                  </a:lnTo>
                  <a:lnTo>
                    <a:pt x="1632" y="0"/>
                  </a:lnTo>
                  <a:lnTo>
                    <a:pt x="0" y="0"/>
                  </a:lnTo>
                  <a:lnTo>
                    <a:pt x="0" y="34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1" name="Rectangle 35"/>
            <p:cNvSpPr>
              <a:spLocks noChangeArrowheads="1"/>
            </p:cNvSpPr>
            <p:nvPr/>
          </p:nvSpPr>
          <p:spPr bwMode="auto">
            <a:xfrm>
              <a:off x="2141" y="1283"/>
              <a:ext cx="332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6038" tIns="23812" rIns="46038" bIns="23812">
              <a:prstTxWarp prst="textNoShape">
                <a:avLst/>
              </a:prstTxWarp>
              <a:spAutoFit/>
            </a:bodyPr>
            <a:lstStyle/>
            <a:p>
              <a:pPr defTabSz="228600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Issue</a:t>
              </a:r>
            </a:p>
          </p:txBody>
        </p:sp>
        <p:sp>
          <p:nvSpPr>
            <p:cNvPr id="1913892" name="Line 36"/>
            <p:cNvSpPr>
              <a:spLocks noChangeShapeType="1"/>
            </p:cNvSpPr>
            <p:nvPr/>
          </p:nvSpPr>
          <p:spPr bwMode="auto">
            <a:xfrm flipV="1">
              <a:off x="2016" y="1364"/>
              <a:ext cx="148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3893" name="Freeform 37"/>
            <p:cNvSpPr>
              <a:spLocks/>
            </p:cNvSpPr>
            <p:nvPr/>
          </p:nvSpPr>
          <p:spPr bwMode="auto">
            <a:xfrm>
              <a:off x="3172" y="1376"/>
              <a:ext cx="385" cy="129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128"/>
                </a:cxn>
              </a:cxnLst>
              <a:rect l="0" t="0" r="r" b="b"/>
              <a:pathLst>
                <a:path w="385" h="129">
                  <a:moveTo>
                    <a:pt x="384" y="0"/>
                  </a:moveTo>
                  <a:lnTo>
                    <a:pt x="0" y="12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B1583-E27B-A542-B496-0C14184F7E3B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300" y="76200"/>
            <a:ext cx="79375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Renaming Structures</a:t>
            </a:r>
            <a:endParaRPr lang="en-US" dirty="0"/>
          </a:p>
        </p:txBody>
      </p:sp>
      <p:sp>
        <p:nvSpPr>
          <p:cNvPr id="1824771" name="Rectangle 3"/>
          <p:cNvSpPr>
            <a:spLocks noChangeArrowheads="1"/>
          </p:cNvSpPr>
          <p:nvPr/>
        </p:nvSpPr>
        <p:spPr bwMode="auto">
          <a:xfrm>
            <a:off x="588963" y="866775"/>
            <a:ext cx="154622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Renaming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table &amp;</a:t>
            </a:r>
          </a:p>
          <a:p>
            <a:pPr algn="l">
              <a:spcBef>
                <a:spcPct val="0"/>
              </a:spcBef>
            </a:pPr>
            <a:r>
              <a:rPr lang="en-US" sz="2000" i="1" dirty="0" err="1" smtClean="0">
                <a:latin typeface="Verdana" charset="0"/>
              </a:rPr>
              <a:t>regfile</a:t>
            </a:r>
            <a:endParaRPr lang="en-US" sz="2000" i="1" dirty="0">
              <a:latin typeface="Verdana" charset="0"/>
            </a:endParaRPr>
          </a:p>
        </p:txBody>
      </p:sp>
      <p:sp>
        <p:nvSpPr>
          <p:cNvPr id="1824772" name="Rectangle 4"/>
          <p:cNvSpPr>
            <a:spLocks noChangeArrowheads="1"/>
          </p:cNvSpPr>
          <p:nvPr/>
        </p:nvSpPr>
        <p:spPr bwMode="auto">
          <a:xfrm>
            <a:off x="552450" y="2233613"/>
            <a:ext cx="127793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 smtClean="0">
                <a:latin typeface="Verdana" charset="0"/>
              </a:rPr>
              <a:t>Reorder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buffer</a:t>
            </a:r>
          </a:p>
        </p:txBody>
      </p:sp>
      <p:sp>
        <p:nvSpPr>
          <p:cNvPr id="1824773" name="Rectangle 5"/>
          <p:cNvSpPr>
            <a:spLocks noChangeArrowheads="1"/>
          </p:cNvSpPr>
          <p:nvPr/>
        </p:nvSpPr>
        <p:spPr bwMode="auto">
          <a:xfrm>
            <a:off x="3063875" y="825500"/>
            <a:ext cx="12065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4" name="Line 6"/>
          <p:cNvSpPr>
            <a:spLocks noChangeShapeType="1"/>
          </p:cNvSpPr>
          <p:nvPr/>
        </p:nvSpPr>
        <p:spPr bwMode="auto">
          <a:xfrm>
            <a:off x="3082925" y="1085850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5" name="Line 7"/>
          <p:cNvSpPr>
            <a:spLocks noChangeShapeType="1"/>
          </p:cNvSpPr>
          <p:nvPr/>
        </p:nvSpPr>
        <p:spPr bwMode="auto">
          <a:xfrm>
            <a:off x="3082925" y="1622425"/>
            <a:ext cx="11874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6" name="Line 8"/>
          <p:cNvSpPr>
            <a:spLocks noChangeShapeType="1"/>
          </p:cNvSpPr>
          <p:nvPr/>
        </p:nvSpPr>
        <p:spPr bwMode="auto">
          <a:xfrm>
            <a:off x="3302000" y="835025"/>
            <a:ext cx="0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7" name="Rectangle 9"/>
          <p:cNvSpPr>
            <a:spLocks noChangeArrowheads="1"/>
          </p:cNvSpPr>
          <p:nvPr/>
        </p:nvSpPr>
        <p:spPr bwMode="auto">
          <a:xfrm>
            <a:off x="43592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8" name="Rectangle 10"/>
          <p:cNvSpPr>
            <a:spLocks noChangeArrowheads="1"/>
          </p:cNvSpPr>
          <p:nvPr/>
        </p:nvSpPr>
        <p:spPr bwMode="auto">
          <a:xfrm>
            <a:off x="55149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79" name="Rectangle 11"/>
          <p:cNvSpPr>
            <a:spLocks noChangeArrowheads="1"/>
          </p:cNvSpPr>
          <p:nvPr/>
        </p:nvSpPr>
        <p:spPr bwMode="auto">
          <a:xfrm>
            <a:off x="6670675" y="3975100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0" name="Rectangle 12"/>
          <p:cNvSpPr>
            <a:spLocks noChangeArrowheads="1"/>
          </p:cNvSpPr>
          <p:nvPr/>
        </p:nvSpPr>
        <p:spPr bwMode="auto">
          <a:xfrm>
            <a:off x="3213100" y="3984625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1" name="Freeform 13"/>
          <p:cNvSpPr>
            <a:spLocks/>
          </p:cNvSpPr>
          <p:nvPr/>
        </p:nvSpPr>
        <p:spPr bwMode="auto">
          <a:xfrm>
            <a:off x="2136775" y="1211263"/>
            <a:ext cx="6642100" cy="3848100"/>
          </a:xfrm>
          <a:custGeom>
            <a:avLst/>
            <a:gdLst/>
            <a:ahLst/>
            <a:cxnLst>
              <a:cxn ang="0">
                <a:pos x="0" y="2424"/>
              </a:cxn>
              <a:cxn ang="0">
                <a:pos x="4184" y="2424"/>
              </a:cxn>
              <a:cxn ang="0">
                <a:pos x="4184" y="0"/>
              </a:cxn>
              <a:cxn ang="0">
                <a:pos x="1750" y="4"/>
              </a:cxn>
              <a:cxn ang="0">
                <a:pos x="1334" y="4"/>
              </a:cxn>
            </a:cxnLst>
            <a:rect l="0" t="0" r="r" b="b"/>
            <a:pathLst>
              <a:path w="4184" h="2424">
                <a:moveTo>
                  <a:pt x="0" y="2424"/>
                </a:moveTo>
                <a:lnTo>
                  <a:pt x="4184" y="2424"/>
                </a:lnTo>
                <a:lnTo>
                  <a:pt x="4184" y="0"/>
                </a:lnTo>
                <a:lnTo>
                  <a:pt x="1750" y="4"/>
                </a:lnTo>
                <a:lnTo>
                  <a:pt x="1334" y="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2" name="Line 14"/>
          <p:cNvSpPr>
            <a:spLocks noChangeShapeType="1"/>
          </p:cNvSpPr>
          <p:nvPr/>
        </p:nvSpPr>
        <p:spPr bwMode="auto">
          <a:xfrm>
            <a:off x="3406775" y="3708400"/>
            <a:ext cx="3441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3" name="Freeform 15"/>
          <p:cNvSpPr>
            <a:spLocks/>
          </p:cNvSpPr>
          <p:nvPr/>
        </p:nvSpPr>
        <p:spPr bwMode="auto">
          <a:xfrm>
            <a:off x="3609975" y="4721225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4" name="Freeform 16"/>
          <p:cNvSpPr>
            <a:spLocks/>
          </p:cNvSpPr>
          <p:nvPr/>
        </p:nvSpPr>
        <p:spPr bwMode="auto">
          <a:xfrm>
            <a:off x="47656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5" name="Freeform 17"/>
          <p:cNvSpPr>
            <a:spLocks/>
          </p:cNvSpPr>
          <p:nvPr/>
        </p:nvSpPr>
        <p:spPr bwMode="auto">
          <a:xfrm>
            <a:off x="5934075" y="4711700"/>
            <a:ext cx="1588" cy="352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21"/>
              </a:cxn>
            </a:cxnLst>
            <a:rect l="0" t="0" r="r" b="b"/>
            <a:pathLst>
              <a:path w="1" h="222">
                <a:moveTo>
                  <a:pt x="0" y="0"/>
                </a:moveTo>
                <a:lnTo>
                  <a:pt x="0" y="221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6" name="Line 18"/>
          <p:cNvSpPr>
            <a:spLocks noChangeShapeType="1"/>
          </p:cNvSpPr>
          <p:nvPr/>
        </p:nvSpPr>
        <p:spPr bwMode="auto">
          <a:xfrm>
            <a:off x="3762375" y="3556000"/>
            <a:ext cx="3416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7" name="Line 19"/>
          <p:cNvSpPr>
            <a:spLocks noChangeShapeType="1"/>
          </p:cNvSpPr>
          <p:nvPr/>
        </p:nvSpPr>
        <p:spPr bwMode="auto">
          <a:xfrm>
            <a:off x="5856288" y="3363913"/>
            <a:ext cx="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8" name="Line 20"/>
          <p:cNvSpPr>
            <a:spLocks noChangeShapeType="1"/>
          </p:cNvSpPr>
          <p:nvPr/>
        </p:nvSpPr>
        <p:spPr bwMode="auto">
          <a:xfrm>
            <a:off x="7202488" y="3355975"/>
            <a:ext cx="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89" name="Line 21"/>
          <p:cNvSpPr>
            <a:spLocks noChangeShapeType="1"/>
          </p:cNvSpPr>
          <p:nvPr/>
        </p:nvSpPr>
        <p:spPr bwMode="auto">
          <a:xfrm>
            <a:off x="34067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0" name="Line 22"/>
          <p:cNvSpPr>
            <a:spLocks noChangeShapeType="1"/>
          </p:cNvSpPr>
          <p:nvPr/>
        </p:nvSpPr>
        <p:spPr bwMode="auto">
          <a:xfrm>
            <a:off x="37496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1" name="Line 23"/>
          <p:cNvSpPr>
            <a:spLocks noChangeShapeType="1"/>
          </p:cNvSpPr>
          <p:nvPr/>
        </p:nvSpPr>
        <p:spPr bwMode="auto">
          <a:xfrm>
            <a:off x="45878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2" name="Line 24"/>
          <p:cNvSpPr>
            <a:spLocks noChangeShapeType="1"/>
          </p:cNvSpPr>
          <p:nvPr/>
        </p:nvSpPr>
        <p:spPr bwMode="auto">
          <a:xfrm>
            <a:off x="49307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3" name="Line 25"/>
          <p:cNvSpPr>
            <a:spLocks noChangeShapeType="1"/>
          </p:cNvSpPr>
          <p:nvPr/>
        </p:nvSpPr>
        <p:spPr bwMode="auto">
          <a:xfrm>
            <a:off x="57435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4" name="Line 26"/>
          <p:cNvSpPr>
            <a:spLocks noChangeShapeType="1"/>
          </p:cNvSpPr>
          <p:nvPr/>
        </p:nvSpPr>
        <p:spPr bwMode="auto">
          <a:xfrm>
            <a:off x="60864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5" name="Line 27"/>
          <p:cNvSpPr>
            <a:spLocks noChangeShapeType="1"/>
          </p:cNvSpPr>
          <p:nvPr/>
        </p:nvSpPr>
        <p:spPr bwMode="auto">
          <a:xfrm>
            <a:off x="6861175" y="372110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796" name="Line 28"/>
          <p:cNvSpPr>
            <a:spLocks noChangeShapeType="1"/>
          </p:cNvSpPr>
          <p:nvPr/>
        </p:nvSpPr>
        <p:spPr bwMode="auto">
          <a:xfrm>
            <a:off x="7204075" y="3556000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899150" y="1223963"/>
            <a:ext cx="1303338" cy="760412"/>
            <a:chOff x="3482" y="656"/>
            <a:chExt cx="821" cy="887"/>
          </a:xfrm>
        </p:grpSpPr>
        <p:sp>
          <p:nvSpPr>
            <p:cNvPr id="1824798" name="Line 30"/>
            <p:cNvSpPr>
              <a:spLocks noChangeShapeType="1"/>
            </p:cNvSpPr>
            <p:nvPr/>
          </p:nvSpPr>
          <p:spPr bwMode="auto">
            <a:xfrm>
              <a:off x="3482" y="656"/>
              <a:ext cx="0" cy="8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4799" name="Line 31"/>
            <p:cNvSpPr>
              <a:spLocks noChangeShapeType="1"/>
            </p:cNvSpPr>
            <p:nvPr/>
          </p:nvSpPr>
          <p:spPr bwMode="auto">
            <a:xfrm>
              <a:off x="4303" y="657"/>
              <a:ext cx="0" cy="8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24800" name="Rectangle 32"/>
          <p:cNvSpPr>
            <a:spLocks noChangeArrowheads="1"/>
          </p:cNvSpPr>
          <p:nvPr/>
        </p:nvSpPr>
        <p:spPr bwMode="auto">
          <a:xfrm>
            <a:off x="3249613" y="4025900"/>
            <a:ext cx="7270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1" name="Rectangle 33"/>
          <p:cNvSpPr>
            <a:spLocks noChangeArrowheads="1"/>
          </p:cNvSpPr>
          <p:nvPr/>
        </p:nvSpPr>
        <p:spPr bwMode="auto">
          <a:xfrm>
            <a:off x="4510088" y="41433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2" name="Rectangle 34"/>
          <p:cNvSpPr>
            <a:spLocks noChangeArrowheads="1"/>
          </p:cNvSpPr>
          <p:nvPr/>
        </p:nvSpPr>
        <p:spPr bwMode="auto">
          <a:xfrm>
            <a:off x="5653088" y="4156075"/>
            <a:ext cx="4794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FU</a:t>
            </a:r>
          </a:p>
        </p:txBody>
      </p:sp>
      <p:sp>
        <p:nvSpPr>
          <p:cNvPr id="1824803" name="Rectangle 35"/>
          <p:cNvSpPr>
            <a:spLocks noChangeArrowheads="1"/>
          </p:cNvSpPr>
          <p:nvPr/>
        </p:nvSpPr>
        <p:spPr bwMode="auto">
          <a:xfrm>
            <a:off x="6681788" y="4029075"/>
            <a:ext cx="800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Unit</a:t>
            </a:r>
          </a:p>
        </p:txBody>
      </p:sp>
      <p:sp>
        <p:nvSpPr>
          <p:cNvPr id="1824804" name="Rectangle 36"/>
          <p:cNvSpPr>
            <a:spLocks noChangeArrowheads="1"/>
          </p:cNvSpPr>
          <p:nvPr/>
        </p:nvSpPr>
        <p:spPr bwMode="auto">
          <a:xfrm>
            <a:off x="6859588" y="4722813"/>
            <a:ext cx="17795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t, result &gt;</a:t>
            </a:r>
          </a:p>
        </p:txBody>
      </p:sp>
      <p:sp>
        <p:nvSpPr>
          <p:cNvPr id="1824805" name="Rectangle 37"/>
          <p:cNvSpPr>
            <a:spLocks noChangeArrowheads="1"/>
          </p:cNvSpPr>
          <p:nvPr/>
        </p:nvSpPr>
        <p:spPr bwMode="auto">
          <a:xfrm>
            <a:off x="3008313" y="1946275"/>
            <a:ext cx="4608512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Ins#  use  exec   op    p1    src1   p2   src2</a:t>
            </a:r>
          </a:p>
        </p:txBody>
      </p:sp>
      <p:sp>
        <p:nvSpPr>
          <p:cNvPr id="1824806" name="Rectangle 38"/>
          <p:cNvSpPr>
            <a:spLocks noChangeArrowheads="1"/>
          </p:cNvSpPr>
          <p:nvPr/>
        </p:nvSpPr>
        <p:spPr bwMode="auto">
          <a:xfrm>
            <a:off x="7874000" y="1928813"/>
            <a:ext cx="368300" cy="1462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1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2</a:t>
            </a:r>
            <a:endParaRPr lang="en-US" sz="18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t</a:t>
            </a:r>
            <a:r>
              <a:rPr lang="en-US" sz="1800" i="1" baseline="-25000">
                <a:latin typeface="Verdana" charset="0"/>
              </a:rPr>
              <a:t>n</a:t>
            </a:r>
          </a:p>
        </p:txBody>
      </p:sp>
      <p:sp>
        <p:nvSpPr>
          <p:cNvPr id="1824807" name="Rectangle 39"/>
          <p:cNvSpPr>
            <a:spLocks noChangeArrowheads="1"/>
          </p:cNvSpPr>
          <p:nvPr/>
        </p:nvSpPr>
        <p:spPr bwMode="auto">
          <a:xfrm>
            <a:off x="3065463" y="2019300"/>
            <a:ext cx="4743450" cy="1316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8" name="Line 40"/>
          <p:cNvSpPr>
            <a:spLocks noChangeShapeType="1"/>
          </p:cNvSpPr>
          <p:nvPr/>
        </p:nvSpPr>
        <p:spPr bwMode="auto">
          <a:xfrm>
            <a:off x="3074988" y="22606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09" name="Line 41"/>
          <p:cNvSpPr>
            <a:spLocks noChangeShapeType="1"/>
          </p:cNvSpPr>
          <p:nvPr/>
        </p:nvSpPr>
        <p:spPr bwMode="auto">
          <a:xfrm>
            <a:off x="3074988" y="25400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0" name="Line 42"/>
          <p:cNvSpPr>
            <a:spLocks noChangeShapeType="1"/>
          </p:cNvSpPr>
          <p:nvPr/>
        </p:nvSpPr>
        <p:spPr bwMode="auto">
          <a:xfrm>
            <a:off x="3063875" y="2806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1" name="Line 43"/>
          <p:cNvSpPr>
            <a:spLocks noChangeShapeType="1"/>
          </p:cNvSpPr>
          <p:nvPr/>
        </p:nvSpPr>
        <p:spPr bwMode="auto">
          <a:xfrm>
            <a:off x="3074988" y="3060700"/>
            <a:ext cx="470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2" name="Line 44"/>
          <p:cNvSpPr>
            <a:spLocks noChangeShapeType="1"/>
          </p:cNvSpPr>
          <p:nvPr/>
        </p:nvSpPr>
        <p:spPr bwMode="auto">
          <a:xfrm>
            <a:off x="3713163" y="2032000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3" name="Line 45"/>
          <p:cNvSpPr>
            <a:spLocks noChangeShapeType="1"/>
          </p:cNvSpPr>
          <p:nvPr/>
        </p:nvSpPr>
        <p:spPr bwMode="auto">
          <a:xfrm>
            <a:off x="4170363" y="202723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4" name="Line 46"/>
          <p:cNvSpPr>
            <a:spLocks noChangeShapeType="1"/>
          </p:cNvSpPr>
          <p:nvPr/>
        </p:nvSpPr>
        <p:spPr bwMode="auto">
          <a:xfrm>
            <a:off x="6594475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5" name="Line 47"/>
          <p:cNvSpPr>
            <a:spLocks noChangeShapeType="1"/>
          </p:cNvSpPr>
          <p:nvPr/>
        </p:nvSpPr>
        <p:spPr bwMode="auto">
          <a:xfrm>
            <a:off x="5695950" y="202565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6" name="Line 48"/>
          <p:cNvSpPr>
            <a:spLocks noChangeShapeType="1"/>
          </p:cNvSpPr>
          <p:nvPr/>
        </p:nvSpPr>
        <p:spPr bwMode="auto">
          <a:xfrm>
            <a:off x="6881813" y="2016125"/>
            <a:ext cx="0" cy="1287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7" name="Line 49"/>
          <p:cNvSpPr>
            <a:spLocks noChangeShapeType="1"/>
          </p:cNvSpPr>
          <p:nvPr/>
        </p:nvSpPr>
        <p:spPr bwMode="auto">
          <a:xfrm>
            <a:off x="4729163" y="2033588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8" name="Line 50"/>
          <p:cNvSpPr>
            <a:spLocks noChangeShapeType="1"/>
          </p:cNvSpPr>
          <p:nvPr/>
        </p:nvSpPr>
        <p:spPr bwMode="auto">
          <a:xfrm>
            <a:off x="5380038" y="2022475"/>
            <a:ext cx="0" cy="128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4819" name="Rectangle 51"/>
          <p:cNvSpPr>
            <a:spLocks noChangeArrowheads="1"/>
          </p:cNvSpPr>
          <p:nvPr/>
        </p:nvSpPr>
        <p:spPr bwMode="auto">
          <a:xfrm>
            <a:off x="457200" y="5168900"/>
            <a:ext cx="840105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Instruction template (i.e., tag t) is allocated by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Decode stage, which also associates tag with register in regfile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When an instruction completes, its tag is deallocated</a:t>
            </a:r>
          </a:p>
        </p:txBody>
      </p:sp>
      <p:sp>
        <p:nvSpPr>
          <p:cNvPr id="1824820" name="Text Box 52"/>
          <p:cNvSpPr txBox="1">
            <a:spLocks noChangeArrowheads="1"/>
          </p:cNvSpPr>
          <p:nvPr/>
        </p:nvSpPr>
        <p:spPr bwMode="auto">
          <a:xfrm>
            <a:off x="539750" y="3546475"/>
            <a:ext cx="2252663" cy="1320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Replacing the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 by its value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is an expensive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operation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2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8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5D73-0850-BF4C-AA14-75C1B79C8922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-762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Reorder Buffer Management</a:t>
            </a:r>
            <a:endParaRPr lang="en-US" dirty="0"/>
          </a:p>
        </p:txBody>
      </p:sp>
      <p:sp>
        <p:nvSpPr>
          <p:cNvPr id="1915907" name="Rectangle 3"/>
          <p:cNvSpPr>
            <a:spLocks noChangeArrowheads="1"/>
          </p:cNvSpPr>
          <p:nvPr/>
        </p:nvSpPr>
        <p:spPr bwMode="auto">
          <a:xfrm>
            <a:off x="296862" y="5181600"/>
            <a:ext cx="8008938" cy="1368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Instruction slot is candidate for execution when: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holds a valid instruction (“use” bit is set)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It has not already started execution (“exec” bit is clear)</a:t>
            </a:r>
          </a:p>
          <a:p>
            <a:pPr marL="685800" lvl="1" indent="-228600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Both operands are available (p1 and p2 are set)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0" y="685800"/>
            <a:ext cx="7148512" cy="3414712"/>
            <a:chOff x="849313" y="838200"/>
            <a:chExt cx="7148512" cy="3414712"/>
          </a:xfrm>
        </p:grpSpPr>
        <p:sp>
          <p:nvSpPr>
            <p:cNvPr id="1915909" name="Rectangle 5"/>
            <p:cNvSpPr>
              <a:spLocks noChangeArrowheads="1"/>
            </p:cNvSpPr>
            <p:nvPr/>
          </p:nvSpPr>
          <p:spPr bwMode="auto">
            <a:xfrm>
              <a:off x="7629525" y="1143000"/>
              <a:ext cx="368300" cy="31099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1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t</a:t>
              </a:r>
              <a:r>
                <a:rPr lang="en-US" sz="1800" i="1" baseline="-25000" dirty="0">
                  <a:latin typeface="Verdana" charset="0"/>
                </a:rPr>
                <a:t>2</a:t>
              </a: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 dirty="0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 dirty="0" err="1">
                  <a:latin typeface="Verdana" charset="0"/>
                </a:rPr>
                <a:t>t</a:t>
              </a:r>
              <a:r>
                <a:rPr lang="en-US" sz="1800" i="1" baseline="-25000" dirty="0" err="1">
                  <a:latin typeface="Verdana" charset="0"/>
                </a:rPr>
                <a:t>n</a:t>
              </a:r>
              <a:endParaRPr lang="en-US" sz="1800" i="1" dirty="0">
                <a:latin typeface="Verdana" charset="0"/>
              </a:endParaRPr>
            </a:p>
            <a:p>
              <a:pPr algn="l" latinLnBrk="1">
                <a:spcBef>
                  <a:spcPct val="0"/>
                </a:spcBef>
              </a:pPr>
              <a:endParaRPr lang="en-US" sz="1800" i="1" dirty="0">
                <a:latin typeface="Verdana" charset="0"/>
              </a:endParaRPr>
            </a:p>
          </p:txBody>
        </p:sp>
        <p:grpSp>
          <p:nvGrpSpPr>
            <p:cNvPr id="2" name="Group 6"/>
            <p:cNvGrpSpPr>
              <a:grpSpLocks/>
            </p:cNvGrpSpPr>
            <p:nvPr/>
          </p:nvGrpSpPr>
          <p:grpSpPr bwMode="auto">
            <a:xfrm>
              <a:off x="849313" y="838200"/>
              <a:ext cx="6743700" cy="3106738"/>
              <a:chOff x="511" y="992"/>
              <a:chExt cx="4248" cy="1957"/>
            </a:xfrm>
          </p:grpSpPr>
          <p:sp>
            <p:nvSpPr>
              <p:cNvPr id="1915911" name="Rectangle 7"/>
              <p:cNvSpPr>
                <a:spLocks noChangeArrowheads="1"/>
              </p:cNvSpPr>
              <p:nvPr/>
            </p:nvSpPr>
            <p:spPr bwMode="auto">
              <a:xfrm>
                <a:off x="1736" y="1568"/>
                <a:ext cx="3016" cy="1032"/>
              </a:xfrm>
              <a:prstGeom prst="rect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2" name="Line 8"/>
              <p:cNvSpPr>
                <a:spLocks noChangeShapeType="1"/>
              </p:cNvSpPr>
              <p:nvPr/>
            </p:nvSpPr>
            <p:spPr bwMode="auto">
              <a:xfrm>
                <a:off x="1425" y="1644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3" name="Line 9"/>
              <p:cNvSpPr>
                <a:spLocks noChangeShapeType="1"/>
              </p:cNvSpPr>
              <p:nvPr/>
            </p:nvSpPr>
            <p:spPr bwMode="auto">
              <a:xfrm>
                <a:off x="1444" y="2669"/>
                <a:ext cx="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4" name="Rectangle 10"/>
              <p:cNvSpPr>
                <a:spLocks noChangeArrowheads="1"/>
              </p:cNvSpPr>
              <p:nvPr/>
            </p:nvSpPr>
            <p:spPr bwMode="auto">
              <a:xfrm>
                <a:off x="605" y="1224"/>
                <a:ext cx="92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ptr</a:t>
                </a:r>
                <a:r>
                  <a:rPr lang="en-US" sz="2000" baseline="-25000" dirty="0">
                    <a:latin typeface="Verdana" charset="0"/>
                  </a:rPr>
                  <a:t>2</a:t>
                </a:r>
                <a:r>
                  <a:rPr lang="en-US" sz="2000" dirty="0">
                    <a:latin typeface="Verdana" charset="0"/>
                  </a:rPr>
                  <a:t>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 to 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 err="1">
                    <a:latin typeface="Verdana" charset="0"/>
                  </a:rPr>
                  <a:t>deallocate</a:t>
                </a:r>
                <a:endParaRPr lang="en-US" sz="2000" dirty="0">
                  <a:latin typeface="Verdana" charset="0"/>
                </a:endParaRPr>
              </a:p>
            </p:txBody>
          </p:sp>
          <p:sp>
            <p:nvSpPr>
              <p:cNvPr id="1915915" name="Rectangle 11"/>
              <p:cNvSpPr>
                <a:spLocks noChangeArrowheads="1"/>
              </p:cNvSpPr>
              <p:nvPr/>
            </p:nvSpPr>
            <p:spPr bwMode="auto">
              <a:xfrm>
                <a:off x="511" y="2240"/>
                <a:ext cx="988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	ptr</a:t>
                </a:r>
                <a:r>
                  <a:rPr lang="en-US" sz="2000" baseline="-25000" dirty="0">
                    <a:latin typeface="Verdana" charset="0"/>
                  </a:rPr>
                  <a:t>1</a:t>
                </a:r>
                <a:endParaRPr lang="en-US" sz="2000" dirty="0">
                  <a:latin typeface="Verdana" charset="0"/>
                </a:endParaRP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next</a:t>
                </a:r>
              </a:p>
              <a:p>
                <a:pPr algn="r">
                  <a:spcBef>
                    <a:spcPct val="0"/>
                  </a:spcBef>
                </a:pPr>
                <a:r>
                  <a:rPr lang="en-US" sz="2000" dirty="0">
                    <a:latin typeface="Verdana" charset="0"/>
                  </a:rPr>
                  <a:t>available</a:t>
                </a:r>
              </a:p>
            </p:txBody>
          </p:sp>
          <p:sp>
            <p:nvSpPr>
              <p:cNvPr id="1915916" name="Rectangle 12"/>
              <p:cNvSpPr>
                <a:spLocks noChangeArrowheads="1"/>
              </p:cNvSpPr>
              <p:nvPr/>
            </p:nvSpPr>
            <p:spPr bwMode="auto">
              <a:xfrm>
                <a:off x="1699" y="992"/>
                <a:ext cx="2948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 use exec   op   p1     src1   p2    src2</a:t>
                </a:r>
              </a:p>
            </p:txBody>
          </p:sp>
          <p:sp>
            <p:nvSpPr>
              <p:cNvPr id="1915917" name="Line 13"/>
              <p:cNvSpPr>
                <a:spLocks noChangeShapeType="1"/>
              </p:cNvSpPr>
              <p:nvPr/>
            </p:nvSpPr>
            <p:spPr bwMode="auto">
              <a:xfrm>
                <a:off x="2145" y="1245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8" name="Line 14"/>
              <p:cNvSpPr>
                <a:spLocks noChangeShapeType="1"/>
              </p:cNvSpPr>
              <p:nvPr/>
            </p:nvSpPr>
            <p:spPr bwMode="auto">
              <a:xfrm>
                <a:off x="2433" y="1239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19" name="Line 15"/>
              <p:cNvSpPr>
                <a:spLocks noChangeShapeType="1"/>
              </p:cNvSpPr>
              <p:nvPr/>
            </p:nvSpPr>
            <p:spPr bwMode="auto">
              <a:xfrm>
                <a:off x="3960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0" name="Line 16"/>
              <p:cNvSpPr>
                <a:spLocks noChangeShapeType="1"/>
              </p:cNvSpPr>
              <p:nvPr/>
            </p:nvSpPr>
            <p:spPr bwMode="auto">
              <a:xfrm>
                <a:off x="3369" y="1228"/>
                <a:ext cx="0" cy="17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1" name="Line 17"/>
              <p:cNvSpPr>
                <a:spLocks noChangeShapeType="1"/>
              </p:cNvSpPr>
              <p:nvPr/>
            </p:nvSpPr>
            <p:spPr bwMode="auto">
              <a:xfrm>
                <a:off x="4141" y="1229"/>
                <a:ext cx="0" cy="170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2" name="Line 18"/>
              <p:cNvSpPr>
                <a:spLocks noChangeShapeType="1"/>
              </p:cNvSpPr>
              <p:nvPr/>
            </p:nvSpPr>
            <p:spPr bwMode="auto">
              <a:xfrm>
                <a:off x="2772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923" name="Line 19"/>
              <p:cNvSpPr>
                <a:spLocks noChangeShapeType="1"/>
              </p:cNvSpPr>
              <p:nvPr/>
            </p:nvSpPr>
            <p:spPr bwMode="auto">
              <a:xfrm>
                <a:off x="3195" y="1232"/>
                <a:ext cx="0" cy="1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" name="Group 20"/>
              <p:cNvGrpSpPr>
                <a:grpSpLocks/>
              </p:cNvGrpSpPr>
              <p:nvPr/>
            </p:nvGrpSpPr>
            <p:grpSpPr bwMode="auto">
              <a:xfrm>
                <a:off x="1736" y="1382"/>
                <a:ext cx="3010" cy="1392"/>
                <a:chOff x="1736" y="1382"/>
                <a:chExt cx="3010" cy="1392"/>
              </a:xfrm>
            </p:grpSpPr>
            <p:sp>
              <p:nvSpPr>
                <p:cNvPr id="1915925" name="Line 21"/>
                <p:cNvSpPr>
                  <a:spLocks noChangeShapeType="1"/>
                </p:cNvSpPr>
                <p:nvPr/>
              </p:nvSpPr>
              <p:spPr bwMode="auto">
                <a:xfrm>
                  <a:off x="1743" y="1382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6" name="Line 22"/>
                <p:cNvSpPr>
                  <a:spLocks noChangeShapeType="1"/>
                </p:cNvSpPr>
                <p:nvPr/>
              </p:nvSpPr>
              <p:spPr bwMode="auto">
                <a:xfrm>
                  <a:off x="1743" y="1558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7" name="Line 23"/>
                <p:cNvSpPr>
                  <a:spLocks noChangeShapeType="1"/>
                </p:cNvSpPr>
                <p:nvPr/>
              </p:nvSpPr>
              <p:spPr bwMode="auto">
                <a:xfrm>
                  <a:off x="1736" y="172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8" name="Line 24"/>
                <p:cNvSpPr>
                  <a:spLocks noChangeShapeType="1"/>
                </p:cNvSpPr>
                <p:nvPr/>
              </p:nvSpPr>
              <p:spPr bwMode="auto">
                <a:xfrm>
                  <a:off x="1743" y="188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29" name="Line 25"/>
                <p:cNvSpPr>
                  <a:spLocks noChangeShapeType="1"/>
                </p:cNvSpPr>
                <p:nvPr/>
              </p:nvSpPr>
              <p:spPr bwMode="auto">
                <a:xfrm>
                  <a:off x="1743" y="207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0" name="Line 26"/>
                <p:cNvSpPr>
                  <a:spLocks noChangeShapeType="1"/>
                </p:cNvSpPr>
                <p:nvPr/>
              </p:nvSpPr>
              <p:spPr bwMode="auto">
                <a:xfrm>
                  <a:off x="1743" y="2230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1" name="Line 27"/>
                <p:cNvSpPr>
                  <a:spLocks noChangeShapeType="1"/>
                </p:cNvSpPr>
                <p:nvPr/>
              </p:nvSpPr>
              <p:spPr bwMode="auto">
                <a:xfrm>
                  <a:off x="1736" y="2606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2" name="Line 28"/>
                <p:cNvSpPr>
                  <a:spLocks noChangeShapeType="1"/>
                </p:cNvSpPr>
                <p:nvPr/>
              </p:nvSpPr>
              <p:spPr bwMode="auto">
                <a:xfrm>
                  <a:off x="1736" y="277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5933" name="Line 29"/>
                <p:cNvSpPr>
                  <a:spLocks noChangeShapeType="1"/>
                </p:cNvSpPr>
                <p:nvPr/>
              </p:nvSpPr>
              <p:spPr bwMode="auto">
                <a:xfrm>
                  <a:off x="1750" y="2414"/>
                  <a:ext cx="299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5934" name="Rectangle 30"/>
              <p:cNvSpPr>
                <a:spLocks noChangeArrowheads="1"/>
              </p:cNvSpPr>
              <p:nvPr/>
            </p:nvSpPr>
            <p:spPr bwMode="auto">
              <a:xfrm>
                <a:off x="1737" y="1230"/>
                <a:ext cx="3022" cy="17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7010400" y="19050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Destination registers are renamed to the instruction’s slot tag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rot="16200000" flipV="1">
            <a:off x="7162800" y="15240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04800" y="3886200"/>
            <a:ext cx="8313174" cy="13824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 smtClean="0">
                <a:latin typeface="Verdana" charset="0"/>
              </a:rPr>
              <a:t>ROB managed </a:t>
            </a:r>
            <a:r>
              <a:rPr lang="en-US" sz="2400" dirty="0">
                <a:latin typeface="Verdana" charset="0"/>
              </a:rPr>
              <a:t>circularly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“exec” bit is set when instruction begins execution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When an instruction completes its “use” bit is marked free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ptr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is incremented only if the “use” bit is marked free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BF5E-7DEF-9D45-899B-75444189EFF5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Renaming &amp; Out-of-order Issue</a:t>
            </a:r>
            <a:br>
              <a:rPr lang="en-US"/>
            </a:br>
            <a:r>
              <a:rPr lang="en-US" sz="2000" i="1"/>
              <a:t>An example</a:t>
            </a:r>
          </a:p>
        </p:txBody>
      </p:sp>
      <p:sp>
        <p:nvSpPr>
          <p:cNvPr id="1917955" name="Rectangle 3"/>
          <p:cNvSpPr>
            <a:spLocks noChangeArrowheads="1"/>
          </p:cNvSpPr>
          <p:nvPr/>
        </p:nvSpPr>
        <p:spPr bwMode="auto">
          <a:xfrm>
            <a:off x="4449763" y="4691063"/>
            <a:ext cx="4198937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When are tags in sources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replaced by data?</a:t>
            </a:r>
          </a:p>
          <a:p>
            <a:pPr algn="l">
              <a:spcBef>
                <a:spcPct val="0"/>
              </a:spcBef>
            </a:pP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i="1">
                <a:latin typeface="Verdana" charset="0"/>
              </a:rPr>
              <a:t> When can a name be reused?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141288" y="4500563"/>
            <a:ext cx="4125912" cy="1746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LD	F2, 	34(R2)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LD	F4,	45(R3)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MULTD	F6,	F4,	F2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SUBD	F8,	F2,	F2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5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DIVD	F4,	F2,	F8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6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ADDD	F10,	F6,	F4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55675" y="903288"/>
            <a:ext cx="7662863" cy="3457575"/>
            <a:chOff x="602" y="736"/>
            <a:chExt cx="4827" cy="2178"/>
          </a:xfrm>
        </p:grpSpPr>
        <p:sp>
          <p:nvSpPr>
            <p:cNvPr id="1917958" name="Rectangle 6"/>
            <p:cNvSpPr>
              <a:spLocks noChangeArrowheads="1"/>
            </p:cNvSpPr>
            <p:nvPr/>
          </p:nvSpPr>
          <p:spPr bwMode="auto">
            <a:xfrm>
              <a:off x="602" y="736"/>
              <a:ext cx="137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Renaming table</a:t>
              </a:r>
            </a:p>
          </p:txBody>
        </p:sp>
        <p:sp>
          <p:nvSpPr>
            <p:cNvPr id="1917959" name="Rectangle 7"/>
            <p:cNvSpPr>
              <a:spLocks noChangeArrowheads="1"/>
            </p:cNvSpPr>
            <p:nvPr/>
          </p:nvSpPr>
          <p:spPr bwMode="auto">
            <a:xfrm>
              <a:off x="3072" y="736"/>
              <a:ext cx="128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Reorder buffer</a:t>
              </a:r>
            </a:p>
          </p:txBody>
        </p:sp>
        <p:sp>
          <p:nvSpPr>
            <p:cNvPr id="1917960" name="Rectangle 8"/>
            <p:cNvSpPr>
              <a:spLocks noChangeArrowheads="1"/>
            </p:cNvSpPr>
            <p:nvPr/>
          </p:nvSpPr>
          <p:spPr bwMode="auto">
            <a:xfrm>
              <a:off x="2160" y="951"/>
              <a:ext cx="294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Ins# use exec   op  p1   src1   p2  src2</a:t>
              </a:r>
            </a:p>
          </p:txBody>
        </p:sp>
        <p:sp>
          <p:nvSpPr>
            <p:cNvPr id="1917961" name="Rectangle 9"/>
            <p:cNvSpPr>
              <a:spLocks noChangeArrowheads="1"/>
            </p:cNvSpPr>
            <p:nvPr/>
          </p:nvSpPr>
          <p:spPr bwMode="auto">
            <a:xfrm>
              <a:off x="5209" y="1107"/>
              <a:ext cx="220" cy="11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1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t</a:t>
              </a:r>
              <a:r>
                <a:rPr lang="en-US" i="1" baseline="-25000">
                  <a:latin typeface="Verdana" charset="0"/>
                </a:rPr>
                <a:t>2</a:t>
              </a:r>
              <a:endParaRPr lang="en-US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3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4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/>
                <a:t>t</a:t>
              </a:r>
              <a:r>
                <a:rPr lang="en-US" sz="1800" i="1" baseline="-25000"/>
                <a:t>5</a:t>
              </a: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i="1">
                  <a:latin typeface="Verdana" charset="0"/>
                </a:rPr>
                <a:t>.</a:t>
              </a:r>
            </a:p>
          </p:txBody>
        </p:sp>
        <p:sp>
          <p:nvSpPr>
            <p:cNvPr id="1917962" name="Rectangle 10"/>
            <p:cNvSpPr>
              <a:spLocks noChangeArrowheads="1"/>
            </p:cNvSpPr>
            <p:nvPr/>
          </p:nvSpPr>
          <p:spPr bwMode="auto">
            <a:xfrm>
              <a:off x="2180" y="1164"/>
              <a:ext cx="2988" cy="17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3" name="Line 11"/>
            <p:cNvSpPr>
              <a:spLocks noChangeShapeType="1"/>
            </p:cNvSpPr>
            <p:nvPr/>
          </p:nvSpPr>
          <p:spPr bwMode="auto">
            <a:xfrm>
              <a:off x="2588" y="1179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4" name="Line 12"/>
            <p:cNvSpPr>
              <a:spLocks noChangeShapeType="1"/>
            </p:cNvSpPr>
            <p:nvPr/>
          </p:nvSpPr>
          <p:spPr bwMode="auto">
            <a:xfrm>
              <a:off x="2876" y="1173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5" name="Line 13"/>
            <p:cNvSpPr>
              <a:spLocks noChangeShapeType="1"/>
            </p:cNvSpPr>
            <p:nvPr/>
          </p:nvSpPr>
          <p:spPr bwMode="auto">
            <a:xfrm>
              <a:off x="4403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6" name="Line 14"/>
            <p:cNvSpPr>
              <a:spLocks noChangeShapeType="1"/>
            </p:cNvSpPr>
            <p:nvPr/>
          </p:nvSpPr>
          <p:spPr bwMode="auto">
            <a:xfrm>
              <a:off x="3812" y="1162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67" name="Line 15"/>
            <p:cNvSpPr>
              <a:spLocks noChangeShapeType="1"/>
            </p:cNvSpPr>
            <p:nvPr/>
          </p:nvSpPr>
          <p:spPr bwMode="auto">
            <a:xfrm>
              <a:off x="4584" y="1163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179" y="1316"/>
              <a:ext cx="2976" cy="1392"/>
              <a:chOff x="2181" y="1347"/>
              <a:chExt cx="2976" cy="1392"/>
            </a:xfrm>
          </p:grpSpPr>
          <p:sp>
            <p:nvSpPr>
              <p:cNvPr id="1917969" name="Line 17"/>
              <p:cNvSpPr>
                <a:spLocks noChangeShapeType="1"/>
              </p:cNvSpPr>
              <p:nvPr/>
            </p:nvSpPr>
            <p:spPr bwMode="auto">
              <a:xfrm>
                <a:off x="2188" y="1347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0" name="Line 18"/>
              <p:cNvSpPr>
                <a:spLocks noChangeShapeType="1"/>
              </p:cNvSpPr>
              <p:nvPr/>
            </p:nvSpPr>
            <p:spPr bwMode="auto">
              <a:xfrm>
                <a:off x="2188" y="1523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1" name="Line 19"/>
              <p:cNvSpPr>
                <a:spLocks noChangeShapeType="1"/>
              </p:cNvSpPr>
              <p:nvPr/>
            </p:nvSpPr>
            <p:spPr bwMode="auto">
              <a:xfrm>
                <a:off x="2181" y="169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2" name="Line 20"/>
              <p:cNvSpPr>
                <a:spLocks noChangeShapeType="1"/>
              </p:cNvSpPr>
              <p:nvPr/>
            </p:nvSpPr>
            <p:spPr bwMode="auto">
              <a:xfrm>
                <a:off x="2188" y="185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3" name="Line 21"/>
              <p:cNvSpPr>
                <a:spLocks noChangeShapeType="1"/>
              </p:cNvSpPr>
              <p:nvPr/>
            </p:nvSpPr>
            <p:spPr bwMode="auto">
              <a:xfrm>
                <a:off x="2188" y="203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4" name="Line 22"/>
              <p:cNvSpPr>
                <a:spLocks noChangeShapeType="1"/>
              </p:cNvSpPr>
              <p:nvPr/>
            </p:nvSpPr>
            <p:spPr bwMode="auto">
              <a:xfrm>
                <a:off x="2188" y="2195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5" name="Line 23"/>
              <p:cNvSpPr>
                <a:spLocks noChangeShapeType="1"/>
              </p:cNvSpPr>
              <p:nvPr/>
            </p:nvSpPr>
            <p:spPr bwMode="auto">
              <a:xfrm>
                <a:off x="2181" y="2571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6" name="Line 24"/>
              <p:cNvSpPr>
                <a:spLocks noChangeShapeType="1"/>
              </p:cNvSpPr>
              <p:nvPr/>
            </p:nvSpPr>
            <p:spPr bwMode="auto">
              <a:xfrm>
                <a:off x="2181" y="273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7977" name="Line 25"/>
              <p:cNvSpPr>
                <a:spLocks noChangeShapeType="1"/>
              </p:cNvSpPr>
              <p:nvPr/>
            </p:nvSpPr>
            <p:spPr bwMode="auto">
              <a:xfrm>
                <a:off x="2195" y="2379"/>
                <a:ext cx="29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7978" name="Rectangle 26"/>
            <p:cNvSpPr>
              <a:spLocks noChangeArrowheads="1"/>
            </p:cNvSpPr>
            <p:nvPr/>
          </p:nvSpPr>
          <p:spPr bwMode="auto">
            <a:xfrm>
              <a:off x="937" y="2685"/>
              <a:ext cx="683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chemeClr val="bg2"/>
                  </a:solidFill>
                  <a:latin typeface="Verdana" charset="0"/>
                </a:rPr>
                <a:t>data / t</a:t>
              </a:r>
              <a:r>
                <a:rPr lang="en-US" sz="1800" baseline="-25000">
                  <a:solidFill>
                    <a:schemeClr val="bg2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917979" name="Rectangle 27"/>
            <p:cNvSpPr>
              <a:spLocks noChangeArrowheads="1"/>
            </p:cNvSpPr>
            <p:nvPr/>
          </p:nvSpPr>
          <p:spPr bwMode="auto">
            <a:xfrm>
              <a:off x="672" y="951"/>
              <a:ext cx="979" cy="16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p    data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F1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F2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F3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F4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F5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F6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F7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F8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953" y="1173"/>
              <a:ext cx="760" cy="1368"/>
              <a:chOff x="955" y="1204"/>
              <a:chExt cx="760" cy="1368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955" y="1204"/>
                <a:ext cx="760" cy="1368"/>
                <a:chOff x="955" y="1204"/>
                <a:chExt cx="760" cy="1368"/>
              </a:xfrm>
            </p:grpSpPr>
            <p:sp>
              <p:nvSpPr>
                <p:cNvPr id="1917982" name="Rectangle 30"/>
                <p:cNvSpPr>
                  <a:spLocks noChangeArrowheads="1"/>
                </p:cNvSpPr>
                <p:nvPr/>
              </p:nvSpPr>
              <p:spPr bwMode="auto">
                <a:xfrm>
                  <a:off x="955" y="1204"/>
                  <a:ext cx="760" cy="136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3" name="Line 31"/>
                <p:cNvSpPr>
                  <a:spLocks noChangeShapeType="1"/>
                </p:cNvSpPr>
                <p:nvPr/>
              </p:nvSpPr>
              <p:spPr bwMode="auto">
                <a:xfrm>
                  <a:off x="967" y="136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4" name="Line 32"/>
                <p:cNvSpPr>
                  <a:spLocks noChangeShapeType="1"/>
                </p:cNvSpPr>
                <p:nvPr/>
              </p:nvSpPr>
              <p:spPr bwMode="auto">
                <a:xfrm>
                  <a:off x="967" y="154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5" name="Line 33"/>
                <p:cNvSpPr>
                  <a:spLocks noChangeShapeType="1"/>
                </p:cNvSpPr>
                <p:nvPr/>
              </p:nvSpPr>
              <p:spPr bwMode="auto">
                <a:xfrm>
                  <a:off x="967" y="1706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6" name="Line 34"/>
                <p:cNvSpPr>
                  <a:spLocks noChangeShapeType="1"/>
                </p:cNvSpPr>
                <p:nvPr/>
              </p:nvSpPr>
              <p:spPr bwMode="auto">
                <a:xfrm>
                  <a:off x="967" y="1878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7" name="Line 35"/>
                <p:cNvSpPr>
                  <a:spLocks noChangeShapeType="1"/>
                </p:cNvSpPr>
                <p:nvPr/>
              </p:nvSpPr>
              <p:spPr bwMode="auto">
                <a:xfrm>
                  <a:off x="967" y="2050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8" name="Line 36"/>
                <p:cNvSpPr>
                  <a:spLocks noChangeShapeType="1"/>
                </p:cNvSpPr>
                <p:nvPr/>
              </p:nvSpPr>
              <p:spPr bwMode="auto">
                <a:xfrm>
                  <a:off x="967" y="2222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7989" name="Line 37"/>
                <p:cNvSpPr>
                  <a:spLocks noChangeShapeType="1"/>
                </p:cNvSpPr>
                <p:nvPr/>
              </p:nvSpPr>
              <p:spPr bwMode="auto">
                <a:xfrm>
                  <a:off x="955" y="2401"/>
                  <a:ext cx="74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17990" name="Line 38"/>
              <p:cNvSpPr>
                <a:spLocks noChangeShapeType="1"/>
              </p:cNvSpPr>
              <p:nvPr/>
            </p:nvSpPr>
            <p:spPr bwMode="auto">
              <a:xfrm>
                <a:off x="1105" y="1210"/>
                <a:ext cx="0" cy="13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17991" name="Freeform 39"/>
            <p:cNvSpPr>
              <a:spLocks/>
            </p:cNvSpPr>
            <p:nvPr/>
          </p:nvSpPr>
          <p:spPr bwMode="auto">
            <a:xfrm>
              <a:off x="1344" y="2296"/>
              <a:ext cx="1" cy="433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</a:cxnLst>
              <a:rect l="0" t="0" r="r" b="b"/>
              <a:pathLst>
                <a:path w="1" h="433">
                  <a:moveTo>
                    <a:pt x="0" y="432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2" name="Freeform 40"/>
            <p:cNvSpPr>
              <a:spLocks/>
            </p:cNvSpPr>
            <p:nvPr/>
          </p:nvSpPr>
          <p:spPr bwMode="auto">
            <a:xfrm>
              <a:off x="1668" y="2796"/>
              <a:ext cx="24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6" y="0"/>
                </a:cxn>
              </a:cxnLst>
              <a:rect l="0" t="0" r="r" b="b"/>
              <a:pathLst>
                <a:path w="2427" h="1">
                  <a:moveTo>
                    <a:pt x="0" y="0"/>
                  </a:moveTo>
                  <a:lnTo>
                    <a:pt x="2426" y="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3" name="Line 41"/>
            <p:cNvSpPr>
              <a:spLocks noChangeShapeType="1"/>
            </p:cNvSpPr>
            <p:nvPr/>
          </p:nvSpPr>
          <p:spPr bwMode="auto">
            <a:xfrm>
              <a:off x="3215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7994" name="Line 42"/>
            <p:cNvSpPr>
              <a:spLocks noChangeShapeType="1"/>
            </p:cNvSpPr>
            <p:nvPr/>
          </p:nvSpPr>
          <p:spPr bwMode="auto">
            <a:xfrm>
              <a:off x="3638" y="1166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17995" name="Text Box 43"/>
          <p:cNvSpPr txBox="1">
            <a:spLocks noChangeArrowheads="1"/>
          </p:cNvSpPr>
          <p:nvPr/>
        </p:nvSpPr>
        <p:spPr bwMode="auto">
          <a:xfrm>
            <a:off x="4921250" y="5280025"/>
            <a:ext cx="3790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FU produces data</a:t>
            </a:r>
          </a:p>
        </p:txBody>
      </p:sp>
      <p:sp>
        <p:nvSpPr>
          <p:cNvPr id="1917996" name="Text Box 44"/>
          <p:cNvSpPr txBox="1">
            <a:spLocks noChangeArrowheads="1"/>
          </p:cNvSpPr>
          <p:nvPr/>
        </p:nvSpPr>
        <p:spPr bwMode="auto">
          <a:xfrm>
            <a:off x="4937125" y="5905500"/>
            <a:ext cx="42449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Whenever an instruction completes</a:t>
            </a:r>
          </a:p>
        </p:txBody>
      </p:sp>
      <p:sp>
        <p:nvSpPr>
          <p:cNvPr id="1917997" name="Text Box 45"/>
          <p:cNvSpPr txBox="1">
            <a:spLocks noChangeArrowheads="1"/>
          </p:cNvSpPr>
          <p:nvPr/>
        </p:nvSpPr>
        <p:spPr bwMode="auto">
          <a:xfrm>
            <a:off x="1870075" y="183991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t1</a:t>
            </a:r>
          </a:p>
        </p:txBody>
      </p:sp>
      <p:sp>
        <p:nvSpPr>
          <p:cNvPr id="1917998" name="Text Box 46"/>
          <p:cNvSpPr txBox="1">
            <a:spLocks noChangeArrowheads="1"/>
          </p:cNvSpPr>
          <p:nvPr/>
        </p:nvSpPr>
        <p:spPr bwMode="auto">
          <a:xfrm>
            <a:off x="3448050" y="15573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0        LD     </a:t>
            </a:r>
          </a:p>
        </p:txBody>
      </p:sp>
      <p:sp>
        <p:nvSpPr>
          <p:cNvPr id="1917999" name="Text Box 47"/>
          <p:cNvSpPr txBox="1">
            <a:spLocks noChangeArrowheads="1"/>
          </p:cNvSpPr>
          <p:nvPr/>
        </p:nvSpPr>
        <p:spPr bwMode="auto">
          <a:xfrm>
            <a:off x="1887538" y="23828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t2</a:t>
            </a:r>
          </a:p>
        </p:txBody>
      </p:sp>
      <p:sp>
        <p:nvSpPr>
          <p:cNvPr id="1918000" name="Text Box 48"/>
          <p:cNvSpPr txBox="1">
            <a:spLocks noChangeArrowheads="1"/>
          </p:cNvSpPr>
          <p:nvPr/>
        </p:nvSpPr>
        <p:spPr bwMode="auto">
          <a:xfrm>
            <a:off x="3448050" y="1831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0        LD     </a:t>
            </a:r>
          </a:p>
        </p:txBody>
      </p:sp>
      <p:sp>
        <p:nvSpPr>
          <p:cNvPr id="1918001" name="Text Box 49"/>
          <p:cNvSpPr txBox="1">
            <a:spLocks noChangeArrowheads="1"/>
          </p:cNvSpPr>
          <p:nvPr/>
        </p:nvSpPr>
        <p:spPr bwMode="auto">
          <a:xfrm>
            <a:off x="3448050" y="26098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0         t4     </a:t>
            </a:r>
          </a:p>
        </p:txBody>
      </p:sp>
      <p:sp>
        <p:nvSpPr>
          <p:cNvPr id="1918002" name="Text Box 50"/>
          <p:cNvSpPr txBox="1">
            <a:spLocks noChangeArrowheads="1"/>
          </p:cNvSpPr>
          <p:nvPr/>
        </p:nvSpPr>
        <p:spPr bwMode="auto">
          <a:xfrm>
            <a:off x="3448050" y="23749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0        SUB     1        v1           1         v1</a:t>
            </a:r>
          </a:p>
        </p:txBody>
      </p:sp>
      <p:sp>
        <p:nvSpPr>
          <p:cNvPr id="1918003" name="Text Box 51"/>
          <p:cNvSpPr txBox="1">
            <a:spLocks noChangeArrowheads="1"/>
          </p:cNvSpPr>
          <p:nvPr/>
        </p:nvSpPr>
        <p:spPr bwMode="auto">
          <a:xfrm>
            <a:off x="1870075" y="34829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t4</a:t>
            </a:r>
          </a:p>
        </p:txBody>
      </p:sp>
      <p:sp>
        <p:nvSpPr>
          <p:cNvPr id="1918004" name="Text Box 52"/>
          <p:cNvSpPr txBox="1">
            <a:spLocks noChangeArrowheads="1"/>
          </p:cNvSpPr>
          <p:nvPr/>
        </p:nvSpPr>
        <p:spPr bwMode="auto">
          <a:xfrm>
            <a:off x="3448050" y="20891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0        t2            1         v1</a:t>
            </a:r>
          </a:p>
        </p:txBody>
      </p:sp>
      <p:sp>
        <p:nvSpPr>
          <p:cNvPr id="1918005" name="Text Box 53"/>
          <p:cNvSpPr txBox="1">
            <a:spLocks noChangeArrowheads="1"/>
          </p:cNvSpPr>
          <p:nvPr/>
        </p:nvSpPr>
        <p:spPr bwMode="auto">
          <a:xfrm>
            <a:off x="1870075" y="2925763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t3</a:t>
            </a:r>
          </a:p>
        </p:txBody>
      </p:sp>
      <p:sp>
        <p:nvSpPr>
          <p:cNvPr id="1918006" name="Text Box 54"/>
          <p:cNvSpPr txBox="1">
            <a:spLocks noChangeArrowheads="1"/>
          </p:cNvSpPr>
          <p:nvPr/>
        </p:nvSpPr>
        <p:spPr bwMode="auto">
          <a:xfrm>
            <a:off x="1928813" y="235902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t5</a:t>
            </a:r>
          </a:p>
        </p:txBody>
      </p:sp>
      <p:sp>
        <p:nvSpPr>
          <p:cNvPr id="1918007" name="Text Box 55"/>
          <p:cNvSpPr txBox="1">
            <a:spLocks noChangeArrowheads="1"/>
          </p:cNvSpPr>
          <p:nvPr/>
        </p:nvSpPr>
        <p:spPr bwMode="auto">
          <a:xfrm>
            <a:off x="298450" y="1974850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8" name="Text Box 56"/>
          <p:cNvSpPr txBox="1">
            <a:spLocks noChangeArrowheads="1"/>
          </p:cNvSpPr>
          <p:nvPr/>
        </p:nvSpPr>
        <p:spPr bwMode="auto">
          <a:xfrm>
            <a:off x="1876425" y="1824038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v1</a:t>
            </a:r>
          </a:p>
        </p:txBody>
      </p:sp>
      <p:sp>
        <p:nvSpPr>
          <p:cNvPr id="1918009" name="Text Box 57"/>
          <p:cNvSpPr txBox="1">
            <a:spLocks noChangeArrowheads="1"/>
          </p:cNvSpPr>
          <p:nvPr/>
        </p:nvSpPr>
        <p:spPr bwMode="auto">
          <a:xfrm>
            <a:off x="3443288" y="15652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1          1        1        LD     </a:t>
            </a:r>
          </a:p>
        </p:txBody>
      </p:sp>
      <p:sp>
        <p:nvSpPr>
          <p:cNvPr id="1918010" name="Text Box 58"/>
          <p:cNvSpPr txBox="1">
            <a:spLocks noChangeArrowheads="1"/>
          </p:cNvSpPr>
          <p:nvPr/>
        </p:nvSpPr>
        <p:spPr bwMode="auto">
          <a:xfrm>
            <a:off x="3451225" y="15509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            0</a:t>
            </a:r>
          </a:p>
        </p:txBody>
      </p:sp>
      <p:sp>
        <p:nvSpPr>
          <p:cNvPr id="1918011" name="Text Box 59"/>
          <p:cNvSpPr txBox="1">
            <a:spLocks noChangeArrowheads="1"/>
          </p:cNvSpPr>
          <p:nvPr/>
        </p:nvSpPr>
        <p:spPr bwMode="auto">
          <a:xfrm>
            <a:off x="3441700" y="237013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1        1        SUB     1        v1           1         v1</a:t>
            </a:r>
          </a:p>
        </p:txBody>
      </p:sp>
      <p:sp>
        <p:nvSpPr>
          <p:cNvPr id="1918012" name="Text Box 60"/>
          <p:cNvSpPr txBox="1">
            <a:spLocks noChangeArrowheads="1"/>
          </p:cNvSpPr>
          <p:nvPr/>
        </p:nvSpPr>
        <p:spPr bwMode="auto">
          <a:xfrm>
            <a:off x="3438525" y="23780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4           0</a:t>
            </a:r>
          </a:p>
        </p:txBody>
      </p:sp>
      <p:sp>
        <p:nvSpPr>
          <p:cNvPr id="1918013" name="Text Box 61"/>
          <p:cNvSpPr txBox="1">
            <a:spLocks noChangeArrowheads="1"/>
          </p:cNvSpPr>
          <p:nvPr/>
        </p:nvSpPr>
        <p:spPr bwMode="auto">
          <a:xfrm>
            <a:off x="1876425" y="3457575"/>
            <a:ext cx="641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400">
                <a:solidFill>
                  <a:srgbClr val="56127A"/>
                </a:solidFill>
              </a:rPr>
              <a:t>v4</a:t>
            </a:r>
          </a:p>
        </p:txBody>
      </p:sp>
      <p:sp>
        <p:nvSpPr>
          <p:cNvPr id="1918014" name="Text Box 62"/>
          <p:cNvSpPr txBox="1">
            <a:spLocks noChangeArrowheads="1"/>
          </p:cNvSpPr>
          <p:nvPr/>
        </p:nvSpPr>
        <p:spPr bwMode="auto">
          <a:xfrm>
            <a:off x="3455988" y="2617788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5          1        0        DIV       1        v1           1         v4     </a:t>
            </a:r>
          </a:p>
        </p:txBody>
      </p:sp>
      <p:sp>
        <p:nvSpPr>
          <p:cNvPr id="1918015" name="Text Box 63"/>
          <p:cNvSpPr txBox="1">
            <a:spLocks noChangeArrowheads="1"/>
          </p:cNvSpPr>
          <p:nvPr/>
        </p:nvSpPr>
        <p:spPr bwMode="auto">
          <a:xfrm>
            <a:off x="3455988" y="181610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1        1        LD     </a:t>
            </a:r>
          </a:p>
        </p:txBody>
      </p:sp>
      <p:sp>
        <p:nvSpPr>
          <p:cNvPr id="1918016" name="Text Box 64"/>
          <p:cNvSpPr txBox="1">
            <a:spLocks noChangeArrowheads="1"/>
          </p:cNvSpPr>
          <p:nvPr/>
        </p:nvSpPr>
        <p:spPr bwMode="auto">
          <a:xfrm>
            <a:off x="3432175" y="1822450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2           0     </a:t>
            </a:r>
          </a:p>
        </p:txBody>
      </p:sp>
      <p:sp>
        <p:nvSpPr>
          <p:cNvPr id="1918017" name="Text Box 65"/>
          <p:cNvSpPr txBox="1">
            <a:spLocks noChangeArrowheads="1"/>
          </p:cNvSpPr>
          <p:nvPr/>
        </p:nvSpPr>
        <p:spPr bwMode="auto">
          <a:xfrm>
            <a:off x="3432175" y="2085975"/>
            <a:ext cx="473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1400">
                <a:solidFill>
                  <a:srgbClr val="56127A"/>
                </a:solidFill>
              </a:rPr>
              <a:t>   3          1        0        MUL     1        v2            1         v1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95" grpId="0" autoUpdateAnimBg="0"/>
      <p:bldP spid="1917996" grpId="0" autoUpdateAnimBg="0"/>
      <p:bldP spid="1917997" grpId="0"/>
      <p:bldP spid="1917997" grpId="1"/>
      <p:bldP spid="1917997" grpId="2"/>
      <p:bldP spid="1917998" grpId="0"/>
      <p:bldP spid="1917998" grpId="1"/>
      <p:bldP spid="1917999" grpId="0"/>
      <p:bldP spid="1917999" grpId="1"/>
      <p:bldP spid="1918000" grpId="0"/>
      <p:bldP spid="1918000" grpId="1"/>
      <p:bldP spid="1918001" grpId="0"/>
      <p:bldP spid="1918001" grpId="1"/>
      <p:bldP spid="1918002" grpId="0"/>
      <p:bldP spid="1918002" grpId="1"/>
      <p:bldP spid="1918003" grpId="0"/>
      <p:bldP spid="1918003" grpId="1"/>
      <p:bldP spid="1918004" grpId="0"/>
      <p:bldP spid="1918004" grpId="1"/>
      <p:bldP spid="1918005" grpId="0"/>
      <p:bldP spid="1918006" grpId="0"/>
      <p:bldP spid="1918008" grpId="0"/>
      <p:bldP spid="1918009" grpId="0"/>
      <p:bldP spid="1918009" grpId="1"/>
      <p:bldP spid="1918010" grpId="0"/>
      <p:bldP spid="1918011" grpId="0"/>
      <p:bldP spid="1918011" grpId="1"/>
      <p:bldP spid="1918012" grpId="0"/>
      <p:bldP spid="1918013" grpId="0"/>
      <p:bldP spid="1918014" grpId="0"/>
      <p:bldP spid="1918015" grpId="0"/>
      <p:bldP spid="1918015" grpId="1"/>
      <p:bldP spid="1918015" grpId="2"/>
      <p:bldP spid="1918016" grpId="0"/>
      <p:bldP spid="1918016" grpId="1"/>
      <p:bldP spid="19180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0637-7676-2F43-B7D9-1FC3A6BF24AF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28885" name="Rectangle 21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5311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IBM 360/91 Floating-Point Unit</a:t>
            </a:r>
            <a:br>
              <a:rPr lang="en-US"/>
            </a:br>
            <a:r>
              <a:rPr lang="en-US" sz="2000" i="1"/>
              <a:t>R. M. Tomasulo, 1967</a:t>
            </a:r>
          </a:p>
        </p:txBody>
      </p:sp>
      <p:sp>
        <p:nvSpPr>
          <p:cNvPr id="1828887" name="Freeform 23"/>
          <p:cNvSpPr>
            <a:spLocks/>
          </p:cNvSpPr>
          <p:nvPr/>
        </p:nvSpPr>
        <p:spPr bwMode="auto">
          <a:xfrm>
            <a:off x="5103813" y="39925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888" name="Rectangle 24"/>
          <p:cNvSpPr>
            <a:spLocks noChangeArrowheads="1"/>
          </p:cNvSpPr>
          <p:nvPr/>
        </p:nvSpPr>
        <p:spPr bwMode="auto">
          <a:xfrm>
            <a:off x="5729288" y="4205288"/>
            <a:ext cx="5619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Mult</a:t>
            </a:r>
          </a:p>
        </p:txBody>
      </p:sp>
      <p:sp>
        <p:nvSpPr>
          <p:cNvPr id="1828889" name="Rectangle 25"/>
          <p:cNvSpPr>
            <a:spLocks noChangeArrowheads="1"/>
          </p:cNvSpPr>
          <p:nvPr/>
        </p:nvSpPr>
        <p:spPr bwMode="auto">
          <a:xfrm>
            <a:off x="5607050" y="47180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895" name="Rectangle 31"/>
          <p:cNvSpPr>
            <a:spLocks noChangeArrowheads="1"/>
          </p:cNvSpPr>
          <p:nvPr/>
        </p:nvSpPr>
        <p:spPr bwMode="auto">
          <a:xfrm>
            <a:off x="4800600" y="3276600"/>
            <a:ext cx="3095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</p:txBody>
      </p:sp>
      <p:sp>
        <p:nvSpPr>
          <p:cNvPr id="1828900" name="Rectangle 36"/>
          <p:cNvSpPr>
            <a:spLocks noChangeArrowheads="1"/>
          </p:cNvSpPr>
          <p:nvPr/>
        </p:nvSpPr>
        <p:spPr bwMode="auto">
          <a:xfrm>
            <a:off x="1439863" y="1042988"/>
            <a:ext cx="293687" cy="1365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4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5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6</a:t>
            </a:r>
          </a:p>
        </p:txBody>
      </p:sp>
      <p:sp>
        <p:nvSpPr>
          <p:cNvPr id="1828909" name="Rectangle 45"/>
          <p:cNvSpPr>
            <a:spLocks noChangeArrowheads="1"/>
          </p:cNvSpPr>
          <p:nvPr/>
        </p:nvSpPr>
        <p:spPr bwMode="auto">
          <a:xfrm>
            <a:off x="2819400" y="1066800"/>
            <a:ext cx="1236663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buffers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(from </a:t>
            </a:r>
          </a:p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memory)</a:t>
            </a:r>
          </a:p>
        </p:txBody>
      </p:sp>
      <p:sp>
        <p:nvSpPr>
          <p:cNvPr id="1828910" name="Rectangle 46"/>
          <p:cNvSpPr>
            <a:spLocks noChangeArrowheads="1"/>
          </p:cNvSpPr>
          <p:nvPr/>
        </p:nvSpPr>
        <p:spPr bwMode="auto">
          <a:xfrm>
            <a:off x="5791200" y="1066800"/>
            <a:ext cx="309563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3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4</a:t>
            </a:r>
          </a:p>
        </p:txBody>
      </p:sp>
      <p:sp>
        <p:nvSpPr>
          <p:cNvPr id="1828911" name="Line 47"/>
          <p:cNvSpPr>
            <a:spLocks noChangeShapeType="1"/>
          </p:cNvSpPr>
          <p:nvPr/>
        </p:nvSpPr>
        <p:spPr bwMode="auto">
          <a:xfrm>
            <a:off x="6089650" y="4951413"/>
            <a:ext cx="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2" name="Line 48"/>
          <p:cNvSpPr>
            <a:spLocks noChangeShapeType="1"/>
          </p:cNvSpPr>
          <p:nvPr/>
        </p:nvSpPr>
        <p:spPr bwMode="auto">
          <a:xfrm>
            <a:off x="2114550" y="2343150"/>
            <a:ext cx="0" cy="285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3" name="Line 49"/>
          <p:cNvSpPr>
            <a:spLocks noChangeShapeType="1"/>
          </p:cNvSpPr>
          <p:nvPr/>
        </p:nvSpPr>
        <p:spPr bwMode="auto">
          <a:xfrm>
            <a:off x="3511550" y="492601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5" name="Freeform 51"/>
          <p:cNvSpPr>
            <a:spLocks/>
          </p:cNvSpPr>
          <p:nvPr/>
        </p:nvSpPr>
        <p:spPr bwMode="auto">
          <a:xfrm>
            <a:off x="2525713" y="3979863"/>
            <a:ext cx="1906587" cy="655637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700" y="0"/>
              </a:cxn>
              <a:cxn ang="0">
                <a:pos x="600" y="82"/>
              </a:cxn>
              <a:cxn ang="0">
                <a:pos x="500" y="0"/>
              </a:cxn>
              <a:cxn ang="0">
                <a:pos x="0" y="0"/>
              </a:cxn>
              <a:cxn ang="0">
                <a:pos x="300" y="412"/>
              </a:cxn>
              <a:cxn ang="0">
                <a:pos x="900" y="412"/>
              </a:cxn>
              <a:cxn ang="0">
                <a:pos x="1200" y="0"/>
              </a:cxn>
            </a:cxnLst>
            <a:rect l="0" t="0" r="r" b="b"/>
            <a:pathLst>
              <a:path w="1201" h="413">
                <a:moveTo>
                  <a:pt x="1200" y="0"/>
                </a:moveTo>
                <a:lnTo>
                  <a:pt x="700" y="0"/>
                </a:lnTo>
                <a:lnTo>
                  <a:pt x="600" y="82"/>
                </a:lnTo>
                <a:lnTo>
                  <a:pt x="500" y="0"/>
                </a:lnTo>
                <a:lnTo>
                  <a:pt x="0" y="0"/>
                </a:lnTo>
                <a:lnTo>
                  <a:pt x="300" y="412"/>
                </a:lnTo>
                <a:lnTo>
                  <a:pt x="900" y="412"/>
                </a:lnTo>
                <a:lnTo>
                  <a:pt x="120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16" name="Rectangle 52"/>
          <p:cNvSpPr>
            <a:spLocks noChangeArrowheads="1"/>
          </p:cNvSpPr>
          <p:nvPr/>
        </p:nvSpPr>
        <p:spPr bwMode="auto">
          <a:xfrm>
            <a:off x="3151188" y="4192588"/>
            <a:ext cx="70643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Verdana" charset="0"/>
              </a:rPr>
              <a:t>Adder</a:t>
            </a:r>
          </a:p>
        </p:txBody>
      </p:sp>
      <p:sp>
        <p:nvSpPr>
          <p:cNvPr id="1828917" name="Rectangle 53"/>
          <p:cNvSpPr>
            <a:spLocks noChangeArrowheads="1"/>
          </p:cNvSpPr>
          <p:nvPr/>
        </p:nvSpPr>
        <p:spPr bwMode="auto">
          <a:xfrm>
            <a:off x="3028950" y="4705350"/>
            <a:ext cx="927100" cy="190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2" name="Rectangle 58"/>
          <p:cNvSpPr>
            <a:spLocks noChangeArrowheads="1"/>
          </p:cNvSpPr>
          <p:nvPr/>
        </p:nvSpPr>
        <p:spPr bwMode="auto">
          <a:xfrm>
            <a:off x="2239963" y="3105150"/>
            <a:ext cx="309562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1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3</a:t>
            </a:r>
          </a:p>
          <a:p>
            <a:pPr algn="l" eaLnBrk="1" hangingPunct="1">
              <a:spcBef>
                <a:spcPct val="0"/>
              </a:spcBef>
            </a:pPr>
            <a:endParaRPr lang="en-US">
              <a:latin typeface="Verdana" charset="0"/>
            </a:endParaRPr>
          </a:p>
        </p:txBody>
      </p:sp>
      <p:sp>
        <p:nvSpPr>
          <p:cNvPr id="1828923" name="Line 59"/>
          <p:cNvSpPr>
            <a:spLocks noChangeShapeType="1"/>
          </p:cNvSpPr>
          <p:nvPr/>
        </p:nvSpPr>
        <p:spPr bwMode="auto">
          <a:xfrm>
            <a:off x="4083050" y="2578100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4" name="Line 60"/>
          <p:cNvSpPr>
            <a:spLocks noChangeShapeType="1"/>
          </p:cNvSpPr>
          <p:nvPr/>
        </p:nvSpPr>
        <p:spPr bwMode="auto">
          <a:xfrm>
            <a:off x="5873750" y="256540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5" name="Line 61"/>
          <p:cNvSpPr>
            <a:spLocks noChangeShapeType="1"/>
          </p:cNvSpPr>
          <p:nvPr/>
        </p:nvSpPr>
        <p:spPr bwMode="auto">
          <a:xfrm>
            <a:off x="6838950" y="2032000"/>
            <a:ext cx="0" cy="132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6" name="Line 62"/>
          <p:cNvSpPr>
            <a:spLocks noChangeShapeType="1"/>
          </p:cNvSpPr>
          <p:nvPr/>
        </p:nvSpPr>
        <p:spPr bwMode="auto">
          <a:xfrm>
            <a:off x="3930650" y="2373313"/>
            <a:ext cx="0" cy="7254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7" name="Line 63"/>
          <p:cNvSpPr>
            <a:spLocks noChangeShapeType="1"/>
          </p:cNvSpPr>
          <p:nvPr/>
        </p:nvSpPr>
        <p:spPr bwMode="auto">
          <a:xfrm>
            <a:off x="56578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8" name="Line 64"/>
          <p:cNvSpPr>
            <a:spLocks noChangeShapeType="1"/>
          </p:cNvSpPr>
          <p:nvPr/>
        </p:nvSpPr>
        <p:spPr bwMode="auto">
          <a:xfrm>
            <a:off x="6521450" y="236855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29" name="Rectangle 65"/>
          <p:cNvSpPr>
            <a:spLocks noChangeArrowheads="1"/>
          </p:cNvSpPr>
          <p:nvPr/>
        </p:nvSpPr>
        <p:spPr bwMode="auto">
          <a:xfrm>
            <a:off x="7683500" y="1054100"/>
            <a:ext cx="1206499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 smtClean="0">
                <a:latin typeface="Verdana" charset="0"/>
              </a:rPr>
              <a:t>Floating-</a:t>
            </a:r>
          </a:p>
          <a:p>
            <a:pPr algn="l">
              <a:spcBef>
                <a:spcPct val="0"/>
              </a:spcBef>
            </a:pPr>
            <a:r>
              <a:rPr lang="en-US" sz="1800" dirty="0">
                <a:latin typeface="Verdana" charset="0"/>
              </a:rPr>
              <a:t>Point</a:t>
            </a:r>
          </a:p>
          <a:p>
            <a:pPr algn="l">
              <a:spcBef>
                <a:spcPct val="0"/>
              </a:spcBef>
            </a:pPr>
            <a:r>
              <a:rPr lang="en-US" sz="1800" dirty="0" err="1" smtClean="0">
                <a:latin typeface="Verdana" charset="0"/>
              </a:rPr>
              <a:t>Regfile</a:t>
            </a:r>
            <a:endParaRPr lang="en-US" sz="1800" dirty="0">
              <a:latin typeface="Verdana" charset="0"/>
            </a:endParaRPr>
          </a:p>
        </p:txBody>
      </p:sp>
      <p:sp>
        <p:nvSpPr>
          <p:cNvPr id="1828930" name="Rectangle 66"/>
          <p:cNvSpPr>
            <a:spLocks noChangeArrowheads="1"/>
          </p:cNvSpPr>
          <p:nvPr/>
        </p:nvSpPr>
        <p:spPr bwMode="auto">
          <a:xfrm>
            <a:off x="38100" y="5621338"/>
            <a:ext cx="16510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latin typeface="Verdana" charset="0"/>
              </a:rPr>
              <a:t>store buffers</a:t>
            </a:r>
          </a:p>
          <a:p>
            <a:pPr algn="r">
              <a:spcBef>
                <a:spcPct val="0"/>
              </a:spcBef>
            </a:pPr>
            <a:r>
              <a:rPr lang="en-US" sz="1800">
                <a:latin typeface="Verdana" charset="0"/>
              </a:rPr>
              <a:t>(to memory)</a:t>
            </a:r>
          </a:p>
        </p:txBody>
      </p:sp>
      <p:sp>
        <p:nvSpPr>
          <p:cNvPr id="1828931" name="Oval 67"/>
          <p:cNvSpPr>
            <a:spLocks noChangeArrowheads="1"/>
          </p:cNvSpPr>
          <p:nvPr/>
        </p:nvSpPr>
        <p:spPr bwMode="auto">
          <a:xfrm>
            <a:off x="5873750" y="25336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132263" y="1039813"/>
            <a:ext cx="1069975" cy="1163637"/>
            <a:chOff x="2531" y="719"/>
            <a:chExt cx="674" cy="733"/>
          </a:xfrm>
        </p:grpSpPr>
        <p:sp>
          <p:nvSpPr>
            <p:cNvPr id="1828933" name="Rectangle 69"/>
            <p:cNvSpPr>
              <a:spLocks noChangeArrowheads="1"/>
            </p:cNvSpPr>
            <p:nvPr/>
          </p:nvSpPr>
          <p:spPr bwMode="auto">
            <a:xfrm>
              <a:off x="2570" y="759"/>
              <a:ext cx="624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4" name="Line 70"/>
            <p:cNvSpPr>
              <a:spLocks noChangeShapeType="1"/>
            </p:cNvSpPr>
            <p:nvPr/>
          </p:nvSpPr>
          <p:spPr bwMode="auto">
            <a:xfrm>
              <a:off x="2573" y="97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5" name="Line 71"/>
            <p:cNvSpPr>
              <a:spLocks noChangeShapeType="1"/>
            </p:cNvSpPr>
            <p:nvPr/>
          </p:nvSpPr>
          <p:spPr bwMode="auto">
            <a:xfrm>
              <a:off x="2581" y="1074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6" name="Line 72"/>
            <p:cNvSpPr>
              <a:spLocks noChangeShapeType="1"/>
            </p:cNvSpPr>
            <p:nvPr/>
          </p:nvSpPr>
          <p:spPr bwMode="auto">
            <a:xfrm>
              <a:off x="2581" y="118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7" name="Line 73"/>
            <p:cNvSpPr>
              <a:spLocks noChangeShapeType="1"/>
            </p:cNvSpPr>
            <p:nvPr/>
          </p:nvSpPr>
          <p:spPr bwMode="auto">
            <a:xfrm>
              <a:off x="2573" y="1298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8" name="Line 74"/>
            <p:cNvSpPr>
              <a:spLocks noChangeShapeType="1"/>
            </p:cNvSpPr>
            <p:nvPr/>
          </p:nvSpPr>
          <p:spPr bwMode="auto">
            <a:xfrm>
              <a:off x="2573" y="866"/>
              <a:ext cx="60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8939" name="Rectangle 75"/>
            <p:cNvSpPr>
              <a:spLocks noChangeArrowheads="1"/>
            </p:cNvSpPr>
            <p:nvPr/>
          </p:nvSpPr>
          <p:spPr bwMode="auto">
            <a:xfrm>
              <a:off x="2577" y="1166"/>
              <a:ext cx="32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...</a:t>
              </a:r>
            </a:p>
          </p:txBody>
        </p:sp>
        <p:sp>
          <p:nvSpPr>
            <p:cNvPr id="1828940" name="Rectangle 76"/>
            <p:cNvSpPr>
              <a:spLocks noChangeArrowheads="1"/>
            </p:cNvSpPr>
            <p:nvPr/>
          </p:nvSpPr>
          <p:spPr bwMode="auto">
            <a:xfrm>
              <a:off x="2531" y="719"/>
              <a:ext cx="674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200">
                  <a:latin typeface="Verdana" charset="0"/>
                </a:rPr>
                <a:t>instructions</a:t>
              </a:r>
            </a:p>
          </p:txBody>
        </p:sp>
      </p:grpSp>
      <p:sp>
        <p:nvSpPr>
          <p:cNvPr id="1828941" name="Freeform 77"/>
          <p:cNvSpPr>
            <a:spLocks/>
          </p:cNvSpPr>
          <p:nvPr/>
        </p:nvSpPr>
        <p:spPr bwMode="auto">
          <a:xfrm>
            <a:off x="2108200" y="2349500"/>
            <a:ext cx="5373688" cy="2871788"/>
          </a:xfrm>
          <a:custGeom>
            <a:avLst/>
            <a:gdLst/>
            <a:ahLst/>
            <a:cxnLst>
              <a:cxn ang="0">
                <a:pos x="0" y="1808"/>
              </a:cxn>
              <a:cxn ang="0">
                <a:pos x="3384" y="1808"/>
              </a:cxn>
              <a:cxn ang="0">
                <a:pos x="3384" y="0"/>
              </a:cxn>
              <a:cxn ang="0">
                <a:pos x="568" y="0"/>
              </a:cxn>
              <a:cxn ang="0">
                <a:pos x="568" y="480"/>
              </a:cxn>
            </a:cxnLst>
            <a:rect l="0" t="0" r="r" b="b"/>
            <a:pathLst>
              <a:path w="3385" h="1809">
                <a:moveTo>
                  <a:pt x="0" y="1808"/>
                </a:moveTo>
                <a:lnTo>
                  <a:pt x="3384" y="1808"/>
                </a:lnTo>
                <a:lnTo>
                  <a:pt x="3384" y="0"/>
                </a:lnTo>
                <a:lnTo>
                  <a:pt x="568" y="0"/>
                </a:lnTo>
                <a:lnTo>
                  <a:pt x="568" y="4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2" name="Line 78"/>
          <p:cNvSpPr>
            <a:spLocks noChangeShapeType="1"/>
          </p:cNvSpPr>
          <p:nvPr/>
        </p:nvSpPr>
        <p:spPr bwMode="auto">
          <a:xfrm>
            <a:off x="2427288" y="5262563"/>
            <a:ext cx="0" cy="263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3" name="Freeform 79"/>
          <p:cNvSpPr>
            <a:spLocks/>
          </p:cNvSpPr>
          <p:nvPr/>
        </p:nvSpPr>
        <p:spPr bwMode="auto">
          <a:xfrm>
            <a:off x="2286000" y="2552700"/>
            <a:ext cx="4560888" cy="2986088"/>
          </a:xfrm>
          <a:custGeom>
            <a:avLst/>
            <a:gdLst/>
            <a:ahLst/>
            <a:cxnLst>
              <a:cxn ang="0">
                <a:pos x="2872" y="0"/>
              </a:cxn>
              <a:cxn ang="0">
                <a:pos x="0" y="0"/>
              </a:cxn>
              <a:cxn ang="0">
                <a:pos x="0" y="1880"/>
              </a:cxn>
            </a:cxnLst>
            <a:rect l="0" t="0" r="r" b="b"/>
            <a:pathLst>
              <a:path w="2873" h="1881">
                <a:moveTo>
                  <a:pt x="2872" y="0"/>
                </a:moveTo>
                <a:lnTo>
                  <a:pt x="0" y="0"/>
                </a:lnTo>
                <a:lnTo>
                  <a:pt x="0" y="1880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4" name="Oval 80"/>
          <p:cNvSpPr>
            <a:spLocks noChangeArrowheads="1"/>
          </p:cNvSpPr>
          <p:nvPr/>
        </p:nvSpPr>
        <p:spPr bwMode="auto">
          <a:xfrm>
            <a:off x="7467600" y="23114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5" name="Oval 81"/>
          <p:cNvSpPr>
            <a:spLocks noChangeArrowheads="1"/>
          </p:cNvSpPr>
          <p:nvPr/>
        </p:nvSpPr>
        <p:spPr bwMode="auto">
          <a:xfrm>
            <a:off x="65151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6" name="Oval 82"/>
          <p:cNvSpPr>
            <a:spLocks noChangeArrowheads="1"/>
          </p:cNvSpPr>
          <p:nvPr/>
        </p:nvSpPr>
        <p:spPr bwMode="auto">
          <a:xfrm>
            <a:off x="56515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7" name="Oval 83"/>
          <p:cNvSpPr>
            <a:spLocks noChangeArrowheads="1"/>
          </p:cNvSpPr>
          <p:nvPr/>
        </p:nvSpPr>
        <p:spPr bwMode="auto">
          <a:xfrm>
            <a:off x="3911600" y="23241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8" name="Oval 84"/>
          <p:cNvSpPr>
            <a:spLocks noChangeArrowheads="1"/>
          </p:cNvSpPr>
          <p:nvPr/>
        </p:nvSpPr>
        <p:spPr bwMode="auto">
          <a:xfrm>
            <a:off x="2420938" y="523875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49" name="Oval 85"/>
          <p:cNvSpPr>
            <a:spLocks noChangeArrowheads="1"/>
          </p:cNvSpPr>
          <p:nvPr/>
        </p:nvSpPr>
        <p:spPr bwMode="auto">
          <a:xfrm>
            <a:off x="6832600" y="2527300"/>
            <a:ext cx="25400" cy="25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0" name="Oval 86"/>
          <p:cNvSpPr>
            <a:spLocks noChangeArrowheads="1"/>
          </p:cNvSpPr>
          <p:nvPr/>
        </p:nvSpPr>
        <p:spPr bwMode="auto">
          <a:xfrm>
            <a:off x="3232150" y="2559050"/>
            <a:ext cx="19050" cy="190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1" name="Oval 87"/>
          <p:cNvSpPr>
            <a:spLocks noChangeArrowheads="1"/>
          </p:cNvSpPr>
          <p:nvPr/>
        </p:nvSpPr>
        <p:spPr bwMode="auto">
          <a:xfrm>
            <a:off x="4083050" y="2546350"/>
            <a:ext cx="19050" cy="1905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2" name="Rectangle 88"/>
          <p:cNvSpPr>
            <a:spLocks noChangeArrowheads="1"/>
          </p:cNvSpPr>
          <p:nvPr/>
        </p:nvSpPr>
        <p:spPr bwMode="auto">
          <a:xfrm>
            <a:off x="2971800" y="5410200"/>
            <a:ext cx="6172200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Common bus ensures that data is made available immediately to all the instructions waiting for it.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Match tag, if equal, copy value &amp; set presence “p”.</a:t>
            </a:r>
          </a:p>
        </p:txBody>
      </p:sp>
      <p:sp>
        <p:nvSpPr>
          <p:cNvPr id="1828953" name="Rectangle 89"/>
          <p:cNvSpPr>
            <a:spLocks noChangeArrowheads="1"/>
          </p:cNvSpPr>
          <p:nvPr/>
        </p:nvSpPr>
        <p:spPr bwMode="auto">
          <a:xfrm>
            <a:off x="165100" y="2827338"/>
            <a:ext cx="161925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D</a:t>
            </a:r>
            <a:r>
              <a:rPr lang="en-US" sz="2000" i="1" dirty="0" smtClean="0">
                <a:latin typeface="Verdana" charset="0"/>
              </a:rPr>
              <a:t>istribute </a:t>
            </a:r>
            <a:endParaRPr lang="en-US" sz="20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instruction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templates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by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functional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units</a:t>
            </a:r>
          </a:p>
        </p:txBody>
      </p:sp>
      <p:sp>
        <p:nvSpPr>
          <p:cNvPr id="1828954" name="Rectangle 90"/>
          <p:cNvSpPr>
            <a:spLocks noChangeArrowheads="1"/>
          </p:cNvSpPr>
          <p:nvPr/>
        </p:nvSpPr>
        <p:spPr bwMode="auto">
          <a:xfrm>
            <a:off x="6334125" y="5741988"/>
            <a:ext cx="27495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5" name="Line 91"/>
          <p:cNvSpPr>
            <a:spLocks noChangeShapeType="1"/>
          </p:cNvSpPr>
          <p:nvPr/>
        </p:nvSpPr>
        <p:spPr bwMode="auto">
          <a:xfrm>
            <a:off x="3240088" y="2568575"/>
            <a:ext cx="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8956" name="Rectangle 92"/>
          <p:cNvSpPr>
            <a:spLocks noChangeArrowheads="1"/>
          </p:cNvSpPr>
          <p:nvPr/>
        </p:nvSpPr>
        <p:spPr bwMode="auto">
          <a:xfrm>
            <a:off x="3962400" y="4876800"/>
            <a:ext cx="20907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&lt; tag, result &gt;</a:t>
            </a:r>
          </a:p>
        </p:txBody>
      </p:sp>
      <p:sp>
        <p:nvSpPr>
          <p:cNvPr id="1828965" name="Freeform 101"/>
          <p:cNvSpPr>
            <a:spLocks/>
          </p:cNvSpPr>
          <p:nvPr/>
        </p:nvSpPr>
        <p:spPr bwMode="auto">
          <a:xfrm>
            <a:off x="7226300" y="1460500"/>
            <a:ext cx="2667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" y="0"/>
              </a:cxn>
              <a:cxn ang="0">
                <a:pos x="168" y="560"/>
              </a:cxn>
            </a:cxnLst>
            <a:rect l="0" t="0" r="r" b="b"/>
            <a:pathLst>
              <a:path w="168" h="560">
                <a:moveTo>
                  <a:pt x="0" y="0"/>
                </a:moveTo>
                <a:lnTo>
                  <a:pt x="168" y="0"/>
                </a:lnTo>
                <a:lnTo>
                  <a:pt x="168" y="56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1676400" y="990600"/>
            <a:ext cx="1143000" cy="228600"/>
            <a:chOff x="4896" y="2112"/>
            <a:chExt cx="768" cy="192"/>
          </a:xfrm>
        </p:grpSpPr>
        <p:sp>
          <p:nvSpPr>
            <p:cNvPr id="1828970" name="Rectangle 10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8971" name="Rectangle 10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4" name="Group 133"/>
          <p:cNvGrpSpPr>
            <a:grpSpLocks/>
          </p:cNvGrpSpPr>
          <p:nvPr/>
        </p:nvGrpSpPr>
        <p:grpSpPr bwMode="auto">
          <a:xfrm>
            <a:off x="1676400" y="1219200"/>
            <a:ext cx="1143000" cy="228600"/>
            <a:chOff x="4896" y="2112"/>
            <a:chExt cx="768" cy="192"/>
          </a:xfrm>
        </p:grpSpPr>
        <p:sp>
          <p:nvSpPr>
            <p:cNvPr id="1828998" name="Rectangle 13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8999" name="Rectangle 13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5" name="Group 136"/>
          <p:cNvGrpSpPr>
            <a:grpSpLocks/>
          </p:cNvGrpSpPr>
          <p:nvPr/>
        </p:nvGrpSpPr>
        <p:grpSpPr bwMode="auto">
          <a:xfrm>
            <a:off x="1676400" y="1447800"/>
            <a:ext cx="1143000" cy="228600"/>
            <a:chOff x="4896" y="2112"/>
            <a:chExt cx="768" cy="192"/>
          </a:xfrm>
        </p:grpSpPr>
        <p:sp>
          <p:nvSpPr>
            <p:cNvPr id="1829001" name="Rectangle 13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2" name="Rectangle 13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6" name="Group 139"/>
          <p:cNvGrpSpPr>
            <a:grpSpLocks/>
          </p:cNvGrpSpPr>
          <p:nvPr/>
        </p:nvGrpSpPr>
        <p:grpSpPr bwMode="auto">
          <a:xfrm>
            <a:off x="2514600" y="3124200"/>
            <a:ext cx="1143000" cy="228600"/>
            <a:chOff x="4896" y="2112"/>
            <a:chExt cx="768" cy="192"/>
          </a:xfrm>
        </p:grpSpPr>
        <p:sp>
          <p:nvSpPr>
            <p:cNvPr id="1829004" name="Rectangle 14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5" name="Rectangle 14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7" name="Group 142"/>
          <p:cNvGrpSpPr>
            <a:grpSpLocks/>
          </p:cNvGrpSpPr>
          <p:nvPr/>
        </p:nvGrpSpPr>
        <p:grpSpPr bwMode="auto">
          <a:xfrm>
            <a:off x="2514600" y="3352800"/>
            <a:ext cx="1143000" cy="228600"/>
            <a:chOff x="4896" y="2112"/>
            <a:chExt cx="768" cy="192"/>
          </a:xfrm>
        </p:grpSpPr>
        <p:sp>
          <p:nvSpPr>
            <p:cNvPr id="1829007" name="Rectangle 14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08" name="Rectangle 14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8" name="Group 145"/>
          <p:cNvGrpSpPr>
            <a:grpSpLocks/>
          </p:cNvGrpSpPr>
          <p:nvPr/>
        </p:nvGrpSpPr>
        <p:grpSpPr bwMode="auto">
          <a:xfrm>
            <a:off x="2514600" y="3581400"/>
            <a:ext cx="1143000" cy="228600"/>
            <a:chOff x="4896" y="2112"/>
            <a:chExt cx="768" cy="192"/>
          </a:xfrm>
        </p:grpSpPr>
        <p:sp>
          <p:nvSpPr>
            <p:cNvPr id="1829010" name="Rectangle 14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1" name="Rectangle 14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3657600" y="3124200"/>
            <a:ext cx="1143000" cy="228600"/>
            <a:chOff x="4896" y="2112"/>
            <a:chExt cx="768" cy="192"/>
          </a:xfrm>
        </p:grpSpPr>
        <p:sp>
          <p:nvSpPr>
            <p:cNvPr id="1829013" name="Rectangle 14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4" name="Rectangle 15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0" name="Group 151"/>
          <p:cNvGrpSpPr>
            <a:grpSpLocks/>
          </p:cNvGrpSpPr>
          <p:nvPr/>
        </p:nvGrpSpPr>
        <p:grpSpPr bwMode="auto">
          <a:xfrm>
            <a:off x="3657600" y="3352800"/>
            <a:ext cx="1143000" cy="228600"/>
            <a:chOff x="4896" y="2112"/>
            <a:chExt cx="768" cy="192"/>
          </a:xfrm>
        </p:grpSpPr>
        <p:sp>
          <p:nvSpPr>
            <p:cNvPr id="1829016" name="Rectangle 15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17" name="Rectangle 15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1" name="Group 154"/>
          <p:cNvGrpSpPr>
            <a:grpSpLocks/>
          </p:cNvGrpSpPr>
          <p:nvPr/>
        </p:nvGrpSpPr>
        <p:grpSpPr bwMode="auto">
          <a:xfrm>
            <a:off x="3657600" y="3581400"/>
            <a:ext cx="1143000" cy="228600"/>
            <a:chOff x="4896" y="2112"/>
            <a:chExt cx="768" cy="192"/>
          </a:xfrm>
        </p:grpSpPr>
        <p:sp>
          <p:nvSpPr>
            <p:cNvPr id="1829019" name="Rectangle 15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0" name="Rectangle 15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2" name="Group 160"/>
          <p:cNvGrpSpPr>
            <a:grpSpLocks/>
          </p:cNvGrpSpPr>
          <p:nvPr/>
        </p:nvGrpSpPr>
        <p:grpSpPr bwMode="auto">
          <a:xfrm>
            <a:off x="5029200" y="3352800"/>
            <a:ext cx="1143000" cy="228600"/>
            <a:chOff x="4896" y="2112"/>
            <a:chExt cx="768" cy="192"/>
          </a:xfrm>
        </p:grpSpPr>
        <p:sp>
          <p:nvSpPr>
            <p:cNvPr id="1829025" name="Rectangle 161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6" name="Rectangle 162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3" name="Group 163"/>
          <p:cNvGrpSpPr>
            <a:grpSpLocks/>
          </p:cNvGrpSpPr>
          <p:nvPr/>
        </p:nvGrpSpPr>
        <p:grpSpPr bwMode="auto">
          <a:xfrm>
            <a:off x="5029200" y="3581400"/>
            <a:ext cx="1143000" cy="228600"/>
            <a:chOff x="4896" y="2112"/>
            <a:chExt cx="768" cy="192"/>
          </a:xfrm>
        </p:grpSpPr>
        <p:sp>
          <p:nvSpPr>
            <p:cNvPr id="1829028" name="Rectangle 164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29" name="Rectangle 165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4" name="Group 169"/>
          <p:cNvGrpSpPr>
            <a:grpSpLocks/>
          </p:cNvGrpSpPr>
          <p:nvPr/>
        </p:nvGrpSpPr>
        <p:grpSpPr bwMode="auto">
          <a:xfrm>
            <a:off x="6172200" y="3352800"/>
            <a:ext cx="1143000" cy="228600"/>
            <a:chOff x="4896" y="2112"/>
            <a:chExt cx="768" cy="192"/>
          </a:xfrm>
        </p:grpSpPr>
        <p:sp>
          <p:nvSpPr>
            <p:cNvPr id="1829034" name="Rectangle 17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35" name="Rectangle 17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5" name="Group 172"/>
          <p:cNvGrpSpPr>
            <a:grpSpLocks/>
          </p:cNvGrpSpPr>
          <p:nvPr/>
        </p:nvGrpSpPr>
        <p:grpSpPr bwMode="auto">
          <a:xfrm>
            <a:off x="6172200" y="3581400"/>
            <a:ext cx="1143000" cy="228600"/>
            <a:chOff x="4896" y="2112"/>
            <a:chExt cx="768" cy="192"/>
          </a:xfrm>
        </p:grpSpPr>
        <p:sp>
          <p:nvSpPr>
            <p:cNvPr id="1829037" name="Rectangle 17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38" name="Rectangle 17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sp>
        <p:nvSpPr>
          <p:cNvPr id="1829039" name="Rectangle 175"/>
          <p:cNvSpPr>
            <a:spLocks noChangeArrowheads="1"/>
          </p:cNvSpPr>
          <p:nvPr/>
        </p:nvSpPr>
        <p:spPr bwMode="auto">
          <a:xfrm>
            <a:off x="4800600" y="3505200"/>
            <a:ext cx="3095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2</a:t>
            </a:r>
          </a:p>
        </p:txBody>
      </p:sp>
      <p:grpSp>
        <p:nvGrpSpPr>
          <p:cNvPr id="16" name="Group 176"/>
          <p:cNvGrpSpPr>
            <a:grpSpLocks/>
          </p:cNvGrpSpPr>
          <p:nvPr/>
        </p:nvGrpSpPr>
        <p:grpSpPr bwMode="auto">
          <a:xfrm>
            <a:off x="1752600" y="5562600"/>
            <a:ext cx="1143000" cy="228600"/>
            <a:chOff x="4896" y="2112"/>
            <a:chExt cx="768" cy="192"/>
          </a:xfrm>
        </p:grpSpPr>
        <p:sp>
          <p:nvSpPr>
            <p:cNvPr id="1829041" name="Rectangle 177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2" name="Rectangle 178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7" name="Group 179"/>
          <p:cNvGrpSpPr>
            <a:grpSpLocks/>
          </p:cNvGrpSpPr>
          <p:nvPr/>
        </p:nvGrpSpPr>
        <p:grpSpPr bwMode="auto">
          <a:xfrm>
            <a:off x="1752600" y="5791200"/>
            <a:ext cx="1143000" cy="228600"/>
            <a:chOff x="4896" y="2112"/>
            <a:chExt cx="768" cy="192"/>
          </a:xfrm>
        </p:grpSpPr>
        <p:sp>
          <p:nvSpPr>
            <p:cNvPr id="1829044" name="Rectangle 180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5" name="Rectangle 181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8" name="Group 182"/>
          <p:cNvGrpSpPr>
            <a:grpSpLocks/>
          </p:cNvGrpSpPr>
          <p:nvPr/>
        </p:nvGrpSpPr>
        <p:grpSpPr bwMode="auto">
          <a:xfrm>
            <a:off x="1752600" y="6019800"/>
            <a:ext cx="1143000" cy="228600"/>
            <a:chOff x="4896" y="2112"/>
            <a:chExt cx="768" cy="192"/>
          </a:xfrm>
        </p:grpSpPr>
        <p:sp>
          <p:nvSpPr>
            <p:cNvPr id="1829047" name="Rectangle 183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48" name="Rectangle 184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19" name="Group 185"/>
          <p:cNvGrpSpPr>
            <a:grpSpLocks/>
          </p:cNvGrpSpPr>
          <p:nvPr/>
        </p:nvGrpSpPr>
        <p:grpSpPr bwMode="auto">
          <a:xfrm>
            <a:off x="1676400" y="1676400"/>
            <a:ext cx="1143000" cy="228600"/>
            <a:chOff x="4896" y="2112"/>
            <a:chExt cx="768" cy="192"/>
          </a:xfrm>
        </p:grpSpPr>
        <p:sp>
          <p:nvSpPr>
            <p:cNvPr id="1829050" name="Rectangle 18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1" name="Rectangle 18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0" name="Group 188"/>
          <p:cNvGrpSpPr>
            <a:grpSpLocks/>
          </p:cNvGrpSpPr>
          <p:nvPr/>
        </p:nvGrpSpPr>
        <p:grpSpPr bwMode="auto">
          <a:xfrm>
            <a:off x="1676400" y="1905000"/>
            <a:ext cx="1143000" cy="228600"/>
            <a:chOff x="4896" y="2112"/>
            <a:chExt cx="768" cy="192"/>
          </a:xfrm>
        </p:grpSpPr>
        <p:sp>
          <p:nvSpPr>
            <p:cNvPr id="1829053" name="Rectangle 18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4" name="Rectangle 19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1" name="Group 191"/>
          <p:cNvGrpSpPr>
            <a:grpSpLocks/>
          </p:cNvGrpSpPr>
          <p:nvPr/>
        </p:nvGrpSpPr>
        <p:grpSpPr bwMode="auto">
          <a:xfrm>
            <a:off x="1676400" y="2133600"/>
            <a:ext cx="1143000" cy="228600"/>
            <a:chOff x="4896" y="2112"/>
            <a:chExt cx="768" cy="192"/>
          </a:xfrm>
        </p:grpSpPr>
        <p:sp>
          <p:nvSpPr>
            <p:cNvPr id="1829056" name="Rectangle 19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57" name="Rectangle 19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2" name="Group 195"/>
          <p:cNvGrpSpPr>
            <a:grpSpLocks/>
          </p:cNvGrpSpPr>
          <p:nvPr/>
        </p:nvGrpSpPr>
        <p:grpSpPr bwMode="auto">
          <a:xfrm>
            <a:off x="6096000" y="1143000"/>
            <a:ext cx="1143000" cy="228600"/>
            <a:chOff x="4896" y="2112"/>
            <a:chExt cx="768" cy="192"/>
          </a:xfrm>
        </p:grpSpPr>
        <p:sp>
          <p:nvSpPr>
            <p:cNvPr id="1829060" name="Rectangle 196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1" name="Rectangle 197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096000" y="1371600"/>
            <a:ext cx="1143000" cy="228600"/>
            <a:chOff x="4896" y="2112"/>
            <a:chExt cx="768" cy="192"/>
          </a:xfrm>
        </p:grpSpPr>
        <p:sp>
          <p:nvSpPr>
            <p:cNvPr id="1829063" name="Rectangle 199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4" name="Rectangle 200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4" name="Group 201"/>
          <p:cNvGrpSpPr>
            <a:grpSpLocks/>
          </p:cNvGrpSpPr>
          <p:nvPr/>
        </p:nvGrpSpPr>
        <p:grpSpPr bwMode="auto">
          <a:xfrm>
            <a:off x="6096000" y="1600200"/>
            <a:ext cx="1143000" cy="228600"/>
            <a:chOff x="4896" y="2112"/>
            <a:chExt cx="768" cy="192"/>
          </a:xfrm>
        </p:grpSpPr>
        <p:sp>
          <p:nvSpPr>
            <p:cNvPr id="1829066" name="Rectangle 202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67" name="Rectangle 203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  <p:grpSp>
        <p:nvGrpSpPr>
          <p:cNvPr id="25" name="Group 204"/>
          <p:cNvGrpSpPr>
            <a:grpSpLocks/>
          </p:cNvGrpSpPr>
          <p:nvPr/>
        </p:nvGrpSpPr>
        <p:grpSpPr bwMode="auto">
          <a:xfrm>
            <a:off x="6096000" y="1828800"/>
            <a:ext cx="1143000" cy="228600"/>
            <a:chOff x="4896" y="2112"/>
            <a:chExt cx="768" cy="192"/>
          </a:xfrm>
        </p:grpSpPr>
        <p:sp>
          <p:nvSpPr>
            <p:cNvPr id="1829069" name="Rectangle 205"/>
            <p:cNvSpPr>
              <a:spLocks noChangeArrowheads="1"/>
            </p:cNvSpPr>
            <p:nvPr/>
          </p:nvSpPr>
          <p:spPr bwMode="auto">
            <a:xfrm flipV="1">
              <a:off x="4896" y="2112"/>
              <a:ext cx="14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829070" name="Rectangle 206"/>
            <p:cNvSpPr>
              <a:spLocks noChangeArrowheads="1"/>
            </p:cNvSpPr>
            <p:nvPr/>
          </p:nvSpPr>
          <p:spPr bwMode="auto">
            <a:xfrm flipV="1">
              <a:off x="5040" y="2112"/>
              <a:ext cx="624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lIns="0" tIns="0" rIns="0" bIns="0" anchor="ctr">
              <a:prstTxWarp prst="textNoShape">
                <a:avLst/>
              </a:prstTxWarp>
            </a:bodyPr>
            <a:lstStyle/>
            <a:p>
              <a:r>
                <a:rPr lang="en-US"/>
                <a:t>tag/data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584B9-F5E8-4141-99E5-E8C4C40DBD59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30480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Effectiveness?</a:t>
            </a:r>
          </a:p>
        </p:txBody>
      </p:sp>
      <p:sp>
        <p:nvSpPr>
          <p:cNvPr id="1830915" name="Rectangle 3"/>
          <p:cNvSpPr>
            <a:spLocks noChangeArrowheads="1"/>
          </p:cNvSpPr>
          <p:nvPr/>
        </p:nvSpPr>
        <p:spPr bwMode="auto">
          <a:xfrm>
            <a:off x="747713" y="1319213"/>
            <a:ext cx="8156575" cy="410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Renaming and Out-of-order execution was first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implemented in 1969 in IBM 360/91 but did not show up in the subsequent models until mid-Nineties.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	</a:t>
            </a:r>
            <a:r>
              <a:rPr lang="en-US" sz="2400" i="1">
                <a:latin typeface="Verdana" charset="0"/>
              </a:rPr>
              <a:t>Why ?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Reasons</a:t>
            </a: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1. Effective on a very small class of programs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2. Memory latency a much bigger problem</a:t>
            </a: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3. Exceptions not precise!</a:t>
            </a:r>
            <a:br>
              <a:rPr lang="en-US" sz="2400">
                <a:latin typeface="Verdana" charset="0"/>
              </a:rPr>
            </a:br>
            <a:endParaRPr lang="en-US" sz="2400">
              <a:latin typeface="Verdana" charset="0"/>
            </a:endParaRPr>
          </a:p>
          <a:p>
            <a:pPr lvl="2"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One more problem needed to be solved</a:t>
            </a:r>
          </a:p>
        </p:txBody>
      </p:sp>
      <p:sp>
        <p:nvSpPr>
          <p:cNvPr id="1830916" name="Line 4"/>
          <p:cNvSpPr>
            <a:spLocks noChangeShapeType="1"/>
          </p:cNvSpPr>
          <p:nvPr/>
        </p:nvSpPr>
        <p:spPr bwMode="auto">
          <a:xfrm>
            <a:off x="4446588" y="6135688"/>
            <a:ext cx="3670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0917" name="Text Box 5"/>
          <p:cNvSpPr txBox="1">
            <a:spLocks noChangeArrowheads="1"/>
          </p:cNvSpPr>
          <p:nvPr/>
        </p:nvSpPr>
        <p:spPr bwMode="auto">
          <a:xfrm>
            <a:off x="4775200" y="5640388"/>
            <a:ext cx="2763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091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7F4D6C-13FE-B34B-B5F4-CF36956C40F7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DBD45-30CF-C143-8111-972C3E504F50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469900"/>
            <a:ext cx="7162800" cy="774700"/>
          </a:xfrm>
          <a:noFill/>
        </p:spPr>
        <p:txBody>
          <a:bodyPr lIns="90488" tIns="44450" rIns="90488" bIns="44450"/>
          <a:lstStyle/>
          <a:p>
            <a:r>
              <a:rPr lang="en-US"/>
              <a:t>Floating-Point Unit (FPU)</a:t>
            </a:r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381000" y="1295400"/>
            <a:ext cx="8382000" cy="4689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Verdana" charset="0"/>
              </a:rPr>
              <a:t>Much more hardware than an integer unit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Verdana" charset="0"/>
              </a:rPr>
              <a:t>Single-cycle FPU is a bad idea - </a:t>
            </a:r>
            <a:r>
              <a:rPr lang="en-US" sz="2400" i="1">
                <a:latin typeface="Verdana" charset="0"/>
              </a:rPr>
              <a:t>why?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it is common to have several FPU’s</a:t>
            </a: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it is common to have different types of FPU’s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latin typeface="Verdana" charset="0"/>
              </a:rPr>
              <a:t> 		</a:t>
            </a:r>
            <a:r>
              <a:rPr lang="en-US" sz="2400" i="1">
                <a:latin typeface="Verdana" charset="0"/>
              </a:rPr>
              <a:t> Fadd, Fmul, Fdiv, ...</a:t>
            </a: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n-US" sz="2400">
              <a:latin typeface="Verdana" charset="0"/>
            </a:endParaRPr>
          </a:p>
          <a:p>
            <a:pPr lvl="1" algn="l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an FPU may be pipelined, partially pipelined or not pipelined</a:t>
            </a:r>
          </a:p>
          <a:p>
            <a:pPr lvl="1" algn="l">
              <a:lnSpc>
                <a:spcPct val="90000"/>
              </a:lnSpc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400" i="1">
                <a:latin typeface="Verdana" charset="0"/>
              </a:rPr>
              <a:t>To operate several FPU’s concurrently the FP register file needs to have more read and write 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B7EBE-A0E8-1248-B061-86C03B40CADF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444500"/>
            <a:ext cx="7162800" cy="787400"/>
          </a:xfrm>
          <a:noFill/>
        </p:spPr>
        <p:txBody>
          <a:bodyPr lIns="90488" tIns="44450" rIns="90488" bIns="44450"/>
          <a:lstStyle/>
          <a:p>
            <a:r>
              <a:rPr lang="en-US"/>
              <a:t>Functional Unit Characteristics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1598613" y="13446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fully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pipelined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573213" y="2716213"/>
            <a:ext cx="15573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partially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pipelined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706438" y="4087813"/>
            <a:ext cx="7904162" cy="2059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Functional units have internal pipeline registers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latin typeface="Symbol" charset="2"/>
              </a:rPr>
              <a:t></a:t>
            </a:r>
            <a:r>
              <a:rPr lang="en-US" sz="2000" dirty="0">
                <a:latin typeface="Verdana" charset="0"/>
              </a:rPr>
              <a:t> operands are latched when an instruction 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enters a functional unit 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latin typeface="Symbol" charset="2"/>
              </a:rPr>
              <a:t></a:t>
            </a:r>
            <a:r>
              <a:rPr lang="en-US" sz="2000" dirty="0" smtClean="0">
                <a:latin typeface="Verdana" charset="0"/>
              </a:rPr>
              <a:t> following instructions are able to write register file during </a:t>
            </a:r>
            <a:r>
              <a:rPr lang="en-US" sz="2000" dirty="0">
                <a:latin typeface="Verdana" charset="0"/>
              </a:rPr>
              <a:t>a </a:t>
            </a:r>
            <a:r>
              <a:rPr lang="en-US" sz="2000" dirty="0" smtClean="0">
                <a:latin typeface="Verdana" charset="0"/>
              </a:rPr>
              <a:t>long-latency </a:t>
            </a:r>
            <a:r>
              <a:rPr lang="en-US" sz="2000" dirty="0">
                <a:latin typeface="Verdana" charset="0"/>
              </a:rPr>
              <a:t>operation</a:t>
            </a:r>
          </a:p>
        </p:txBody>
      </p:sp>
      <p:grpSp>
        <p:nvGrpSpPr>
          <p:cNvPr id="23561" name="Group 30"/>
          <p:cNvGrpSpPr>
            <a:grpSpLocks/>
          </p:cNvGrpSpPr>
          <p:nvPr/>
        </p:nvGrpSpPr>
        <p:grpSpPr bwMode="auto">
          <a:xfrm>
            <a:off x="3708400" y="1358900"/>
            <a:ext cx="3086100" cy="823913"/>
            <a:chOff x="2336" y="856"/>
            <a:chExt cx="1944" cy="519"/>
          </a:xfrm>
        </p:grpSpPr>
        <p:sp>
          <p:nvSpPr>
            <p:cNvPr id="23569" name="Rectangle 7"/>
            <p:cNvSpPr>
              <a:spLocks noChangeArrowheads="1"/>
            </p:cNvSpPr>
            <p:nvPr/>
          </p:nvSpPr>
          <p:spPr bwMode="auto">
            <a:xfrm>
              <a:off x="2784" y="856"/>
              <a:ext cx="1040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0" name="Line 8"/>
            <p:cNvSpPr>
              <a:spLocks noChangeShapeType="1"/>
            </p:cNvSpPr>
            <p:nvPr/>
          </p:nvSpPr>
          <p:spPr bwMode="auto">
            <a:xfrm>
              <a:off x="3128" y="860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1" name="Line 9"/>
            <p:cNvSpPr>
              <a:spLocks noChangeShapeType="1"/>
            </p:cNvSpPr>
            <p:nvPr/>
          </p:nvSpPr>
          <p:spPr bwMode="auto">
            <a:xfrm>
              <a:off x="3472" y="860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2" name="Line 10"/>
            <p:cNvSpPr>
              <a:spLocks noChangeShapeType="1"/>
            </p:cNvSpPr>
            <p:nvPr/>
          </p:nvSpPr>
          <p:spPr bwMode="auto">
            <a:xfrm>
              <a:off x="2336" y="1048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3" name="Line 11"/>
            <p:cNvSpPr>
              <a:spLocks noChangeShapeType="1"/>
            </p:cNvSpPr>
            <p:nvPr/>
          </p:nvSpPr>
          <p:spPr bwMode="auto">
            <a:xfrm>
              <a:off x="3848" y="1040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4" name="Rectangle 14"/>
            <p:cNvSpPr>
              <a:spLocks noChangeArrowheads="1"/>
            </p:cNvSpPr>
            <p:nvPr/>
          </p:nvSpPr>
          <p:spPr bwMode="auto">
            <a:xfrm>
              <a:off x="2735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  <p:sp>
          <p:nvSpPr>
            <p:cNvPr id="23575" name="Rectangle 15"/>
            <p:cNvSpPr>
              <a:spLocks noChangeArrowheads="1"/>
            </p:cNvSpPr>
            <p:nvPr/>
          </p:nvSpPr>
          <p:spPr bwMode="auto">
            <a:xfrm>
              <a:off x="3079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  <p:sp>
          <p:nvSpPr>
            <p:cNvPr id="23576" name="Rectangle 16"/>
            <p:cNvSpPr>
              <a:spLocks noChangeArrowheads="1"/>
            </p:cNvSpPr>
            <p:nvPr/>
          </p:nvSpPr>
          <p:spPr bwMode="auto">
            <a:xfrm>
              <a:off x="3423" y="1146"/>
              <a:ext cx="44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1cyc</a:t>
              </a:r>
            </a:p>
          </p:txBody>
        </p:sp>
      </p:grpSp>
      <p:grpSp>
        <p:nvGrpSpPr>
          <p:cNvPr id="23562" name="Group 31"/>
          <p:cNvGrpSpPr>
            <a:grpSpLocks/>
          </p:cNvGrpSpPr>
          <p:nvPr/>
        </p:nvGrpSpPr>
        <p:grpSpPr bwMode="auto">
          <a:xfrm>
            <a:off x="3733800" y="2755900"/>
            <a:ext cx="3644900" cy="823913"/>
            <a:chOff x="2352" y="1736"/>
            <a:chExt cx="2296" cy="519"/>
          </a:xfrm>
        </p:grpSpPr>
        <p:sp>
          <p:nvSpPr>
            <p:cNvPr id="23563" name="Rectangle 20"/>
            <p:cNvSpPr>
              <a:spLocks noChangeArrowheads="1"/>
            </p:cNvSpPr>
            <p:nvPr/>
          </p:nvSpPr>
          <p:spPr bwMode="auto">
            <a:xfrm>
              <a:off x="2800" y="1736"/>
              <a:ext cx="1392" cy="5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Line 21"/>
            <p:cNvSpPr>
              <a:spLocks noChangeShapeType="1"/>
            </p:cNvSpPr>
            <p:nvPr/>
          </p:nvSpPr>
          <p:spPr bwMode="auto">
            <a:xfrm>
              <a:off x="3488" y="1748"/>
              <a:ext cx="0" cy="5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5" name="Line 22"/>
            <p:cNvSpPr>
              <a:spLocks noChangeShapeType="1"/>
            </p:cNvSpPr>
            <p:nvPr/>
          </p:nvSpPr>
          <p:spPr bwMode="auto">
            <a:xfrm>
              <a:off x="2352" y="1936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6" name="Rectangle 25"/>
            <p:cNvSpPr>
              <a:spLocks noChangeArrowheads="1"/>
            </p:cNvSpPr>
            <p:nvPr/>
          </p:nvSpPr>
          <p:spPr bwMode="auto">
            <a:xfrm>
              <a:off x="2951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 cyc</a:t>
              </a:r>
            </a:p>
          </p:txBody>
        </p:sp>
        <p:sp>
          <p:nvSpPr>
            <p:cNvPr id="23567" name="Rectangle 26"/>
            <p:cNvSpPr>
              <a:spLocks noChangeArrowheads="1"/>
            </p:cNvSpPr>
            <p:nvPr/>
          </p:nvSpPr>
          <p:spPr bwMode="auto">
            <a:xfrm>
              <a:off x="3607" y="2026"/>
              <a:ext cx="49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 cyc</a:t>
              </a:r>
            </a:p>
          </p:txBody>
        </p:sp>
        <p:sp>
          <p:nvSpPr>
            <p:cNvPr id="23568" name="Line 27"/>
            <p:cNvSpPr>
              <a:spLocks noChangeShapeType="1"/>
            </p:cNvSpPr>
            <p:nvPr/>
          </p:nvSpPr>
          <p:spPr bwMode="auto">
            <a:xfrm>
              <a:off x="4216" y="1912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52AE5E-8945-FE4D-805F-56F8C5770457}" type="slidenum">
              <a:rPr lang="en-US" smtClean="0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93700"/>
            <a:ext cx="7162800" cy="8128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Floating-Point ISA</a:t>
            </a:r>
            <a:endParaRPr lang="en-US"/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747713" y="1379538"/>
            <a:ext cx="7716837" cy="40908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Interaction between the floating-point </a:t>
            </a:r>
            <a:r>
              <a:rPr lang="en-US" sz="2400" dirty="0" err="1">
                <a:latin typeface="Verdana" charset="0"/>
              </a:rPr>
              <a:t>datapath</a:t>
            </a: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and the integer </a:t>
            </a:r>
            <a:r>
              <a:rPr lang="en-US" sz="2400" dirty="0" err="1">
                <a:latin typeface="Verdana" charset="0"/>
              </a:rPr>
              <a:t>datapath</a:t>
            </a:r>
            <a:r>
              <a:rPr lang="en-US" sz="2400" dirty="0">
                <a:latin typeface="Verdana" charset="0"/>
              </a:rPr>
              <a:t> is determined largely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by the ISA</a:t>
            </a:r>
          </a:p>
          <a:p>
            <a:pPr algn="l">
              <a:spcBef>
                <a:spcPct val="0"/>
              </a:spcBef>
            </a:pPr>
            <a:endParaRPr lang="en-US" sz="2400" dirty="0" smtClean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 smtClean="0">
                <a:latin typeface="Verdana" charset="0"/>
              </a:rPr>
              <a:t>RISC-V ISA </a:t>
            </a:r>
            <a:endParaRPr lang="en-US" sz="2400" dirty="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separate register files for FP and Integer instructions</a:t>
            </a:r>
          </a:p>
          <a:p>
            <a:pPr lvl="2"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the only interaction is via a set of </a:t>
            </a:r>
            <a:r>
              <a:rPr lang="en-US" sz="2000" i="1" dirty="0" smtClean="0">
                <a:latin typeface="Verdana" charset="0"/>
              </a:rPr>
              <a:t>move/convert </a:t>
            </a:r>
            <a:r>
              <a:rPr lang="en-US" sz="2000" i="1" dirty="0">
                <a:latin typeface="Verdana" charset="0"/>
              </a:rPr>
              <a:t>instructions  (some ISA’s don’t even permit this)</a:t>
            </a:r>
            <a:endParaRPr lang="en-US" sz="2000" dirty="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separate load/store for </a:t>
            </a:r>
            <a:r>
              <a:rPr lang="en-US" sz="2000" dirty="0" err="1">
                <a:latin typeface="Verdana" charset="0"/>
              </a:rPr>
              <a:t>FPR’s</a:t>
            </a:r>
            <a:r>
              <a:rPr lang="en-US" sz="2000" dirty="0">
                <a:latin typeface="Verdana" charset="0"/>
              </a:rPr>
              <a:t> and </a:t>
            </a:r>
            <a:r>
              <a:rPr lang="en-US" sz="2000" dirty="0" err="1">
                <a:latin typeface="Verdana" charset="0"/>
              </a:rPr>
              <a:t>GPR’s</a:t>
            </a:r>
            <a:r>
              <a:rPr lang="en-US" sz="2000" dirty="0">
                <a:latin typeface="Verdana" charset="0"/>
              </a:rPr>
              <a:t> but both</a:t>
            </a:r>
          </a:p>
          <a:p>
            <a:pPr lvl="1"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   use </a:t>
            </a:r>
            <a:r>
              <a:rPr lang="en-US" sz="2000" dirty="0" err="1">
                <a:latin typeface="Verdana" charset="0"/>
              </a:rPr>
              <a:t>GPR’s</a:t>
            </a:r>
            <a:r>
              <a:rPr lang="en-US" sz="2000" dirty="0">
                <a:latin typeface="Verdana" charset="0"/>
              </a:rPr>
              <a:t> for address </a:t>
            </a:r>
            <a:r>
              <a:rPr lang="en-US" sz="2000" dirty="0" smtClean="0">
                <a:latin typeface="Verdana" charset="0"/>
              </a:rPr>
              <a:t>calculation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 smtClean="0">
                <a:latin typeface="Verdana" charset="0"/>
              </a:rPr>
              <a:t> FP compares write integer registers, then use integer branch</a:t>
            </a:r>
            <a:endParaRPr lang="en-US" sz="2000" dirty="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B2F48-76FD-FF41-8EE0-A8B74BFC06AA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44500"/>
            <a:ext cx="7162800" cy="762000"/>
          </a:xfrm>
          <a:noFill/>
        </p:spPr>
        <p:txBody>
          <a:bodyPr lIns="90488" tIns="44450" rIns="90488" bIns="44450"/>
          <a:lstStyle/>
          <a:p>
            <a:r>
              <a:rPr lang="en-US"/>
              <a:t>Realistic Memory Systems </a:t>
            </a:r>
          </a:p>
        </p:txBody>
      </p:sp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533400" y="4267200"/>
            <a:ext cx="8382000" cy="1585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 sz="2400" dirty="0">
                <a:latin typeface="Verdana" charset="0"/>
              </a:rPr>
              <a:t>Latency of access to the main memory is usually much greater than one cycle and often unpredictable</a:t>
            </a:r>
            <a:endParaRPr lang="en-US" sz="2000" i="1" dirty="0">
              <a:latin typeface="Verdana" charset="0"/>
            </a:endParaRPr>
          </a:p>
          <a:p>
            <a:pPr lvl="1" algn="l">
              <a:spcBef>
                <a:spcPct val="10000"/>
              </a:spcBef>
            </a:pPr>
            <a:r>
              <a:rPr lang="en-US" sz="2400" i="1" dirty="0">
                <a:latin typeface="Verdana" charset="0"/>
              </a:rPr>
              <a:t>Solving this problem is a central issue in computer architecture</a:t>
            </a:r>
            <a:r>
              <a:rPr lang="en-US" sz="2800" i="1" dirty="0">
                <a:latin typeface="Verdana" charset="0"/>
              </a:rPr>
              <a:t> </a:t>
            </a:r>
          </a:p>
        </p:txBody>
      </p:sp>
      <p:sp>
        <p:nvSpPr>
          <p:cNvPr id="1747972" name="Rectangle 4"/>
          <p:cNvSpPr>
            <a:spLocks noChangeArrowheads="1"/>
          </p:cNvSpPr>
          <p:nvPr/>
        </p:nvSpPr>
        <p:spPr bwMode="auto">
          <a:xfrm>
            <a:off x="609600" y="1219200"/>
            <a:ext cx="8001000" cy="29828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Common approaches to improving memory </a:t>
            </a:r>
            <a:r>
              <a:rPr lang="en-US" sz="2400" dirty="0" smtClean="0">
                <a:latin typeface="Verdana" charset="0"/>
              </a:rPr>
              <a:t>performance</a:t>
            </a:r>
            <a:endParaRPr lang="en-US" sz="2000" dirty="0" smtClean="0">
              <a:latin typeface="Verdana" charset="0"/>
            </a:endParaRPr>
          </a:p>
          <a:p>
            <a:pPr marL="347663" lvl="1" indent="-60325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caches </a:t>
            </a:r>
          </a:p>
          <a:p>
            <a:pPr lvl="3" indent="-458788"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single cycle except in case of a miss </a:t>
            </a:r>
            <a:r>
              <a:rPr lang="en-US" sz="2000" i="1" dirty="0" err="1">
                <a:latin typeface="Symbol" charset="2"/>
              </a:rPr>
              <a:t></a:t>
            </a:r>
            <a:r>
              <a:rPr lang="en-US" sz="2000" i="1" dirty="0" err="1">
                <a:latin typeface="Verdana" charset="0"/>
              </a:rPr>
              <a:t>stall</a:t>
            </a:r>
            <a:endParaRPr lang="en-US" sz="2000" dirty="0">
              <a:latin typeface="Verdana" charset="0"/>
            </a:endParaRPr>
          </a:p>
          <a:p>
            <a:pPr marL="347663" lvl="1" indent="-60325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interleaved memory </a:t>
            </a:r>
          </a:p>
          <a:p>
            <a:pPr lvl="3" indent="-458788"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multiple memory accesses </a:t>
            </a:r>
            <a:r>
              <a:rPr lang="en-US" sz="2000" i="1" dirty="0" err="1">
                <a:latin typeface="Symbol" charset="2"/>
              </a:rPr>
              <a:t></a:t>
            </a:r>
            <a:r>
              <a:rPr lang="en-US" sz="2000" i="1" dirty="0">
                <a:latin typeface="Verdana" charset="0"/>
              </a:rPr>
              <a:t> bank conflicts</a:t>
            </a:r>
          </a:p>
          <a:p>
            <a:pPr marL="347663" lvl="1" indent="-60325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split-phase memory </a:t>
            </a:r>
            <a:r>
              <a:rPr lang="en-US" sz="2000" dirty="0" smtClean="0">
                <a:latin typeface="Verdana" charset="0"/>
              </a:rPr>
              <a:t>operations (separate memory request from response)</a:t>
            </a:r>
          </a:p>
          <a:p>
            <a:pPr lvl="3" indent="-458788" algn="l">
              <a:spcBef>
                <a:spcPct val="0"/>
              </a:spcBef>
            </a:pPr>
            <a:r>
              <a:rPr lang="en-US" sz="2000" i="1" dirty="0" err="1">
                <a:latin typeface="Symbol" charset="2"/>
              </a:rPr>
              <a:t></a:t>
            </a:r>
            <a:r>
              <a:rPr lang="en-US" sz="2000" i="1" dirty="0">
                <a:latin typeface="Verdana" charset="0"/>
              </a:rPr>
              <a:t> out-of-order responses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1747972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E7ABAE-6A38-F740-9332-44C48504C62E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Issues in Complex Pipeline Control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676400" y="2514600"/>
            <a:ext cx="6159500" cy="3856296"/>
            <a:chOff x="317500" y="1435100"/>
            <a:chExt cx="7951788" cy="4978400"/>
          </a:xfrm>
        </p:grpSpPr>
        <p:grpSp>
          <p:nvGrpSpPr>
            <p:cNvPr id="29702" name="Group 3"/>
            <p:cNvGrpSpPr>
              <a:grpSpLocks/>
            </p:cNvGrpSpPr>
            <p:nvPr/>
          </p:nvGrpSpPr>
          <p:grpSpPr bwMode="auto">
            <a:xfrm>
              <a:off x="317500" y="2514600"/>
              <a:ext cx="812800" cy="812800"/>
              <a:chOff x="200" y="1584"/>
              <a:chExt cx="512" cy="512"/>
            </a:xfrm>
          </p:grpSpPr>
          <p:sp>
            <p:nvSpPr>
              <p:cNvPr id="29739" name="Rectangle 4"/>
              <p:cNvSpPr>
                <a:spLocks noChangeArrowheads="1"/>
              </p:cNvSpPr>
              <p:nvPr/>
            </p:nvSpPr>
            <p:spPr bwMode="auto">
              <a:xfrm>
                <a:off x="200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9740" name="Rectangle 5"/>
              <p:cNvSpPr>
                <a:spLocks noChangeArrowheads="1"/>
              </p:cNvSpPr>
              <p:nvPr/>
            </p:nvSpPr>
            <p:spPr bwMode="auto">
              <a:xfrm>
                <a:off x="200" y="1711"/>
                <a:ext cx="496" cy="29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</a:rPr>
                  <a:t>IF</a:t>
                </a:r>
              </a:p>
            </p:txBody>
          </p:sp>
        </p:grpSp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1528763" y="2716213"/>
              <a:ext cx="657225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ID</a:t>
              </a:r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1143000" y="29083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05" name="Rectangle 8"/>
            <p:cNvSpPr>
              <a:spLocks noChangeArrowheads="1"/>
            </p:cNvSpPr>
            <p:nvPr/>
          </p:nvSpPr>
          <p:spPr bwMode="auto">
            <a:xfrm>
              <a:off x="1435100" y="25400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06" name="Rectangle 9"/>
            <p:cNvSpPr>
              <a:spLocks noChangeArrowheads="1"/>
            </p:cNvSpPr>
            <p:nvPr/>
          </p:nvSpPr>
          <p:spPr bwMode="auto">
            <a:xfrm>
              <a:off x="2580071" y="2514600"/>
              <a:ext cx="925130" cy="8509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grpSp>
          <p:nvGrpSpPr>
            <p:cNvPr id="29707" name="Group 10"/>
            <p:cNvGrpSpPr>
              <a:grpSpLocks/>
            </p:cNvGrpSpPr>
            <p:nvPr/>
          </p:nvGrpSpPr>
          <p:grpSpPr bwMode="auto">
            <a:xfrm>
              <a:off x="7073900" y="2514600"/>
              <a:ext cx="819150" cy="812800"/>
              <a:chOff x="4456" y="1584"/>
              <a:chExt cx="516" cy="512"/>
            </a:xfrm>
          </p:grpSpPr>
          <p:sp>
            <p:nvSpPr>
              <p:cNvPr id="29737" name="Rectangle 11"/>
              <p:cNvSpPr>
                <a:spLocks noChangeArrowheads="1"/>
              </p:cNvSpPr>
              <p:nvPr/>
            </p:nvSpPr>
            <p:spPr bwMode="auto">
              <a:xfrm>
                <a:off x="4456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9738" name="Rectangle 12"/>
              <p:cNvSpPr>
                <a:spLocks noChangeArrowheads="1"/>
              </p:cNvSpPr>
              <p:nvPr/>
            </p:nvSpPr>
            <p:spPr bwMode="auto">
              <a:xfrm>
                <a:off x="4476" y="1711"/>
                <a:ext cx="496" cy="29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</a:rPr>
                  <a:t>WB</a:t>
                </a:r>
              </a:p>
            </p:txBody>
          </p:sp>
        </p:grp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140200" y="17526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4154033" y="2025336"/>
              <a:ext cx="854477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5422900" y="1752600"/>
              <a:ext cx="11684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5432878" y="1954213"/>
              <a:ext cx="991736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Mem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4140200" y="2933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4252405" y="3135314"/>
              <a:ext cx="1377217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Fadd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4140200" y="39243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252405" y="4125914"/>
              <a:ext cx="1278844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Fmul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140200" y="5600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350778" y="5802314"/>
              <a:ext cx="1278843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Fdiv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29718" name="Oval 23"/>
            <p:cNvSpPr>
              <a:spLocks noChangeArrowheads="1"/>
            </p:cNvSpPr>
            <p:nvPr/>
          </p:nvSpPr>
          <p:spPr bwMode="auto">
            <a:xfrm>
              <a:off x="4870450" y="48704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19" name="Oval 24"/>
            <p:cNvSpPr>
              <a:spLocks noChangeArrowheads="1"/>
            </p:cNvSpPr>
            <p:nvPr/>
          </p:nvSpPr>
          <p:spPr bwMode="auto">
            <a:xfrm>
              <a:off x="4876800" y="50165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0" name="Oval 25"/>
            <p:cNvSpPr>
              <a:spLocks noChangeArrowheads="1"/>
            </p:cNvSpPr>
            <p:nvPr/>
          </p:nvSpPr>
          <p:spPr bwMode="auto">
            <a:xfrm>
              <a:off x="4870450" y="51752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1" name="Oval 26"/>
            <p:cNvSpPr>
              <a:spLocks noChangeArrowheads="1"/>
            </p:cNvSpPr>
            <p:nvPr/>
          </p:nvSpPr>
          <p:spPr bwMode="auto">
            <a:xfrm>
              <a:off x="4876800" y="53213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grpSp>
          <p:nvGrpSpPr>
            <p:cNvPr id="29722" name="Group 27"/>
            <p:cNvGrpSpPr>
              <a:grpSpLocks/>
            </p:cNvGrpSpPr>
            <p:nvPr/>
          </p:nvGrpSpPr>
          <p:grpSpPr bwMode="auto">
            <a:xfrm>
              <a:off x="3505200" y="2120900"/>
              <a:ext cx="636588" cy="3836988"/>
              <a:chOff x="2208" y="1336"/>
              <a:chExt cx="401" cy="2417"/>
            </a:xfrm>
          </p:grpSpPr>
          <p:sp>
            <p:nvSpPr>
              <p:cNvPr id="29733" name="Freeform 28"/>
              <p:cNvSpPr>
                <a:spLocks/>
              </p:cNvSpPr>
              <p:nvPr/>
            </p:nvSpPr>
            <p:spPr bwMode="auto">
              <a:xfrm>
                <a:off x="2208" y="1336"/>
                <a:ext cx="401" cy="497"/>
              </a:xfrm>
              <a:custGeom>
                <a:avLst/>
                <a:gdLst>
                  <a:gd name="T0" fmla="*/ 0 w 401"/>
                  <a:gd name="T1" fmla="*/ 496 h 497"/>
                  <a:gd name="T2" fmla="*/ 400 w 401"/>
                  <a:gd name="T3" fmla="*/ 0 h 497"/>
                  <a:gd name="T4" fmla="*/ 0 60000 65536"/>
                  <a:gd name="T5" fmla="*/ 0 60000 65536"/>
                  <a:gd name="T6" fmla="*/ 0 w 401"/>
                  <a:gd name="T7" fmla="*/ 0 h 497"/>
                  <a:gd name="T8" fmla="*/ 401 w 401"/>
                  <a:gd name="T9" fmla="*/ 497 h 4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497">
                    <a:moveTo>
                      <a:pt x="0" y="496"/>
                    </a:moveTo>
                    <a:lnTo>
                      <a:pt x="40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9734" name="Freeform 29"/>
              <p:cNvSpPr>
                <a:spLocks/>
              </p:cNvSpPr>
              <p:nvPr/>
            </p:nvSpPr>
            <p:spPr bwMode="auto">
              <a:xfrm>
                <a:off x="2208" y="1824"/>
                <a:ext cx="401" cy="225"/>
              </a:xfrm>
              <a:custGeom>
                <a:avLst/>
                <a:gdLst>
                  <a:gd name="T0" fmla="*/ 0 w 401"/>
                  <a:gd name="T1" fmla="*/ 0 h 225"/>
                  <a:gd name="T2" fmla="*/ 400 w 401"/>
                  <a:gd name="T3" fmla="*/ 224 h 225"/>
                  <a:gd name="T4" fmla="*/ 0 60000 65536"/>
                  <a:gd name="T5" fmla="*/ 0 60000 65536"/>
                  <a:gd name="T6" fmla="*/ 0 w 401"/>
                  <a:gd name="T7" fmla="*/ 0 h 225"/>
                  <a:gd name="T8" fmla="*/ 401 w 401"/>
                  <a:gd name="T9" fmla="*/ 225 h 22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225">
                    <a:moveTo>
                      <a:pt x="0" y="0"/>
                    </a:moveTo>
                    <a:lnTo>
                      <a:pt x="400" y="224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9735" name="Freeform 30"/>
              <p:cNvSpPr>
                <a:spLocks/>
              </p:cNvSpPr>
              <p:nvPr/>
            </p:nvSpPr>
            <p:spPr bwMode="auto">
              <a:xfrm>
                <a:off x="2208" y="1824"/>
                <a:ext cx="401" cy="841"/>
              </a:xfrm>
              <a:custGeom>
                <a:avLst/>
                <a:gdLst>
                  <a:gd name="T0" fmla="*/ 0 w 401"/>
                  <a:gd name="T1" fmla="*/ 0 h 841"/>
                  <a:gd name="T2" fmla="*/ 400 w 401"/>
                  <a:gd name="T3" fmla="*/ 840 h 841"/>
                  <a:gd name="T4" fmla="*/ 0 60000 65536"/>
                  <a:gd name="T5" fmla="*/ 0 60000 65536"/>
                  <a:gd name="T6" fmla="*/ 0 w 401"/>
                  <a:gd name="T7" fmla="*/ 0 h 841"/>
                  <a:gd name="T8" fmla="*/ 401 w 401"/>
                  <a:gd name="T9" fmla="*/ 841 h 8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841">
                    <a:moveTo>
                      <a:pt x="0" y="0"/>
                    </a:moveTo>
                    <a:lnTo>
                      <a:pt x="400" y="84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  <p:sp>
            <p:nvSpPr>
              <p:cNvPr id="29736" name="Freeform 31"/>
              <p:cNvSpPr>
                <a:spLocks/>
              </p:cNvSpPr>
              <p:nvPr/>
            </p:nvSpPr>
            <p:spPr bwMode="auto">
              <a:xfrm>
                <a:off x="2208" y="1832"/>
                <a:ext cx="393" cy="1921"/>
              </a:xfrm>
              <a:custGeom>
                <a:avLst/>
                <a:gdLst>
                  <a:gd name="T0" fmla="*/ 0 w 393"/>
                  <a:gd name="T1" fmla="*/ 0 h 1921"/>
                  <a:gd name="T2" fmla="*/ 392 w 393"/>
                  <a:gd name="T3" fmla="*/ 1920 h 1921"/>
                  <a:gd name="T4" fmla="*/ 0 60000 65536"/>
                  <a:gd name="T5" fmla="*/ 0 60000 65536"/>
                  <a:gd name="T6" fmla="*/ 0 w 393"/>
                  <a:gd name="T7" fmla="*/ 0 h 1921"/>
                  <a:gd name="T8" fmla="*/ 393 w 393"/>
                  <a:gd name="T9" fmla="*/ 1921 h 192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3" h="1921">
                    <a:moveTo>
                      <a:pt x="0" y="0"/>
                    </a:moveTo>
                    <a:lnTo>
                      <a:pt x="392" y="19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400"/>
              </a:p>
            </p:txBody>
          </p:sp>
        </p:grpSp>
        <p:sp>
          <p:nvSpPr>
            <p:cNvPr id="29723" name="Freeform 32"/>
            <p:cNvSpPr>
              <a:spLocks/>
            </p:cNvSpPr>
            <p:nvPr/>
          </p:nvSpPr>
          <p:spPr bwMode="auto">
            <a:xfrm>
              <a:off x="6604000" y="2133600"/>
              <a:ext cx="446088" cy="484188"/>
            </a:xfrm>
            <a:custGeom>
              <a:avLst/>
              <a:gdLst>
                <a:gd name="T0" fmla="*/ 280 w 281"/>
                <a:gd name="T1" fmla="*/ 304 h 305"/>
                <a:gd name="T2" fmla="*/ 0 w 281"/>
                <a:gd name="T3" fmla="*/ 0 h 305"/>
                <a:gd name="T4" fmla="*/ 0 60000 65536"/>
                <a:gd name="T5" fmla="*/ 0 60000 65536"/>
                <a:gd name="T6" fmla="*/ 0 w 281"/>
                <a:gd name="T7" fmla="*/ 0 h 305"/>
                <a:gd name="T8" fmla="*/ 281 w 281"/>
                <a:gd name="T9" fmla="*/ 305 h 3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" h="305">
                  <a:moveTo>
                    <a:pt x="280" y="304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4" name="Freeform 33"/>
            <p:cNvSpPr>
              <a:spLocks/>
            </p:cNvSpPr>
            <p:nvPr/>
          </p:nvSpPr>
          <p:spPr bwMode="auto">
            <a:xfrm>
              <a:off x="5803900" y="2946400"/>
              <a:ext cx="1233488" cy="331788"/>
            </a:xfrm>
            <a:custGeom>
              <a:avLst/>
              <a:gdLst>
                <a:gd name="T0" fmla="*/ 776 w 777"/>
                <a:gd name="T1" fmla="*/ 0 h 209"/>
                <a:gd name="T2" fmla="*/ 0 w 777"/>
                <a:gd name="T3" fmla="*/ 208 h 209"/>
                <a:gd name="T4" fmla="*/ 0 60000 65536"/>
                <a:gd name="T5" fmla="*/ 0 60000 65536"/>
                <a:gd name="T6" fmla="*/ 0 w 777"/>
                <a:gd name="T7" fmla="*/ 0 h 209"/>
                <a:gd name="T8" fmla="*/ 777 w 777"/>
                <a:gd name="T9" fmla="*/ 209 h 2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209">
                  <a:moveTo>
                    <a:pt x="776" y="0"/>
                  </a:moveTo>
                  <a:lnTo>
                    <a:pt x="0" y="2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5" name="Freeform 34"/>
            <p:cNvSpPr>
              <a:spLocks/>
            </p:cNvSpPr>
            <p:nvPr/>
          </p:nvSpPr>
          <p:spPr bwMode="auto">
            <a:xfrm>
              <a:off x="5803900" y="3111500"/>
              <a:ext cx="1246188" cy="1144588"/>
            </a:xfrm>
            <a:custGeom>
              <a:avLst/>
              <a:gdLst>
                <a:gd name="T0" fmla="*/ 784 w 785"/>
                <a:gd name="T1" fmla="*/ 0 h 721"/>
                <a:gd name="T2" fmla="*/ 0 w 785"/>
                <a:gd name="T3" fmla="*/ 720 h 721"/>
                <a:gd name="T4" fmla="*/ 0 60000 65536"/>
                <a:gd name="T5" fmla="*/ 0 60000 65536"/>
                <a:gd name="T6" fmla="*/ 0 w 785"/>
                <a:gd name="T7" fmla="*/ 0 h 721"/>
                <a:gd name="T8" fmla="*/ 785 w 785"/>
                <a:gd name="T9" fmla="*/ 721 h 7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5" h="721">
                  <a:moveTo>
                    <a:pt x="784" y="0"/>
                  </a:moveTo>
                  <a:lnTo>
                    <a:pt x="0" y="7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6" name="Freeform 35"/>
            <p:cNvSpPr>
              <a:spLocks/>
            </p:cNvSpPr>
            <p:nvPr/>
          </p:nvSpPr>
          <p:spPr bwMode="auto">
            <a:xfrm>
              <a:off x="5816600" y="3263900"/>
              <a:ext cx="1233488" cy="2719388"/>
            </a:xfrm>
            <a:custGeom>
              <a:avLst/>
              <a:gdLst>
                <a:gd name="T0" fmla="*/ 776 w 777"/>
                <a:gd name="T1" fmla="*/ 0 h 1713"/>
                <a:gd name="T2" fmla="*/ 0 w 777"/>
                <a:gd name="T3" fmla="*/ 1712 h 1713"/>
                <a:gd name="T4" fmla="*/ 0 60000 65536"/>
                <a:gd name="T5" fmla="*/ 0 60000 65536"/>
                <a:gd name="T6" fmla="*/ 0 w 777"/>
                <a:gd name="T7" fmla="*/ 0 h 1713"/>
                <a:gd name="T8" fmla="*/ 777 w 777"/>
                <a:gd name="T9" fmla="*/ 1713 h 17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1713">
                  <a:moveTo>
                    <a:pt x="776" y="0"/>
                  </a:moveTo>
                  <a:lnTo>
                    <a:pt x="0" y="17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7" name="Freeform 36"/>
            <p:cNvSpPr>
              <a:spLocks/>
            </p:cNvSpPr>
            <p:nvPr/>
          </p:nvSpPr>
          <p:spPr bwMode="auto">
            <a:xfrm>
              <a:off x="4965700" y="2133600"/>
              <a:ext cx="2084388" cy="623888"/>
            </a:xfrm>
            <a:custGeom>
              <a:avLst/>
              <a:gdLst>
                <a:gd name="T0" fmla="*/ 0 w 1313"/>
                <a:gd name="T1" fmla="*/ 0 h 393"/>
                <a:gd name="T2" fmla="*/ 120 w 1313"/>
                <a:gd name="T3" fmla="*/ 0 h 393"/>
                <a:gd name="T4" fmla="*/ 120 w 1313"/>
                <a:gd name="T5" fmla="*/ 392 h 393"/>
                <a:gd name="T6" fmla="*/ 1312 w 1313"/>
                <a:gd name="T7" fmla="*/ 392 h 3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3"/>
                <a:gd name="T13" fmla="*/ 0 h 393"/>
                <a:gd name="T14" fmla="*/ 1313 w 1313"/>
                <a:gd name="T15" fmla="*/ 393 h 3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3" h="393">
                  <a:moveTo>
                    <a:pt x="0" y="0"/>
                  </a:moveTo>
                  <a:lnTo>
                    <a:pt x="120" y="0"/>
                  </a:lnTo>
                  <a:lnTo>
                    <a:pt x="120" y="392"/>
                  </a:lnTo>
                  <a:lnTo>
                    <a:pt x="1312" y="3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8" name="Line 37"/>
            <p:cNvSpPr>
              <a:spLocks noChangeShapeType="1"/>
            </p:cNvSpPr>
            <p:nvPr/>
          </p:nvSpPr>
          <p:spPr bwMode="auto">
            <a:xfrm>
              <a:off x="5168900" y="2133600"/>
              <a:ext cx="241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29" name="Freeform 38"/>
            <p:cNvSpPr>
              <a:spLocks/>
            </p:cNvSpPr>
            <p:nvPr/>
          </p:nvSpPr>
          <p:spPr bwMode="auto">
            <a:xfrm>
              <a:off x="3086100" y="1435100"/>
              <a:ext cx="5183188" cy="1487488"/>
            </a:xfrm>
            <a:custGeom>
              <a:avLst/>
              <a:gdLst>
                <a:gd name="T0" fmla="*/ 3032 w 3265"/>
                <a:gd name="T1" fmla="*/ 936 h 937"/>
                <a:gd name="T2" fmla="*/ 3264 w 3265"/>
                <a:gd name="T3" fmla="*/ 936 h 937"/>
                <a:gd name="T4" fmla="*/ 3264 w 3265"/>
                <a:gd name="T5" fmla="*/ 0 h 937"/>
                <a:gd name="T6" fmla="*/ 0 w 3265"/>
                <a:gd name="T7" fmla="*/ 0 h 937"/>
                <a:gd name="T8" fmla="*/ 0 w 3265"/>
                <a:gd name="T9" fmla="*/ 680 h 9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65"/>
                <a:gd name="T16" fmla="*/ 0 h 937"/>
                <a:gd name="T17" fmla="*/ 3265 w 3265"/>
                <a:gd name="T18" fmla="*/ 937 h 9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65" h="937">
                  <a:moveTo>
                    <a:pt x="3032" y="936"/>
                  </a:moveTo>
                  <a:lnTo>
                    <a:pt x="3264" y="936"/>
                  </a:lnTo>
                  <a:lnTo>
                    <a:pt x="3264" y="0"/>
                  </a:lnTo>
                  <a:lnTo>
                    <a:pt x="0" y="0"/>
                  </a:lnTo>
                  <a:lnTo>
                    <a:pt x="0" y="68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30" name="Rectangle 39"/>
            <p:cNvSpPr>
              <a:spLocks noChangeArrowheads="1"/>
            </p:cNvSpPr>
            <p:nvPr/>
          </p:nvSpPr>
          <p:spPr bwMode="auto">
            <a:xfrm>
              <a:off x="2481698" y="2716213"/>
              <a:ext cx="1101289" cy="4734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Issue</a:t>
              </a:r>
            </a:p>
          </p:txBody>
        </p:sp>
        <p:sp>
          <p:nvSpPr>
            <p:cNvPr id="29731" name="Line 40"/>
            <p:cNvSpPr>
              <a:spLocks noChangeShapeType="1"/>
            </p:cNvSpPr>
            <p:nvPr/>
          </p:nvSpPr>
          <p:spPr bwMode="auto">
            <a:xfrm>
              <a:off x="2273302" y="2946400"/>
              <a:ext cx="3067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29732" name="Rectangle 41"/>
            <p:cNvSpPr>
              <a:spLocks noChangeArrowheads="1"/>
            </p:cNvSpPr>
            <p:nvPr/>
          </p:nvSpPr>
          <p:spPr bwMode="auto">
            <a:xfrm>
              <a:off x="2481698" y="3402553"/>
              <a:ext cx="1129814" cy="8310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 err="1" smtClean="0">
                  <a:solidFill>
                    <a:srgbClr val="56127A"/>
                  </a:solidFill>
                  <a:latin typeface="Verdana" charset="0"/>
                </a:rPr>
                <a:t>GPRs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err="1" smtClean="0">
                  <a:solidFill>
                    <a:srgbClr val="56127A"/>
                  </a:solidFill>
                  <a:latin typeface="Verdana" charset="0"/>
                </a:rPr>
                <a:t>FPRs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</p:grp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228600" y="838200"/>
            <a:ext cx="8534400" cy="202876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latin typeface="Verdana" charset="0"/>
              </a:rPr>
              <a:t> Structural conflicts at the execution stage if some</a:t>
            </a:r>
            <a:r>
              <a:rPr lang="en-US" sz="1800" dirty="0" smtClean="0">
                <a:latin typeface="Verdana" charset="0"/>
              </a:rPr>
              <a:t> FPU </a:t>
            </a:r>
            <a:r>
              <a:rPr lang="en-US" sz="1800" dirty="0">
                <a:latin typeface="Verdana" charset="0"/>
              </a:rPr>
              <a:t>or memory unit is not pipelined and </a:t>
            </a:r>
            <a:r>
              <a:rPr lang="en-US" sz="1800" dirty="0" smtClean="0">
                <a:latin typeface="Verdana" charset="0"/>
              </a:rPr>
              <a:t>takes </a:t>
            </a:r>
            <a:r>
              <a:rPr lang="en-US" sz="1800" dirty="0">
                <a:latin typeface="Verdana" charset="0"/>
              </a:rPr>
              <a:t>more than one </a:t>
            </a:r>
            <a:r>
              <a:rPr lang="en-US" sz="1800" dirty="0" smtClean="0">
                <a:latin typeface="Verdana" charset="0"/>
              </a:rPr>
              <a:t>cycle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latin typeface="Verdana" charset="0"/>
              </a:rPr>
              <a:t> Structural conflicts at the write-back stage due to</a:t>
            </a:r>
            <a:r>
              <a:rPr lang="en-US" sz="1800" dirty="0" smtClean="0">
                <a:latin typeface="Verdana" charset="0"/>
              </a:rPr>
              <a:t> variable </a:t>
            </a:r>
            <a:r>
              <a:rPr lang="en-US" sz="1800" dirty="0">
                <a:latin typeface="Verdana" charset="0"/>
              </a:rPr>
              <a:t>latencies of different functional </a:t>
            </a:r>
            <a:r>
              <a:rPr lang="en-US" sz="1800" dirty="0" smtClean="0">
                <a:latin typeface="Verdana" charset="0"/>
              </a:rPr>
              <a:t>units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latin typeface="Verdana" charset="0"/>
              </a:rPr>
              <a:t> Out-of-order write hazards due to </a:t>
            </a:r>
            <a:r>
              <a:rPr lang="en-US" sz="1800" dirty="0" smtClean="0">
                <a:latin typeface="Verdana" charset="0"/>
              </a:rPr>
              <a:t>variable latencies </a:t>
            </a:r>
            <a:r>
              <a:rPr lang="en-US" sz="1800" dirty="0">
                <a:latin typeface="Verdana" charset="0"/>
              </a:rPr>
              <a:t>of different functional </a:t>
            </a:r>
            <a:r>
              <a:rPr lang="en-US" sz="1800" dirty="0" smtClean="0">
                <a:latin typeface="Verdana" charset="0"/>
              </a:rPr>
              <a:t>units</a:t>
            </a:r>
            <a:endParaRPr lang="en-US" sz="1800" i="1" dirty="0" smtClean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1800" dirty="0">
                <a:latin typeface="Verdana" charset="0"/>
              </a:rPr>
              <a:t> How to handle exceptions?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FCA227-806A-B440-A153-7728280E68BE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162800" cy="854075"/>
          </a:xfrm>
        </p:spPr>
        <p:txBody>
          <a:bodyPr/>
          <a:lstStyle/>
          <a:p>
            <a:r>
              <a:rPr lang="en-US"/>
              <a:t>Complex In-Order Pipeline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52650"/>
            <a:ext cx="4191000" cy="3276600"/>
          </a:xfrm>
          <a:noFill/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/>
              <a:t>Delay writeback so all operations have same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/>
              <a:t>latency to W stage</a:t>
            </a:r>
          </a:p>
          <a:p>
            <a:pPr marL="347663" lvl="1" indent="-233363">
              <a:spcBef>
                <a:spcPct val="0"/>
              </a:spcBef>
            </a:pPr>
            <a:r>
              <a:rPr lang="en-US" sz="2000"/>
              <a:t>Write ports never oversubscribed (one inst. in &amp; one inst. out every cycle)</a:t>
            </a:r>
          </a:p>
          <a:p>
            <a:pPr marL="347663" lvl="1" indent="-233363">
              <a:spcBef>
                <a:spcPct val="0"/>
              </a:spcBef>
            </a:pPr>
            <a:r>
              <a:rPr lang="en-US" sz="2000"/>
              <a:t>Stall pipeline on long latency operations, e.g., divides, cache misses</a:t>
            </a:r>
          </a:p>
          <a:p>
            <a:pPr marL="347663" lvl="1" indent="-233363">
              <a:spcBef>
                <a:spcPct val="0"/>
              </a:spcBef>
            </a:pPr>
            <a:r>
              <a:rPr lang="en-US" sz="2000"/>
              <a:t>Handle exceptions in-order at commit point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/>
          </a:p>
        </p:txBody>
      </p:sp>
      <p:grpSp>
        <p:nvGrpSpPr>
          <p:cNvPr id="33799" name="Group 87"/>
          <p:cNvGrpSpPr>
            <a:grpSpLocks/>
          </p:cNvGrpSpPr>
          <p:nvPr/>
        </p:nvGrpSpPr>
        <p:grpSpPr bwMode="auto">
          <a:xfrm>
            <a:off x="1343025" y="628650"/>
            <a:ext cx="7637463" cy="5373688"/>
            <a:chOff x="894" y="624"/>
            <a:chExt cx="4811" cy="3385"/>
          </a:xfrm>
        </p:grpSpPr>
        <p:sp>
          <p:nvSpPr>
            <p:cNvPr id="33802" name="Text Box 4"/>
            <p:cNvSpPr txBox="1">
              <a:spLocks noChangeArrowheads="1"/>
            </p:cNvSpPr>
            <p:nvPr/>
          </p:nvSpPr>
          <p:spPr bwMode="auto">
            <a:xfrm>
              <a:off x="4896" y="3060"/>
              <a:ext cx="809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 dirty="0">
                  <a:solidFill>
                    <a:schemeClr val="hlink"/>
                  </a:solidFill>
                </a:rPr>
                <a:t>Commit Point</a:t>
              </a:r>
            </a:p>
          </p:txBody>
        </p:sp>
        <p:sp>
          <p:nvSpPr>
            <p:cNvPr id="33803" name="Freeform 6"/>
            <p:cNvSpPr>
              <a:spLocks/>
            </p:cNvSpPr>
            <p:nvPr/>
          </p:nvSpPr>
          <p:spPr bwMode="auto">
            <a:xfrm>
              <a:off x="3345" y="3532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4" name="Freeform 7"/>
            <p:cNvSpPr>
              <a:spLocks/>
            </p:cNvSpPr>
            <p:nvPr/>
          </p:nvSpPr>
          <p:spPr bwMode="auto">
            <a:xfrm>
              <a:off x="2863" y="1579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5" name="Freeform 8"/>
            <p:cNvSpPr>
              <a:spLocks/>
            </p:cNvSpPr>
            <p:nvPr/>
          </p:nvSpPr>
          <p:spPr bwMode="auto">
            <a:xfrm>
              <a:off x="2863" y="711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6" name="Freeform 9"/>
            <p:cNvSpPr>
              <a:spLocks/>
            </p:cNvSpPr>
            <p:nvPr/>
          </p:nvSpPr>
          <p:spPr bwMode="auto">
            <a:xfrm>
              <a:off x="4001" y="1839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>
              <a:off x="3651" y="1145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>
              <a:off x="982" y="1145"/>
              <a:ext cx="1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09" name="Group 12"/>
            <p:cNvGrpSpPr>
              <a:grpSpLocks/>
            </p:cNvGrpSpPr>
            <p:nvPr/>
          </p:nvGrpSpPr>
          <p:grpSpPr bwMode="auto">
            <a:xfrm>
              <a:off x="894" y="798"/>
              <a:ext cx="175" cy="694"/>
              <a:chOff x="336" y="1200"/>
              <a:chExt cx="144" cy="720"/>
            </a:xfrm>
          </p:grpSpPr>
          <p:sp>
            <p:nvSpPr>
              <p:cNvPr id="33877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PC</a:t>
                </a:r>
              </a:p>
            </p:txBody>
          </p:sp>
          <p:sp>
            <p:nvSpPr>
              <p:cNvPr id="33878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0" name="Rectangle 15"/>
            <p:cNvSpPr>
              <a:spLocks noChangeArrowheads="1"/>
            </p:cNvSpPr>
            <p:nvPr/>
          </p:nvSpPr>
          <p:spPr bwMode="auto">
            <a:xfrm>
              <a:off x="1113" y="841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Inst. Mem</a:t>
              </a:r>
            </a:p>
          </p:txBody>
        </p:sp>
        <p:grpSp>
          <p:nvGrpSpPr>
            <p:cNvPr id="33811" name="Group 16"/>
            <p:cNvGrpSpPr>
              <a:grpSpLocks/>
            </p:cNvGrpSpPr>
            <p:nvPr/>
          </p:nvGrpSpPr>
          <p:grpSpPr bwMode="auto">
            <a:xfrm>
              <a:off x="1682" y="798"/>
              <a:ext cx="175" cy="694"/>
              <a:chOff x="336" y="1200"/>
              <a:chExt cx="144" cy="720"/>
            </a:xfrm>
          </p:grpSpPr>
          <p:sp>
            <p:nvSpPr>
              <p:cNvPr id="33875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D</a:t>
                </a:r>
              </a:p>
            </p:txBody>
          </p:sp>
          <p:sp>
            <p:nvSpPr>
              <p:cNvPr id="33876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2951" y="1318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1901" y="841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Decode</a:t>
              </a: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>
              <a:off x="3038" y="971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15" name="Group 22"/>
            <p:cNvGrpSpPr>
              <a:grpSpLocks/>
            </p:cNvGrpSpPr>
            <p:nvPr/>
          </p:nvGrpSpPr>
          <p:grpSpPr bwMode="auto">
            <a:xfrm>
              <a:off x="3170" y="798"/>
              <a:ext cx="175" cy="694"/>
              <a:chOff x="336" y="1200"/>
              <a:chExt cx="144" cy="720"/>
            </a:xfrm>
          </p:grpSpPr>
          <p:sp>
            <p:nvSpPr>
              <p:cNvPr id="33873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3874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6" name="Freeform 25"/>
            <p:cNvSpPr>
              <a:spLocks/>
            </p:cNvSpPr>
            <p:nvPr/>
          </p:nvSpPr>
          <p:spPr bwMode="auto">
            <a:xfrm>
              <a:off x="3432" y="841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17" name="Group 26"/>
            <p:cNvGrpSpPr>
              <a:grpSpLocks/>
            </p:cNvGrpSpPr>
            <p:nvPr/>
          </p:nvGrpSpPr>
          <p:grpSpPr bwMode="auto">
            <a:xfrm>
              <a:off x="3738" y="798"/>
              <a:ext cx="176" cy="694"/>
              <a:chOff x="336" y="1200"/>
              <a:chExt cx="144" cy="720"/>
            </a:xfrm>
          </p:grpSpPr>
          <p:sp>
            <p:nvSpPr>
              <p:cNvPr id="33871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72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18" name="Rectangle 29"/>
            <p:cNvSpPr>
              <a:spLocks noChangeArrowheads="1"/>
            </p:cNvSpPr>
            <p:nvPr/>
          </p:nvSpPr>
          <p:spPr bwMode="auto">
            <a:xfrm>
              <a:off x="4001" y="79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/>
                <a:t>Data Mem</a:t>
              </a:r>
            </a:p>
          </p:txBody>
        </p:sp>
        <p:grpSp>
          <p:nvGrpSpPr>
            <p:cNvPr id="33819" name="Group 30"/>
            <p:cNvGrpSpPr>
              <a:grpSpLocks/>
            </p:cNvGrpSpPr>
            <p:nvPr/>
          </p:nvGrpSpPr>
          <p:grpSpPr bwMode="auto">
            <a:xfrm>
              <a:off x="5401" y="798"/>
              <a:ext cx="175" cy="694"/>
              <a:chOff x="336" y="1200"/>
              <a:chExt cx="144" cy="720"/>
            </a:xfrm>
          </p:grpSpPr>
          <p:sp>
            <p:nvSpPr>
              <p:cNvPr id="33869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3870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0" name="Text Box 33"/>
            <p:cNvSpPr txBox="1">
              <a:spLocks noChangeArrowheads="1"/>
            </p:cNvSpPr>
            <p:nvPr/>
          </p:nvSpPr>
          <p:spPr bwMode="auto">
            <a:xfrm>
              <a:off x="3468" y="1048"/>
              <a:ext cx="191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+</a:t>
              </a:r>
            </a:p>
          </p:txBody>
        </p:sp>
        <p:sp>
          <p:nvSpPr>
            <p:cNvPr id="33821" name="Rectangle 34"/>
            <p:cNvSpPr>
              <a:spLocks noChangeArrowheads="1"/>
            </p:cNvSpPr>
            <p:nvPr/>
          </p:nvSpPr>
          <p:spPr bwMode="auto">
            <a:xfrm>
              <a:off x="2601" y="841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GPRs</a:t>
              </a:r>
            </a:p>
          </p:txBody>
        </p:sp>
        <p:sp>
          <p:nvSpPr>
            <p:cNvPr id="33822" name="Line 35"/>
            <p:cNvSpPr>
              <a:spLocks noChangeShapeType="1"/>
            </p:cNvSpPr>
            <p:nvPr/>
          </p:nvSpPr>
          <p:spPr bwMode="auto">
            <a:xfrm>
              <a:off x="3651" y="2013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23" name="Freeform 36"/>
            <p:cNvSpPr>
              <a:spLocks/>
            </p:cNvSpPr>
            <p:nvPr/>
          </p:nvSpPr>
          <p:spPr bwMode="auto">
            <a:xfrm>
              <a:off x="3432" y="1709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24" name="Group 37"/>
            <p:cNvGrpSpPr>
              <a:grpSpLocks/>
            </p:cNvGrpSpPr>
            <p:nvPr/>
          </p:nvGrpSpPr>
          <p:grpSpPr bwMode="auto">
            <a:xfrm>
              <a:off x="3738" y="1666"/>
              <a:ext cx="176" cy="694"/>
              <a:chOff x="336" y="1200"/>
              <a:chExt cx="144" cy="720"/>
            </a:xfrm>
          </p:grpSpPr>
          <p:sp>
            <p:nvSpPr>
              <p:cNvPr id="33867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68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825" name="Group 40"/>
            <p:cNvGrpSpPr>
              <a:grpSpLocks/>
            </p:cNvGrpSpPr>
            <p:nvPr/>
          </p:nvGrpSpPr>
          <p:grpSpPr bwMode="auto">
            <a:xfrm>
              <a:off x="5401" y="1666"/>
              <a:ext cx="175" cy="694"/>
              <a:chOff x="336" y="1200"/>
              <a:chExt cx="144" cy="720"/>
            </a:xfrm>
          </p:grpSpPr>
          <p:sp>
            <p:nvSpPr>
              <p:cNvPr id="33865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W</a:t>
                </a:r>
              </a:p>
            </p:txBody>
          </p:sp>
          <p:sp>
            <p:nvSpPr>
              <p:cNvPr id="33866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4004" y="1917"/>
              <a:ext cx="42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FAdd</a:t>
              </a:r>
            </a:p>
          </p:txBody>
        </p:sp>
        <p:grpSp>
          <p:nvGrpSpPr>
            <p:cNvPr id="33827" name="Group 44"/>
            <p:cNvGrpSpPr>
              <a:grpSpLocks/>
            </p:cNvGrpSpPr>
            <p:nvPr/>
          </p:nvGrpSpPr>
          <p:grpSpPr bwMode="auto">
            <a:xfrm>
              <a:off x="4570" y="1666"/>
              <a:ext cx="175" cy="694"/>
              <a:chOff x="336" y="1200"/>
              <a:chExt cx="144" cy="720"/>
            </a:xfrm>
          </p:grpSpPr>
          <p:sp>
            <p:nvSpPr>
              <p:cNvPr id="33863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64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828" name="Group 47"/>
            <p:cNvGrpSpPr>
              <a:grpSpLocks/>
            </p:cNvGrpSpPr>
            <p:nvPr/>
          </p:nvGrpSpPr>
          <p:grpSpPr bwMode="auto">
            <a:xfrm>
              <a:off x="4570" y="798"/>
              <a:ext cx="175" cy="694"/>
              <a:chOff x="336" y="1200"/>
              <a:chExt cx="144" cy="720"/>
            </a:xfrm>
          </p:grpSpPr>
          <p:sp>
            <p:nvSpPr>
              <p:cNvPr id="33861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62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9" name="Line 50"/>
            <p:cNvSpPr>
              <a:spLocks noChangeShapeType="1"/>
            </p:cNvSpPr>
            <p:nvPr/>
          </p:nvSpPr>
          <p:spPr bwMode="auto">
            <a:xfrm>
              <a:off x="2951" y="2186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0" name="Line 51"/>
            <p:cNvSpPr>
              <a:spLocks noChangeShapeType="1"/>
            </p:cNvSpPr>
            <p:nvPr/>
          </p:nvSpPr>
          <p:spPr bwMode="auto">
            <a:xfrm>
              <a:off x="3038" y="1839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1" name="Rectangle 52"/>
            <p:cNvSpPr>
              <a:spLocks noChangeArrowheads="1"/>
            </p:cNvSpPr>
            <p:nvPr/>
          </p:nvSpPr>
          <p:spPr bwMode="auto">
            <a:xfrm>
              <a:off x="2601" y="1709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FPRs</a:t>
              </a:r>
            </a:p>
          </p:txBody>
        </p:sp>
        <p:grpSp>
          <p:nvGrpSpPr>
            <p:cNvPr id="33832" name="Group 53"/>
            <p:cNvGrpSpPr>
              <a:grpSpLocks/>
            </p:cNvGrpSpPr>
            <p:nvPr/>
          </p:nvGrpSpPr>
          <p:grpSpPr bwMode="auto">
            <a:xfrm>
              <a:off x="3126" y="1666"/>
              <a:ext cx="175" cy="694"/>
              <a:chOff x="336" y="1200"/>
              <a:chExt cx="144" cy="720"/>
            </a:xfrm>
          </p:grpSpPr>
          <p:sp>
            <p:nvSpPr>
              <p:cNvPr id="33859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X1</a:t>
                </a:r>
              </a:p>
            </p:txBody>
          </p:sp>
          <p:sp>
            <p:nvSpPr>
              <p:cNvPr id="33860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33" name="Freeform 56"/>
            <p:cNvSpPr>
              <a:spLocks/>
            </p:cNvSpPr>
            <p:nvPr/>
          </p:nvSpPr>
          <p:spPr bwMode="auto">
            <a:xfrm>
              <a:off x="2557" y="1145"/>
              <a:ext cx="44" cy="824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4" name="Freeform 57"/>
            <p:cNvSpPr>
              <a:spLocks/>
            </p:cNvSpPr>
            <p:nvPr/>
          </p:nvSpPr>
          <p:spPr bwMode="auto">
            <a:xfrm>
              <a:off x="3432" y="2490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35" name="Group 58"/>
            <p:cNvGrpSpPr>
              <a:grpSpLocks/>
            </p:cNvGrpSpPr>
            <p:nvPr/>
          </p:nvGrpSpPr>
          <p:grpSpPr bwMode="auto">
            <a:xfrm>
              <a:off x="3738" y="2447"/>
              <a:ext cx="176" cy="694"/>
              <a:chOff x="336" y="1200"/>
              <a:chExt cx="144" cy="720"/>
            </a:xfrm>
          </p:grpSpPr>
          <p:sp>
            <p:nvSpPr>
              <p:cNvPr id="33857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58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36" name="Text Box 61"/>
            <p:cNvSpPr txBox="1">
              <a:spLocks noChangeArrowheads="1"/>
            </p:cNvSpPr>
            <p:nvPr/>
          </p:nvSpPr>
          <p:spPr bwMode="auto">
            <a:xfrm>
              <a:off x="4014" y="2698"/>
              <a:ext cx="400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FMul</a:t>
              </a:r>
            </a:p>
          </p:txBody>
        </p:sp>
        <p:grpSp>
          <p:nvGrpSpPr>
            <p:cNvPr id="33837" name="Group 62"/>
            <p:cNvGrpSpPr>
              <a:grpSpLocks/>
            </p:cNvGrpSpPr>
            <p:nvPr/>
          </p:nvGrpSpPr>
          <p:grpSpPr bwMode="auto">
            <a:xfrm>
              <a:off x="4570" y="2447"/>
              <a:ext cx="175" cy="694"/>
              <a:chOff x="336" y="1200"/>
              <a:chExt cx="144" cy="720"/>
            </a:xfrm>
          </p:grpSpPr>
          <p:sp>
            <p:nvSpPr>
              <p:cNvPr id="33855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56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38" name="Freeform 65"/>
            <p:cNvSpPr>
              <a:spLocks/>
            </p:cNvSpPr>
            <p:nvPr/>
          </p:nvSpPr>
          <p:spPr bwMode="auto">
            <a:xfrm>
              <a:off x="3345" y="2186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39" name="Freeform 66"/>
            <p:cNvSpPr>
              <a:spLocks/>
            </p:cNvSpPr>
            <p:nvPr/>
          </p:nvSpPr>
          <p:spPr bwMode="auto">
            <a:xfrm>
              <a:off x="3388" y="1839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3840" name="Group 67"/>
            <p:cNvGrpSpPr>
              <a:grpSpLocks/>
            </p:cNvGrpSpPr>
            <p:nvPr/>
          </p:nvGrpSpPr>
          <p:grpSpPr bwMode="auto">
            <a:xfrm>
              <a:off x="3738" y="3184"/>
              <a:ext cx="176" cy="695"/>
              <a:chOff x="336" y="1200"/>
              <a:chExt cx="144" cy="720"/>
            </a:xfrm>
          </p:grpSpPr>
          <p:sp>
            <p:nvSpPr>
              <p:cNvPr id="33853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X2</a:t>
                </a:r>
              </a:p>
            </p:txBody>
          </p:sp>
          <p:sp>
            <p:nvSpPr>
              <p:cNvPr id="33854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41" name="Freeform 70"/>
            <p:cNvSpPr>
              <a:spLocks/>
            </p:cNvSpPr>
            <p:nvPr/>
          </p:nvSpPr>
          <p:spPr bwMode="auto">
            <a:xfrm>
              <a:off x="3345" y="3011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2" name="Freeform 71"/>
            <p:cNvSpPr>
              <a:spLocks/>
            </p:cNvSpPr>
            <p:nvPr/>
          </p:nvSpPr>
          <p:spPr bwMode="auto">
            <a:xfrm>
              <a:off x="3388" y="2620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3" name="Rectangle 72"/>
            <p:cNvSpPr>
              <a:spLocks noChangeArrowheads="1"/>
            </p:cNvSpPr>
            <p:nvPr/>
          </p:nvSpPr>
          <p:spPr bwMode="auto">
            <a:xfrm>
              <a:off x="3432" y="3184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/>
                <a:t>FDiv</a:t>
              </a:r>
            </a:p>
          </p:txBody>
        </p:sp>
        <p:grpSp>
          <p:nvGrpSpPr>
            <p:cNvPr id="33844" name="Group 73"/>
            <p:cNvGrpSpPr>
              <a:grpSpLocks/>
            </p:cNvGrpSpPr>
            <p:nvPr/>
          </p:nvGrpSpPr>
          <p:grpSpPr bwMode="auto">
            <a:xfrm>
              <a:off x="4570" y="3184"/>
              <a:ext cx="175" cy="695"/>
              <a:chOff x="336" y="1200"/>
              <a:chExt cx="144" cy="720"/>
            </a:xfrm>
          </p:grpSpPr>
          <p:sp>
            <p:nvSpPr>
              <p:cNvPr id="33851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/>
                  <a:t>X3</a:t>
                </a:r>
              </a:p>
            </p:txBody>
          </p:sp>
          <p:sp>
            <p:nvSpPr>
              <p:cNvPr id="33852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45" name="Line 76"/>
            <p:cNvSpPr>
              <a:spLocks noChangeShapeType="1"/>
            </p:cNvSpPr>
            <p:nvPr/>
          </p:nvSpPr>
          <p:spPr bwMode="auto">
            <a:xfrm>
              <a:off x="5183" y="2794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6" name="Text Box 77"/>
            <p:cNvSpPr txBox="1">
              <a:spLocks noChangeArrowheads="1"/>
            </p:cNvSpPr>
            <p:nvPr/>
          </p:nvSpPr>
          <p:spPr bwMode="auto">
            <a:xfrm>
              <a:off x="3820" y="3162"/>
              <a:ext cx="91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/>
                <a:t>Unpipelined divider</a:t>
              </a:r>
            </a:p>
          </p:txBody>
        </p:sp>
        <p:sp>
          <p:nvSpPr>
            <p:cNvPr id="33847" name="Freeform 78"/>
            <p:cNvSpPr>
              <a:spLocks/>
            </p:cNvSpPr>
            <p:nvPr/>
          </p:nvSpPr>
          <p:spPr bwMode="auto">
            <a:xfrm>
              <a:off x="5226" y="1145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8" name="Line 79"/>
            <p:cNvSpPr>
              <a:spLocks noChangeShapeType="1"/>
            </p:cNvSpPr>
            <p:nvPr/>
          </p:nvSpPr>
          <p:spPr bwMode="auto">
            <a:xfrm>
              <a:off x="5270" y="3532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49" name="Line 80"/>
            <p:cNvSpPr>
              <a:spLocks noChangeShapeType="1"/>
            </p:cNvSpPr>
            <p:nvPr/>
          </p:nvSpPr>
          <p:spPr bwMode="auto">
            <a:xfrm>
              <a:off x="5314" y="624"/>
              <a:ext cx="0" cy="234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850" name="Freeform 81"/>
            <p:cNvSpPr>
              <a:spLocks/>
            </p:cNvSpPr>
            <p:nvPr/>
          </p:nvSpPr>
          <p:spPr bwMode="auto">
            <a:xfrm>
              <a:off x="3957" y="1145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00" name="Text Box 82"/>
          <p:cNvSpPr txBox="1">
            <a:spLocks noChangeArrowheads="1"/>
          </p:cNvSpPr>
          <p:nvPr/>
        </p:nvSpPr>
        <p:spPr bwMode="auto">
          <a:xfrm>
            <a:off x="152400" y="5353050"/>
            <a:ext cx="5029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i="1">
                <a:latin typeface="Verdana" charset="0"/>
              </a:rPr>
              <a:t>How to prevent increased writeback latency from slowing down single cycle integer operations?</a:t>
            </a:r>
            <a:r>
              <a:rPr lang="en-US" sz="2000">
                <a:latin typeface="Verdana" charset="0"/>
              </a:rPr>
              <a:t> </a:t>
            </a:r>
          </a:p>
        </p:txBody>
      </p:sp>
      <p:sp>
        <p:nvSpPr>
          <p:cNvPr id="1751123" name="Text Box 83"/>
          <p:cNvSpPr txBox="1">
            <a:spLocks noChangeArrowheads="1"/>
          </p:cNvSpPr>
          <p:nvPr/>
        </p:nvSpPr>
        <p:spPr bwMode="auto">
          <a:xfrm>
            <a:off x="3433763" y="5824538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>
                <a:solidFill>
                  <a:schemeClr val="hlink"/>
                </a:solidFill>
              </a:rPr>
              <a:t>Bypassing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3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3783</TotalTime>
  <Pages>12</Pages>
  <Words>3968</Words>
  <Application>Microsoft Macintosh PowerPoint</Application>
  <PresentationFormat>Letter Paper (8.5x11 in)</PresentationFormat>
  <Paragraphs>785</Paragraphs>
  <Slides>36</Slides>
  <Notes>36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CS252-template</vt:lpstr>
      <vt:lpstr>CS 152 Computer Architecture and Engineering   Lecture 10 - Complex Pipelines, Out-of-Order Issue, Register Renaming</vt:lpstr>
      <vt:lpstr>Last time in Lecture 9</vt:lpstr>
      <vt:lpstr>Complex Pipelining: Motivation</vt:lpstr>
      <vt:lpstr>Floating-Point Unit (FPU)</vt:lpstr>
      <vt:lpstr>Functional Unit Characteristics</vt:lpstr>
      <vt:lpstr>Floating-Point ISA</vt:lpstr>
      <vt:lpstr>Realistic Memory Systems </vt:lpstr>
      <vt:lpstr>Issues in Complex Pipeline Control</vt:lpstr>
      <vt:lpstr>Complex In-Order Pipeline</vt:lpstr>
      <vt:lpstr>In-Order Superscalar Pipeline</vt:lpstr>
      <vt:lpstr>Types of Data Hazards </vt:lpstr>
      <vt:lpstr>Register vs. Memory Dependence</vt:lpstr>
      <vt:lpstr>Data Hazards: An Example</vt:lpstr>
      <vt:lpstr>Instruction Scheduling</vt:lpstr>
      <vt:lpstr>Out-of-order Completion In-order Issue</vt:lpstr>
      <vt:lpstr>Complex Pipeline</vt:lpstr>
      <vt:lpstr>When is it Safe to Issue an Instruction?</vt:lpstr>
      <vt:lpstr>A Data Structure for Correct Issues Keeps track of the status of Functional Units</vt:lpstr>
      <vt:lpstr>Simplifying the Data Structure  Assuming In-order Issue</vt:lpstr>
      <vt:lpstr>Simplifying the Data Structure ...</vt:lpstr>
      <vt:lpstr>Scoreboard for In-order Issues</vt:lpstr>
      <vt:lpstr>Scoreboard Dynamics</vt:lpstr>
      <vt:lpstr>In-Order Issue Limitations: an example</vt:lpstr>
      <vt:lpstr>CS152 Administrivia</vt:lpstr>
      <vt:lpstr>Out-of-Order Issue</vt:lpstr>
      <vt:lpstr>Issue Limitations: In-Order and Out-of-Order</vt:lpstr>
      <vt:lpstr>How many instructions can be in the pipeline?</vt:lpstr>
      <vt:lpstr>Overcoming the Lack of Register Names</vt:lpstr>
      <vt:lpstr>Instruction-level Parallelism via Renaming</vt:lpstr>
      <vt:lpstr>Register Renaming</vt:lpstr>
      <vt:lpstr>Renaming Structures</vt:lpstr>
      <vt:lpstr>Reorder Buffer Management</vt:lpstr>
      <vt:lpstr>Renaming &amp; Out-of-order Issue An example</vt:lpstr>
      <vt:lpstr>IBM 360/91 Floating-Point Unit R. M. Tomasulo, 1967</vt:lpstr>
      <vt:lpstr>Effectiveness?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344</cp:revision>
  <cp:lastPrinted>2009-03-09T18:53:24Z</cp:lastPrinted>
  <dcterms:created xsi:type="dcterms:W3CDTF">2012-02-23T05:30:28Z</dcterms:created>
  <dcterms:modified xsi:type="dcterms:W3CDTF">2012-02-23T05:32:58Z</dcterms:modified>
</cp:coreProperties>
</file>