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22" r:id="rId2"/>
    <p:sldId id="570" r:id="rId3"/>
    <p:sldId id="630" r:id="rId4"/>
    <p:sldId id="609" r:id="rId5"/>
    <p:sldId id="625" r:id="rId6"/>
    <p:sldId id="610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39" r:id="rId15"/>
    <p:sldId id="640" r:id="rId16"/>
    <p:sldId id="641" r:id="rId17"/>
    <p:sldId id="642" r:id="rId18"/>
    <p:sldId id="643" r:id="rId19"/>
    <p:sldId id="644" r:id="rId20"/>
    <p:sldId id="645" r:id="rId21"/>
    <p:sldId id="646" r:id="rId22"/>
    <p:sldId id="647" r:id="rId23"/>
    <p:sldId id="648" r:id="rId24"/>
    <p:sldId id="649" r:id="rId25"/>
    <p:sldId id="650" r:id="rId26"/>
    <p:sldId id="651" r:id="rId27"/>
    <p:sldId id="617" r:id="rId28"/>
    <p:sldId id="618" r:id="rId29"/>
    <p:sldId id="628" r:id="rId30"/>
    <p:sldId id="629" r:id="rId31"/>
    <p:sldId id="619" r:id="rId32"/>
    <p:sldId id="620" r:id="rId33"/>
    <p:sldId id="621" r:id="rId34"/>
    <p:sldId id="622" r:id="rId35"/>
    <p:sldId id="623" r:id="rId36"/>
    <p:sldId id="624" r:id="rId37"/>
    <p:sldId id="626" r:id="rId38"/>
    <p:sldId id="627" r:id="rId39"/>
    <p:sldId id="531" r:id="rId4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794" autoAdjust="0"/>
    <p:restoredTop sz="94595" autoAdjust="0"/>
  </p:normalViewPr>
  <p:slideViewPr>
    <p:cSldViewPr>
      <p:cViewPr varScale="1">
        <p:scale>
          <a:sx n="160" d="100"/>
          <a:sy n="160" d="100"/>
        </p:scale>
        <p:origin x="-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AB88EDFF-8161-344A-8860-738AEDE5E2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938FE3D1-FE42-C74E-9460-5ACD8D69E0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F2D1679A-BB82-EE41-84BF-BB1473EEA775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0FAB4-86B0-2149-95C9-A9427C43FCF5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5EFCB-2480-A246-8B77-22A35CC4F4D4}" type="slidenum">
              <a:rPr lang="en-US"/>
              <a:pPr/>
              <a:t>10</a:t>
            </a:fld>
            <a:endParaRPr lang="en-US"/>
          </a:p>
        </p:txBody>
      </p:sp>
      <p:sp>
        <p:nvSpPr>
          <p:cNvPr id="1869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EB8E5-30A8-184A-807E-E1879A809526}" type="slidenum">
              <a:rPr lang="en-US"/>
              <a:pPr/>
              <a:t>11</a:t>
            </a:fld>
            <a:endParaRPr lang="en-US"/>
          </a:p>
        </p:txBody>
      </p:sp>
      <p:sp>
        <p:nvSpPr>
          <p:cNvPr id="187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FC298-42CE-8646-9D99-07D1BBB278B9}" type="slidenum">
              <a:rPr lang="en-US"/>
              <a:pPr/>
              <a:t>12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59189-5FBF-7E4B-A254-BB2E691EC188}" type="slidenum">
              <a:rPr lang="en-US"/>
              <a:pPr/>
              <a:t>13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95927-6DA2-B542-9432-192277F6D361}" type="slidenum">
              <a:rPr lang="en-US"/>
              <a:pPr/>
              <a:t>14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1442B-2C6F-454F-BCD5-01A846D15262}" type="slidenum">
              <a:rPr lang="en-US"/>
              <a:pPr/>
              <a:t>15</a:t>
            </a:fld>
            <a:endParaRPr lang="en-US"/>
          </a:p>
        </p:txBody>
      </p:sp>
      <p:sp>
        <p:nvSpPr>
          <p:cNvPr id="2000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11A9F-369E-904B-B61E-D0088FADB668}" type="slidenum">
              <a:rPr lang="en-US"/>
              <a:pPr/>
              <a:t>16</a:t>
            </a:fld>
            <a:endParaRPr lang="en-US"/>
          </a:p>
        </p:txBody>
      </p:sp>
      <p:sp>
        <p:nvSpPr>
          <p:cNvPr id="200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D68FA-A3EC-BA48-AE3A-789C32D1D653}" type="slidenum">
              <a:rPr lang="en-US"/>
              <a:pPr/>
              <a:t>17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E8019-4B45-994D-9196-AEBB6C1529D8}" type="slidenum">
              <a:rPr lang="en-US"/>
              <a:pPr/>
              <a:t>18</a:t>
            </a:fld>
            <a:endParaRPr lang="en-US"/>
          </a:p>
        </p:txBody>
      </p:sp>
      <p:sp>
        <p:nvSpPr>
          <p:cNvPr id="196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631A4-A674-7C43-ADDF-55C5C5ACF162}" type="slidenum">
              <a:rPr lang="en-US"/>
              <a:pPr/>
              <a:t>19</a:t>
            </a:fld>
            <a:endParaRPr lang="en-US"/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AC205-3299-C74B-B67F-8048D034C531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EDA05-FFEC-B24F-B7AE-08A60C0B27EB}" type="slidenum">
              <a:rPr lang="en-US"/>
              <a:pPr/>
              <a:t>20</a:t>
            </a:fld>
            <a:endParaRPr lang="en-US"/>
          </a:p>
        </p:txBody>
      </p:sp>
      <p:sp>
        <p:nvSpPr>
          <p:cNvPr id="196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BCE0B-87DC-9641-8DA4-4F1469C9AB4F}" type="slidenum">
              <a:rPr lang="en-US"/>
              <a:pPr/>
              <a:t>21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87098-6906-E743-86C5-0F26FC1BAE93}" type="slidenum">
              <a:rPr lang="en-US"/>
              <a:pPr/>
              <a:t>22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6B849-E848-5D4C-825F-E64FDCE374B3}" type="slidenum">
              <a:rPr lang="en-US"/>
              <a:pPr/>
              <a:t>23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/>
              <a:pPr/>
              <a:t>24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948A-BD3F-D742-BC48-3CE189C8C13C}" type="slidenum">
              <a:rPr lang="en-US"/>
              <a:pPr/>
              <a:t>25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75F4-8984-6641-BA1E-868664D2E95A}" type="slidenum">
              <a:rPr lang="en-US"/>
              <a:pPr/>
              <a:t>26</a:t>
            </a:fld>
            <a:endParaRPr lang="en-US"/>
          </a:p>
        </p:txBody>
      </p:sp>
      <p:sp>
        <p:nvSpPr>
          <p:cNvPr id="1982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0C5A4-1028-7546-8C2D-2F62609A3124}" type="slidenum">
              <a:rPr lang="en-US"/>
              <a:pPr/>
              <a:t>27</a:t>
            </a:fld>
            <a:endParaRPr lang="en-US"/>
          </a:p>
        </p:txBody>
      </p:sp>
      <p:sp>
        <p:nvSpPr>
          <p:cNvPr id="138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A88FB-C211-6845-81B4-4390ACE61D97}" type="slidenum">
              <a:rPr lang="en-US"/>
              <a:pPr/>
              <a:t>28</a:t>
            </a:fld>
            <a:endParaRPr lang="en-US"/>
          </a:p>
        </p:txBody>
      </p:sp>
      <p:sp>
        <p:nvSpPr>
          <p:cNvPr id="138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A64F-1391-4A41-8F05-121361694A1A}" type="slidenum">
              <a:rPr lang="en-US"/>
              <a:pPr/>
              <a:t>29</a:t>
            </a:fld>
            <a:endParaRPr lang="en-US"/>
          </a:p>
        </p:txBody>
      </p:sp>
      <p:sp>
        <p:nvSpPr>
          <p:cNvPr id="139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24BC4-8B9C-0748-A4DA-EE70CA48FD9A}" type="slidenum">
              <a:rPr lang="en-US"/>
              <a:pPr/>
              <a:t>3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8979A-DBF2-1F4E-B0B3-910DF50AF7C8}" type="slidenum">
              <a:rPr lang="en-US"/>
              <a:pPr/>
              <a:t>30</a:t>
            </a:fld>
            <a:endParaRPr lang="en-US"/>
          </a:p>
        </p:txBody>
      </p:sp>
      <p:sp>
        <p:nvSpPr>
          <p:cNvPr id="139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8C2ED-404E-CC4C-9616-F3F020BC0D46}" type="slidenum">
              <a:rPr lang="en-US"/>
              <a:pPr/>
              <a:t>31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770E7-9DCB-D445-98F6-45CD2F4C647A}" type="slidenum">
              <a:rPr lang="en-US"/>
              <a:pPr/>
              <a:t>32</a:t>
            </a:fld>
            <a:endParaRPr lang="en-US"/>
          </a:p>
        </p:txBody>
      </p:sp>
      <p:sp>
        <p:nvSpPr>
          <p:cNvPr id="138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46EAF-E913-4E45-BEBA-BE636A3FCDC9}" type="slidenum">
              <a:rPr lang="en-US"/>
              <a:pPr/>
              <a:t>33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34BD-4AB3-F74F-AA9F-33344BD48B4C}" type="slidenum">
              <a:rPr lang="en-US"/>
              <a:pPr/>
              <a:t>34</a:t>
            </a:fld>
            <a:endParaRPr lang="en-US"/>
          </a:p>
        </p:txBody>
      </p:sp>
      <p:sp>
        <p:nvSpPr>
          <p:cNvPr id="138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4EC99-FAF8-6A4C-9FF0-D0BD9225D538}" type="slidenum">
              <a:rPr lang="en-US"/>
              <a:pPr/>
              <a:t>35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0CB8C-9F66-D745-9B58-A109522BBF2B}" type="slidenum">
              <a:rPr lang="en-US"/>
              <a:pPr/>
              <a:t>36</a:t>
            </a:fld>
            <a:endParaRPr lang="en-US"/>
          </a:p>
        </p:txBody>
      </p:sp>
      <p:sp>
        <p:nvSpPr>
          <p:cNvPr id="138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FE086-303A-F643-B264-09C33DC16DB4}" type="slidenum">
              <a:rPr lang="en-US"/>
              <a:pPr/>
              <a:t>37</a:t>
            </a:fld>
            <a:endParaRPr lang="en-US"/>
          </a:p>
        </p:txBody>
      </p:sp>
      <p:sp>
        <p:nvSpPr>
          <p:cNvPr id="139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46523-8E6A-444E-BA23-8A35D75F128B}" type="slidenum">
              <a:rPr lang="en-US"/>
              <a:pPr/>
              <a:t>38</a:t>
            </a:fld>
            <a:endParaRPr lang="en-US"/>
          </a:p>
        </p:txBody>
      </p:sp>
      <p:sp>
        <p:nvSpPr>
          <p:cNvPr id="139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C256A-EF9B-C84B-A6E4-EB4208B6B83E}" type="slidenum">
              <a:rPr lang="en-US"/>
              <a:pPr/>
              <a:t>39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EDE5-6186-0440-A734-FD0E42748329}" type="slidenum">
              <a:rPr lang="en-US"/>
              <a:pPr/>
              <a:t>4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C9976-3901-4547-B0CA-AAF0DCDEC48F}" type="slidenum">
              <a:rPr lang="en-US"/>
              <a:pPr/>
              <a:t>5</a:t>
            </a:fld>
            <a:endParaRPr lang="en-US"/>
          </a:p>
        </p:txBody>
      </p:sp>
      <p:sp>
        <p:nvSpPr>
          <p:cNvPr id="138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1C28D-FFFB-914E-A77C-59C3AE6DB788}" type="slidenum">
              <a:rPr lang="en-US"/>
              <a:pPr/>
              <a:t>6</a:t>
            </a:fld>
            <a:endParaRPr lang="en-US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66F22-2C1F-6C44-AD6E-8FDAD724C5BC}" type="slidenum">
              <a:rPr lang="en-US"/>
              <a:pPr/>
              <a:t>7</a:t>
            </a:fld>
            <a:endParaRPr lang="en-US"/>
          </a:p>
        </p:txBody>
      </p:sp>
      <p:sp>
        <p:nvSpPr>
          <p:cNvPr id="1863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17D89-E74D-E44E-BD01-89AE4976B4DE}" type="slidenum">
              <a:rPr lang="en-US"/>
              <a:pPr/>
              <a:t>8</a:t>
            </a:fld>
            <a:endParaRPr lang="en-US"/>
          </a:p>
        </p:txBody>
      </p:sp>
      <p:sp>
        <p:nvSpPr>
          <p:cNvPr id="1865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5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9F271-7DED-134F-BD3D-8902B6737F79}" type="slidenum">
              <a:rPr lang="en-US"/>
              <a:pPr/>
              <a:t>9</a:t>
            </a:fld>
            <a:endParaRPr lang="en-US"/>
          </a:p>
        </p:txBody>
      </p:sp>
      <p:sp>
        <p:nvSpPr>
          <p:cNvPr id="186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06" tIns="47503" rIns="95006" bIns="47503">
            <a:prstTxWarp prst="textNoShape">
              <a:avLst/>
            </a:prstTxWarp>
          </a:bodyPr>
          <a:lstStyle/>
          <a:p>
            <a:r>
              <a:rPr lang="en-US"/>
              <a:t>Like using compiler to avoid WAW hazards, one can use compiler to reduce control flow penalty.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35BC18-D51D-D84E-83A7-1F39B4AFB6F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7F726E-CCF9-8845-B260-D2B142387DE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7F11900-9E8F-0E4A-8800-F66FE6ADE96B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198ECC-AD89-BC42-BBAE-411E19E7087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2F2924-4AAF-4A46-BE9A-BCABAACE2700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738DD8-A7FB-E54E-9DF4-2318958AC44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549D3B-B3A8-4147-A1A0-B9582F419C1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6D62F4-4AB9-9640-9AF5-0C444DF7CDF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BFD903-F571-4F4D-8A78-F896EF2E874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B457FA-9AFF-E84F-88CD-A89D6A077ED8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25BF2D-53A6-3043-B78B-90D2F2B6029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4E448428-87EA-D245-A496-3F86E9EB8EE1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519446"/>
            <a:ext cx="1747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February</a:t>
            </a:r>
            <a:r>
              <a:rPr lang="en-US" baseline="0" dirty="0" smtClean="0"/>
              <a:t> 2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505200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CS152, Spring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5 - Pipelining </a:t>
            </a:r>
            <a:r>
              <a:rPr lang="en-US" dirty="0" smtClean="0"/>
              <a:t>II</a:t>
            </a:r>
            <a:br>
              <a:rPr lang="en-US" dirty="0" smtClean="0"/>
            </a:br>
            <a:r>
              <a:rPr lang="en-US" dirty="0" smtClean="0"/>
              <a:t>(Branches, Exceptions)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B6C8-2006-0042-9579-31A4D55D2075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152400"/>
            <a:ext cx="8026400" cy="78581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Prediction</a:t>
            </a:r>
          </a:p>
        </p:txBody>
      </p:sp>
      <p:sp>
        <p:nvSpPr>
          <p:cNvPr id="1868803" name="Rectangle 3"/>
          <p:cNvSpPr>
            <a:spLocks noChangeArrowheads="1"/>
          </p:cNvSpPr>
          <p:nvPr/>
        </p:nvSpPr>
        <p:spPr bwMode="auto">
          <a:xfrm>
            <a:off x="706438" y="989013"/>
            <a:ext cx="8231187" cy="4841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Motivation: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Branch penalties limit performance of deeply pipelined processors</a:t>
            </a: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Modern branch predictors have high accuracy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(&gt;95%) and can reduce branch penalties significantly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Required hardware support:</a:t>
            </a: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Prediction structures: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Branch history tables, branch target buffers, etc.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Mispredict recovery mechanisms: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Keep result computation separate from commit	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Kill instructions following branch in pipeline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Restore state to state following branch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9B0-0C49-BC4B-8C4B-DFDAA18CE93E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28600"/>
            <a:ext cx="7848600" cy="760413"/>
          </a:xfrm>
        </p:spPr>
        <p:txBody>
          <a:bodyPr/>
          <a:lstStyle/>
          <a:p>
            <a:r>
              <a:rPr lang="en-US"/>
              <a:t>Static Branch Prediction</a:t>
            </a:r>
          </a:p>
        </p:txBody>
      </p:sp>
      <p:sp>
        <p:nvSpPr>
          <p:cNvPr id="1870851" name="Rectangle 3"/>
          <p:cNvSpPr>
            <a:spLocks noChangeArrowheads="1"/>
          </p:cNvSpPr>
          <p:nvPr/>
        </p:nvSpPr>
        <p:spPr bwMode="auto">
          <a:xfrm>
            <a:off x="584200" y="1054100"/>
            <a:ext cx="71501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Overall probability a branch is taken is ~60-70% but:</a:t>
            </a:r>
          </a:p>
        </p:txBody>
      </p:sp>
      <p:sp>
        <p:nvSpPr>
          <p:cNvPr id="1870852" name="Text Box 4"/>
          <p:cNvSpPr txBox="1">
            <a:spLocks noChangeArrowheads="1"/>
          </p:cNvSpPr>
          <p:nvPr/>
        </p:nvSpPr>
        <p:spPr bwMode="auto">
          <a:xfrm>
            <a:off x="661988" y="3619500"/>
            <a:ext cx="8113712" cy="2225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ISA can attach preferred direction semantics to branches, e.g., Motorola MC88110</a:t>
            </a:r>
          </a:p>
          <a:p>
            <a:pPr lvl="1"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bne0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</a:rPr>
              <a:t> (preferred  taken)	 </a:t>
            </a: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beq0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</a:rPr>
              <a:t> (not taken)</a:t>
            </a:r>
          </a:p>
          <a:p>
            <a:pPr algn="l"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ISA can allow arbitrary choice of statically predicted direction, e.g., HP PA-RISC, Intel IA-64</a:t>
            </a:r>
            <a:br>
              <a:rPr lang="en-US" sz="2000" dirty="0">
                <a:solidFill>
                  <a:srgbClr val="000000"/>
                </a:solidFill>
                <a:latin typeface="Verdana" charset="0"/>
              </a:rPr>
            </a:b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      typically reported as ~80% accurate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7200" y="1600200"/>
            <a:ext cx="1346200" cy="1709738"/>
            <a:chOff x="1696" y="912"/>
            <a:chExt cx="848" cy="1077"/>
          </a:xfrm>
        </p:grpSpPr>
        <p:sp>
          <p:nvSpPr>
            <p:cNvPr id="1870854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5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dirty="0">
                <a:solidFill>
                  <a:srgbClr val="000000"/>
                </a:solidFill>
                <a:latin typeface="Verdana" charset="0"/>
              </a:endParaRPr>
            </a:p>
          </p:txBody>
        </p:sp>
        <p:sp>
          <p:nvSpPr>
            <p:cNvPr id="1870856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7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8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9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92800" y="1600200"/>
            <a:ext cx="1309688" cy="1720850"/>
            <a:chOff x="3975" y="960"/>
            <a:chExt cx="825" cy="1084"/>
          </a:xfrm>
        </p:grpSpPr>
        <p:sp>
          <p:nvSpPr>
            <p:cNvPr id="1870861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2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3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4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5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6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dirty="0">
                <a:latin typeface="Verdana" charset="0"/>
              </a:endParaRPr>
            </a:p>
          </p:txBody>
        </p:sp>
      </p:grpSp>
      <p:sp>
        <p:nvSpPr>
          <p:cNvPr id="1870867" name="Text Box 19"/>
          <p:cNvSpPr txBox="1">
            <a:spLocks noChangeArrowheads="1"/>
          </p:cNvSpPr>
          <p:nvPr/>
        </p:nvSpPr>
        <p:spPr bwMode="auto">
          <a:xfrm>
            <a:off x="1414463" y="2024063"/>
            <a:ext cx="140335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backward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90%</a:t>
            </a:r>
          </a:p>
        </p:txBody>
      </p:sp>
      <p:sp>
        <p:nvSpPr>
          <p:cNvPr id="1870868" name="Text Box 20"/>
          <p:cNvSpPr txBox="1">
            <a:spLocks noChangeArrowheads="1"/>
          </p:cNvSpPr>
          <p:nvPr/>
        </p:nvSpPr>
        <p:spPr bwMode="auto">
          <a:xfrm>
            <a:off x="4618038" y="2024063"/>
            <a:ext cx="11636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forward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349A-FAEF-7143-B706-7AF8557FE7FF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Dynamic Branch Prediction</a:t>
            </a:r>
            <a:br>
              <a:rPr lang="en-US"/>
            </a:br>
            <a:r>
              <a:rPr lang="en-US" sz="2000" i="1"/>
              <a:t>learning based on past behavior</a:t>
            </a:r>
            <a:endParaRPr lang="en-US"/>
          </a:p>
        </p:txBody>
      </p:sp>
      <p:sp>
        <p:nvSpPr>
          <p:cNvPr id="1993731" name="Rectangle 3"/>
          <p:cNvSpPr>
            <a:spLocks noChangeArrowheads="1"/>
          </p:cNvSpPr>
          <p:nvPr/>
        </p:nvSpPr>
        <p:spPr bwMode="auto">
          <a:xfrm>
            <a:off x="431800" y="1571625"/>
            <a:ext cx="8002588" cy="4521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Verdana" charset="0"/>
              </a:rPr>
              <a:t>Temporal correlation</a:t>
            </a:r>
            <a:endParaRPr lang="en-US" sz="2400" dirty="0">
              <a:solidFill>
                <a:srgbClr val="000000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The way a branch resolves may be a good predictor of the way it will resolve at the next execution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Verdana" charset="0"/>
              </a:rPr>
              <a:t>Spatial correlation</a:t>
            </a:r>
            <a:r>
              <a:rPr lang="en-US" sz="2400" dirty="0">
                <a:solidFill>
                  <a:srgbClr val="000000"/>
                </a:solidFill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Several branches may resolve in a highly correlated manner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 (a preferred path of execution)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918E-078A-7848-A09C-0301D98CD389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ChangeArrowheads="1"/>
          </p:cNvSpPr>
          <p:nvPr/>
        </p:nvSpPr>
        <p:spPr bwMode="auto">
          <a:xfrm>
            <a:off x="668338" y="1077913"/>
            <a:ext cx="73755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 Assume 2 BP bits per instruction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 Change the prediction after two consecutive mistakes!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47800" y="1981200"/>
            <a:ext cx="6477000" cy="3352800"/>
            <a:chOff x="1124" y="1600"/>
            <a:chExt cx="3331" cy="16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69" y="1600"/>
              <a:ext cx="1544" cy="1672"/>
              <a:chOff x="1957" y="1124"/>
              <a:chExt cx="1544" cy="1672"/>
            </a:xfrm>
          </p:grpSpPr>
          <p:sp>
            <p:nvSpPr>
              <p:cNvPr id="1995781" name="Oval 5"/>
              <p:cNvSpPr>
                <a:spLocks noChangeArrowheads="1"/>
              </p:cNvSpPr>
              <p:nvPr/>
            </p:nvSpPr>
            <p:spPr bwMode="auto">
              <a:xfrm>
                <a:off x="1957" y="1716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2" name="Oval 6"/>
              <p:cNvSpPr>
                <a:spLocks noChangeArrowheads="1"/>
              </p:cNvSpPr>
              <p:nvPr/>
            </p:nvSpPr>
            <p:spPr bwMode="auto">
              <a:xfrm>
                <a:off x="3053" y="1700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3" name="Oval 7"/>
              <p:cNvSpPr>
                <a:spLocks noChangeArrowheads="1"/>
              </p:cNvSpPr>
              <p:nvPr/>
            </p:nvSpPr>
            <p:spPr bwMode="auto">
              <a:xfrm>
                <a:off x="2549" y="2332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4" name="Oval 8"/>
              <p:cNvSpPr>
                <a:spLocks noChangeArrowheads="1"/>
              </p:cNvSpPr>
              <p:nvPr/>
            </p:nvSpPr>
            <p:spPr bwMode="auto">
              <a:xfrm>
                <a:off x="2509" y="1124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5785" name="Freeform 9"/>
            <p:cNvSpPr>
              <a:spLocks/>
            </p:cNvSpPr>
            <p:nvPr/>
          </p:nvSpPr>
          <p:spPr bwMode="auto">
            <a:xfrm>
              <a:off x="1565" y="2040"/>
              <a:ext cx="409" cy="465"/>
            </a:xfrm>
            <a:custGeom>
              <a:avLst/>
              <a:gdLst/>
              <a:ahLst/>
              <a:cxnLst>
                <a:cxn ang="0">
                  <a:pos x="296" y="440"/>
                </a:cxn>
                <a:cxn ang="0">
                  <a:pos x="104" y="464"/>
                </a:cxn>
                <a:cxn ang="0">
                  <a:pos x="0" y="288"/>
                </a:cxn>
                <a:cxn ang="0">
                  <a:pos x="48" y="32"/>
                </a:cxn>
                <a:cxn ang="0">
                  <a:pos x="296" y="0"/>
                </a:cxn>
                <a:cxn ang="0">
                  <a:pos x="408" y="184"/>
                </a:cxn>
                <a:cxn ang="0">
                  <a:pos x="408" y="184"/>
                </a:cxn>
              </a:cxnLst>
              <a:rect l="0" t="0" r="r" b="b"/>
              <a:pathLst>
                <a:path w="409" h="465">
                  <a:moveTo>
                    <a:pt x="296" y="440"/>
                  </a:moveTo>
                  <a:lnTo>
                    <a:pt x="104" y="464"/>
                  </a:lnTo>
                  <a:lnTo>
                    <a:pt x="0" y="288"/>
                  </a:lnTo>
                  <a:lnTo>
                    <a:pt x="48" y="32"/>
                  </a:lnTo>
                  <a:lnTo>
                    <a:pt x="296" y="0"/>
                  </a:lnTo>
                  <a:lnTo>
                    <a:pt x="408" y="184"/>
                  </a:lnTo>
                  <a:lnTo>
                    <a:pt x="408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6" name="Line 10"/>
            <p:cNvSpPr>
              <a:spLocks noChangeShapeType="1"/>
            </p:cNvSpPr>
            <p:nvPr/>
          </p:nvSpPr>
          <p:spPr bwMode="auto">
            <a:xfrm>
              <a:off x="2189" y="2648"/>
              <a:ext cx="28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7" name="Line 11"/>
            <p:cNvSpPr>
              <a:spLocks noChangeShapeType="1"/>
            </p:cNvSpPr>
            <p:nvPr/>
          </p:nvSpPr>
          <p:spPr bwMode="auto">
            <a:xfrm flipH="1" flipV="1">
              <a:off x="2293" y="2536"/>
              <a:ext cx="304" cy="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8" name="Line 12"/>
            <p:cNvSpPr>
              <a:spLocks noChangeShapeType="1"/>
            </p:cNvSpPr>
            <p:nvPr/>
          </p:nvSpPr>
          <p:spPr bwMode="auto">
            <a:xfrm flipV="1">
              <a:off x="2840" y="2588"/>
              <a:ext cx="240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9" name="Line 13"/>
            <p:cNvSpPr>
              <a:spLocks noChangeShapeType="1"/>
            </p:cNvSpPr>
            <p:nvPr/>
          </p:nvSpPr>
          <p:spPr bwMode="auto">
            <a:xfrm flipH="1" flipV="1">
              <a:off x="2733" y="2024"/>
              <a:ext cx="275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0" name="Line 14"/>
            <p:cNvSpPr>
              <a:spLocks noChangeShapeType="1"/>
            </p:cNvSpPr>
            <p:nvPr/>
          </p:nvSpPr>
          <p:spPr bwMode="auto">
            <a:xfrm flipH="1">
              <a:off x="2229" y="2000"/>
              <a:ext cx="272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1" name="Line 15"/>
            <p:cNvSpPr>
              <a:spLocks noChangeShapeType="1"/>
            </p:cNvSpPr>
            <p:nvPr/>
          </p:nvSpPr>
          <p:spPr bwMode="auto">
            <a:xfrm>
              <a:off x="2861" y="1928"/>
              <a:ext cx="262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2" name="Freeform 16"/>
            <p:cNvSpPr>
              <a:spLocks/>
            </p:cNvSpPr>
            <p:nvPr/>
          </p:nvSpPr>
          <p:spPr bwMode="auto">
            <a:xfrm>
              <a:off x="3397" y="2128"/>
              <a:ext cx="409" cy="465"/>
            </a:xfrm>
            <a:custGeom>
              <a:avLst/>
              <a:gdLst/>
              <a:ahLst/>
              <a:cxnLst>
                <a:cxn ang="0">
                  <a:pos x="16" y="360"/>
                </a:cxn>
                <a:cxn ang="0">
                  <a:pos x="304" y="464"/>
                </a:cxn>
                <a:cxn ang="0">
                  <a:pos x="408" y="288"/>
                </a:cxn>
                <a:cxn ang="0">
                  <a:pos x="360" y="32"/>
                </a:cxn>
                <a:cxn ang="0">
                  <a:pos x="112" y="0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409" h="465">
                  <a:moveTo>
                    <a:pt x="16" y="360"/>
                  </a:moveTo>
                  <a:lnTo>
                    <a:pt x="304" y="464"/>
                  </a:lnTo>
                  <a:lnTo>
                    <a:pt x="408" y="288"/>
                  </a:lnTo>
                  <a:lnTo>
                    <a:pt x="360" y="32"/>
                  </a:lnTo>
                  <a:lnTo>
                    <a:pt x="112" y="0"/>
                  </a:lnTo>
                  <a:lnTo>
                    <a:pt x="0" y="184"/>
                  </a:lnTo>
                  <a:lnTo>
                    <a:pt x="0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3" name="Rectangle 17"/>
            <p:cNvSpPr>
              <a:spLocks noChangeArrowheads="1"/>
            </p:cNvSpPr>
            <p:nvPr/>
          </p:nvSpPr>
          <p:spPr bwMode="auto">
            <a:xfrm>
              <a:off x="2415" y="1714"/>
              <a:ext cx="512" cy="2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 dirty="0">
                  <a:solidFill>
                    <a:srgbClr val="56127A"/>
                  </a:solidFill>
                  <a:latin typeface="Verdana" charset="0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i="1" dirty="0">
                  <a:solidFill>
                    <a:srgbClr val="56127A"/>
                  </a:solidFill>
                  <a:latin typeface="Verdana" charset="0"/>
                </a:rPr>
                <a:t>wrong</a:t>
              </a:r>
            </a:p>
          </p:txBody>
        </p:sp>
        <p:sp>
          <p:nvSpPr>
            <p:cNvPr id="1995794" name="Rectangle 18"/>
            <p:cNvSpPr>
              <a:spLocks noChangeArrowheads="1"/>
            </p:cNvSpPr>
            <p:nvPr/>
          </p:nvSpPr>
          <p:spPr bwMode="auto">
            <a:xfrm>
              <a:off x="2012" y="1920"/>
              <a:ext cx="474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5" name="Rectangle 19"/>
            <p:cNvSpPr>
              <a:spLocks noChangeArrowheads="1"/>
            </p:cNvSpPr>
            <p:nvPr/>
          </p:nvSpPr>
          <p:spPr bwMode="auto">
            <a:xfrm>
              <a:off x="2990" y="1836"/>
              <a:ext cx="624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796" name="Rectangle 20"/>
            <p:cNvSpPr>
              <a:spLocks noChangeArrowheads="1"/>
            </p:cNvSpPr>
            <p:nvPr/>
          </p:nvSpPr>
          <p:spPr bwMode="auto">
            <a:xfrm>
              <a:off x="1124" y="2200"/>
              <a:ext cx="474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7" name="Rectangle 21"/>
            <p:cNvSpPr>
              <a:spLocks noChangeArrowheads="1"/>
            </p:cNvSpPr>
            <p:nvPr/>
          </p:nvSpPr>
          <p:spPr bwMode="auto">
            <a:xfrm>
              <a:off x="2412" y="2536"/>
              <a:ext cx="474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8" name="Rectangle 22"/>
            <p:cNvSpPr>
              <a:spLocks noChangeArrowheads="1"/>
            </p:cNvSpPr>
            <p:nvPr/>
          </p:nvSpPr>
          <p:spPr bwMode="auto">
            <a:xfrm>
              <a:off x="2500" y="2120"/>
              <a:ext cx="474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9" name="Rectangle 23"/>
            <p:cNvSpPr>
              <a:spLocks noChangeArrowheads="1"/>
            </p:cNvSpPr>
            <p:nvPr/>
          </p:nvSpPr>
          <p:spPr bwMode="auto">
            <a:xfrm>
              <a:off x="2956" y="2284"/>
              <a:ext cx="497" cy="2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 dirty="0">
                  <a:solidFill>
                    <a:srgbClr val="56127A"/>
                  </a:solidFill>
                  <a:latin typeface="Verdana" charset="0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i="1" dirty="0">
                  <a:solidFill>
                    <a:srgbClr val="56127A"/>
                  </a:solidFill>
                  <a:latin typeface="Verdana" charset="0"/>
                </a:rPr>
                <a:t>right</a:t>
              </a:r>
            </a:p>
          </p:txBody>
        </p:sp>
        <p:sp>
          <p:nvSpPr>
            <p:cNvPr id="1995800" name="Rectangle 24"/>
            <p:cNvSpPr>
              <a:spLocks noChangeArrowheads="1"/>
            </p:cNvSpPr>
            <p:nvPr/>
          </p:nvSpPr>
          <p:spPr bwMode="auto">
            <a:xfrm>
              <a:off x="1873" y="2284"/>
              <a:ext cx="415" cy="2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 dirty="0">
                  <a:solidFill>
                    <a:srgbClr val="56127A"/>
                  </a:solidFill>
                  <a:latin typeface="Verdana" charset="0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i="1" dirty="0">
                  <a:solidFill>
                    <a:srgbClr val="56127A"/>
                  </a:solidFill>
                  <a:latin typeface="Verdana" charset="0"/>
                </a:rPr>
                <a:t>right</a:t>
              </a:r>
            </a:p>
          </p:txBody>
        </p:sp>
        <p:sp>
          <p:nvSpPr>
            <p:cNvPr id="1995801" name="Rectangle 25"/>
            <p:cNvSpPr>
              <a:spLocks noChangeArrowheads="1"/>
            </p:cNvSpPr>
            <p:nvPr/>
          </p:nvSpPr>
          <p:spPr bwMode="auto">
            <a:xfrm>
              <a:off x="2456" y="2892"/>
              <a:ext cx="512" cy="2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 dirty="0">
                  <a:solidFill>
                    <a:srgbClr val="56127A"/>
                  </a:solidFill>
                  <a:latin typeface="Verdana" charset="0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i="1" dirty="0">
                  <a:solidFill>
                    <a:srgbClr val="56127A"/>
                  </a:solidFill>
                  <a:latin typeface="Verdana" charset="0"/>
                </a:rPr>
                <a:t>wrong</a:t>
              </a:r>
            </a:p>
          </p:txBody>
        </p:sp>
        <p:sp>
          <p:nvSpPr>
            <p:cNvPr id="1995802" name="Rectangle 26"/>
            <p:cNvSpPr>
              <a:spLocks noChangeArrowheads="1"/>
            </p:cNvSpPr>
            <p:nvPr/>
          </p:nvSpPr>
          <p:spPr bwMode="auto">
            <a:xfrm>
              <a:off x="3831" y="2253"/>
              <a:ext cx="624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803" name="Rectangle 27"/>
            <p:cNvSpPr>
              <a:spLocks noChangeArrowheads="1"/>
            </p:cNvSpPr>
            <p:nvPr/>
          </p:nvSpPr>
          <p:spPr bwMode="auto">
            <a:xfrm>
              <a:off x="2939" y="2711"/>
              <a:ext cx="624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804" name="Rectangle 28"/>
            <p:cNvSpPr>
              <a:spLocks noChangeArrowheads="1"/>
            </p:cNvSpPr>
            <p:nvPr/>
          </p:nvSpPr>
          <p:spPr bwMode="auto">
            <a:xfrm>
              <a:off x="1815" y="2739"/>
              <a:ext cx="624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</p:grpSp>
      <p:sp>
        <p:nvSpPr>
          <p:cNvPr id="1995805" name="Text Box 29"/>
          <p:cNvSpPr txBox="1">
            <a:spLocks noChangeArrowheads="1"/>
          </p:cNvSpPr>
          <p:nvPr/>
        </p:nvSpPr>
        <p:spPr bwMode="auto">
          <a:xfrm>
            <a:off x="622300" y="5391150"/>
            <a:ext cx="7766911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BP state:	</a:t>
            </a:r>
            <a:endParaRPr lang="en-US" sz="2000">
              <a:solidFill>
                <a:srgbClr val="000000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	(</a:t>
            </a:r>
            <a:r>
              <a:rPr lang="en-US" sz="2000" i="1">
                <a:solidFill>
                  <a:srgbClr val="000000"/>
                </a:solidFill>
                <a:latin typeface="Verdana" charset="0"/>
              </a:rPr>
              <a:t>predict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 take/¬take) x (</a:t>
            </a:r>
            <a:r>
              <a:rPr lang="en-US" sz="2000" i="1">
                <a:solidFill>
                  <a:srgbClr val="000000"/>
                </a:solidFill>
                <a:latin typeface="Verdana" charset="0"/>
              </a:rPr>
              <a:t>last prediction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 right/wrong)</a:t>
            </a:r>
          </a:p>
        </p:txBody>
      </p:sp>
      <p:sp>
        <p:nvSpPr>
          <p:cNvPr id="1995806" name="Rectangle 30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Branch Prediction Bits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1FB7-FFE2-A346-9C0F-1B85D7D8530D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162800" cy="850900"/>
          </a:xfrm>
        </p:spPr>
        <p:txBody>
          <a:bodyPr/>
          <a:lstStyle/>
          <a:p>
            <a:r>
              <a:rPr lang="en-US"/>
              <a:t>Branch History Table</a:t>
            </a:r>
          </a:p>
        </p:txBody>
      </p:sp>
      <p:sp>
        <p:nvSpPr>
          <p:cNvPr id="1997827" name="Text Box 3"/>
          <p:cNvSpPr txBox="1">
            <a:spLocks noChangeArrowheads="1"/>
          </p:cNvSpPr>
          <p:nvPr/>
        </p:nvSpPr>
        <p:spPr bwMode="auto">
          <a:xfrm>
            <a:off x="450850" y="5715000"/>
            <a:ext cx="81708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4K-entry BHT, 2 bits/entry, ~80-90% correct predictions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084263"/>
            <a:ext cx="4822825" cy="473075"/>
            <a:chOff x="984" y="774"/>
            <a:chExt cx="3038" cy="298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Verdan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997831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32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7833" name="Text Box 9"/>
            <p:cNvSpPr txBox="1">
              <a:spLocks noChangeArrowheads="1"/>
            </p:cNvSpPr>
            <p:nvPr/>
          </p:nvSpPr>
          <p:spPr bwMode="auto">
            <a:xfrm>
              <a:off x="3660" y="822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997834" name="Text Box 10"/>
            <p:cNvSpPr txBox="1">
              <a:spLocks noChangeArrowheads="1"/>
            </p:cNvSpPr>
            <p:nvPr/>
          </p:nvSpPr>
          <p:spPr bwMode="auto">
            <a:xfrm>
              <a:off x="3804" y="822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997835" name="Text Box 11"/>
            <p:cNvSpPr txBox="1">
              <a:spLocks noChangeArrowheads="1"/>
            </p:cNvSpPr>
            <p:nvPr/>
          </p:nvSpPr>
          <p:spPr bwMode="auto">
            <a:xfrm>
              <a:off x="984" y="774"/>
              <a:ext cx="81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Fetch PC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98500" y="2341563"/>
            <a:ext cx="4445000" cy="3222625"/>
            <a:chOff x="440" y="1539"/>
            <a:chExt cx="2800" cy="2030"/>
          </a:xfrm>
        </p:grpSpPr>
        <p:sp>
          <p:nvSpPr>
            <p:cNvPr id="1997837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38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39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76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Branch?</a:t>
              </a:r>
            </a:p>
          </p:txBody>
        </p:sp>
        <p:sp>
          <p:nvSpPr>
            <p:cNvPr id="1997840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1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2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3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90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Target PC</a:t>
              </a:r>
            </a:p>
          </p:txBody>
        </p:sp>
        <p:sp>
          <p:nvSpPr>
            <p:cNvPr id="1997844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4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+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1617663"/>
            <a:ext cx="5848350" cy="2400300"/>
            <a:chOff x="0" y="1083"/>
            <a:chExt cx="3684" cy="1512"/>
          </a:xfrm>
        </p:grpSpPr>
        <p:sp>
          <p:nvSpPr>
            <p:cNvPr id="1997846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I-Cache</a:t>
              </a:r>
            </a:p>
          </p:txBody>
        </p:sp>
        <p:sp>
          <p:nvSpPr>
            <p:cNvPr id="1997847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8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Opcode</a:t>
              </a:r>
            </a:p>
          </p:txBody>
        </p:sp>
        <p:sp>
          <p:nvSpPr>
            <p:cNvPr id="1997849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offset</a:t>
              </a:r>
            </a:p>
          </p:txBody>
        </p:sp>
        <p:sp>
          <p:nvSpPr>
            <p:cNvPr id="1997850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1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2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3" name="Text Box 29"/>
            <p:cNvSpPr txBox="1">
              <a:spLocks noChangeArrowheads="1"/>
            </p:cNvSpPr>
            <p:nvPr/>
          </p:nvSpPr>
          <p:spPr bwMode="auto">
            <a:xfrm>
              <a:off x="0" y="2098"/>
              <a:ext cx="9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Instruction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895850" y="1117600"/>
            <a:ext cx="4062413" cy="4406900"/>
            <a:chOff x="3084" y="768"/>
            <a:chExt cx="2559" cy="2776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1997856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7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8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9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211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Verdana" charset="0"/>
                  </a:rPr>
                  <a:t>k</a:t>
                </a:r>
              </a:p>
            </p:txBody>
          </p:sp>
        </p:grpSp>
        <p:sp>
          <p:nvSpPr>
            <p:cNvPr id="1997860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BHT Index</a:t>
              </a:r>
            </a:p>
          </p:txBody>
        </p:sp>
        <p:sp>
          <p:nvSpPr>
            <p:cNvPr id="1997861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1059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 i="1" baseline="30000">
                  <a:solidFill>
                    <a:srgbClr val="56127A"/>
                  </a:solidFill>
                  <a:latin typeface="Verdana" charset="0"/>
                </a:rPr>
                <a:t>k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-entry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BHT,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2 bits/entry</a:t>
              </a:r>
            </a:p>
          </p:txBody>
        </p:sp>
        <p:sp>
          <p:nvSpPr>
            <p:cNvPr id="1997862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37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Taken/¬Taken?</a:t>
              </a:r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997865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6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997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997871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7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997874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97876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7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8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9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80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81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788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8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E4B2-67D6-FE4E-950D-C145D4BA0DE8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225425"/>
            <a:ext cx="7162800" cy="1003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Exploiting Spatial Correlation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Yeh and Patt, 1992</a:t>
            </a:r>
          </a:p>
        </p:txBody>
      </p:sp>
      <p:sp>
        <p:nvSpPr>
          <p:cNvPr id="1999875" name="Rectangle 3"/>
          <p:cNvSpPr>
            <a:spLocks noChangeArrowheads="1"/>
          </p:cNvSpPr>
          <p:nvPr/>
        </p:nvSpPr>
        <p:spPr bwMode="auto">
          <a:xfrm>
            <a:off x="482600" y="3973513"/>
            <a:ext cx="8169275" cy="14132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History register, </a:t>
            </a:r>
            <a:r>
              <a:rPr lang="en-US" sz="2400">
                <a:solidFill>
                  <a:srgbClr val="000000"/>
                </a:solidFill>
                <a:latin typeface="Verdana" charset="0"/>
              </a:rPr>
              <a:t>H, records the direction of the last N branches executed by the processor</a:t>
            </a:r>
          </a:p>
          <a:p>
            <a:pPr algn="l"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2565400" y="1365250"/>
            <a:ext cx="293687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if (x[i] &lt; 7) then</a:t>
            </a:r>
          </a:p>
          <a:p>
            <a:pPr algn="l">
              <a:spcBef>
                <a:spcPct val="0"/>
              </a:spcBef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	y += 1;</a:t>
            </a:r>
          </a:p>
          <a:p>
            <a:pPr algn="l">
              <a:spcBef>
                <a:spcPct val="0"/>
              </a:spcBef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if (x[i] &lt; 5) then</a:t>
            </a:r>
          </a:p>
          <a:p>
            <a:pPr algn="l">
              <a:spcBef>
                <a:spcPct val="0"/>
              </a:spcBef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	c -= 4;</a:t>
            </a:r>
          </a:p>
        </p:txBody>
      </p:sp>
      <p:sp>
        <p:nvSpPr>
          <p:cNvPr id="1999877" name="Rectangle 5"/>
          <p:cNvSpPr>
            <a:spLocks noChangeArrowheads="1"/>
          </p:cNvSpPr>
          <p:nvPr/>
        </p:nvSpPr>
        <p:spPr bwMode="auto">
          <a:xfrm>
            <a:off x="533400" y="2819400"/>
            <a:ext cx="816927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Verdana" charset="0"/>
              </a:rPr>
              <a:t>If first condition false, second condition also 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74EB-72D2-3E43-AFE2-3AAC741E5822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1628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Two-Level Branch Predictor</a:t>
            </a:r>
            <a:endParaRPr lang="en-US" sz="2000" i="1"/>
          </a:p>
        </p:txBody>
      </p:sp>
      <p:sp>
        <p:nvSpPr>
          <p:cNvPr id="2001923" name="Rectangle 3"/>
          <p:cNvSpPr>
            <a:spLocks noChangeArrowheads="1"/>
          </p:cNvSpPr>
          <p:nvPr/>
        </p:nvSpPr>
        <p:spPr bwMode="auto">
          <a:xfrm>
            <a:off x="546100" y="914400"/>
            <a:ext cx="74517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Pentium Pro uses the result from the last two branches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1739900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27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30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32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33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35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36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38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39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40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41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42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86400" y="1739900"/>
            <a:ext cx="457200" cy="3619500"/>
            <a:chOff x="3456" y="1344"/>
            <a:chExt cx="288" cy="2280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2001945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46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2001948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49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2001951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52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2001954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55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56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57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58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59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60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61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6400800" y="1739900"/>
            <a:ext cx="458788" cy="3619500"/>
            <a:chOff x="4032" y="1344"/>
            <a:chExt cx="289" cy="2280"/>
          </a:xfrm>
        </p:grpSpPr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2001964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65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2001967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68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2001970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71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2001973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74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75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6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7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8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9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80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7239000" y="1739900"/>
            <a:ext cx="457200" cy="3619500"/>
            <a:chOff x="4284" y="1035"/>
            <a:chExt cx="288" cy="2280"/>
          </a:xfrm>
        </p:grpSpPr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83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84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86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87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89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90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92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93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94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5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6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7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8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9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02000" name="Freeform 80"/>
          <p:cNvSpPr>
            <a:spLocks/>
          </p:cNvSpPr>
          <p:nvPr/>
        </p:nvSpPr>
        <p:spPr bwMode="auto">
          <a:xfrm>
            <a:off x="4572000" y="5397500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914400" y="1663700"/>
            <a:ext cx="3676650" cy="1104900"/>
            <a:chOff x="624" y="1392"/>
            <a:chExt cx="2316" cy="696"/>
          </a:xfrm>
        </p:grpSpPr>
        <p:sp>
          <p:nvSpPr>
            <p:cNvPr id="2002002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002003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004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005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006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2002007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2002009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010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011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012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211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Verdana" charset="0"/>
                  </a:rPr>
                  <a:t>k</a:t>
                </a:r>
              </a:p>
            </p:txBody>
          </p:sp>
        </p:grpSp>
        <p:sp>
          <p:nvSpPr>
            <p:cNvPr id="2002013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81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Fetch PC</a:t>
              </a:r>
            </a:p>
          </p:txBody>
        </p:sp>
      </p:grpSp>
      <p:sp>
        <p:nvSpPr>
          <p:cNvPr id="2002014" name="Line 94"/>
          <p:cNvSpPr>
            <a:spLocks noChangeShapeType="1"/>
          </p:cNvSpPr>
          <p:nvPr/>
        </p:nvSpPr>
        <p:spPr bwMode="auto">
          <a:xfrm>
            <a:off x="6172200" y="58547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5" name="Rectangle 95"/>
          <p:cNvSpPr>
            <a:spLocks noChangeArrowheads="1"/>
          </p:cNvSpPr>
          <p:nvPr/>
        </p:nvSpPr>
        <p:spPr bwMode="auto">
          <a:xfrm>
            <a:off x="3167063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6" name="Rectangle 96"/>
          <p:cNvSpPr>
            <a:spLocks noChangeArrowheads="1"/>
          </p:cNvSpPr>
          <p:nvPr/>
        </p:nvSpPr>
        <p:spPr bwMode="auto">
          <a:xfrm>
            <a:off x="3657600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7" name="Line 97"/>
          <p:cNvSpPr>
            <a:spLocks noChangeShapeType="1"/>
          </p:cNvSpPr>
          <p:nvPr/>
        </p:nvSpPr>
        <p:spPr bwMode="auto">
          <a:xfrm>
            <a:off x="1928813" y="4718050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8" name="AutoShape 98"/>
          <p:cNvSpPr>
            <a:spLocks/>
          </p:cNvSpPr>
          <p:nvPr/>
        </p:nvSpPr>
        <p:spPr bwMode="auto">
          <a:xfrm rot="5400000">
            <a:off x="3409950" y="4806950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9" name="Freeform 99"/>
          <p:cNvSpPr>
            <a:spLocks/>
          </p:cNvSpPr>
          <p:nvPr/>
        </p:nvSpPr>
        <p:spPr bwMode="auto">
          <a:xfrm>
            <a:off x="3505200" y="5130800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20" name="Text Box 100"/>
          <p:cNvSpPr txBox="1">
            <a:spLocks noChangeArrowheads="1"/>
          </p:cNvSpPr>
          <p:nvPr/>
        </p:nvSpPr>
        <p:spPr bwMode="auto">
          <a:xfrm>
            <a:off x="533400" y="4648200"/>
            <a:ext cx="283527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Shift in Taken/¬Taken results of each branch</a:t>
            </a:r>
          </a:p>
        </p:txBody>
      </p:sp>
      <p:sp>
        <p:nvSpPr>
          <p:cNvPr id="2002021" name="Text Box 101"/>
          <p:cNvSpPr txBox="1">
            <a:spLocks noChangeArrowheads="1"/>
          </p:cNvSpPr>
          <p:nvPr/>
        </p:nvSpPr>
        <p:spPr bwMode="auto">
          <a:xfrm>
            <a:off x="1066800" y="3492500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2-bit global branch history shift register</a:t>
            </a:r>
          </a:p>
        </p:txBody>
      </p:sp>
      <p:sp>
        <p:nvSpPr>
          <p:cNvPr id="2002022" name="Rectangle 102"/>
          <p:cNvSpPr>
            <a:spLocks noChangeArrowheads="1"/>
          </p:cNvSpPr>
          <p:nvPr/>
        </p:nvSpPr>
        <p:spPr bwMode="auto">
          <a:xfrm>
            <a:off x="6324600" y="6049963"/>
            <a:ext cx="21891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Taken/¬Taken?</a:t>
            </a:r>
          </a:p>
        </p:txBody>
      </p:sp>
      <p:sp>
        <p:nvSpPr>
          <p:cNvPr id="2002023" name="Line 103"/>
          <p:cNvSpPr>
            <a:spLocks noChangeShapeType="1"/>
          </p:cNvSpPr>
          <p:nvPr/>
        </p:nvSpPr>
        <p:spPr bwMode="auto">
          <a:xfrm>
            <a:off x="3495675" y="4711700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195-B904-DF40-BD39-0B0C9D08AEB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152400"/>
            <a:ext cx="87630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Speculating Both Directions </a:t>
            </a:r>
          </a:p>
        </p:txBody>
      </p:sp>
      <p:sp>
        <p:nvSpPr>
          <p:cNvPr id="1991683" name="Rectangle 3"/>
          <p:cNvSpPr>
            <a:spLocks noChangeArrowheads="1"/>
          </p:cNvSpPr>
          <p:nvPr/>
        </p:nvSpPr>
        <p:spPr bwMode="auto">
          <a:xfrm>
            <a:off x="304800" y="1917700"/>
            <a:ext cx="71008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resource requirement is proportional to the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number of concurrent speculative executions</a:t>
            </a:r>
          </a:p>
        </p:txBody>
      </p:sp>
      <p:sp>
        <p:nvSpPr>
          <p:cNvPr id="1991684" name="Rectangle 4"/>
          <p:cNvSpPr>
            <a:spLocks noChangeArrowheads="1"/>
          </p:cNvSpPr>
          <p:nvPr/>
        </p:nvSpPr>
        <p:spPr bwMode="auto">
          <a:xfrm>
            <a:off x="533400" y="1003300"/>
            <a:ext cx="801846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Verdana" charset="0"/>
              </a:rPr>
              <a:t>An alternative to branch prediction is to execute both directions of a branch 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</a:rPr>
              <a:t>speculatively</a:t>
            </a:r>
          </a:p>
        </p:txBody>
      </p:sp>
      <p:sp>
        <p:nvSpPr>
          <p:cNvPr id="1991685" name="Rectangle 5"/>
          <p:cNvSpPr>
            <a:spLocks noChangeArrowheads="1"/>
          </p:cNvSpPr>
          <p:nvPr/>
        </p:nvSpPr>
        <p:spPr bwMode="auto">
          <a:xfrm>
            <a:off x="304800" y="4356100"/>
            <a:ext cx="65643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branch prediction takes less resources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than speculative execution of both paths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91686" name="Rectangle 6"/>
          <p:cNvSpPr>
            <a:spLocks noChangeArrowheads="1"/>
          </p:cNvSpPr>
          <p:nvPr/>
        </p:nvSpPr>
        <p:spPr bwMode="auto">
          <a:xfrm>
            <a:off x="304800" y="2908300"/>
            <a:ext cx="7405688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only half the resources engage in useful work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when both directions of a branch are executed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speculatively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91687" name="Rectangle 7"/>
          <p:cNvSpPr>
            <a:spLocks noChangeArrowheads="1"/>
          </p:cNvSpPr>
          <p:nvPr/>
        </p:nvSpPr>
        <p:spPr bwMode="auto">
          <a:xfrm>
            <a:off x="457200" y="5105400"/>
            <a:ext cx="8150225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Verdana" charset="0"/>
              </a:rPr>
              <a:t>With accurate branch prediction, it is more cost effective to dedicate all resources to the predicted </a:t>
            </a:r>
            <a:r>
              <a:rPr lang="en-US" sz="2400" i="1" dirty="0" smtClean="0">
                <a:solidFill>
                  <a:srgbClr val="000000"/>
                </a:solidFill>
                <a:latin typeface="Verdana" charset="0"/>
              </a:rPr>
              <a:t>direction!</a:t>
            </a:r>
            <a:endParaRPr lang="en-US" sz="2400" i="1" dirty="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1683" grpId="0" autoUpdateAnimBg="0"/>
      <p:bldP spid="1991685" grpId="0" autoUpdateAnimBg="0"/>
      <p:bldP spid="1991686" grpId="0" autoUpdateAnimBg="0"/>
      <p:bldP spid="199168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160D-9495-2F49-B4A9-A2EF7A3593AE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212725"/>
            <a:ext cx="8423275" cy="685800"/>
          </a:xfrm>
        </p:spPr>
        <p:txBody>
          <a:bodyPr/>
          <a:lstStyle/>
          <a:p>
            <a:r>
              <a:rPr lang="en-US"/>
              <a:t>Limitations of BHTs</a:t>
            </a:r>
          </a:p>
        </p:txBody>
      </p:sp>
      <p:sp>
        <p:nvSpPr>
          <p:cNvPr id="1965059" name="Text Box 3"/>
          <p:cNvSpPr txBox="1">
            <a:spLocks noChangeArrowheads="1"/>
          </p:cNvSpPr>
          <p:nvPr/>
        </p:nvSpPr>
        <p:spPr bwMode="auto">
          <a:xfrm>
            <a:off x="762000" y="1025525"/>
            <a:ext cx="80645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Only predicts branch direction. Therefore, cannot redirect fetch stream until after branch target is determined.</a:t>
            </a:r>
          </a:p>
        </p:txBody>
      </p:sp>
      <p:sp>
        <p:nvSpPr>
          <p:cNvPr id="1965060" name="Text Box 4"/>
          <p:cNvSpPr txBox="1">
            <a:spLocks noChangeArrowheads="1"/>
          </p:cNvSpPr>
          <p:nvPr/>
        </p:nvSpPr>
        <p:spPr bwMode="auto">
          <a:xfrm>
            <a:off x="1955800" y="5851525"/>
            <a:ext cx="56515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 err="1">
                <a:solidFill>
                  <a:srgbClr val="000000"/>
                </a:solidFill>
                <a:latin typeface="Verdana" charset="0"/>
              </a:rPr>
              <a:t>UltraSPARC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</a:rPr>
              <a:t>-III fetch pipeline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1863725"/>
            <a:ext cx="3352800" cy="1524000"/>
            <a:chOff x="144" y="1200"/>
            <a:chExt cx="2112" cy="960"/>
          </a:xfrm>
        </p:grpSpPr>
        <p:sp>
          <p:nvSpPr>
            <p:cNvPr id="1965062" name="Text Box 6"/>
            <p:cNvSpPr txBox="1">
              <a:spLocks noChangeArrowheads="1"/>
            </p:cNvSpPr>
            <p:nvPr/>
          </p:nvSpPr>
          <p:spPr bwMode="auto">
            <a:xfrm>
              <a:off x="144" y="1248"/>
              <a:ext cx="1728" cy="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Correctly </a:t>
              </a:r>
            </a:p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predicted </a:t>
              </a:r>
            </a:p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taken branch penalty</a:t>
              </a:r>
            </a:p>
          </p:txBody>
        </p:sp>
        <p:sp>
          <p:nvSpPr>
            <p:cNvPr id="1965063" name="Freeform 7"/>
            <p:cNvSpPr>
              <a:spLocks/>
            </p:cNvSpPr>
            <p:nvPr/>
          </p:nvSpPr>
          <p:spPr bwMode="auto">
            <a:xfrm>
              <a:off x="1680" y="1200"/>
              <a:ext cx="576" cy="960"/>
            </a:xfrm>
            <a:custGeom>
              <a:avLst/>
              <a:gdLst/>
              <a:ahLst/>
              <a:cxnLst>
                <a:cxn ang="0">
                  <a:pos x="576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576" y="0"/>
                </a:cxn>
              </a:cxnLst>
              <a:rect l="0" t="0" r="r" b="b"/>
              <a:pathLst>
                <a:path w="576" h="960">
                  <a:moveTo>
                    <a:pt x="576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576" y="0"/>
                  </a:ln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5800" y="1939925"/>
            <a:ext cx="2895600" cy="2590800"/>
            <a:chOff x="432" y="1248"/>
            <a:chExt cx="1824" cy="1632"/>
          </a:xfrm>
        </p:grpSpPr>
        <p:sp>
          <p:nvSpPr>
            <p:cNvPr id="1965065" name="Text Box 9"/>
            <p:cNvSpPr txBox="1">
              <a:spLocks noChangeArrowheads="1"/>
            </p:cNvSpPr>
            <p:nvPr/>
          </p:nvSpPr>
          <p:spPr bwMode="auto">
            <a:xfrm>
              <a:off x="432" y="2352"/>
              <a:ext cx="148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solidFill>
                    <a:schemeClr val="accent1"/>
                  </a:solidFill>
                  <a:latin typeface="Verdana" charset="0"/>
                </a:rPr>
                <a:t>Jump Register penalty</a:t>
              </a:r>
            </a:p>
          </p:txBody>
        </p:sp>
        <p:sp>
          <p:nvSpPr>
            <p:cNvPr id="1965066" name="Freeform 10"/>
            <p:cNvSpPr>
              <a:spLocks/>
            </p:cNvSpPr>
            <p:nvPr/>
          </p:nvSpPr>
          <p:spPr bwMode="auto">
            <a:xfrm>
              <a:off x="1968" y="1248"/>
              <a:ext cx="288" cy="1632"/>
            </a:xfrm>
            <a:custGeom>
              <a:avLst/>
              <a:gdLst/>
              <a:ahLst/>
              <a:cxnLst>
                <a:cxn ang="0">
                  <a:pos x="288" y="1632"/>
                </a:cxn>
                <a:cxn ang="0">
                  <a:pos x="0" y="1632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8" h="1632">
                  <a:moveTo>
                    <a:pt x="288" y="1632"/>
                  </a:moveTo>
                  <a:lnTo>
                    <a:pt x="0" y="1632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1863725"/>
            <a:ext cx="5383213" cy="3836988"/>
            <a:chOff x="2256" y="1200"/>
            <a:chExt cx="3391" cy="2417"/>
          </a:xfrm>
        </p:grpSpPr>
        <p:sp>
          <p:nvSpPr>
            <p:cNvPr id="1965068" name="Rectangle 12"/>
            <p:cNvSpPr>
              <a:spLocks noChangeArrowheads="1"/>
            </p:cNvSpPr>
            <p:nvPr/>
          </p:nvSpPr>
          <p:spPr bwMode="auto">
            <a:xfrm>
              <a:off x="2256" y="12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965069" name="Text Box 13"/>
            <p:cNvSpPr txBox="1">
              <a:spLocks noChangeArrowheads="1"/>
            </p:cNvSpPr>
            <p:nvPr/>
          </p:nvSpPr>
          <p:spPr bwMode="auto">
            <a:xfrm>
              <a:off x="2486" y="1204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965070" name="Rectangle 14"/>
            <p:cNvSpPr>
              <a:spLocks noChangeArrowheads="1"/>
            </p:cNvSpPr>
            <p:nvPr/>
          </p:nvSpPr>
          <p:spPr bwMode="auto">
            <a:xfrm>
              <a:off x="2256" y="14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65071" name="Text Box 15"/>
            <p:cNvSpPr txBox="1">
              <a:spLocks noChangeArrowheads="1"/>
            </p:cNvSpPr>
            <p:nvPr/>
          </p:nvSpPr>
          <p:spPr bwMode="auto">
            <a:xfrm>
              <a:off x="2486" y="1444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965072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965073" name="Text Box 17"/>
            <p:cNvSpPr txBox="1">
              <a:spLocks noChangeArrowheads="1"/>
            </p:cNvSpPr>
            <p:nvPr/>
          </p:nvSpPr>
          <p:spPr bwMode="auto">
            <a:xfrm>
              <a:off x="2486" y="1684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965074" name="Rectangle 18"/>
            <p:cNvSpPr>
              <a:spLocks noChangeArrowheads="1"/>
            </p:cNvSpPr>
            <p:nvPr/>
          </p:nvSpPr>
          <p:spPr bwMode="auto">
            <a:xfrm>
              <a:off x="2256" y="192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965075" name="Text Box 19"/>
            <p:cNvSpPr txBox="1">
              <a:spLocks noChangeArrowheads="1"/>
            </p:cNvSpPr>
            <p:nvPr/>
          </p:nvSpPr>
          <p:spPr bwMode="auto">
            <a:xfrm>
              <a:off x="2486" y="1924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965076" name="Rectangle 20"/>
            <p:cNvSpPr>
              <a:spLocks noChangeArrowheads="1"/>
            </p:cNvSpPr>
            <p:nvPr/>
          </p:nvSpPr>
          <p:spPr bwMode="auto">
            <a:xfrm>
              <a:off x="2256" y="216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65077" name="Text Box 21"/>
            <p:cNvSpPr txBox="1">
              <a:spLocks noChangeArrowheads="1"/>
            </p:cNvSpPr>
            <p:nvPr/>
          </p:nvSpPr>
          <p:spPr bwMode="auto">
            <a:xfrm>
              <a:off x="2486" y="2164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965078" name="Rectangle 22"/>
            <p:cNvSpPr>
              <a:spLocks noChangeArrowheads="1"/>
            </p:cNvSpPr>
            <p:nvPr/>
          </p:nvSpPr>
          <p:spPr bwMode="auto">
            <a:xfrm>
              <a:off x="2256" y="24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965079" name="Text Box 23"/>
            <p:cNvSpPr txBox="1">
              <a:spLocks noChangeArrowheads="1"/>
            </p:cNvSpPr>
            <p:nvPr/>
          </p:nvSpPr>
          <p:spPr bwMode="auto">
            <a:xfrm>
              <a:off x="2486" y="2404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965080" name="Rectangle 24"/>
            <p:cNvSpPr>
              <a:spLocks noChangeArrowheads="1"/>
            </p:cNvSpPr>
            <p:nvPr/>
          </p:nvSpPr>
          <p:spPr bwMode="auto">
            <a:xfrm>
              <a:off x="2256" y="26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965081" name="Text Box 25"/>
            <p:cNvSpPr txBox="1">
              <a:spLocks noChangeArrowheads="1"/>
            </p:cNvSpPr>
            <p:nvPr/>
          </p:nvSpPr>
          <p:spPr bwMode="auto">
            <a:xfrm>
              <a:off x="2486" y="2644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965082" name="Rectangle 26"/>
            <p:cNvSpPr>
              <a:spLocks noChangeArrowheads="1"/>
            </p:cNvSpPr>
            <p:nvPr/>
          </p:nvSpPr>
          <p:spPr bwMode="auto">
            <a:xfrm>
              <a:off x="2256" y="28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965083" name="Text Box 27"/>
            <p:cNvSpPr txBox="1">
              <a:spLocks noChangeArrowheads="1"/>
            </p:cNvSpPr>
            <p:nvPr/>
          </p:nvSpPr>
          <p:spPr bwMode="auto">
            <a:xfrm>
              <a:off x="2486" y="2884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  <p:sp>
          <p:nvSpPr>
            <p:cNvPr id="1965084" name="Line 28"/>
            <p:cNvSpPr>
              <a:spLocks noChangeShapeType="1"/>
            </p:cNvSpPr>
            <p:nvPr/>
          </p:nvSpPr>
          <p:spPr bwMode="auto">
            <a:xfrm>
              <a:off x="2390" y="317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085" name="Text Box 29"/>
            <p:cNvSpPr txBox="1">
              <a:spLocks noChangeArrowheads="1"/>
            </p:cNvSpPr>
            <p:nvPr/>
          </p:nvSpPr>
          <p:spPr bwMode="auto">
            <a:xfrm>
              <a:off x="2534" y="3175"/>
              <a:ext cx="287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Remainder of execute pipeline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(+ another 6 stages)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9482-FA61-8942-BDF1-FDE9578E46A5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903-AF18-044E-BC82-BD215E4D8D76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 in Lecture 4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683500" cy="71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Pipelining increases clock frequency, while growing CPI more slowly, hence giving greater performance</a:t>
            </a:r>
          </a:p>
          <a:p>
            <a:pPr lvl="1">
              <a:lnSpc>
                <a:spcPct val="80000"/>
              </a:lnSpc>
            </a:pPr>
            <a:endParaRPr lang="en-US" sz="1600"/>
          </a:p>
        </p:txBody>
      </p:sp>
      <p:sp>
        <p:nvSpPr>
          <p:cNvPr id="1277956" name="Rectangle 4"/>
          <p:cNvSpPr>
            <a:spLocks noChangeArrowheads="1"/>
          </p:cNvSpPr>
          <p:nvPr/>
        </p:nvSpPr>
        <p:spPr bwMode="auto">
          <a:xfrm>
            <a:off x="1066800" y="1752600"/>
            <a:ext cx="7215188" cy="596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>
                <a:solidFill>
                  <a:schemeClr val="tx1"/>
                </a:solidFill>
              </a:rPr>
              <a:t>   </a:t>
            </a:r>
            <a:r>
              <a:rPr lang="en-US" sz="1800" u="sng">
                <a:solidFill>
                  <a:schemeClr val="tx1"/>
                </a:solidFill>
              </a:rPr>
              <a:t>   Time   </a:t>
            </a:r>
            <a:r>
              <a:rPr lang="en-US" sz="1800">
                <a:solidFill>
                  <a:schemeClr val="tx1"/>
                </a:solidFill>
              </a:rPr>
              <a:t>  =   </a:t>
            </a:r>
            <a:r>
              <a:rPr lang="en-US" sz="1800" u="sng">
                <a:solidFill>
                  <a:schemeClr val="tx1"/>
                </a:solidFill>
              </a:rPr>
              <a:t>Instructions</a:t>
            </a:r>
            <a:r>
              <a:rPr lang="en-US" sz="1800">
                <a:solidFill>
                  <a:schemeClr val="tx1"/>
                </a:solidFill>
              </a:rPr>
              <a:t>      </a:t>
            </a:r>
            <a:r>
              <a:rPr lang="en-US" sz="1800" u="sng">
                <a:solidFill>
                  <a:schemeClr val="tx1"/>
                </a:solidFill>
              </a:rPr>
              <a:t>   Cycles    </a:t>
            </a:r>
            <a:r>
              <a:rPr lang="en-US" sz="1800">
                <a:solidFill>
                  <a:schemeClr val="tx1"/>
                </a:solidFill>
              </a:rPr>
              <a:t>        </a:t>
            </a:r>
            <a:r>
              <a:rPr lang="en-US" sz="1800" u="sng">
                <a:solidFill>
                  <a:schemeClr val="tx1"/>
                </a:solidFill>
              </a:rPr>
              <a:t>Time</a:t>
            </a:r>
          </a:p>
          <a:p>
            <a:pPr marL="285750" indent="-285750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sz="1800">
                <a:solidFill>
                  <a:schemeClr val="tx1"/>
                </a:solidFill>
              </a:rPr>
              <a:t>   Program           Program    *   Instruction   *   Cycle</a:t>
            </a:r>
          </a:p>
        </p:txBody>
      </p:sp>
      <p:grpSp>
        <p:nvGrpSpPr>
          <p:cNvPr id="1277966" name="Group 14"/>
          <p:cNvGrpSpPr>
            <a:grpSpLocks/>
          </p:cNvGrpSpPr>
          <p:nvPr/>
        </p:nvGrpSpPr>
        <p:grpSpPr bwMode="auto">
          <a:xfrm>
            <a:off x="5334000" y="2209800"/>
            <a:ext cx="3490913" cy="809625"/>
            <a:chOff x="3360" y="1392"/>
            <a:chExt cx="2199" cy="510"/>
          </a:xfrm>
        </p:grpSpPr>
        <p:sp>
          <p:nvSpPr>
            <p:cNvPr id="1277957" name="Line 5"/>
            <p:cNvSpPr>
              <a:spLocks noChangeShapeType="1"/>
            </p:cNvSpPr>
            <p:nvPr/>
          </p:nvSpPr>
          <p:spPr bwMode="auto">
            <a:xfrm flipH="1" flipV="1">
              <a:off x="4080" y="139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77958" name="Text Box 6"/>
            <p:cNvSpPr txBox="1">
              <a:spLocks noChangeArrowheads="1"/>
            </p:cNvSpPr>
            <p:nvPr/>
          </p:nvSpPr>
          <p:spPr bwMode="auto">
            <a:xfrm>
              <a:off x="3360" y="1536"/>
              <a:ext cx="2199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Reduces because fewer logic gates on critical paths between flip-flops</a:t>
              </a:r>
            </a:p>
          </p:txBody>
        </p:sp>
      </p:grpSp>
      <p:grpSp>
        <p:nvGrpSpPr>
          <p:cNvPr id="1277965" name="Group 13"/>
          <p:cNvGrpSpPr>
            <a:grpSpLocks/>
          </p:cNvGrpSpPr>
          <p:nvPr/>
        </p:nvGrpSpPr>
        <p:grpSpPr bwMode="auto">
          <a:xfrm>
            <a:off x="2590800" y="2286000"/>
            <a:ext cx="2360613" cy="733425"/>
            <a:chOff x="1632" y="1440"/>
            <a:chExt cx="1487" cy="462"/>
          </a:xfrm>
        </p:grpSpPr>
        <p:sp>
          <p:nvSpPr>
            <p:cNvPr id="1277961" name="Line 9"/>
            <p:cNvSpPr>
              <a:spLocks noChangeShapeType="1"/>
            </p:cNvSpPr>
            <p:nvPr/>
          </p:nvSpPr>
          <p:spPr bwMode="auto">
            <a:xfrm flipV="1">
              <a:off x="2592" y="1440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77962" name="Text Box 10"/>
            <p:cNvSpPr txBox="1">
              <a:spLocks noChangeArrowheads="1"/>
            </p:cNvSpPr>
            <p:nvPr/>
          </p:nvSpPr>
          <p:spPr bwMode="auto">
            <a:xfrm>
              <a:off x="1632" y="1536"/>
              <a:ext cx="1487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Increases because of pipeline bubbles</a:t>
              </a:r>
            </a:p>
          </p:txBody>
        </p:sp>
      </p:grpSp>
      <p:sp>
        <p:nvSpPr>
          <p:cNvPr id="1277964" name="Rectangle 12"/>
          <p:cNvSpPr>
            <a:spLocks noChangeArrowheads="1"/>
          </p:cNvSpPr>
          <p:nvPr/>
        </p:nvSpPr>
        <p:spPr bwMode="auto">
          <a:xfrm>
            <a:off x="533400" y="3048000"/>
            <a:ext cx="8153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Pipelining of instructions is complicated by HAZARDS:</a:t>
            </a:r>
          </a:p>
          <a:p>
            <a:pPr marL="685800" lvl="1" indent="-228600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ea typeface="ＭＳ Ｐゴシック" charset="-128"/>
              </a:rPr>
              <a:t>Structural hazards (two instructions want same hardware resource)</a:t>
            </a:r>
          </a:p>
          <a:p>
            <a:pPr marL="685800" lvl="1" indent="-228600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ea typeface="ＭＳ Ｐゴシック" charset="-128"/>
              </a:rPr>
              <a:t>Data hazards (earlier instruction produces value needed by later instruction)</a:t>
            </a:r>
          </a:p>
          <a:p>
            <a:pPr marL="685800" lvl="1" indent="-228600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ea typeface="ＭＳ Ｐゴシック" charset="-128"/>
              </a:rPr>
              <a:t>Control hazards (instruction changes control flow, e.g., branches or exceptions)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Techniques to handle hazards:</a:t>
            </a:r>
          </a:p>
          <a:p>
            <a:pPr marL="685800" lvl="1" indent="-228600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ea typeface="ＭＳ Ｐゴシック" charset="-128"/>
              </a:rPr>
              <a:t>Interlock (hold newer instruction until older instructions drain out of pipeline and write back results)</a:t>
            </a:r>
          </a:p>
          <a:p>
            <a:pPr marL="685800" lvl="1" indent="-228600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ea typeface="ＭＳ Ｐゴシック" charset="-128"/>
              </a:rPr>
              <a:t>Bypass (transfer value from older instruction to newer instruction as soon as available somewhere in machine)</a:t>
            </a:r>
          </a:p>
          <a:p>
            <a:pPr marL="685800" lvl="1" indent="-228600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ea typeface="ＭＳ Ｐゴシック" charset="-128"/>
              </a:rPr>
              <a:t>Speculate (guess effect of earlier instruction)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9296-964E-A54F-89F0-0353B0373A37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162800" cy="698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</a:t>
            </a:r>
          </a:p>
        </p:txBody>
      </p:sp>
      <p:sp>
        <p:nvSpPr>
          <p:cNvPr id="1967107" name="Rectangle 3"/>
          <p:cNvSpPr>
            <a:spLocks noChangeArrowheads="1"/>
          </p:cNvSpPr>
          <p:nvPr/>
        </p:nvSpPr>
        <p:spPr bwMode="auto">
          <a:xfrm>
            <a:off x="760413" y="4748213"/>
            <a:ext cx="7888287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BP bits are stored with the predicted target address.</a:t>
            </a: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IF stage: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 (BP=taken) then nPC=target else nPC=PC+4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later:	  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check prediction, if wrong then kill the instruction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       and update BTB  &amp; BPb else update BPb</a:t>
            </a:r>
          </a:p>
        </p:txBody>
      </p:sp>
      <p:sp>
        <p:nvSpPr>
          <p:cNvPr id="1967108" name="Rectangle 4"/>
          <p:cNvSpPr>
            <a:spLocks noChangeArrowheads="1"/>
          </p:cNvSpPr>
          <p:nvPr/>
        </p:nvSpPr>
        <p:spPr bwMode="auto">
          <a:xfrm>
            <a:off x="303213" y="2093913"/>
            <a:ext cx="8851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IMEM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68488" y="2025650"/>
            <a:ext cx="65087" cy="520700"/>
            <a:chOff x="1177" y="1324"/>
            <a:chExt cx="41" cy="328"/>
          </a:xfrm>
        </p:grpSpPr>
        <p:sp>
          <p:nvSpPr>
            <p:cNvPr id="1967110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11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12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13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67114" name="Rectangle 10"/>
          <p:cNvSpPr>
            <a:spLocks noChangeArrowheads="1"/>
          </p:cNvSpPr>
          <p:nvPr/>
        </p:nvSpPr>
        <p:spPr bwMode="auto">
          <a:xfrm>
            <a:off x="2603500" y="4216400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7115" name="Freeform 11"/>
          <p:cNvSpPr>
            <a:spLocks/>
          </p:cNvSpPr>
          <p:nvPr/>
        </p:nvSpPr>
        <p:spPr bwMode="auto">
          <a:xfrm>
            <a:off x="3657600" y="3822700"/>
            <a:ext cx="8397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480" y="48"/>
              </a:cxn>
              <a:cxn ang="0">
                <a:pos x="528" y="96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7116" name="Freeform 12"/>
          <p:cNvSpPr>
            <a:spLocks/>
          </p:cNvSpPr>
          <p:nvPr/>
        </p:nvSpPr>
        <p:spPr bwMode="auto">
          <a:xfrm>
            <a:off x="2590800" y="3975100"/>
            <a:ext cx="19065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1152" y="48"/>
              </a:cxn>
              <a:cxn ang="0">
                <a:pos x="1200" y="96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7117" name="Line 13"/>
          <p:cNvSpPr>
            <a:spLocks noChangeShapeType="1"/>
          </p:cNvSpPr>
          <p:nvPr/>
        </p:nvSpPr>
        <p:spPr bwMode="auto">
          <a:xfrm>
            <a:off x="3657600" y="42164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7118" name="Rectangle 14"/>
          <p:cNvSpPr>
            <a:spLocks noChangeArrowheads="1"/>
          </p:cNvSpPr>
          <p:nvPr/>
        </p:nvSpPr>
        <p:spPr bwMode="auto">
          <a:xfrm>
            <a:off x="3300413" y="3440113"/>
            <a:ext cx="51649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PC</a:t>
            </a:r>
          </a:p>
        </p:txBody>
      </p:sp>
      <p:sp>
        <p:nvSpPr>
          <p:cNvPr id="1967119" name="Freeform 15"/>
          <p:cNvSpPr>
            <a:spLocks/>
          </p:cNvSpPr>
          <p:nvPr/>
        </p:nvSpPr>
        <p:spPr bwMode="auto">
          <a:xfrm>
            <a:off x="2286000" y="2222500"/>
            <a:ext cx="763588" cy="1677988"/>
          </a:xfrm>
          <a:custGeom>
            <a:avLst/>
            <a:gdLst/>
            <a:ahLst/>
            <a:cxnLst>
              <a:cxn ang="0">
                <a:pos x="480" y="1056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7120" name="Freeform 16"/>
          <p:cNvSpPr>
            <a:spLocks/>
          </p:cNvSpPr>
          <p:nvPr/>
        </p:nvSpPr>
        <p:spPr bwMode="auto">
          <a:xfrm>
            <a:off x="4114800" y="2235200"/>
            <a:ext cx="611188" cy="15128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7121" name="Rectangle 17"/>
          <p:cNvSpPr>
            <a:spLocks noChangeArrowheads="1"/>
          </p:cNvSpPr>
          <p:nvPr/>
        </p:nvSpPr>
        <p:spPr bwMode="auto">
          <a:xfrm>
            <a:off x="7089775" y="1649413"/>
            <a:ext cx="1652496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Branch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Target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Buffer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(2</a:t>
            </a:r>
            <a:r>
              <a:rPr lang="en-US" sz="2000" baseline="30000">
                <a:solidFill>
                  <a:srgbClr val="000000"/>
                </a:solidFill>
                <a:latin typeface="Verdana" charset="0"/>
              </a:rPr>
              <a:t>k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 entries)</a:t>
            </a:r>
          </a:p>
        </p:txBody>
      </p:sp>
      <p:sp>
        <p:nvSpPr>
          <p:cNvPr id="1967122" name="Line 18"/>
          <p:cNvSpPr>
            <a:spLocks noChangeShapeType="1"/>
          </p:cNvSpPr>
          <p:nvPr/>
        </p:nvSpPr>
        <p:spPr bwMode="auto">
          <a:xfrm flipH="1">
            <a:off x="4032250" y="2914650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7123" name="Rectangle 19"/>
          <p:cNvSpPr>
            <a:spLocks noChangeArrowheads="1"/>
          </p:cNvSpPr>
          <p:nvPr/>
        </p:nvSpPr>
        <p:spPr bwMode="auto">
          <a:xfrm>
            <a:off x="4164013" y="2774950"/>
            <a:ext cx="33663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k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00200" y="1117600"/>
            <a:ext cx="687388" cy="3392488"/>
            <a:chOff x="1008" y="696"/>
            <a:chExt cx="433" cy="2305"/>
          </a:xfrm>
        </p:grpSpPr>
        <p:sp>
          <p:nvSpPr>
            <p:cNvPr id="1967125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26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27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28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1967130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7131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7132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67133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1967135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7136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7137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1967139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7140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7141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67142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2303"/>
                </a:cxn>
                <a:cxn ang="0">
                  <a:pos x="0" y="2303"/>
                </a:cxn>
              </a:cxnLst>
              <a:rect l="0" t="0" r="r" b="b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496050" y="1104900"/>
            <a:ext cx="520700" cy="2260600"/>
            <a:chOff x="4092" y="688"/>
            <a:chExt cx="328" cy="1424"/>
          </a:xfrm>
        </p:grpSpPr>
        <p:sp>
          <p:nvSpPr>
            <p:cNvPr id="1967144" name="Rectangle 40"/>
            <p:cNvSpPr>
              <a:spLocks noChangeArrowheads="1"/>
            </p:cNvSpPr>
            <p:nvPr/>
          </p:nvSpPr>
          <p:spPr bwMode="auto">
            <a:xfrm>
              <a:off x="4096" y="688"/>
              <a:ext cx="32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45" name="Line 41"/>
            <p:cNvSpPr>
              <a:spLocks noChangeShapeType="1"/>
            </p:cNvSpPr>
            <p:nvPr/>
          </p:nvSpPr>
          <p:spPr bwMode="auto">
            <a:xfrm>
              <a:off x="4092" y="824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46" name="Line 42"/>
            <p:cNvSpPr>
              <a:spLocks noChangeShapeType="1"/>
            </p:cNvSpPr>
            <p:nvPr/>
          </p:nvSpPr>
          <p:spPr bwMode="auto">
            <a:xfrm>
              <a:off x="4092" y="96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47" name="Line 43"/>
            <p:cNvSpPr>
              <a:spLocks noChangeShapeType="1"/>
            </p:cNvSpPr>
            <p:nvPr/>
          </p:nvSpPr>
          <p:spPr bwMode="auto">
            <a:xfrm>
              <a:off x="4092" y="111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48" name="Line 44"/>
            <p:cNvSpPr>
              <a:spLocks noChangeShapeType="1"/>
            </p:cNvSpPr>
            <p:nvPr/>
          </p:nvSpPr>
          <p:spPr bwMode="auto">
            <a:xfrm>
              <a:off x="4092" y="125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49" name="Line 45"/>
            <p:cNvSpPr>
              <a:spLocks noChangeShapeType="1"/>
            </p:cNvSpPr>
            <p:nvPr/>
          </p:nvSpPr>
          <p:spPr bwMode="auto">
            <a:xfrm>
              <a:off x="4092" y="16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50" name="Line 46"/>
            <p:cNvSpPr>
              <a:spLocks noChangeShapeType="1"/>
            </p:cNvSpPr>
            <p:nvPr/>
          </p:nvSpPr>
          <p:spPr bwMode="auto">
            <a:xfrm>
              <a:off x="4092" y="183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51" name="Line 47"/>
            <p:cNvSpPr>
              <a:spLocks noChangeShapeType="1"/>
            </p:cNvSpPr>
            <p:nvPr/>
          </p:nvSpPr>
          <p:spPr bwMode="auto">
            <a:xfrm>
              <a:off x="4092" y="1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67152" name="Rectangle 48"/>
          <p:cNvSpPr>
            <a:spLocks noChangeArrowheads="1"/>
          </p:cNvSpPr>
          <p:nvPr/>
        </p:nvSpPr>
        <p:spPr bwMode="auto">
          <a:xfrm>
            <a:off x="6462713" y="1057275"/>
            <a:ext cx="62400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BPb</a:t>
            </a:r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6681788" y="2089150"/>
            <a:ext cx="65087" cy="520700"/>
            <a:chOff x="4209" y="1308"/>
            <a:chExt cx="41" cy="328"/>
          </a:xfrm>
        </p:grpSpPr>
        <p:sp>
          <p:nvSpPr>
            <p:cNvPr id="1967154" name="Oval 50"/>
            <p:cNvSpPr>
              <a:spLocks noChangeArrowheads="1"/>
            </p:cNvSpPr>
            <p:nvPr/>
          </p:nvSpPr>
          <p:spPr bwMode="auto">
            <a:xfrm>
              <a:off x="4209" y="130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55" name="Oval 51"/>
            <p:cNvSpPr>
              <a:spLocks noChangeArrowheads="1"/>
            </p:cNvSpPr>
            <p:nvPr/>
          </p:nvSpPr>
          <p:spPr bwMode="auto">
            <a:xfrm>
              <a:off x="4209" y="140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56" name="Oval 52"/>
            <p:cNvSpPr>
              <a:spLocks noChangeArrowheads="1"/>
            </p:cNvSpPr>
            <p:nvPr/>
          </p:nvSpPr>
          <p:spPr bwMode="auto">
            <a:xfrm>
              <a:off x="4209" y="150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57" name="Oval 53"/>
            <p:cNvSpPr>
              <a:spLocks noChangeArrowheads="1"/>
            </p:cNvSpPr>
            <p:nvPr/>
          </p:nvSpPr>
          <p:spPr bwMode="auto">
            <a:xfrm>
              <a:off x="4209" y="159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4743450" y="1104900"/>
            <a:ext cx="1663700" cy="2260600"/>
            <a:chOff x="2988" y="688"/>
            <a:chExt cx="1048" cy="1424"/>
          </a:xfrm>
        </p:grpSpPr>
        <p:sp>
          <p:nvSpPr>
            <p:cNvPr id="1967159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60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61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62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63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64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65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66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67167" name="Rectangle 63"/>
          <p:cNvSpPr>
            <a:spLocks noChangeArrowheads="1"/>
          </p:cNvSpPr>
          <p:nvPr/>
        </p:nvSpPr>
        <p:spPr bwMode="auto">
          <a:xfrm>
            <a:off x="5053013" y="1031875"/>
            <a:ext cx="126229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predicted</a:t>
            </a:r>
          </a:p>
        </p:txBody>
      </p:sp>
      <p:sp>
        <p:nvSpPr>
          <p:cNvPr id="1967168" name="Freeform 64"/>
          <p:cNvSpPr>
            <a:spLocks/>
          </p:cNvSpPr>
          <p:nvPr/>
        </p:nvSpPr>
        <p:spPr bwMode="auto">
          <a:xfrm>
            <a:off x="5600700" y="3378200"/>
            <a:ext cx="1588" cy="1169988"/>
          </a:xfrm>
          <a:custGeom>
            <a:avLst/>
            <a:gdLst/>
            <a:ahLst/>
            <a:cxnLst>
              <a:cxn ang="0">
                <a:pos x="0" y="736"/>
              </a:cxn>
              <a:cxn ang="0">
                <a:pos x="0" y="0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7169" name="Freeform 65"/>
          <p:cNvSpPr>
            <a:spLocks/>
          </p:cNvSpPr>
          <p:nvPr/>
        </p:nvSpPr>
        <p:spPr bwMode="auto">
          <a:xfrm>
            <a:off x="6756400" y="3378200"/>
            <a:ext cx="1588" cy="1182688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0" y="0"/>
              </a:cxn>
            </a:cxnLst>
            <a:rect l="0" t="0" r="r" b="b"/>
            <a:pathLst>
              <a:path w="1" h="745">
                <a:moveTo>
                  <a:pt x="0" y="74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67170" name="Rectangle 66"/>
          <p:cNvSpPr>
            <a:spLocks noChangeArrowheads="1"/>
          </p:cNvSpPr>
          <p:nvPr/>
        </p:nvSpPr>
        <p:spPr bwMode="auto">
          <a:xfrm>
            <a:off x="5548313" y="4087813"/>
            <a:ext cx="96500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target</a:t>
            </a:r>
          </a:p>
        </p:txBody>
      </p:sp>
      <p:sp>
        <p:nvSpPr>
          <p:cNvPr id="1967171" name="Rectangle 67"/>
          <p:cNvSpPr>
            <a:spLocks noChangeArrowheads="1"/>
          </p:cNvSpPr>
          <p:nvPr/>
        </p:nvSpPr>
        <p:spPr bwMode="auto">
          <a:xfrm>
            <a:off x="6704013" y="4087813"/>
            <a:ext cx="5132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BP</a:t>
            </a:r>
          </a:p>
        </p:txBody>
      </p: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5513388" y="2114550"/>
            <a:ext cx="65087" cy="520700"/>
            <a:chOff x="3473" y="1324"/>
            <a:chExt cx="41" cy="328"/>
          </a:xfrm>
        </p:grpSpPr>
        <p:sp>
          <p:nvSpPr>
            <p:cNvPr id="1967173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74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75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7176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67177" name="Rectangle 73"/>
          <p:cNvSpPr>
            <a:spLocks noChangeArrowheads="1"/>
          </p:cNvSpPr>
          <p:nvPr/>
        </p:nvSpPr>
        <p:spPr bwMode="auto">
          <a:xfrm>
            <a:off x="5202238" y="1257300"/>
            <a:ext cx="96500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target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6967-D124-404A-A370-B5BDC2147126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379413"/>
            <a:ext cx="7702550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Address Collisions</a:t>
            </a:r>
          </a:p>
        </p:txBody>
      </p:sp>
      <p:sp>
        <p:nvSpPr>
          <p:cNvPr id="1969155" name="Rectangle 3"/>
          <p:cNvSpPr>
            <a:spLocks noChangeArrowheads="1"/>
          </p:cNvSpPr>
          <p:nvPr/>
        </p:nvSpPr>
        <p:spPr bwMode="auto">
          <a:xfrm>
            <a:off x="509588" y="3613150"/>
            <a:ext cx="6694316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What will be fetched after the instruction at 1028?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	BTB prediction	=	  	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	Correct target		=		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Symbol" charset="2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Symbol" charset="2"/>
              </a:rPr>
              <a:t>	</a:t>
            </a:r>
            <a:endParaRPr lang="en-US" sz="2000" i="1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969156" name="Rectangle 4"/>
          <p:cNvSpPr>
            <a:spLocks noChangeArrowheads="1"/>
          </p:cNvSpPr>
          <p:nvPr/>
        </p:nvSpPr>
        <p:spPr bwMode="auto">
          <a:xfrm>
            <a:off x="517525" y="1876425"/>
            <a:ext cx="15398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Assume a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128-entry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BTB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98713" y="1360488"/>
            <a:ext cx="6375400" cy="2065337"/>
            <a:chOff x="1511" y="665"/>
            <a:chExt cx="4016" cy="130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96" y="1549"/>
              <a:ext cx="1472" cy="417"/>
              <a:chOff x="2096" y="1549"/>
              <a:chExt cx="1472" cy="417"/>
            </a:xfrm>
          </p:grpSpPr>
          <p:sp>
            <p:nvSpPr>
              <p:cNvPr id="1969159" name="Rectangle 7"/>
              <p:cNvSpPr>
                <a:spLocks noChangeArrowheads="1"/>
              </p:cNvSpPr>
              <p:nvPr/>
            </p:nvSpPr>
            <p:spPr bwMode="auto">
              <a:xfrm>
                <a:off x="3200" y="1779"/>
                <a:ext cx="32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9160" name="Rectangle 8"/>
              <p:cNvSpPr>
                <a:spLocks noChangeArrowheads="1"/>
              </p:cNvSpPr>
              <p:nvPr/>
            </p:nvSpPr>
            <p:spPr bwMode="auto">
              <a:xfrm>
                <a:off x="3159" y="1557"/>
                <a:ext cx="35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Verdana" charset="0"/>
                  </a:rPr>
                  <a:t>BPb</a:t>
                </a:r>
              </a:p>
            </p:txBody>
          </p:sp>
          <p:sp>
            <p:nvSpPr>
              <p:cNvPr id="1969161" name="Rectangle 9"/>
              <p:cNvSpPr>
                <a:spLocks noChangeArrowheads="1"/>
              </p:cNvSpPr>
              <p:nvPr/>
            </p:nvSpPr>
            <p:spPr bwMode="auto">
              <a:xfrm>
                <a:off x="2096" y="1779"/>
                <a:ext cx="104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9162" name="Rectangle 10"/>
              <p:cNvSpPr>
                <a:spLocks noChangeArrowheads="1"/>
              </p:cNvSpPr>
              <p:nvPr/>
            </p:nvSpPr>
            <p:spPr bwMode="auto">
              <a:xfrm>
                <a:off x="2319" y="1549"/>
                <a:ext cx="50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Verdana" charset="0"/>
                  </a:rPr>
                  <a:t>target</a:t>
                </a:r>
              </a:p>
            </p:txBody>
          </p:sp>
          <p:sp>
            <p:nvSpPr>
              <p:cNvPr id="1969163" name="Rectangle 11"/>
              <p:cNvSpPr>
                <a:spLocks noChangeArrowheads="1"/>
              </p:cNvSpPr>
              <p:nvPr/>
            </p:nvSpPr>
            <p:spPr bwMode="auto">
              <a:xfrm>
                <a:off x="3175" y="1741"/>
                <a:ext cx="39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Verdana" charset="0"/>
                  </a:rPr>
                  <a:t>take</a:t>
                </a:r>
              </a:p>
            </p:txBody>
          </p:sp>
          <p:sp>
            <p:nvSpPr>
              <p:cNvPr id="1969164" name="Rectangle 12"/>
              <p:cNvSpPr>
                <a:spLocks noChangeArrowheads="1"/>
              </p:cNvSpPr>
              <p:nvPr/>
            </p:nvSpPr>
            <p:spPr bwMode="auto">
              <a:xfrm>
                <a:off x="2286" y="1754"/>
                <a:ext cx="67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9165" name="Rectangle 13"/>
              <p:cNvSpPr>
                <a:spLocks noChangeArrowheads="1"/>
              </p:cNvSpPr>
              <p:nvPr/>
            </p:nvSpPr>
            <p:spPr bwMode="auto">
              <a:xfrm>
                <a:off x="2326" y="1746"/>
                <a:ext cx="33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69166" name="Rectangle 14"/>
              <p:cNvSpPr>
                <a:spLocks noChangeArrowheads="1"/>
              </p:cNvSpPr>
              <p:nvPr/>
            </p:nvSpPr>
            <p:spPr bwMode="auto">
              <a:xfrm>
                <a:off x="2319" y="1733"/>
                <a:ext cx="36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Verdana" charset="0"/>
                  </a:rPr>
                  <a:t>236</a:t>
                </a:r>
              </a:p>
            </p:txBody>
          </p:sp>
        </p:grp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>
              <a:off x="4015" y="1352"/>
              <a:ext cx="117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</a:rPr>
                <a:t>1028  Add .....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108" y="665"/>
              <a:ext cx="1419" cy="1220"/>
              <a:chOff x="4108" y="665"/>
              <a:chExt cx="1419" cy="1220"/>
            </a:xfrm>
          </p:grpSpPr>
          <p:sp>
            <p:nvSpPr>
              <p:cNvPr id="1969169" name="Rectangle 17"/>
              <p:cNvSpPr>
                <a:spLocks noChangeArrowheads="1"/>
              </p:cNvSpPr>
              <p:nvPr/>
            </p:nvSpPr>
            <p:spPr bwMode="auto">
              <a:xfrm>
                <a:off x="4108" y="808"/>
                <a:ext cx="141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Verdana" charset="0"/>
                  </a:rPr>
                  <a:t>132  Jump 100</a:t>
                </a:r>
                <a:endParaRPr lang="en-US" sz="1400">
                  <a:solidFill>
                    <a:srgbClr val="000000"/>
                  </a:solidFill>
                  <a:latin typeface="Verdana" charset="0"/>
                </a:endParaRPr>
              </a:p>
            </p:txBody>
          </p:sp>
          <p:sp>
            <p:nvSpPr>
              <p:cNvPr id="1969170" name="Rectangle 18"/>
              <p:cNvSpPr>
                <a:spLocks noChangeArrowheads="1"/>
              </p:cNvSpPr>
              <p:nvPr/>
            </p:nvSpPr>
            <p:spPr bwMode="auto">
              <a:xfrm>
                <a:off x="4486" y="665"/>
                <a:ext cx="822" cy="12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69171" name="Freeform 19"/>
            <p:cNvSpPr>
              <a:spLocks/>
            </p:cNvSpPr>
            <p:nvPr/>
          </p:nvSpPr>
          <p:spPr bwMode="auto">
            <a:xfrm>
              <a:off x="1511" y="951"/>
              <a:ext cx="2428" cy="970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969"/>
                </a:cxn>
                <a:cxn ang="0">
                  <a:pos x="507" y="969"/>
                </a:cxn>
              </a:cxnLst>
              <a:rect l="0" t="0" r="r" b="b"/>
              <a:pathLst>
                <a:path w="2428" h="970">
                  <a:moveTo>
                    <a:pt x="2427" y="0"/>
                  </a:moveTo>
                  <a:lnTo>
                    <a:pt x="0" y="0"/>
                  </a:lnTo>
                  <a:lnTo>
                    <a:pt x="0" y="969"/>
                  </a:lnTo>
                  <a:lnTo>
                    <a:pt x="507" y="969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2" name="Freeform 20"/>
            <p:cNvSpPr>
              <a:spLocks/>
            </p:cNvSpPr>
            <p:nvPr/>
          </p:nvSpPr>
          <p:spPr bwMode="auto">
            <a:xfrm>
              <a:off x="1607" y="1467"/>
              <a:ext cx="2428" cy="356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355"/>
                </a:cxn>
                <a:cxn ang="0">
                  <a:pos x="411" y="355"/>
                </a:cxn>
              </a:cxnLst>
              <a:rect l="0" t="0" r="r" b="b"/>
              <a:pathLst>
                <a:path w="2428" h="356">
                  <a:moveTo>
                    <a:pt x="2427" y="0"/>
                  </a:moveTo>
                  <a:lnTo>
                    <a:pt x="0" y="0"/>
                  </a:lnTo>
                  <a:lnTo>
                    <a:pt x="0" y="355"/>
                  </a:lnTo>
                  <a:lnTo>
                    <a:pt x="411" y="355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69173" name="Rectangle 21"/>
          <p:cNvSpPr>
            <a:spLocks noChangeArrowheads="1"/>
          </p:cNvSpPr>
          <p:nvPr/>
        </p:nvSpPr>
        <p:spPr bwMode="auto">
          <a:xfrm>
            <a:off x="7085013" y="3257550"/>
            <a:ext cx="14287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Instruction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Memory</a:t>
            </a:r>
          </a:p>
        </p:txBody>
      </p:sp>
      <p:sp>
        <p:nvSpPr>
          <p:cNvPr id="1969174" name="Text Box 22"/>
          <p:cNvSpPr txBox="1">
            <a:spLocks noChangeArrowheads="1"/>
          </p:cNvSpPr>
          <p:nvPr/>
        </p:nvSpPr>
        <p:spPr bwMode="auto">
          <a:xfrm>
            <a:off x="4622800" y="3954463"/>
            <a:ext cx="668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236</a:t>
            </a:r>
          </a:p>
        </p:txBody>
      </p:sp>
      <p:sp>
        <p:nvSpPr>
          <p:cNvPr id="1969175" name="Text Box 23"/>
          <p:cNvSpPr txBox="1">
            <a:spLocks noChangeArrowheads="1"/>
          </p:cNvSpPr>
          <p:nvPr/>
        </p:nvSpPr>
        <p:spPr bwMode="auto">
          <a:xfrm>
            <a:off x="4449763" y="4233863"/>
            <a:ext cx="8302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1032</a:t>
            </a:r>
          </a:p>
        </p:txBody>
      </p:sp>
      <p:sp>
        <p:nvSpPr>
          <p:cNvPr id="1969176" name="Text Box 24"/>
          <p:cNvSpPr txBox="1">
            <a:spLocks noChangeArrowheads="1"/>
          </p:cNvSpPr>
          <p:nvPr/>
        </p:nvSpPr>
        <p:spPr bwMode="auto">
          <a:xfrm>
            <a:off x="1865313" y="4881563"/>
            <a:ext cx="5054656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kill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  PC=236 and </a:t>
            </a:r>
            <a:r>
              <a:rPr lang="en-US" sz="2000" i="1">
                <a:solidFill>
                  <a:srgbClr val="000000"/>
                </a:solidFill>
                <a:latin typeface="Verdana" charset="0"/>
              </a:rPr>
              <a:t>fetch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 PC=1032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rgbClr val="000000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	Is this a common occurrence?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	Can we avoid these bubbles?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9174" grpId="0" autoUpdateAnimBg="0"/>
      <p:bldP spid="1969175" grpId="0" autoUpdateAnimBg="0"/>
      <p:bldP spid="196917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60B8-31C9-D549-88F6-A6AABA40E9AA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198438"/>
            <a:ext cx="83439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BTB is only for Control Instructions</a:t>
            </a:r>
          </a:p>
        </p:txBody>
      </p:sp>
      <p:sp>
        <p:nvSpPr>
          <p:cNvPr id="1971203" name="Rectangle 3"/>
          <p:cNvSpPr>
            <a:spLocks noChangeArrowheads="1"/>
          </p:cNvSpPr>
          <p:nvPr/>
        </p:nvSpPr>
        <p:spPr bwMode="auto">
          <a:xfrm>
            <a:off x="431800" y="1752600"/>
            <a:ext cx="8494713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Verdana" charset="0"/>
              </a:rPr>
              <a:t>BTB contains useful information for branch and 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Verdana" charset="0"/>
              </a:rPr>
              <a:t>jump instructions only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Symbol" charset="2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Symbol" charset="2"/>
              </a:rPr>
              <a:t></a:t>
            </a:r>
            <a:r>
              <a:rPr lang="en-US" sz="2400" dirty="0">
                <a:solidFill>
                  <a:srgbClr val="000000"/>
                </a:solidFill>
                <a:latin typeface="Verdana" charset="0"/>
              </a:rPr>
              <a:t> Do not update it for other instructions</a:t>
            </a: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Verdana" charset="0"/>
              </a:rPr>
              <a:t>For all other instructions the next PC is PC+4 !</a:t>
            </a: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Verdana" charset="0"/>
              </a:rPr>
              <a:t>How to achieve this effect without decoding the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Verdana" charset="0"/>
              </a:rPr>
              <a:t>instruction?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A030-AF1A-D547-8D55-EEF9E1DD00EB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1374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 (BTB)</a:t>
            </a:r>
          </a:p>
        </p:txBody>
      </p:sp>
      <p:sp>
        <p:nvSpPr>
          <p:cNvPr id="1973251" name="Rectangle 3"/>
          <p:cNvSpPr>
            <a:spLocks noChangeArrowheads="1"/>
          </p:cNvSpPr>
          <p:nvPr/>
        </p:nvSpPr>
        <p:spPr bwMode="auto">
          <a:xfrm>
            <a:off x="838200" y="4902200"/>
            <a:ext cx="80057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Keep both the branch PC and target PC in the BTB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PC+4 is fetched if match fails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Only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taken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branches and jumps held in BTB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Next PC determined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before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branch fetched and decoded</a:t>
            </a:r>
          </a:p>
        </p:txBody>
      </p:sp>
      <p:sp>
        <p:nvSpPr>
          <p:cNvPr id="1973252" name="Rectangle 4"/>
          <p:cNvSpPr>
            <a:spLocks noChangeArrowheads="1"/>
          </p:cNvSpPr>
          <p:nvPr/>
        </p:nvSpPr>
        <p:spPr bwMode="auto">
          <a:xfrm>
            <a:off x="4051300" y="711200"/>
            <a:ext cx="3809478" cy="6745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2000" baseline="30000" dirty="0">
                <a:solidFill>
                  <a:srgbClr val="000000"/>
                </a:solidFill>
                <a:latin typeface="Verdana" charset="0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-entry direct-mapped BTB</a:t>
            </a:r>
          </a:p>
          <a:p>
            <a:pPr algn="l">
              <a:spcBef>
                <a:spcPct val="0"/>
              </a:spcBef>
            </a:pPr>
            <a:r>
              <a:rPr lang="en-US" sz="1800" i="1" dirty="0">
                <a:solidFill>
                  <a:srgbClr val="000000"/>
                </a:solidFill>
                <a:latin typeface="Verdana" charset="0"/>
              </a:rPr>
              <a:t>(can also be associative)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838200"/>
            <a:ext cx="7739063" cy="4014788"/>
            <a:chOff x="239" y="488"/>
            <a:chExt cx="4875" cy="2771"/>
          </a:xfrm>
        </p:grpSpPr>
        <p:sp>
          <p:nvSpPr>
            <p:cNvPr id="1973254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742" cy="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973256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7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8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9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973261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62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973264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65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26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325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97326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326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326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327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204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</a:rPr>
                <a:t>k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97327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97327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27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27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73280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973282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283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284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973286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287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288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73289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89"/>
              <a:chOff x="2543" y="770"/>
              <a:chExt cx="2571" cy="2489"/>
            </a:xfrm>
          </p:grpSpPr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92" cy="2462"/>
                <a:chOff x="4719" y="874"/>
                <a:chExt cx="492" cy="2462"/>
              </a:xfrm>
            </p:grpSpPr>
            <p:grpSp>
              <p:nvGrpSpPr>
                <p:cNvPr id="12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9732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2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29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29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2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0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973301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42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solidFill>
                        <a:srgbClr val="000000"/>
                      </a:solidFill>
                      <a:latin typeface="Verdana" charset="0"/>
                    </a:rPr>
                    <a:t>Valid</a:t>
                  </a:r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97330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0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0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973307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308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92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Verdana" charset="0"/>
                    </a:rPr>
                    <a:t>valid</a:t>
                  </a:r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80"/>
                <a:chOff x="2543" y="770"/>
                <a:chExt cx="1048" cy="2480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97331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12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1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1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1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9733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675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solidFill>
                        <a:srgbClr val="000000"/>
                      </a:solidFill>
                      <a:latin typeface="Verdana" charset="0"/>
                    </a:rPr>
                    <a:t>Entry PC</a:t>
                  </a:r>
                </a:p>
              </p:txBody>
            </p:sp>
            <p:sp>
              <p:nvSpPr>
                <p:cNvPr id="1973320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321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322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3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247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Verdana" charset="0"/>
                    </a:rPr>
                    <a:t>=</a:t>
                  </a:r>
                </a:p>
              </p:txBody>
            </p:sp>
            <p:sp>
              <p:nvSpPr>
                <p:cNvPr id="19733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619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Verdana" charset="0"/>
                    </a:rPr>
                    <a:t>match</a:t>
                  </a:r>
                </a:p>
              </p:txBody>
            </p:sp>
            <p:grpSp>
              <p:nvGrpSpPr>
                <p:cNvPr id="16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973326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27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28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2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72"/>
                <a:chOff x="3636" y="858"/>
                <a:chExt cx="1048" cy="2472"/>
              </a:xfrm>
            </p:grpSpPr>
            <p:grpSp>
              <p:nvGrpSpPr>
                <p:cNvPr id="18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97333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3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3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3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3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3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3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973340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713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solidFill>
                        <a:srgbClr val="000000"/>
                      </a:solidFill>
                      <a:latin typeface="Verdana" charset="0"/>
                    </a:rPr>
                    <a:t>predicted</a:t>
                  </a:r>
                </a:p>
              </p:txBody>
            </p:sp>
            <p:sp>
              <p:nvSpPr>
                <p:cNvPr id="1973341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33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608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Verdana" charset="0"/>
                    </a:rPr>
                    <a:t>target</a:t>
                  </a:r>
                </a:p>
              </p:txBody>
            </p: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97334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4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46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334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9733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714" cy="23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solidFill>
                        <a:srgbClr val="000000"/>
                      </a:solidFill>
                      <a:latin typeface="Verdana" charset="0"/>
                    </a:rPr>
                    <a:t>target PC</a:t>
                  </a:r>
                </a:p>
              </p:txBody>
            </p:sp>
          </p:grpSp>
        </p:grpSp>
        <p:sp>
          <p:nvSpPr>
            <p:cNvPr id="1973349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162800" cy="546100"/>
          </a:xfrm>
        </p:spPr>
        <p:txBody>
          <a:bodyPr/>
          <a:lstStyle/>
          <a:p>
            <a:r>
              <a:rPr lang="en-US"/>
              <a:t>Combining BTB and BHT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77225" cy="149860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BTB entries are considerably more expensive than BHT, but can redirect fetches at earlier stage in pipeline and can accelerate indirect branches (JR)</a:t>
            </a:r>
          </a:p>
          <a:p>
            <a:pPr marL="342900" indent="-342900"/>
            <a:r>
              <a:rPr lang="en-US" sz="2000"/>
              <a:t>BHT can hold many more entries and is more accurate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5383212" cy="3125788"/>
            <a:chOff x="1903" y="1867"/>
            <a:chExt cx="3391" cy="1969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219325" y="2486025"/>
            <a:ext cx="1093788" cy="833438"/>
            <a:chOff x="1124" y="1865"/>
            <a:chExt cx="689" cy="525"/>
          </a:xfrm>
        </p:grpSpPr>
        <p:sp>
          <p:nvSpPr>
            <p:cNvPr id="1977368" name="Freeform 24"/>
            <p:cNvSpPr>
              <a:spLocks/>
            </p:cNvSpPr>
            <p:nvPr/>
          </p:nvSpPr>
          <p:spPr bwMode="auto">
            <a:xfrm>
              <a:off x="1124" y="1865"/>
              <a:ext cx="307" cy="518"/>
            </a:xfrm>
            <a:custGeom>
              <a:avLst/>
              <a:gdLst/>
              <a:ahLst/>
              <a:cxnLst>
                <a:cxn ang="0">
                  <a:pos x="307" y="518"/>
                </a:cxn>
                <a:cxn ang="0">
                  <a:pos x="43" y="437"/>
                </a:cxn>
                <a:cxn ang="0">
                  <a:pos x="9" y="396"/>
                </a:cxn>
                <a:cxn ang="0">
                  <a:pos x="104" y="17"/>
                </a:cxn>
                <a:cxn ang="0">
                  <a:pos x="171" y="3"/>
                </a:cxn>
                <a:cxn ang="0">
                  <a:pos x="307" y="50"/>
                </a:cxn>
              </a:cxnLst>
              <a:rect l="0" t="0" r="r" b="b"/>
              <a:pathLst>
                <a:path w="307" h="518">
                  <a:moveTo>
                    <a:pt x="307" y="518"/>
                  </a:moveTo>
                  <a:cubicBezTo>
                    <a:pt x="219" y="491"/>
                    <a:pt x="128" y="472"/>
                    <a:pt x="43" y="437"/>
                  </a:cubicBezTo>
                  <a:cubicBezTo>
                    <a:pt x="27" y="430"/>
                    <a:pt x="10" y="414"/>
                    <a:pt x="9" y="396"/>
                  </a:cubicBezTo>
                  <a:cubicBezTo>
                    <a:pt x="2" y="314"/>
                    <a:pt x="0" y="78"/>
                    <a:pt x="104" y="17"/>
                  </a:cubicBezTo>
                  <a:cubicBezTo>
                    <a:pt x="124" y="5"/>
                    <a:pt x="149" y="8"/>
                    <a:pt x="171" y="3"/>
                  </a:cubicBezTo>
                  <a:cubicBezTo>
                    <a:pt x="218" y="7"/>
                    <a:pt x="280" y="0"/>
                    <a:pt x="307" y="5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7369" name="Rectangle 25"/>
            <p:cNvSpPr>
              <a:spLocks noChangeArrowheads="1"/>
            </p:cNvSpPr>
            <p:nvPr/>
          </p:nvSpPr>
          <p:spPr bwMode="auto">
            <a:xfrm>
              <a:off x="1444" y="2150"/>
              <a:ext cx="369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Verdana" charset="0"/>
                </a:rPr>
                <a:t>BTB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34975" y="2438400"/>
            <a:ext cx="2868613" cy="2978150"/>
            <a:chOff x="0" y="1835"/>
            <a:chExt cx="1807" cy="1876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Verdana" charset="0"/>
                  </a:rPr>
                  <a:t>BHT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0" y="2615"/>
              <a:ext cx="1158" cy="10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Verdana" charset="0"/>
                </a:rPr>
                <a:t>BHT in later pipeline stage corrects when BTB misses a predicted taken branch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7364413" cy="777875"/>
            <a:chOff x="263" y="3821"/>
            <a:chExt cx="4639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463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Verdana" charset="0"/>
                </a:rPr>
                <a:t>BTB/BHT only updated after branch resolves in E stage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0260E-3AEC-7B46-BC07-D37F8F7EECE9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644525"/>
            <a:ext cx="7162800" cy="546100"/>
          </a:xfrm>
        </p:spPr>
        <p:txBody>
          <a:bodyPr/>
          <a:lstStyle/>
          <a:p>
            <a:r>
              <a:rPr lang="en-US"/>
              <a:t>Uses of Jump Register (JR)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46200"/>
            <a:ext cx="8416925" cy="5029200"/>
          </a:xfrm>
          <a:noFill/>
          <a:ln/>
        </p:spPr>
        <p:txBody>
          <a:bodyPr/>
          <a:lstStyle/>
          <a:p>
            <a:r>
              <a:rPr lang="en-US" sz="2000" dirty="0"/>
              <a:t>Switch statements (jump to address of matching case)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Dynamic function call (jump to run-time function address)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Subroutine returns (jump to return address)</a:t>
            </a:r>
          </a:p>
        </p:txBody>
      </p:sp>
      <p:sp>
        <p:nvSpPr>
          <p:cNvPr id="1979396" name="Text Box 4"/>
          <p:cNvSpPr txBox="1">
            <a:spLocks noChangeArrowheads="1"/>
          </p:cNvSpPr>
          <p:nvPr/>
        </p:nvSpPr>
        <p:spPr bwMode="auto">
          <a:xfrm>
            <a:off x="609600" y="5791200"/>
            <a:ext cx="82296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How well does BTB work for each of these cases?</a:t>
            </a:r>
          </a:p>
        </p:txBody>
      </p:sp>
      <p:sp>
        <p:nvSpPr>
          <p:cNvPr id="1979397" name="Text Box 5"/>
          <p:cNvSpPr txBox="1">
            <a:spLocks noChangeArrowheads="1"/>
          </p:cNvSpPr>
          <p:nvPr/>
        </p:nvSpPr>
        <p:spPr bwMode="auto">
          <a:xfrm>
            <a:off x="1104900" y="1866900"/>
            <a:ext cx="73914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BTB works well if same case used repeatedly</a:t>
            </a:r>
          </a:p>
        </p:txBody>
      </p:sp>
      <p:sp>
        <p:nvSpPr>
          <p:cNvPr id="1979398" name="Text Box 6"/>
          <p:cNvSpPr txBox="1">
            <a:spLocks noChangeArrowheads="1"/>
          </p:cNvSpPr>
          <p:nvPr/>
        </p:nvSpPr>
        <p:spPr bwMode="auto">
          <a:xfrm>
            <a:off x="1104900" y="3022600"/>
            <a:ext cx="7391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BTB works well if same function usually called, (e.g., in C++ programming, when objects have same type in virtual function call)</a:t>
            </a:r>
          </a:p>
        </p:txBody>
      </p:sp>
      <p:sp>
        <p:nvSpPr>
          <p:cNvPr id="1979399" name="Text Box 7"/>
          <p:cNvSpPr txBox="1">
            <a:spLocks noChangeArrowheads="1"/>
          </p:cNvSpPr>
          <p:nvPr/>
        </p:nvSpPr>
        <p:spPr bwMode="auto">
          <a:xfrm>
            <a:off x="1104900" y="4660900"/>
            <a:ext cx="7620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BTB works well if usually return to the same place</a:t>
            </a:r>
          </a:p>
        </p:txBody>
      </p:sp>
      <p:sp>
        <p:nvSpPr>
          <p:cNvPr id="1979400" name="Text Box 8"/>
          <p:cNvSpPr txBox="1">
            <a:spLocks noChangeArrowheads="1"/>
          </p:cNvSpPr>
          <p:nvPr/>
        </p:nvSpPr>
        <p:spPr bwMode="auto">
          <a:xfrm>
            <a:off x="1104900" y="5041900"/>
            <a:ext cx="76787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i="1" dirty="0">
                <a:solidFill>
                  <a:srgbClr val="FF0000"/>
                </a:solidFill>
                <a:latin typeface="Verdana" charset="0"/>
                <a:ea typeface="Arial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Verdana" charset="0"/>
                <a:ea typeface="Arial" charset="0"/>
                <a:cs typeface="Arial" charset="0"/>
                <a:sym typeface="Symbol" charset="2"/>
              </a:rPr>
              <a:t></a:t>
            </a:r>
            <a:r>
              <a:rPr lang="en-US" sz="2000" i="1" dirty="0">
                <a:solidFill>
                  <a:srgbClr val="FF0000"/>
                </a:solidFill>
                <a:latin typeface="Verdana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Verdana" charset="0"/>
              </a:rPr>
              <a:t>Often one function called from many distinct call sites!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9396" grpId="0" autoUpdateAnimBg="0"/>
      <p:bldP spid="1979397" grpId="0" autoUpdateAnimBg="0"/>
      <p:bldP spid="1979398" grpId="0" autoUpdateAnimBg="0"/>
      <p:bldP spid="1979399" grpId="0" autoUpdateAnimBg="0"/>
      <p:bldP spid="197940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19D-E20A-9C44-BCE5-C977BE24D13A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28600"/>
            <a:ext cx="7162800" cy="546100"/>
          </a:xfrm>
        </p:spPr>
        <p:txBody>
          <a:bodyPr/>
          <a:lstStyle/>
          <a:p>
            <a:r>
              <a:rPr lang="en-US"/>
              <a:t>Subroutine Return Stack</a:t>
            </a:r>
          </a:p>
        </p:txBody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993775"/>
            <a:ext cx="8416925" cy="9525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Small structure to accelerate JR for subroutine returns, typically much more accurate than BTBs.</a:t>
            </a:r>
          </a:p>
        </p:txBody>
      </p:sp>
      <p:sp>
        <p:nvSpPr>
          <p:cNvPr id="1981444" name="Rectangle 4"/>
          <p:cNvSpPr>
            <a:spLocks noChangeArrowheads="1"/>
          </p:cNvSpPr>
          <p:nvPr/>
        </p:nvSpPr>
        <p:spPr bwMode="auto">
          <a:xfrm>
            <a:off x="3505200" y="57054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&amp;fb()</a:t>
            </a:r>
          </a:p>
        </p:txBody>
      </p:sp>
      <p:sp>
        <p:nvSpPr>
          <p:cNvPr id="1981445" name="Rectangle 5"/>
          <p:cNvSpPr>
            <a:spLocks noChangeArrowheads="1"/>
          </p:cNvSpPr>
          <p:nvPr/>
        </p:nvSpPr>
        <p:spPr bwMode="auto">
          <a:xfrm>
            <a:off x="3505200" y="52482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&amp;fc()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3495675"/>
            <a:ext cx="3962400" cy="703263"/>
            <a:chOff x="192" y="2400"/>
            <a:chExt cx="2496" cy="443"/>
          </a:xfrm>
        </p:grpSpPr>
        <p:sp>
          <p:nvSpPr>
            <p:cNvPr id="1981447" name="Freeform 7"/>
            <p:cNvSpPr>
              <a:spLocks/>
            </p:cNvSpPr>
            <p:nvPr/>
          </p:nvSpPr>
          <p:spPr bwMode="auto">
            <a:xfrm>
              <a:off x="2016" y="2544"/>
              <a:ext cx="672" cy="29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38" y="40"/>
                </a:cxn>
                <a:cxn ang="0">
                  <a:pos x="353" y="6"/>
                </a:cxn>
                <a:cxn ang="0">
                  <a:pos x="644" y="115"/>
                </a:cxn>
                <a:cxn ang="0">
                  <a:pos x="705" y="155"/>
                </a:cxn>
                <a:cxn ang="0">
                  <a:pos x="719" y="203"/>
                </a:cxn>
              </a:cxnLst>
              <a:rect l="0" t="0" r="r" b="b"/>
              <a:pathLst>
                <a:path w="722" h="203">
                  <a:moveTo>
                    <a:pt x="0" y="128"/>
                  </a:moveTo>
                  <a:cubicBezTo>
                    <a:pt x="79" y="83"/>
                    <a:pt x="151" y="67"/>
                    <a:pt x="238" y="40"/>
                  </a:cubicBezTo>
                  <a:cubicBezTo>
                    <a:pt x="369" y="0"/>
                    <a:pt x="248" y="21"/>
                    <a:pt x="353" y="6"/>
                  </a:cubicBezTo>
                  <a:cubicBezTo>
                    <a:pt x="466" y="18"/>
                    <a:pt x="543" y="61"/>
                    <a:pt x="644" y="115"/>
                  </a:cubicBezTo>
                  <a:cubicBezTo>
                    <a:pt x="665" y="126"/>
                    <a:pt x="705" y="155"/>
                    <a:pt x="705" y="155"/>
                  </a:cubicBezTo>
                  <a:cubicBezTo>
                    <a:pt x="722" y="188"/>
                    <a:pt x="719" y="172"/>
                    <a:pt x="719" y="2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1448" name="Text Box 8"/>
            <p:cNvSpPr txBox="1">
              <a:spLocks noChangeArrowheads="1"/>
            </p:cNvSpPr>
            <p:nvPr/>
          </p:nvSpPr>
          <p:spPr bwMode="auto">
            <a:xfrm>
              <a:off x="192" y="2400"/>
              <a:ext cx="220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Push call address when function call executed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24400" y="3343275"/>
            <a:ext cx="4038600" cy="1006475"/>
            <a:chOff x="2976" y="2304"/>
            <a:chExt cx="2544" cy="634"/>
          </a:xfrm>
        </p:grpSpPr>
        <p:sp>
          <p:nvSpPr>
            <p:cNvPr id="1981450" name="Freeform 10"/>
            <p:cNvSpPr>
              <a:spLocks/>
            </p:cNvSpPr>
            <p:nvPr/>
          </p:nvSpPr>
          <p:spPr bwMode="auto">
            <a:xfrm>
              <a:off x="2976" y="2544"/>
              <a:ext cx="541" cy="271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95" y="122"/>
                </a:cxn>
                <a:cxn ang="0">
                  <a:pos x="434" y="0"/>
                </a:cxn>
                <a:cxn ang="0">
                  <a:pos x="624" y="162"/>
                </a:cxn>
                <a:cxn ang="0">
                  <a:pos x="637" y="264"/>
                </a:cxn>
              </a:cxnLst>
              <a:rect l="0" t="0" r="r" b="b"/>
              <a:pathLst>
                <a:path w="637" h="271">
                  <a:moveTo>
                    <a:pt x="0" y="271"/>
                  </a:moveTo>
                  <a:cubicBezTo>
                    <a:pt x="32" y="221"/>
                    <a:pt x="56" y="166"/>
                    <a:pt x="95" y="122"/>
                  </a:cubicBezTo>
                  <a:cubicBezTo>
                    <a:pt x="187" y="18"/>
                    <a:pt x="308" y="15"/>
                    <a:pt x="434" y="0"/>
                  </a:cubicBezTo>
                  <a:cubicBezTo>
                    <a:pt x="553" y="15"/>
                    <a:pt x="572" y="59"/>
                    <a:pt x="624" y="162"/>
                  </a:cubicBezTo>
                  <a:cubicBezTo>
                    <a:pt x="637" y="259"/>
                    <a:pt x="637" y="225"/>
                    <a:pt x="637" y="26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1451" name="Text Box 11"/>
            <p:cNvSpPr txBox="1">
              <a:spLocks noChangeArrowheads="1"/>
            </p:cNvSpPr>
            <p:nvPr/>
          </p:nvSpPr>
          <p:spPr bwMode="auto">
            <a:xfrm>
              <a:off x="3600" y="2304"/>
              <a:ext cx="192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Pop return address when subroutine return decoded </a:t>
              </a:r>
            </a:p>
          </p:txBody>
        </p:sp>
      </p:grpSp>
      <p:sp>
        <p:nvSpPr>
          <p:cNvPr id="1981452" name="Text Box 12"/>
          <p:cNvSpPr txBox="1">
            <a:spLocks noChangeArrowheads="1"/>
          </p:cNvSpPr>
          <p:nvPr/>
        </p:nvSpPr>
        <p:spPr bwMode="auto">
          <a:xfrm>
            <a:off x="2667000" y="1819275"/>
            <a:ext cx="30480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fa() { fb(); }</a:t>
            </a:r>
          </a:p>
          <a:p>
            <a:pPr algn="l"/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fb() { fc(); }</a:t>
            </a:r>
          </a:p>
          <a:p>
            <a:pPr algn="l"/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fc() { fd(); }</a:t>
            </a:r>
          </a:p>
        </p:txBody>
      </p:sp>
      <p:sp>
        <p:nvSpPr>
          <p:cNvPr id="1981453" name="Rectangle 13"/>
          <p:cNvSpPr>
            <a:spLocks noChangeArrowheads="1"/>
          </p:cNvSpPr>
          <p:nvPr/>
        </p:nvSpPr>
        <p:spPr bwMode="auto">
          <a:xfrm>
            <a:off x="3505200" y="47910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&amp;fd()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05200" y="4333875"/>
            <a:ext cx="4818063" cy="1828800"/>
            <a:chOff x="2208" y="2928"/>
            <a:chExt cx="3035" cy="115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504" y="2928"/>
              <a:ext cx="1739" cy="1152"/>
              <a:chOff x="3504" y="2928"/>
              <a:chExt cx="1739" cy="1152"/>
            </a:xfrm>
          </p:grpSpPr>
          <p:sp>
            <p:nvSpPr>
              <p:cNvPr id="1981456" name="Line 16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1457" name="Text Box 17"/>
              <p:cNvSpPr txBox="1">
                <a:spLocks noChangeArrowheads="1"/>
              </p:cNvSpPr>
              <p:nvPr/>
            </p:nvSpPr>
            <p:spPr bwMode="auto">
              <a:xfrm>
                <a:off x="3600" y="3309"/>
                <a:ext cx="1643" cy="4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Verdana" charset="0"/>
                  </a:rPr>
                  <a:t>k entries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Verdana" charset="0"/>
                  </a:rPr>
                  <a:t>(typically k=8-16)</a:t>
                </a: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208" y="2928"/>
              <a:ext cx="1152" cy="1152"/>
              <a:chOff x="2208" y="2928"/>
              <a:chExt cx="1152" cy="1152"/>
            </a:xfrm>
          </p:grpSpPr>
          <p:sp>
            <p:nvSpPr>
              <p:cNvPr id="1981459" name="Line 19"/>
              <p:cNvSpPr>
                <a:spLocks noChangeShapeType="1"/>
              </p:cNvSpPr>
              <p:nvPr/>
            </p:nvSpPr>
            <p:spPr bwMode="auto">
              <a:xfrm>
                <a:off x="2208" y="379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1460" name="Line 20"/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1461" name="Line 21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1462" name="Rectangle 22"/>
              <p:cNvSpPr>
                <a:spLocks noChangeArrowheads="1"/>
              </p:cNvSpPr>
              <p:nvPr/>
            </p:nvSpPr>
            <p:spPr bwMode="auto">
              <a:xfrm>
                <a:off x="2208" y="2928"/>
                <a:ext cx="1152" cy="11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444" grpId="0" animBg="1" autoUpdateAnimBg="0"/>
      <p:bldP spid="1981445" grpId="0" animBg="1" autoUpdateAnimBg="0"/>
      <p:bldP spid="1981452" grpId="0" autoUpdateAnimBg="0"/>
      <p:bldP spid="198145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19A6-D343-5C4F-99D7-0C3219A119EF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1138" name="Freeform 2"/>
          <p:cNvSpPr>
            <a:spLocks/>
          </p:cNvSpPr>
          <p:nvPr/>
        </p:nvSpPr>
        <p:spPr bwMode="auto">
          <a:xfrm>
            <a:off x="3670300" y="3454400"/>
            <a:ext cx="1601788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056"/>
              </a:cxn>
              <a:cxn ang="0">
                <a:pos x="1008" y="1056"/>
              </a:cxn>
              <a:cxn ang="0">
                <a:pos x="1008" y="816"/>
              </a:cxn>
            </a:cxnLst>
            <a:rect l="0" t="0" r="r" b="b"/>
            <a:pathLst>
              <a:path w="1009" h="1057">
                <a:moveTo>
                  <a:pt x="0" y="0"/>
                </a:moveTo>
                <a:lnTo>
                  <a:pt x="672" y="1056"/>
                </a:lnTo>
                <a:lnTo>
                  <a:pt x="1008" y="1056"/>
                </a:lnTo>
                <a:lnTo>
                  <a:pt x="1008" y="81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990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Interrupts</a:t>
            </a:r>
            <a:r>
              <a:rPr lang="en-US" sz="2000"/>
              <a:t>:</a:t>
            </a:r>
            <a:br>
              <a:rPr lang="en-US" sz="2000"/>
            </a:br>
            <a:r>
              <a:rPr lang="en-US" sz="2400"/>
              <a:t>altering the normal flow of control</a:t>
            </a:r>
          </a:p>
        </p:txBody>
      </p:sp>
      <p:sp>
        <p:nvSpPr>
          <p:cNvPr id="1371140" name="Line 4"/>
          <p:cNvSpPr>
            <a:spLocks noChangeShapeType="1"/>
          </p:cNvSpPr>
          <p:nvPr/>
        </p:nvSpPr>
        <p:spPr bwMode="auto">
          <a:xfrm>
            <a:off x="3441700" y="1181100"/>
            <a:ext cx="0" cy="355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1" name="Rectangle 5"/>
          <p:cNvSpPr>
            <a:spLocks noChangeArrowheads="1"/>
          </p:cNvSpPr>
          <p:nvPr/>
        </p:nvSpPr>
        <p:spPr bwMode="auto">
          <a:xfrm>
            <a:off x="3262313" y="1674813"/>
            <a:ext cx="585787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i-1</a:t>
            </a:r>
          </a:p>
        </p:txBody>
      </p:sp>
      <p:sp>
        <p:nvSpPr>
          <p:cNvPr id="1371142" name="Oval 6"/>
          <p:cNvSpPr>
            <a:spLocks noChangeArrowheads="1"/>
          </p:cNvSpPr>
          <p:nvPr/>
        </p:nvSpPr>
        <p:spPr bwMode="auto">
          <a:xfrm>
            <a:off x="30734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3" name="Line 7"/>
          <p:cNvSpPr>
            <a:spLocks noChangeShapeType="1"/>
          </p:cNvSpPr>
          <p:nvPr/>
        </p:nvSpPr>
        <p:spPr bwMode="auto">
          <a:xfrm>
            <a:off x="3441700" y="23241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4" name="Oval 8"/>
          <p:cNvSpPr>
            <a:spLocks noChangeArrowheads="1"/>
          </p:cNvSpPr>
          <p:nvPr/>
        </p:nvSpPr>
        <p:spPr bwMode="auto">
          <a:xfrm>
            <a:off x="3073400" y="40005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5" name="Line 9"/>
          <p:cNvSpPr>
            <a:spLocks noChangeShapeType="1"/>
          </p:cNvSpPr>
          <p:nvPr/>
        </p:nvSpPr>
        <p:spPr bwMode="auto">
          <a:xfrm>
            <a:off x="3441700" y="35433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6" name="Oval 10"/>
          <p:cNvSpPr>
            <a:spLocks noChangeArrowheads="1"/>
          </p:cNvSpPr>
          <p:nvPr/>
        </p:nvSpPr>
        <p:spPr bwMode="auto">
          <a:xfrm>
            <a:off x="49022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7" name="Line 11"/>
          <p:cNvSpPr>
            <a:spLocks noChangeShapeType="1"/>
          </p:cNvSpPr>
          <p:nvPr/>
        </p:nvSpPr>
        <p:spPr bwMode="auto">
          <a:xfrm flipV="1">
            <a:off x="3759200" y="2679700"/>
            <a:ext cx="431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8" name="Rectangle 12"/>
          <p:cNvSpPr>
            <a:spLocks noChangeArrowheads="1"/>
          </p:cNvSpPr>
          <p:nvPr/>
        </p:nvSpPr>
        <p:spPr bwMode="auto">
          <a:xfrm>
            <a:off x="4976813" y="1687513"/>
            <a:ext cx="6667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371149" name="Oval 13"/>
          <p:cNvSpPr>
            <a:spLocks noChangeArrowheads="1"/>
          </p:cNvSpPr>
          <p:nvPr/>
        </p:nvSpPr>
        <p:spPr bwMode="auto">
          <a:xfrm>
            <a:off x="49022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0" name="Line 14"/>
          <p:cNvSpPr>
            <a:spLocks noChangeShapeType="1"/>
          </p:cNvSpPr>
          <p:nvPr/>
        </p:nvSpPr>
        <p:spPr bwMode="auto">
          <a:xfrm>
            <a:off x="5270500" y="23241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1" name="Oval 15"/>
          <p:cNvSpPr>
            <a:spLocks noChangeArrowheads="1"/>
          </p:cNvSpPr>
          <p:nvPr/>
        </p:nvSpPr>
        <p:spPr bwMode="auto">
          <a:xfrm>
            <a:off x="4902200" y="40005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2" name="Line 16"/>
          <p:cNvSpPr>
            <a:spLocks noChangeShapeType="1"/>
          </p:cNvSpPr>
          <p:nvPr/>
        </p:nvSpPr>
        <p:spPr bwMode="auto">
          <a:xfrm>
            <a:off x="3441700" y="4762500"/>
            <a:ext cx="0" cy="266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3" name="Freeform 17"/>
          <p:cNvSpPr>
            <a:spLocks/>
          </p:cNvSpPr>
          <p:nvPr/>
        </p:nvSpPr>
        <p:spPr bwMode="auto">
          <a:xfrm>
            <a:off x="3670300" y="1168400"/>
            <a:ext cx="1601788" cy="1677988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672" y="0"/>
              </a:cxn>
              <a:cxn ang="0">
                <a:pos x="1008" y="0"/>
              </a:cxn>
              <a:cxn ang="0">
                <a:pos x="1008" y="240"/>
              </a:cxn>
            </a:cxnLst>
            <a:rect l="0" t="0" r="r" b="b"/>
            <a:pathLst>
              <a:path w="1009" h="1057">
                <a:moveTo>
                  <a:pt x="0" y="1056"/>
                </a:moveTo>
                <a:lnTo>
                  <a:pt x="672" y="0"/>
                </a:lnTo>
                <a:lnTo>
                  <a:pt x="1008" y="0"/>
                </a:lnTo>
                <a:lnTo>
                  <a:pt x="100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4" name="Line 18"/>
          <p:cNvSpPr>
            <a:spLocks noChangeShapeType="1"/>
          </p:cNvSpPr>
          <p:nvPr/>
        </p:nvSpPr>
        <p:spPr bwMode="auto">
          <a:xfrm>
            <a:off x="3835400" y="3149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5" name="Line 19"/>
          <p:cNvSpPr>
            <a:spLocks noChangeShapeType="1"/>
          </p:cNvSpPr>
          <p:nvPr/>
        </p:nvSpPr>
        <p:spPr bwMode="auto">
          <a:xfrm>
            <a:off x="3759200" y="3390900"/>
            <a:ext cx="431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6" name="Oval 20"/>
          <p:cNvSpPr>
            <a:spLocks noChangeArrowheads="1"/>
          </p:cNvSpPr>
          <p:nvPr/>
        </p:nvSpPr>
        <p:spPr bwMode="auto">
          <a:xfrm>
            <a:off x="4292600" y="3619500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7" name="Oval 21"/>
          <p:cNvSpPr>
            <a:spLocks noChangeArrowheads="1"/>
          </p:cNvSpPr>
          <p:nvPr/>
        </p:nvSpPr>
        <p:spPr bwMode="auto">
          <a:xfrm>
            <a:off x="4475163" y="37417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8" name="Oval 22"/>
          <p:cNvSpPr>
            <a:spLocks noChangeArrowheads="1"/>
          </p:cNvSpPr>
          <p:nvPr/>
        </p:nvSpPr>
        <p:spPr bwMode="auto">
          <a:xfrm>
            <a:off x="4292600" y="2568575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9" name="Oval 23"/>
          <p:cNvSpPr>
            <a:spLocks noChangeArrowheads="1"/>
          </p:cNvSpPr>
          <p:nvPr/>
        </p:nvSpPr>
        <p:spPr bwMode="auto">
          <a:xfrm>
            <a:off x="4475163" y="24463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60" name="Oval 24"/>
          <p:cNvSpPr>
            <a:spLocks noChangeArrowheads="1"/>
          </p:cNvSpPr>
          <p:nvPr/>
        </p:nvSpPr>
        <p:spPr bwMode="auto">
          <a:xfrm>
            <a:off x="43053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61" name="Oval 25"/>
          <p:cNvSpPr>
            <a:spLocks noChangeArrowheads="1"/>
          </p:cNvSpPr>
          <p:nvPr/>
        </p:nvSpPr>
        <p:spPr bwMode="auto">
          <a:xfrm>
            <a:off x="44577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62" name="Rectangle 26"/>
          <p:cNvSpPr>
            <a:spLocks noChangeArrowheads="1"/>
          </p:cNvSpPr>
          <p:nvPr/>
        </p:nvSpPr>
        <p:spPr bwMode="auto">
          <a:xfrm>
            <a:off x="4938713" y="2919413"/>
            <a:ext cx="6667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371163" name="Rectangle 27"/>
          <p:cNvSpPr>
            <a:spLocks noChangeArrowheads="1"/>
          </p:cNvSpPr>
          <p:nvPr/>
        </p:nvSpPr>
        <p:spPr bwMode="auto">
          <a:xfrm>
            <a:off x="4951413" y="4138613"/>
            <a:ext cx="6667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n</a:t>
            </a:r>
          </a:p>
        </p:txBody>
      </p:sp>
      <p:grpSp>
        <p:nvGrpSpPr>
          <p:cNvPr id="1371164" name="Group 28"/>
          <p:cNvGrpSpPr>
            <a:grpSpLocks/>
          </p:cNvGrpSpPr>
          <p:nvPr/>
        </p:nvGrpSpPr>
        <p:grpSpPr bwMode="auto">
          <a:xfrm>
            <a:off x="5233988" y="3582988"/>
            <a:ext cx="49212" cy="328612"/>
            <a:chOff x="3297" y="2353"/>
            <a:chExt cx="31" cy="207"/>
          </a:xfrm>
        </p:grpSpPr>
        <p:sp>
          <p:nvSpPr>
            <p:cNvPr id="1371165" name="Oval 29"/>
            <p:cNvSpPr>
              <a:spLocks noChangeArrowheads="1"/>
            </p:cNvSpPr>
            <p:nvPr/>
          </p:nvSpPr>
          <p:spPr bwMode="auto">
            <a:xfrm>
              <a:off x="3297" y="2353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166" name="Oval 30"/>
            <p:cNvSpPr>
              <a:spLocks noChangeArrowheads="1"/>
            </p:cNvSpPr>
            <p:nvPr/>
          </p:nvSpPr>
          <p:spPr bwMode="auto">
            <a:xfrm>
              <a:off x="3297" y="2441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167" name="Oval 31"/>
            <p:cNvSpPr>
              <a:spLocks noChangeArrowheads="1"/>
            </p:cNvSpPr>
            <p:nvPr/>
          </p:nvSpPr>
          <p:spPr bwMode="auto">
            <a:xfrm>
              <a:off x="3297" y="2529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1168" name="Rectangle 32"/>
          <p:cNvSpPr>
            <a:spLocks noChangeArrowheads="1"/>
          </p:cNvSpPr>
          <p:nvPr/>
        </p:nvSpPr>
        <p:spPr bwMode="auto">
          <a:xfrm>
            <a:off x="3236913" y="2944813"/>
            <a:ext cx="3651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371169" name="Rectangle 33"/>
          <p:cNvSpPr>
            <a:spLocks noChangeArrowheads="1"/>
          </p:cNvSpPr>
          <p:nvPr/>
        </p:nvSpPr>
        <p:spPr bwMode="auto">
          <a:xfrm>
            <a:off x="3211513" y="4164013"/>
            <a:ext cx="6604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i+1</a:t>
            </a:r>
          </a:p>
        </p:txBody>
      </p:sp>
      <p:sp>
        <p:nvSpPr>
          <p:cNvPr id="1371170" name="Rectangle 34"/>
          <p:cNvSpPr>
            <a:spLocks noChangeArrowheads="1"/>
          </p:cNvSpPr>
          <p:nvPr/>
        </p:nvSpPr>
        <p:spPr bwMode="auto">
          <a:xfrm>
            <a:off x="1204913" y="2944813"/>
            <a:ext cx="14859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program</a:t>
            </a:r>
          </a:p>
        </p:txBody>
      </p:sp>
      <p:sp>
        <p:nvSpPr>
          <p:cNvPr id="1371171" name="Rectangle 35"/>
          <p:cNvSpPr>
            <a:spLocks noChangeArrowheads="1"/>
          </p:cNvSpPr>
          <p:nvPr/>
        </p:nvSpPr>
        <p:spPr bwMode="auto">
          <a:xfrm>
            <a:off x="6119813" y="2678113"/>
            <a:ext cx="1628775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interrupt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handler</a:t>
            </a:r>
          </a:p>
        </p:txBody>
      </p:sp>
      <p:sp>
        <p:nvSpPr>
          <p:cNvPr id="1371172" name="Rectangle 36"/>
          <p:cNvSpPr>
            <a:spLocks noChangeArrowheads="1"/>
          </p:cNvSpPr>
          <p:nvPr/>
        </p:nvSpPr>
        <p:spPr bwMode="auto">
          <a:xfrm>
            <a:off x="381000" y="5257800"/>
            <a:ext cx="83820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external or internal event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that needs to be processed by another (system) program. The event is usually unexpected or rare from program’s point of view. </a:t>
            </a:r>
          </a:p>
        </p:txBody>
      </p:sp>
      <p:sp>
        <p:nvSpPr>
          <p:cNvPr id="1371173" name="Oval 37"/>
          <p:cNvSpPr>
            <a:spLocks noChangeArrowheads="1"/>
          </p:cNvSpPr>
          <p:nvPr/>
        </p:nvSpPr>
        <p:spPr bwMode="auto">
          <a:xfrm>
            <a:off x="30734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2BD5-C25E-9042-80BD-189020BDE0F5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Interrupts</a:t>
            </a:r>
          </a:p>
        </p:txBody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678363"/>
          </a:xfrm>
        </p:spPr>
        <p:txBody>
          <a:bodyPr/>
          <a:lstStyle/>
          <a:p>
            <a:r>
              <a:rPr lang="en-US" dirty="0"/>
              <a:t>Asynchronous: an </a:t>
            </a:r>
            <a:r>
              <a:rPr lang="en-US" i="1" dirty="0"/>
              <a:t>external event </a:t>
            </a:r>
          </a:p>
          <a:p>
            <a:pPr lvl="1"/>
            <a:r>
              <a:rPr lang="en-US" sz="2000" dirty="0"/>
              <a:t>input/output device service-request</a:t>
            </a:r>
          </a:p>
          <a:p>
            <a:pPr lvl="1"/>
            <a:r>
              <a:rPr lang="en-US" sz="2000" dirty="0"/>
              <a:t>timer expiration</a:t>
            </a:r>
          </a:p>
          <a:p>
            <a:pPr lvl="1"/>
            <a:r>
              <a:rPr lang="en-US" sz="2000" dirty="0"/>
              <a:t>power disruptions, hardware failure</a:t>
            </a:r>
          </a:p>
          <a:p>
            <a:r>
              <a:rPr lang="en-US" dirty="0"/>
              <a:t>Synchronous: an </a:t>
            </a:r>
            <a:r>
              <a:rPr lang="en-US" i="1" dirty="0"/>
              <a:t>internal event (a.k.a.</a:t>
            </a:r>
            <a:r>
              <a:rPr lang="en-US" i="1" dirty="0" smtClean="0"/>
              <a:t> traps or exceptions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sz="2000" dirty="0"/>
              <a:t>undefined </a:t>
            </a:r>
            <a:r>
              <a:rPr lang="en-US" sz="2000" dirty="0" err="1"/>
              <a:t>opcode</a:t>
            </a:r>
            <a:r>
              <a:rPr lang="en-US" sz="2000" dirty="0"/>
              <a:t>, privileged instruction</a:t>
            </a:r>
          </a:p>
          <a:p>
            <a:pPr lvl="1"/>
            <a:r>
              <a:rPr lang="en-US" sz="2000" dirty="0"/>
              <a:t>arithmetic overflow, FPU exception</a:t>
            </a:r>
          </a:p>
          <a:p>
            <a:pPr lvl="1"/>
            <a:r>
              <a:rPr lang="en-US" sz="2000" dirty="0"/>
              <a:t>misaligned memory access </a:t>
            </a:r>
          </a:p>
          <a:p>
            <a:pPr lvl="1"/>
            <a:r>
              <a:rPr lang="en-US" sz="2000" i="1" dirty="0"/>
              <a:t>virtual memory exceptions: </a:t>
            </a:r>
            <a:r>
              <a:rPr lang="en-US" sz="2000" dirty="0"/>
              <a:t>page faults,</a:t>
            </a:r>
            <a:br>
              <a:rPr lang="en-US" sz="2000" dirty="0"/>
            </a:br>
            <a:r>
              <a:rPr lang="en-US" sz="2000" dirty="0"/>
              <a:t>            TLB misses, protection violations</a:t>
            </a:r>
            <a:endParaRPr lang="en-US" sz="2000" dirty="0" smtClean="0"/>
          </a:p>
          <a:p>
            <a:pPr lvl="1"/>
            <a:r>
              <a:rPr lang="en-US" sz="2000" dirty="0" smtClean="0"/>
              <a:t>system </a:t>
            </a:r>
            <a:r>
              <a:rPr lang="en-US" sz="2000" dirty="0"/>
              <a:t>calls, e.g., jumps into kernel</a:t>
            </a:r>
            <a:r>
              <a:rPr lang="en-US" dirty="0"/>
              <a:t> </a:t>
            </a:r>
          </a:p>
        </p:txBody>
      </p:sp>
      <p:sp>
        <p:nvSpPr>
          <p:cNvPr id="1372164" name="Text Box 4"/>
          <p:cNvSpPr txBox="1">
            <a:spLocks noChangeArrowheads="1"/>
          </p:cNvSpPr>
          <p:nvPr/>
        </p:nvSpPr>
        <p:spPr bwMode="auto">
          <a:xfrm>
            <a:off x="358775" y="1323975"/>
            <a:ext cx="85471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400">
                <a:solidFill>
                  <a:srgbClr val="56127A"/>
                </a:solidFill>
              </a:rPr>
              <a:t>Interrupt: an </a:t>
            </a:r>
            <a:r>
              <a:rPr lang="en-US" sz="2400" i="1">
                <a:solidFill>
                  <a:srgbClr val="56127A"/>
                </a:solidFill>
              </a:rPr>
              <a:t>event </a:t>
            </a:r>
            <a:r>
              <a:rPr lang="en-US" sz="2400">
                <a:solidFill>
                  <a:srgbClr val="56127A"/>
                </a:solidFill>
              </a:rPr>
              <a:t>that requests the attention of the processor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3746-5331-7E47-831D-5E0834393DB9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Exception Handling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05800" cy="4927600"/>
          </a:xfrm>
        </p:spPr>
        <p:txBody>
          <a:bodyPr/>
          <a:lstStyle/>
          <a:p>
            <a:r>
              <a:rPr lang="en-US" sz="2800"/>
              <a:t>First system with exceptions was Univac-I, 1951</a:t>
            </a:r>
          </a:p>
          <a:p>
            <a:pPr lvl="1"/>
            <a:r>
              <a:rPr lang="en-US" sz="2000">
                <a:ea typeface="ヒラギノ角ゴ Pro W3" charset="-128"/>
                <a:cs typeface="ヒラギノ角ゴ Pro W3" charset="-128"/>
              </a:rPr>
              <a:t>A</a:t>
            </a:r>
            <a:r>
              <a:rPr lang="en-US" sz="2000"/>
              <a:t>rithmetic overflow would either</a:t>
            </a:r>
          </a:p>
          <a:p>
            <a:pPr lvl="2"/>
            <a:r>
              <a:rPr lang="en-US" sz="2000"/>
              <a:t>1. trigger the execution a two-instruction fix-up routine at address 0, or</a:t>
            </a:r>
          </a:p>
          <a:p>
            <a:pPr lvl="2"/>
            <a:r>
              <a:rPr lang="en-US" sz="2000"/>
              <a:t>2. at the programmer's option, cause the computer to stop</a:t>
            </a:r>
            <a:endParaRPr lang="en-US" sz="2000">
              <a:ea typeface="ヒラギノ角ゴ Pro W3" charset="-128"/>
              <a:cs typeface="ヒラギノ角ゴ Pro W3" charset="-128"/>
            </a:endParaRPr>
          </a:p>
          <a:p>
            <a:pPr lvl="1"/>
            <a:r>
              <a:rPr lang="en-US" sz="2000"/>
              <a:t>Later Univac 1103, 1955, modified to add external interrupts</a:t>
            </a:r>
          </a:p>
          <a:p>
            <a:pPr lvl="2"/>
            <a:r>
              <a:rPr lang="en-US" sz="2000"/>
              <a:t>Used to gather real-time wind tunnel data</a:t>
            </a:r>
          </a:p>
          <a:p>
            <a:r>
              <a:rPr lang="en-US" sz="2800"/>
              <a:t>First system with I/O interrupts was DYSEAC, 1954</a:t>
            </a:r>
          </a:p>
          <a:p>
            <a:pPr lvl="1"/>
            <a:r>
              <a:rPr lang="en-US" sz="2000"/>
              <a:t>Had two program counters, and I/O signal caused switch between two PCs</a:t>
            </a:r>
          </a:p>
          <a:p>
            <a:pPr lvl="1"/>
            <a:r>
              <a:rPr lang="en-US" sz="2000"/>
              <a:t>Also, first system with DMA (direct memory access by I/O device)</a:t>
            </a:r>
          </a:p>
        </p:txBody>
      </p:sp>
      <p:sp>
        <p:nvSpPr>
          <p:cNvPr id="1394692" name="Text Box 4"/>
          <p:cNvSpPr txBox="1">
            <a:spLocks noChangeArrowheads="1"/>
          </p:cNvSpPr>
          <p:nvPr/>
        </p:nvSpPr>
        <p:spPr bwMode="auto">
          <a:xfrm>
            <a:off x="5867400" y="6096000"/>
            <a:ext cx="28384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[Courtesy Mark Smotherman]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5232-93A9-374E-9AC6-FEE2ED4F8CAF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3794" name="Rectangle 2"/>
          <p:cNvSpPr>
            <a:spLocks noChangeArrowheads="1"/>
          </p:cNvSpPr>
          <p:nvPr/>
        </p:nvSpPr>
        <p:spPr bwMode="auto">
          <a:xfrm>
            <a:off x="1941513" y="37195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Branch Pipeline Diagrams</a:t>
            </a:r>
            <a:br>
              <a:rPr lang="en-US" dirty="0" smtClean="0"/>
            </a:br>
            <a:r>
              <a:rPr lang="en-US" dirty="0" smtClean="0"/>
              <a:t>(branches resolved in decode stage)</a:t>
            </a:r>
            <a:endParaRPr lang="en-US" dirty="0"/>
          </a:p>
        </p:txBody>
      </p:sp>
      <p:sp>
        <p:nvSpPr>
          <p:cNvPr id="1313796" name="Rectangle 4"/>
          <p:cNvSpPr>
            <a:spLocks noChangeArrowheads="1"/>
          </p:cNvSpPr>
          <p:nvPr/>
        </p:nvSpPr>
        <p:spPr bwMode="auto">
          <a:xfrm>
            <a:off x="228600" y="939800"/>
            <a:ext cx="7613650" cy="2011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BEQZ +200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13797" name="Rectangle 5"/>
          <p:cNvSpPr>
            <a:spLocks noChangeArrowheads="1"/>
          </p:cNvSpPr>
          <p:nvPr/>
        </p:nvSpPr>
        <p:spPr bwMode="auto">
          <a:xfrm>
            <a:off x="3159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3798" name="Rectangle 6"/>
          <p:cNvSpPr>
            <a:spLocks noChangeArrowheads="1"/>
          </p:cNvSpPr>
          <p:nvPr/>
        </p:nvSpPr>
        <p:spPr bwMode="auto">
          <a:xfrm>
            <a:off x="55118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3799" name="Line 7"/>
          <p:cNvSpPr>
            <a:spLocks noChangeShapeType="1"/>
          </p:cNvSpPr>
          <p:nvPr/>
        </p:nvSpPr>
        <p:spPr bwMode="auto">
          <a:xfrm>
            <a:off x="4114800" y="23114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B8-1360-4149-B0FC-FADDF13CCC33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DYSEAC, first mobile computer!</a:t>
            </a:r>
          </a:p>
        </p:txBody>
      </p:sp>
      <p:grpSp>
        <p:nvGrpSpPr>
          <p:cNvPr id="1395718" name="Group 6"/>
          <p:cNvGrpSpPr>
            <a:grpSpLocks/>
          </p:cNvGrpSpPr>
          <p:nvPr/>
        </p:nvGrpSpPr>
        <p:grpSpPr bwMode="auto">
          <a:xfrm>
            <a:off x="685800" y="990600"/>
            <a:ext cx="7894638" cy="5456238"/>
            <a:chOff x="432" y="624"/>
            <a:chExt cx="4973" cy="3437"/>
          </a:xfrm>
        </p:grpSpPr>
        <p:pic>
          <p:nvPicPr>
            <p:cNvPr id="139571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00" y="624"/>
              <a:ext cx="3480" cy="27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395717" name="Rectangle 5"/>
            <p:cNvSpPr>
              <a:spLocks noChangeArrowheads="1"/>
            </p:cNvSpPr>
            <p:nvPr/>
          </p:nvSpPr>
          <p:spPr bwMode="auto">
            <a:xfrm>
              <a:off x="432" y="3360"/>
              <a:ext cx="4973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sz="2400">
                  <a:solidFill>
                    <a:schemeClr val="tx1"/>
                  </a:solidFill>
                </a:rPr>
                <a:t>Carried in two tractor trailers, 12 tons + 8 tons</a:t>
              </a:r>
            </a:p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sz="2400">
                  <a:solidFill>
                    <a:schemeClr val="tx1"/>
                  </a:solidFill>
                </a:rPr>
                <a:t>Built for US Army Signal Corps</a:t>
              </a:r>
            </a:p>
          </p:txBody>
        </p:sp>
      </p:grpSp>
      <p:sp>
        <p:nvSpPr>
          <p:cNvPr id="1395719" name="Text Box 7"/>
          <p:cNvSpPr txBox="1">
            <a:spLocks noChangeArrowheads="1"/>
          </p:cNvSpPr>
          <p:nvPr/>
        </p:nvSpPr>
        <p:spPr bwMode="auto">
          <a:xfrm>
            <a:off x="5867400" y="6096000"/>
            <a:ext cx="28384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[Courtesy Mark Smotherman]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183B-F9E6-9541-A4D2-D8501B36E5AB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Asynchronous Interrupts: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invoking the interrupt handler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14450"/>
            <a:ext cx="7772400" cy="5086350"/>
          </a:xfrm>
        </p:spPr>
        <p:txBody>
          <a:bodyPr/>
          <a:lstStyle/>
          <a:p>
            <a:r>
              <a:rPr lang="en-US"/>
              <a:t>An I/O device requests attention by asserting one of the </a:t>
            </a:r>
            <a:r>
              <a:rPr lang="en-US" i="1"/>
              <a:t>prioritized interrupt request lines</a:t>
            </a:r>
          </a:p>
          <a:p>
            <a:pPr lvl="2"/>
            <a:endParaRPr lang="en-US" i="1"/>
          </a:p>
          <a:p>
            <a:r>
              <a:rPr lang="en-US"/>
              <a:t>When the processor decides to process the interrupt </a:t>
            </a:r>
          </a:p>
          <a:p>
            <a:pPr lvl="1"/>
            <a:r>
              <a:rPr lang="en-US" sz="2000"/>
              <a:t>It stops the current program at instruction I</a:t>
            </a:r>
            <a:r>
              <a:rPr lang="en-US" sz="3200" baseline="-25000"/>
              <a:t>i</a:t>
            </a:r>
            <a:r>
              <a:rPr lang="en-US" sz="2000"/>
              <a:t>, completing all the instructions up to I</a:t>
            </a:r>
            <a:r>
              <a:rPr lang="en-US" sz="3200" baseline="-25000"/>
              <a:t>i-1</a:t>
            </a:r>
            <a:r>
              <a:rPr lang="en-US" sz="3200"/>
              <a:t> </a:t>
            </a:r>
            <a:r>
              <a:rPr lang="en-US" sz="2000"/>
              <a:t>       (</a:t>
            </a:r>
            <a:r>
              <a:rPr lang="en-US" sz="2000" i="1"/>
              <a:t>precise interrupt)</a:t>
            </a:r>
            <a:endParaRPr lang="en-US" sz="2000"/>
          </a:p>
          <a:p>
            <a:pPr lvl="1"/>
            <a:r>
              <a:rPr lang="en-US" sz="2000"/>
              <a:t>It saves the PC of instruction I</a:t>
            </a:r>
            <a:r>
              <a:rPr lang="en-US" sz="3200" baseline="-25000"/>
              <a:t>i</a:t>
            </a:r>
            <a:r>
              <a:rPr lang="en-US" sz="2000"/>
              <a:t> in a special register (EPC)</a:t>
            </a:r>
          </a:p>
          <a:p>
            <a:pPr lvl="1"/>
            <a:r>
              <a:rPr lang="en-US" sz="2000"/>
              <a:t>It disables interrupts and transfers control to a designated interrupt handler running in the kernel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E367-CA14-9C47-9852-C8FD9804BE8E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Handler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Saves EPC before enabling interrupts to allow nested interrupts </a:t>
            </a:r>
            <a:r>
              <a:rPr lang="en-US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/>
              <a:t> </a:t>
            </a:r>
            <a:r>
              <a:rPr lang="en-US" i="1"/>
              <a:t>  </a:t>
            </a:r>
          </a:p>
          <a:p>
            <a:pPr lvl="1"/>
            <a:r>
              <a:rPr lang="en-US"/>
              <a:t>need an instruction to move EPC into GPRs </a:t>
            </a:r>
          </a:p>
          <a:p>
            <a:pPr lvl="1"/>
            <a:r>
              <a:rPr lang="en-US"/>
              <a:t>need a way to mask further interrupts at least until EPC can be saved</a:t>
            </a:r>
            <a:endParaRPr lang="en-US">
              <a:solidFill>
                <a:schemeClr val="accent1"/>
              </a:solidFill>
            </a:endParaRPr>
          </a:p>
          <a:p>
            <a:r>
              <a:rPr lang="en-US"/>
              <a:t>Needs to read a</a:t>
            </a:r>
            <a:r>
              <a:rPr lang="en-US" i="1"/>
              <a:t> status register</a:t>
            </a:r>
            <a:r>
              <a:rPr lang="en-US"/>
              <a:t> that indicates the cause of the interrupt</a:t>
            </a:r>
          </a:p>
          <a:p>
            <a:r>
              <a:rPr lang="en-US"/>
              <a:t>Uses a special</a:t>
            </a:r>
            <a:r>
              <a:rPr lang="en-US" i="1"/>
              <a:t> </a:t>
            </a:r>
            <a:r>
              <a:rPr lang="en-US"/>
              <a:t>indirect jump instruction RFE (</a:t>
            </a:r>
            <a:r>
              <a:rPr lang="en-US" i="1"/>
              <a:t>return-from-exception</a:t>
            </a:r>
            <a:r>
              <a:rPr lang="en-US"/>
              <a:t>) which</a:t>
            </a:r>
          </a:p>
          <a:p>
            <a:pPr lvl="1"/>
            <a:r>
              <a:rPr lang="en-US"/>
              <a:t>enables interrupts</a:t>
            </a:r>
          </a:p>
          <a:p>
            <a:pPr lvl="1"/>
            <a:r>
              <a:rPr lang="en-US"/>
              <a:t>restores the processor to the user mode</a:t>
            </a:r>
          </a:p>
          <a:p>
            <a:pPr lvl="1"/>
            <a:r>
              <a:rPr lang="en-US"/>
              <a:t>restores hardware status and control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079-C596-4C45-8FF4-8B4AA1BA3EFB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Synchronous Interrupts</a:t>
            </a:r>
          </a:p>
        </p:txBody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90650"/>
            <a:ext cx="7824788" cy="4933950"/>
          </a:xfrm>
        </p:spPr>
        <p:txBody>
          <a:bodyPr/>
          <a:lstStyle/>
          <a:p>
            <a:r>
              <a:rPr lang="en-US"/>
              <a:t>A synchronous interrupt (exception) is caused by a </a:t>
            </a:r>
            <a:r>
              <a:rPr lang="en-US" i="1"/>
              <a:t>particular instruction</a:t>
            </a:r>
            <a:endParaRPr lang="en-US"/>
          </a:p>
          <a:p>
            <a:pPr lvl="1"/>
            <a:endParaRPr lang="en-US"/>
          </a:p>
          <a:p>
            <a:r>
              <a:rPr lang="en-US"/>
              <a:t>In general, the instruction cannot be completed and needs to be </a:t>
            </a:r>
            <a:r>
              <a:rPr lang="en-US" i="1"/>
              <a:t>restarted</a:t>
            </a:r>
            <a:r>
              <a:rPr lang="en-US"/>
              <a:t> after the exception has been handled</a:t>
            </a:r>
          </a:p>
          <a:p>
            <a:pPr lvl="1"/>
            <a:r>
              <a:rPr lang="en-US" sz="2000"/>
              <a:t>requires undoing the effect of one or more partially executed instructions</a:t>
            </a:r>
          </a:p>
          <a:p>
            <a:pPr lvl="1"/>
            <a:endParaRPr lang="en-US" sz="2000"/>
          </a:p>
          <a:p>
            <a:r>
              <a:rPr lang="en-US"/>
              <a:t>In the case of a system call trap, the instruction is considered to have been completed  </a:t>
            </a:r>
          </a:p>
          <a:p>
            <a:pPr lvl="1"/>
            <a:r>
              <a:rPr lang="en-US" sz="2000"/>
              <a:t>a special jump instruction involving a change to privileged kernel mode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FB24-CE5A-9940-A975-E651D7363B13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267200"/>
            <a:ext cx="6907213" cy="182880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How to handle multiple simultaneous exceptions in different pipeline stages?</a:t>
            </a:r>
          </a:p>
          <a:p>
            <a:r>
              <a:rPr lang="en-US">
                <a:solidFill>
                  <a:schemeClr val="tx2"/>
                </a:solidFill>
              </a:rPr>
              <a:t>How and where to handle external asynchronous interrupts?</a:t>
            </a:r>
            <a:endParaRPr lang="en-US"/>
          </a:p>
        </p:txBody>
      </p:sp>
      <p:grpSp>
        <p:nvGrpSpPr>
          <p:cNvPr id="137626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137626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6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6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6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7626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1376266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376267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68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Inst. Mem</a:t>
              </a:r>
            </a:p>
          </p:txBody>
        </p:sp>
        <p:grpSp>
          <p:nvGrpSpPr>
            <p:cNvPr id="1376269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137627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D</a:t>
                </a:r>
              </a:p>
            </p:txBody>
          </p:sp>
          <p:sp>
            <p:nvSpPr>
              <p:cNvPr id="137627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72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Decode</a:t>
              </a:r>
            </a:p>
          </p:txBody>
        </p:sp>
        <p:grpSp>
          <p:nvGrpSpPr>
            <p:cNvPr id="1376273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137627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E</a:t>
                </a:r>
              </a:p>
            </p:txBody>
          </p:sp>
          <p:sp>
            <p:nvSpPr>
              <p:cNvPr id="137627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76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76277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1376278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M</a:t>
                </a:r>
              </a:p>
            </p:txBody>
          </p:sp>
          <p:sp>
            <p:nvSpPr>
              <p:cNvPr id="1376279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80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Data Mem</a:t>
              </a:r>
            </a:p>
          </p:txBody>
        </p:sp>
        <p:grpSp>
          <p:nvGrpSpPr>
            <p:cNvPr id="1376281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1376282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W</a:t>
                </a:r>
              </a:p>
            </p:txBody>
          </p:sp>
          <p:sp>
            <p:nvSpPr>
              <p:cNvPr id="1376283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8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8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86" name="Text Box 30"/>
            <p:cNvSpPr txBox="1">
              <a:spLocks noChangeArrowheads="1"/>
            </p:cNvSpPr>
            <p:nvPr/>
          </p:nvSpPr>
          <p:spPr bwMode="auto">
            <a:xfrm>
              <a:off x="3054" y="1200"/>
              <a:ext cx="22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  <a:latin typeface="Verdana" charset="0"/>
                </a:rPr>
                <a:t>+</a:t>
              </a:r>
            </a:p>
          </p:txBody>
        </p:sp>
        <p:sp>
          <p:nvSpPr>
            <p:cNvPr id="137628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Illegal Opcode</a:t>
              </a:r>
            </a:p>
          </p:txBody>
        </p:sp>
        <p:sp>
          <p:nvSpPr>
            <p:cNvPr id="1376288" name="Text Box 32"/>
            <p:cNvSpPr txBox="1">
              <a:spLocks noChangeArrowheads="1"/>
            </p:cNvSpPr>
            <p:nvPr/>
          </p:nvSpPr>
          <p:spPr bwMode="auto">
            <a:xfrm>
              <a:off x="3120" y="1719"/>
              <a:ext cx="757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Overflow</a:t>
              </a:r>
            </a:p>
          </p:txBody>
        </p:sp>
        <p:sp>
          <p:nvSpPr>
            <p:cNvPr id="137628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Data address Exceptions</a:t>
              </a:r>
            </a:p>
          </p:txBody>
        </p:sp>
        <p:sp>
          <p:nvSpPr>
            <p:cNvPr id="137629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PC address Exception</a:t>
              </a:r>
            </a:p>
          </p:txBody>
        </p:sp>
        <p:sp>
          <p:nvSpPr>
            <p:cNvPr id="137629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Asynchronous Interrupts</a:t>
              </a:r>
            </a:p>
          </p:txBody>
        </p:sp>
        <p:sp>
          <p:nvSpPr>
            <p:cNvPr id="137629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9D51-BA66-A041-8859-3D7F0A595C6A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3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4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728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28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37728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7729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29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Inst. Mem</a:t>
            </a:r>
          </a:p>
        </p:txBody>
      </p:sp>
      <p:grpSp>
        <p:nvGrpSpPr>
          <p:cNvPr id="137729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37729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7729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29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Decode</a:t>
            </a:r>
          </a:p>
        </p:txBody>
      </p:sp>
      <p:grpSp>
        <p:nvGrpSpPr>
          <p:cNvPr id="137729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37729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7729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29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0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37730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7730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0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Data Mem</a:t>
            </a:r>
          </a:p>
        </p:txBody>
      </p:sp>
      <p:grpSp>
        <p:nvGrpSpPr>
          <p:cNvPr id="137730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37730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  <p:sp>
          <p:nvSpPr>
            <p:cNvPr id="137730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0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9" name="Text Box 29"/>
          <p:cNvSpPr txBox="1">
            <a:spLocks noChangeArrowheads="1"/>
          </p:cNvSpPr>
          <p:nvPr/>
        </p:nvSpPr>
        <p:spPr bwMode="auto">
          <a:xfrm>
            <a:off x="4852988" y="2224088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Verdana" charset="0"/>
              </a:rPr>
              <a:t>+</a:t>
            </a:r>
          </a:p>
        </p:txBody>
      </p:sp>
      <p:sp>
        <p:nvSpPr>
          <p:cNvPr id="137731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Illegal Opcode</a:t>
            </a:r>
          </a:p>
        </p:txBody>
      </p:sp>
      <p:sp>
        <p:nvSpPr>
          <p:cNvPr id="1377311" name="Text Box 31"/>
          <p:cNvSpPr txBox="1">
            <a:spLocks noChangeArrowheads="1"/>
          </p:cNvSpPr>
          <p:nvPr/>
        </p:nvSpPr>
        <p:spPr bwMode="auto">
          <a:xfrm>
            <a:off x="4894263" y="2986088"/>
            <a:ext cx="12017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Overflow</a:t>
            </a:r>
          </a:p>
        </p:txBody>
      </p:sp>
      <p:sp>
        <p:nvSpPr>
          <p:cNvPr id="137731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 address Exceptions</a:t>
            </a:r>
          </a:p>
        </p:txBody>
      </p:sp>
      <p:sp>
        <p:nvSpPr>
          <p:cNvPr id="137731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PC address Exception</a:t>
            </a:r>
          </a:p>
        </p:txBody>
      </p:sp>
      <p:sp>
        <p:nvSpPr>
          <p:cNvPr id="137731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Asynchronous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Interrupts</a:t>
            </a:r>
          </a:p>
        </p:txBody>
      </p:sp>
      <p:sp>
        <p:nvSpPr>
          <p:cNvPr id="137731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1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137732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7732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2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137732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7732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2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137732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7732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2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137732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7733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3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137733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7733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3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137733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7733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3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137733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37733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4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137734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7734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4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8" name="Text Box 68"/>
          <p:cNvSpPr txBox="1">
            <a:spLocks noChangeArrowheads="1"/>
          </p:cNvSpPr>
          <p:nvPr/>
        </p:nvSpPr>
        <p:spPr bwMode="auto">
          <a:xfrm rot="16200000">
            <a:off x="7960518" y="3691732"/>
            <a:ext cx="10207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Cause</a:t>
            </a:r>
          </a:p>
        </p:txBody>
      </p:sp>
      <p:sp>
        <p:nvSpPr>
          <p:cNvPr id="1377349" name="Text Box 69"/>
          <p:cNvSpPr txBox="1">
            <a:spLocks noChangeArrowheads="1"/>
          </p:cNvSpPr>
          <p:nvPr/>
        </p:nvSpPr>
        <p:spPr bwMode="auto">
          <a:xfrm rot="16200000">
            <a:off x="8156575" y="4435475"/>
            <a:ext cx="5778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EPC</a:t>
            </a:r>
          </a:p>
        </p:txBody>
      </p:sp>
      <p:sp>
        <p:nvSpPr>
          <p:cNvPr id="1377350" name="Line 70"/>
          <p:cNvSpPr>
            <a:spLocks noChangeShapeType="1"/>
          </p:cNvSpPr>
          <p:nvPr/>
        </p:nvSpPr>
        <p:spPr bwMode="auto">
          <a:xfrm>
            <a:off x="7848600" y="1447800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56" name="Group 76"/>
          <p:cNvGrpSpPr>
            <a:grpSpLocks/>
          </p:cNvGrpSpPr>
          <p:nvPr/>
        </p:nvGrpSpPr>
        <p:grpSpPr bwMode="auto">
          <a:xfrm>
            <a:off x="107950" y="2601913"/>
            <a:ext cx="8829675" cy="2884487"/>
            <a:chOff x="68" y="1639"/>
            <a:chExt cx="5562" cy="1817"/>
          </a:xfrm>
        </p:grpSpPr>
        <p:sp>
          <p:nvSpPr>
            <p:cNvPr id="137735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9" name="Text Box 79"/>
            <p:cNvSpPr txBox="1">
              <a:spLocks noChangeArrowheads="1"/>
            </p:cNvSpPr>
            <p:nvPr/>
          </p:nvSpPr>
          <p:spPr bwMode="auto">
            <a:xfrm>
              <a:off x="2064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D Stage</a:t>
              </a:r>
            </a:p>
          </p:txBody>
        </p:sp>
        <p:sp>
          <p:nvSpPr>
            <p:cNvPr id="137736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1" name="Text Box 81"/>
            <p:cNvSpPr txBox="1">
              <a:spLocks noChangeArrowheads="1"/>
            </p:cNvSpPr>
            <p:nvPr/>
          </p:nvSpPr>
          <p:spPr bwMode="auto">
            <a:xfrm>
              <a:off x="932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F Stage</a:t>
              </a:r>
            </a:p>
          </p:txBody>
        </p:sp>
        <p:sp>
          <p:nvSpPr>
            <p:cNvPr id="137736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3" name="Text Box 83"/>
            <p:cNvSpPr txBox="1">
              <a:spLocks noChangeArrowheads="1"/>
            </p:cNvSpPr>
            <p:nvPr/>
          </p:nvSpPr>
          <p:spPr bwMode="auto">
            <a:xfrm>
              <a:off x="2880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E Stage</a:t>
              </a:r>
            </a:p>
          </p:txBody>
        </p:sp>
        <p:sp>
          <p:nvSpPr>
            <p:cNvPr id="1377364" name="Text Box 84"/>
            <p:cNvSpPr txBox="1">
              <a:spLocks noChangeArrowheads="1"/>
            </p:cNvSpPr>
            <p:nvPr/>
          </p:nvSpPr>
          <p:spPr bwMode="auto">
            <a:xfrm>
              <a:off x="68" y="2936"/>
              <a:ext cx="700" cy="5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Select Handler PC</a:t>
              </a:r>
            </a:p>
          </p:txBody>
        </p:sp>
        <p:sp>
          <p:nvSpPr>
            <p:cNvPr id="1377365" name="Text Box 85"/>
            <p:cNvSpPr txBox="1">
              <a:spLocks noChangeArrowheads="1"/>
            </p:cNvSpPr>
            <p:nvPr/>
          </p:nvSpPr>
          <p:spPr bwMode="auto">
            <a:xfrm>
              <a:off x="4800" y="3072"/>
              <a:ext cx="830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Writeback</a:t>
              </a:r>
            </a:p>
          </p:txBody>
        </p:sp>
        <p:sp>
          <p:nvSpPr>
            <p:cNvPr id="137736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77367" name="Text Box 87"/>
          <p:cNvSpPr txBox="1">
            <a:spLocks noChangeArrowheads="1"/>
          </p:cNvSpPr>
          <p:nvPr/>
        </p:nvSpPr>
        <p:spPr bwMode="auto">
          <a:xfrm>
            <a:off x="6629400" y="1219200"/>
            <a:ext cx="12842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Commit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7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7606-972F-6044-AB80-A3FFF3A6DD37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Hold exception flags in pipeline until commit point (M stage)</a:t>
            </a:r>
          </a:p>
          <a:p>
            <a:pPr lvl="1"/>
            <a:endParaRPr lang="en-US"/>
          </a:p>
          <a:p>
            <a:r>
              <a:rPr lang="en-US"/>
              <a:t>Exceptions in earlier pipe stages override later exceptions </a:t>
            </a:r>
            <a:r>
              <a:rPr lang="en-US" i="1"/>
              <a:t>for a given instruction</a:t>
            </a:r>
          </a:p>
          <a:p>
            <a:pPr lvl="1"/>
            <a:endParaRPr lang="en-US"/>
          </a:p>
          <a:p>
            <a:r>
              <a:rPr lang="en-US"/>
              <a:t>Inject external interrupts at commit point (override others)</a:t>
            </a:r>
          </a:p>
          <a:p>
            <a:pPr lvl="1"/>
            <a:endParaRPr lang="en-US"/>
          </a:p>
          <a:p>
            <a:r>
              <a:rPr lang="en-US"/>
              <a:t>If exception at commit: update Cause and EPC registers, kill all stages, inject handler PC into fetch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907A-5789-E54C-8975-FFA1B69FB24F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Speculating on Exceptions</a:t>
            </a:r>
          </a:p>
        </p:txBody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835900" cy="513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Prediction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Exceptions are rare, so simply predicting no exceptions is very accurate!</a:t>
            </a:r>
          </a:p>
          <a:p>
            <a:pPr>
              <a:lnSpc>
                <a:spcPct val="80000"/>
              </a:lnSpc>
            </a:pPr>
            <a:r>
              <a:rPr lang="en-US" sz="2800"/>
              <a:t>Check prediction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Exceptions detected at end of instruction execution pipeline, special hardware for various exception types</a:t>
            </a:r>
          </a:p>
          <a:p>
            <a:pPr>
              <a:lnSpc>
                <a:spcPct val="80000"/>
              </a:lnSpc>
            </a:pPr>
            <a:r>
              <a:rPr lang="en-US" sz="2800"/>
              <a:t>Recovery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Only write architectural state at commit point, so can throw away partially executed instructions after exception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Launch exception handler after flushing pipeline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Bypassing allows use of uncommitted instruction results by following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4827-E1A9-1D48-BE31-8EF5155BECA6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1618" name="Rectangle 2"/>
          <p:cNvSpPr>
            <a:spLocks noChangeArrowheads="1"/>
          </p:cNvSpPr>
          <p:nvPr/>
        </p:nvSpPr>
        <p:spPr bwMode="auto">
          <a:xfrm>
            <a:off x="1941513" y="3998913"/>
            <a:ext cx="5899150" cy="2286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accent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91619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4318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Exception Pipeline Diagram</a:t>
            </a:r>
          </a:p>
        </p:txBody>
      </p:sp>
      <p:sp>
        <p:nvSpPr>
          <p:cNvPr id="1391620" name="Rectangle 4"/>
          <p:cNvSpPr>
            <a:spLocks noChangeArrowheads="1"/>
          </p:cNvSpPr>
          <p:nvPr/>
        </p:nvSpPr>
        <p:spPr bwMode="auto">
          <a:xfrm>
            <a:off x="228600" y="1219200"/>
            <a:ext cx="7848600" cy="2651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</a:t>
            </a:r>
            <a:r>
              <a:rPr lang="en-US" sz="1800" dirty="0">
                <a:latin typeface="Verdana" charset="0"/>
              </a:rPr>
              <a:t>EX</a:t>
            </a:r>
            <a:r>
              <a:rPr lang="en-US" sz="1800" baseline="-25000" dirty="0">
                <a:latin typeface="Verdana" charset="0"/>
              </a:rPr>
              <a:t>1	</a:t>
            </a:r>
            <a:r>
              <a:rPr lang="en-US" sz="1800" dirty="0">
                <a:latin typeface="Verdana" charset="0"/>
              </a:rPr>
              <a:t>MA</a:t>
            </a:r>
            <a:r>
              <a:rPr lang="en-US" sz="1800" baseline="-25000" dirty="0">
                <a:latin typeface="Verdana" charset="0"/>
              </a:rPr>
              <a:t>1</a:t>
            </a:r>
            <a:r>
              <a:rPr lang="en-US" sz="1800" baseline="-25000" dirty="0" smtClean="0"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latin typeface="Verdana" charset="0"/>
              </a:rPr>
              <a:t> </a:t>
            </a:r>
            <a:r>
              <a:rPr lang="en-US" sz="1800" baseline="-25000" dirty="0">
                <a:latin typeface="Verdana" charset="0"/>
              </a:rPr>
              <a:t>		</a:t>
            </a:r>
            <a:r>
              <a:rPr lang="en-US" sz="1800" i="1" dirty="0">
                <a:latin typeface="Verdana" charset="0"/>
              </a:rPr>
              <a:t>overflow!</a:t>
            </a:r>
            <a:endParaRPr lang="en-US" sz="1800" baseline="-25000" dirty="0">
              <a:solidFill>
                <a:schemeClr val="accent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XOR	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rgbClr val="56127A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SUB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108: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Exc. Handler code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</p:txBody>
      </p:sp>
      <p:sp>
        <p:nvSpPr>
          <p:cNvPr id="1391621" name="Rectangle 5"/>
          <p:cNvSpPr>
            <a:spLocks noChangeArrowheads="1"/>
          </p:cNvSpPr>
          <p:nvPr/>
        </p:nvSpPr>
        <p:spPr bwMode="auto">
          <a:xfrm>
            <a:off x="315913" y="49815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grpSp>
        <p:nvGrpSpPr>
          <p:cNvPr id="1391627" name="Group 11"/>
          <p:cNvGrpSpPr>
            <a:grpSpLocks/>
          </p:cNvGrpSpPr>
          <p:nvPr/>
        </p:nvGrpSpPr>
        <p:grpSpPr bwMode="auto">
          <a:xfrm>
            <a:off x="4724400" y="2209800"/>
            <a:ext cx="228600" cy="838200"/>
            <a:chOff x="2976" y="1392"/>
            <a:chExt cx="144" cy="528"/>
          </a:xfrm>
        </p:grpSpPr>
        <p:sp>
          <p:nvSpPr>
            <p:cNvPr id="1391623" name="Line 7"/>
            <p:cNvSpPr>
              <a:spLocks noChangeShapeType="1"/>
            </p:cNvSpPr>
            <p:nvPr/>
          </p:nvSpPr>
          <p:spPr bwMode="auto">
            <a:xfrm>
              <a:off x="3024" y="1488"/>
              <a:ext cx="96" cy="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4" name="Line 8"/>
            <p:cNvSpPr>
              <a:spLocks noChangeShapeType="1"/>
            </p:cNvSpPr>
            <p:nvPr/>
          </p:nvSpPr>
          <p:spPr bwMode="auto">
            <a:xfrm>
              <a:off x="3024" y="1536"/>
              <a:ext cx="96" cy="19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5" name="Line 9"/>
            <p:cNvSpPr>
              <a:spLocks noChangeShapeType="1"/>
            </p:cNvSpPr>
            <p:nvPr/>
          </p:nvSpPr>
          <p:spPr bwMode="auto">
            <a:xfrm>
              <a:off x="2976" y="1536"/>
              <a:ext cx="144" cy="3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6" name="Line 10"/>
            <p:cNvSpPr>
              <a:spLocks noChangeShapeType="1"/>
            </p:cNvSpPr>
            <p:nvPr/>
          </p:nvSpPr>
          <p:spPr bwMode="auto">
            <a:xfrm>
              <a:off x="3024" y="1392"/>
              <a:ext cx="96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1618" grpId="0" autoUpdateAnimBg="0"/>
      <p:bldP spid="1391620" grpId="0" build="p" autoUpdateAnimBg="0"/>
      <p:bldP spid="1391621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A6D3-9169-B74C-A39A-12D91D597F91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570B-E96C-BC44-9F9B-07C27B0F0F35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41313"/>
            <a:ext cx="8486775" cy="831850"/>
          </a:xfrm>
        </p:spPr>
        <p:txBody>
          <a:bodyPr/>
          <a:lstStyle/>
          <a:p>
            <a:r>
              <a:rPr lang="en-US"/>
              <a:t>Branch Delay Slots</a:t>
            </a:r>
            <a:br>
              <a:rPr lang="en-US"/>
            </a:br>
            <a:r>
              <a:rPr lang="en-US"/>
              <a:t>(expose control hazard to software)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1600200"/>
          </a:xfrm>
        </p:spPr>
        <p:txBody>
          <a:bodyPr/>
          <a:lstStyle/>
          <a:p>
            <a:pPr marL="342900" indent="-342900"/>
            <a:r>
              <a:rPr lang="en-US"/>
              <a:t>Change the ISA semantics so that the instruction that follows a jump or branch is always executed</a:t>
            </a:r>
          </a:p>
          <a:p>
            <a:pPr marL="742950" lvl="1" indent="-285750"/>
            <a:r>
              <a:rPr lang="en-US" sz="2000"/>
              <a:t>gives compiler the flexibility to put in a useful instruction where normally a pipeline bubble would have resulted.</a:t>
            </a:r>
            <a:endParaRPr lang="en-US"/>
          </a:p>
        </p:txBody>
      </p:sp>
      <p:sp>
        <p:nvSpPr>
          <p:cNvPr id="1321988" name="Rectangle 4"/>
          <p:cNvSpPr>
            <a:spLocks noChangeArrowheads="1"/>
          </p:cNvSpPr>
          <p:nvPr/>
        </p:nvSpPr>
        <p:spPr bwMode="auto">
          <a:xfrm>
            <a:off x="609600" y="3124200"/>
            <a:ext cx="3794121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	100	BEQZ </a:t>
            </a:r>
            <a:r>
              <a:rPr lang="en-US" sz="1800" dirty="0" smtClean="0">
                <a:solidFill>
                  <a:schemeClr val="accent2"/>
                </a:solidFill>
                <a:latin typeface="Verdana" charset="0"/>
              </a:rPr>
              <a:t>r1, 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sp>
        <p:nvSpPr>
          <p:cNvPr id="1321989" name="Line 5"/>
          <p:cNvSpPr>
            <a:spLocks noChangeShapeType="1"/>
          </p:cNvSpPr>
          <p:nvPr/>
        </p:nvSpPr>
        <p:spPr bwMode="auto">
          <a:xfrm flipH="1">
            <a:off x="3124200" y="38862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1990" name="Text Box 6"/>
          <p:cNvSpPr txBox="1">
            <a:spLocks noChangeArrowheads="1"/>
          </p:cNvSpPr>
          <p:nvPr/>
        </p:nvSpPr>
        <p:spPr bwMode="auto">
          <a:xfrm>
            <a:off x="4191000" y="3352800"/>
            <a:ext cx="3502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</a:rPr>
              <a:t>Delay slot instruction executed regardless of branch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D0E9-F829-904B-B7AC-91801C44E20E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8546" name="Rectangle 2"/>
          <p:cNvSpPr>
            <a:spLocks noChangeArrowheads="1"/>
          </p:cNvSpPr>
          <p:nvPr/>
        </p:nvSpPr>
        <p:spPr bwMode="auto">
          <a:xfrm>
            <a:off x="1941513" y="3998913"/>
            <a:ext cx="5899150" cy="2286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 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 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   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    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     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8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4318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Pipeline Diagrams</a:t>
            </a:r>
            <a:br>
              <a:rPr lang="en-US"/>
            </a:br>
            <a:r>
              <a:rPr lang="en-US" sz="2400"/>
              <a:t>(branch delay slot)</a:t>
            </a:r>
            <a:endParaRPr lang="en-US"/>
          </a:p>
        </p:txBody>
      </p:sp>
      <p:sp>
        <p:nvSpPr>
          <p:cNvPr id="1388548" name="Rectangle 4"/>
          <p:cNvSpPr>
            <a:spLocks noChangeArrowheads="1"/>
          </p:cNvSpPr>
          <p:nvPr/>
        </p:nvSpPr>
        <p:spPr bwMode="auto">
          <a:xfrm>
            <a:off x="228600" y="1219200"/>
            <a:ext cx="7613650" cy="2193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 100: BEQZ +200	IF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endParaRPr lang="en-US" sz="1800" baseline="-25000">
              <a:solidFill>
                <a:srgbClr val="B69CAC"/>
              </a:solidFill>
              <a:latin typeface="Verdana" charset="0"/>
            </a:endParaRPr>
          </a:p>
        </p:txBody>
      </p:sp>
      <p:sp>
        <p:nvSpPr>
          <p:cNvPr id="1388549" name="Rectangle 5"/>
          <p:cNvSpPr>
            <a:spLocks noChangeArrowheads="1"/>
          </p:cNvSpPr>
          <p:nvPr/>
        </p:nvSpPr>
        <p:spPr bwMode="auto">
          <a:xfrm>
            <a:off x="315913" y="49815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8546" grpId="0" autoUpdateAnimBg="0"/>
      <p:bldP spid="1388548" grpId="0" build="p" autoUpdateAnimBg="0"/>
      <p:bldP spid="13885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ABC-AA2A-4349-8A31-237E0D66C753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/>
              <a:t>Why an Instruction may not be dispatched every cycle </a:t>
            </a:r>
            <a:r>
              <a:rPr lang="en-US" sz="2400"/>
              <a:t>(CPI&gt;1)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3650"/>
            <a:ext cx="8077200" cy="4197350"/>
          </a:xfrm>
        </p:spPr>
        <p:txBody>
          <a:bodyPr/>
          <a:lstStyle/>
          <a:p>
            <a:pPr marL="342900" indent="-342900"/>
            <a:r>
              <a:rPr lang="en-US" dirty="0"/>
              <a:t>Full bypassing may be too expensive to implement</a:t>
            </a:r>
          </a:p>
          <a:p>
            <a:pPr marL="742950" lvl="1" indent="-285750"/>
            <a:r>
              <a:rPr lang="en-US" dirty="0"/>
              <a:t>typically all frequently used paths are provided</a:t>
            </a:r>
          </a:p>
          <a:p>
            <a:pPr marL="742950" lvl="1" indent="-285750"/>
            <a:r>
              <a:rPr lang="en-US" dirty="0"/>
              <a:t>some infrequently used bypass paths may increase cycle time and counteract the benefit of reducing CPI</a:t>
            </a:r>
            <a:endParaRPr lang="en-US" sz="2000" dirty="0"/>
          </a:p>
          <a:p>
            <a:pPr marL="342900" indent="-342900"/>
            <a:r>
              <a:rPr lang="en-US" sz="2000" dirty="0"/>
              <a:t> </a:t>
            </a:r>
            <a:r>
              <a:rPr lang="en-US" dirty="0"/>
              <a:t>Loads have two-cycle latency</a:t>
            </a:r>
          </a:p>
          <a:p>
            <a:pPr marL="742950" lvl="1" indent="-285750"/>
            <a:r>
              <a:rPr lang="en-US" dirty="0"/>
              <a:t>Instruction after load cannot use load result</a:t>
            </a:r>
          </a:p>
          <a:p>
            <a:pPr marL="742950" lvl="1" indent="-285750"/>
            <a:r>
              <a:rPr lang="en-US" dirty="0"/>
              <a:t>MIPS-I ISA defined </a:t>
            </a:r>
            <a:r>
              <a:rPr lang="en-US" i="1" dirty="0"/>
              <a:t>load delay slots</a:t>
            </a:r>
            <a:r>
              <a:rPr lang="en-US" dirty="0"/>
              <a:t>, a software-visible pipeline hazard (compiler schedules independent instruction or inserts</a:t>
            </a:r>
            <a:r>
              <a:rPr lang="en-US" dirty="0" smtClean="0"/>
              <a:t> NOP </a:t>
            </a:r>
            <a:r>
              <a:rPr lang="en-US" dirty="0"/>
              <a:t>to avoid hazard). Removed in MIPS-II (pipeline interlocks added in hardware)</a:t>
            </a:r>
          </a:p>
          <a:p>
            <a:pPr lvl="2"/>
            <a:r>
              <a:rPr lang="en-US" dirty="0" err="1"/>
              <a:t>MIPS:“</a:t>
            </a:r>
            <a:r>
              <a:rPr lang="en-US" b="1" dirty="0" err="1"/>
              <a:t>M</a:t>
            </a:r>
            <a:r>
              <a:rPr lang="en-US" dirty="0" err="1"/>
              <a:t>icroprocessor</a:t>
            </a:r>
            <a:r>
              <a:rPr lang="en-US" dirty="0"/>
              <a:t> without </a:t>
            </a:r>
            <a:r>
              <a:rPr lang="en-US" b="1" dirty="0"/>
              <a:t>I</a:t>
            </a:r>
            <a:r>
              <a:rPr lang="en-US" dirty="0"/>
              <a:t>nterlocked </a:t>
            </a:r>
            <a:r>
              <a:rPr lang="en-US" b="1" dirty="0"/>
              <a:t>P</a:t>
            </a:r>
            <a:r>
              <a:rPr lang="en-US" dirty="0"/>
              <a:t>ipeline </a:t>
            </a:r>
            <a:r>
              <a:rPr lang="en-US" b="1" dirty="0"/>
              <a:t>S</a:t>
            </a:r>
            <a:r>
              <a:rPr lang="en-US" dirty="0"/>
              <a:t>tages</a:t>
            </a:r>
            <a:r>
              <a:rPr lang="en-US" dirty="0">
                <a:latin typeface="ヒラギノ角ゴ Pro W3" charset="-128"/>
              </a:rPr>
              <a:t>”</a:t>
            </a:r>
            <a:endParaRPr lang="en-US" dirty="0"/>
          </a:p>
          <a:p>
            <a:pPr marL="342900" indent="-342900"/>
            <a:r>
              <a:rPr lang="en-US" sz="2000" dirty="0"/>
              <a:t> </a:t>
            </a:r>
            <a:r>
              <a:rPr lang="en-US" dirty="0"/>
              <a:t>Conditional branches may cause bubbles</a:t>
            </a:r>
          </a:p>
          <a:p>
            <a:pPr marL="742950" lvl="1" indent="-285750"/>
            <a:r>
              <a:rPr lang="en-US" dirty="0"/>
              <a:t>kill following </a:t>
            </a:r>
            <a:r>
              <a:rPr lang="en-US" dirty="0" err="1"/>
              <a:t>instruction(s</a:t>
            </a:r>
            <a:r>
              <a:rPr lang="en-US" dirty="0"/>
              <a:t>) if no delay slots</a:t>
            </a:r>
            <a:endParaRPr lang="en-US" sz="1600" dirty="0"/>
          </a:p>
        </p:txBody>
      </p:sp>
      <p:sp>
        <p:nvSpPr>
          <p:cNvPr id="1323012" name="Text Box 4"/>
          <p:cNvSpPr txBox="1">
            <a:spLocks noChangeArrowheads="1"/>
          </p:cNvSpPr>
          <p:nvPr/>
        </p:nvSpPr>
        <p:spPr bwMode="auto">
          <a:xfrm>
            <a:off x="762000" y="5461000"/>
            <a:ext cx="80152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Machines with software-visible delay slots may execute significant number of NOP instructions inserted by the compiler.  </a:t>
            </a:r>
            <a:r>
              <a:rPr lang="en-US" sz="1800" i="1" dirty="0" err="1">
                <a:solidFill>
                  <a:schemeClr val="tx1"/>
                </a:solidFill>
                <a:latin typeface="Verdana" charset="0"/>
              </a:rPr>
              <a:t>NOPs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increase 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instructions/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program!</a:t>
            </a:r>
            <a:endParaRPr lang="en-US" sz="1800" i="1" dirty="0">
              <a:solidFill>
                <a:schemeClr val="tx1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D093-45A9-5648-AB4A-69DB3359FE99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2658" name="Rectangle 2"/>
          <p:cNvSpPr>
            <a:spLocks noChangeArrowheads="1"/>
          </p:cNvSpPr>
          <p:nvPr/>
        </p:nvSpPr>
        <p:spPr bwMode="auto">
          <a:xfrm>
            <a:off x="436563" y="3481388"/>
            <a:ext cx="807720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Instruction		Taken known?	Target known?</a:t>
            </a:r>
          </a:p>
          <a:p>
            <a:pPr marL="285750" indent="-285750" algn="l"/>
            <a:r>
              <a:rPr lang="en-US" sz="2400" dirty="0">
                <a:solidFill>
                  <a:schemeClr val="tx1"/>
                </a:solidFill>
                <a:latin typeface="Verdana" charset="0"/>
              </a:rPr>
              <a:t>J</a:t>
            </a:r>
          </a:p>
          <a:p>
            <a:pPr marL="285750" indent="-285750" algn="l"/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JR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  <a:latin typeface="Verdana" charset="0"/>
              </a:rPr>
              <a:t>B&lt;cond.&gt;</a:t>
            </a:r>
            <a:endParaRPr lang="en-US" sz="24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862659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" y="381000"/>
            <a:ext cx="7162800" cy="533400"/>
          </a:xfrm>
        </p:spPr>
        <p:txBody>
          <a:bodyPr/>
          <a:lstStyle/>
          <a:p>
            <a:r>
              <a:rPr lang="en-US" dirty="0" smtClean="0"/>
              <a:t>RISC-V Branches </a:t>
            </a:r>
            <a:r>
              <a:rPr lang="en-US" dirty="0"/>
              <a:t>and Jumps</a:t>
            </a:r>
          </a:p>
        </p:txBody>
      </p:sp>
      <p:sp>
        <p:nvSpPr>
          <p:cNvPr id="1862660" name="Text Box 4"/>
          <p:cNvSpPr txBox="1">
            <a:spLocks noChangeArrowheads="1"/>
          </p:cNvSpPr>
          <p:nvPr/>
        </p:nvSpPr>
        <p:spPr bwMode="auto">
          <a:xfrm>
            <a:off x="354013" y="1173163"/>
            <a:ext cx="8418512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Verdana" charset="0"/>
              </a:rPr>
              <a:t>Each instruction fetch depends on one or two pieces of information from the preceding instruction: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Verdana" charset="0"/>
              </a:rPr>
              <a:t>	1) Is the preceding instruction a taken branch?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Verdana" charset="0"/>
              </a:rPr>
              <a:t>	2) If so, what is the target address?</a:t>
            </a:r>
          </a:p>
        </p:txBody>
      </p:sp>
      <p:sp>
        <p:nvSpPr>
          <p:cNvPr id="1862661" name="Text Box 5"/>
          <p:cNvSpPr txBox="1">
            <a:spLocks noChangeArrowheads="1"/>
          </p:cNvSpPr>
          <p:nvPr/>
        </p:nvSpPr>
        <p:spPr bwMode="auto">
          <a:xfrm>
            <a:off x="5942013" y="498951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2" name="Text Box 6"/>
          <p:cNvSpPr txBox="1">
            <a:spLocks noChangeArrowheads="1"/>
          </p:cNvSpPr>
          <p:nvPr/>
        </p:nvSpPr>
        <p:spPr bwMode="auto">
          <a:xfrm>
            <a:off x="3152775" y="39036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3" name="Text Box 7"/>
          <p:cNvSpPr txBox="1">
            <a:spLocks noChangeArrowheads="1"/>
          </p:cNvSpPr>
          <p:nvPr/>
        </p:nvSpPr>
        <p:spPr bwMode="auto">
          <a:xfrm>
            <a:off x="5984875" y="39036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4" name="Text Box 8"/>
          <p:cNvSpPr txBox="1">
            <a:spLocks noChangeArrowheads="1"/>
          </p:cNvSpPr>
          <p:nvPr/>
        </p:nvSpPr>
        <p:spPr bwMode="auto">
          <a:xfrm>
            <a:off x="3165475" y="44497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5" name="Text Box 9"/>
          <p:cNvSpPr txBox="1">
            <a:spLocks noChangeArrowheads="1"/>
          </p:cNvSpPr>
          <p:nvPr/>
        </p:nvSpPr>
        <p:spPr bwMode="auto">
          <a:xfrm>
            <a:off x="5984875" y="44497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Reg. Fetch</a:t>
            </a:r>
          </a:p>
        </p:txBody>
      </p:sp>
      <p:sp>
        <p:nvSpPr>
          <p:cNvPr id="1862667" name="Text Box 11"/>
          <p:cNvSpPr txBox="1">
            <a:spLocks noChangeArrowheads="1"/>
          </p:cNvSpPr>
          <p:nvPr/>
        </p:nvSpPr>
        <p:spPr bwMode="auto">
          <a:xfrm>
            <a:off x="3122613" y="498951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After</a:t>
            </a: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 Execute</a:t>
            </a:r>
            <a:endParaRPr lang="en-US" sz="2000" baseline="30000" dirty="0">
              <a:solidFill>
                <a:srgbClr val="FF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2661" grpId="0" autoUpdateAnimBg="0"/>
      <p:bldP spid="1862662" grpId="0" autoUpdateAnimBg="0"/>
      <p:bldP spid="1862663" grpId="0" autoUpdateAnimBg="0"/>
      <p:bldP spid="1862664" grpId="0" autoUpdateAnimBg="0"/>
      <p:bldP spid="1862665" grpId="0" autoUpdateAnimBg="0"/>
      <p:bldP spid="18626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C46-D3D8-9040-87C8-9864D0ADD0C8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28600"/>
            <a:ext cx="8816975" cy="685800"/>
          </a:xfrm>
        </p:spPr>
        <p:txBody>
          <a:bodyPr/>
          <a:lstStyle/>
          <a:p>
            <a:r>
              <a:rPr lang="en-US"/>
              <a:t>Branch Penalties in Modern Pipelines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65400" y="2006600"/>
            <a:ext cx="5383213" cy="3832225"/>
            <a:chOff x="1306" y="1433"/>
            <a:chExt cx="3391" cy="2414"/>
          </a:xfrm>
        </p:grpSpPr>
        <p:sp>
          <p:nvSpPr>
            <p:cNvPr id="1864708" name="Rectangle 4"/>
            <p:cNvSpPr>
              <a:spLocks noChangeArrowheads="1"/>
            </p:cNvSpPr>
            <p:nvPr/>
          </p:nvSpPr>
          <p:spPr bwMode="auto">
            <a:xfrm>
              <a:off x="1306" y="143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864709" name="Text Box 5"/>
            <p:cNvSpPr txBox="1">
              <a:spLocks noChangeArrowheads="1"/>
            </p:cNvSpPr>
            <p:nvPr/>
          </p:nvSpPr>
          <p:spPr bwMode="auto">
            <a:xfrm>
              <a:off x="1536" y="1437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864710" name="Rectangle 6"/>
            <p:cNvSpPr>
              <a:spLocks noChangeArrowheads="1"/>
            </p:cNvSpPr>
            <p:nvPr/>
          </p:nvSpPr>
          <p:spPr bwMode="auto">
            <a:xfrm>
              <a:off x="1306" y="167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864711" name="Text Box 7"/>
            <p:cNvSpPr txBox="1">
              <a:spLocks noChangeArrowheads="1"/>
            </p:cNvSpPr>
            <p:nvPr/>
          </p:nvSpPr>
          <p:spPr bwMode="auto">
            <a:xfrm>
              <a:off x="1536" y="1677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864712" name="Rectangle 8"/>
            <p:cNvSpPr>
              <a:spLocks noChangeArrowheads="1"/>
            </p:cNvSpPr>
            <p:nvPr/>
          </p:nvSpPr>
          <p:spPr bwMode="auto">
            <a:xfrm>
              <a:off x="1306" y="191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864713" name="Text Box 9"/>
            <p:cNvSpPr txBox="1">
              <a:spLocks noChangeArrowheads="1"/>
            </p:cNvSpPr>
            <p:nvPr/>
          </p:nvSpPr>
          <p:spPr bwMode="auto">
            <a:xfrm>
              <a:off x="1536" y="1917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864714" name="Rectangle 10"/>
            <p:cNvSpPr>
              <a:spLocks noChangeArrowheads="1"/>
            </p:cNvSpPr>
            <p:nvPr/>
          </p:nvSpPr>
          <p:spPr bwMode="auto">
            <a:xfrm>
              <a:off x="1306" y="215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864715" name="Text Box 11"/>
            <p:cNvSpPr txBox="1">
              <a:spLocks noChangeArrowheads="1"/>
            </p:cNvSpPr>
            <p:nvPr/>
          </p:nvSpPr>
          <p:spPr bwMode="auto">
            <a:xfrm>
              <a:off x="1536" y="2157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864716" name="Rectangle 12"/>
            <p:cNvSpPr>
              <a:spLocks noChangeArrowheads="1"/>
            </p:cNvSpPr>
            <p:nvPr/>
          </p:nvSpPr>
          <p:spPr bwMode="auto">
            <a:xfrm>
              <a:off x="1306" y="239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864717" name="Text Box 13"/>
            <p:cNvSpPr txBox="1">
              <a:spLocks noChangeArrowheads="1"/>
            </p:cNvSpPr>
            <p:nvPr/>
          </p:nvSpPr>
          <p:spPr bwMode="auto">
            <a:xfrm>
              <a:off x="1536" y="2397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864718" name="Rectangle 14"/>
            <p:cNvSpPr>
              <a:spLocks noChangeArrowheads="1"/>
            </p:cNvSpPr>
            <p:nvPr/>
          </p:nvSpPr>
          <p:spPr bwMode="auto">
            <a:xfrm>
              <a:off x="1306" y="263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864719" name="Text Box 15"/>
            <p:cNvSpPr txBox="1">
              <a:spLocks noChangeArrowheads="1"/>
            </p:cNvSpPr>
            <p:nvPr/>
          </p:nvSpPr>
          <p:spPr bwMode="auto">
            <a:xfrm>
              <a:off x="1536" y="2637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864720" name="Rectangle 16"/>
            <p:cNvSpPr>
              <a:spLocks noChangeArrowheads="1"/>
            </p:cNvSpPr>
            <p:nvPr/>
          </p:nvSpPr>
          <p:spPr bwMode="auto">
            <a:xfrm>
              <a:off x="1306" y="287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864721" name="Text Box 17"/>
            <p:cNvSpPr txBox="1">
              <a:spLocks noChangeArrowheads="1"/>
            </p:cNvSpPr>
            <p:nvPr/>
          </p:nvSpPr>
          <p:spPr bwMode="auto">
            <a:xfrm>
              <a:off x="1536" y="2877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864722" name="Rectangle 18"/>
            <p:cNvSpPr>
              <a:spLocks noChangeArrowheads="1"/>
            </p:cNvSpPr>
            <p:nvPr/>
          </p:nvSpPr>
          <p:spPr bwMode="auto">
            <a:xfrm>
              <a:off x="1306" y="311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864723" name="Text Box 19"/>
            <p:cNvSpPr txBox="1">
              <a:spLocks noChangeArrowheads="1"/>
            </p:cNvSpPr>
            <p:nvPr/>
          </p:nvSpPr>
          <p:spPr bwMode="auto">
            <a:xfrm>
              <a:off x="1536" y="3117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  <p:sp>
          <p:nvSpPr>
            <p:cNvPr id="1864724" name="Line 20"/>
            <p:cNvSpPr>
              <a:spLocks noChangeShapeType="1"/>
            </p:cNvSpPr>
            <p:nvPr/>
          </p:nvSpPr>
          <p:spPr bwMode="auto">
            <a:xfrm>
              <a:off x="1440" y="340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25" name="Text Box 21"/>
            <p:cNvSpPr txBox="1">
              <a:spLocks noChangeArrowheads="1"/>
            </p:cNvSpPr>
            <p:nvPr/>
          </p:nvSpPr>
          <p:spPr bwMode="auto">
            <a:xfrm>
              <a:off x="1584" y="3405"/>
              <a:ext cx="2612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Remainder of execute pipeline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(+ another 6 stages)</a:t>
              </a:r>
            </a:p>
          </p:txBody>
        </p:sp>
      </p:grpSp>
      <p:sp>
        <p:nvSpPr>
          <p:cNvPr id="1864726" name="Text Box 22"/>
          <p:cNvSpPr txBox="1">
            <a:spLocks noChangeArrowheads="1"/>
          </p:cNvSpPr>
          <p:nvPr/>
        </p:nvSpPr>
        <p:spPr bwMode="auto">
          <a:xfrm>
            <a:off x="577850" y="931863"/>
            <a:ext cx="8060019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Verdana" charset="0"/>
              </a:rPr>
              <a:t>UltraSPARC</a:t>
            </a:r>
            <a:r>
              <a:rPr lang="en-US" sz="2400" dirty="0">
                <a:solidFill>
                  <a:srgbClr val="000000"/>
                </a:solidFill>
                <a:latin typeface="Verdana" charset="0"/>
              </a:rPr>
              <a:t>-III instruction fetch pipeline stages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Verdana" charset="0"/>
              </a:rPr>
              <a:t>(in-order issue, 4-way superscalar, 750MHz, 2000)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62000" y="2819400"/>
            <a:ext cx="1752600" cy="1311275"/>
            <a:chOff x="336" y="1920"/>
            <a:chExt cx="1104" cy="826"/>
          </a:xfrm>
        </p:grpSpPr>
        <p:sp>
          <p:nvSpPr>
            <p:cNvPr id="1864728" name="Line 24"/>
            <p:cNvSpPr>
              <a:spLocks noChangeShapeType="1"/>
            </p:cNvSpPr>
            <p:nvPr/>
          </p:nvSpPr>
          <p:spPr bwMode="auto">
            <a:xfrm flipH="1">
              <a:off x="1104" y="2352"/>
              <a:ext cx="33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29" name="Text Box 25"/>
            <p:cNvSpPr txBox="1">
              <a:spLocks noChangeArrowheads="1"/>
            </p:cNvSpPr>
            <p:nvPr/>
          </p:nvSpPr>
          <p:spPr bwMode="auto">
            <a:xfrm>
              <a:off x="336" y="1920"/>
              <a:ext cx="1018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Branch Target Address Known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19100" y="4140200"/>
            <a:ext cx="2133600" cy="1920875"/>
            <a:chOff x="96" y="2736"/>
            <a:chExt cx="1344" cy="1210"/>
          </a:xfrm>
        </p:grpSpPr>
        <p:sp>
          <p:nvSpPr>
            <p:cNvPr id="1864731" name="Line 27"/>
            <p:cNvSpPr>
              <a:spLocks noChangeShapeType="1"/>
            </p:cNvSpPr>
            <p:nvPr/>
          </p:nvSpPr>
          <p:spPr bwMode="auto">
            <a:xfrm flipH="1">
              <a:off x="1104" y="3072"/>
              <a:ext cx="33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32" name="Text Box 28"/>
            <p:cNvSpPr txBox="1">
              <a:spLocks noChangeArrowheads="1"/>
            </p:cNvSpPr>
            <p:nvPr/>
          </p:nvSpPr>
          <p:spPr bwMode="auto">
            <a:xfrm>
              <a:off x="96" y="2736"/>
              <a:ext cx="1200" cy="1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Branch Direction &amp;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Jump Register Target Known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ED1D-2439-BB46-B065-02568A581131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495300"/>
            <a:ext cx="8458200" cy="711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Reducing Control Flow Penalty </a:t>
            </a:r>
          </a:p>
        </p:txBody>
      </p:sp>
      <p:sp>
        <p:nvSpPr>
          <p:cNvPr id="1866755" name="Rectangle 3"/>
          <p:cNvSpPr>
            <a:spLocks noChangeArrowheads="1"/>
          </p:cNvSpPr>
          <p:nvPr/>
        </p:nvSpPr>
        <p:spPr bwMode="auto">
          <a:xfrm>
            <a:off x="838200" y="1287463"/>
            <a:ext cx="7013575" cy="4479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Software solutions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Eliminate branches - loop unrolling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Increases the run length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Reduce resolution time - instruction scheduling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Compute the branch condition as early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as possible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(of limited value)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Hardware solutions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Find something else to do -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delay slots  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Replaces pipeline bubbles with useful work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(requires software cooperation)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Speculate - branch prediction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Speculative execution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of instructions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beyond the branch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2890</TotalTime>
  <Pages>12</Pages>
  <Words>3455</Words>
  <Application>Microsoft Macintosh PowerPoint</Application>
  <PresentationFormat>Letter Paper (8.5x11 in)</PresentationFormat>
  <Paragraphs>651</Paragraphs>
  <Slides>39</Slides>
  <Notes>39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CS252-template</vt:lpstr>
      <vt:lpstr>CS 152 Computer Architecture and Engineering   Lecture 5 - Pipelining II (Branches, Exceptions)</vt:lpstr>
      <vt:lpstr>Last time in Lecture 4</vt:lpstr>
      <vt:lpstr>Branch Pipeline Diagrams (branches resolved in decode stage)</vt:lpstr>
      <vt:lpstr>Branch Delay Slots (expose control hazard to software)</vt:lpstr>
      <vt:lpstr>Branch Pipeline Diagrams (branch delay slot)</vt:lpstr>
      <vt:lpstr>Why an Instruction may not be dispatched every cycle (CPI&gt;1)</vt:lpstr>
      <vt:lpstr>RISC-V Branches and Jumps</vt:lpstr>
      <vt:lpstr>Branch Penalties in Modern Pipelines</vt:lpstr>
      <vt:lpstr>Reducing Control Flow Penalty </vt:lpstr>
      <vt:lpstr>Branch Prediction</vt:lpstr>
      <vt:lpstr>Static Branch Prediction</vt:lpstr>
      <vt:lpstr>Dynamic Branch Prediction learning based on past behavior</vt:lpstr>
      <vt:lpstr>Branch Prediction Bits</vt:lpstr>
      <vt:lpstr>Branch History Table</vt:lpstr>
      <vt:lpstr>Exploiting Spatial Correlation Yeh and Patt, 1992</vt:lpstr>
      <vt:lpstr>Two-Level Branch Predictor</vt:lpstr>
      <vt:lpstr>Speculating Both Directions </vt:lpstr>
      <vt:lpstr>Limitations of BHTs</vt:lpstr>
      <vt:lpstr>CS152 Administrivia</vt:lpstr>
      <vt:lpstr>Branch Target Buffer</vt:lpstr>
      <vt:lpstr>Address Collisions</vt:lpstr>
      <vt:lpstr>BTB is only for Control Instructions</vt:lpstr>
      <vt:lpstr>Branch Target Buffer (BTB)</vt:lpstr>
      <vt:lpstr>Combining BTB and BHT</vt:lpstr>
      <vt:lpstr>Uses of Jump Register (JR)</vt:lpstr>
      <vt:lpstr>Subroutine Return Stack</vt:lpstr>
      <vt:lpstr>Interrupts: altering the normal flow of control</vt:lpstr>
      <vt:lpstr>Causes of Interrupts</vt:lpstr>
      <vt:lpstr>History of Exception Handling</vt:lpstr>
      <vt:lpstr>DYSEAC, first mobile computer!</vt:lpstr>
      <vt:lpstr>Asynchronous Interrupts: invoking the interrupt handler</vt:lpstr>
      <vt:lpstr>Interrupt Handler</vt:lpstr>
      <vt:lpstr>Synchronous Interrupts</vt:lpstr>
      <vt:lpstr>Exception Handling 5-Stage Pipeline</vt:lpstr>
      <vt:lpstr>Exception Handling 5-Stage Pipeline</vt:lpstr>
      <vt:lpstr>Exception Handling 5-Stage Pipeline</vt:lpstr>
      <vt:lpstr>Speculating on Exceptions</vt:lpstr>
      <vt:lpstr>Exception Pipeline Diagram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250</cp:revision>
  <cp:lastPrinted>2010-02-02T03:30:58Z</cp:lastPrinted>
  <dcterms:created xsi:type="dcterms:W3CDTF">2012-02-02T06:08:31Z</dcterms:created>
  <dcterms:modified xsi:type="dcterms:W3CDTF">2012-02-02T06:27:42Z</dcterms:modified>
</cp:coreProperties>
</file>