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48.xml" ContentType="application/vnd.openxmlformats-officedocument.presentationml.slide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322" r:id="rId2"/>
    <p:sldId id="570" r:id="rId3"/>
    <p:sldId id="613" r:id="rId4"/>
    <p:sldId id="614" r:id="rId5"/>
    <p:sldId id="621" r:id="rId6"/>
    <p:sldId id="634" r:id="rId7"/>
    <p:sldId id="615" r:id="rId8"/>
    <p:sldId id="539" r:id="rId9"/>
    <p:sldId id="617" r:id="rId10"/>
    <p:sldId id="571" r:id="rId11"/>
    <p:sldId id="572" r:id="rId12"/>
    <p:sldId id="574" r:id="rId13"/>
    <p:sldId id="576" r:id="rId14"/>
    <p:sldId id="577" r:id="rId15"/>
    <p:sldId id="578" r:id="rId16"/>
    <p:sldId id="620" r:id="rId17"/>
    <p:sldId id="579" r:id="rId18"/>
    <p:sldId id="580" r:id="rId19"/>
    <p:sldId id="581" r:id="rId20"/>
    <p:sldId id="582" r:id="rId21"/>
    <p:sldId id="583" r:id="rId22"/>
    <p:sldId id="584" r:id="rId23"/>
    <p:sldId id="585" r:id="rId24"/>
    <p:sldId id="586" r:id="rId25"/>
    <p:sldId id="587" r:id="rId26"/>
    <p:sldId id="588" r:id="rId27"/>
    <p:sldId id="589" r:id="rId28"/>
    <p:sldId id="530" r:id="rId29"/>
    <p:sldId id="590" r:id="rId30"/>
    <p:sldId id="591" r:id="rId31"/>
    <p:sldId id="592" r:id="rId32"/>
    <p:sldId id="593" r:id="rId33"/>
    <p:sldId id="594" r:id="rId34"/>
    <p:sldId id="595" r:id="rId35"/>
    <p:sldId id="649" r:id="rId36"/>
    <p:sldId id="596" r:id="rId37"/>
    <p:sldId id="650" r:id="rId38"/>
    <p:sldId id="637" r:id="rId39"/>
    <p:sldId id="638" r:id="rId40"/>
    <p:sldId id="639" r:id="rId41"/>
    <p:sldId id="640" r:id="rId42"/>
    <p:sldId id="641" r:id="rId43"/>
    <p:sldId id="642" r:id="rId44"/>
    <p:sldId id="643" r:id="rId45"/>
    <p:sldId id="644" r:id="rId46"/>
    <p:sldId id="647" r:id="rId47"/>
    <p:sldId id="651" r:id="rId48"/>
    <p:sldId id="531" r:id="rId49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D0BEC8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6794" autoAdjust="0"/>
    <p:restoredTop sz="94595" autoAdjust="0"/>
  </p:normalViewPr>
  <p:slideViewPr>
    <p:cSldViewPr>
      <p:cViewPr varScale="1">
        <p:scale>
          <a:sx n="100" d="100"/>
          <a:sy n="100" d="100"/>
        </p:scale>
        <p:origin x="-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4.xml"/><Relationship Id="rId3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54B7F97E-B5C8-D048-92C0-4A81B80A73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9186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33CA194-BB21-EB48-A0B1-47F42DFD89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42FBE21-A61C-944C-BEA6-772897CB125C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4403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BAC6D-1B0E-554C-8519-9B79063477A7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3E82-11B8-DA4F-8030-6C18037FD3F9}" type="slidenum">
              <a:rPr lang="en-US"/>
              <a:pPr/>
              <a:t>11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0808E-E218-1848-B76C-C8EC01E204AC}" type="slidenum">
              <a:rPr lang="en-US"/>
              <a:pPr/>
              <a:t>12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2E20-D4B9-3F46-89E0-73A8A691D12C}" type="slidenum">
              <a:rPr lang="en-US"/>
              <a:pPr/>
              <a:t>13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AD18-7604-7D41-B279-08D281EB8D46}" type="slidenum">
              <a:rPr lang="en-US"/>
              <a:pPr/>
              <a:t>14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15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F930-08D7-514F-A1EB-B2ED2D1B4F9A}" type="slidenum">
              <a:rPr lang="en-US"/>
              <a:pPr/>
              <a:t>17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72A4-8A12-5843-A808-CF57F505AF3D}" type="slidenum">
              <a:rPr lang="en-US"/>
              <a:pPr/>
              <a:t>18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AFBF6-1A0D-934B-9B96-654A68BFB29F}" type="slidenum">
              <a:rPr lang="en-US"/>
              <a:pPr/>
              <a:t>19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Real designs will seldom provide full feedback nor will they be able to stop on a dime.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8D495-7CBC-914A-AB54-1C6252D8D71D}" type="slidenum">
              <a:rPr lang="en-US"/>
              <a:pPr/>
              <a:t>20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16BA-0742-654D-A77C-D86C5B80D8AA}" type="slidenum">
              <a:rPr lang="en-US"/>
              <a:pPr/>
              <a:t>21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BC06-F14D-3F41-9012-E5F6ABF97470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4234E-768B-AC4C-99ED-B37B9E59D730}" type="slidenum">
              <a:rPr lang="en-US"/>
              <a:pPr/>
              <a:t>22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78A4-2222-C748-8FED-25B3DB3AEDD9}" type="slidenum">
              <a:rPr lang="en-US"/>
              <a:pPr/>
              <a:t>23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7702B-E6C2-5548-9C31-A58D03700B7B}" type="slidenum">
              <a:rPr lang="en-US"/>
              <a:pPr/>
              <a:t>24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B5AD3-AA08-5B49-BCEE-180932C9302A}" type="slidenum">
              <a:rPr lang="en-US"/>
              <a:pPr/>
              <a:t>25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C431-8340-8E4E-A82D-C1A5BF97F10E}" type="slidenum">
              <a:rPr lang="en-US"/>
              <a:pPr/>
              <a:t>26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50BE-EF3A-674E-8665-47D9B4AA6598}" type="slidenum">
              <a:rPr lang="en-US"/>
              <a:pPr/>
              <a:t>27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F289C-6433-B04F-917A-1A435CA037BE}" type="slidenum">
              <a:rPr lang="en-US"/>
              <a:pPr/>
              <a:t>28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29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30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31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6158-00C0-214B-B3E4-48DD243E06A0}" type="slidenum">
              <a:rPr lang="en-US"/>
              <a:pPr/>
              <a:t>3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9448F-23DC-1E41-95BF-376FF150FDD2}" type="slidenum">
              <a:rPr lang="en-US"/>
              <a:pPr/>
              <a:t>32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We can’t bypass on memory or JAL* instructions.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8660-A612-7A46-A6F9-D086DB22BF2D}" type="slidenum">
              <a:rPr lang="en-US"/>
              <a:pPr/>
              <a:t>33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34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3CC61-96F8-0549-A6F1-ECFB64546412}" type="slidenum">
              <a:rPr lang="en-US"/>
              <a:pPr/>
              <a:t>36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38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1B699-27FD-2346-8EAC-22E82046F279}" type="slidenum">
              <a:rPr lang="en-US"/>
              <a:pPr/>
              <a:t>39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D0A5D1-E7E8-644E-8BBB-D944EF35B67B}" type="slidenum">
              <a:rPr lang="en-US"/>
              <a:pPr/>
              <a:t>40</a:t>
            </a:fld>
            <a:endParaRPr lang="en-US"/>
          </a:p>
        </p:txBody>
      </p:sp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62F35-F142-A84D-9EA0-B256EB463752}" type="slidenum">
              <a:rPr lang="en-US"/>
              <a:pPr/>
              <a:t>41</a:t>
            </a:fld>
            <a:endParaRPr lang="en-US"/>
          </a:p>
        </p:txBody>
      </p:sp>
      <p:sp>
        <p:nvSpPr>
          <p:cNvPr id="131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Kill takes precedence over stall.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24BC4-8B9C-0748-A4DA-EE70CA48FD9A}" type="slidenum">
              <a:rPr lang="en-US"/>
              <a:pPr/>
              <a:t>42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685A-1F5E-5D47-ADAF-934656078634}" type="slidenum">
              <a:rPr lang="en-US"/>
              <a:pPr/>
              <a:t>4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9C3E24-4F8D-A34F-8F01-4E1B83B25DA5}" type="slidenum">
              <a:rPr lang="en-US"/>
              <a:pPr/>
              <a:t>43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B2699-1491-444C-BB1B-A618F7F3A48E}" type="slidenum">
              <a:rPr lang="en-US"/>
              <a:pPr/>
              <a:t>44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8CDD-8219-674E-897C-ADB28CB6F6BF}" type="slidenum">
              <a:rPr lang="en-US"/>
              <a:pPr/>
              <a:t>45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5274C-357D-A946-89CE-F4F6B325341E}" type="slidenum">
              <a:rPr lang="en-US"/>
              <a:pPr/>
              <a:t>46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47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C1078-979C-C642-AB54-350B3773415B}" type="slidenum">
              <a:rPr lang="en-US"/>
              <a:pPr/>
              <a:t>48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3197E-AB1B-D644-9995-449023876E9C}" type="slidenum">
              <a:rPr lang="en-US"/>
              <a:pPr/>
              <a:t>6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2A83A-6CA3-D141-B0FF-A3B03786A649}" type="slidenum">
              <a:rPr lang="en-US"/>
              <a:pPr/>
              <a:t>7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29B98-052F-AE4C-8FFD-F597B859B085}" type="slidenum">
              <a:rPr lang="en-US"/>
              <a:pPr/>
              <a:t>8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5FEC-EEA1-1441-BEE2-11E74F91C3BD}" type="slidenum">
              <a:rPr lang="en-US"/>
              <a:pPr/>
              <a:t>10</a:t>
            </a:fld>
            <a:endParaRPr lang="en-US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0B3331-9C86-214B-9567-ADC62A6CD0B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0DB961-7522-FD4B-AE50-9050168D794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D35522-7C2B-B347-A1D4-D226162273E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E489089A-EFBD-0349-BA16-BD86482BF95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32D5D-1C6C-5D43-8B5F-A64558DA288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72BD44-F810-4D47-8D19-F42656C5593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F6AF75-9E3B-AC43-8EE1-4B57FF9AA21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A8D635-43BE-644D-82D6-95062CB957F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D30841-391B-4847-8FCD-E4ACA4002A6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80081F-FACF-684B-9C51-D3CFABE4C32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D59578-69DA-C84D-9771-2DC38500C0E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BCEE86-A2F6-054E-8AA7-98D8E7AF04A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060651A0-C386-C548-86D6-3C4638E1419D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519446"/>
            <a:ext cx="1770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31, 2012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CS152, Spring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4 - Pipelining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endParaRPr lang="en-US" dirty="0"/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www.eecs.berkeley.edu/~krste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952-5E21-BE44-9A8E-8D765734A7F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460375"/>
            <a:ext cx="7162800" cy="825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Technology Assumptions</a:t>
            </a:r>
          </a:p>
        </p:txBody>
      </p:sp>
      <p:sp>
        <p:nvSpPr>
          <p:cNvPr id="1280003" name="Rectangle 3"/>
          <p:cNvSpPr>
            <a:spLocks noChangeArrowheads="1"/>
          </p:cNvSpPr>
          <p:nvPr/>
        </p:nvSpPr>
        <p:spPr bwMode="auto">
          <a:xfrm>
            <a:off x="381000" y="3505200"/>
            <a:ext cx="81629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Thus, the following timing assumption is reasonable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1333500" y="1503363"/>
            <a:ext cx="64516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small amount of very fast memory (caches)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backed up by a large, slower memory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Fast ALU (at least for integers)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Multiported Register files (slower!)</a:t>
            </a:r>
          </a:p>
        </p:txBody>
      </p:sp>
      <p:sp>
        <p:nvSpPr>
          <p:cNvPr id="1280005" name="Rectangle 5"/>
          <p:cNvSpPr>
            <a:spLocks noChangeArrowheads="1"/>
          </p:cNvSpPr>
          <p:nvPr/>
        </p:nvSpPr>
        <p:spPr bwMode="auto">
          <a:xfrm>
            <a:off x="2824163" y="4167188"/>
            <a:ext cx="3125787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 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733425" y="4910138"/>
            <a:ext cx="7343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A 5-stage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pipeline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will be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the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focus of our detailed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design</a:t>
            </a:r>
          </a:p>
          <a:p>
            <a:pPr algn="r">
              <a:spcBef>
                <a:spcPct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	- some commercial designs have over 30 pipeline stages to do an integer add!</a:t>
            </a:r>
            <a:endParaRPr lang="en-US" sz="2400" i="1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autoUpdateAnimBg="0"/>
      <p:bldP spid="1280005" grpId="0" animBg="1" autoUpdateAnimBg="0"/>
      <p:bldP spid="12800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87C0-D968-AC4D-8C57-706203FA5EBC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48575" cy="704850"/>
          </a:xfrm>
        </p:spPr>
        <p:txBody>
          <a:bodyPr/>
          <a:lstStyle/>
          <a:p>
            <a:r>
              <a:rPr lang="en-US" dirty="0"/>
              <a:t>5-Stage Pipelined Execution</a:t>
            </a:r>
          </a:p>
        </p:txBody>
      </p: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189038" y="4333875"/>
            <a:ext cx="70421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 	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instruction1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instruction2 		IF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latin typeface="Verdana" charset="0"/>
              </a:rPr>
              <a:t>instruction3			IF</a:t>
            </a:r>
            <a:r>
              <a:rPr lang="en-US" sz="1800" baseline="-25000" dirty="0">
                <a:latin typeface="Verdana" charset="0"/>
              </a:rPr>
              <a:t>3</a:t>
            </a:r>
            <a:r>
              <a:rPr lang="en-US" sz="1800" dirty="0">
                <a:latin typeface="Verdana" charset="0"/>
              </a:rPr>
              <a:t>	ID</a:t>
            </a:r>
            <a:r>
              <a:rPr lang="en-US" sz="1800" baseline="-25000" dirty="0">
                <a:latin typeface="Verdana" charset="0"/>
              </a:rPr>
              <a:t>3</a:t>
            </a:r>
            <a:r>
              <a:rPr lang="en-US" sz="1800" dirty="0">
                <a:latin typeface="Verdana" charset="0"/>
              </a:rPr>
              <a:t>	EX</a:t>
            </a:r>
            <a:r>
              <a:rPr lang="en-US" sz="1800" baseline="-25000" dirty="0">
                <a:latin typeface="Verdana" charset="0"/>
              </a:rPr>
              <a:t>3	</a:t>
            </a:r>
            <a:r>
              <a:rPr lang="en-US" sz="1800" dirty="0">
                <a:latin typeface="Verdana" charset="0"/>
              </a:rPr>
              <a:t>MA</a:t>
            </a:r>
            <a:r>
              <a:rPr lang="en-US" sz="1800" baseline="-25000" dirty="0">
                <a:latin typeface="Verdana" charset="0"/>
              </a:rPr>
              <a:t>3	</a:t>
            </a:r>
            <a:r>
              <a:rPr lang="en-US" sz="1800" dirty="0">
                <a:latin typeface="Verdana" charset="0"/>
              </a:rPr>
              <a:t>WB</a:t>
            </a:r>
            <a:r>
              <a:rPr lang="en-US" sz="1800" baseline="-25000" dirty="0"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instruction4 		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instruction5 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1028" name="Rectangle 4"/>
          <p:cNvSpPr>
            <a:spLocks noChangeArrowheads="1"/>
          </p:cNvSpPr>
          <p:nvPr/>
        </p:nvSpPr>
        <p:spPr bwMode="auto">
          <a:xfrm>
            <a:off x="5194300" y="43180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1029" name="Group 5"/>
          <p:cNvGrpSpPr>
            <a:grpSpLocks/>
          </p:cNvGrpSpPr>
          <p:nvPr/>
        </p:nvGrpSpPr>
        <p:grpSpPr bwMode="auto">
          <a:xfrm>
            <a:off x="285750" y="914400"/>
            <a:ext cx="8691563" cy="3394075"/>
            <a:chOff x="285" y="808"/>
            <a:chExt cx="5475" cy="2138"/>
          </a:xfrm>
        </p:grpSpPr>
        <p:sp>
          <p:nvSpPr>
            <p:cNvPr id="1281030" name="Freeform 6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1031" name="Group 7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1032" name="Rectangle 8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1033" name="Rectangle 9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1034" name="Rectangle 10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1035" name="Rectangle 11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 dirty="0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1036" name="Rectangle 12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1037" name="Freeform 13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8" name="Line 14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9" name="Freeform 15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0" name="Freeform 16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1" name="Freeform 17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2" name="Rectangle 18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3" name="Rectangle 19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44" name="Rectangle 20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1045" name="Rectangle 21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46" name="Rectangle 22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47" name="Rectangle 23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48" name="Line 24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9" name="Line 25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1" name="Freeform 27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2" name="Freeform 28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3" name="Freeform 29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5" name="Freeform 31"/>
            <p:cNvSpPr>
              <a:spLocks/>
            </p:cNvSpPr>
            <p:nvPr/>
          </p:nvSpPr>
          <p:spPr bwMode="auto">
            <a:xfrm>
              <a:off x="1557" y="1400"/>
              <a:ext cx="576" cy="6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7" name="Freeform 33"/>
            <p:cNvSpPr>
              <a:spLocks/>
            </p:cNvSpPr>
            <p:nvPr/>
          </p:nvSpPr>
          <p:spPr bwMode="auto">
            <a:xfrm>
              <a:off x="1561" y="1606"/>
              <a:ext cx="56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8" name="Freeform 34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9" name="Freeform 35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0" name="Rectangle 36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1" name="Oval 37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2" name="Freeform 38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3" name="Rectangle 39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1064" name="Freeform 40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5" name="Line 41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6" name="Rectangle 42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7" name="Rectangle 43"/>
            <p:cNvSpPr>
              <a:spLocks noChangeArrowheads="1"/>
            </p:cNvSpPr>
            <p:nvPr/>
          </p:nvSpPr>
          <p:spPr bwMode="auto">
            <a:xfrm>
              <a:off x="2103" y="1919"/>
              <a:ext cx="414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err="1">
                  <a:solidFill>
                    <a:srgbClr val="56127A"/>
                  </a:solidFill>
                  <a:latin typeface="Verdana" charset="0"/>
                </a:rPr>
                <a:t>Imm</a:t>
              </a:r>
              <a:endParaRPr lang="en-US" sz="1200" dirty="0">
                <a:solidFill>
                  <a:srgbClr val="56127A"/>
                </a:solidFill>
                <a:latin typeface="Verdana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rgbClr val="56127A"/>
                  </a:solidFill>
                  <a:latin typeface="Verdana" charset="0"/>
                </a:rPr>
                <a:t>Select</a:t>
              </a:r>
              <a:endParaRPr lang="en-US" sz="12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281068" name="Line 44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9" name="Rectangle 45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1070" name="Freeform 46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1" name="Line 47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2" name="Rectangle 48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1073" name="Rectangle 49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4" name="Rectangle 50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75" name="Rectangle 51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76" name="Rectangle 52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77" name="Rectangle 53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8" name="Rectangle 54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1079" name="Rectangle 55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1080" name="Rectangle 56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1081" name="Rectangle 57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1082" name="Rectangle 58"/>
            <p:cNvSpPr>
              <a:spLocks noChangeArrowheads="1"/>
            </p:cNvSpPr>
            <p:nvPr/>
          </p:nvSpPr>
          <p:spPr bwMode="auto">
            <a:xfrm>
              <a:off x="2096" y="1500"/>
              <a:ext cx="25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81083" name="Rectangle 59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1084" name="Rectangle 60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1085" name="Rectangle 61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86" name="Freeform 62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7" name="Freeform 63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8" name="Freeform 64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9" name="Freeform 65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1090" name="Group 66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1091" name="Group 67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1092" name="Line 68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3" name="Line 69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4" name="Line 70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5" name="Line 71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6" name="Line 72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097" name="Group 73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1098" name="Rectangle 74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1100" name="Freeform 76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1" name="Group 77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1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3" name="Freeform 7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4" name="Group 80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1105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6" name="Freeform 8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7" name="Group 83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11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9" name="Freeform 8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0" name="Group 86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1111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2" name="Freeform 88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3" name="Group 89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111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5" name="Freeform 9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6" name="Group 92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8" name="Freeform 9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9" name="Group 95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1" name="Freeform 97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 autoUpdateAnimBg="0"/>
      <p:bldP spid="12810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31CA-5F73-F247-8805-F8BA63E54A32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7513"/>
            <a:ext cx="7648575" cy="704850"/>
          </a:xfrm>
        </p:spPr>
        <p:txBody>
          <a:bodyPr/>
          <a:lstStyle/>
          <a:p>
            <a:r>
              <a:rPr lang="en-US"/>
              <a:t>5-Stage Pipelined Execution</a:t>
            </a:r>
            <a:br>
              <a:rPr lang="en-US"/>
            </a:br>
            <a:r>
              <a:rPr lang="en-US" sz="2000" i="1"/>
              <a:t>Resource Usage Diagram</a:t>
            </a:r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4991100" y="46736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1666875" y="4710113"/>
            <a:ext cx="64706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IF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endParaRPr lang="en-US" sz="180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EX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         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	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 rot="16200000">
            <a:off x="620713" y="5416550"/>
            <a:ext cx="13509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Resources</a:t>
            </a:r>
          </a:p>
        </p:txBody>
      </p:sp>
      <p:grpSp>
        <p:nvGrpSpPr>
          <p:cNvPr id="1283078" name="Group 6"/>
          <p:cNvGrpSpPr>
            <a:grpSpLocks/>
          </p:cNvGrpSpPr>
          <p:nvPr/>
        </p:nvGrpSpPr>
        <p:grpSpPr bwMode="auto">
          <a:xfrm>
            <a:off x="285750" y="1270000"/>
            <a:ext cx="8691563" cy="3394075"/>
            <a:chOff x="285" y="808"/>
            <a:chExt cx="5475" cy="2138"/>
          </a:xfrm>
        </p:grpSpPr>
        <p:sp>
          <p:nvSpPr>
            <p:cNvPr id="1283079" name="Freeform 7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3080" name="Group 8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3081" name="Rectangle 9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3082" name="Rectangle 10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3083" name="Rectangle 11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3084" name="Rectangle 12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3085" name="Rectangle 13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3086" name="Freeform 14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7" name="Line 15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8" name="Freeform 16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9" name="Freeform 17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0" name="Freeform 18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1" name="Rectangle 19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2" name="Rectangle 20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093" name="Rectangle 21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3094" name="Rectangle 22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095" name="Rectangle 23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096" name="Rectangle 24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097" name="Line 25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8" name="Line 26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0" name="Freeform 28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1" name="Freeform 29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2" name="Freeform 30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4" name="Freeform 32"/>
            <p:cNvSpPr>
              <a:spLocks/>
            </p:cNvSpPr>
            <p:nvPr/>
          </p:nvSpPr>
          <p:spPr bwMode="auto">
            <a:xfrm>
              <a:off x="1557" y="1448"/>
              <a:ext cx="576" cy="5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7" name="Freeform 35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8" name="Freeform 36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9" name="Rectangle 37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0" name="Oval 38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1" name="Freeform 39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2" name="Rectangle 40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3113" name="Freeform 41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4" name="Line 42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5" name="Rectangle 43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7" name="Line 45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8" name="Rectangle 46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3119" name="Freeform 47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0" name="Line 48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1" name="Rectangle 49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3122" name="Rectangle 50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3" name="Rectangle 51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124" name="Rectangle 52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125" name="Rectangle 53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126" name="Rectangle 54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7" name="Rectangle 55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3128" name="Rectangle 56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3129" name="Rectangle 57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3130" name="Rectangle 58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3131" name="Rectangle 59"/>
            <p:cNvSpPr>
              <a:spLocks noChangeArrowheads="1"/>
            </p:cNvSpPr>
            <p:nvPr/>
          </p:nvSpPr>
          <p:spPr bwMode="auto">
            <a:xfrm>
              <a:off x="2096" y="1500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3132" name="Rectangle 60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3133" name="Rectangle 61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3134" name="Rectangle 62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135" name="Freeform 63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6" name="Freeform 64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7" name="Freeform 65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8" name="Freeform 66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3139" name="Group 67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3140" name="Group 68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3141" name="Line 69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2" name="Line 70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3" name="Line 71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4" name="Line 72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5" name="Line 73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46" name="Group 74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3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3149" name="Freeform 77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0" name="Group 78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3151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2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3" name="Group 81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315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5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6" name="Group 84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315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8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9" name="Group 87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3160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1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2" name="Group 90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316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4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5" name="Group 93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316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7" name="Freeform 9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8" name="Group 96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3169" name="Rectangle 97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0" name="Freeform 98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1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3171825" y="3033713"/>
            <a:ext cx="657225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rgbClr val="56127A"/>
                </a:solidFill>
                <a:latin typeface="Verdana" charset="0"/>
              </a:rPr>
              <a:t>Imm</a:t>
            </a:r>
            <a:endParaRPr lang="en-US" sz="1200" dirty="0">
              <a:solidFill>
                <a:srgbClr val="56127A"/>
              </a:solidFill>
              <a:latin typeface="Verdana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rgbClr val="56127A"/>
                </a:solidFill>
                <a:latin typeface="Verdana" charset="0"/>
              </a:rPr>
              <a:t>Select</a:t>
            </a:r>
            <a:endParaRPr lang="en-US" sz="12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03" name="Freeform 33"/>
          <p:cNvSpPr>
            <a:spLocks/>
          </p:cNvSpPr>
          <p:nvPr/>
        </p:nvSpPr>
        <p:spPr bwMode="auto">
          <a:xfrm>
            <a:off x="2311400" y="2536825"/>
            <a:ext cx="896938" cy="460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nimBg="1"/>
      <p:bldP spid="128307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FDE0-4540-5A4B-B7DC-3079767FADCF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06400"/>
            <a:ext cx="88011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Execution:</a:t>
            </a:r>
            <a:br>
              <a:rPr lang="en-US"/>
            </a:br>
            <a:r>
              <a:rPr lang="en-US" sz="2000"/>
              <a:t>ALU Instructions</a:t>
            </a:r>
          </a:p>
        </p:txBody>
      </p:sp>
      <p:sp>
        <p:nvSpPr>
          <p:cNvPr id="1285123" name="Freeform 3"/>
          <p:cNvSpPr>
            <a:spLocks/>
          </p:cNvSpPr>
          <p:nvPr/>
        </p:nvSpPr>
        <p:spPr bwMode="auto">
          <a:xfrm>
            <a:off x="2916238" y="2081213"/>
            <a:ext cx="6067425" cy="1428750"/>
          </a:xfrm>
          <a:custGeom>
            <a:avLst/>
            <a:gdLst/>
            <a:ahLst/>
            <a:cxnLst>
              <a:cxn ang="0">
                <a:pos x="3750" y="0"/>
              </a:cxn>
              <a:cxn ang="0">
                <a:pos x="3822" y="0"/>
              </a:cxn>
              <a:cxn ang="0">
                <a:pos x="3817" y="192"/>
              </a:cxn>
              <a:cxn ang="0">
                <a:pos x="0" y="192"/>
              </a:cxn>
              <a:cxn ang="0">
                <a:pos x="0" y="895"/>
              </a:cxn>
              <a:cxn ang="0">
                <a:pos x="429" y="900"/>
              </a:cxn>
            </a:cxnLst>
            <a:rect l="0" t="0" r="r" b="b"/>
            <a:pathLst>
              <a:path w="3822" h="900">
                <a:moveTo>
                  <a:pt x="3750" y="0"/>
                </a:moveTo>
                <a:lnTo>
                  <a:pt x="3822" y="0"/>
                </a:lnTo>
                <a:lnTo>
                  <a:pt x="3817" y="192"/>
                </a:lnTo>
                <a:lnTo>
                  <a:pt x="0" y="192"/>
                </a:lnTo>
                <a:lnTo>
                  <a:pt x="0" y="895"/>
                </a:lnTo>
                <a:lnTo>
                  <a:pt x="429" y="900"/>
                </a:lnTo>
              </a:path>
            </a:pathLst>
          </a:custGeom>
          <a:noFill/>
          <a:ln w="127000" cap="rnd" cmpd="sng">
            <a:solidFill>
              <a:srgbClr val="B69CA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5124" name="Group 4"/>
          <p:cNvGrpSpPr>
            <a:grpSpLocks/>
          </p:cNvGrpSpPr>
          <p:nvPr/>
        </p:nvGrpSpPr>
        <p:grpSpPr bwMode="auto">
          <a:xfrm>
            <a:off x="2282825" y="1816100"/>
            <a:ext cx="6686550" cy="2452688"/>
            <a:chOff x="1438" y="1144"/>
            <a:chExt cx="4212" cy="1545"/>
          </a:xfrm>
        </p:grpSpPr>
        <p:grpSp>
          <p:nvGrpSpPr>
            <p:cNvPr id="1285125" name="Group 5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5126" name="Rectangle 6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7" name="Freeform 7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8" name="Rectangle 8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129" name="Freeform 9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0" name="Line 10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1" name="Line 11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32" name="Group 12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5133" name="Rectangle 13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4" name="Freeform 14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5" name="Rectangle 15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1285136" name="Group 16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5137" name="Rectangle 17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8" name="Freeform 18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9" name="Rectangle 19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1285140" name="Group 20"/>
          <p:cNvGrpSpPr>
            <a:grpSpLocks/>
          </p:cNvGrpSpPr>
          <p:nvPr/>
        </p:nvGrpSpPr>
        <p:grpSpPr bwMode="auto">
          <a:xfrm>
            <a:off x="2917825" y="2070100"/>
            <a:ext cx="6073776" cy="1436688"/>
            <a:chOff x="1838" y="1304"/>
            <a:chExt cx="3826" cy="905"/>
          </a:xfrm>
        </p:grpSpPr>
        <p:sp>
          <p:nvSpPr>
            <p:cNvPr id="1285141" name="Freeform 21"/>
            <p:cNvSpPr>
              <a:spLocks/>
            </p:cNvSpPr>
            <p:nvPr/>
          </p:nvSpPr>
          <p:spPr bwMode="auto">
            <a:xfrm>
              <a:off x="1838" y="1496"/>
              <a:ext cx="2977" cy="713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42" name="Group 22"/>
            <p:cNvGrpSpPr>
              <a:grpSpLocks/>
            </p:cNvGrpSpPr>
            <p:nvPr/>
          </p:nvGrpSpPr>
          <p:grpSpPr bwMode="auto">
            <a:xfrm>
              <a:off x="4812" y="1304"/>
              <a:ext cx="852" cy="436"/>
              <a:chOff x="4812" y="1304"/>
              <a:chExt cx="852" cy="436"/>
            </a:xfrm>
          </p:grpSpPr>
          <p:sp>
            <p:nvSpPr>
              <p:cNvPr id="1285143" name="Freeform 23"/>
              <p:cNvSpPr>
                <a:spLocks/>
              </p:cNvSpPr>
              <p:nvPr/>
            </p:nvSpPr>
            <p:spPr bwMode="auto">
              <a:xfrm>
                <a:off x="4958" y="1304"/>
                <a:ext cx="705" cy="184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44" name="Line 24"/>
              <p:cNvSpPr>
                <a:spLocks noChangeShapeType="1"/>
              </p:cNvSpPr>
              <p:nvPr/>
            </p:nvSpPr>
            <p:spPr bwMode="auto">
              <a:xfrm flipH="1">
                <a:off x="4952" y="1488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5145" name="Group 25"/>
              <p:cNvGrpSpPr>
                <a:grpSpLocks/>
              </p:cNvGrpSpPr>
              <p:nvPr/>
            </p:nvGrpSpPr>
            <p:grpSpPr bwMode="auto">
              <a:xfrm>
                <a:off x="4812" y="1360"/>
                <a:ext cx="607" cy="380"/>
                <a:chOff x="4812" y="1360"/>
                <a:chExt cx="607" cy="380"/>
              </a:xfrm>
            </p:grpSpPr>
            <p:sp>
              <p:nvSpPr>
                <p:cNvPr id="1285146" name="Rectangle 26"/>
                <p:cNvSpPr>
                  <a:spLocks noChangeArrowheads="1"/>
                </p:cNvSpPr>
                <p:nvPr/>
              </p:nvSpPr>
              <p:spPr bwMode="auto">
                <a:xfrm>
                  <a:off x="5232" y="1528"/>
                  <a:ext cx="187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Verdana" charset="0"/>
                    </a:rPr>
                    <a:t>1</a:t>
                  </a:r>
                  <a:endParaRPr lang="en-US" sz="14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85147" name="Freeform 27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148" name="Line 28"/>
                <p:cNvSpPr>
                  <a:spLocks noChangeShapeType="1"/>
                </p:cNvSpPr>
                <p:nvPr/>
              </p:nvSpPr>
              <p:spPr bwMode="auto">
                <a:xfrm>
                  <a:off x="4878" y="1636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85149" name="Group 29"/>
          <p:cNvGrpSpPr>
            <a:grpSpLocks/>
          </p:cNvGrpSpPr>
          <p:nvPr/>
        </p:nvGrpSpPr>
        <p:grpSpPr bwMode="auto">
          <a:xfrm>
            <a:off x="381000" y="1460500"/>
            <a:ext cx="8561388" cy="3481388"/>
            <a:chOff x="240" y="912"/>
            <a:chExt cx="5393" cy="2193"/>
          </a:xfrm>
        </p:grpSpPr>
        <p:sp>
          <p:nvSpPr>
            <p:cNvPr id="1285150" name="Freeform 30"/>
            <p:cNvSpPr>
              <a:spLocks/>
            </p:cNvSpPr>
            <p:nvPr/>
          </p:nvSpPr>
          <p:spPr bwMode="auto">
            <a:xfrm>
              <a:off x="2916" y="2317"/>
              <a:ext cx="152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1" name="Line 31"/>
            <p:cNvSpPr>
              <a:spLocks noChangeShapeType="1"/>
            </p:cNvSpPr>
            <p:nvPr/>
          </p:nvSpPr>
          <p:spPr bwMode="auto">
            <a:xfrm>
              <a:off x="3280" y="238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2" name="Line 32"/>
            <p:cNvSpPr>
              <a:spLocks noChangeShapeType="1"/>
            </p:cNvSpPr>
            <p:nvPr/>
          </p:nvSpPr>
          <p:spPr bwMode="auto">
            <a:xfrm>
              <a:off x="3808" y="222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3" name="Freeform 33"/>
            <p:cNvSpPr>
              <a:spLocks/>
            </p:cNvSpPr>
            <p:nvPr/>
          </p:nvSpPr>
          <p:spPr bwMode="auto">
            <a:xfrm>
              <a:off x="240" y="91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4" name="Freeform 34"/>
            <p:cNvSpPr>
              <a:spLocks/>
            </p:cNvSpPr>
            <p:nvPr/>
          </p:nvSpPr>
          <p:spPr bwMode="auto">
            <a:xfrm>
              <a:off x="600" y="148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5" name="Freeform 35"/>
            <p:cNvSpPr>
              <a:spLocks/>
            </p:cNvSpPr>
            <p:nvPr/>
          </p:nvSpPr>
          <p:spPr bwMode="auto">
            <a:xfrm>
              <a:off x="576" y="211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6" name="Freeform 36"/>
            <p:cNvSpPr>
              <a:spLocks/>
            </p:cNvSpPr>
            <p:nvPr/>
          </p:nvSpPr>
          <p:spPr bwMode="auto">
            <a:xfrm>
              <a:off x="704" y="91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7" name="Freeform 37"/>
            <p:cNvSpPr>
              <a:spLocks/>
            </p:cNvSpPr>
            <p:nvPr/>
          </p:nvSpPr>
          <p:spPr bwMode="auto">
            <a:xfrm>
              <a:off x="1440" y="1920"/>
              <a:ext cx="817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8" name="Freeform 38"/>
            <p:cNvSpPr>
              <a:spLocks/>
            </p:cNvSpPr>
            <p:nvPr/>
          </p:nvSpPr>
          <p:spPr bwMode="auto">
            <a:xfrm>
              <a:off x="1440" y="2016"/>
              <a:ext cx="8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9" name="Freeform 39"/>
            <p:cNvSpPr>
              <a:spLocks/>
            </p:cNvSpPr>
            <p:nvPr/>
          </p:nvSpPr>
          <p:spPr bwMode="auto">
            <a:xfrm>
              <a:off x="1440" y="2112"/>
              <a:ext cx="817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0" name="Freeform 40"/>
            <p:cNvSpPr>
              <a:spLocks/>
            </p:cNvSpPr>
            <p:nvPr/>
          </p:nvSpPr>
          <p:spPr bwMode="auto">
            <a:xfrm>
              <a:off x="2646" y="2482"/>
              <a:ext cx="469" cy="24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23" y="246"/>
                </a:cxn>
                <a:cxn ang="0">
                  <a:pos x="123" y="0"/>
                </a:cxn>
                <a:cxn ang="0">
                  <a:pos x="468" y="0"/>
                </a:cxn>
              </a:cxnLst>
              <a:rect l="0" t="0" r="r" b="b"/>
              <a:pathLst>
                <a:path w="469" h="247">
                  <a:moveTo>
                    <a:pt x="0" y="246"/>
                  </a:moveTo>
                  <a:lnTo>
                    <a:pt x="123" y="246"/>
                  </a:lnTo>
                  <a:lnTo>
                    <a:pt x="123" y="0"/>
                  </a:lnTo>
                  <a:lnTo>
                    <a:pt x="4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1" name="Freeform 41"/>
            <p:cNvSpPr>
              <a:spLocks/>
            </p:cNvSpPr>
            <p:nvPr/>
          </p:nvSpPr>
          <p:spPr bwMode="auto">
            <a:xfrm>
              <a:off x="2642" y="2112"/>
              <a:ext cx="9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0" y="0"/>
                </a:cxn>
              </a:cxnLst>
              <a:rect l="0" t="0" r="r" b="b"/>
              <a:pathLst>
                <a:path w="991" h="1">
                  <a:moveTo>
                    <a:pt x="0" y="0"/>
                  </a:moveTo>
                  <a:lnTo>
                    <a:pt x="99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2" name="Freeform 42"/>
            <p:cNvSpPr>
              <a:spLocks/>
            </p:cNvSpPr>
            <p:nvPr/>
          </p:nvSpPr>
          <p:spPr bwMode="auto">
            <a:xfrm flipV="1">
              <a:off x="4929" y="239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3" name="Freeform 43"/>
            <p:cNvSpPr>
              <a:spLocks/>
            </p:cNvSpPr>
            <p:nvPr/>
          </p:nvSpPr>
          <p:spPr bwMode="auto">
            <a:xfrm>
              <a:off x="4186" y="223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4" name="Freeform 44"/>
            <p:cNvSpPr>
              <a:spLocks/>
            </p:cNvSpPr>
            <p:nvPr/>
          </p:nvSpPr>
          <p:spPr bwMode="auto">
            <a:xfrm>
              <a:off x="2016" y="2304"/>
              <a:ext cx="36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5" name="Oval 45"/>
            <p:cNvSpPr>
              <a:spLocks noChangeArrowheads="1"/>
            </p:cNvSpPr>
            <p:nvPr/>
          </p:nvSpPr>
          <p:spPr bwMode="auto">
            <a:xfrm>
              <a:off x="2900" y="227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6" name="Oval 46"/>
            <p:cNvSpPr>
              <a:spLocks noChangeArrowheads="1"/>
            </p:cNvSpPr>
            <p:nvPr/>
          </p:nvSpPr>
          <p:spPr bwMode="auto">
            <a:xfrm>
              <a:off x="4162" y="220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7" name="Freeform 47"/>
            <p:cNvSpPr>
              <a:spLocks/>
            </p:cNvSpPr>
            <p:nvPr/>
          </p:nvSpPr>
          <p:spPr bwMode="auto">
            <a:xfrm>
              <a:off x="3118" y="224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68" name="Group 48"/>
            <p:cNvGrpSpPr>
              <a:grpSpLocks/>
            </p:cNvGrpSpPr>
            <p:nvPr/>
          </p:nvGrpSpPr>
          <p:grpSpPr bwMode="auto">
            <a:xfrm>
              <a:off x="391" y="1928"/>
              <a:ext cx="239" cy="369"/>
              <a:chOff x="391" y="2136"/>
              <a:chExt cx="239" cy="369"/>
            </a:xfrm>
          </p:grpSpPr>
          <p:sp>
            <p:nvSpPr>
              <p:cNvPr id="1285169" name="Rectangle 4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0" name="Line 5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1" name="Rectangle 5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285172" name="Line 5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3" name="Freeform 5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85174" name="Line 54"/>
            <p:cNvSpPr>
              <a:spLocks noChangeShapeType="1"/>
            </p:cNvSpPr>
            <p:nvPr/>
          </p:nvSpPr>
          <p:spPr bwMode="auto">
            <a:xfrm>
              <a:off x="2640" y="2296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75" name="Group 55"/>
            <p:cNvGrpSpPr>
              <a:grpSpLocks/>
            </p:cNvGrpSpPr>
            <p:nvPr/>
          </p:nvGrpSpPr>
          <p:grpSpPr bwMode="auto">
            <a:xfrm>
              <a:off x="3311" y="1912"/>
              <a:ext cx="180" cy="306"/>
              <a:chOff x="3311" y="2120"/>
              <a:chExt cx="180" cy="306"/>
            </a:xfrm>
          </p:grpSpPr>
          <p:sp>
            <p:nvSpPr>
              <p:cNvPr id="1285176" name="Rectangle 5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7" name="Freeform 5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8" name="Rectangle 5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1285179" name="Group 59"/>
            <p:cNvGrpSpPr>
              <a:grpSpLocks/>
            </p:cNvGrpSpPr>
            <p:nvPr/>
          </p:nvGrpSpPr>
          <p:grpSpPr bwMode="auto">
            <a:xfrm>
              <a:off x="3311" y="2248"/>
              <a:ext cx="180" cy="306"/>
              <a:chOff x="3311" y="2456"/>
              <a:chExt cx="180" cy="306"/>
            </a:xfrm>
          </p:grpSpPr>
          <p:sp>
            <p:nvSpPr>
              <p:cNvPr id="1285180" name="Rectangle 6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1" name="Freeform 6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2" name="Rectangle 6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285183" name="Group 63"/>
            <p:cNvGrpSpPr>
              <a:grpSpLocks/>
            </p:cNvGrpSpPr>
            <p:nvPr/>
          </p:nvGrpSpPr>
          <p:grpSpPr bwMode="auto">
            <a:xfrm>
              <a:off x="3335" y="2584"/>
              <a:ext cx="109" cy="304"/>
              <a:chOff x="3335" y="2792"/>
              <a:chExt cx="109" cy="304"/>
            </a:xfrm>
          </p:grpSpPr>
          <p:sp>
            <p:nvSpPr>
              <p:cNvPr id="1285184" name="Rectangle 6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5" name="Freeform 6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186" name="Group 66"/>
            <p:cNvGrpSpPr>
              <a:grpSpLocks/>
            </p:cNvGrpSpPr>
            <p:nvPr/>
          </p:nvGrpSpPr>
          <p:grpSpPr bwMode="auto">
            <a:xfrm>
              <a:off x="3935" y="2080"/>
              <a:ext cx="173" cy="306"/>
              <a:chOff x="3935" y="2288"/>
              <a:chExt cx="173" cy="306"/>
            </a:xfrm>
          </p:grpSpPr>
          <p:sp>
            <p:nvSpPr>
              <p:cNvPr id="1285187" name="Rectangle 6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8" name="Freeform 6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9" name="Rectangle 6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285190" name="Group 70"/>
            <p:cNvGrpSpPr>
              <a:grpSpLocks/>
            </p:cNvGrpSpPr>
            <p:nvPr/>
          </p:nvGrpSpPr>
          <p:grpSpPr bwMode="auto">
            <a:xfrm>
              <a:off x="3951" y="2584"/>
              <a:ext cx="109" cy="304"/>
              <a:chOff x="3951" y="2792"/>
              <a:chExt cx="109" cy="304"/>
            </a:xfrm>
          </p:grpSpPr>
          <p:sp>
            <p:nvSpPr>
              <p:cNvPr id="1285191" name="Rectangle 7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2" name="Freeform 7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193" name="Group 73"/>
            <p:cNvGrpSpPr>
              <a:grpSpLocks/>
            </p:cNvGrpSpPr>
            <p:nvPr/>
          </p:nvGrpSpPr>
          <p:grpSpPr bwMode="auto">
            <a:xfrm>
              <a:off x="5420" y="2448"/>
              <a:ext cx="192" cy="306"/>
              <a:chOff x="5420" y="2656"/>
              <a:chExt cx="192" cy="306"/>
            </a:xfrm>
          </p:grpSpPr>
          <p:sp>
            <p:nvSpPr>
              <p:cNvPr id="1285194" name="Line 7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5" name="Rectangle 7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6" name="Freeform 7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7" name="Rectangle 7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285198" name="Rectangle 78"/>
            <p:cNvSpPr>
              <a:spLocks noChangeArrowheads="1"/>
            </p:cNvSpPr>
            <p:nvPr/>
          </p:nvSpPr>
          <p:spPr bwMode="auto">
            <a:xfrm>
              <a:off x="3247" y="286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285199" name="Rectangle 79"/>
            <p:cNvSpPr>
              <a:spLocks noChangeArrowheads="1"/>
            </p:cNvSpPr>
            <p:nvPr/>
          </p:nvSpPr>
          <p:spPr bwMode="auto">
            <a:xfrm>
              <a:off x="3863" y="287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285200" name="Line 80"/>
            <p:cNvSpPr>
              <a:spLocks noChangeShapeType="1"/>
            </p:cNvSpPr>
            <p:nvPr/>
          </p:nvSpPr>
          <p:spPr bwMode="auto">
            <a:xfrm>
              <a:off x="3192" y="250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01" name="Line 81"/>
            <p:cNvSpPr>
              <a:spLocks noChangeShapeType="1"/>
            </p:cNvSpPr>
            <p:nvPr/>
          </p:nvSpPr>
          <p:spPr bwMode="auto">
            <a:xfrm>
              <a:off x="3768" y="2399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202" name="Group 82"/>
            <p:cNvGrpSpPr>
              <a:grpSpLocks/>
            </p:cNvGrpSpPr>
            <p:nvPr/>
          </p:nvGrpSpPr>
          <p:grpSpPr bwMode="auto">
            <a:xfrm>
              <a:off x="733" y="2013"/>
              <a:ext cx="566" cy="596"/>
              <a:chOff x="733" y="2221"/>
              <a:chExt cx="566" cy="596"/>
            </a:xfrm>
          </p:grpSpPr>
          <p:sp>
            <p:nvSpPr>
              <p:cNvPr id="1285203" name="Rectangle 83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04" name="Rectangle 84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05" name="Rectangle 85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285206" name="Rectangle 86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285207" name="Group 87"/>
            <p:cNvGrpSpPr>
              <a:grpSpLocks/>
            </p:cNvGrpSpPr>
            <p:nvPr/>
          </p:nvGrpSpPr>
          <p:grpSpPr bwMode="auto">
            <a:xfrm>
              <a:off x="526" y="1117"/>
              <a:ext cx="601" cy="411"/>
              <a:chOff x="526" y="1325"/>
              <a:chExt cx="601" cy="411"/>
            </a:xfrm>
          </p:grpSpPr>
          <p:sp>
            <p:nvSpPr>
              <p:cNvPr id="1285208" name="Rectangle 88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285209" name="Freeform 89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0" name="Line 90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1" name="Rectangle 91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285212" name="Line 92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213" name="Group 93"/>
            <p:cNvGrpSpPr>
              <a:grpSpLocks/>
            </p:cNvGrpSpPr>
            <p:nvPr/>
          </p:nvGrpSpPr>
          <p:grpSpPr bwMode="auto">
            <a:xfrm>
              <a:off x="1238" y="2055"/>
              <a:ext cx="221" cy="304"/>
              <a:chOff x="1238" y="2263"/>
              <a:chExt cx="221" cy="304"/>
            </a:xfrm>
          </p:grpSpPr>
          <p:sp>
            <p:nvSpPr>
              <p:cNvPr id="1285214" name="Line 94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5" name="Rectangle 95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6" name="Freeform 96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7" name="Rectangle 97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218" name="Rectangle 98"/>
            <p:cNvSpPr>
              <a:spLocks noChangeArrowheads="1"/>
            </p:cNvSpPr>
            <p:nvPr/>
          </p:nvSpPr>
          <p:spPr bwMode="auto">
            <a:xfrm>
              <a:off x="2265" y="2595"/>
              <a:ext cx="369" cy="21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19" name="Rectangle 99"/>
            <p:cNvSpPr>
              <a:spLocks noChangeArrowheads="1"/>
            </p:cNvSpPr>
            <p:nvPr/>
          </p:nvSpPr>
          <p:spPr bwMode="auto">
            <a:xfrm>
              <a:off x="2253" y="2561"/>
              <a:ext cx="3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100" dirty="0" err="1">
                  <a:solidFill>
                    <a:schemeClr val="tx1"/>
                  </a:solidFill>
                  <a:latin typeface="Verdana" charset="0"/>
                </a:rPr>
                <a:t>Imm</a:t>
              </a:r>
              <a:endParaRPr lang="en-US" sz="1100" dirty="0">
                <a:solidFill>
                  <a:schemeClr val="tx1"/>
                </a:solidFill>
                <a:latin typeface="Verdana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100" dirty="0" smtClean="0">
                  <a:solidFill>
                    <a:schemeClr val="tx1"/>
                  </a:solidFill>
                  <a:latin typeface="Verdana" charset="0"/>
                </a:rPr>
                <a:t>Select</a:t>
              </a:r>
              <a:endParaRPr lang="en-US" sz="11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85220" name="Freeform 100"/>
            <p:cNvSpPr>
              <a:spLocks/>
            </p:cNvSpPr>
            <p:nvPr/>
          </p:nvSpPr>
          <p:spPr bwMode="auto">
            <a:xfrm>
              <a:off x="3619" y="205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1" name="Rectangle 101"/>
            <p:cNvSpPr>
              <a:spLocks noChangeArrowheads="1"/>
            </p:cNvSpPr>
            <p:nvPr/>
          </p:nvSpPr>
          <p:spPr bwMode="auto">
            <a:xfrm>
              <a:off x="3627" y="216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5222" name="Freeform 102"/>
            <p:cNvSpPr>
              <a:spLocks/>
            </p:cNvSpPr>
            <p:nvPr/>
          </p:nvSpPr>
          <p:spPr bwMode="auto">
            <a:xfrm>
              <a:off x="5280" y="238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3" name="Line 103"/>
            <p:cNvSpPr>
              <a:spLocks noChangeShapeType="1"/>
            </p:cNvSpPr>
            <p:nvPr/>
          </p:nvSpPr>
          <p:spPr bwMode="auto">
            <a:xfrm>
              <a:off x="5347" y="2703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224" name="Group 104"/>
            <p:cNvGrpSpPr>
              <a:grpSpLocks/>
            </p:cNvGrpSpPr>
            <p:nvPr/>
          </p:nvGrpSpPr>
          <p:grpSpPr bwMode="auto">
            <a:xfrm>
              <a:off x="2224" y="1660"/>
              <a:ext cx="444" cy="817"/>
              <a:chOff x="2224" y="1868"/>
              <a:chExt cx="444" cy="817"/>
            </a:xfrm>
          </p:grpSpPr>
          <p:sp>
            <p:nvSpPr>
              <p:cNvPr id="1285225" name="Line 105"/>
              <p:cNvSpPr>
                <a:spLocks noChangeShapeType="1"/>
              </p:cNvSpPr>
              <p:nvPr/>
            </p:nvSpPr>
            <p:spPr bwMode="auto">
              <a:xfrm>
                <a:off x="2456" y="186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6" name="Rectangle 106"/>
              <p:cNvSpPr>
                <a:spLocks noChangeArrowheads="1"/>
              </p:cNvSpPr>
              <p:nvPr/>
            </p:nvSpPr>
            <p:spPr bwMode="auto">
              <a:xfrm>
                <a:off x="2265" y="19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7" name="Rectangle 107"/>
              <p:cNvSpPr>
                <a:spLocks noChangeArrowheads="1"/>
              </p:cNvSpPr>
              <p:nvPr/>
            </p:nvSpPr>
            <p:spPr bwMode="auto">
              <a:xfrm>
                <a:off x="2392" y="22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285228" name="Rectangle 108"/>
              <p:cNvSpPr>
                <a:spLocks noChangeArrowheads="1"/>
              </p:cNvSpPr>
              <p:nvPr/>
            </p:nvSpPr>
            <p:spPr bwMode="auto">
              <a:xfrm>
                <a:off x="2249" y="24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GPRs</a:t>
                </a:r>
              </a:p>
            </p:txBody>
          </p:sp>
          <p:sp>
            <p:nvSpPr>
              <p:cNvPr id="1285229" name="Rectangle 109"/>
              <p:cNvSpPr>
                <a:spLocks noChangeArrowheads="1"/>
              </p:cNvSpPr>
              <p:nvPr/>
            </p:nvSpPr>
            <p:spPr bwMode="auto">
              <a:xfrm>
                <a:off x="2224" y="20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285230" name="Rectangle 110"/>
              <p:cNvSpPr>
                <a:spLocks noChangeArrowheads="1"/>
              </p:cNvSpPr>
              <p:nvPr/>
            </p:nvSpPr>
            <p:spPr bwMode="auto">
              <a:xfrm>
                <a:off x="2224" y="21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285231" name="Rectangle 111"/>
              <p:cNvSpPr>
                <a:spLocks noChangeArrowheads="1"/>
              </p:cNvSpPr>
              <p:nvPr/>
            </p:nvSpPr>
            <p:spPr bwMode="auto">
              <a:xfrm>
                <a:off x="2224" y="2321"/>
                <a:ext cx="25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wa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85232" name="Rectangle 112"/>
              <p:cNvSpPr>
                <a:spLocks noChangeArrowheads="1"/>
              </p:cNvSpPr>
              <p:nvPr/>
            </p:nvSpPr>
            <p:spPr bwMode="auto">
              <a:xfrm>
                <a:off x="2224" y="24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</a:t>
                </a:r>
              </a:p>
            </p:txBody>
          </p:sp>
          <p:sp>
            <p:nvSpPr>
              <p:cNvPr id="1285233" name="Rectangle 113"/>
              <p:cNvSpPr>
                <a:spLocks noChangeArrowheads="1"/>
              </p:cNvSpPr>
              <p:nvPr/>
            </p:nvSpPr>
            <p:spPr bwMode="auto">
              <a:xfrm>
                <a:off x="2387" y="24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285234" name="Rectangle 114"/>
              <p:cNvSpPr>
                <a:spLocks noChangeArrowheads="1"/>
              </p:cNvSpPr>
              <p:nvPr/>
            </p:nvSpPr>
            <p:spPr bwMode="auto">
              <a:xfrm>
                <a:off x="2360" y="19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35" name="Freeform 115"/>
              <p:cNvSpPr>
                <a:spLocks/>
              </p:cNvSpPr>
              <p:nvPr/>
            </p:nvSpPr>
            <p:spPr bwMode="auto">
              <a:xfrm flipV="1">
                <a:off x="2295" y="19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236" name="Group 116"/>
            <p:cNvGrpSpPr>
              <a:grpSpLocks/>
            </p:cNvGrpSpPr>
            <p:nvPr/>
          </p:nvGrpSpPr>
          <p:grpSpPr bwMode="auto">
            <a:xfrm>
              <a:off x="4391" y="1980"/>
              <a:ext cx="586" cy="868"/>
              <a:chOff x="4391" y="2188"/>
              <a:chExt cx="586" cy="868"/>
            </a:xfrm>
          </p:grpSpPr>
          <p:sp>
            <p:nvSpPr>
              <p:cNvPr id="1285237" name="Rectangle 117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38" name="Line 118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39" name="Rectangle 119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40" name="Rectangle 120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41" name="Rectangle 121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42" name="Rectangle 122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285243" name="Rectangle 123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285244" name="Rectangle 124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45" name="Freeform 125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5246" name="Rectangle 126"/>
          <p:cNvSpPr>
            <a:spLocks noChangeArrowheads="1"/>
          </p:cNvSpPr>
          <p:nvPr/>
        </p:nvSpPr>
        <p:spPr bwMode="auto">
          <a:xfrm>
            <a:off x="887413" y="5175250"/>
            <a:ext cx="6262687" cy="1003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Not quite correct!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We need an Instruction Reg (IR) for each stage</a:t>
            </a:r>
          </a:p>
        </p:txBody>
      </p:sp>
      <p:sp>
        <p:nvSpPr>
          <p:cNvPr id="128" name="Line 31"/>
          <p:cNvSpPr>
            <a:spLocks noChangeShapeType="1"/>
          </p:cNvSpPr>
          <p:nvPr/>
        </p:nvSpPr>
        <p:spPr bwMode="auto">
          <a:xfrm flipH="1">
            <a:off x="7874520" y="2536200"/>
            <a:ext cx="4572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8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28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8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animBg="1"/>
      <p:bldP spid="128524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6322-2C69-0B48-957A-F1A3F343277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76454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smtClean="0"/>
              <a:t>RISC-V </a:t>
            </a:r>
            <a:r>
              <a:rPr lang="en-US" dirty="0" err="1" smtClean="0"/>
              <a:t>Datapath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without jumps</a:t>
            </a:r>
          </a:p>
        </p:txBody>
      </p:sp>
      <p:grpSp>
        <p:nvGrpSpPr>
          <p:cNvPr id="1286147" name="Group 3"/>
          <p:cNvGrpSpPr>
            <a:grpSpLocks/>
          </p:cNvGrpSpPr>
          <p:nvPr/>
        </p:nvGrpSpPr>
        <p:grpSpPr bwMode="auto">
          <a:xfrm>
            <a:off x="2282825" y="1498600"/>
            <a:ext cx="6686550" cy="2452688"/>
            <a:chOff x="1438" y="1144"/>
            <a:chExt cx="4212" cy="1545"/>
          </a:xfrm>
        </p:grpSpPr>
        <p:grpSp>
          <p:nvGrpSpPr>
            <p:cNvPr id="1286148" name="Group 4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6149" name="Rectangle 5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0" name="Freeform 6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1" name="Rectangle 7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6152" name="Freeform 8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3" name="Line 9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4" name="Line 10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155" name="Group 11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6156" name="Rectangle 12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7" name="Freeform 13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8" name="Rectangle 14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1286159" name="Group 15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6160" name="Rectangle 16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1" name="Freeform 17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2" name="Rectangle 18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1286163" name="Group 19"/>
          <p:cNvGrpSpPr>
            <a:grpSpLocks/>
          </p:cNvGrpSpPr>
          <p:nvPr/>
        </p:nvGrpSpPr>
        <p:grpSpPr bwMode="auto">
          <a:xfrm>
            <a:off x="2895600" y="1752601"/>
            <a:ext cx="6081713" cy="2057401"/>
            <a:chOff x="1824" y="1104"/>
            <a:chExt cx="3831" cy="1296"/>
          </a:xfrm>
        </p:grpSpPr>
        <p:sp>
          <p:nvSpPr>
            <p:cNvPr id="1286164" name="Freeform 20"/>
            <p:cNvSpPr>
              <a:spLocks/>
            </p:cNvSpPr>
            <p:nvPr/>
          </p:nvSpPr>
          <p:spPr bwMode="auto">
            <a:xfrm>
              <a:off x="1824" y="1392"/>
              <a:ext cx="2991" cy="1008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165" name="Group 21"/>
            <p:cNvGrpSpPr>
              <a:grpSpLocks/>
            </p:cNvGrpSpPr>
            <p:nvPr/>
          </p:nvGrpSpPr>
          <p:grpSpPr bwMode="auto">
            <a:xfrm>
              <a:off x="4800" y="1104"/>
              <a:ext cx="855" cy="488"/>
              <a:chOff x="4812" y="1304"/>
              <a:chExt cx="851" cy="345"/>
            </a:xfrm>
          </p:grpSpPr>
          <p:sp>
            <p:nvSpPr>
              <p:cNvPr id="1286166" name="Freeform 22"/>
              <p:cNvSpPr>
                <a:spLocks/>
              </p:cNvSpPr>
              <p:nvPr/>
            </p:nvSpPr>
            <p:spPr bwMode="auto">
              <a:xfrm>
                <a:off x="4958" y="1304"/>
                <a:ext cx="705" cy="238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168" name="Group 24"/>
              <p:cNvGrpSpPr>
                <a:grpSpLocks/>
              </p:cNvGrpSpPr>
              <p:nvPr/>
            </p:nvGrpSpPr>
            <p:grpSpPr bwMode="auto">
              <a:xfrm>
                <a:off x="4812" y="1360"/>
                <a:ext cx="453" cy="289"/>
                <a:chOff x="4812" y="1360"/>
                <a:chExt cx="453" cy="289"/>
              </a:xfrm>
            </p:grpSpPr>
            <p:sp>
              <p:nvSpPr>
                <p:cNvPr id="1286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5099" y="1365"/>
                  <a:ext cx="166" cy="10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 dirty="0" smtClean="0">
                      <a:solidFill>
                        <a:schemeClr val="tx1"/>
                      </a:solidFill>
                      <a:latin typeface="Verdana" charset="0"/>
                    </a:rPr>
                    <a:t>1</a:t>
                  </a:r>
                  <a:endParaRPr lang="en-US" sz="10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86170" name="Freeform 26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86171" name="Freeform 27"/>
          <p:cNvSpPr>
            <a:spLocks/>
          </p:cNvSpPr>
          <p:nvPr/>
        </p:nvSpPr>
        <p:spPr bwMode="auto">
          <a:xfrm>
            <a:off x="4629150" y="3983038"/>
            <a:ext cx="2413000" cy="67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2" name="Line 28"/>
          <p:cNvSpPr>
            <a:spLocks noChangeShapeType="1"/>
          </p:cNvSpPr>
          <p:nvPr/>
        </p:nvSpPr>
        <p:spPr bwMode="auto">
          <a:xfrm>
            <a:off x="5207000" y="4089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3" name="Line 29"/>
          <p:cNvSpPr>
            <a:spLocks noChangeShapeType="1"/>
          </p:cNvSpPr>
          <p:nvPr/>
        </p:nvSpPr>
        <p:spPr bwMode="auto">
          <a:xfrm>
            <a:off x="6045200" y="3835400"/>
            <a:ext cx="96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4" name="Freeform 30"/>
          <p:cNvSpPr>
            <a:spLocks/>
          </p:cNvSpPr>
          <p:nvPr/>
        </p:nvSpPr>
        <p:spPr bwMode="auto">
          <a:xfrm>
            <a:off x="381000" y="1752600"/>
            <a:ext cx="763588" cy="1906588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481" h="1201">
                <a:moveTo>
                  <a:pt x="480" y="0"/>
                </a:moveTo>
                <a:lnTo>
                  <a:pt x="0" y="0"/>
                </a:ln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5" name="Freeform 31"/>
          <p:cNvSpPr>
            <a:spLocks/>
          </p:cNvSpPr>
          <p:nvPr/>
        </p:nvSpPr>
        <p:spPr bwMode="auto">
          <a:xfrm>
            <a:off x="952500" y="265430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6" name="Freeform 32"/>
          <p:cNvSpPr>
            <a:spLocks/>
          </p:cNvSpPr>
          <p:nvPr/>
        </p:nvSpPr>
        <p:spPr bwMode="auto">
          <a:xfrm>
            <a:off x="914400" y="365760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7" name="Freeform 33"/>
          <p:cNvSpPr>
            <a:spLocks/>
          </p:cNvSpPr>
          <p:nvPr/>
        </p:nvSpPr>
        <p:spPr bwMode="auto">
          <a:xfrm>
            <a:off x="1117600" y="1752600"/>
            <a:ext cx="687388" cy="674688"/>
          </a:xfrm>
          <a:custGeom>
            <a:avLst/>
            <a:gdLst/>
            <a:ahLst/>
            <a:cxnLst>
              <a:cxn ang="0">
                <a:pos x="432" y="424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3" h="425">
                <a:moveTo>
                  <a:pt x="432" y="42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8" name="Freeform 34"/>
          <p:cNvSpPr>
            <a:spLocks/>
          </p:cNvSpPr>
          <p:nvPr/>
        </p:nvSpPr>
        <p:spPr bwMode="auto">
          <a:xfrm>
            <a:off x="2286000" y="3352800"/>
            <a:ext cx="12969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9" name="Freeform 35"/>
          <p:cNvSpPr>
            <a:spLocks/>
          </p:cNvSpPr>
          <p:nvPr/>
        </p:nvSpPr>
        <p:spPr bwMode="auto">
          <a:xfrm>
            <a:off x="2286000" y="3505200"/>
            <a:ext cx="1296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0" name="Freeform 36"/>
          <p:cNvSpPr>
            <a:spLocks/>
          </p:cNvSpPr>
          <p:nvPr/>
        </p:nvSpPr>
        <p:spPr bwMode="auto">
          <a:xfrm>
            <a:off x="2286000" y="3657600"/>
            <a:ext cx="1296988" cy="915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1" name="Freeform 37"/>
          <p:cNvSpPr>
            <a:spLocks/>
          </p:cNvSpPr>
          <p:nvPr/>
        </p:nvSpPr>
        <p:spPr bwMode="auto">
          <a:xfrm>
            <a:off x="4200525" y="4244975"/>
            <a:ext cx="744538" cy="392113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123" y="246"/>
              </a:cxn>
              <a:cxn ang="0">
                <a:pos x="123" y="0"/>
              </a:cxn>
              <a:cxn ang="0">
                <a:pos x="468" y="0"/>
              </a:cxn>
            </a:cxnLst>
            <a:rect l="0" t="0" r="r" b="b"/>
            <a:pathLst>
              <a:path w="469" h="247">
                <a:moveTo>
                  <a:pt x="0" y="246"/>
                </a:moveTo>
                <a:lnTo>
                  <a:pt x="123" y="246"/>
                </a:lnTo>
                <a:lnTo>
                  <a:pt x="123" y="0"/>
                </a:lnTo>
                <a:lnTo>
                  <a:pt x="4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2" name="Freeform 38"/>
          <p:cNvSpPr>
            <a:spLocks/>
          </p:cNvSpPr>
          <p:nvPr/>
        </p:nvSpPr>
        <p:spPr bwMode="auto">
          <a:xfrm>
            <a:off x="4194175" y="3657600"/>
            <a:ext cx="15732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0"/>
              </a:cxn>
            </a:cxnLst>
            <a:rect l="0" t="0" r="r" b="b"/>
            <a:pathLst>
              <a:path w="991" h="1">
                <a:moveTo>
                  <a:pt x="0" y="0"/>
                </a:moveTo>
                <a:lnTo>
                  <a:pt x="99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3" name="Freeform 39"/>
          <p:cNvSpPr>
            <a:spLocks/>
          </p:cNvSpPr>
          <p:nvPr/>
        </p:nvSpPr>
        <p:spPr bwMode="auto">
          <a:xfrm flipV="1">
            <a:off x="7824788" y="4102100"/>
            <a:ext cx="5683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4" name="Freeform 40"/>
          <p:cNvSpPr>
            <a:spLocks/>
          </p:cNvSpPr>
          <p:nvPr/>
        </p:nvSpPr>
        <p:spPr bwMode="auto">
          <a:xfrm>
            <a:off x="6645275" y="3849688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841" y="399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841" y="399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5" name="Freeform 41"/>
          <p:cNvSpPr>
            <a:spLocks/>
          </p:cNvSpPr>
          <p:nvPr/>
        </p:nvSpPr>
        <p:spPr bwMode="auto">
          <a:xfrm>
            <a:off x="3200400" y="3962400"/>
            <a:ext cx="5741988" cy="1271588"/>
          </a:xfrm>
          <a:custGeom>
            <a:avLst/>
            <a:gdLst/>
            <a:ahLst/>
            <a:cxnLst>
              <a:cxn ang="0">
                <a:pos x="3408" y="288"/>
              </a:cxn>
              <a:cxn ang="0">
                <a:pos x="3616" y="288"/>
              </a:cxn>
              <a:cxn ang="0">
                <a:pos x="3616" y="800"/>
              </a:cxn>
              <a:cxn ang="0">
                <a:pos x="0" y="800"/>
              </a:cxn>
              <a:cxn ang="0">
                <a:pos x="0" y="0"/>
              </a:cxn>
              <a:cxn ang="0">
                <a:pos x="240" y="0"/>
              </a:cxn>
            </a:cxnLst>
            <a:rect l="0" t="0" r="r" b="b"/>
            <a:pathLst>
              <a:path w="3617" h="801">
                <a:moveTo>
                  <a:pt x="3408" y="288"/>
                </a:moveTo>
                <a:lnTo>
                  <a:pt x="3616" y="288"/>
                </a:lnTo>
                <a:lnTo>
                  <a:pt x="3616" y="800"/>
                </a:lnTo>
                <a:lnTo>
                  <a:pt x="0" y="80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6" name="Oval 42"/>
          <p:cNvSpPr>
            <a:spLocks noChangeArrowheads="1"/>
          </p:cNvSpPr>
          <p:nvPr/>
        </p:nvSpPr>
        <p:spPr bwMode="auto">
          <a:xfrm>
            <a:off x="4603750" y="39179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7" name="Oval 43"/>
          <p:cNvSpPr>
            <a:spLocks noChangeArrowheads="1"/>
          </p:cNvSpPr>
          <p:nvPr/>
        </p:nvSpPr>
        <p:spPr bwMode="auto">
          <a:xfrm>
            <a:off x="6607175" y="381000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8" name="Freeform 44"/>
          <p:cNvSpPr>
            <a:spLocks/>
          </p:cNvSpPr>
          <p:nvPr/>
        </p:nvSpPr>
        <p:spPr bwMode="auto">
          <a:xfrm>
            <a:off x="4949825" y="3860800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189" name="Group 45"/>
          <p:cNvGrpSpPr>
            <a:grpSpLocks/>
          </p:cNvGrpSpPr>
          <p:nvPr/>
        </p:nvGrpSpPr>
        <p:grpSpPr bwMode="auto">
          <a:xfrm>
            <a:off x="620713" y="3365500"/>
            <a:ext cx="379412" cy="585788"/>
            <a:chOff x="391" y="2136"/>
            <a:chExt cx="239" cy="369"/>
          </a:xfrm>
        </p:grpSpPr>
        <p:sp>
          <p:nvSpPr>
            <p:cNvPr id="1286190" name="Rectangle 46"/>
            <p:cNvSpPr>
              <a:spLocks noChangeArrowheads="1"/>
            </p:cNvSpPr>
            <p:nvPr/>
          </p:nvSpPr>
          <p:spPr bwMode="auto">
            <a:xfrm>
              <a:off x="440" y="2136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1" name="Line 47"/>
            <p:cNvSpPr>
              <a:spLocks noChangeShapeType="1"/>
            </p:cNvSpPr>
            <p:nvPr/>
          </p:nvSpPr>
          <p:spPr bwMode="auto">
            <a:xfrm>
              <a:off x="584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2" name="Rectangle 48"/>
            <p:cNvSpPr>
              <a:spLocks noChangeArrowheads="1"/>
            </p:cNvSpPr>
            <p:nvPr/>
          </p:nvSpPr>
          <p:spPr bwMode="auto">
            <a:xfrm>
              <a:off x="391" y="2260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286193" name="Line 49"/>
            <p:cNvSpPr>
              <a:spLocks noChangeShapeType="1"/>
            </p:cNvSpPr>
            <p:nvPr/>
          </p:nvSpPr>
          <p:spPr bwMode="auto">
            <a:xfrm>
              <a:off x="392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4" name="Freeform 50"/>
            <p:cNvSpPr>
              <a:spLocks/>
            </p:cNvSpPr>
            <p:nvPr/>
          </p:nvSpPr>
          <p:spPr bwMode="auto">
            <a:xfrm>
              <a:off x="480" y="245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195" name="Line 51"/>
          <p:cNvSpPr>
            <a:spLocks noChangeShapeType="1"/>
          </p:cNvSpPr>
          <p:nvPr/>
        </p:nvSpPr>
        <p:spPr bwMode="auto">
          <a:xfrm>
            <a:off x="4191000" y="3949700"/>
            <a:ext cx="749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196" name="Group 52"/>
          <p:cNvGrpSpPr>
            <a:grpSpLocks/>
          </p:cNvGrpSpPr>
          <p:nvPr/>
        </p:nvGrpSpPr>
        <p:grpSpPr bwMode="auto">
          <a:xfrm>
            <a:off x="5256213" y="3340100"/>
            <a:ext cx="285750" cy="485775"/>
            <a:chOff x="3311" y="2120"/>
            <a:chExt cx="180" cy="306"/>
          </a:xfrm>
        </p:grpSpPr>
        <p:sp>
          <p:nvSpPr>
            <p:cNvPr id="1286197" name="Rectangle 53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8" name="Freeform 54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9" name="Rectangle 55"/>
            <p:cNvSpPr>
              <a:spLocks noChangeArrowheads="1"/>
            </p:cNvSpPr>
            <p:nvPr/>
          </p:nvSpPr>
          <p:spPr bwMode="auto">
            <a:xfrm>
              <a:off x="3311" y="2195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</p:grpSp>
      <p:grpSp>
        <p:nvGrpSpPr>
          <p:cNvPr id="1286200" name="Group 56"/>
          <p:cNvGrpSpPr>
            <a:grpSpLocks/>
          </p:cNvGrpSpPr>
          <p:nvPr/>
        </p:nvGrpSpPr>
        <p:grpSpPr bwMode="auto">
          <a:xfrm>
            <a:off x="5256213" y="3873500"/>
            <a:ext cx="285750" cy="485775"/>
            <a:chOff x="3311" y="2456"/>
            <a:chExt cx="180" cy="306"/>
          </a:xfrm>
        </p:grpSpPr>
        <p:sp>
          <p:nvSpPr>
            <p:cNvPr id="1286201" name="Rectangle 57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2" name="Freeform 58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3" name="Rectangle 59"/>
            <p:cNvSpPr>
              <a:spLocks noChangeArrowheads="1"/>
            </p:cNvSpPr>
            <p:nvPr/>
          </p:nvSpPr>
          <p:spPr bwMode="auto">
            <a:xfrm>
              <a:off x="3311" y="2539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B</a:t>
              </a:r>
            </a:p>
          </p:txBody>
        </p:sp>
      </p:grpSp>
      <p:grpSp>
        <p:nvGrpSpPr>
          <p:cNvPr id="1286204" name="Group 60"/>
          <p:cNvGrpSpPr>
            <a:grpSpLocks/>
          </p:cNvGrpSpPr>
          <p:nvPr/>
        </p:nvGrpSpPr>
        <p:grpSpPr bwMode="auto">
          <a:xfrm>
            <a:off x="5294313" y="4406900"/>
            <a:ext cx="173037" cy="482600"/>
            <a:chOff x="3335" y="2792"/>
            <a:chExt cx="109" cy="304"/>
          </a:xfrm>
        </p:grpSpPr>
        <p:sp>
          <p:nvSpPr>
            <p:cNvPr id="1286205" name="Rectangle 61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6" name="Freeform 62"/>
            <p:cNvSpPr>
              <a:spLocks/>
            </p:cNvSpPr>
            <p:nvPr/>
          </p:nvSpPr>
          <p:spPr bwMode="auto">
            <a:xfrm>
              <a:off x="3368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07" name="Group 63"/>
          <p:cNvGrpSpPr>
            <a:grpSpLocks/>
          </p:cNvGrpSpPr>
          <p:nvPr/>
        </p:nvGrpSpPr>
        <p:grpSpPr bwMode="auto">
          <a:xfrm>
            <a:off x="6246813" y="3606800"/>
            <a:ext cx="274637" cy="485775"/>
            <a:chOff x="3935" y="2288"/>
            <a:chExt cx="173" cy="306"/>
          </a:xfrm>
        </p:grpSpPr>
        <p:sp>
          <p:nvSpPr>
            <p:cNvPr id="1286208" name="Rectangle 64"/>
            <p:cNvSpPr>
              <a:spLocks noChangeArrowheads="1"/>
            </p:cNvSpPr>
            <p:nvPr/>
          </p:nvSpPr>
          <p:spPr bwMode="auto">
            <a:xfrm>
              <a:off x="3959" y="2288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9" name="Freeform 65"/>
            <p:cNvSpPr>
              <a:spLocks/>
            </p:cNvSpPr>
            <p:nvPr/>
          </p:nvSpPr>
          <p:spPr bwMode="auto">
            <a:xfrm>
              <a:off x="3992" y="255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0" name="Rectangle 66"/>
            <p:cNvSpPr>
              <a:spLocks noChangeArrowheads="1"/>
            </p:cNvSpPr>
            <p:nvPr/>
          </p:nvSpPr>
          <p:spPr bwMode="auto">
            <a:xfrm>
              <a:off x="3935" y="2363"/>
              <a:ext cx="1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</p:grpSp>
      <p:grpSp>
        <p:nvGrpSpPr>
          <p:cNvPr id="1286211" name="Group 67"/>
          <p:cNvGrpSpPr>
            <a:grpSpLocks/>
          </p:cNvGrpSpPr>
          <p:nvPr/>
        </p:nvGrpSpPr>
        <p:grpSpPr bwMode="auto">
          <a:xfrm>
            <a:off x="6272213" y="4406900"/>
            <a:ext cx="173037" cy="482600"/>
            <a:chOff x="3951" y="2792"/>
            <a:chExt cx="109" cy="304"/>
          </a:xfrm>
        </p:grpSpPr>
        <p:sp>
          <p:nvSpPr>
            <p:cNvPr id="1286212" name="Rectangle 68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3" name="Freeform 69"/>
            <p:cNvSpPr>
              <a:spLocks/>
            </p:cNvSpPr>
            <p:nvPr/>
          </p:nvSpPr>
          <p:spPr bwMode="auto">
            <a:xfrm>
              <a:off x="3984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14" name="Group 70"/>
          <p:cNvGrpSpPr>
            <a:grpSpLocks/>
          </p:cNvGrpSpPr>
          <p:nvPr/>
        </p:nvGrpSpPr>
        <p:grpSpPr bwMode="auto">
          <a:xfrm>
            <a:off x="8604250" y="4191000"/>
            <a:ext cx="304800" cy="485775"/>
            <a:chOff x="5420" y="2656"/>
            <a:chExt cx="192" cy="306"/>
          </a:xfrm>
        </p:grpSpPr>
        <p:sp>
          <p:nvSpPr>
            <p:cNvPr id="1286215" name="Line 71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6" name="Rectangle 72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7" name="Freeform 73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8" name="Rectangle 74"/>
            <p:cNvSpPr>
              <a:spLocks noChangeArrowheads="1"/>
            </p:cNvSpPr>
            <p:nvPr/>
          </p:nvSpPr>
          <p:spPr bwMode="auto">
            <a:xfrm>
              <a:off x="5431" y="2723"/>
              <a:ext cx="18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</a:t>
              </a:r>
            </a:p>
          </p:txBody>
        </p:sp>
      </p:grpSp>
      <p:sp>
        <p:nvSpPr>
          <p:cNvPr id="1286219" name="Rectangle 75"/>
          <p:cNvSpPr>
            <a:spLocks noChangeArrowheads="1"/>
          </p:cNvSpPr>
          <p:nvPr/>
        </p:nvSpPr>
        <p:spPr bwMode="auto">
          <a:xfrm>
            <a:off x="5154613" y="48561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MD1</a:t>
            </a:r>
          </a:p>
        </p:txBody>
      </p:sp>
      <p:sp>
        <p:nvSpPr>
          <p:cNvPr id="1286220" name="Rectangle 76"/>
          <p:cNvSpPr>
            <a:spLocks noChangeArrowheads="1"/>
          </p:cNvSpPr>
          <p:nvPr/>
        </p:nvSpPr>
        <p:spPr bwMode="auto">
          <a:xfrm>
            <a:off x="6132513" y="48688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MD2</a:t>
            </a:r>
          </a:p>
        </p:txBody>
      </p:sp>
      <p:grpSp>
        <p:nvGrpSpPr>
          <p:cNvPr id="1286221" name="Group 77"/>
          <p:cNvGrpSpPr>
            <a:grpSpLocks/>
          </p:cNvGrpSpPr>
          <p:nvPr/>
        </p:nvGrpSpPr>
        <p:grpSpPr bwMode="auto">
          <a:xfrm>
            <a:off x="1163638" y="3500438"/>
            <a:ext cx="898525" cy="946150"/>
            <a:chOff x="733" y="2221"/>
            <a:chExt cx="566" cy="596"/>
          </a:xfrm>
        </p:grpSpPr>
        <p:sp>
          <p:nvSpPr>
            <p:cNvPr id="1286222" name="Rectangle 78"/>
            <p:cNvSpPr>
              <a:spLocks noChangeArrowheads="1"/>
            </p:cNvSpPr>
            <p:nvPr/>
          </p:nvSpPr>
          <p:spPr bwMode="auto">
            <a:xfrm>
              <a:off x="775" y="2223"/>
              <a:ext cx="472" cy="5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3" name="Rectangle 79"/>
            <p:cNvSpPr>
              <a:spLocks noChangeArrowheads="1"/>
            </p:cNvSpPr>
            <p:nvPr/>
          </p:nvSpPr>
          <p:spPr bwMode="auto">
            <a:xfrm>
              <a:off x="734" y="2221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24" name="Rectangle 80"/>
            <p:cNvSpPr>
              <a:spLocks noChangeArrowheads="1"/>
            </p:cNvSpPr>
            <p:nvPr/>
          </p:nvSpPr>
          <p:spPr bwMode="auto">
            <a:xfrm>
              <a:off x="992" y="2335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286225" name="Rectangle 81"/>
            <p:cNvSpPr>
              <a:spLocks noChangeArrowheads="1"/>
            </p:cNvSpPr>
            <p:nvPr/>
          </p:nvSpPr>
          <p:spPr bwMode="auto">
            <a:xfrm>
              <a:off x="733" y="2493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286226" name="Group 82"/>
          <p:cNvGrpSpPr>
            <a:grpSpLocks/>
          </p:cNvGrpSpPr>
          <p:nvPr/>
        </p:nvGrpSpPr>
        <p:grpSpPr bwMode="auto">
          <a:xfrm>
            <a:off x="835025" y="2078038"/>
            <a:ext cx="954088" cy="652462"/>
            <a:chOff x="526" y="1325"/>
            <a:chExt cx="601" cy="411"/>
          </a:xfrm>
        </p:grpSpPr>
        <p:sp>
          <p:nvSpPr>
            <p:cNvPr id="1286227" name="Rectangle 83"/>
            <p:cNvSpPr>
              <a:spLocks noChangeArrowheads="1"/>
            </p:cNvSpPr>
            <p:nvPr/>
          </p:nvSpPr>
          <p:spPr bwMode="auto">
            <a:xfrm>
              <a:off x="526" y="1325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6228" name="Freeform 84"/>
            <p:cNvSpPr>
              <a:spLocks/>
            </p:cNvSpPr>
            <p:nvPr/>
          </p:nvSpPr>
          <p:spPr bwMode="auto">
            <a:xfrm>
              <a:off x="823" y="135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9" name="Line 85"/>
            <p:cNvSpPr>
              <a:spLocks noChangeShapeType="1"/>
            </p:cNvSpPr>
            <p:nvPr/>
          </p:nvSpPr>
          <p:spPr bwMode="auto">
            <a:xfrm>
              <a:off x="779" y="1399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0" name="Rectangle 86"/>
            <p:cNvSpPr>
              <a:spLocks noChangeArrowheads="1"/>
            </p:cNvSpPr>
            <p:nvPr/>
          </p:nvSpPr>
          <p:spPr bwMode="auto">
            <a:xfrm>
              <a:off x="829" y="1469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6231" name="Line 87"/>
            <p:cNvSpPr>
              <a:spLocks noChangeShapeType="1"/>
            </p:cNvSpPr>
            <p:nvPr/>
          </p:nvSpPr>
          <p:spPr bwMode="auto">
            <a:xfrm>
              <a:off x="1071" y="1551"/>
              <a:ext cx="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32" name="Group 88"/>
          <p:cNvGrpSpPr>
            <a:grpSpLocks/>
          </p:cNvGrpSpPr>
          <p:nvPr/>
        </p:nvGrpSpPr>
        <p:grpSpPr bwMode="auto">
          <a:xfrm>
            <a:off x="1965325" y="3567113"/>
            <a:ext cx="350838" cy="482600"/>
            <a:chOff x="1238" y="2263"/>
            <a:chExt cx="221" cy="304"/>
          </a:xfrm>
        </p:grpSpPr>
        <p:sp>
          <p:nvSpPr>
            <p:cNvPr id="1286233" name="Line 89"/>
            <p:cNvSpPr>
              <a:spLocks noChangeShapeType="1"/>
            </p:cNvSpPr>
            <p:nvPr/>
          </p:nvSpPr>
          <p:spPr bwMode="auto">
            <a:xfrm>
              <a:off x="1256" y="2424"/>
              <a:ext cx="18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4" name="Rectangle 90"/>
            <p:cNvSpPr>
              <a:spLocks noChangeArrowheads="1"/>
            </p:cNvSpPr>
            <p:nvPr/>
          </p:nvSpPr>
          <p:spPr bwMode="auto">
            <a:xfrm>
              <a:off x="1293" y="226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5" name="Freeform 91"/>
            <p:cNvSpPr>
              <a:spLocks/>
            </p:cNvSpPr>
            <p:nvPr/>
          </p:nvSpPr>
          <p:spPr bwMode="auto">
            <a:xfrm>
              <a:off x="1326" y="251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6" name="Rectangle 92"/>
            <p:cNvSpPr>
              <a:spLocks noChangeArrowheads="1"/>
            </p:cNvSpPr>
            <p:nvPr/>
          </p:nvSpPr>
          <p:spPr bwMode="auto">
            <a:xfrm>
              <a:off x="1238" y="2330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</p:grpSp>
      <p:sp>
        <p:nvSpPr>
          <p:cNvPr id="1286237" name="Rectangle 93"/>
          <p:cNvSpPr>
            <a:spLocks noChangeArrowheads="1"/>
          </p:cNvSpPr>
          <p:nvPr/>
        </p:nvSpPr>
        <p:spPr bwMode="auto">
          <a:xfrm>
            <a:off x="3595688" y="4424363"/>
            <a:ext cx="585787" cy="341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38" name="Rectangle 94"/>
          <p:cNvSpPr>
            <a:spLocks noChangeArrowheads="1"/>
          </p:cNvSpPr>
          <p:nvPr/>
        </p:nvSpPr>
        <p:spPr bwMode="auto">
          <a:xfrm>
            <a:off x="3592945" y="4370388"/>
            <a:ext cx="61502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 err="1">
                <a:solidFill>
                  <a:schemeClr val="tx1"/>
                </a:solidFill>
                <a:latin typeface="Verdana" charset="0"/>
              </a:rPr>
              <a:t>Imm</a:t>
            </a:r>
            <a:endParaRPr lang="en-US" sz="1100" dirty="0">
              <a:solidFill>
                <a:schemeClr val="tx1"/>
              </a:solidFill>
              <a:latin typeface="Verdana" charset="0"/>
            </a:endParaRPr>
          </a:p>
          <a:p>
            <a:pPr algn="ctr">
              <a:spcBef>
                <a:spcPct val="0"/>
              </a:spcBef>
            </a:pPr>
            <a:r>
              <a:rPr lang="en-US" sz="1100" dirty="0" smtClean="0">
                <a:solidFill>
                  <a:schemeClr val="tx1"/>
                </a:solidFill>
                <a:latin typeface="Verdana" charset="0"/>
              </a:rPr>
              <a:t>Select</a:t>
            </a:r>
            <a:endParaRPr lang="en-US" sz="11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86239" name="Freeform 95"/>
          <p:cNvSpPr>
            <a:spLocks/>
          </p:cNvSpPr>
          <p:nvPr/>
        </p:nvSpPr>
        <p:spPr bwMode="auto">
          <a:xfrm>
            <a:off x="5745163" y="3567113"/>
            <a:ext cx="396875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0" y="192"/>
              </a:cxn>
              <a:cxn ang="0">
                <a:pos x="0" y="224"/>
              </a:cxn>
              <a:cxn ang="0">
                <a:pos x="0" y="384"/>
              </a:cxn>
              <a:cxn ang="0">
                <a:pos x="249" y="288"/>
              </a:cxn>
              <a:cxn ang="0">
                <a:pos x="249" y="96"/>
              </a:cxn>
              <a:cxn ang="0">
                <a:pos x="0" y="0"/>
              </a:cxn>
            </a:cxnLst>
            <a:rect l="0" t="0" r="r" b="b"/>
            <a:pathLst>
              <a:path w="250" h="385">
                <a:moveTo>
                  <a:pt x="0" y="0"/>
                </a:moveTo>
                <a:lnTo>
                  <a:pt x="0" y="160"/>
                </a:lnTo>
                <a:lnTo>
                  <a:pt x="50" y="192"/>
                </a:lnTo>
                <a:lnTo>
                  <a:pt x="0" y="224"/>
                </a:lnTo>
                <a:lnTo>
                  <a:pt x="0" y="384"/>
                </a:lnTo>
                <a:lnTo>
                  <a:pt x="249" y="288"/>
                </a:lnTo>
                <a:lnTo>
                  <a:pt x="249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40" name="Rectangle 96"/>
          <p:cNvSpPr>
            <a:spLocks noChangeArrowheads="1"/>
          </p:cNvSpPr>
          <p:nvPr/>
        </p:nvSpPr>
        <p:spPr bwMode="auto">
          <a:xfrm>
            <a:off x="5757863" y="3741738"/>
            <a:ext cx="431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ALU</a:t>
            </a:r>
          </a:p>
        </p:txBody>
      </p:sp>
      <p:sp>
        <p:nvSpPr>
          <p:cNvPr id="1286241" name="Freeform 97"/>
          <p:cNvSpPr>
            <a:spLocks/>
          </p:cNvSpPr>
          <p:nvPr/>
        </p:nvSpPr>
        <p:spPr bwMode="auto">
          <a:xfrm>
            <a:off x="8382000" y="4090988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242" name="Group 98"/>
          <p:cNvGrpSpPr>
            <a:grpSpLocks/>
          </p:cNvGrpSpPr>
          <p:nvPr/>
        </p:nvGrpSpPr>
        <p:grpSpPr bwMode="auto">
          <a:xfrm>
            <a:off x="3530600" y="3049588"/>
            <a:ext cx="704850" cy="1187450"/>
            <a:chOff x="2224" y="1737"/>
            <a:chExt cx="444" cy="748"/>
          </a:xfrm>
        </p:grpSpPr>
        <p:sp>
          <p:nvSpPr>
            <p:cNvPr id="1286243" name="Rectangle 99"/>
            <p:cNvSpPr>
              <a:spLocks noChangeArrowheads="1"/>
            </p:cNvSpPr>
            <p:nvPr/>
          </p:nvSpPr>
          <p:spPr bwMode="auto">
            <a:xfrm>
              <a:off x="2265" y="1787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44" name="Rectangle 100"/>
            <p:cNvSpPr>
              <a:spLocks noChangeArrowheads="1"/>
            </p:cNvSpPr>
            <p:nvPr/>
          </p:nvSpPr>
          <p:spPr bwMode="auto">
            <a:xfrm>
              <a:off x="2392" y="2037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6245" name="Rectangle 101"/>
            <p:cNvSpPr>
              <a:spLocks noChangeArrowheads="1"/>
            </p:cNvSpPr>
            <p:nvPr/>
          </p:nvSpPr>
          <p:spPr bwMode="auto">
            <a:xfrm>
              <a:off x="2249" y="2295"/>
              <a:ext cx="4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6246" name="Rectangle 102"/>
            <p:cNvSpPr>
              <a:spLocks noChangeArrowheads="1"/>
            </p:cNvSpPr>
            <p:nvPr/>
          </p:nvSpPr>
          <p:spPr bwMode="auto">
            <a:xfrm>
              <a:off x="2224" y="18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6247" name="Rectangle 103"/>
            <p:cNvSpPr>
              <a:spLocks noChangeArrowheads="1"/>
            </p:cNvSpPr>
            <p:nvPr/>
          </p:nvSpPr>
          <p:spPr bwMode="auto">
            <a:xfrm>
              <a:off x="2224" y="1937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6248" name="Rectangle 104"/>
            <p:cNvSpPr>
              <a:spLocks noChangeArrowheads="1"/>
            </p:cNvSpPr>
            <p:nvPr/>
          </p:nvSpPr>
          <p:spPr bwMode="auto">
            <a:xfrm>
              <a:off x="2224" y="2121"/>
              <a:ext cx="25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86249" name="Rectangle 105"/>
            <p:cNvSpPr>
              <a:spLocks noChangeArrowheads="1"/>
            </p:cNvSpPr>
            <p:nvPr/>
          </p:nvSpPr>
          <p:spPr bwMode="auto">
            <a:xfrm>
              <a:off x="2224" y="2215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>
                  <a:solidFill>
                    <a:schemeClr val="tx1"/>
                  </a:solidFill>
                  <a:latin typeface="Verdana" charset="0"/>
                </a:rPr>
                <a:t>wd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86250" name="Rectangle 106"/>
            <p:cNvSpPr>
              <a:spLocks noChangeArrowheads="1"/>
            </p:cNvSpPr>
            <p:nvPr/>
          </p:nvSpPr>
          <p:spPr bwMode="auto">
            <a:xfrm>
              <a:off x="2387" y="2216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6251" name="Rectangle 107"/>
            <p:cNvSpPr>
              <a:spLocks noChangeArrowheads="1"/>
            </p:cNvSpPr>
            <p:nvPr/>
          </p:nvSpPr>
          <p:spPr bwMode="auto">
            <a:xfrm>
              <a:off x="2360" y="1737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52" name="Freeform 108"/>
            <p:cNvSpPr>
              <a:spLocks/>
            </p:cNvSpPr>
            <p:nvPr/>
          </p:nvSpPr>
          <p:spPr bwMode="auto">
            <a:xfrm flipV="1">
              <a:off x="2295" y="1789"/>
              <a:ext cx="54" cy="4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253" name="Rectangle 109"/>
          <p:cNvSpPr>
            <a:spLocks noChangeArrowheads="1"/>
          </p:cNvSpPr>
          <p:nvPr/>
        </p:nvSpPr>
        <p:spPr bwMode="auto">
          <a:xfrm>
            <a:off x="7002463" y="4178300"/>
            <a:ext cx="898525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grpSp>
        <p:nvGrpSpPr>
          <p:cNvPr id="1286254" name="Group 110"/>
          <p:cNvGrpSpPr>
            <a:grpSpLocks/>
          </p:cNvGrpSpPr>
          <p:nvPr/>
        </p:nvGrpSpPr>
        <p:grpSpPr bwMode="auto">
          <a:xfrm>
            <a:off x="6934200" y="3505200"/>
            <a:ext cx="893763" cy="1273175"/>
            <a:chOff x="4391" y="2238"/>
            <a:chExt cx="563" cy="802"/>
          </a:xfrm>
        </p:grpSpPr>
        <p:sp>
          <p:nvSpPr>
            <p:cNvPr id="1286255" name="Rectangle 111"/>
            <p:cNvSpPr>
              <a:spLocks noChangeArrowheads="1"/>
            </p:cNvSpPr>
            <p:nvPr/>
          </p:nvSpPr>
          <p:spPr bwMode="auto">
            <a:xfrm>
              <a:off x="4391" y="2849"/>
              <a:ext cx="33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6" name="Rectangle 112"/>
            <p:cNvSpPr>
              <a:spLocks noChangeArrowheads="1"/>
            </p:cNvSpPr>
            <p:nvPr/>
          </p:nvSpPr>
          <p:spPr bwMode="auto">
            <a:xfrm>
              <a:off x="4432" y="2288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57" name="Rectangle 113"/>
            <p:cNvSpPr>
              <a:spLocks noChangeArrowheads="1"/>
            </p:cNvSpPr>
            <p:nvPr/>
          </p:nvSpPr>
          <p:spPr bwMode="auto">
            <a:xfrm>
              <a:off x="4399" y="2334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58" name="Rectangle 114"/>
            <p:cNvSpPr>
              <a:spLocks noChangeArrowheads="1"/>
            </p:cNvSpPr>
            <p:nvPr/>
          </p:nvSpPr>
          <p:spPr bwMode="auto">
            <a:xfrm>
              <a:off x="4391" y="2863"/>
              <a:ext cx="4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9" name="Rectangle 115"/>
            <p:cNvSpPr>
              <a:spLocks noChangeArrowheads="1"/>
            </p:cNvSpPr>
            <p:nvPr/>
          </p:nvSpPr>
          <p:spPr bwMode="auto">
            <a:xfrm>
              <a:off x="4586" y="2532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6260" name="Rectangle 116"/>
            <p:cNvSpPr>
              <a:spLocks noChangeArrowheads="1"/>
            </p:cNvSpPr>
            <p:nvPr/>
          </p:nvSpPr>
          <p:spPr bwMode="auto">
            <a:xfrm>
              <a:off x="4527" y="2238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61" name="Freeform 117"/>
            <p:cNvSpPr>
              <a:spLocks/>
            </p:cNvSpPr>
            <p:nvPr/>
          </p:nvSpPr>
          <p:spPr bwMode="auto">
            <a:xfrm flipV="1">
              <a:off x="4468" y="229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62" name="Group 118"/>
          <p:cNvGrpSpPr>
            <a:grpSpLocks/>
          </p:cNvGrpSpPr>
          <p:nvPr/>
        </p:nvGrpSpPr>
        <p:grpSpPr bwMode="auto">
          <a:xfrm>
            <a:off x="5562607" y="1765300"/>
            <a:ext cx="785814" cy="1866900"/>
            <a:chOff x="3504" y="1112"/>
            <a:chExt cx="495" cy="1176"/>
          </a:xfrm>
        </p:grpSpPr>
        <p:sp>
          <p:nvSpPr>
            <p:cNvPr id="1286263" name="Line 119"/>
            <p:cNvSpPr>
              <a:spLocks noChangeShapeType="1"/>
            </p:cNvSpPr>
            <p:nvPr/>
          </p:nvSpPr>
          <p:spPr bwMode="auto">
            <a:xfrm>
              <a:off x="3736" y="1112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264" name="Group 120"/>
            <p:cNvGrpSpPr>
              <a:grpSpLocks/>
            </p:cNvGrpSpPr>
            <p:nvPr/>
          </p:nvGrpSpPr>
          <p:grpSpPr bwMode="auto">
            <a:xfrm>
              <a:off x="3504" y="1926"/>
              <a:ext cx="495" cy="182"/>
              <a:chOff x="3504" y="1926"/>
              <a:chExt cx="495" cy="182"/>
            </a:xfrm>
          </p:grpSpPr>
          <p:sp>
            <p:nvSpPr>
              <p:cNvPr id="1286265" name="Oval 121"/>
              <p:cNvSpPr>
                <a:spLocks noChangeArrowheads="1"/>
              </p:cNvSpPr>
              <p:nvPr/>
            </p:nvSpPr>
            <p:spPr bwMode="auto">
              <a:xfrm>
                <a:off x="3571" y="1926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66" name="Rectangle 122"/>
              <p:cNvSpPr>
                <a:spLocks noChangeArrowheads="1"/>
              </p:cNvSpPr>
              <p:nvPr/>
            </p:nvSpPr>
            <p:spPr bwMode="auto">
              <a:xfrm>
                <a:off x="3504" y="1935"/>
                <a:ext cx="495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FuncSel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</p:grpSp>
      <p:grpSp>
        <p:nvGrpSpPr>
          <p:cNvPr id="1286267" name="Group 123"/>
          <p:cNvGrpSpPr>
            <a:grpSpLocks/>
          </p:cNvGrpSpPr>
          <p:nvPr/>
        </p:nvGrpSpPr>
        <p:grpSpPr bwMode="auto">
          <a:xfrm>
            <a:off x="2286000" y="4257675"/>
            <a:ext cx="3175001" cy="1585913"/>
            <a:chOff x="1440" y="2682"/>
            <a:chExt cx="2000" cy="999"/>
          </a:xfrm>
        </p:grpSpPr>
        <p:grpSp>
          <p:nvGrpSpPr>
            <p:cNvPr id="1286268" name="Group 124"/>
            <p:cNvGrpSpPr>
              <a:grpSpLocks/>
            </p:cNvGrpSpPr>
            <p:nvPr/>
          </p:nvGrpSpPr>
          <p:grpSpPr bwMode="auto">
            <a:xfrm>
              <a:off x="1440" y="2682"/>
              <a:ext cx="1762" cy="999"/>
              <a:chOff x="1440" y="2682"/>
              <a:chExt cx="1762" cy="999"/>
            </a:xfrm>
          </p:grpSpPr>
          <p:sp>
            <p:nvSpPr>
              <p:cNvPr id="1286269" name="Line 125"/>
              <p:cNvSpPr>
                <a:spLocks noChangeShapeType="1"/>
              </p:cNvSpPr>
              <p:nvPr/>
            </p:nvSpPr>
            <p:spPr bwMode="auto">
              <a:xfrm flipV="1">
                <a:off x="2464" y="300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0" name="Freeform 126"/>
              <p:cNvSpPr>
                <a:spLocks/>
              </p:cNvSpPr>
              <p:nvPr/>
            </p:nvSpPr>
            <p:spPr bwMode="auto">
              <a:xfrm>
                <a:off x="1440" y="2682"/>
                <a:ext cx="1762" cy="999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2" y="999"/>
                  </a:cxn>
                  <a:cxn ang="0">
                    <a:pos x="1762" y="999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999">
                    <a:moveTo>
                      <a:pt x="0" y="206"/>
                    </a:moveTo>
                    <a:lnTo>
                      <a:pt x="2" y="999"/>
                    </a:lnTo>
                    <a:lnTo>
                      <a:pt x="1762" y="999"/>
                    </a:lnTo>
                    <a:lnTo>
                      <a:pt x="176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6271" name="Group 127"/>
            <p:cNvGrpSpPr>
              <a:grpSpLocks/>
            </p:cNvGrpSpPr>
            <p:nvPr/>
          </p:nvGrpSpPr>
          <p:grpSpPr bwMode="auto">
            <a:xfrm>
              <a:off x="2222" y="3352"/>
              <a:ext cx="495" cy="182"/>
              <a:chOff x="2142" y="3352"/>
              <a:chExt cx="495" cy="182"/>
            </a:xfrm>
          </p:grpSpPr>
          <p:sp>
            <p:nvSpPr>
              <p:cNvPr id="1286272" name="Oval 128"/>
              <p:cNvSpPr>
                <a:spLocks noChangeArrowheads="1"/>
              </p:cNvSpPr>
              <p:nvPr/>
            </p:nvSpPr>
            <p:spPr bwMode="auto">
              <a:xfrm>
                <a:off x="2201" y="3352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3" name="Rectangle 129"/>
              <p:cNvSpPr>
                <a:spLocks noChangeArrowheads="1"/>
              </p:cNvSpPr>
              <p:nvPr/>
            </p:nvSpPr>
            <p:spPr bwMode="auto">
              <a:xfrm>
                <a:off x="2142" y="3361"/>
                <a:ext cx="495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ImmSel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  <p:grpSp>
          <p:nvGrpSpPr>
            <p:cNvPr id="1286274" name="Group 130"/>
            <p:cNvGrpSpPr>
              <a:grpSpLocks/>
            </p:cNvGrpSpPr>
            <p:nvPr/>
          </p:nvGrpSpPr>
          <p:grpSpPr bwMode="auto">
            <a:xfrm>
              <a:off x="2976" y="3352"/>
              <a:ext cx="464" cy="182"/>
              <a:chOff x="2976" y="3352"/>
              <a:chExt cx="464" cy="182"/>
            </a:xfrm>
          </p:grpSpPr>
          <p:sp>
            <p:nvSpPr>
              <p:cNvPr id="1286275" name="Oval 131"/>
              <p:cNvSpPr>
                <a:spLocks noChangeArrowheads="1"/>
              </p:cNvSpPr>
              <p:nvPr/>
            </p:nvSpPr>
            <p:spPr bwMode="auto">
              <a:xfrm>
                <a:off x="2999" y="3352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6" name="Rectangle 132"/>
              <p:cNvSpPr>
                <a:spLocks noChangeArrowheads="1"/>
              </p:cNvSpPr>
              <p:nvPr/>
            </p:nvSpPr>
            <p:spPr bwMode="auto">
              <a:xfrm>
                <a:off x="2976" y="3361"/>
                <a:ext cx="464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Op2Sel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</p:grpSp>
      <p:grpSp>
        <p:nvGrpSpPr>
          <p:cNvPr id="1286277" name="Group 133"/>
          <p:cNvGrpSpPr>
            <a:grpSpLocks/>
          </p:cNvGrpSpPr>
          <p:nvPr/>
        </p:nvGrpSpPr>
        <p:grpSpPr bwMode="auto">
          <a:xfrm>
            <a:off x="6858000" y="1731818"/>
            <a:ext cx="1936750" cy="2294082"/>
            <a:chOff x="4340" y="1104"/>
            <a:chExt cx="1220" cy="1480"/>
          </a:xfrm>
        </p:grpSpPr>
        <p:sp>
          <p:nvSpPr>
            <p:cNvPr id="1286278" name="Line 134"/>
            <p:cNvSpPr>
              <a:spLocks noChangeShapeType="1"/>
            </p:cNvSpPr>
            <p:nvPr/>
          </p:nvSpPr>
          <p:spPr bwMode="auto">
            <a:xfrm>
              <a:off x="4608" y="1104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79" name="Freeform 135"/>
            <p:cNvSpPr>
              <a:spLocks/>
            </p:cNvSpPr>
            <p:nvPr/>
          </p:nvSpPr>
          <p:spPr bwMode="auto">
            <a:xfrm>
              <a:off x="4605" y="1938"/>
              <a:ext cx="763" cy="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280" name="Group 136"/>
            <p:cNvGrpSpPr>
              <a:grpSpLocks/>
            </p:cNvGrpSpPr>
            <p:nvPr/>
          </p:nvGrpSpPr>
          <p:grpSpPr bwMode="auto">
            <a:xfrm>
              <a:off x="5125" y="2067"/>
              <a:ext cx="435" cy="182"/>
              <a:chOff x="5125" y="2067"/>
              <a:chExt cx="435" cy="182"/>
            </a:xfrm>
          </p:grpSpPr>
          <p:sp>
            <p:nvSpPr>
              <p:cNvPr id="1286281" name="Oval 137"/>
              <p:cNvSpPr>
                <a:spLocks noChangeArrowheads="1"/>
              </p:cNvSpPr>
              <p:nvPr/>
            </p:nvSpPr>
            <p:spPr bwMode="auto">
              <a:xfrm>
                <a:off x="5152" y="2067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2" name="Rectangle 138"/>
              <p:cNvSpPr>
                <a:spLocks noChangeArrowheads="1"/>
              </p:cNvSpPr>
              <p:nvPr/>
            </p:nvSpPr>
            <p:spPr bwMode="auto">
              <a:xfrm>
                <a:off x="5125" y="2076"/>
                <a:ext cx="428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WBSel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  <p:grpSp>
          <p:nvGrpSpPr>
            <p:cNvPr id="1286283" name="Group 139"/>
            <p:cNvGrpSpPr>
              <a:grpSpLocks/>
            </p:cNvGrpSpPr>
            <p:nvPr/>
          </p:nvGrpSpPr>
          <p:grpSpPr bwMode="auto">
            <a:xfrm>
              <a:off x="4340" y="2007"/>
              <a:ext cx="603" cy="180"/>
              <a:chOff x="4340" y="1959"/>
              <a:chExt cx="603" cy="180"/>
            </a:xfrm>
          </p:grpSpPr>
          <p:sp>
            <p:nvSpPr>
              <p:cNvPr id="1286284" name="Oval 140"/>
              <p:cNvSpPr>
                <a:spLocks noChangeArrowheads="1"/>
              </p:cNvSpPr>
              <p:nvPr/>
            </p:nvSpPr>
            <p:spPr bwMode="auto">
              <a:xfrm>
                <a:off x="4350" y="1959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5" name="Rectangle 141"/>
              <p:cNvSpPr>
                <a:spLocks noChangeArrowheads="1"/>
              </p:cNvSpPr>
              <p:nvPr/>
            </p:nvSpPr>
            <p:spPr bwMode="auto">
              <a:xfrm>
                <a:off x="4340" y="1968"/>
                <a:ext cx="60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MemWrite</a:t>
                </a:r>
              </a:p>
            </p:txBody>
          </p:sp>
        </p:grpSp>
      </p:grpSp>
      <p:grpSp>
        <p:nvGrpSpPr>
          <p:cNvPr id="1286286" name="Group 142"/>
          <p:cNvGrpSpPr>
            <a:grpSpLocks/>
          </p:cNvGrpSpPr>
          <p:nvPr/>
        </p:nvGrpSpPr>
        <p:grpSpPr bwMode="auto">
          <a:xfrm>
            <a:off x="3886200" y="2400300"/>
            <a:ext cx="5081874" cy="736600"/>
            <a:chOff x="2448" y="1512"/>
            <a:chExt cx="3216" cy="464"/>
          </a:xfrm>
        </p:grpSpPr>
        <p:grpSp>
          <p:nvGrpSpPr>
            <p:cNvPr id="1286287" name="Group 143"/>
            <p:cNvGrpSpPr>
              <a:grpSpLocks/>
            </p:cNvGrpSpPr>
            <p:nvPr/>
          </p:nvGrpSpPr>
          <p:grpSpPr bwMode="auto">
            <a:xfrm>
              <a:off x="4658" y="1520"/>
              <a:ext cx="1006" cy="266"/>
              <a:chOff x="4658" y="1520"/>
              <a:chExt cx="1006" cy="266"/>
            </a:xfrm>
          </p:grpSpPr>
          <p:sp>
            <p:nvSpPr>
              <p:cNvPr id="1286288" name="Freeform 144"/>
              <p:cNvSpPr>
                <a:spLocks/>
              </p:cNvSpPr>
              <p:nvPr/>
            </p:nvSpPr>
            <p:spPr bwMode="auto">
              <a:xfrm>
                <a:off x="4888" y="1520"/>
                <a:ext cx="776" cy="152"/>
              </a:xfrm>
              <a:custGeom>
                <a:avLst/>
                <a:gdLst/>
                <a:ahLst/>
                <a:cxnLst>
                  <a:cxn ang="0">
                    <a:pos x="776" y="152"/>
                  </a:cxn>
                  <a:cxn ang="0">
                    <a:pos x="0" y="152"/>
                  </a:cxn>
                  <a:cxn ang="0">
                    <a:pos x="0" y="0"/>
                  </a:cxn>
                </a:cxnLst>
                <a:rect l="0" t="0" r="r" b="b"/>
                <a:pathLst>
                  <a:path w="776" h="152">
                    <a:moveTo>
                      <a:pt x="776" y="152"/>
                    </a:move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89" name="Group 145"/>
              <p:cNvGrpSpPr>
                <a:grpSpLocks/>
              </p:cNvGrpSpPr>
              <p:nvPr/>
            </p:nvGrpSpPr>
            <p:grpSpPr bwMode="auto">
              <a:xfrm>
                <a:off x="4658" y="1604"/>
                <a:ext cx="435" cy="182"/>
                <a:chOff x="4658" y="1524"/>
                <a:chExt cx="435" cy="182"/>
              </a:xfrm>
            </p:grpSpPr>
            <p:sp>
              <p:nvSpPr>
                <p:cNvPr id="1286290" name="Oval 146"/>
                <p:cNvSpPr>
                  <a:spLocks noChangeArrowheads="1"/>
                </p:cNvSpPr>
                <p:nvPr/>
              </p:nvSpPr>
              <p:spPr bwMode="auto">
                <a:xfrm>
                  <a:off x="4685" y="1524"/>
                  <a:ext cx="408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1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58" y="1533"/>
                  <a:ext cx="425" cy="173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 err="1" smtClean="0">
                      <a:solidFill>
                        <a:schemeClr val="tx1"/>
                      </a:solidFill>
                      <a:latin typeface="Verdana" charset="0"/>
                    </a:rPr>
                    <a:t>WASel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</p:grpSp>
        <p:grpSp>
          <p:nvGrpSpPr>
            <p:cNvPr id="1286292" name="Group 148"/>
            <p:cNvGrpSpPr>
              <a:grpSpLocks/>
            </p:cNvGrpSpPr>
            <p:nvPr/>
          </p:nvGrpSpPr>
          <p:grpSpPr bwMode="auto">
            <a:xfrm>
              <a:off x="2448" y="1512"/>
              <a:ext cx="3216" cy="464"/>
              <a:chOff x="2448" y="1512"/>
              <a:chExt cx="3216" cy="464"/>
            </a:xfrm>
          </p:grpSpPr>
          <p:sp>
            <p:nvSpPr>
              <p:cNvPr id="1286293" name="Freeform 149"/>
              <p:cNvSpPr>
                <a:spLocks/>
              </p:cNvSpPr>
              <p:nvPr/>
            </p:nvSpPr>
            <p:spPr bwMode="auto">
              <a:xfrm>
                <a:off x="2448" y="1512"/>
                <a:ext cx="3216" cy="464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216" y="296"/>
                  </a:cxn>
                  <a:cxn ang="0">
                    <a:pos x="0" y="296"/>
                  </a:cxn>
                  <a:cxn ang="0">
                    <a:pos x="0" y="464"/>
                  </a:cxn>
                </a:cxnLst>
                <a:rect l="0" t="0" r="r" b="b"/>
                <a:pathLst>
                  <a:path w="3216" h="464">
                    <a:moveTo>
                      <a:pt x="3216" y="0"/>
                    </a:moveTo>
                    <a:lnTo>
                      <a:pt x="3216" y="296"/>
                    </a:lnTo>
                    <a:lnTo>
                      <a:pt x="0" y="296"/>
                    </a:lnTo>
                    <a:lnTo>
                      <a:pt x="0" y="464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94" name="Group 150"/>
              <p:cNvGrpSpPr>
                <a:grpSpLocks/>
              </p:cNvGrpSpPr>
              <p:nvPr/>
            </p:nvGrpSpPr>
            <p:grpSpPr bwMode="auto">
              <a:xfrm>
                <a:off x="2661" y="1730"/>
                <a:ext cx="678" cy="174"/>
                <a:chOff x="2709" y="1690"/>
                <a:chExt cx="678" cy="174"/>
              </a:xfrm>
            </p:grpSpPr>
            <p:sp>
              <p:nvSpPr>
                <p:cNvPr id="1286295" name="Oval 151"/>
                <p:cNvSpPr>
                  <a:spLocks noChangeArrowheads="1"/>
                </p:cNvSpPr>
                <p:nvPr/>
              </p:nvSpPr>
              <p:spPr bwMode="auto">
                <a:xfrm>
                  <a:off x="2793" y="1690"/>
                  <a:ext cx="539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709" y="1691"/>
                  <a:ext cx="678" cy="173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 err="1" smtClean="0">
                      <a:solidFill>
                        <a:schemeClr val="tx1"/>
                      </a:solidFill>
                      <a:latin typeface="Verdana" charset="0"/>
                    </a:rPr>
                    <a:t>RegWriteEn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</p:grpSp>
        </p:grpSp>
      </p:grpSp>
      <p:grpSp>
        <p:nvGrpSpPr>
          <p:cNvPr id="1286297" name="Group 153"/>
          <p:cNvGrpSpPr>
            <a:grpSpLocks/>
          </p:cNvGrpSpPr>
          <p:nvPr/>
        </p:nvGrpSpPr>
        <p:grpSpPr bwMode="auto">
          <a:xfrm>
            <a:off x="746125" y="1187450"/>
            <a:ext cx="8208963" cy="366713"/>
            <a:chOff x="470" y="748"/>
            <a:chExt cx="5171" cy="231"/>
          </a:xfrm>
        </p:grpSpPr>
        <p:sp>
          <p:nvSpPr>
            <p:cNvPr id="1286298" name="Text Box 154"/>
            <p:cNvSpPr txBox="1">
              <a:spLocks noChangeArrowheads="1"/>
            </p:cNvSpPr>
            <p:nvPr/>
          </p:nvSpPr>
          <p:spPr bwMode="auto">
            <a:xfrm>
              <a:off x="470" y="748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286299" name="Text Box 155"/>
            <p:cNvSpPr txBox="1">
              <a:spLocks noChangeArrowheads="1"/>
            </p:cNvSpPr>
            <p:nvPr/>
          </p:nvSpPr>
          <p:spPr bwMode="auto">
            <a:xfrm>
              <a:off x="1190" y="74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286300" name="Text Box 156"/>
            <p:cNvSpPr txBox="1">
              <a:spLocks noChangeArrowheads="1"/>
            </p:cNvSpPr>
            <p:nvPr/>
          </p:nvSpPr>
          <p:spPr bwMode="auto">
            <a:xfrm>
              <a:off x="3262" y="74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286301" name="Text Box 157"/>
            <p:cNvSpPr txBox="1">
              <a:spLocks noChangeArrowheads="1"/>
            </p:cNvSpPr>
            <p:nvPr/>
          </p:nvSpPr>
          <p:spPr bwMode="auto">
            <a:xfrm>
              <a:off x="3934" y="74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286302" name="Text Box 158"/>
            <p:cNvSpPr txBox="1">
              <a:spLocks noChangeArrowheads="1"/>
            </p:cNvSpPr>
            <p:nvPr/>
          </p:nvSpPr>
          <p:spPr bwMode="auto">
            <a:xfrm>
              <a:off x="5382" y="74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286303" name="Text Box 159"/>
          <p:cNvSpPr txBox="1">
            <a:spLocks noChangeArrowheads="1"/>
          </p:cNvSpPr>
          <p:nvPr/>
        </p:nvSpPr>
        <p:spPr bwMode="auto">
          <a:xfrm>
            <a:off x="5791200" y="55626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Verdana" charset="0"/>
              </a:rPr>
              <a:t>Control Points Need to Be Connected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61" name="Line 31"/>
          <p:cNvSpPr>
            <a:spLocks noChangeShapeType="1"/>
          </p:cNvSpPr>
          <p:nvPr/>
        </p:nvSpPr>
        <p:spPr bwMode="auto">
          <a:xfrm flipH="1">
            <a:off x="7874520" y="205740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8973035" y="2263716"/>
            <a:ext cx="0" cy="6096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8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8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411A-011E-F442-923C-DB12FA94DC5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7648575" cy="958850"/>
          </a:xfrm>
        </p:spPr>
        <p:txBody>
          <a:bodyPr/>
          <a:lstStyle/>
          <a:p>
            <a:r>
              <a:rPr lang="en-US" dirty="0" smtClean="0"/>
              <a:t>Instructions interact </a:t>
            </a:r>
            <a:r>
              <a:rPr lang="en-US" dirty="0"/>
              <a:t>with each other in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678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 smtClean="0">
                <a:solidFill>
                  <a:srgbClr val="FF5050"/>
                </a:solidFill>
              </a:rPr>
              <a:t>structural </a:t>
            </a:r>
            <a:r>
              <a:rPr lang="en-US" sz="2800" i="1" dirty="0">
                <a:solidFill>
                  <a:srgbClr val="FF5050"/>
                </a:solidFill>
              </a:rPr>
              <a:t>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data hazard</a:t>
            </a:r>
            <a:endParaRPr lang="en-US" sz="2400" i="1" dirty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control hazard (branches, exceptions)</a:t>
            </a:r>
            <a:endParaRPr lang="en-US" sz="2400" i="1" dirty="0"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835900" cy="4927600"/>
          </a:xfrm>
        </p:spPr>
        <p:txBody>
          <a:bodyPr/>
          <a:lstStyle/>
          <a:p>
            <a:r>
              <a:rPr lang="en-US" sz="2800" dirty="0" smtClean="0"/>
              <a:t>Structural hazard occurs when two instructions need same hardware resource at same time</a:t>
            </a:r>
          </a:p>
          <a:p>
            <a:pPr lvl="1"/>
            <a:r>
              <a:rPr lang="en-US" sz="2000" dirty="0" smtClean="0"/>
              <a:t>Can resolve in hardware by stalling newer instruction till older instruction finished with resource</a:t>
            </a:r>
          </a:p>
          <a:p>
            <a:r>
              <a:rPr lang="en-US" sz="2800" dirty="0" smtClean="0"/>
              <a:t>A structural hazard can always be avoided by adding more hardware to design</a:t>
            </a:r>
          </a:p>
          <a:p>
            <a:pPr lvl="1"/>
            <a:r>
              <a:rPr lang="en-US" sz="2000" dirty="0" smtClean="0"/>
              <a:t>E.g., if two instructions both need a port to memory at same time, could avoid hazard by adding second port to memory</a:t>
            </a:r>
          </a:p>
          <a:p>
            <a:r>
              <a:rPr lang="en-US" sz="2600" dirty="0" smtClean="0"/>
              <a:t>Our 5-stage pipe has no structural hazards by design</a:t>
            </a:r>
          </a:p>
          <a:p>
            <a:pPr lvl="1"/>
            <a:r>
              <a:rPr lang="en-US" sz="2000" dirty="0" smtClean="0"/>
              <a:t>Thanks to RISC-V ISA, which was designed for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C1A-2723-C346-AEA8-EC3F9D6DA41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96900"/>
            <a:ext cx="78359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Hazards</a:t>
            </a:r>
          </a:p>
        </p:txBody>
      </p:sp>
      <p:sp>
        <p:nvSpPr>
          <p:cNvPr id="1288195" name="Rectangle 3"/>
          <p:cNvSpPr>
            <a:spLocks noChangeArrowheads="1"/>
          </p:cNvSpPr>
          <p:nvPr/>
        </p:nvSpPr>
        <p:spPr bwMode="auto">
          <a:xfrm>
            <a:off x="508000" y="51054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5613400" y="5664200"/>
            <a:ext cx="2964316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400" i="1" dirty="0">
                <a:solidFill>
                  <a:srgbClr val="FF0000"/>
                </a:solidFill>
                <a:latin typeface="Verdana" charset="0"/>
              </a:rPr>
              <a:t>is stale. Oops!</a:t>
            </a:r>
          </a:p>
        </p:txBody>
      </p:sp>
      <p:sp>
        <p:nvSpPr>
          <p:cNvPr id="1288197" name="Text Box 5"/>
          <p:cNvSpPr txBox="1">
            <a:spLocks noChangeArrowheads="1"/>
          </p:cNvSpPr>
          <p:nvPr/>
        </p:nvSpPr>
        <p:spPr bwMode="auto">
          <a:xfrm>
            <a:off x="5343138" y="1357313"/>
            <a:ext cx="111678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sp>
        <p:nvSpPr>
          <p:cNvPr id="1288198" name="Text Box 6"/>
          <p:cNvSpPr txBox="1">
            <a:spLocks noChangeArrowheads="1"/>
          </p:cNvSpPr>
          <p:nvPr/>
        </p:nvSpPr>
        <p:spPr bwMode="auto">
          <a:xfrm>
            <a:off x="2116461" y="1382713"/>
            <a:ext cx="155986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x4 </a:t>
            </a:r>
            <a:r>
              <a:rPr lang="en-US" sz="2000" dirty="0" err="1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Verdana" charset="0"/>
              </a:rPr>
              <a:t>x1</a:t>
            </a:r>
            <a:r>
              <a:rPr lang="en-US" sz="2000" dirty="0" smtClean="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grpSp>
        <p:nvGrpSpPr>
          <p:cNvPr id="1288199" name="Group 7"/>
          <p:cNvGrpSpPr>
            <a:grpSpLocks/>
          </p:cNvGrpSpPr>
          <p:nvPr/>
        </p:nvGrpSpPr>
        <p:grpSpPr bwMode="auto">
          <a:xfrm>
            <a:off x="381000" y="1460500"/>
            <a:ext cx="8675688" cy="3481388"/>
            <a:chOff x="240" y="920"/>
            <a:chExt cx="5465" cy="2193"/>
          </a:xfrm>
        </p:grpSpPr>
        <p:grpSp>
          <p:nvGrpSpPr>
            <p:cNvPr id="1288200" name="Group 8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88201" name="Group 9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88202" name="Group 10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882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4" name="Freeform 12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06" name="Freeform 14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7" name="Line 15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8" name="Line 16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09" name="Group 17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88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1" name="Freeform 19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88213" name="Group 21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882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5" name="Freeform 23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88217" name="Group 25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88218" name="Freeform 26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19" name="Group 27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88220" name="Freeform 28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80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882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812" y="1338"/>
                    <a:ext cx="468" cy="311"/>
                    <a:chOff x="4812" y="1338"/>
                    <a:chExt cx="468" cy="311"/>
                  </a:xfrm>
                </p:grpSpPr>
                <p:sp>
                  <p:nvSpPr>
                    <p:cNvPr id="128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14" y="133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8822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88225" name="Group 33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88226" name="Freeform 34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7" name="Line 35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8" name="Line 36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9" name="Freeform 37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0" name="Freeform 38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1" name="Freeform 39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2" name="Freeform 40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3" name="Freeform 41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4" name="Freeform 42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5" name="Freeform 43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6" name="Freeform 44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7" name="Freeform 45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8" name="Freeform 46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9" name="Freeform 47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0" name="Freeform 48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1" name="Oval 49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2" name="Oval 50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3" name="Freeform 51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44" name="Group 52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88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8824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9" name="Freeform 57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88250" name="Line 5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51" name="Group 59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8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3" name="Freeform 61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88255" name="Group 63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8825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7" name="Freeform 65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88259" name="Group 67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882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1" name="Freeform 69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2" name="Group 70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8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4" name="Freeform 72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88266" name="Group 74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8826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8" name="Freeform 76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9" name="Group 77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8827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2" name="Freeform 80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88274" name="Rectangle 82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88275" name="Rectangle 83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88276" name="Line 84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77" name="Group 85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8827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28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8828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88282" name="Group 90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8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88284" name="Freeform 92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8828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88" name="Group 96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882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1" name="Freeform 99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9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61" y="2569"/>
                  <a:ext cx="387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1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1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1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88295" name="Freeform 103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88297" name="Freeform 105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98" name="Group 106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8829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0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8830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8830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8830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883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883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883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0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309" name="Group 117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8831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31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8831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8831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18" name="Freeform 126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8319" name="Freeform 127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0" name="Freeform 128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1" name="Freeform 129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2" name="Freeform 130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3" name="Freeform 131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4" name="Freeform 132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4" name="Line 31"/>
          <p:cNvSpPr>
            <a:spLocks noChangeShapeType="1"/>
          </p:cNvSpPr>
          <p:nvPr/>
        </p:nvSpPr>
        <p:spPr bwMode="auto">
          <a:xfrm flipH="1">
            <a:off x="7874520" y="2251365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6" grpId="0" autoUpdateAnimBg="0"/>
      <p:bldP spid="1288197" grpId="0" autoUpdateAnimBg="0"/>
      <p:bldP spid="12881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9C9-63E0-F541-8AD3-707952F3CD93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(1)</a:t>
            </a:r>
          </a:p>
        </p:txBody>
      </p:sp>
      <p:sp>
        <p:nvSpPr>
          <p:cNvPr id="1289219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1: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Wait for the result to be available by freezing earlier pipeline stages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 interlocks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B79-A92D-4142-85A9-834D882E5EF7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to Resolve Hazards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4108450"/>
            <a:ext cx="7326312" cy="1008063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dirty="0"/>
              <a:t>Later stages provide dependence information to earlier stages which can </a:t>
            </a:r>
            <a:r>
              <a:rPr lang="en-US" i="1" dirty="0"/>
              <a:t>stall (or kill) instructions</a:t>
            </a:r>
            <a:r>
              <a:rPr lang="en-US" dirty="0"/>
              <a:t> </a:t>
            </a:r>
          </a:p>
        </p:txBody>
      </p:sp>
      <p:sp>
        <p:nvSpPr>
          <p:cNvPr id="1290244" name="Freeform 4"/>
          <p:cNvSpPr>
            <a:spLocks/>
          </p:cNvSpPr>
          <p:nvPr/>
        </p:nvSpPr>
        <p:spPr bwMode="auto">
          <a:xfrm>
            <a:off x="1893888" y="1811338"/>
            <a:ext cx="2046287" cy="446087"/>
          </a:xfrm>
          <a:custGeom>
            <a:avLst/>
            <a:gdLst/>
            <a:ahLst/>
            <a:cxnLst>
              <a:cxn ang="0">
                <a:pos x="1288" y="280"/>
              </a:cxn>
              <a:cxn ang="0">
                <a:pos x="1288" y="0"/>
              </a:cxn>
              <a:cxn ang="0">
                <a:pos x="0" y="0"/>
              </a:cxn>
              <a:cxn ang="0">
                <a:pos x="0" y="192"/>
              </a:cxn>
            </a:cxnLst>
            <a:rect l="0" t="0" r="r" b="b"/>
            <a:pathLst>
              <a:path w="1289" h="281">
                <a:moveTo>
                  <a:pt x="1288" y="280"/>
                </a:moveTo>
                <a:lnTo>
                  <a:pt x="128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0245" name="Group 5"/>
          <p:cNvGrpSpPr>
            <a:grpSpLocks/>
          </p:cNvGrpSpPr>
          <p:nvPr/>
        </p:nvGrpSpPr>
        <p:grpSpPr bwMode="auto">
          <a:xfrm>
            <a:off x="1728788" y="1633538"/>
            <a:ext cx="3836987" cy="611187"/>
            <a:chOff x="1089" y="1029"/>
            <a:chExt cx="2417" cy="385"/>
          </a:xfrm>
        </p:grpSpPr>
        <p:sp>
          <p:nvSpPr>
            <p:cNvPr id="1290246" name="Freeform 6"/>
            <p:cNvSpPr>
              <a:spLocks/>
            </p:cNvSpPr>
            <p:nvPr/>
          </p:nvSpPr>
          <p:spPr bwMode="auto">
            <a:xfrm>
              <a:off x="2225" y="1029"/>
              <a:ext cx="1281" cy="385"/>
            </a:xfrm>
            <a:custGeom>
              <a:avLst/>
              <a:gdLst/>
              <a:ahLst/>
              <a:cxnLst>
                <a:cxn ang="0">
                  <a:pos x="1280" y="384"/>
                </a:cxn>
                <a:cxn ang="0">
                  <a:pos x="1280" y="0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281" h="385">
                  <a:moveTo>
                    <a:pt x="1280" y="384"/>
                  </a:moveTo>
                  <a:lnTo>
                    <a:pt x="1280" y="0"/>
                  </a:lnTo>
                  <a:lnTo>
                    <a:pt x="0" y="0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47" name="Freeform 7"/>
            <p:cNvSpPr>
              <a:spLocks/>
            </p:cNvSpPr>
            <p:nvPr/>
          </p:nvSpPr>
          <p:spPr bwMode="auto">
            <a:xfrm>
              <a:off x="1089" y="1029"/>
              <a:ext cx="1137" cy="273"/>
            </a:xfrm>
            <a:custGeom>
              <a:avLst/>
              <a:gdLst/>
              <a:ahLst/>
              <a:cxnLst>
                <a:cxn ang="0">
                  <a:pos x="1136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1137" h="273">
                  <a:moveTo>
                    <a:pt x="1136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48" name="Group 8"/>
          <p:cNvGrpSpPr>
            <a:grpSpLocks/>
          </p:cNvGrpSpPr>
          <p:nvPr/>
        </p:nvGrpSpPr>
        <p:grpSpPr bwMode="auto">
          <a:xfrm>
            <a:off x="1576388" y="1443038"/>
            <a:ext cx="5602287" cy="801687"/>
            <a:chOff x="993" y="909"/>
            <a:chExt cx="3529" cy="505"/>
          </a:xfrm>
        </p:grpSpPr>
        <p:sp>
          <p:nvSpPr>
            <p:cNvPr id="1290249" name="Freeform 9"/>
            <p:cNvSpPr>
              <a:spLocks/>
            </p:cNvSpPr>
            <p:nvPr/>
          </p:nvSpPr>
          <p:spPr bwMode="auto">
            <a:xfrm>
              <a:off x="993" y="909"/>
              <a:ext cx="3529" cy="505"/>
            </a:xfrm>
            <a:custGeom>
              <a:avLst/>
              <a:gdLst/>
              <a:ahLst/>
              <a:cxnLst>
                <a:cxn ang="0">
                  <a:pos x="3528" y="504"/>
                </a:cxn>
                <a:cxn ang="0">
                  <a:pos x="3528" y="0"/>
                </a:cxn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3529" h="505">
                  <a:moveTo>
                    <a:pt x="3528" y="504"/>
                  </a:moveTo>
                  <a:lnTo>
                    <a:pt x="3528" y="0"/>
                  </a:lnTo>
                  <a:lnTo>
                    <a:pt x="0" y="0"/>
                  </a:lnTo>
                  <a:lnTo>
                    <a:pt x="0" y="40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0" name="Freeform 10"/>
            <p:cNvSpPr>
              <a:spLocks/>
            </p:cNvSpPr>
            <p:nvPr/>
          </p:nvSpPr>
          <p:spPr bwMode="auto">
            <a:xfrm>
              <a:off x="2113" y="917"/>
              <a:ext cx="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1" name="Freeform 11"/>
            <p:cNvSpPr>
              <a:spLocks/>
            </p:cNvSpPr>
            <p:nvPr/>
          </p:nvSpPr>
          <p:spPr bwMode="auto">
            <a:xfrm flipH="1">
              <a:off x="3118" y="917"/>
              <a:ext cx="27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6"/>
                </a:cxn>
              </a:cxnLst>
              <a:rect l="0" t="0" r="r" b="b"/>
              <a:pathLst>
                <a:path w="1" h="417">
                  <a:moveTo>
                    <a:pt x="0" y="0"/>
                  </a:moveTo>
                  <a:lnTo>
                    <a:pt x="0" y="41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52" name="Group 12"/>
          <p:cNvGrpSpPr>
            <a:grpSpLocks/>
          </p:cNvGrpSpPr>
          <p:nvPr/>
        </p:nvGrpSpPr>
        <p:grpSpPr bwMode="auto">
          <a:xfrm>
            <a:off x="1457325" y="2082800"/>
            <a:ext cx="844550" cy="682625"/>
            <a:chOff x="918" y="1312"/>
            <a:chExt cx="532" cy="430"/>
          </a:xfrm>
        </p:grpSpPr>
        <p:sp>
          <p:nvSpPr>
            <p:cNvPr id="1290253" name="Freeform 13"/>
            <p:cNvSpPr>
              <a:spLocks/>
            </p:cNvSpPr>
            <p:nvPr/>
          </p:nvSpPr>
          <p:spPr bwMode="auto">
            <a:xfrm>
              <a:off x="1265" y="1421"/>
              <a:ext cx="185" cy="289"/>
            </a:xfrm>
            <a:custGeom>
              <a:avLst/>
              <a:gdLst/>
              <a:ahLst/>
              <a:cxnLst>
                <a:cxn ang="0">
                  <a:pos x="184" y="288"/>
                </a:cxn>
                <a:cxn ang="0">
                  <a:pos x="184" y="0"/>
                </a:cxn>
                <a:cxn ang="0">
                  <a:pos x="0" y="0"/>
                </a:cxn>
              </a:cxnLst>
              <a:rect l="0" t="0" r="r" b="b"/>
              <a:pathLst>
                <a:path w="185" h="289">
                  <a:moveTo>
                    <a:pt x="184" y="288"/>
                  </a:moveTo>
                  <a:lnTo>
                    <a:pt x="18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4" name="Freeform 14"/>
            <p:cNvSpPr>
              <a:spLocks/>
            </p:cNvSpPr>
            <p:nvPr/>
          </p:nvSpPr>
          <p:spPr bwMode="auto">
            <a:xfrm>
              <a:off x="1089" y="1549"/>
              <a:ext cx="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1" h="193">
                  <a:moveTo>
                    <a:pt x="0" y="0"/>
                  </a:moveTo>
                  <a:lnTo>
                    <a:pt x="0" y="1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55" name="Group 15"/>
            <p:cNvGrpSpPr>
              <a:grpSpLocks/>
            </p:cNvGrpSpPr>
            <p:nvPr/>
          </p:nvGrpSpPr>
          <p:grpSpPr bwMode="auto">
            <a:xfrm>
              <a:off x="918" y="1312"/>
              <a:ext cx="357" cy="229"/>
              <a:chOff x="502" y="1656"/>
              <a:chExt cx="357" cy="229"/>
            </a:xfrm>
          </p:grpSpPr>
          <p:sp>
            <p:nvSpPr>
              <p:cNvPr id="1290256" name="Oval 16"/>
              <p:cNvSpPr>
                <a:spLocks noChangeArrowheads="1"/>
              </p:cNvSpPr>
              <p:nvPr/>
            </p:nvSpPr>
            <p:spPr bwMode="auto">
              <a:xfrm>
                <a:off x="505" y="1661"/>
                <a:ext cx="336" cy="224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57" name="Rectangle 17"/>
              <p:cNvSpPr>
                <a:spLocks noChangeArrowheads="1"/>
              </p:cNvSpPr>
              <p:nvPr/>
            </p:nvSpPr>
            <p:spPr bwMode="auto">
              <a:xfrm>
                <a:off x="502" y="1656"/>
                <a:ext cx="3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FB</a:t>
                </a:r>
                <a:r>
                  <a:rPr lang="en-US" sz="1800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</p:grpSp>
      </p:grpSp>
      <p:grpSp>
        <p:nvGrpSpPr>
          <p:cNvPr id="1290258" name="Group 18"/>
          <p:cNvGrpSpPr>
            <a:grpSpLocks/>
          </p:cNvGrpSpPr>
          <p:nvPr/>
        </p:nvGrpSpPr>
        <p:grpSpPr bwMode="auto">
          <a:xfrm>
            <a:off x="1338263" y="2714625"/>
            <a:ext cx="6851650" cy="898525"/>
            <a:chOff x="843" y="1710"/>
            <a:chExt cx="4316" cy="566"/>
          </a:xfrm>
        </p:grpSpPr>
        <p:sp>
          <p:nvSpPr>
            <p:cNvPr id="1290259" name="Rectangle 19"/>
            <p:cNvSpPr>
              <a:spLocks noChangeArrowheads="1"/>
            </p:cNvSpPr>
            <p:nvPr/>
          </p:nvSpPr>
          <p:spPr bwMode="auto">
            <a:xfrm>
              <a:off x="1386" y="1716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0" name="Rectangle 20"/>
            <p:cNvSpPr>
              <a:spLocks noChangeArrowheads="1"/>
            </p:cNvSpPr>
            <p:nvPr/>
          </p:nvSpPr>
          <p:spPr bwMode="auto">
            <a:xfrm>
              <a:off x="2032" y="1755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1" name="Line 21"/>
            <p:cNvSpPr>
              <a:spLocks noChangeShapeType="1"/>
            </p:cNvSpPr>
            <p:nvPr/>
          </p:nvSpPr>
          <p:spPr bwMode="auto">
            <a:xfrm>
              <a:off x="1885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2" name="Rectangle 22"/>
            <p:cNvSpPr>
              <a:spLocks noChangeArrowheads="1"/>
            </p:cNvSpPr>
            <p:nvPr/>
          </p:nvSpPr>
          <p:spPr bwMode="auto">
            <a:xfrm>
              <a:off x="2410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3" name="Rectangle 23"/>
            <p:cNvSpPr>
              <a:spLocks noChangeArrowheads="1"/>
            </p:cNvSpPr>
            <p:nvPr/>
          </p:nvSpPr>
          <p:spPr bwMode="auto">
            <a:xfrm>
              <a:off x="3057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4" name="Line 24"/>
            <p:cNvSpPr>
              <a:spLocks noChangeShapeType="1"/>
            </p:cNvSpPr>
            <p:nvPr/>
          </p:nvSpPr>
          <p:spPr bwMode="auto">
            <a:xfrm>
              <a:off x="2909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5" name="Rectangle 25"/>
            <p:cNvSpPr>
              <a:spLocks noChangeArrowheads="1"/>
            </p:cNvSpPr>
            <p:nvPr/>
          </p:nvSpPr>
          <p:spPr bwMode="auto">
            <a:xfrm>
              <a:off x="3434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6" name="Rectangle 26"/>
            <p:cNvSpPr>
              <a:spLocks noChangeArrowheads="1"/>
            </p:cNvSpPr>
            <p:nvPr/>
          </p:nvSpPr>
          <p:spPr bwMode="auto">
            <a:xfrm>
              <a:off x="4081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7" name="Line 27"/>
            <p:cNvSpPr>
              <a:spLocks noChangeShapeType="1"/>
            </p:cNvSpPr>
            <p:nvPr/>
          </p:nvSpPr>
          <p:spPr bwMode="auto">
            <a:xfrm>
              <a:off x="3910" y="1996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8" name="Rectangle 28"/>
            <p:cNvSpPr>
              <a:spLocks noChangeArrowheads="1"/>
            </p:cNvSpPr>
            <p:nvPr/>
          </p:nvSpPr>
          <p:spPr bwMode="auto">
            <a:xfrm>
              <a:off x="4458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9" name="Line 29"/>
            <p:cNvSpPr>
              <a:spLocks noChangeShapeType="1"/>
            </p:cNvSpPr>
            <p:nvPr/>
          </p:nvSpPr>
          <p:spPr bwMode="auto">
            <a:xfrm>
              <a:off x="4957" y="199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0" name="Rectangle 30"/>
            <p:cNvSpPr>
              <a:spLocks noChangeArrowheads="1"/>
            </p:cNvSpPr>
            <p:nvPr/>
          </p:nvSpPr>
          <p:spPr bwMode="auto">
            <a:xfrm>
              <a:off x="1021" y="1752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1" name="Rectangle 31"/>
            <p:cNvSpPr>
              <a:spLocks noChangeArrowheads="1"/>
            </p:cNvSpPr>
            <p:nvPr/>
          </p:nvSpPr>
          <p:spPr bwMode="auto">
            <a:xfrm>
              <a:off x="1381" y="1797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290272" name="Rectangle 32"/>
            <p:cNvSpPr>
              <a:spLocks noChangeArrowheads="1"/>
            </p:cNvSpPr>
            <p:nvPr/>
          </p:nvSpPr>
          <p:spPr bwMode="auto">
            <a:xfrm>
              <a:off x="2411" y="179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290273" name="Rectangle 33"/>
            <p:cNvSpPr>
              <a:spLocks noChangeArrowheads="1"/>
            </p:cNvSpPr>
            <p:nvPr/>
          </p:nvSpPr>
          <p:spPr bwMode="auto">
            <a:xfrm>
              <a:off x="3435" y="177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290274" name="Rectangle 34"/>
            <p:cNvSpPr>
              <a:spLocks noChangeArrowheads="1"/>
            </p:cNvSpPr>
            <p:nvPr/>
          </p:nvSpPr>
          <p:spPr bwMode="auto">
            <a:xfrm>
              <a:off x="4466" y="1778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290275" name="Line 35"/>
            <p:cNvSpPr>
              <a:spLocks noChangeShapeType="1"/>
            </p:cNvSpPr>
            <p:nvPr/>
          </p:nvSpPr>
          <p:spPr bwMode="auto">
            <a:xfrm flipV="1">
              <a:off x="1178" y="1994"/>
              <a:ext cx="22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6" name="Line 36"/>
            <p:cNvSpPr>
              <a:spLocks noChangeShapeType="1"/>
            </p:cNvSpPr>
            <p:nvPr/>
          </p:nvSpPr>
          <p:spPr bwMode="auto">
            <a:xfrm flipV="1">
              <a:off x="4241" y="1994"/>
              <a:ext cx="21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7" name="Line 37"/>
            <p:cNvSpPr>
              <a:spLocks noChangeShapeType="1"/>
            </p:cNvSpPr>
            <p:nvPr/>
          </p:nvSpPr>
          <p:spPr bwMode="auto">
            <a:xfrm flipV="1">
              <a:off x="3218" y="1994"/>
              <a:ext cx="20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8" name="Line 38"/>
            <p:cNvSpPr>
              <a:spLocks noChangeShapeType="1"/>
            </p:cNvSpPr>
            <p:nvPr/>
          </p:nvSpPr>
          <p:spPr bwMode="auto">
            <a:xfrm flipV="1">
              <a:off x="2186" y="1994"/>
              <a:ext cx="22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9" name="Line 39"/>
            <p:cNvSpPr>
              <a:spLocks noChangeShapeType="1"/>
            </p:cNvSpPr>
            <p:nvPr/>
          </p:nvSpPr>
          <p:spPr bwMode="auto">
            <a:xfrm>
              <a:off x="843" y="199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80" name="Group 40"/>
          <p:cNvGrpSpPr>
            <a:grpSpLocks/>
          </p:cNvGrpSpPr>
          <p:nvPr/>
        </p:nvGrpSpPr>
        <p:grpSpPr bwMode="auto">
          <a:xfrm>
            <a:off x="2909888" y="2082800"/>
            <a:ext cx="1030287" cy="695325"/>
            <a:chOff x="1833" y="1312"/>
            <a:chExt cx="649" cy="438"/>
          </a:xfrm>
        </p:grpSpPr>
        <p:sp>
          <p:nvSpPr>
            <p:cNvPr id="1290281" name="Freeform 41"/>
            <p:cNvSpPr>
              <a:spLocks/>
            </p:cNvSpPr>
            <p:nvPr/>
          </p:nvSpPr>
          <p:spPr bwMode="auto">
            <a:xfrm>
              <a:off x="183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82" name="Group 42"/>
            <p:cNvGrpSpPr>
              <a:grpSpLocks/>
            </p:cNvGrpSpPr>
            <p:nvPr/>
          </p:nvGrpSpPr>
          <p:grpSpPr bwMode="auto">
            <a:xfrm>
              <a:off x="1966" y="1312"/>
              <a:ext cx="516" cy="438"/>
              <a:chOff x="1966" y="1312"/>
              <a:chExt cx="516" cy="438"/>
            </a:xfrm>
          </p:grpSpPr>
          <p:sp>
            <p:nvSpPr>
              <p:cNvPr id="1290283" name="Freeform 43"/>
              <p:cNvSpPr>
                <a:spLocks/>
              </p:cNvSpPr>
              <p:nvPr/>
            </p:nvSpPr>
            <p:spPr bwMode="auto">
              <a:xfrm>
                <a:off x="229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84" name="Freeform 44"/>
              <p:cNvSpPr>
                <a:spLocks/>
              </p:cNvSpPr>
              <p:nvPr/>
            </p:nvSpPr>
            <p:spPr bwMode="auto">
              <a:xfrm>
                <a:off x="2113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85" name="Group 45"/>
              <p:cNvGrpSpPr>
                <a:grpSpLocks/>
              </p:cNvGrpSpPr>
              <p:nvPr/>
            </p:nvGrpSpPr>
            <p:grpSpPr bwMode="auto">
              <a:xfrm>
                <a:off x="1966" y="1312"/>
                <a:ext cx="357" cy="229"/>
                <a:chOff x="502" y="1656"/>
                <a:chExt cx="357" cy="229"/>
              </a:xfrm>
            </p:grpSpPr>
            <p:sp>
              <p:nvSpPr>
                <p:cNvPr id="1290286" name="Oval 46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290288" name="Group 48"/>
          <p:cNvGrpSpPr>
            <a:grpSpLocks/>
          </p:cNvGrpSpPr>
          <p:nvPr/>
        </p:nvGrpSpPr>
        <p:grpSpPr bwMode="auto">
          <a:xfrm>
            <a:off x="4535488" y="2082800"/>
            <a:ext cx="1030287" cy="695325"/>
            <a:chOff x="2857" y="1312"/>
            <a:chExt cx="649" cy="438"/>
          </a:xfrm>
        </p:grpSpPr>
        <p:sp>
          <p:nvSpPr>
            <p:cNvPr id="1290289" name="Freeform 49"/>
            <p:cNvSpPr>
              <a:spLocks/>
            </p:cNvSpPr>
            <p:nvPr/>
          </p:nvSpPr>
          <p:spPr bwMode="auto">
            <a:xfrm>
              <a:off x="2857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0" name="Group 50"/>
            <p:cNvGrpSpPr>
              <a:grpSpLocks/>
            </p:cNvGrpSpPr>
            <p:nvPr/>
          </p:nvGrpSpPr>
          <p:grpSpPr bwMode="auto">
            <a:xfrm>
              <a:off x="2998" y="1312"/>
              <a:ext cx="508" cy="438"/>
              <a:chOff x="2998" y="1312"/>
              <a:chExt cx="508" cy="438"/>
            </a:xfrm>
          </p:grpSpPr>
          <p:sp>
            <p:nvSpPr>
              <p:cNvPr id="1290291" name="Freeform 51"/>
              <p:cNvSpPr>
                <a:spLocks/>
              </p:cNvSpPr>
              <p:nvPr/>
            </p:nvSpPr>
            <p:spPr bwMode="auto">
              <a:xfrm>
                <a:off x="3321" y="1413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92" name="Freeform 52"/>
              <p:cNvSpPr>
                <a:spLocks/>
              </p:cNvSpPr>
              <p:nvPr/>
            </p:nvSpPr>
            <p:spPr bwMode="auto">
              <a:xfrm>
                <a:off x="3137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93" name="Group 53"/>
              <p:cNvGrpSpPr>
                <a:grpSpLocks/>
              </p:cNvGrpSpPr>
              <p:nvPr/>
            </p:nvGrpSpPr>
            <p:grpSpPr bwMode="auto">
              <a:xfrm>
                <a:off x="2998" y="1312"/>
                <a:ext cx="357" cy="229"/>
                <a:chOff x="502" y="1656"/>
                <a:chExt cx="357" cy="229"/>
              </a:xfrm>
            </p:grpSpPr>
            <p:sp>
              <p:nvSpPr>
                <p:cNvPr id="1290294" name="Oval 54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1290296" name="Group 56"/>
          <p:cNvGrpSpPr>
            <a:grpSpLocks/>
          </p:cNvGrpSpPr>
          <p:nvPr/>
        </p:nvGrpSpPr>
        <p:grpSpPr bwMode="auto">
          <a:xfrm>
            <a:off x="6148388" y="2082800"/>
            <a:ext cx="1030287" cy="682625"/>
            <a:chOff x="3873" y="1312"/>
            <a:chExt cx="649" cy="430"/>
          </a:xfrm>
        </p:grpSpPr>
        <p:sp>
          <p:nvSpPr>
            <p:cNvPr id="1290297" name="Freeform 57"/>
            <p:cNvSpPr>
              <a:spLocks/>
            </p:cNvSpPr>
            <p:nvPr/>
          </p:nvSpPr>
          <p:spPr bwMode="auto">
            <a:xfrm>
              <a:off x="387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8" name="Group 58"/>
            <p:cNvGrpSpPr>
              <a:grpSpLocks/>
            </p:cNvGrpSpPr>
            <p:nvPr/>
          </p:nvGrpSpPr>
          <p:grpSpPr bwMode="auto">
            <a:xfrm>
              <a:off x="3998" y="1312"/>
              <a:ext cx="524" cy="430"/>
              <a:chOff x="3998" y="1312"/>
              <a:chExt cx="524" cy="430"/>
            </a:xfrm>
          </p:grpSpPr>
          <p:sp>
            <p:nvSpPr>
              <p:cNvPr id="1290299" name="Freeform 59"/>
              <p:cNvSpPr>
                <a:spLocks/>
              </p:cNvSpPr>
              <p:nvPr/>
            </p:nvSpPr>
            <p:spPr bwMode="auto">
              <a:xfrm>
                <a:off x="433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300" name="Freeform 60"/>
              <p:cNvSpPr>
                <a:spLocks/>
              </p:cNvSpPr>
              <p:nvPr/>
            </p:nvSpPr>
            <p:spPr bwMode="auto">
              <a:xfrm>
                <a:off x="4161" y="1541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301" name="Group 61"/>
              <p:cNvGrpSpPr>
                <a:grpSpLocks/>
              </p:cNvGrpSpPr>
              <p:nvPr/>
            </p:nvGrpSpPr>
            <p:grpSpPr bwMode="auto">
              <a:xfrm>
                <a:off x="3998" y="1312"/>
                <a:ext cx="357" cy="229"/>
                <a:chOff x="502" y="1656"/>
                <a:chExt cx="357" cy="229"/>
              </a:xfrm>
            </p:grpSpPr>
            <p:sp>
              <p:nvSpPr>
                <p:cNvPr id="1290302" name="Oval 62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1290304" name="Rectangle 64"/>
          <p:cNvSpPr>
            <a:spLocks noChangeArrowheads="1"/>
          </p:cNvSpPr>
          <p:nvPr/>
        </p:nvSpPr>
        <p:spPr bwMode="auto">
          <a:xfrm>
            <a:off x="1230313" y="4999038"/>
            <a:ext cx="732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Controlling a pipeline in this manner works provided 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the instruction at stage i+1 can complete without any interference from instructions in stages 1 to i</a:t>
            </a:r>
          </a:p>
          <a:p>
            <a:pPr marL="742950" lvl="1" indent="-28575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			(otherwise deadlocks may occur)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9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9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9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44" grpId="0" animBg="1"/>
      <p:bldP spid="129030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2048-EAB1-5C42-B096-D70180C6010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3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Microcoding</a:t>
            </a:r>
            <a:r>
              <a:rPr lang="en-US" dirty="0"/>
              <a:t> became less attractive as gap between RAM and ROM speeds reduced</a:t>
            </a:r>
          </a:p>
          <a:p>
            <a:r>
              <a:rPr lang="en-US" dirty="0"/>
              <a:t>Complex instruction sets difficult to pipeline, so difficult to increase performance as gate count grew</a:t>
            </a:r>
            <a:endParaRPr lang="en-US" dirty="0" smtClean="0"/>
          </a:p>
          <a:p>
            <a:r>
              <a:rPr lang="en-US" dirty="0" smtClean="0"/>
              <a:t>Load</a:t>
            </a:r>
            <a:r>
              <a:rPr lang="en-US" dirty="0"/>
              <a:t>-Store RISC </a:t>
            </a:r>
            <a:r>
              <a:rPr lang="en-US" dirty="0" err="1"/>
              <a:t>ISAs</a:t>
            </a:r>
            <a:r>
              <a:rPr lang="en-US" dirty="0"/>
              <a:t> designed for efficient pipelined implementations</a:t>
            </a:r>
          </a:p>
          <a:p>
            <a:pPr lvl="1"/>
            <a:r>
              <a:rPr lang="en-US" dirty="0"/>
              <a:t>Very similar to vertical microcode</a:t>
            </a:r>
            <a:endParaRPr lang="en-US" dirty="0" smtClean="0"/>
          </a:p>
          <a:p>
            <a:pPr lvl="1"/>
            <a:r>
              <a:rPr lang="en-US" dirty="0" smtClean="0"/>
              <a:t>Inspired by earlier Cray machines (more on these later)</a:t>
            </a:r>
          </a:p>
          <a:p>
            <a:r>
              <a:rPr lang="en-US" dirty="0" smtClean="0"/>
              <a:t>Iron Law explains architecture design space</a:t>
            </a:r>
          </a:p>
          <a:p>
            <a:pPr lvl="1"/>
            <a:r>
              <a:rPr lang="en-US" dirty="0" smtClean="0"/>
              <a:t>Trade instructions/program, cycles/instruction, and time/cycle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A8D-47F1-FD40-B847-967BD2337DC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2290" name="Oval 2"/>
          <p:cNvSpPr>
            <a:spLocks noChangeArrowheads="1"/>
          </p:cNvSpPr>
          <p:nvPr/>
        </p:nvSpPr>
        <p:spPr bwMode="auto">
          <a:xfrm>
            <a:off x="4337050" y="2152650"/>
            <a:ext cx="690563" cy="944563"/>
          </a:xfrm>
          <a:prstGeom prst="ellipse">
            <a:avLst/>
          </a:prstGeom>
          <a:solidFill>
            <a:srgbClr val="CFBDC8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2291" name="Group 3"/>
          <p:cNvGrpSpPr>
            <a:grpSpLocks/>
          </p:cNvGrpSpPr>
          <p:nvPr/>
        </p:nvGrpSpPr>
        <p:grpSpPr bwMode="auto">
          <a:xfrm>
            <a:off x="303213" y="1993900"/>
            <a:ext cx="8675687" cy="3481388"/>
            <a:chOff x="240" y="920"/>
            <a:chExt cx="5465" cy="2193"/>
          </a:xfrm>
        </p:grpSpPr>
        <p:grpSp>
          <p:nvGrpSpPr>
            <p:cNvPr id="1292292" name="Group 4"/>
            <p:cNvGrpSpPr>
              <a:grpSpLocks/>
            </p:cNvGrpSpPr>
            <p:nvPr/>
          </p:nvGrpSpPr>
          <p:grpSpPr bwMode="auto">
            <a:xfrm>
              <a:off x="240" y="920"/>
              <a:ext cx="5423" cy="2193"/>
              <a:chOff x="240" y="920"/>
              <a:chExt cx="5423" cy="2193"/>
            </a:xfrm>
          </p:grpSpPr>
          <p:grpSp>
            <p:nvGrpSpPr>
              <p:cNvPr id="1292293" name="Group 5"/>
              <p:cNvGrpSpPr>
                <a:grpSpLocks/>
              </p:cNvGrpSpPr>
              <p:nvPr/>
            </p:nvGrpSpPr>
            <p:grpSpPr bwMode="auto">
              <a:xfrm>
                <a:off x="1438" y="1144"/>
                <a:ext cx="4212" cy="1545"/>
                <a:chOff x="1438" y="1144"/>
                <a:chExt cx="4212" cy="1545"/>
              </a:xfrm>
            </p:grpSpPr>
            <p:grpSp>
              <p:nvGrpSpPr>
                <p:cNvPr id="1292294" name="Group 6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2922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6" name="Freeform 8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298" name="Freeform 10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299" name="Line 11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00" name="Line 12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01" name="Group 13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2923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3" name="Freeform 15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2305" name="Group 17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2923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7" name="Freeform 19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2309" name="Group 21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2310" name="Freeform 22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11" name="Group 23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2312" name="Freeform 24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80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231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445" cy="301"/>
                    <a:chOff x="4812" y="1348"/>
                    <a:chExt cx="445" cy="301"/>
                  </a:xfrm>
                </p:grpSpPr>
                <p:sp>
                  <p:nvSpPr>
                    <p:cNvPr id="129231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1" y="134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23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2317" name="Group 29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2318" name="Freeform 30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9" name="Line 31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0" name="Line 32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1" name="Freeform 33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2" name="Freeform 34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3" name="Freeform 35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4" name="Freeform 36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5" name="Freeform 37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6" name="Freeform 38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7" name="Freeform 39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8" name="Freeform 40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9" name="Freeform 41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0" name="Freeform 42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1" name="Freeform 43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2" name="Freeform 44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3" name="Oval 45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4" name="Oval 46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5" name="Freeform 47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36" name="Group 48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233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234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1" name="Freeform 53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2342" name="Line 5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43" name="Group 55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234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5" name="Freeform 57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2347" name="Group 59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23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9" name="Freeform 61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2351" name="Group 63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235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3" name="Freeform 65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54" name="Group 66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23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6" name="Freeform 68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2358" name="Group 70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23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0" name="Freeform 72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61" name="Group 73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2362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4" name="Freeform 76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2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2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2368" name="Line 80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69" name="Group 81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23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3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23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2374" name="Group 86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237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2376" name="Freeform 88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237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80" name="Group 92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238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3" name="Freeform 95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242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2387" name="Freeform 99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2389" name="Freeform 101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90" name="Group 102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239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9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239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239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239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239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239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23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239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00" name="Freeform 112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401" name="Group 113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24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40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240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240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10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2411" name="Freeform 123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2" name="Freeform 124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3" name="Freeform 125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4" name="Freeform 126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5" name="Freeform 127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6" name="Freeform 128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417" name="Group 129"/>
          <p:cNvGrpSpPr>
            <a:grpSpLocks/>
          </p:cNvGrpSpPr>
          <p:nvPr/>
        </p:nvGrpSpPr>
        <p:grpSpPr bwMode="auto">
          <a:xfrm>
            <a:off x="3638549" y="2276475"/>
            <a:ext cx="1147763" cy="587375"/>
            <a:chOff x="2804" y="1202"/>
            <a:chExt cx="723" cy="370"/>
          </a:xfrm>
        </p:grpSpPr>
        <p:sp>
          <p:nvSpPr>
            <p:cNvPr id="1292418" name="Freeform 130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9" name="Rectangle 131"/>
            <p:cNvSpPr>
              <a:spLocks noChangeArrowheads="1"/>
            </p:cNvSpPr>
            <p:nvPr/>
          </p:nvSpPr>
          <p:spPr bwMode="auto">
            <a:xfrm>
              <a:off x="2804" y="1202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2420" name="Line 132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2421" name="Rectangle 133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85471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Interlocks to resolve Data Hazards</a:t>
            </a:r>
          </a:p>
        </p:txBody>
      </p:sp>
      <p:sp>
        <p:nvSpPr>
          <p:cNvPr id="1292422" name="Rectangle 134"/>
          <p:cNvSpPr>
            <a:spLocks noChangeArrowheads="1"/>
          </p:cNvSpPr>
          <p:nvPr/>
        </p:nvSpPr>
        <p:spPr bwMode="auto">
          <a:xfrm>
            <a:off x="292100" y="4838700"/>
            <a:ext cx="1936153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x0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+ 10</a:t>
            </a:r>
            <a:endParaRPr lang="en-US" sz="2000" dirty="0" smtClean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x1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+ 17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2423" name="Group 135"/>
          <p:cNvGrpSpPr>
            <a:grpSpLocks/>
          </p:cNvGrpSpPr>
          <p:nvPr/>
        </p:nvGrpSpPr>
        <p:grpSpPr bwMode="auto">
          <a:xfrm>
            <a:off x="723900" y="1004888"/>
            <a:ext cx="3963988" cy="2824162"/>
            <a:chOff x="496" y="801"/>
            <a:chExt cx="2545" cy="1779"/>
          </a:xfrm>
        </p:grpSpPr>
        <p:grpSp>
          <p:nvGrpSpPr>
            <p:cNvPr id="1292424" name="Group 136"/>
            <p:cNvGrpSpPr>
              <a:grpSpLocks/>
            </p:cNvGrpSpPr>
            <p:nvPr/>
          </p:nvGrpSpPr>
          <p:grpSpPr bwMode="auto">
            <a:xfrm>
              <a:off x="496" y="995"/>
              <a:ext cx="857" cy="1585"/>
              <a:chOff x="448" y="763"/>
              <a:chExt cx="857" cy="1585"/>
            </a:xfrm>
          </p:grpSpPr>
          <p:sp>
            <p:nvSpPr>
              <p:cNvPr id="1292425" name="Freeform 137"/>
              <p:cNvSpPr>
                <a:spLocks/>
              </p:cNvSpPr>
              <p:nvPr/>
            </p:nvSpPr>
            <p:spPr bwMode="auto">
              <a:xfrm>
                <a:off x="1304" y="763"/>
                <a:ext cx="1" cy="15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84"/>
                  </a:cxn>
                </a:cxnLst>
                <a:rect l="0" t="0" r="r" b="b"/>
                <a:pathLst>
                  <a:path w="1" h="1585">
                    <a:moveTo>
                      <a:pt x="0" y="0"/>
                    </a:moveTo>
                    <a:lnTo>
                      <a:pt x="0" y="158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6" name="Freeform 138"/>
              <p:cNvSpPr>
                <a:spLocks/>
              </p:cNvSpPr>
              <p:nvPr/>
            </p:nvSpPr>
            <p:spPr bwMode="auto">
              <a:xfrm>
                <a:off x="448" y="915"/>
                <a:ext cx="857" cy="1297"/>
              </a:xfrm>
              <a:custGeom>
                <a:avLst/>
                <a:gdLst/>
                <a:ahLst/>
                <a:cxnLst>
                  <a:cxn ang="0">
                    <a:pos x="856" y="0"/>
                  </a:cxn>
                  <a:cxn ang="0">
                    <a:pos x="0" y="0"/>
                  </a:cxn>
                  <a:cxn ang="0">
                    <a:pos x="0" y="1296"/>
                  </a:cxn>
                </a:cxnLst>
                <a:rect l="0" t="0" r="r" b="b"/>
                <a:pathLst>
                  <a:path w="857" h="1297">
                    <a:moveTo>
                      <a:pt x="856" y="0"/>
                    </a:moveTo>
                    <a:lnTo>
                      <a:pt x="0" y="0"/>
                    </a:lnTo>
                    <a:lnTo>
                      <a:pt x="0" y="1296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427" name="Freeform 139"/>
            <p:cNvSpPr>
              <a:spLocks/>
            </p:cNvSpPr>
            <p:nvPr/>
          </p:nvSpPr>
          <p:spPr bwMode="auto">
            <a:xfrm>
              <a:off x="1352" y="1147"/>
              <a:ext cx="1689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28" name="Rectangle 140"/>
            <p:cNvSpPr>
              <a:spLocks noChangeArrowheads="1"/>
            </p:cNvSpPr>
            <p:nvPr/>
          </p:nvSpPr>
          <p:spPr bwMode="auto">
            <a:xfrm>
              <a:off x="664" y="801"/>
              <a:ext cx="1311" cy="248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Stall Condition</a:t>
              </a:r>
            </a:p>
          </p:txBody>
        </p:sp>
      </p:grpSp>
      <p:sp>
        <p:nvSpPr>
          <p:cNvPr id="144" name="Line 31"/>
          <p:cNvSpPr>
            <a:spLocks noChangeShapeType="1"/>
          </p:cNvSpPr>
          <p:nvPr/>
        </p:nvSpPr>
        <p:spPr bwMode="auto">
          <a:xfrm flipH="1">
            <a:off x="7783348" y="280297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601E-711F-6E43-BBAD-DF33F9F2732D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3314" name="Group 2"/>
          <p:cNvGrpSpPr>
            <a:grpSpLocks/>
          </p:cNvGrpSpPr>
          <p:nvPr/>
        </p:nvGrpSpPr>
        <p:grpSpPr bwMode="auto">
          <a:xfrm>
            <a:off x="3363913" y="2071688"/>
            <a:ext cx="1768475" cy="957262"/>
            <a:chOff x="2119" y="1481"/>
            <a:chExt cx="1114" cy="603"/>
          </a:xfrm>
        </p:grpSpPr>
        <p:sp>
          <p:nvSpPr>
            <p:cNvPr id="1293315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16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FF0000"/>
                  </a:solidFill>
                  <a:latin typeface="Verdana" charset="0"/>
                </a:rPr>
                <a:t>stalled stages</a:t>
              </a:r>
            </a:p>
          </p:txBody>
        </p:sp>
      </p:grpSp>
      <p:sp>
        <p:nvSpPr>
          <p:cNvPr id="1293317" name="Rectangle 5"/>
          <p:cNvSpPr>
            <a:spLocks noChangeArrowheads="1"/>
          </p:cNvSpPr>
          <p:nvPr/>
        </p:nvSpPr>
        <p:spPr bwMode="auto">
          <a:xfrm>
            <a:off x="3378200" y="4343400"/>
            <a:ext cx="1676400" cy="495300"/>
          </a:xfrm>
          <a:prstGeom prst="rect">
            <a:avLst/>
          </a:prstGeom>
          <a:solidFill>
            <a:srgbClr val="CFBDC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712913" y="3719513"/>
            <a:ext cx="7338219" cy="202876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-	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i="1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29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Stalled Stages and Pipeline Bubbles</a:t>
            </a:r>
          </a:p>
        </p:txBody>
      </p:sp>
      <p:sp>
        <p:nvSpPr>
          <p:cNvPr id="1293320" name="Rectangle 8"/>
          <p:cNvSpPr>
            <a:spLocks noChangeArrowheads="1"/>
          </p:cNvSpPr>
          <p:nvPr/>
        </p:nvSpPr>
        <p:spPr bwMode="auto">
          <a:xfrm>
            <a:off x="-11113" y="935038"/>
            <a:ext cx="9323279" cy="230576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(x0)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+ 10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x4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(x1)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)		          	           						IF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grpSp>
        <p:nvGrpSpPr>
          <p:cNvPr id="1293321" name="Group 9"/>
          <p:cNvGrpSpPr>
            <a:grpSpLocks/>
          </p:cNvGrpSpPr>
          <p:nvPr/>
        </p:nvGrpSpPr>
        <p:grpSpPr bwMode="auto">
          <a:xfrm>
            <a:off x="3657600" y="1928813"/>
            <a:ext cx="1755775" cy="209550"/>
            <a:chOff x="2304" y="1391"/>
            <a:chExt cx="1106" cy="132"/>
          </a:xfrm>
        </p:grpSpPr>
        <p:sp>
          <p:nvSpPr>
            <p:cNvPr id="1293322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23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G0" fmla="+- 95 0 0"/>
                <a:gd name="G1" fmla="+- 21600 0 0"/>
                <a:gd name="G2" fmla="+- 21600 0 0"/>
                <a:gd name="T0" fmla="*/ 0 w 21695"/>
                <a:gd name="T1" fmla="*/ 0 h 21600"/>
                <a:gd name="T2" fmla="*/ 21695 w 21695"/>
                <a:gd name="T3" fmla="*/ 21600 h 21600"/>
                <a:gd name="T4" fmla="*/ 95 w 216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3324" name="Rectangle 12"/>
          <p:cNvSpPr>
            <a:spLocks noChangeArrowheads="1"/>
          </p:cNvSpPr>
          <p:nvPr/>
        </p:nvSpPr>
        <p:spPr bwMode="auto">
          <a:xfrm>
            <a:off x="873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293325" name="Rectangle 13"/>
          <p:cNvSpPr>
            <a:spLocks noChangeArrowheads="1"/>
          </p:cNvSpPr>
          <p:nvPr/>
        </p:nvSpPr>
        <p:spPr bwMode="auto">
          <a:xfrm>
            <a:off x="52832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7" grpId="0" animBg="1"/>
      <p:bldP spid="1293318" grpId="0" build="p" autoUpdateAnimBg="0"/>
      <p:bldP spid="1293320" grpId="0" build="p" autoUpdateAnimBg="0"/>
      <p:bldP spid="1293324" grpId="0" autoUpdateAnimBg="0"/>
      <p:bldP spid="129332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CFC6-5507-EC41-844A-F64ECECDE5B8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4338" name="Group 2"/>
          <p:cNvGrpSpPr>
            <a:grpSpLocks/>
          </p:cNvGrpSpPr>
          <p:nvPr/>
        </p:nvGrpSpPr>
        <p:grpSpPr bwMode="auto">
          <a:xfrm>
            <a:off x="290513" y="1866900"/>
            <a:ext cx="8675687" cy="3481388"/>
            <a:chOff x="240" y="920"/>
            <a:chExt cx="5465" cy="2193"/>
          </a:xfrm>
        </p:grpSpPr>
        <p:grpSp>
          <p:nvGrpSpPr>
            <p:cNvPr id="1294339" name="Group 3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94340" name="Group 4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94341" name="Group 5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943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3" name="Freeform 7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345" name="Freeform 9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6" name="Line 10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7" name="Line 11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48" name="Group 12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943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0" name="Freeform 14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4352" name="Group 16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9435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4" name="Freeform 18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4356" name="Group 20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4357" name="Freeform 21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58" name="Group 22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4359" name="Freeform 23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64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436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451" cy="301"/>
                    <a:chOff x="4812" y="1348"/>
                    <a:chExt cx="451" cy="301"/>
                  </a:xfrm>
                </p:grpSpPr>
                <p:sp>
                  <p:nvSpPr>
                    <p:cNvPr id="129436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97" y="1348"/>
                      <a:ext cx="166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436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4364" name="Group 28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4365" name="Freeform 29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6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7" name="Line 31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8" name="Freeform 32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9" name="Freeform 33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0" name="Freeform 34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1" name="Freeform 35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2" name="Freeform 36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3" name="Freeform 37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4" name="Freeform 38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5" name="Freeform 39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6" name="Freeform 40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7" name="Freeform 41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8" name="Freeform 42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9" name="Freeform 43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0" name="Oval 44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1" name="Oval 45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2" name="Freeform 46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83" name="Group 47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438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43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8" name="Freeform 52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4389" name="Line 53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90" name="Group 54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439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2" name="Freeform 56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4394" name="Group 58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43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6" name="Freeform 60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4398" name="Group 62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43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0" name="Freeform 64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1" name="Group 65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44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3" name="Freeform 67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4405" name="Group 69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44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7" name="Freeform 71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8" name="Group 72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440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1" name="Freeform 75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44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4415" name="Line 79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16" name="Group 80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44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44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4421" name="Group 85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4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4423" name="Freeform 87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442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27" name="Group 91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442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0" name="Freeform 94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43" y="2569"/>
                  <a:ext cx="414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chemeClr val="tx1"/>
                      </a:solidFill>
                      <a:latin typeface="Verdana" charset="0"/>
                    </a:rPr>
                    <a:t>Select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4434" name="Freeform 98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4436" name="Freeform 100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37" name="Group 101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44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44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44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44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44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52" cy="17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 dirty="0" err="1" smtClean="0">
                        <a:solidFill>
                          <a:schemeClr val="tx1"/>
                        </a:solidFill>
                        <a:latin typeface="Verdana" charset="0"/>
                      </a:rPr>
                      <a:t>wa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44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44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444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4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48" name="Group 112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44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44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44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57" name="Freeform 121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4458" name="Freeform 122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59" name="Freeform 123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0" name="Freeform 124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1" name="Freeform 125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2" name="Freeform 126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3" name="Freeform 127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64" name="Group 128"/>
          <p:cNvGrpSpPr>
            <a:grpSpLocks/>
          </p:cNvGrpSpPr>
          <p:nvPr/>
        </p:nvGrpSpPr>
        <p:grpSpPr bwMode="auto">
          <a:xfrm>
            <a:off x="3676649" y="2187575"/>
            <a:ext cx="1096963" cy="549275"/>
            <a:chOff x="2836" y="1226"/>
            <a:chExt cx="691" cy="346"/>
          </a:xfrm>
        </p:grpSpPr>
        <p:sp>
          <p:nvSpPr>
            <p:cNvPr id="1294465" name="Freeform 129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6" name="Rectangle 130"/>
            <p:cNvSpPr>
              <a:spLocks noChangeArrowheads="1"/>
            </p:cNvSpPr>
            <p:nvPr/>
          </p:nvSpPr>
          <p:spPr bwMode="auto">
            <a:xfrm>
              <a:off x="2836" y="1226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67" name="Line 131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4468" name="Rectangle 13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</a:p>
        </p:txBody>
      </p:sp>
      <p:sp>
        <p:nvSpPr>
          <p:cNvPr id="1294469" name="Rectangle 133"/>
          <p:cNvSpPr>
            <a:spLocks noChangeArrowheads="1"/>
          </p:cNvSpPr>
          <p:nvPr/>
        </p:nvSpPr>
        <p:spPr bwMode="auto">
          <a:xfrm>
            <a:off x="552450" y="5308600"/>
            <a:ext cx="8210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source registers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instruction in the decode stage with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destination register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uncommitted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instructions.</a:t>
            </a:r>
          </a:p>
        </p:txBody>
      </p:sp>
      <p:sp>
        <p:nvSpPr>
          <p:cNvPr id="1294470" name="Freeform 134"/>
          <p:cNvSpPr>
            <a:spLocks/>
          </p:cNvSpPr>
          <p:nvPr/>
        </p:nvSpPr>
        <p:spPr bwMode="auto">
          <a:xfrm>
            <a:off x="3497263" y="990600"/>
            <a:ext cx="3910012" cy="1778000"/>
          </a:xfrm>
          <a:custGeom>
            <a:avLst/>
            <a:gdLst/>
            <a:ahLst/>
            <a:cxnLst>
              <a:cxn ang="0">
                <a:pos x="2495" y="1063"/>
              </a:cxn>
              <a:cxn ang="0">
                <a:pos x="2495" y="0"/>
              </a:cxn>
              <a:cxn ang="0">
                <a:pos x="0" y="0"/>
              </a:cxn>
            </a:cxnLst>
            <a:rect l="0" t="0" r="r" b="b"/>
            <a:pathLst>
              <a:path w="2496" h="1064">
                <a:moveTo>
                  <a:pt x="2495" y="1063"/>
                </a:moveTo>
                <a:lnTo>
                  <a:pt x="249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4471" name="Group 135"/>
          <p:cNvGrpSpPr>
            <a:grpSpLocks/>
          </p:cNvGrpSpPr>
          <p:nvPr/>
        </p:nvGrpSpPr>
        <p:grpSpPr bwMode="auto">
          <a:xfrm>
            <a:off x="2327275" y="1524000"/>
            <a:ext cx="649288" cy="2084388"/>
            <a:chOff x="1578" y="1208"/>
            <a:chExt cx="409" cy="1313"/>
          </a:xfrm>
        </p:grpSpPr>
        <p:sp>
          <p:nvSpPr>
            <p:cNvPr id="1294472" name="Freeform 136"/>
            <p:cNvSpPr>
              <a:spLocks/>
            </p:cNvSpPr>
            <p:nvPr/>
          </p:nvSpPr>
          <p:spPr bwMode="auto">
            <a:xfrm>
              <a:off x="1578" y="1208"/>
              <a:ext cx="345" cy="1217"/>
            </a:xfrm>
            <a:custGeom>
              <a:avLst/>
              <a:gdLst/>
              <a:ahLst/>
              <a:cxnLst>
                <a:cxn ang="0">
                  <a:pos x="0" y="1216"/>
                </a:cxn>
                <a:cxn ang="0">
                  <a:pos x="0" y="154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345" h="1217">
                  <a:moveTo>
                    <a:pt x="0" y="1216"/>
                  </a:moveTo>
                  <a:lnTo>
                    <a:pt x="0" y="154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3" name="Freeform 137"/>
            <p:cNvSpPr>
              <a:spLocks/>
            </p:cNvSpPr>
            <p:nvPr/>
          </p:nvSpPr>
          <p:spPr bwMode="auto">
            <a:xfrm>
              <a:off x="1674" y="1352"/>
              <a:ext cx="313" cy="1169"/>
            </a:xfrm>
            <a:custGeom>
              <a:avLst/>
              <a:gdLst/>
              <a:ahLst/>
              <a:cxnLst>
                <a:cxn ang="0">
                  <a:pos x="0" y="1168"/>
                </a:cxn>
                <a:cxn ang="0">
                  <a:pos x="0" y="140"/>
                </a:cxn>
                <a:cxn ang="0">
                  <a:pos x="312" y="0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3" h="1169">
                  <a:moveTo>
                    <a:pt x="0" y="1168"/>
                  </a:moveTo>
                  <a:lnTo>
                    <a:pt x="0" y="14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74" name="Group 138"/>
          <p:cNvGrpSpPr>
            <a:grpSpLocks/>
          </p:cNvGrpSpPr>
          <p:nvPr/>
        </p:nvGrpSpPr>
        <p:grpSpPr bwMode="auto">
          <a:xfrm>
            <a:off x="693738" y="968375"/>
            <a:ext cx="3976687" cy="2701925"/>
            <a:chOff x="549" y="858"/>
            <a:chExt cx="2505" cy="1702"/>
          </a:xfrm>
        </p:grpSpPr>
        <p:sp>
          <p:nvSpPr>
            <p:cNvPr id="1294475" name="Freeform 139"/>
            <p:cNvSpPr>
              <a:spLocks/>
            </p:cNvSpPr>
            <p:nvPr/>
          </p:nvSpPr>
          <p:spPr bwMode="auto">
            <a:xfrm>
              <a:off x="549" y="1532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6" name="Freeform 140"/>
            <p:cNvSpPr>
              <a:spLocks/>
            </p:cNvSpPr>
            <p:nvPr/>
          </p:nvSpPr>
          <p:spPr bwMode="auto">
            <a:xfrm>
              <a:off x="1397" y="1532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7" name="Freeform 141"/>
            <p:cNvSpPr>
              <a:spLocks/>
            </p:cNvSpPr>
            <p:nvPr/>
          </p:nvSpPr>
          <p:spPr bwMode="auto">
            <a:xfrm>
              <a:off x="1416" y="1026"/>
              <a:ext cx="482" cy="1534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" y="0"/>
                </a:cxn>
                <a:cxn ang="0">
                  <a:pos x="0" y="1534"/>
                </a:cxn>
              </a:cxnLst>
              <a:rect l="0" t="0" r="r" b="b"/>
              <a:pathLst>
                <a:path w="482" h="1534">
                  <a:moveTo>
                    <a:pt x="482" y="0"/>
                  </a:moveTo>
                  <a:lnTo>
                    <a:pt x="3" y="0"/>
                  </a:lnTo>
                  <a:lnTo>
                    <a:pt x="0" y="153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8" name="Oval 142"/>
            <p:cNvSpPr>
              <a:spLocks noChangeArrowheads="1"/>
            </p:cNvSpPr>
            <p:nvPr/>
          </p:nvSpPr>
          <p:spPr bwMode="auto">
            <a:xfrm>
              <a:off x="1399" y="1518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9" name="Rectangle 143"/>
            <p:cNvSpPr>
              <a:spLocks noChangeArrowheads="1"/>
            </p:cNvSpPr>
            <p:nvPr/>
          </p:nvSpPr>
          <p:spPr bwMode="auto">
            <a:xfrm>
              <a:off x="1567" y="858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</p:grpSp>
      <p:grpSp>
        <p:nvGrpSpPr>
          <p:cNvPr id="1294480" name="Group 144"/>
          <p:cNvGrpSpPr>
            <a:grpSpLocks/>
          </p:cNvGrpSpPr>
          <p:nvPr/>
        </p:nvGrpSpPr>
        <p:grpSpPr bwMode="auto">
          <a:xfrm>
            <a:off x="2773363" y="904875"/>
            <a:ext cx="887412" cy="949325"/>
            <a:chOff x="1859" y="818"/>
            <a:chExt cx="559" cy="598"/>
          </a:xfrm>
        </p:grpSpPr>
        <p:sp>
          <p:nvSpPr>
            <p:cNvPr id="1294481" name="Oval 145"/>
            <p:cNvSpPr>
              <a:spLocks noChangeArrowheads="1"/>
            </p:cNvSpPr>
            <p:nvPr/>
          </p:nvSpPr>
          <p:spPr bwMode="auto">
            <a:xfrm>
              <a:off x="1906" y="824"/>
              <a:ext cx="512" cy="592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82" name="Rectangle 146"/>
            <p:cNvSpPr>
              <a:spLocks noChangeArrowheads="1"/>
            </p:cNvSpPr>
            <p:nvPr/>
          </p:nvSpPr>
          <p:spPr bwMode="auto">
            <a:xfrm>
              <a:off x="1889" y="966"/>
              <a:ext cx="3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294483" name="Rectangle 147"/>
            <p:cNvSpPr>
              <a:spLocks noChangeArrowheads="1"/>
            </p:cNvSpPr>
            <p:nvPr/>
          </p:nvSpPr>
          <p:spPr bwMode="auto">
            <a:xfrm>
              <a:off x="2115" y="818"/>
              <a:ext cx="252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4" name="Rectangle 148"/>
            <p:cNvSpPr>
              <a:spLocks noChangeArrowheads="1"/>
            </p:cNvSpPr>
            <p:nvPr/>
          </p:nvSpPr>
          <p:spPr bwMode="auto">
            <a:xfrm>
              <a:off x="1859" y="1114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rs2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5" name="Rectangle 149"/>
            <p:cNvSpPr>
              <a:spLocks noChangeArrowheads="1"/>
            </p:cNvSpPr>
            <p:nvPr/>
          </p:nvSpPr>
          <p:spPr bwMode="auto">
            <a:xfrm>
              <a:off x="1939" y="1202"/>
              <a:ext cx="269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smtClean="0">
                  <a:solidFill>
                    <a:schemeClr val="tx1"/>
                  </a:solidFill>
                  <a:latin typeface="Verdana" charset="0"/>
                </a:rPr>
                <a:t>rs1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4486" name="Rectangle 150"/>
            <p:cNvSpPr>
              <a:spLocks noChangeArrowheads="1"/>
            </p:cNvSpPr>
            <p:nvPr/>
          </p:nvSpPr>
          <p:spPr bwMode="auto">
            <a:xfrm>
              <a:off x="2121" y="1150"/>
              <a:ext cx="1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?</a:t>
              </a:r>
            </a:p>
          </p:txBody>
        </p:sp>
      </p:grpSp>
      <p:sp>
        <p:nvSpPr>
          <p:cNvPr id="154" name="Line 31"/>
          <p:cNvSpPr>
            <a:spLocks noChangeShapeType="1"/>
          </p:cNvSpPr>
          <p:nvPr/>
        </p:nvSpPr>
        <p:spPr bwMode="auto">
          <a:xfrm flipH="1">
            <a:off x="7783348" y="269136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4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6833-73A8-FF4D-88C9-85DB734D80EA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5362" name="Group 2"/>
          <p:cNvGrpSpPr>
            <a:grpSpLocks/>
          </p:cNvGrpSpPr>
          <p:nvPr/>
        </p:nvGrpSpPr>
        <p:grpSpPr bwMode="auto">
          <a:xfrm>
            <a:off x="7696200" y="2524125"/>
            <a:ext cx="1190625" cy="846138"/>
            <a:chOff x="4848" y="1798"/>
            <a:chExt cx="750" cy="533"/>
          </a:xfrm>
        </p:grpSpPr>
        <p:sp>
          <p:nvSpPr>
            <p:cNvPr id="1295363" name="Oval 3"/>
            <p:cNvSpPr>
              <a:spLocks noChangeArrowheads="1"/>
            </p:cNvSpPr>
            <p:nvPr/>
          </p:nvSpPr>
          <p:spPr bwMode="auto">
            <a:xfrm>
              <a:off x="4848" y="1798"/>
              <a:ext cx="466" cy="53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295364" name="Rectangle 4"/>
            <p:cNvSpPr>
              <a:spLocks noChangeArrowheads="1"/>
            </p:cNvSpPr>
            <p:nvPr/>
          </p:nvSpPr>
          <p:spPr bwMode="auto">
            <a:xfrm>
              <a:off x="5280" y="2078"/>
              <a:ext cx="31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</p:grpSp>
      <p:sp>
        <p:nvSpPr>
          <p:cNvPr id="129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  <a:br>
              <a:rPr lang="en-US"/>
            </a:br>
            <a:r>
              <a:rPr lang="en-US" sz="2000" i="1"/>
              <a:t>ignoring jumps &amp; branches</a:t>
            </a:r>
          </a:p>
        </p:txBody>
      </p:sp>
      <p:sp>
        <p:nvSpPr>
          <p:cNvPr id="1295366" name="Rectangle 6"/>
          <p:cNvSpPr>
            <a:spLocks noChangeArrowheads="1"/>
          </p:cNvSpPr>
          <p:nvPr/>
        </p:nvSpPr>
        <p:spPr bwMode="auto">
          <a:xfrm>
            <a:off x="544513" y="5353050"/>
            <a:ext cx="7182731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Should we always stall if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</a:rPr>
              <a:t> an </a:t>
            </a:r>
            <a:r>
              <a:rPr lang="en-US" sz="2000" dirty="0" err="1" smtClean="0">
                <a:solidFill>
                  <a:schemeClr val="tx1"/>
                </a:solidFill>
                <a:latin typeface="Verdana" charset="0"/>
              </a:rPr>
              <a:t>rs</a:t>
            </a:r>
            <a:r>
              <a:rPr lang="en-US" sz="2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field matches some rd?</a:t>
            </a:r>
          </a:p>
        </p:txBody>
      </p:sp>
      <p:grpSp>
        <p:nvGrpSpPr>
          <p:cNvPr id="1295367" name="Group 7"/>
          <p:cNvGrpSpPr>
            <a:grpSpLocks/>
          </p:cNvGrpSpPr>
          <p:nvPr/>
        </p:nvGrpSpPr>
        <p:grpSpPr bwMode="auto">
          <a:xfrm>
            <a:off x="290513" y="904875"/>
            <a:ext cx="8675687" cy="4443413"/>
            <a:chOff x="183" y="778"/>
            <a:chExt cx="5465" cy="2799"/>
          </a:xfrm>
        </p:grpSpPr>
        <p:grpSp>
          <p:nvGrpSpPr>
            <p:cNvPr id="1295368" name="Group 8"/>
            <p:cNvGrpSpPr>
              <a:grpSpLocks/>
            </p:cNvGrpSpPr>
            <p:nvPr/>
          </p:nvGrpSpPr>
          <p:grpSpPr bwMode="auto">
            <a:xfrm>
              <a:off x="1381" y="1608"/>
              <a:ext cx="4212" cy="1545"/>
              <a:chOff x="1438" y="1144"/>
              <a:chExt cx="4212" cy="1545"/>
            </a:xfrm>
          </p:grpSpPr>
          <p:grpSp>
            <p:nvGrpSpPr>
              <p:cNvPr id="1295369" name="Group 9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29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1" name="Freeform 11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373" name="Freeform 13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4" name="Line 14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5" name="Line 15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376" name="Group 16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129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8" name="Freeform 18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1295380" name="Group 20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295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2" name="Freeform 22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295384" name="Freeform 24"/>
            <p:cNvSpPr>
              <a:spLocks/>
            </p:cNvSpPr>
            <p:nvPr/>
          </p:nvSpPr>
          <p:spPr bwMode="auto">
            <a:xfrm>
              <a:off x="1765" y="1960"/>
              <a:ext cx="31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385" name="Group 25"/>
            <p:cNvGrpSpPr>
              <a:grpSpLocks/>
            </p:cNvGrpSpPr>
            <p:nvPr/>
          </p:nvGrpSpPr>
          <p:grpSpPr bwMode="auto">
            <a:xfrm>
              <a:off x="183" y="1384"/>
              <a:ext cx="5393" cy="2193"/>
              <a:chOff x="240" y="920"/>
              <a:chExt cx="5393" cy="2193"/>
            </a:xfrm>
          </p:grpSpPr>
          <p:sp>
            <p:nvSpPr>
              <p:cNvPr id="1295386" name="Freeform 26"/>
              <p:cNvSpPr>
                <a:spLocks/>
              </p:cNvSpPr>
              <p:nvPr/>
            </p:nvSpPr>
            <p:spPr bwMode="auto">
              <a:xfrm>
                <a:off x="2916" y="2325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7" name="Line 27"/>
              <p:cNvSpPr>
                <a:spLocks noChangeShapeType="1"/>
              </p:cNvSpPr>
              <p:nvPr/>
            </p:nvSpPr>
            <p:spPr bwMode="auto">
              <a:xfrm>
                <a:off x="3280" y="239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8" name="Line 28"/>
              <p:cNvSpPr>
                <a:spLocks noChangeShapeType="1"/>
              </p:cNvSpPr>
              <p:nvPr/>
            </p:nvSpPr>
            <p:spPr bwMode="auto">
              <a:xfrm>
                <a:off x="3808" y="2232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9" name="Freeform 29"/>
              <p:cNvSpPr>
                <a:spLocks/>
              </p:cNvSpPr>
              <p:nvPr/>
            </p:nvSpPr>
            <p:spPr bwMode="auto">
              <a:xfrm>
                <a:off x="240" y="920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0" name="Freeform 30"/>
              <p:cNvSpPr>
                <a:spLocks/>
              </p:cNvSpPr>
              <p:nvPr/>
            </p:nvSpPr>
            <p:spPr bwMode="auto">
              <a:xfrm>
                <a:off x="600" y="1488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1" name="Freeform 31"/>
              <p:cNvSpPr>
                <a:spLocks/>
              </p:cNvSpPr>
              <p:nvPr/>
            </p:nvSpPr>
            <p:spPr bwMode="auto">
              <a:xfrm>
                <a:off x="576" y="2120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2" name="Freeform 32"/>
              <p:cNvSpPr>
                <a:spLocks/>
              </p:cNvSpPr>
              <p:nvPr/>
            </p:nvSpPr>
            <p:spPr bwMode="auto">
              <a:xfrm>
                <a:off x="704" y="920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3" name="Freeform 33"/>
              <p:cNvSpPr>
                <a:spLocks/>
              </p:cNvSpPr>
              <p:nvPr/>
            </p:nvSpPr>
            <p:spPr bwMode="auto">
              <a:xfrm>
                <a:off x="1440" y="1928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4" name="Freeform 34"/>
              <p:cNvSpPr>
                <a:spLocks/>
              </p:cNvSpPr>
              <p:nvPr/>
            </p:nvSpPr>
            <p:spPr bwMode="auto">
              <a:xfrm>
                <a:off x="1440" y="2024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5" name="Freeform 35"/>
              <p:cNvSpPr>
                <a:spLocks/>
              </p:cNvSpPr>
              <p:nvPr/>
            </p:nvSpPr>
            <p:spPr bwMode="auto">
              <a:xfrm>
                <a:off x="1440" y="2120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6" name="Freeform 36"/>
              <p:cNvSpPr>
                <a:spLocks/>
              </p:cNvSpPr>
              <p:nvPr/>
            </p:nvSpPr>
            <p:spPr bwMode="auto">
              <a:xfrm>
                <a:off x="2646" y="2490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7" name="Freeform 37"/>
              <p:cNvSpPr>
                <a:spLocks/>
              </p:cNvSpPr>
              <p:nvPr/>
            </p:nvSpPr>
            <p:spPr bwMode="auto">
              <a:xfrm>
                <a:off x="2642" y="2120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8" name="Freeform 38"/>
              <p:cNvSpPr>
                <a:spLocks/>
              </p:cNvSpPr>
              <p:nvPr/>
            </p:nvSpPr>
            <p:spPr bwMode="auto">
              <a:xfrm flipV="1">
                <a:off x="4929" y="2400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9" name="Freeform 39"/>
              <p:cNvSpPr>
                <a:spLocks/>
              </p:cNvSpPr>
              <p:nvPr/>
            </p:nvSpPr>
            <p:spPr bwMode="auto">
              <a:xfrm>
                <a:off x="4186" y="2241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0" name="Freeform 40"/>
              <p:cNvSpPr>
                <a:spLocks/>
              </p:cNvSpPr>
              <p:nvPr/>
            </p:nvSpPr>
            <p:spPr bwMode="auto">
              <a:xfrm>
                <a:off x="2016" y="2312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1" name="Oval 41"/>
              <p:cNvSpPr>
                <a:spLocks noChangeArrowheads="1"/>
              </p:cNvSpPr>
              <p:nvPr/>
            </p:nvSpPr>
            <p:spPr bwMode="auto">
              <a:xfrm>
                <a:off x="2900" y="22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2" name="Oval 42"/>
              <p:cNvSpPr>
                <a:spLocks noChangeArrowheads="1"/>
              </p:cNvSpPr>
              <p:nvPr/>
            </p:nvSpPr>
            <p:spPr bwMode="auto">
              <a:xfrm>
                <a:off x="4162" y="221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3" name="Freeform 43"/>
              <p:cNvSpPr>
                <a:spLocks/>
              </p:cNvSpPr>
              <p:nvPr/>
            </p:nvSpPr>
            <p:spPr bwMode="auto">
              <a:xfrm>
                <a:off x="3118" y="2248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04" name="Group 44"/>
              <p:cNvGrpSpPr>
                <a:grpSpLocks/>
              </p:cNvGrpSpPr>
              <p:nvPr/>
            </p:nvGrpSpPr>
            <p:grpSpPr bwMode="auto">
              <a:xfrm>
                <a:off x="391" y="1936"/>
                <a:ext cx="239" cy="369"/>
                <a:chOff x="391" y="2136"/>
                <a:chExt cx="239" cy="369"/>
              </a:xfrm>
            </p:grpSpPr>
            <p:sp>
              <p:nvSpPr>
                <p:cNvPr id="129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6" name="Line 46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295408" name="Line 48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9" name="Freeform 49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5410" name="Line 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11" name="Group 51"/>
              <p:cNvGrpSpPr>
                <a:grpSpLocks/>
              </p:cNvGrpSpPr>
              <p:nvPr/>
            </p:nvGrpSpPr>
            <p:grpSpPr bwMode="auto">
              <a:xfrm>
                <a:off x="3311" y="1920"/>
                <a:ext cx="180" cy="306"/>
                <a:chOff x="3311" y="2120"/>
                <a:chExt cx="180" cy="306"/>
              </a:xfrm>
            </p:grpSpPr>
            <p:sp>
              <p:nvSpPr>
                <p:cNvPr id="1295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3" name="Freeform 53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295415" name="Group 55"/>
              <p:cNvGrpSpPr>
                <a:grpSpLocks/>
              </p:cNvGrpSpPr>
              <p:nvPr/>
            </p:nvGrpSpPr>
            <p:grpSpPr bwMode="auto">
              <a:xfrm>
                <a:off x="3311" y="2256"/>
                <a:ext cx="180" cy="306"/>
                <a:chOff x="3311" y="2456"/>
                <a:chExt cx="180" cy="306"/>
              </a:xfrm>
            </p:grpSpPr>
            <p:sp>
              <p:nvSpPr>
                <p:cNvPr id="1295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7" name="Freeform 57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295419" name="Group 59"/>
              <p:cNvGrpSpPr>
                <a:grpSpLocks/>
              </p:cNvGrpSpPr>
              <p:nvPr/>
            </p:nvGrpSpPr>
            <p:grpSpPr bwMode="auto">
              <a:xfrm>
                <a:off x="3335" y="2592"/>
                <a:ext cx="109" cy="304"/>
                <a:chOff x="3335" y="2792"/>
                <a:chExt cx="109" cy="304"/>
              </a:xfrm>
            </p:grpSpPr>
            <p:sp>
              <p:nvSpPr>
                <p:cNvPr id="1295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1" name="Freeform 61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22" name="Group 62"/>
              <p:cNvGrpSpPr>
                <a:grpSpLocks/>
              </p:cNvGrpSpPr>
              <p:nvPr/>
            </p:nvGrpSpPr>
            <p:grpSpPr bwMode="auto">
              <a:xfrm>
                <a:off x="3935" y="2088"/>
                <a:ext cx="173" cy="306"/>
                <a:chOff x="3935" y="2288"/>
                <a:chExt cx="173" cy="306"/>
              </a:xfrm>
            </p:grpSpPr>
            <p:sp>
              <p:nvSpPr>
                <p:cNvPr id="1295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4" name="Freeform 64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295426" name="Group 66"/>
              <p:cNvGrpSpPr>
                <a:grpSpLocks/>
              </p:cNvGrpSpPr>
              <p:nvPr/>
            </p:nvGrpSpPr>
            <p:grpSpPr bwMode="auto">
              <a:xfrm>
                <a:off x="3951" y="2592"/>
                <a:ext cx="109" cy="304"/>
                <a:chOff x="3951" y="2792"/>
                <a:chExt cx="109" cy="304"/>
              </a:xfrm>
            </p:grpSpPr>
            <p:sp>
              <p:nvSpPr>
                <p:cNvPr id="1295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8" name="Freeform 68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29" name="Group 69"/>
              <p:cNvGrpSpPr>
                <a:grpSpLocks/>
              </p:cNvGrpSpPr>
              <p:nvPr/>
            </p:nvGrpSpPr>
            <p:grpSpPr bwMode="auto">
              <a:xfrm>
                <a:off x="5420" y="2456"/>
                <a:ext cx="192" cy="306"/>
                <a:chOff x="5420" y="2656"/>
                <a:chExt cx="192" cy="306"/>
              </a:xfrm>
            </p:grpSpPr>
            <p:sp>
              <p:nvSpPr>
                <p:cNvPr id="129543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2" name="Freeform 72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295434" name="Rectangle 74"/>
              <p:cNvSpPr>
                <a:spLocks noChangeArrowheads="1"/>
              </p:cNvSpPr>
              <p:nvPr/>
            </p:nvSpPr>
            <p:spPr bwMode="auto">
              <a:xfrm>
                <a:off x="3247" y="287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295435" name="Rectangle 75"/>
              <p:cNvSpPr>
                <a:spLocks noChangeArrowheads="1"/>
              </p:cNvSpPr>
              <p:nvPr/>
            </p:nvSpPr>
            <p:spPr bwMode="auto">
              <a:xfrm>
                <a:off x="3863" y="2883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295436" name="Line 76"/>
              <p:cNvSpPr>
                <a:spLocks noChangeShapeType="1"/>
              </p:cNvSpPr>
              <p:nvPr/>
            </p:nvSpPr>
            <p:spPr bwMode="auto">
              <a:xfrm>
                <a:off x="3192" y="251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37" name="Group 77"/>
              <p:cNvGrpSpPr>
                <a:grpSpLocks/>
              </p:cNvGrpSpPr>
              <p:nvPr/>
            </p:nvGrpSpPr>
            <p:grpSpPr bwMode="auto">
              <a:xfrm>
                <a:off x="733" y="2021"/>
                <a:ext cx="566" cy="596"/>
                <a:chOff x="733" y="2221"/>
                <a:chExt cx="566" cy="596"/>
              </a:xfrm>
            </p:grpSpPr>
            <p:sp>
              <p:nvSpPr>
                <p:cNvPr id="1295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9" name="Rectangle 79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295441" name="Rectangle 81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295442" name="Group 82"/>
              <p:cNvGrpSpPr>
                <a:grpSpLocks/>
              </p:cNvGrpSpPr>
              <p:nvPr/>
            </p:nvGrpSpPr>
            <p:grpSpPr bwMode="auto">
              <a:xfrm>
                <a:off x="526" y="1125"/>
                <a:ext cx="601" cy="411"/>
                <a:chOff x="526" y="1325"/>
                <a:chExt cx="601" cy="411"/>
              </a:xfrm>
            </p:grpSpPr>
            <p:sp>
              <p:nvSpPr>
                <p:cNvPr id="1295443" name="Rectangle 83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295444" name="Freeform 84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5" name="Line 85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295447" name="Line 87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48" name="Group 88"/>
              <p:cNvGrpSpPr>
                <a:grpSpLocks/>
              </p:cNvGrpSpPr>
              <p:nvPr/>
            </p:nvGrpSpPr>
            <p:grpSpPr bwMode="auto">
              <a:xfrm>
                <a:off x="1238" y="2063"/>
                <a:ext cx="221" cy="304"/>
                <a:chOff x="1238" y="2263"/>
                <a:chExt cx="221" cy="304"/>
              </a:xfrm>
            </p:grpSpPr>
            <p:sp>
              <p:nvSpPr>
                <p:cNvPr id="1295449" name="Line 89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1" name="Freeform 91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453" name="Rectangle 93"/>
              <p:cNvSpPr>
                <a:spLocks noChangeArrowheads="1"/>
              </p:cNvSpPr>
              <p:nvPr/>
            </p:nvSpPr>
            <p:spPr bwMode="auto">
              <a:xfrm>
                <a:off x="2265" y="2603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5" name="Freeform 95"/>
              <p:cNvSpPr>
                <a:spLocks/>
              </p:cNvSpPr>
              <p:nvPr/>
            </p:nvSpPr>
            <p:spPr bwMode="auto">
              <a:xfrm>
                <a:off x="3619" y="2063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6" name="Rectangle 96"/>
              <p:cNvSpPr>
                <a:spLocks noChangeArrowheads="1"/>
              </p:cNvSpPr>
              <p:nvPr/>
            </p:nvSpPr>
            <p:spPr bwMode="auto">
              <a:xfrm>
                <a:off x="3627" y="2173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295457" name="Freeform 97"/>
              <p:cNvSpPr>
                <a:spLocks/>
              </p:cNvSpPr>
              <p:nvPr/>
            </p:nvSpPr>
            <p:spPr bwMode="auto">
              <a:xfrm>
                <a:off x="5280" y="2393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58" name="Group 98"/>
              <p:cNvGrpSpPr>
                <a:grpSpLocks/>
              </p:cNvGrpSpPr>
              <p:nvPr/>
            </p:nvGrpSpPr>
            <p:grpSpPr bwMode="auto">
              <a:xfrm>
                <a:off x="2224" y="1737"/>
                <a:ext cx="444" cy="748"/>
                <a:chOff x="2224" y="1737"/>
                <a:chExt cx="444" cy="748"/>
              </a:xfrm>
            </p:grpSpPr>
            <p:sp>
              <p:nvSpPr>
                <p:cNvPr id="12954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2954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295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29546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295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2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 err="1" smtClean="0">
                      <a:solidFill>
                        <a:schemeClr val="tx1"/>
                      </a:solidFill>
                      <a:latin typeface="Verdana" charset="0"/>
                    </a:rPr>
                    <a:t>wa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2954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295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2954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68" name="Freeform 108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69" name="Group 109"/>
              <p:cNvGrpSpPr>
                <a:grpSpLocks/>
              </p:cNvGrpSpPr>
              <p:nvPr/>
            </p:nvGrpSpPr>
            <p:grpSpPr bwMode="auto">
              <a:xfrm>
                <a:off x="4391" y="1988"/>
                <a:ext cx="586" cy="868"/>
                <a:chOff x="4391" y="2188"/>
                <a:chExt cx="586" cy="868"/>
              </a:xfrm>
            </p:grpSpPr>
            <p:sp>
              <p:nvSpPr>
                <p:cNvPr id="1295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1" name="Line 111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3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295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29547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78" name="Freeform 118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95479" name="Freeform 119"/>
            <p:cNvSpPr>
              <a:spLocks/>
            </p:cNvSpPr>
            <p:nvPr/>
          </p:nvSpPr>
          <p:spPr bwMode="auto">
            <a:xfrm>
              <a:off x="1377" y="2978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80" name="Freeform 120"/>
            <p:cNvSpPr>
              <a:spLocks/>
            </p:cNvSpPr>
            <p:nvPr/>
          </p:nvSpPr>
          <p:spPr bwMode="auto">
            <a:xfrm>
              <a:off x="3384" y="1848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481" name="Group 121"/>
            <p:cNvGrpSpPr>
              <a:grpSpLocks/>
            </p:cNvGrpSpPr>
            <p:nvPr/>
          </p:nvGrpSpPr>
          <p:grpSpPr bwMode="auto">
            <a:xfrm>
              <a:off x="4979" y="1768"/>
              <a:ext cx="669" cy="514"/>
              <a:chOff x="4755" y="1768"/>
              <a:chExt cx="893" cy="514"/>
            </a:xfrm>
          </p:grpSpPr>
          <p:grpSp>
            <p:nvGrpSpPr>
              <p:cNvPr id="1295482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295483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5485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560" cy="301"/>
                  <a:chOff x="4812" y="1348"/>
                  <a:chExt cx="560" cy="301"/>
                </a:xfrm>
              </p:grpSpPr>
              <p:sp>
                <p:nvSpPr>
                  <p:cNvPr id="129548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50" y="1348"/>
                    <a:ext cx="222" cy="15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 dirty="0" smtClean="0">
                        <a:solidFill>
                          <a:schemeClr val="tx1"/>
                        </a:solidFill>
                        <a:latin typeface="Verdana" charset="0"/>
                      </a:rPr>
                      <a:t>1</a:t>
                    </a:r>
                    <a:endParaRPr lang="en-US" sz="10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5487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95488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5489" name="Freeform 129"/>
            <p:cNvSpPr>
              <a:spLocks/>
            </p:cNvSpPr>
            <p:nvPr/>
          </p:nvSpPr>
          <p:spPr bwMode="auto">
            <a:xfrm>
              <a:off x="2403" y="2010"/>
              <a:ext cx="2625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0" name="Freeform 130"/>
            <p:cNvSpPr>
              <a:spLocks/>
            </p:cNvSpPr>
            <p:nvPr/>
          </p:nvSpPr>
          <p:spPr bwMode="auto">
            <a:xfrm>
              <a:off x="4032" y="1882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1" name="Freeform 131"/>
            <p:cNvSpPr>
              <a:spLocks/>
            </p:cNvSpPr>
            <p:nvPr/>
          </p:nvSpPr>
          <p:spPr bwMode="auto">
            <a:xfrm>
              <a:off x="4548" y="2402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492" name="Group 132"/>
            <p:cNvGrpSpPr>
              <a:grpSpLocks/>
            </p:cNvGrpSpPr>
            <p:nvPr/>
          </p:nvGrpSpPr>
          <p:grpSpPr bwMode="auto">
            <a:xfrm>
              <a:off x="2348" y="1594"/>
              <a:ext cx="659" cy="338"/>
              <a:chOff x="2868" y="1234"/>
              <a:chExt cx="659" cy="338"/>
            </a:xfrm>
          </p:grpSpPr>
          <p:sp>
            <p:nvSpPr>
              <p:cNvPr id="1295493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4" name="Rectangle 134"/>
              <p:cNvSpPr>
                <a:spLocks noChangeArrowheads="1"/>
              </p:cNvSpPr>
              <p:nvPr/>
            </p:nvSpPr>
            <p:spPr bwMode="auto">
              <a:xfrm>
                <a:off x="2868" y="1234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95495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5496" name="Group 136"/>
            <p:cNvGrpSpPr>
              <a:grpSpLocks/>
            </p:cNvGrpSpPr>
            <p:nvPr/>
          </p:nvGrpSpPr>
          <p:grpSpPr bwMode="auto">
            <a:xfrm>
              <a:off x="1466" y="1168"/>
              <a:ext cx="409" cy="1313"/>
              <a:chOff x="1578" y="1208"/>
              <a:chExt cx="409" cy="1313"/>
            </a:xfrm>
          </p:grpSpPr>
          <p:sp>
            <p:nvSpPr>
              <p:cNvPr id="1295497" name="Freeform 137"/>
              <p:cNvSpPr>
                <a:spLocks/>
              </p:cNvSpPr>
              <p:nvPr/>
            </p:nvSpPr>
            <p:spPr bwMode="auto">
              <a:xfrm>
                <a:off x="1578" y="1208"/>
                <a:ext cx="345" cy="1217"/>
              </a:xfrm>
              <a:custGeom>
                <a:avLst/>
                <a:gdLst/>
                <a:ahLst/>
                <a:cxnLst>
                  <a:cxn ang="0">
                    <a:pos x="0" y="1216"/>
                  </a:cxn>
                  <a:cxn ang="0">
                    <a:pos x="0" y="154"/>
                  </a:cxn>
                  <a:cxn ang="0">
                    <a:pos x="344" y="0"/>
                  </a:cxn>
                  <a:cxn ang="0">
                    <a:pos x="344" y="0"/>
                  </a:cxn>
                  <a:cxn ang="0">
                    <a:pos x="344" y="0"/>
                  </a:cxn>
                </a:cxnLst>
                <a:rect l="0" t="0" r="r" b="b"/>
                <a:pathLst>
                  <a:path w="345" h="1217">
                    <a:moveTo>
                      <a:pt x="0" y="1216"/>
                    </a:moveTo>
                    <a:lnTo>
                      <a:pt x="0" y="154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8" name="Freeform 138"/>
              <p:cNvSpPr>
                <a:spLocks/>
              </p:cNvSpPr>
              <p:nvPr/>
            </p:nvSpPr>
            <p:spPr bwMode="auto">
              <a:xfrm>
                <a:off x="1674" y="1352"/>
                <a:ext cx="313" cy="1169"/>
              </a:xfrm>
              <a:custGeom>
                <a:avLst/>
                <a:gdLst/>
                <a:ahLst/>
                <a:cxnLst>
                  <a:cxn ang="0">
                    <a:pos x="0" y="1168"/>
                  </a:cxn>
                  <a:cxn ang="0">
                    <a:pos x="0" y="140"/>
                  </a:cxn>
                  <a:cxn ang="0">
                    <a:pos x="312" y="0"/>
                  </a:cxn>
                  <a:cxn ang="0">
                    <a:pos x="312" y="0"/>
                  </a:cxn>
                  <a:cxn ang="0">
                    <a:pos x="312" y="0"/>
                  </a:cxn>
                </a:cxnLst>
                <a:rect l="0" t="0" r="r" b="b"/>
                <a:pathLst>
                  <a:path w="313" h="1169">
                    <a:moveTo>
                      <a:pt x="0" y="1168"/>
                    </a:moveTo>
                    <a:lnTo>
                      <a:pt x="0" y="14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5499" name="Group 139"/>
            <p:cNvGrpSpPr>
              <a:grpSpLocks/>
            </p:cNvGrpSpPr>
            <p:nvPr/>
          </p:nvGrpSpPr>
          <p:grpSpPr bwMode="auto">
            <a:xfrm>
              <a:off x="437" y="818"/>
              <a:ext cx="2505" cy="1702"/>
              <a:chOff x="549" y="858"/>
              <a:chExt cx="2505" cy="1702"/>
            </a:xfrm>
          </p:grpSpPr>
          <p:sp>
            <p:nvSpPr>
              <p:cNvPr id="1295500" name="Freeform 140"/>
              <p:cNvSpPr>
                <a:spLocks/>
              </p:cNvSpPr>
              <p:nvPr/>
            </p:nvSpPr>
            <p:spPr bwMode="auto">
              <a:xfrm>
                <a:off x="549" y="1532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1" name="Freeform 141"/>
              <p:cNvSpPr>
                <a:spLocks/>
              </p:cNvSpPr>
              <p:nvPr/>
            </p:nvSpPr>
            <p:spPr bwMode="auto">
              <a:xfrm>
                <a:off x="1397" y="1532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2" name="Freeform 142"/>
              <p:cNvSpPr>
                <a:spLocks/>
              </p:cNvSpPr>
              <p:nvPr/>
            </p:nvSpPr>
            <p:spPr bwMode="auto">
              <a:xfrm>
                <a:off x="1416" y="1026"/>
                <a:ext cx="482" cy="1534"/>
              </a:xfrm>
              <a:custGeom>
                <a:avLst/>
                <a:gdLst/>
                <a:ahLst/>
                <a:cxnLst>
                  <a:cxn ang="0">
                    <a:pos x="482" y="0"/>
                  </a:cxn>
                  <a:cxn ang="0">
                    <a:pos x="3" y="0"/>
                  </a:cxn>
                  <a:cxn ang="0">
                    <a:pos x="0" y="1534"/>
                  </a:cxn>
                </a:cxnLst>
                <a:rect l="0" t="0" r="r" b="b"/>
                <a:pathLst>
                  <a:path w="482" h="1534">
                    <a:moveTo>
                      <a:pt x="482" y="0"/>
                    </a:moveTo>
                    <a:lnTo>
                      <a:pt x="3" y="0"/>
                    </a:lnTo>
                    <a:lnTo>
                      <a:pt x="0" y="153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3" name="Oval 143"/>
              <p:cNvSpPr>
                <a:spLocks noChangeArrowheads="1"/>
              </p:cNvSpPr>
              <p:nvPr/>
            </p:nvSpPr>
            <p:spPr bwMode="auto">
              <a:xfrm>
                <a:off x="1399" y="1518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4" name="Rectangle 144"/>
              <p:cNvSpPr>
                <a:spLocks noChangeArrowheads="1"/>
              </p:cNvSpPr>
              <p:nvPr/>
            </p:nvSpPr>
            <p:spPr bwMode="auto">
              <a:xfrm>
                <a:off x="1567" y="858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</p:grpSp>
        <p:grpSp>
          <p:nvGrpSpPr>
            <p:cNvPr id="1295505" name="Group 145"/>
            <p:cNvGrpSpPr>
              <a:grpSpLocks/>
            </p:cNvGrpSpPr>
            <p:nvPr/>
          </p:nvGrpSpPr>
          <p:grpSpPr bwMode="auto">
            <a:xfrm>
              <a:off x="1747" y="778"/>
              <a:ext cx="559" cy="598"/>
              <a:chOff x="1859" y="818"/>
              <a:chExt cx="559" cy="598"/>
            </a:xfrm>
          </p:grpSpPr>
          <p:sp>
            <p:nvSpPr>
              <p:cNvPr id="1295506" name="Oval 146"/>
              <p:cNvSpPr>
                <a:spLocks noChangeArrowheads="1"/>
              </p:cNvSpPr>
              <p:nvPr/>
            </p:nvSpPr>
            <p:spPr bwMode="auto">
              <a:xfrm>
                <a:off x="1906" y="824"/>
                <a:ext cx="512" cy="592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7" name="Rectangle 147"/>
              <p:cNvSpPr>
                <a:spLocks noChangeArrowheads="1"/>
              </p:cNvSpPr>
              <p:nvPr/>
            </p:nvSpPr>
            <p:spPr bwMode="auto">
              <a:xfrm>
                <a:off x="1889" y="966"/>
                <a:ext cx="31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C</a:t>
                </a:r>
                <a:r>
                  <a:rPr lang="en-US" sz="1200" baseline="-250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295508" name="Rectangle 148"/>
              <p:cNvSpPr>
                <a:spLocks noChangeArrowheads="1"/>
              </p:cNvSpPr>
              <p:nvPr/>
            </p:nvSpPr>
            <p:spPr bwMode="auto">
              <a:xfrm>
                <a:off x="2115" y="818"/>
                <a:ext cx="25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wa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95509" name="Rectangle 149"/>
              <p:cNvSpPr>
                <a:spLocks noChangeArrowheads="1"/>
              </p:cNvSpPr>
              <p:nvPr/>
            </p:nvSpPr>
            <p:spPr bwMode="auto">
              <a:xfrm>
                <a:off x="1859" y="1114"/>
                <a:ext cx="26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rs1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95510" name="Rectangle 150"/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26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rs2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95511" name="Rectangle 151"/>
              <p:cNvSpPr>
                <a:spLocks noChangeArrowheads="1"/>
              </p:cNvSpPr>
              <p:nvPr/>
            </p:nvSpPr>
            <p:spPr bwMode="auto">
              <a:xfrm>
                <a:off x="2121" y="1150"/>
                <a:ext cx="1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?</a:t>
                </a:r>
              </a:p>
            </p:txBody>
          </p:sp>
        </p:grpSp>
        <p:sp>
          <p:nvSpPr>
            <p:cNvPr id="1295512" name="Freeform 152"/>
            <p:cNvSpPr>
              <a:spLocks/>
            </p:cNvSpPr>
            <p:nvPr/>
          </p:nvSpPr>
          <p:spPr bwMode="auto">
            <a:xfrm>
              <a:off x="2203" y="832"/>
              <a:ext cx="2639" cy="1120"/>
            </a:xfrm>
            <a:custGeom>
              <a:avLst/>
              <a:gdLst/>
              <a:ahLst/>
              <a:cxnLst>
                <a:cxn ang="0">
                  <a:pos x="2495" y="1063"/>
                </a:cxn>
                <a:cxn ang="0">
                  <a:pos x="2495" y="0"/>
                </a:cxn>
                <a:cxn ang="0">
                  <a:pos x="0" y="0"/>
                </a:cxn>
              </a:cxnLst>
              <a:rect l="0" t="0" r="r" b="b"/>
              <a:pathLst>
                <a:path w="2496" h="1064">
                  <a:moveTo>
                    <a:pt x="2495" y="1063"/>
                  </a:move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5513" name="Group 153"/>
          <p:cNvGrpSpPr>
            <a:grpSpLocks/>
          </p:cNvGrpSpPr>
          <p:nvPr/>
        </p:nvGrpSpPr>
        <p:grpSpPr bwMode="auto">
          <a:xfrm>
            <a:off x="3286125" y="1035050"/>
            <a:ext cx="4187825" cy="2247900"/>
            <a:chOff x="2038" y="836"/>
            <a:chExt cx="2742" cy="1440"/>
          </a:xfrm>
        </p:grpSpPr>
        <p:sp>
          <p:nvSpPr>
            <p:cNvPr id="1295514" name="Freeform 154"/>
            <p:cNvSpPr>
              <a:spLocks/>
            </p:cNvSpPr>
            <p:nvPr/>
          </p:nvSpPr>
          <p:spPr bwMode="auto">
            <a:xfrm>
              <a:off x="2228" y="878"/>
              <a:ext cx="2552" cy="1398"/>
            </a:xfrm>
            <a:custGeom>
              <a:avLst/>
              <a:gdLst/>
              <a:ahLst/>
              <a:cxnLst>
                <a:cxn ang="0">
                  <a:pos x="2361" y="1333"/>
                </a:cxn>
                <a:cxn ang="0">
                  <a:pos x="2361" y="0"/>
                </a:cxn>
                <a:cxn ang="0">
                  <a:pos x="0" y="0"/>
                </a:cxn>
              </a:cxnLst>
              <a:rect l="0" t="0" r="r" b="b"/>
              <a:pathLst>
                <a:path w="2362" h="1334">
                  <a:moveTo>
                    <a:pt x="2361" y="1333"/>
                  </a:moveTo>
                  <a:lnTo>
                    <a:pt x="23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5" name="Text Box 155"/>
            <p:cNvSpPr txBox="1">
              <a:spLocks noChangeArrowheads="1"/>
            </p:cNvSpPr>
            <p:nvPr/>
          </p:nvSpPr>
          <p:spPr bwMode="auto">
            <a:xfrm>
              <a:off x="2038" y="836"/>
              <a:ext cx="2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grpSp>
        <p:nvGrpSpPr>
          <p:cNvPr id="1295516" name="Group 156"/>
          <p:cNvGrpSpPr>
            <a:grpSpLocks/>
          </p:cNvGrpSpPr>
          <p:nvPr/>
        </p:nvGrpSpPr>
        <p:grpSpPr bwMode="auto">
          <a:xfrm>
            <a:off x="2717800" y="1774825"/>
            <a:ext cx="1101725" cy="720725"/>
            <a:chOff x="1712" y="1326"/>
            <a:chExt cx="694" cy="454"/>
          </a:xfrm>
        </p:grpSpPr>
        <p:sp>
          <p:nvSpPr>
            <p:cNvPr id="1295517" name="Line 157"/>
            <p:cNvSpPr>
              <a:spLocks noChangeShapeType="1"/>
            </p:cNvSpPr>
            <p:nvPr/>
          </p:nvSpPr>
          <p:spPr bwMode="auto">
            <a:xfrm flipV="1">
              <a:off x="2151" y="1326"/>
              <a:ext cx="0" cy="2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8" name="Oval 158"/>
            <p:cNvSpPr>
              <a:spLocks noChangeArrowheads="1"/>
            </p:cNvSpPr>
            <p:nvPr/>
          </p:nvSpPr>
          <p:spPr bwMode="auto">
            <a:xfrm>
              <a:off x="1871" y="1532"/>
              <a:ext cx="384" cy="14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9" name="Line 159"/>
            <p:cNvSpPr>
              <a:spLocks noChangeShapeType="1"/>
            </p:cNvSpPr>
            <p:nvPr/>
          </p:nvSpPr>
          <p:spPr bwMode="auto">
            <a:xfrm flipV="1">
              <a:off x="2054" y="1677"/>
              <a:ext cx="0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0" name="Line 160"/>
            <p:cNvSpPr>
              <a:spLocks noChangeShapeType="1"/>
            </p:cNvSpPr>
            <p:nvPr/>
          </p:nvSpPr>
          <p:spPr bwMode="auto">
            <a:xfrm flipH="1" flipV="1">
              <a:off x="1951" y="1336"/>
              <a:ext cx="5" cy="2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1" name="Rectangle 161"/>
            <p:cNvSpPr>
              <a:spLocks noChangeArrowheads="1"/>
            </p:cNvSpPr>
            <p:nvPr/>
          </p:nvSpPr>
          <p:spPr bwMode="auto">
            <a:xfrm>
              <a:off x="1712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re1</a:t>
              </a:r>
            </a:p>
          </p:txBody>
        </p:sp>
        <p:sp>
          <p:nvSpPr>
            <p:cNvPr id="1295522" name="Rectangle 162"/>
            <p:cNvSpPr>
              <a:spLocks noChangeArrowheads="1"/>
            </p:cNvSpPr>
            <p:nvPr/>
          </p:nvSpPr>
          <p:spPr bwMode="auto">
            <a:xfrm>
              <a:off x="2133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re2</a:t>
              </a:r>
            </a:p>
          </p:txBody>
        </p:sp>
        <p:sp>
          <p:nvSpPr>
            <p:cNvPr id="1295523" name="Rectangle 163"/>
            <p:cNvSpPr>
              <a:spLocks noChangeArrowheads="1"/>
            </p:cNvSpPr>
            <p:nvPr/>
          </p:nvSpPr>
          <p:spPr bwMode="auto">
            <a:xfrm>
              <a:off x="1940" y="1501"/>
              <a:ext cx="24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re</a:t>
              </a:r>
            </a:p>
          </p:txBody>
        </p:sp>
      </p:grpSp>
      <p:grpSp>
        <p:nvGrpSpPr>
          <p:cNvPr id="1295524" name="Group 164"/>
          <p:cNvGrpSpPr>
            <a:grpSpLocks/>
          </p:cNvGrpSpPr>
          <p:nvPr/>
        </p:nvGrpSpPr>
        <p:grpSpPr bwMode="auto">
          <a:xfrm>
            <a:off x="3571875" y="1241425"/>
            <a:ext cx="3735388" cy="1235075"/>
            <a:chOff x="2234" y="854"/>
            <a:chExt cx="2353" cy="746"/>
          </a:xfrm>
        </p:grpSpPr>
        <p:sp>
          <p:nvSpPr>
            <p:cNvPr id="1295525" name="Oval 165"/>
            <p:cNvSpPr>
              <a:spLocks noChangeArrowheads="1"/>
            </p:cNvSpPr>
            <p:nvPr/>
          </p:nvSpPr>
          <p:spPr bwMode="auto">
            <a:xfrm>
              <a:off x="3482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6" name="Rectangle 166"/>
            <p:cNvSpPr>
              <a:spLocks noChangeArrowheads="1"/>
            </p:cNvSpPr>
            <p:nvPr/>
          </p:nvSpPr>
          <p:spPr bwMode="auto">
            <a:xfrm>
              <a:off x="3719" y="1056"/>
              <a:ext cx="252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5527" name="Rectangle 167"/>
            <p:cNvSpPr>
              <a:spLocks noChangeArrowheads="1"/>
            </p:cNvSpPr>
            <p:nvPr/>
          </p:nvSpPr>
          <p:spPr bwMode="auto">
            <a:xfrm>
              <a:off x="3943" y="1056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95528" name="Rectangle 168"/>
            <p:cNvSpPr>
              <a:spLocks noChangeArrowheads="1"/>
            </p:cNvSpPr>
            <p:nvPr/>
          </p:nvSpPr>
          <p:spPr bwMode="auto">
            <a:xfrm>
              <a:off x="4335" y="1048"/>
              <a:ext cx="252" cy="1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chemeClr val="tx1"/>
                  </a:solidFill>
                  <a:latin typeface="Verdana" charset="0"/>
                </a:rPr>
                <a:t>wa</a:t>
              </a:r>
              <a:endParaRPr lang="en-US" sz="12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295529" name="Oval 169"/>
            <p:cNvSpPr>
              <a:spLocks noChangeArrowheads="1"/>
            </p:cNvSpPr>
            <p:nvPr/>
          </p:nvSpPr>
          <p:spPr bwMode="auto">
            <a:xfrm>
              <a:off x="4098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0" name="Line 170"/>
            <p:cNvSpPr>
              <a:spLocks noChangeShapeType="1"/>
            </p:cNvSpPr>
            <p:nvPr/>
          </p:nvSpPr>
          <p:spPr bwMode="auto">
            <a:xfrm flipV="1">
              <a:off x="3646" y="1366"/>
              <a:ext cx="0" cy="2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1" name="Line 171"/>
            <p:cNvSpPr>
              <a:spLocks noChangeShapeType="1"/>
            </p:cNvSpPr>
            <p:nvPr/>
          </p:nvSpPr>
          <p:spPr bwMode="auto">
            <a:xfrm flipV="1">
              <a:off x="4270" y="1366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2" name="Freeform 172"/>
            <p:cNvSpPr>
              <a:spLocks/>
            </p:cNvSpPr>
            <p:nvPr/>
          </p:nvSpPr>
          <p:spPr bwMode="auto">
            <a:xfrm>
              <a:off x="2234" y="1094"/>
              <a:ext cx="1333" cy="65"/>
            </a:xfrm>
            <a:custGeom>
              <a:avLst/>
              <a:gdLst/>
              <a:ahLst/>
              <a:cxnLst>
                <a:cxn ang="0">
                  <a:pos x="1368" y="64"/>
                </a:cxn>
                <a:cxn ang="0">
                  <a:pos x="1368" y="0"/>
                </a:cxn>
                <a:cxn ang="0">
                  <a:pos x="0" y="0"/>
                </a:cxn>
              </a:cxnLst>
              <a:rect l="0" t="0" r="r" b="b"/>
              <a:pathLst>
                <a:path w="1369" h="65">
                  <a:moveTo>
                    <a:pt x="1368" y="64"/>
                  </a:moveTo>
                  <a:lnTo>
                    <a:pt x="13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3" name="Freeform 173"/>
            <p:cNvSpPr>
              <a:spLocks/>
            </p:cNvSpPr>
            <p:nvPr/>
          </p:nvSpPr>
          <p:spPr bwMode="auto">
            <a:xfrm>
              <a:off x="2254" y="1022"/>
              <a:ext cx="1489" cy="121"/>
            </a:xfrm>
            <a:custGeom>
              <a:avLst/>
              <a:gdLst/>
              <a:ahLst/>
              <a:cxnLst>
                <a:cxn ang="0">
                  <a:pos x="1488" y="120"/>
                </a:cxn>
                <a:cxn ang="0">
                  <a:pos x="1488" y="0"/>
                </a:cxn>
                <a:cxn ang="0">
                  <a:pos x="0" y="0"/>
                </a:cxn>
              </a:cxnLst>
              <a:rect l="0" t="0" r="r" b="b"/>
              <a:pathLst>
                <a:path w="1489" h="121">
                  <a:moveTo>
                    <a:pt x="1488" y="120"/>
                  </a:moveTo>
                  <a:lnTo>
                    <a:pt x="14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4" name="Freeform 174"/>
            <p:cNvSpPr>
              <a:spLocks/>
            </p:cNvSpPr>
            <p:nvPr/>
          </p:nvSpPr>
          <p:spPr bwMode="auto">
            <a:xfrm>
              <a:off x="2278" y="942"/>
              <a:ext cx="1913" cy="217"/>
            </a:xfrm>
            <a:custGeom>
              <a:avLst/>
              <a:gdLst/>
              <a:ahLst/>
              <a:cxnLst>
                <a:cxn ang="0">
                  <a:pos x="1912" y="216"/>
                </a:cxn>
                <a:cxn ang="0">
                  <a:pos x="1912" y="0"/>
                </a:cxn>
                <a:cxn ang="0">
                  <a:pos x="0" y="0"/>
                </a:cxn>
              </a:cxnLst>
              <a:rect l="0" t="0" r="r" b="b"/>
              <a:pathLst>
                <a:path w="1913" h="217">
                  <a:moveTo>
                    <a:pt x="1912" y="216"/>
                  </a:moveTo>
                  <a:lnTo>
                    <a:pt x="191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5" name="Freeform 175"/>
            <p:cNvSpPr>
              <a:spLocks/>
            </p:cNvSpPr>
            <p:nvPr/>
          </p:nvSpPr>
          <p:spPr bwMode="auto">
            <a:xfrm>
              <a:off x="2278" y="854"/>
              <a:ext cx="2089" cy="289"/>
            </a:xfrm>
            <a:custGeom>
              <a:avLst/>
              <a:gdLst/>
              <a:ahLst/>
              <a:cxnLst>
                <a:cxn ang="0">
                  <a:pos x="2088" y="288"/>
                </a:cxn>
                <a:cxn ang="0">
                  <a:pos x="2088" y="0"/>
                </a:cxn>
                <a:cxn ang="0">
                  <a:pos x="0" y="0"/>
                </a:cxn>
              </a:cxnLst>
              <a:rect l="0" t="0" r="r" b="b"/>
              <a:pathLst>
                <a:path w="2089" h="289">
                  <a:moveTo>
                    <a:pt x="2088" y="288"/>
                  </a:move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6" name="Rectangle 176"/>
            <p:cNvSpPr>
              <a:spLocks noChangeArrowheads="1"/>
            </p:cNvSpPr>
            <p:nvPr/>
          </p:nvSpPr>
          <p:spPr bwMode="auto">
            <a:xfrm>
              <a:off x="3469" y="1180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7" name="Rectangle 177"/>
            <p:cNvSpPr>
              <a:spLocks noChangeArrowheads="1"/>
            </p:cNvSpPr>
            <p:nvPr/>
          </p:nvSpPr>
          <p:spPr bwMode="auto">
            <a:xfrm>
              <a:off x="4109" y="1172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8" name="Rectangle 178"/>
            <p:cNvSpPr>
              <a:spLocks noChangeArrowheads="1"/>
            </p:cNvSpPr>
            <p:nvPr/>
          </p:nvSpPr>
          <p:spPr bwMode="auto">
            <a:xfrm>
              <a:off x="3311" y="1064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sp>
        <p:nvSpPr>
          <p:cNvPr id="1295539" name="Rectangle 179"/>
          <p:cNvSpPr>
            <a:spLocks noChangeArrowheads="1"/>
          </p:cNvSpPr>
          <p:nvPr/>
        </p:nvSpPr>
        <p:spPr bwMode="auto">
          <a:xfrm>
            <a:off x="1181100" y="5648325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not every instruction writes a register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we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not every instruction reads a register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</a:t>
            </a:r>
          </a:p>
        </p:txBody>
      </p:sp>
      <p:sp>
        <p:nvSpPr>
          <p:cNvPr id="181" name="Rectangle 97"/>
          <p:cNvSpPr>
            <a:spLocks noChangeArrowheads="1"/>
          </p:cNvSpPr>
          <p:nvPr/>
        </p:nvSpPr>
        <p:spPr bwMode="auto">
          <a:xfrm>
            <a:off x="3470276" y="4484688"/>
            <a:ext cx="657225" cy="458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dirty="0" err="1">
                <a:solidFill>
                  <a:schemeClr val="tx1"/>
                </a:solidFill>
                <a:latin typeface="Verdana" charset="0"/>
              </a:rPr>
              <a:t>Imm</a:t>
            </a:r>
            <a:endParaRPr lang="en-US" sz="1200" dirty="0">
              <a:solidFill>
                <a:schemeClr val="tx1"/>
              </a:solidFill>
              <a:latin typeface="Verdana" charset="0"/>
            </a:endParaRPr>
          </a:p>
          <a:p>
            <a:pPr algn="ctr">
              <a:spcBef>
                <a:spcPct val="0"/>
              </a:spcBef>
            </a:pPr>
            <a:r>
              <a:rPr lang="en-US" sz="1200" dirty="0" smtClean="0">
                <a:solidFill>
                  <a:schemeClr val="tx1"/>
                </a:solidFill>
                <a:latin typeface="Verdana" charset="0"/>
              </a:rPr>
              <a:t>Select</a:t>
            </a:r>
            <a:endParaRPr lang="en-US" sz="12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83" name="Line 31"/>
          <p:cNvSpPr>
            <a:spLocks noChangeShapeType="1"/>
          </p:cNvSpPr>
          <p:nvPr/>
        </p:nvSpPr>
        <p:spPr bwMode="auto">
          <a:xfrm flipH="1">
            <a:off x="8077200" y="267592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29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9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9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53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75EF-3F5E-1E4A-9EE1-2D92BFB150F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0"/>
            <a:ext cx="7845425" cy="8731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Source &amp; Destination Registers</a:t>
            </a:r>
            <a:endParaRPr lang="en-US" sz="2000"/>
          </a:p>
        </p:txBody>
      </p:sp>
      <p:sp>
        <p:nvSpPr>
          <p:cNvPr id="1296387" name="Rectangle 3"/>
          <p:cNvSpPr>
            <a:spLocks noChangeArrowheads="1"/>
          </p:cNvSpPr>
          <p:nvPr/>
        </p:nvSpPr>
        <p:spPr bwMode="auto">
          <a:xfrm>
            <a:off x="533400" y="2743200"/>
            <a:ext cx="8326750" cy="34753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			       </a:t>
            </a:r>
            <a:r>
              <a:rPr lang="en-US" sz="2000" i="1" dirty="0" err="1">
                <a:solidFill>
                  <a:schemeClr val="tx1"/>
                </a:solidFill>
                <a:latin typeface="Verdana" charset="0"/>
              </a:rPr>
              <a:t>source(s</a:t>
            </a:r>
            <a:r>
              <a:rPr lang="en-US" sz="2000" i="1" dirty="0">
                <a:solidFill>
                  <a:schemeClr val="tx1"/>
                </a:solidFill>
                <a:latin typeface="Verdana" charset="0"/>
              </a:rPr>
              <a:t>)	  destination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ALU	rd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 func10 rs2	          	          rs1, rs2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rd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ALUI	rd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op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	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rd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LW	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rd 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[rs1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]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		          rs1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rd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SW	M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[rs1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]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rs2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         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rs1, rs2	-</a:t>
            </a:r>
          </a:p>
          <a:p>
            <a:pPr>
              <a:spcBef>
                <a:spcPct val="0"/>
              </a:spcBef>
            </a:pP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B</a:t>
            </a:r>
            <a:r>
              <a:rPr lang="en-US" sz="2000" i="1" dirty="0" err="1" smtClean="0">
                <a:solidFill>
                  <a:srgbClr val="56127A"/>
                </a:solidFill>
                <a:latin typeface="Verdana" charset="0"/>
              </a:rPr>
              <a:t>cond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 rs1,rs2	                              rs1, rs2	-</a:t>
            </a:r>
          </a:p>
          <a:p>
            <a:pPr>
              <a:spcBef>
                <a:spcPct val="0"/>
              </a:spcBef>
            </a:pP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	true:	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 dirty="0" err="1" smtClean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 + </a:t>
            </a: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i="1" dirty="0" smtClean="0">
                <a:solidFill>
                  <a:srgbClr val="56127A"/>
                </a:solidFill>
                <a:latin typeface="Verdana" charset="0"/>
              </a:rPr>
              <a:t>false: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	PC </a:t>
            </a:r>
            <a:r>
              <a:rPr lang="en-US" sz="2000" dirty="0" err="1" smtClean="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 + 4		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J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PC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</a:t>
            </a: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			-		-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JAL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	x1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PC,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+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	          -		x1  </a:t>
            </a:r>
          </a:p>
          <a:p>
            <a:pPr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JALR	rd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PC,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 dirty="0" err="1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 + </a:t>
            </a: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imm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	          rs1		rd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1295400"/>
            <a:ext cx="1903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ALUI/LW/JALR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09600" y="1295400"/>
            <a:ext cx="6305446" cy="838200"/>
            <a:chOff x="1085954" y="2209800"/>
            <a:chExt cx="6305446" cy="8382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6172200" y="2209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solidFill>
                    <a:srgbClr val="000000"/>
                  </a:solidFill>
                  <a:latin typeface="Verdana"/>
                  <a:cs typeface="Verdana"/>
                </a:rPr>
                <a:t>opcode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5181600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func3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3048000" y="2209800"/>
              <a:ext cx="21906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Imm[11:0]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1085954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rd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2057400" y="2209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rs1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200754" y="26670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func3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09600" y="838200"/>
            <a:ext cx="6305446" cy="381000"/>
            <a:chOff x="914400" y="685800"/>
            <a:chExt cx="6305446" cy="381000"/>
          </a:xfrm>
        </p:grpSpPr>
        <p:sp>
          <p:nvSpPr>
            <p:cNvPr id="83" name="Rectangle 82"/>
            <p:cNvSpPr/>
            <p:nvPr/>
          </p:nvSpPr>
          <p:spPr bwMode="auto">
            <a:xfrm>
              <a:off x="6000646" y="685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solidFill>
                    <a:srgbClr val="000000"/>
                  </a:solidFill>
                  <a:latin typeface="Verdana"/>
                  <a:cs typeface="Verdana"/>
                </a:rPr>
                <a:t>opcode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810000" y="685800"/>
              <a:ext cx="21906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func10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914400" y="685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rd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1885846" y="685800"/>
              <a:ext cx="1009754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rs1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895600" y="685800"/>
              <a:ext cx="9906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rs2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7010400" y="838200"/>
            <a:ext cx="696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ALU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695846" y="1752600"/>
            <a:ext cx="12192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rgbClr val="000000"/>
                </a:solidFill>
                <a:latin typeface="Verdana"/>
                <a:cs typeface="Verdana"/>
              </a:rPr>
              <a:t>opcode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3505200" y="1752600"/>
            <a:ext cx="12192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Verdana"/>
                <a:cs typeface="Verdana"/>
              </a:rPr>
              <a:t>Imm[6:0]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609600" y="1752600"/>
            <a:ext cx="9906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rgbClr val="000000"/>
                </a:solidFill>
                <a:latin typeface="Verdana"/>
                <a:cs typeface="Verdana"/>
              </a:rPr>
              <a:t>Imm[11:7]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1581046" y="1752600"/>
            <a:ext cx="1009754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rs1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2590800" y="1752600"/>
            <a:ext cx="990600" cy="381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Verdana"/>
                <a:cs typeface="Verdana"/>
              </a:rPr>
              <a:t>rs2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36140" y="1752600"/>
            <a:ext cx="139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SW/</a:t>
            </a:r>
            <a:r>
              <a:rPr lang="en-US" sz="2000" dirty="0" err="1" smtClean="0">
                <a:solidFill>
                  <a:srgbClr val="000000"/>
                </a:solidFill>
              </a:rPr>
              <a:t>Bcond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09600" y="2209800"/>
            <a:ext cx="6305446" cy="381000"/>
            <a:chOff x="914400" y="685800"/>
            <a:chExt cx="6305446" cy="381000"/>
          </a:xfrm>
        </p:grpSpPr>
        <p:sp>
          <p:nvSpPr>
            <p:cNvPr id="100" name="Rectangle 99"/>
            <p:cNvSpPr/>
            <p:nvPr/>
          </p:nvSpPr>
          <p:spPr bwMode="auto">
            <a:xfrm>
              <a:off x="6000646" y="685800"/>
              <a:ext cx="1219200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solidFill>
                    <a:srgbClr val="000000"/>
                  </a:solidFill>
                  <a:latin typeface="Verdana"/>
                  <a:cs typeface="Verdana"/>
                </a:rPr>
                <a:t>opcode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914400" y="685800"/>
              <a:ext cx="5086246" cy="3810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solidFill>
                    <a:srgbClr val="000000"/>
                  </a:solidFill>
                  <a:latin typeface="Verdana"/>
                  <a:cs typeface="Verdana"/>
                </a:rPr>
                <a:t>Jump offset[24:0]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/>
                <a:cs typeface="Verdan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8580-7AA2-6C42-9139-5D87ADFC1B6A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Deriving the Stall Signal</a:t>
            </a:r>
          </a:p>
        </p:txBody>
      </p:sp>
      <p:sp>
        <p:nvSpPr>
          <p:cNvPr id="1297411" name="Rectangle 3"/>
          <p:cNvSpPr>
            <a:spLocks noChangeArrowheads="1"/>
          </p:cNvSpPr>
          <p:nvPr/>
        </p:nvSpPr>
        <p:spPr bwMode="auto">
          <a:xfrm>
            <a:off x="515938" y="1050925"/>
            <a:ext cx="4618716" cy="258275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dest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		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X1</a:t>
            </a:r>
          </a:p>
          <a:p>
            <a:pPr lvl="2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else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rd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we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ALU,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ALUi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LW,JALR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(ws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off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297412" name="Rectangle 4"/>
          <p:cNvSpPr>
            <a:spLocks noChangeArrowheads="1"/>
          </p:cNvSpPr>
          <p:nvPr/>
        </p:nvSpPr>
        <p:spPr bwMode="auto">
          <a:xfrm>
            <a:off x="5119688" y="1050925"/>
            <a:ext cx="3519487" cy="284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re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re1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ALU,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ALUi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, 	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	</a:t>
            </a: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off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re2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2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off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297413" name="Rectangle 5"/>
          <p:cNvSpPr>
            <a:spLocks noChangeArrowheads="1"/>
          </p:cNvSpPr>
          <p:nvPr/>
        </p:nvSpPr>
        <p:spPr bwMode="auto">
          <a:xfrm>
            <a:off x="6024563" y="1871663"/>
            <a:ext cx="19735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LW, SW, </a:t>
            </a:r>
            <a:r>
              <a:rPr lang="en-US" sz="1800" dirty="0" err="1" smtClean="0">
                <a:solidFill>
                  <a:srgbClr val="B69CAC"/>
                </a:solidFill>
                <a:latin typeface="Verdana" charset="0"/>
              </a:rPr>
              <a:t>Bcond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, </a:t>
            </a:r>
          </a:p>
          <a:p>
            <a:pPr eaLnBrk="1" hangingPunct="1">
              <a:spcBef>
                <a:spcPct val="0"/>
              </a:spcBef>
            </a:pP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JALR</a:t>
            </a:r>
            <a:endParaRPr lang="en-US" sz="1800" dirty="0">
              <a:solidFill>
                <a:srgbClr val="B69CAC"/>
              </a:solidFill>
              <a:latin typeface="Verdana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J, JAL</a:t>
            </a:r>
          </a:p>
        </p:txBody>
      </p:sp>
      <p:sp>
        <p:nvSpPr>
          <p:cNvPr id="1297414" name="Rectangle 6"/>
          <p:cNvSpPr>
            <a:spLocks noChangeArrowheads="1"/>
          </p:cNvSpPr>
          <p:nvPr/>
        </p:nvSpPr>
        <p:spPr bwMode="auto">
          <a:xfrm>
            <a:off x="6024563" y="3281363"/>
            <a:ext cx="19485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ALU, </a:t>
            </a:r>
            <a:r>
              <a:rPr lang="en-US" sz="1800" dirty="0" err="1" smtClean="0">
                <a:solidFill>
                  <a:srgbClr val="B69CAC"/>
                </a:solidFill>
                <a:latin typeface="Verdana" charset="0"/>
              </a:rPr>
              <a:t>SW,Bcond</a:t>
            </a:r>
            <a:endParaRPr lang="en-US" sz="1800" dirty="0" smtClean="0">
              <a:solidFill>
                <a:srgbClr val="B69CAC"/>
              </a:solidFill>
              <a:latin typeface="Verdana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...</a:t>
            </a:r>
          </a:p>
        </p:txBody>
      </p:sp>
      <p:sp>
        <p:nvSpPr>
          <p:cNvPr id="1297415" name="Rectangle 7"/>
          <p:cNvSpPr>
            <a:spLocks noChangeArrowheads="1"/>
          </p:cNvSpPr>
          <p:nvPr/>
        </p:nvSpPr>
        <p:spPr bwMode="auto">
          <a:xfrm>
            <a:off x="1562100" y="4068763"/>
            <a:ext cx="5787611" cy="22467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stall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stall = ((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 . re1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+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((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	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 . re2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297416" name="Text Box 8"/>
          <p:cNvSpPr txBox="1">
            <a:spLocks noChangeArrowheads="1"/>
          </p:cNvSpPr>
          <p:nvPr/>
        </p:nvSpPr>
        <p:spPr bwMode="auto">
          <a:xfrm rot="-2511499">
            <a:off x="7148513" y="4752975"/>
            <a:ext cx="19986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This is not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the full story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2" grpId="0" animBg="1" autoUpdateAnimBg="0"/>
      <p:bldP spid="1297413" grpId="0" build="p" autoUpdateAnimBg="0"/>
      <p:bldP spid="1297414" grpId="0" build="p" autoUpdateAnimBg="0"/>
      <p:bldP spid="1297415" grpId="0" build="p" animBg="1" autoUpdateAnimBg="0"/>
      <p:bldP spid="129741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6F70-720F-C74E-AAB5-0148AE6259E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-76200"/>
            <a:ext cx="78359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Hazards due to Loads &amp; Stores</a:t>
            </a:r>
          </a:p>
        </p:txBody>
      </p:sp>
      <p:sp>
        <p:nvSpPr>
          <p:cNvPr id="1298435" name="Rectangle 3"/>
          <p:cNvSpPr>
            <a:spLocks noChangeArrowheads="1"/>
          </p:cNvSpPr>
          <p:nvPr/>
        </p:nvSpPr>
        <p:spPr bwMode="auto">
          <a:xfrm>
            <a:off x="444500" y="5168900"/>
            <a:ext cx="1879384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[x1+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7]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x2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M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[x3+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8436" name="Group 4"/>
          <p:cNvGrpSpPr>
            <a:grpSpLocks/>
          </p:cNvGrpSpPr>
          <p:nvPr/>
        </p:nvGrpSpPr>
        <p:grpSpPr bwMode="auto">
          <a:xfrm>
            <a:off x="303213" y="928688"/>
            <a:ext cx="8675687" cy="4470400"/>
            <a:chOff x="191" y="801"/>
            <a:chExt cx="5465" cy="2816"/>
          </a:xfrm>
        </p:grpSpPr>
        <p:grpSp>
          <p:nvGrpSpPr>
            <p:cNvPr id="1298437" name="Group 5"/>
            <p:cNvGrpSpPr>
              <a:grpSpLocks/>
            </p:cNvGrpSpPr>
            <p:nvPr/>
          </p:nvGrpSpPr>
          <p:grpSpPr bwMode="auto">
            <a:xfrm>
              <a:off x="191" y="1424"/>
              <a:ext cx="5465" cy="2193"/>
              <a:chOff x="240" y="920"/>
              <a:chExt cx="5465" cy="2193"/>
            </a:xfrm>
          </p:grpSpPr>
          <p:grpSp>
            <p:nvGrpSpPr>
              <p:cNvPr id="1298438" name="Group 6"/>
              <p:cNvGrpSpPr>
                <a:grpSpLocks/>
              </p:cNvGrpSpPr>
              <p:nvPr/>
            </p:nvGrpSpPr>
            <p:grpSpPr bwMode="auto">
              <a:xfrm>
                <a:off x="240" y="920"/>
                <a:ext cx="5423" cy="2193"/>
                <a:chOff x="240" y="920"/>
                <a:chExt cx="5423" cy="2193"/>
              </a:xfrm>
            </p:grpSpPr>
            <p:grpSp>
              <p:nvGrpSpPr>
                <p:cNvPr id="1298439" name="Group 7"/>
                <p:cNvGrpSpPr>
                  <a:grpSpLocks/>
                </p:cNvGrpSpPr>
                <p:nvPr/>
              </p:nvGrpSpPr>
              <p:grpSpPr bwMode="auto">
                <a:xfrm>
                  <a:off x="1438" y="1144"/>
                  <a:ext cx="4212" cy="1545"/>
                  <a:chOff x="1438" y="1144"/>
                  <a:chExt cx="4212" cy="1545"/>
                </a:xfrm>
              </p:grpSpPr>
              <p:grpSp>
                <p:nvGrpSpPr>
                  <p:cNvPr id="129844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909" y="1144"/>
                    <a:ext cx="221" cy="304"/>
                    <a:chOff x="3909" y="1144"/>
                    <a:chExt cx="221" cy="304"/>
                  </a:xfrm>
                </p:grpSpPr>
                <p:sp>
                  <p:nvSpPr>
                    <p:cNvPr id="129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5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8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9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444" name="Freeform 12"/>
                  <p:cNvSpPr>
                    <a:spLocks/>
                  </p:cNvSpPr>
                  <p:nvPr/>
                </p:nvSpPr>
                <p:spPr bwMode="auto">
                  <a:xfrm>
                    <a:off x="1438" y="1312"/>
                    <a:ext cx="1905" cy="1377"/>
                  </a:xfrm>
                  <a:custGeom>
                    <a:avLst/>
                    <a:gdLst/>
                    <a:ahLst/>
                    <a:cxnLst>
                      <a:cxn ang="0">
                        <a:pos x="0" y="1376"/>
                      </a:cxn>
                      <a:cxn ang="0">
                        <a:pos x="0" y="0"/>
                      </a:cxn>
                      <a:cxn ang="0">
                        <a:pos x="520" y="0"/>
                      </a:cxn>
                      <a:cxn ang="0">
                        <a:pos x="1904" y="0"/>
                      </a:cxn>
                    </a:cxnLst>
                    <a:rect l="0" t="0" r="r" b="b"/>
                    <a:pathLst>
                      <a:path w="1905" h="1377">
                        <a:moveTo>
                          <a:pt x="0" y="1376"/>
                        </a:moveTo>
                        <a:lnTo>
                          <a:pt x="0" y="0"/>
                        </a:lnTo>
                        <a:lnTo>
                          <a:pt x="520" y="0"/>
                        </a:lnTo>
                        <a:lnTo>
                          <a:pt x="1904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70" y="1312"/>
                    <a:ext cx="48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94" y="1304"/>
                    <a:ext cx="136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4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293" y="1144"/>
                    <a:ext cx="221" cy="304"/>
                    <a:chOff x="3293" y="1144"/>
                    <a:chExt cx="221" cy="304"/>
                  </a:xfrm>
                </p:grpSpPr>
                <p:sp>
                  <p:nvSpPr>
                    <p:cNvPr id="12984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1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74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93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grpSp>
                <p:nvGrpSpPr>
                  <p:cNvPr id="129845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429" y="1144"/>
                    <a:ext cx="221" cy="304"/>
                    <a:chOff x="5429" y="1144"/>
                    <a:chExt cx="221" cy="304"/>
                  </a:xfrm>
                </p:grpSpPr>
                <p:sp>
                  <p:nvSpPr>
                    <p:cNvPr id="129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7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0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9" y="1191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</p:grpSp>
            <p:grpSp>
              <p:nvGrpSpPr>
                <p:cNvPr id="1298455" name="Group 23"/>
                <p:cNvGrpSpPr>
                  <a:grpSpLocks/>
                </p:cNvGrpSpPr>
                <p:nvPr/>
              </p:nvGrpSpPr>
              <p:grpSpPr bwMode="auto">
                <a:xfrm>
                  <a:off x="1838" y="1304"/>
                  <a:ext cx="3825" cy="905"/>
                  <a:chOff x="1838" y="1304"/>
                  <a:chExt cx="3825" cy="905"/>
                </a:xfrm>
              </p:grpSpPr>
              <p:sp>
                <p:nvSpPr>
                  <p:cNvPr id="1298456" name="Freeform 24"/>
                  <p:cNvSpPr>
                    <a:spLocks/>
                  </p:cNvSpPr>
                  <p:nvPr/>
                </p:nvSpPr>
                <p:spPr bwMode="auto">
                  <a:xfrm>
                    <a:off x="1838" y="1496"/>
                    <a:ext cx="2977" cy="713"/>
                  </a:xfrm>
                  <a:custGeom>
                    <a:avLst/>
                    <a:gdLst/>
                    <a:ahLst/>
                    <a:cxnLst>
                      <a:cxn ang="0">
                        <a:pos x="2976" y="0"/>
                      </a:cxn>
                      <a:cxn ang="0">
                        <a:pos x="0" y="0"/>
                      </a:cxn>
                      <a:cxn ang="0">
                        <a:pos x="0" y="712"/>
                      </a:cxn>
                      <a:cxn ang="0">
                        <a:pos x="432" y="712"/>
                      </a:cxn>
                    </a:cxnLst>
                    <a:rect l="0" t="0" r="r" b="b"/>
                    <a:pathLst>
                      <a:path w="2977" h="713">
                        <a:moveTo>
                          <a:pt x="2976" y="0"/>
                        </a:moveTo>
                        <a:lnTo>
                          <a:pt x="0" y="0"/>
                        </a:lnTo>
                        <a:lnTo>
                          <a:pt x="0" y="712"/>
                        </a:lnTo>
                        <a:lnTo>
                          <a:pt x="432" y="7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5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04"/>
                    <a:ext cx="851" cy="345"/>
                    <a:chOff x="4812" y="1304"/>
                    <a:chExt cx="851" cy="345"/>
                  </a:xfrm>
                </p:grpSpPr>
                <p:sp>
                  <p:nvSpPr>
                    <p:cNvPr id="129845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958" y="1304"/>
                      <a:ext cx="705" cy="280"/>
                    </a:xfrm>
                    <a:custGeom>
                      <a:avLst/>
                      <a:gdLst/>
                      <a:ahLst/>
                      <a:cxnLst>
                        <a:cxn ang="0">
                          <a:pos x="640" y="0"/>
                        </a:cxn>
                        <a:cxn ang="0">
                          <a:pos x="704" y="0"/>
                        </a:cxn>
                        <a:cxn ang="0">
                          <a:pos x="704" y="312"/>
                        </a:cxn>
                        <a:cxn ang="0">
                          <a:pos x="0" y="312"/>
                        </a:cxn>
                      </a:cxnLst>
                      <a:rect l="0" t="0" r="r" b="b"/>
                      <a:pathLst>
                        <a:path w="705" h="313">
                          <a:moveTo>
                            <a:pt x="640" y="0"/>
                          </a:moveTo>
                          <a:lnTo>
                            <a:pt x="704" y="0"/>
                          </a:lnTo>
                          <a:lnTo>
                            <a:pt x="704" y="312"/>
                          </a:lnTo>
                          <a:lnTo>
                            <a:pt x="0" y="3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298460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12" y="1348"/>
                      <a:ext cx="469" cy="301"/>
                      <a:chOff x="4812" y="1348"/>
                      <a:chExt cx="469" cy="301"/>
                    </a:xfrm>
                  </p:grpSpPr>
                  <p:sp>
                    <p:nvSpPr>
                      <p:cNvPr id="1298461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115" y="1348"/>
                        <a:ext cx="166" cy="153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r>
                          <a:rPr lang="en-US" sz="1000" dirty="0" smtClean="0">
                            <a:solidFill>
                              <a:schemeClr val="tx1"/>
                            </a:solidFill>
                            <a:latin typeface="Verdana" charset="0"/>
                          </a:rPr>
                          <a:t>1</a:t>
                        </a:r>
                        <a:endParaRPr lang="en-US" sz="1000" dirty="0">
                          <a:solidFill>
                            <a:schemeClr val="tx1"/>
                          </a:solidFill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298462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12" y="1360"/>
                        <a:ext cx="145" cy="2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0"/>
                          </a:cxn>
                          <a:cxn ang="0">
                            <a:pos x="0" y="48"/>
                          </a:cxn>
                          <a:cxn ang="0">
                            <a:pos x="144" y="0"/>
                          </a:cxn>
                          <a:cxn ang="0">
                            <a:pos x="144" y="288"/>
                          </a:cxn>
                          <a:cxn ang="0">
                            <a:pos x="0" y="240"/>
                          </a:cxn>
                        </a:cxnLst>
                        <a:rect l="0" t="0" r="r" b="b"/>
                        <a:pathLst>
                          <a:path w="145" h="289">
                            <a:moveTo>
                              <a:pt x="0" y="240"/>
                            </a:moveTo>
                            <a:lnTo>
                              <a:pt x="0" y="48"/>
                            </a:lnTo>
                            <a:lnTo>
                              <a:pt x="144" y="0"/>
                            </a:lnTo>
                            <a:lnTo>
                              <a:pt x="144" y="288"/>
                            </a:lnTo>
                            <a:lnTo>
                              <a:pt x="0" y="24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254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298463" name="Group 31"/>
                <p:cNvGrpSpPr>
                  <a:grpSpLocks/>
                </p:cNvGrpSpPr>
                <p:nvPr/>
              </p:nvGrpSpPr>
              <p:grpSpPr bwMode="auto">
                <a:xfrm>
                  <a:off x="240" y="920"/>
                  <a:ext cx="5393" cy="2193"/>
                  <a:chOff x="240" y="920"/>
                  <a:chExt cx="5393" cy="2193"/>
                </a:xfrm>
              </p:grpSpPr>
              <p:sp>
                <p:nvSpPr>
                  <p:cNvPr id="1298464" name="Freeform 32"/>
                  <p:cNvSpPr>
                    <a:spLocks/>
                  </p:cNvSpPr>
                  <p:nvPr/>
                </p:nvSpPr>
                <p:spPr bwMode="auto">
                  <a:xfrm>
                    <a:off x="2916" y="2325"/>
                    <a:ext cx="1520" cy="4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2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08" y="2232"/>
                    <a:ext cx="61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7" name="Freeform 35"/>
                  <p:cNvSpPr>
                    <a:spLocks/>
                  </p:cNvSpPr>
                  <p:nvPr/>
                </p:nvSpPr>
                <p:spPr bwMode="auto">
                  <a:xfrm>
                    <a:off x="240" y="920"/>
                    <a:ext cx="481" cy="1201"/>
                  </a:xfrm>
                  <a:custGeom>
                    <a:avLst/>
                    <a:gdLst/>
                    <a:ahLst/>
                    <a:cxnLst>
                      <a:cxn ang="0">
                        <a:pos x="480" y="0"/>
                      </a:cxn>
                      <a:cxn ang="0">
                        <a:pos x="0" y="0"/>
                      </a:cxn>
                      <a:cxn ang="0">
                        <a:pos x="0" y="1200"/>
                      </a:cxn>
                      <a:cxn ang="0">
                        <a:pos x="192" y="1200"/>
                      </a:cxn>
                    </a:cxnLst>
                    <a:rect l="0" t="0" r="r" b="b"/>
                    <a:pathLst>
                      <a:path w="481" h="1201">
                        <a:moveTo>
                          <a:pt x="480" y="0"/>
                        </a:moveTo>
                        <a:lnTo>
                          <a:pt x="0" y="0"/>
                        </a:lnTo>
                        <a:lnTo>
                          <a:pt x="0" y="1200"/>
                        </a:lnTo>
                        <a:lnTo>
                          <a:pt x="192" y="120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8" name="Freeform 36"/>
                  <p:cNvSpPr>
                    <a:spLocks/>
                  </p:cNvSpPr>
                  <p:nvPr/>
                </p:nvSpPr>
                <p:spPr bwMode="auto">
                  <a:xfrm>
                    <a:off x="600" y="1488"/>
                    <a:ext cx="217" cy="633"/>
                  </a:xfrm>
                  <a:custGeom>
                    <a:avLst/>
                    <a:gdLst/>
                    <a:ahLst/>
                    <a:cxnLst>
                      <a:cxn ang="0">
                        <a:pos x="0" y="632"/>
                      </a:cxn>
                      <a:cxn ang="0">
                        <a:pos x="0" y="56"/>
                      </a:cxn>
                      <a:cxn ang="0">
                        <a:pos x="0" y="0"/>
                      </a:cxn>
                      <a:cxn ang="0">
                        <a:pos x="216" y="0"/>
                      </a:cxn>
                    </a:cxnLst>
                    <a:rect l="0" t="0" r="r" b="b"/>
                    <a:pathLst>
                      <a:path w="217" h="633">
                        <a:moveTo>
                          <a:pt x="0" y="632"/>
                        </a:moveTo>
                        <a:lnTo>
                          <a:pt x="0" y="56"/>
                        </a:ln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9" name="Freeform 37"/>
                  <p:cNvSpPr>
                    <a:spLocks/>
                  </p:cNvSpPr>
                  <p:nvPr/>
                </p:nvSpPr>
                <p:spPr bwMode="auto">
                  <a:xfrm>
                    <a:off x="576" y="2120"/>
                    <a:ext cx="19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0"/>
                      </a:cxn>
                      <a:cxn ang="0">
                        <a:pos x="192" y="0"/>
                      </a:cxn>
                    </a:cxnLst>
                    <a:rect l="0" t="0" r="r" b="b"/>
                    <a:pathLst>
                      <a:path w="193" h="1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0" name="Freeform 38"/>
                  <p:cNvSpPr>
                    <a:spLocks/>
                  </p:cNvSpPr>
                  <p:nvPr/>
                </p:nvSpPr>
                <p:spPr bwMode="auto">
                  <a:xfrm>
                    <a:off x="704" y="920"/>
                    <a:ext cx="433" cy="425"/>
                  </a:xfrm>
                  <a:custGeom>
                    <a:avLst/>
                    <a:gdLst/>
                    <a:ahLst/>
                    <a:cxnLst>
                      <a:cxn ang="0">
                        <a:pos x="432" y="424"/>
                      </a:cxn>
                      <a:cxn ang="0">
                        <a:pos x="43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33" h="425">
                        <a:moveTo>
                          <a:pt x="432" y="424"/>
                        </a:moveTo>
                        <a:lnTo>
                          <a:pt x="432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1" name="Freeform 39"/>
                  <p:cNvSpPr>
                    <a:spLocks/>
                  </p:cNvSpPr>
                  <p:nvPr/>
                </p:nvSpPr>
                <p:spPr bwMode="auto">
                  <a:xfrm>
                    <a:off x="1440" y="1928"/>
                    <a:ext cx="817" cy="193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93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2" name="Freeform 40"/>
                  <p:cNvSpPr>
                    <a:spLocks/>
                  </p:cNvSpPr>
                  <p:nvPr/>
                </p:nvSpPr>
                <p:spPr bwMode="auto">
                  <a:xfrm>
                    <a:off x="1440" y="2024"/>
                    <a:ext cx="8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3" name="Freeform 41"/>
                  <p:cNvSpPr>
                    <a:spLocks/>
                  </p:cNvSpPr>
                  <p:nvPr/>
                </p:nvSpPr>
                <p:spPr bwMode="auto">
                  <a:xfrm>
                    <a:off x="1440" y="2120"/>
                    <a:ext cx="817" cy="5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4" name="Freeform 42"/>
                  <p:cNvSpPr>
                    <a:spLocks/>
                  </p:cNvSpPr>
                  <p:nvPr/>
                </p:nvSpPr>
                <p:spPr bwMode="auto">
                  <a:xfrm>
                    <a:off x="2646" y="2490"/>
                    <a:ext cx="469" cy="247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23" y="246"/>
                      </a:cxn>
                      <a:cxn ang="0">
                        <a:pos x="123" y="0"/>
                      </a:cxn>
                      <a:cxn ang="0">
                        <a:pos x="468" y="0"/>
                      </a:cxn>
                    </a:cxnLst>
                    <a:rect l="0" t="0" r="r" b="b"/>
                    <a:pathLst>
                      <a:path w="469" h="247">
                        <a:moveTo>
                          <a:pt x="0" y="246"/>
                        </a:moveTo>
                        <a:lnTo>
                          <a:pt x="123" y="246"/>
                        </a:lnTo>
                        <a:lnTo>
                          <a:pt x="123" y="0"/>
                        </a:lnTo>
                        <a:lnTo>
                          <a:pt x="46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5" name="Freeform 43"/>
                  <p:cNvSpPr>
                    <a:spLocks/>
                  </p:cNvSpPr>
                  <p:nvPr/>
                </p:nvSpPr>
                <p:spPr bwMode="auto">
                  <a:xfrm>
                    <a:off x="2642" y="2120"/>
                    <a:ext cx="9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90" y="0"/>
                      </a:cxn>
                    </a:cxnLst>
                    <a:rect l="0" t="0" r="r" b="b"/>
                    <a:pathLst>
                      <a:path w="991" h="1">
                        <a:moveTo>
                          <a:pt x="0" y="0"/>
                        </a:moveTo>
                        <a:lnTo>
                          <a:pt x="99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6" name="Freeform 44"/>
                  <p:cNvSpPr>
                    <a:spLocks/>
                  </p:cNvSpPr>
                  <p:nvPr/>
                </p:nvSpPr>
                <p:spPr bwMode="auto">
                  <a:xfrm flipV="1">
                    <a:off x="4929" y="2400"/>
                    <a:ext cx="358" cy="4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6" y="0"/>
                      </a:cxn>
                    </a:cxnLst>
                    <a:rect l="0" t="0" r="r" b="b"/>
                    <a:pathLst>
                      <a:path w="337" h="1">
                        <a:moveTo>
                          <a:pt x="0" y="0"/>
                        </a:moveTo>
                        <a:lnTo>
                          <a:pt x="33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7" name="Freeform 45"/>
                  <p:cNvSpPr>
                    <a:spLocks/>
                  </p:cNvSpPr>
                  <p:nvPr/>
                </p:nvSpPr>
                <p:spPr bwMode="auto">
                  <a:xfrm>
                    <a:off x="4186" y="2241"/>
                    <a:ext cx="1100" cy="72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28"/>
                      </a:cxn>
                      <a:cxn ang="0">
                        <a:pos x="843" y="728"/>
                      </a:cxn>
                      <a:cxn ang="0">
                        <a:pos x="841" y="399"/>
                      </a:cxn>
                      <a:cxn ang="0">
                        <a:pos x="1100" y="399"/>
                      </a:cxn>
                    </a:cxnLst>
                    <a:rect l="0" t="0" r="r" b="b"/>
                    <a:pathLst>
                      <a:path w="1100" h="728">
                        <a:moveTo>
                          <a:pt x="0" y="0"/>
                        </a:moveTo>
                        <a:lnTo>
                          <a:pt x="0" y="728"/>
                        </a:lnTo>
                        <a:lnTo>
                          <a:pt x="843" y="728"/>
                        </a:lnTo>
                        <a:lnTo>
                          <a:pt x="841" y="399"/>
                        </a:lnTo>
                        <a:lnTo>
                          <a:pt x="1100" y="399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8" name="Freeform 46"/>
                  <p:cNvSpPr>
                    <a:spLocks/>
                  </p:cNvSpPr>
                  <p:nvPr/>
                </p:nvSpPr>
                <p:spPr bwMode="auto">
                  <a:xfrm>
                    <a:off x="2016" y="2312"/>
                    <a:ext cx="3617" cy="801"/>
                  </a:xfrm>
                  <a:custGeom>
                    <a:avLst/>
                    <a:gdLst/>
                    <a:ahLst/>
                    <a:cxnLst>
                      <a:cxn ang="0">
                        <a:pos x="3408" y="288"/>
                      </a:cxn>
                      <a:cxn ang="0">
                        <a:pos x="3616" y="288"/>
                      </a:cxn>
                      <a:cxn ang="0">
                        <a:pos x="3616" y="800"/>
                      </a:cxn>
                      <a:cxn ang="0">
                        <a:pos x="0" y="800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3617" h="801">
                        <a:moveTo>
                          <a:pt x="3408" y="288"/>
                        </a:moveTo>
                        <a:lnTo>
                          <a:pt x="3616" y="288"/>
                        </a:lnTo>
                        <a:lnTo>
                          <a:pt x="3616" y="800"/>
                        </a:lnTo>
                        <a:lnTo>
                          <a:pt x="0" y="800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900" y="2284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216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1" name="Freeform 49"/>
                  <p:cNvSpPr>
                    <a:spLocks/>
                  </p:cNvSpPr>
                  <p:nvPr/>
                </p:nvSpPr>
                <p:spPr bwMode="auto">
                  <a:xfrm>
                    <a:off x="3118" y="2248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144" y="48"/>
                      </a:cxn>
                      <a:cxn ang="0">
                        <a:pos x="144" y="240"/>
                      </a:cxn>
                      <a:cxn ang="0">
                        <a:pos x="0" y="288"/>
                      </a:cxn>
                      <a:cxn ang="0">
                        <a:pos x="0" y="0"/>
                      </a:cxn>
                      <a:cxn ang="0">
                        <a:pos x="144" y="48"/>
                      </a:cxn>
                    </a:cxnLst>
                    <a:rect l="0" t="0" r="r" b="b"/>
                    <a:pathLst>
                      <a:path w="145" h="289">
                        <a:moveTo>
                          <a:pt x="144" y="48"/>
                        </a:moveTo>
                        <a:lnTo>
                          <a:pt x="144" y="240"/>
                        </a:lnTo>
                        <a:lnTo>
                          <a:pt x="0" y="288"/>
                        </a:lnTo>
                        <a:lnTo>
                          <a:pt x="0" y="0"/>
                        </a:lnTo>
                        <a:lnTo>
                          <a:pt x="144" y="48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91" y="1936"/>
                    <a:ext cx="239" cy="369"/>
                    <a:chOff x="391" y="2136"/>
                    <a:chExt cx="239" cy="369"/>
                  </a:xfrm>
                </p:grpSpPr>
                <p:sp>
                  <p:nvSpPr>
                    <p:cNvPr id="129848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" y="2136"/>
                      <a:ext cx="128" cy="36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4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" y="2260"/>
                      <a:ext cx="239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PC</a:t>
                      </a:r>
                    </a:p>
                  </p:txBody>
                </p:sp>
                <p:sp>
                  <p:nvSpPr>
                    <p:cNvPr id="129848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80" y="2456"/>
                      <a:ext cx="49" cy="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24" y="0"/>
                        </a:cxn>
                        <a:cxn ang="0">
                          <a:pos x="48" y="48"/>
                        </a:cxn>
                      </a:cxnLst>
                      <a:rect l="0" t="0" r="r" b="b"/>
                      <a:pathLst>
                        <a:path w="49" h="49">
                          <a:moveTo>
                            <a:pt x="0" y="48"/>
                          </a:moveTo>
                          <a:lnTo>
                            <a:pt x="24" y="0"/>
                          </a:lnTo>
                          <a:lnTo>
                            <a:pt x="48" y="48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9848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304"/>
                    <a:ext cx="4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8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311" y="1920"/>
                    <a:ext cx="180" cy="306"/>
                    <a:chOff x="3311" y="2120"/>
                    <a:chExt cx="180" cy="306"/>
                  </a:xfrm>
                </p:grpSpPr>
                <p:sp>
                  <p:nvSpPr>
                    <p:cNvPr id="129849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120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3368" y="2382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195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</a:t>
                      </a:r>
                    </a:p>
                  </p:txBody>
                </p:sp>
              </p:grpSp>
              <p:grpSp>
                <p:nvGrpSpPr>
                  <p:cNvPr id="129849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311" y="2256"/>
                    <a:ext cx="180" cy="306"/>
                    <a:chOff x="3311" y="2456"/>
                    <a:chExt cx="180" cy="306"/>
                  </a:xfrm>
                </p:grpSpPr>
                <p:sp>
                  <p:nvSpPr>
                    <p:cNvPr id="129849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4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368" y="27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539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1298497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335" y="2592"/>
                    <a:ext cx="109" cy="304"/>
                    <a:chOff x="3335" y="2792"/>
                    <a:chExt cx="109" cy="304"/>
                  </a:xfrm>
                </p:grpSpPr>
                <p:sp>
                  <p:nvSpPr>
                    <p:cNvPr id="129849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368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0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935" y="2088"/>
                    <a:ext cx="173" cy="306"/>
                    <a:chOff x="3935" y="2288"/>
                    <a:chExt cx="173" cy="306"/>
                  </a:xfrm>
                </p:grpSpPr>
                <p:sp>
                  <p:nvSpPr>
                    <p:cNvPr id="129850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9" y="2288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3992" y="2550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5" y="2363"/>
                      <a:ext cx="173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Y</a:t>
                      </a:r>
                    </a:p>
                  </p:txBody>
                </p:sp>
              </p:grpSp>
              <p:grpSp>
                <p:nvGrpSpPr>
                  <p:cNvPr id="12985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951" y="2592"/>
                    <a:ext cx="109" cy="304"/>
                    <a:chOff x="3951" y="2792"/>
                    <a:chExt cx="109" cy="304"/>
                  </a:xfrm>
                </p:grpSpPr>
                <p:sp>
                  <p:nvSpPr>
                    <p:cNvPr id="129850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3984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0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5420" y="2456"/>
                    <a:ext cx="192" cy="306"/>
                    <a:chOff x="5420" y="2656"/>
                    <a:chExt cx="192" cy="306"/>
                  </a:xfrm>
                </p:grpSpPr>
                <p:sp>
                  <p:nvSpPr>
                    <p:cNvPr id="1298508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20" y="2800"/>
                      <a:ext cx="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1" y="26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5504" y="29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31" y="2723"/>
                      <a:ext cx="181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129851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2875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MD1</a:t>
                    </a:r>
                  </a:p>
                </p:txBody>
              </p:sp>
              <p:sp>
                <p:nvSpPr>
                  <p:cNvPr id="12985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2883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MD2</a:t>
                    </a:r>
                  </a:p>
                </p:txBody>
              </p:sp>
              <p:sp>
                <p:nvSpPr>
                  <p:cNvPr id="1298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92" y="251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51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3" y="2021"/>
                    <a:ext cx="566" cy="596"/>
                    <a:chOff x="733" y="2221"/>
                    <a:chExt cx="566" cy="596"/>
                  </a:xfrm>
                </p:grpSpPr>
                <p:sp>
                  <p:nvSpPr>
                    <p:cNvPr id="129851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5" y="2223"/>
                      <a:ext cx="472" cy="58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" y="2221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1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2335"/>
                      <a:ext cx="289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</p:txBody>
                </p:sp>
                <p:sp>
                  <p:nvSpPr>
                    <p:cNvPr id="129851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3" y="2493"/>
                      <a:ext cx="566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</p:grpSp>
              <p:grpSp>
                <p:nvGrpSpPr>
                  <p:cNvPr id="129852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526" y="1125"/>
                    <a:ext cx="601" cy="411"/>
                    <a:chOff x="526" y="1325"/>
                    <a:chExt cx="601" cy="411"/>
                  </a:xfrm>
                </p:grpSpPr>
                <p:sp>
                  <p:nvSpPr>
                    <p:cNvPr id="12985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" y="1325"/>
                      <a:ext cx="29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0x4</a:t>
                      </a:r>
                    </a:p>
                  </p:txBody>
                </p:sp>
                <p:sp>
                  <p:nvSpPr>
                    <p:cNvPr id="12985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823" y="1351"/>
                      <a:ext cx="241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0"/>
                        </a:cxn>
                        <a:cxn ang="0">
                          <a:pos x="48" y="192"/>
                        </a:cxn>
                        <a:cxn ang="0">
                          <a:pos x="0" y="224"/>
                        </a:cxn>
                        <a:cxn ang="0">
                          <a:pos x="0" y="384"/>
                        </a:cxn>
                        <a:cxn ang="0">
                          <a:pos x="240" y="288"/>
                        </a:cxn>
                        <a:cxn ang="0">
                          <a:pos x="240" y="9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41" h="385">
                          <a:moveTo>
                            <a:pt x="0" y="0"/>
                          </a:moveTo>
                          <a:lnTo>
                            <a:pt x="0" y="160"/>
                          </a:lnTo>
                          <a:lnTo>
                            <a:pt x="48" y="192"/>
                          </a:lnTo>
                          <a:lnTo>
                            <a:pt x="0" y="224"/>
                          </a:lnTo>
                          <a:lnTo>
                            <a:pt x="0" y="384"/>
                          </a:lnTo>
                          <a:lnTo>
                            <a:pt x="240" y="288"/>
                          </a:lnTo>
                          <a:lnTo>
                            <a:pt x="240" y="9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9" y="1399"/>
                      <a:ext cx="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9" y="1469"/>
                      <a:ext cx="268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Add</a:t>
                      </a:r>
                    </a:p>
                  </p:txBody>
                </p:sp>
                <p:sp>
                  <p:nvSpPr>
                    <p:cNvPr id="129852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1" y="1551"/>
                      <a:ext cx="5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2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238" y="2063"/>
                    <a:ext cx="221" cy="304"/>
                    <a:chOff x="1238" y="2263"/>
                    <a:chExt cx="221" cy="304"/>
                  </a:xfrm>
                </p:grpSpPr>
                <p:sp>
                  <p:nvSpPr>
                    <p:cNvPr id="1298527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424"/>
                      <a:ext cx="182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3" y="2263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326" y="2517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8" y="2330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53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603"/>
                    <a:ext cx="369" cy="215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241" y="2569"/>
                    <a:ext cx="414" cy="289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>
                      <a:spcBef>
                        <a:spcPct val="0"/>
                      </a:spcBef>
                    </a:pPr>
                    <a:r>
                      <a:rPr lang="en-US" sz="1200" dirty="0" err="1">
                        <a:solidFill>
                          <a:schemeClr val="tx1"/>
                        </a:solidFill>
                        <a:latin typeface="Verdana" charset="0"/>
                      </a:rPr>
                      <a:t>Imm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  <a:p>
                    <a:pPr algn="ctr">
                      <a:spcBef>
                        <a:spcPct val="0"/>
                      </a:spcBef>
                    </a:pPr>
                    <a:r>
                      <a:rPr lang="en-US" sz="1200" dirty="0" smtClean="0">
                        <a:solidFill>
                          <a:schemeClr val="tx1"/>
                        </a:solidFill>
                        <a:latin typeface="Verdana" charset="0"/>
                      </a:rPr>
                      <a:t>Select</a:t>
                    </a:r>
                    <a:endParaRPr lang="en-US" sz="12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298533" name="Freeform 101"/>
                  <p:cNvSpPr>
                    <a:spLocks/>
                  </p:cNvSpPr>
                  <p:nvPr/>
                </p:nvSpPr>
                <p:spPr bwMode="auto">
                  <a:xfrm>
                    <a:off x="3619" y="2063"/>
                    <a:ext cx="250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50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9" y="288"/>
                      </a:cxn>
                      <a:cxn ang="0">
                        <a:pos x="249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50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50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9" y="288"/>
                        </a:lnTo>
                        <a:lnTo>
                          <a:pt x="249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27" y="2173"/>
                    <a:ext cx="272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ALU</a:t>
                    </a:r>
                  </a:p>
                </p:txBody>
              </p:sp>
              <p:sp>
                <p:nvSpPr>
                  <p:cNvPr id="1298535" name="Freeform 103"/>
                  <p:cNvSpPr>
                    <a:spLocks/>
                  </p:cNvSpPr>
                  <p:nvPr/>
                </p:nvSpPr>
                <p:spPr bwMode="auto">
                  <a:xfrm>
                    <a:off x="5280" y="2393"/>
                    <a:ext cx="145" cy="326"/>
                  </a:xfrm>
                  <a:custGeom>
                    <a:avLst/>
                    <a:gdLst/>
                    <a:ahLst/>
                    <a:cxnLst>
                      <a:cxn ang="0">
                        <a:pos x="144" y="41"/>
                      </a:cxn>
                      <a:cxn ang="0">
                        <a:pos x="144" y="284"/>
                      </a:cxn>
                      <a:cxn ang="0">
                        <a:pos x="0" y="325"/>
                      </a:cxn>
                      <a:cxn ang="0">
                        <a:pos x="0" y="0"/>
                      </a:cxn>
                      <a:cxn ang="0">
                        <a:pos x="144" y="41"/>
                      </a:cxn>
                    </a:cxnLst>
                    <a:rect l="0" t="0" r="r" b="b"/>
                    <a:pathLst>
                      <a:path w="145" h="326">
                        <a:moveTo>
                          <a:pt x="144" y="41"/>
                        </a:moveTo>
                        <a:lnTo>
                          <a:pt x="144" y="284"/>
                        </a:lnTo>
                        <a:lnTo>
                          <a:pt x="0" y="325"/>
                        </a:lnTo>
                        <a:lnTo>
                          <a:pt x="0" y="0"/>
                        </a:lnTo>
                        <a:lnTo>
                          <a:pt x="144" y="41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53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24" y="1737"/>
                    <a:ext cx="444" cy="748"/>
                    <a:chOff x="2224" y="1737"/>
                    <a:chExt cx="444" cy="748"/>
                  </a:xfrm>
                </p:grpSpPr>
                <p:sp>
                  <p:nvSpPr>
                    <p:cNvPr id="129853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1787"/>
                      <a:ext cx="368" cy="6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2" y="2037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rd1</a:t>
                      </a:r>
                    </a:p>
                  </p:txBody>
                </p:sp>
                <p:sp>
                  <p:nvSpPr>
                    <p:cNvPr id="129853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2295"/>
                      <a:ext cx="405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Verdana" charset="0"/>
                        </a:rPr>
                        <a:t>GPRs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854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841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charset="0"/>
                        </a:rPr>
                        <a:t>rs1</a:t>
                      </a:r>
                    </a:p>
                  </p:txBody>
                </p:sp>
                <p:sp>
                  <p:nvSpPr>
                    <p:cNvPr id="1298541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937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charset="0"/>
                        </a:rPr>
                        <a:t>rs2</a:t>
                      </a:r>
                    </a:p>
                  </p:txBody>
                </p:sp>
                <p:sp>
                  <p:nvSpPr>
                    <p:cNvPr id="129854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121"/>
                      <a:ext cx="252" cy="17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 dirty="0" err="1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wa</a:t>
                      </a:r>
                      <a:endParaRPr lang="en-US" sz="12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29854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215"/>
                      <a:ext cx="25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</a:t>
                      </a:r>
                    </a:p>
                  </p:txBody>
                </p:sp>
                <p:sp>
                  <p:nvSpPr>
                    <p:cNvPr id="129854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7" y="2216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rd2</a:t>
                      </a:r>
                    </a:p>
                  </p:txBody>
                </p:sp>
                <p:sp>
                  <p:nvSpPr>
                    <p:cNvPr id="129854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0" y="1737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46" name="Freeform 114"/>
                    <p:cNvSpPr>
                      <a:spLocks/>
                    </p:cNvSpPr>
                    <p:nvPr/>
                  </p:nvSpPr>
                  <p:spPr bwMode="auto">
                    <a:xfrm flipV="1">
                      <a:off x="2295" y="1789"/>
                      <a:ext cx="54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4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91" y="1988"/>
                    <a:ext cx="586" cy="868"/>
                    <a:chOff x="4391" y="2188"/>
                    <a:chExt cx="586" cy="868"/>
                  </a:xfrm>
                </p:grpSpPr>
                <p:sp>
                  <p:nvSpPr>
                    <p:cNvPr id="129854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65"/>
                      <a:ext cx="333" cy="14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9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4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188"/>
                      <a:ext cx="0" cy="1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2" y="2304"/>
                      <a:ext cx="488" cy="75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2350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5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79"/>
                      <a:ext cx="4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5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6" y="2548"/>
                      <a:ext cx="368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rdata</a:t>
                      </a:r>
                    </a:p>
                  </p:txBody>
                </p:sp>
                <p:sp>
                  <p:nvSpPr>
                    <p:cNvPr id="129855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1" y="2648"/>
                      <a:ext cx="566" cy="28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Data </a:t>
                      </a:r>
                    </a:p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  <p:sp>
                  <p:nvSpPr>
                    <p:cNvPr id="129855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7" y="2254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56" name="Freeform 124"/>
                    <p:cNvSpPr>
                      <a:spLocks/>
                    </p:cNvSpPr>
                    <p:nvPr/>
                  </p:nvSpPr>
                  <p:spPr bwMode="auto">
                    <a:xfrm flipV="1">
                      <a:off x="4468" y="2313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98557" name="Freeform 125"/>
              <p:cNvSpPr>
                <a:spLocks/>
              </p:cNvSpPr>
              <p:nvPr/>
            </p:nvSpPr>
            <p:spPr bwMode="auto">
              <a:xfrm>
                <a:off x="1434" y="2514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8" name="Freeform 126"/>
              <p:cNvSpPr>
                <a:spLocks/>
              </p:cNvSpPr>
              <p:nvPr/>
            </p:nvSpPr>
            <p:spPr bwMode="auto">
              <a:xfrm>
                <a:off x="3441" y="1384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9" name="Freeform 127"/>
              <p:cNvSpPr>
                <a:spLocks/>
              </p:cNvSpPr>
              <p:nvPr/>
            </p:nvSpPr>
            <p:spPr bwMode="auto">
              <a:xfrm>
                <a:off x="4856" y="1418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0" name="Freeform 128"/>
              <p:cNvSpPr>
                <a:spLocks/>
              </p:cNvSpPr>
              <p:nvPr/>
            </p:nvSpPr>
            <p:spPr bwMode="auto">
              <a:xfrm>
                <a:off x="2460" y="1546"/>
                <a:ext cx="2457" cy="273"/>
              </a:xfrm>
              <a:custGeom>
                <a:avLst/>
                <a:gdLst/>
                <a:ahLst/>
                <a:cxnLst>
                  <a:cxn ang="0">
                    <a:pos x="2456" y="272"/>
                  </a:cxn>
                  <a:cxn ang="0">
                    <a:pos x="360" y="272"/>
                  </a:cxn>
                  <a:cxn ang="0">
                    <a:pos x="360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457" h="273">
                    <a:moveTo>
                      <a:pt x="2456" y="272"/>
                    </a:moveTo>
                    <a:lnTo>
                      <a:pt x="360" y="272"/>
                    </a:lnTo>
                    <a:lnTo>
                      <a:pt x="360" y="0"/>
                    </a:ln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1" name="Freeform 129"/>
              <p:cNvSpPr>
                <a:spLocks/>
              </p:cNvSpPr>
              <p:nvPr/>
            </p:nvSpPr>
            <p:spPr bwMode="auto">
              <a:xfrm>
                <a:off x="4089" y="1418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2" name="Freeform 130"/>
              <p:cNvSpPr>
                <a:spLocks/>
              </p:cNvSpPr>
              <p:nvPr/>
            </p:nvSpPr>
            <p:spPr bwMode="auto">
              <a:xfrm>
                <a:off x="4605" y="1938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8563" name="Group 131"/>
            <p:cNvGrpSpPr>
              <a:grpSpLocks/>
            </p:cNvGrpSpPr>
            <p:nvPr/>
          </p:nvGrpSpPr>
          <p:grpSpPr bwMode="auto">
            <a:xfrm>
              <a:off x="2316" y="1642"/>
              <a:ext cx="699" cy="330"/>
              <a:chOff x="2828" y="1242"/>
              <a:chExt cx="699" cy="330"/>
            </a:xfrm>
          </p:grpSpPr>
          <p:sp>
            <p:nvSpPr>
              <p:cNvPr id="1298564" name="Freeform 132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5" name="Rectangle 133"/>
              <p:cNvSpPr>
                <a:spLocks noChangeArrowheads="1"/>
              </p:cNvSpPr>
              <p:nvPr/>
            </p:nvSpPr>
            <p:spPr bwMode="auto">
              <a:xfrm>
                <a:off x="2828" y="1242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298566" name="Line 134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8567" name="Group 135"/>
            <p:cNvGrpSpPr>
              <a:grpSpLocks/>
            </p:cNvGrpSpPr>
            <p:nvPr/>
          </p:nvGrpSpPr>
          <p:grpSpPr bwMode="auto">
            <a:xfrm>
              <a:off x="456" y="801"/>
              <a:ext cx="2497" cy="1779"/>
              <a:chOff x="496" y="801"/>
              <a:chExt cx="2545" cy="1779"/>
            </a:xfrm>
          </p:grpSpPr>
          <p:grpSp>
            <p:nvGrpSpPr>
              <p:cNvPr id="1298568" name="Group 136"/>
              <p:cNvGrpSpPr>
                <a:grpSpLocks/>
              </p:cNvGrpSpPr>
              <p:nvPr/>
            </p:nvGrpSpPr>
            <p:grpSpPr bwMode="auto">
              <a:xfrm>
                <a:off x="496" y="995"/>
                <a:ext cx="857" cy="1585"/>
                <a:chOff x="448" y="763"/>
                <a:chExt cx="857" cy="1585"/>
              </a:xfrm>
            </p:grpSpPr>
            <p:sp>
              <p:nvSpPr>
                <p:cNvPr id="1298569" name="Freeform 137"/>
                <p:cNvSpPr>
                  <a:spLocks/>
                </p:cNvSpPr>
                <p:nvPr/>
              </p:nvSpPr>
              <p:spPr bwMode="auto">
                <a:xfrm>
                  <a:off x="1304" y="763"/>
                  <a:ext cx="1" cy="15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84"/>
                    </a:cxn>
                  </a:cxnLst>
                  <a:rect l="0" t="0" r="r" b="b"/>
                  <a:pathLst>
                    <a:path w="1" h="1585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8570" name="Freeform 138"/>
                <p:cNvSpPr>
                  <a:spLocks/>
                </p:cNvSpPr>
                <p:nvPr/>
              </p:nvSpPr>
              <p:spPr bwMode="auto">
                <a:xfrm>
                  <a:off x="448" y="915"/>
                  <a:ext cx="857" cy="1297"/>
                </a:xfrm>
                <a:custGeom>
                  <a:avLst/>
                  <a:gdLst/>
                  <a:ahLst/>
                  <a:cxnLst>
                    <a:cxn ang="0">
                      <a:pos x="856" y="0"/>
                    </a:cxn>
                    <a:cxn ang="0">
                      <a:pos x="0" y="0"/>
                    </a:cxn>
                    <a:cxn ang="0">
                      <a:pos x="0" y="1296"/>
                    </a:cxn>
                  </a:cxnLst>
                  <a:rect l="0" t="0" r="r" b="b"/>
                  <a:pathLst>
                    <a:path w="857" h="1297">
                      <a:moveTo>
                        <a:pt x="856" y="0"/>
                      </a:moveTo>
                      <a:lnTo>
                        <a:pt x="0" y="0"/>
                      </a:lnTo>
                      <a:lnTo>
                        <a:pt x="0" y="129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8571" name="Freeform 139"/>
              <p:cNvSpPr>
                <a:spLocks/>
              </p:cNvSpPr>
              <p:nvPr/>
            </p:nvSpPr>
            <p:spPr bwMode="auto">
              <a:xfrm>
                <a:off x="1352" y="1147"/>
                <a:ext cx="1689" cy="5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72" name="Rectangle 140"/>
              <p:cNvSpPr>
                <a:spLocks noChangeArrowheads="1"/>
              </p:cNvSpPr>
              <p:nvPr/>
            </p:nvSpPr>
            <p:spPr bwMode="auto">
              <a:xfrm>
                <a:off x="664" y="801"/>
                <a:ext cx="1311" cy="248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i="1">
                    <a:solidFill>
                      <a:schemeClr val="tx1"/>
                    </a:solidFill>
                    <a:latin typeface="Verdana" charset="0"/>
                  </a:rPr>
                  <a:t>Stall Condition</a:t>
                </a:r>
              </a:p>
            </p:txBody>
          </p:sp>
        </p:grpSp>
      </p:grpSp>
      <p:sp>
        <p:nvSpPr>
          <p:cNvPr id="1298573" name="Rectangle 141"/>
          <p:cNvSpPr>
            <a:spLocks noChangeArrowheads="1"/>
          </p:cNvSpPr>
          <p:nvPr/>
        </p:nvSpPr>
        <p:spPr bwMode="auto">
          <a:xfrm>
            <a:off x="3400425" y="5400675"/>
            <a:ext cx="4457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Is there any possible data hazard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in this instruction sequence?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98574" name="Rectangle 142"/>
          <p:cNvSpPr>
            <a:spLocks noChangeArrowheads="1"/>
          </p:cNvSpPr>
          <p:nvPr/>
        </p:nvSpPr>
        <p:spPr bwMode="auto">
          <a:xfrm>
            <a:off x="6082987" y="1101725"/>
            <a:ext cx="2034212" cy="646331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What if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x1+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7 =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5 ?</a:t>
            </a:r>
            <a:endParaRPr lang="en-US" sz="1800" i="1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44" name="Line 31"/>
          <p:cNvSpPr>
            <a:spLocks noChangeShapeType="1"/>
          </p:cNvSpPr>
          <p:nvPr/>
        </p:nvSpPr>
        <p:spPr bwMode="auto">
          <a:xfrm flipH="1">
            <a:off x="7798320" y="274320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573" grpId="0" autoUpdateAnimBg="0"/>
      <p:bldP spid="1298574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43B0-D0FD-EB41-AFFA-C11AC29E09CF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79400"/>
            <a:ext cx="7162800" cy="8509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 &amp; Store Hazards</a:t>
            </a:r>
            <a:endParaRPr lang="en-US" sz="2000" i="1"/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auto">
          <a:xfrm>
            <a:off x="814388" y="3251200"/>
            <a:ext cx="7931150" cy="300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However, the hazard is avoided because </a:t>
            </a: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our memory system completes writes in one cycle !</a:t>
            </a: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Load/Store hazards are sometimes resolved in the pipeline and sometimes in the memory system itself.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More on this later in the course.</a:t>
            </a:r>
          </a:p>
        </p:txBody>
      </p:sp>
      <p:sp>
        <p:nvSpPr>
          <p:cNvPr id="1299460" name="Rectangle 4"/>
          <p:cNvSpPr>
            <a:spLocks noChangeArrowheads="1"/>
          </p:cNvSpPr>
          <p:nvPr/>
        </p:nvSpPr>
        <p:spPr bwMode="auto">
          <a:xfrm>
            <a:off x="736600" y="1460500"/>
            <a:ext cx="1879384" cy="11977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[x1+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7]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x2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x4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M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[x3+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5]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99461" name="Rectangle 5"/>
          <p:cNvSpPr>
            <a:spLocks noChangeArrowheads="1"/>
          </p:cNvSpPr>
          <p:nvPr/>
        </p:nvSpPr>
        <p:spPr bwMode="auto">
          <a:xfrm>
            <a:off x="4599623" y="1738313"/>
            <a:ext cx="3678555" cy="369332"/>
          </a:xfrm>
          <a:prstGeom prst="rect">
            <a:avLst/>
          </a:prstGeom>
          <a:solidFill>
            <a:srgbClr val="CFBDC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x1+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7 =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5 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data hazard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9983-9F63-2F49-B33E-95A5446CAEE3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Quiz 1 on Feb 14 will cover PS1, Lab1, lectures 1-5, and associated readings.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Section on Friday will review pipelining.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Strategy 2:</a:t>
            </a:r>
            <a:br>
              <a:rPr lang="en-US" sz="2400">
                <a:solidFill>
                  <a:schemeClr val="tx1"/>
                </a:solidFill>
                <a:latin typeface="Verdana" charset="0"/>
              </a:rPr>
            </a:b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Route data as soon as possible after it is calculated to the earlier pipeline stage </a:t>
            </a:r>
            <a:r>
              <a:rPr lang="en-US" sz="2400">
                <a:solidFill>
                  <a:schemeClr val="tx1"/>
                </a:solidFill>
                <a:latin typeface="Verdana" charset="0"/>
                <a:sym typeface="Wingdings" charset="2"/>
              </a:rPr>
              <a:t>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Verdana" charset="0"/>
              </a:rPr>
              <a:t>bypass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C545-974E-6948-AA96-780454980F60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71628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An Ideal Pipeline </a:t>
            </a: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1100138" y="2770188"/>
            <a:ext cx="7243762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All objects go through the same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No sharing of resources between any two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Propagation delay through all pipeline stages is equal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The scheduling of an object entering the pipeline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is not affected by the objects in other stages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grpSp>
        <p:nvGrpSpPr>
          <p:cNvPr id="1326084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132608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32609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2610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32610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32610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06" name="Text Box 26"/>
          <p:cNvSpPr txBox="1">
            <a:spLocks noChangeArrowheads="1"/>
          </p:cNvSpPr>
          <p:nvPr/>
        </p:nvSpPr>
        <p:spPr bwMode="auto">
          <a:xfrm>
            <a:off x="1787525" y="5365750"/>
            <a:ext cx="70215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Verdana" charset="0"/>
              </a:rPr>
              <a:t>These conditions generally hold for industrial assembly </a:t>
            </a:r>
            <a:r>
              <a:rPr lang="en-US" sz="2000" i="1" dirty="0" smtClean="0">
                <a:solidFill>
                  <a:srgbClr val="FF0000"/>
                </a:solidFill>
                <a:latin typeface="Verdana" charset="0"/>
              </a:rPr>
              <a:t>lines, but instructions depend on each other!</a:t>
            </a:r>
            <a:endParaRPr lang="en-US" sz="20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4762"/>
            <a:ext cx="71755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690812"/>
            <a:ext cx="80089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Each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stall or kill 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Symbol" charset="2"/>
              </a:rPr>
              <a:t>		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CPI  &gt;  1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 </a:t>
            </a:r>
            <a:endParaRPr lang="en-US" sz="90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1301508" name="Group 4"/>
          <p:cNvGrpSpPr>
            <a:grpSpLocks/>
          </p:cNvGrpSpPr>
          <p:nvPr/>
        </p:nvGrpSpPr>
        <p:grpSpPr bwMode="auto">
          <a:xfrm>
            <a:off x="542925" y="854075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1301513" name="Group 9"/>
          <p:cNvGrpSpPr>
            <a:grpSpLocks/>
          </p:cNvGrpSpPr>
          <p:nvPr/>
        </p:nvGrpSpPr>
        <p:grpSpPr bwMode="auto">
          <a:xfrm>
            <a:off x="685800" y="4511676"/>
            <a:ext cx="8180388" cy="1751013"/>
            <a:chOff x="432" y="3099"/>
            <a:chExt cx="5153" cy="1103"/>
          </a:xfrm>
        </p:grpSpPr>
        <p:grpSp>
          <p:nvGrpSpPr>
            <p:cNvPr id="130151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153" cy="11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1800" dirty="0" smtClean="0">
                  <a:solidFill>
                    <a:schemeClr val="accent1"/>
                  </a:solidFill>
                  <a:latin typeface="Verdana" charset="0"/>
                </a:rPr>
                <a:t>x0 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+ 10		IF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 dirty="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x4 </a:t>
              </a:r>
              <a:r>
                <a:rPr lang="en-US" sz="18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 dirty="0" smtClean="0">
                  <a:solidFill>
                    <a:srgbClr val="56127A"/>
                  </a:solidFill>
                  <a:latin typeface="Verdana" charset="0"/>
                </a:rPr>
                <a:t> x1 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+ 17			IF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 dirty="0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 dirty="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 dirty="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554412"/>
            <a:ext cx="85328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the output of the ALU to its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-508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grpSp>
        <p:nvGrpSpPr>
          <p:cNvPr id="1302531" name="Group 3"/>
          <p:cNvGrpSpPr>
            <a:grpSpLocks/>
          </p:cNvGrpSpPr>
          <p:nvPr/>
        </p:nvGrpSpPr>
        <p:grpSpPr bwMode="auto">
          <a:xfrm>
            <a:off x="4432301" y="2419350"/>
            <a:ext cx="2135188" cy="1123950"/>
            <a:chOff x="2792" y="1812"/>
            <a:chExt cx="1345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253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 flipH="1">
              <a:off x="3144" y="1993"/>
              <a:ext cx="4" cy="24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915" y="1812"/>
              <a:ext cx="41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dirty="0" err="1" smtClean="0">
                  <a:solidFill>
                    <a:srgbClr val="56127A"/>
                  </a:solidFill>
                  <a:latin typeface="Verdana" charset="0"/>
                </a:rPr>
                <a:t>ASrc</a:t>
              </a:r>
              <a:endParaRPr lang="en-US" dirty="0">
                <a:solidFill>
                  <a:srgbClr val="56127A"/>
                </a:solidFill>
                <a:latin typeface="Verdana" charset="0"/>
              </a:endParaRPr>
            </a:p>
          </p:txBody>
        </p:sp>
      </p:grpSp>
      <p:grpSp>
        <p:nvGrpSpPr>
          <p:cNvPr id="1302539" name="Group 11"/>
          <p:cNvGrpSpPr>
            <a:grpSpLocks/>
          </p:cNvGrpSpPr>
          <p:nvPr/>
        </p:nvGrpSpPr>
        <p:grpSpPr bwMode="auto">
          <a:xfrm>
            <a:off x="0" y="1255713"/>
            <a:ext cx="6362700" cy="4852987"/>
            <a:chOff x="0" y="1079"/>
            <a:chExt cx="4008" cy="3057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801" cy="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Verdana" charset="0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2000" baseline="-25000" dirty="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2000" dirty="0" smtClean="0">
                  <a:solidFill>
                    <a:schemeClr val="accent1"/>
                  </a:solidFill>
                  <a:latin typeface="Verdana" charset="0"/>
                </a:rPr>
                <a:t>	x1 </a:t>
              </a:r>
              <a:r>
                <a:rPr lang="en-US" sz="2000" dirty="0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2000" dirty="0" smtClean="0">
                  <a:solidFill>
                    <a:schemeClr val="accent1"/>
                  </a:solidFill>
                  <a:latin typeface="Symbol" charset="2"/>
                </a:rPr>
                <a:t></a:t>
              </a: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x</a:t>
              </a:r>
              <a:r>
                <a:rPr lang="en-US" sz="2000" dirty="0" smtClean="0">
                  <a:solidFill>
                    <a:schemeClr val="accent1"/>
                  </a:solidFill>
                  <a:latin typeface="Verdana" charset="0"/>
                </a:rPr>
                <a:t>0 </a:t>
              </a: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+ 10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2000" baseline="-25000" dirty="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)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	x4 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x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1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+ 17</a:t>
              </a:r>
              <a:endParaRPr lang="en-US" sz="20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89" y="1079"/>
              <a:ext cx="89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x4 </a:t>
              </a:r>
              <a:r>
                <a:rPr lang="en-US" sz="2000" dirty="0" err="1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 smtClean="0">
                  <a:solidFill>
                    <a:srgbClr val="56127A"/>
                  </a:solidFill>
                  <a:latin typeface="Symbol" charset="2"/>
                </a:rPr>
                <a:t> 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x1</a:t>
              </a:r>
              <a:r>
                <a:rPr lang="en-US" sz="2000" dirty="0" smtClean="0">
                  <a:solidFill>
                    <a:srgbClr val="56127A"/>
                  </a:solidFill>
                  <a:latin typeface="Symbol" charset="2"/>
                </a:rPr>
                <a:t>.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..</a:t>
              </a:r>
              <a:r>
                <a:rPr lang="en-US" sz="2000" dirty="0" err="1">
                  <a:solidFill>
                    <a:srgbClr val="56127A"/>
                  </a:solidFill>
                  <a:latin typeface="Symbol" charset="2"/>
                </a:rPr>
                <a:t></a:t>
              </a:r>
              <a:endParaRPr lang="en-US" sz="2000" dirty="0">
                <a:solidFill>
                  <a:srgbClr val="56127A"/>
                </a:solidFill>
                <a:latin typeface="Symbol" charset="2"/>
              </a:endParaRP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48" y="1079"/>
              <a:ext cx="66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smtClean="0">
                  <a:solidFill>
                    <a:schemeClr val="accent1"/>
                  </a:solidFill>
                  <a:latin typeface="Verdana" charset="0"/>
                </a:rPr>
                <a:t>x1 </a:t>
              </a:r>
              <a:r>
                <a:rPr lang="en-US" sz="2000" dirty="0" err="1">
                  <a:solidFill>
                    <a:schemeClr val="accent1"/>
                  </a:solidFill>
                  <a:latin typeface="Symbol" charset="2"/>
                </a:rPr>
                <a:t></a:t>
              </a:r>
              <a:r>
                <a:rPr lang="en-US" sz="2000" dirty="0">
                  <a:solidFill>
                    <a:schemeClr val="accent1"/>
                  </a:solidFill>
                  <a:latin typeface="Symbol" charset="2"/>
                </a:rPr>
                <a:t>...</a:t>
              </a:r>
              <a:r>
                <a:rPr lang="en-US" sz="2000" dirty="0" err="1">
                  <a:solidFill>
                    <a:schemeClr val="accent1"/>
                  </a:solidFill>
                  <a:latin typeface="Symbol" charset="2"/>
                </a:rPr>
                <a:t></a:t>
              </a:r>
              <a:endParaRPr lang="en-US" sz="2000" dirty="0">
                <a:solidFill>
                  <a:schemeClr val="accent1"/>
                </a:solidFill>
                <a:latin typeface="Symbol" charset="2"/>
              </a:endParaRPr>
            </a:p>
          </p:txBody>
        </p:sp>
      </p:grpSp>
      <p:grpSp>
        <p:nvGrpSpPr>
          <p:cNvPr id="1302543" name="Group 15"/>
          <p:cNvGrpSpPr>
            <a:grpSpLocks/>
          </p:cNvGrpSpPr>
          <p:nvPr/>
        </p:nvGrpSpPr>
        <p:grpSpPr bwMode="auto">
          <a:xfrm>
            <a:off x="290513" y="752475"/>
            <a:ext cx="8837612" cy="4164013"/>
            <a:chOff x="183" y="762"/>
            <a:chExt cx="5567" cy="2623"/>
          </a:xfrm>
        </p:grpSpPr>
        <p:grpSp>
          <p:nvGrpSpPr>
            <p:cNvPr id="1302544" name="Group 16"/>
            <p:cNvGrpSpPr>
              <a:grpSpLocks/>
            </p:cNvGrpSpPr>
            <p:nvPr/>
          </p:nvGrpSpPr>
          <p:grpSpPr bwMode="auto">
            <a:xfrm>
              <a:off x="183" y="762"/>
              <a:ext cx="5465" cy="2623"/>
              <a:chOff x="183" y="762"/>
              <a:chExt cx="5465" cy="2623"/>
            </a:xfrm>
          </p:grpSpPr>
          <p:grpSp>
            <p:nvGrpSpPr>
              <p:cNvPr id="1302545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212" cy="1545"/>
                <a:chOff x="1438" y="1144"/>
                <a:chExt cx="4212" cy="1545"/>
              </a:xfrm>
            </p:grpSpPr>
            <p:grpSp>
              <p:nvGrpSpPr>
                <p:cNvPr id="1302546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02553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302557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579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9" cy="369"/>
                <a:chOff x="391" y="2136"/>
                <a:chExt cx="239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586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0" cy="306"/>
                <a:chOff x="3311" y="2120"/>
                <a:chExt cx="180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302590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80" cy="306"/>
                <a:chOff x="3311" y="2456"/>
                <a:chExt cx="180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30259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597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3" cy="306"/>
                <a:chOff x="3935" y="2288"/>
                <a:chExt cx="173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302601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04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92" cy="306"/>
                <a:chOff x="5420" y="2656"/>
                <a:chExt cx="192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12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6" cy="596"/>
                <a:chOff x="733" y="2221"/>
                <a:chExt cx="566" cy="596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302617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23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21" cy="304"/>
                <a:chOff x="1238" y="2263"/>
                <a:chExt cx="221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188" y="2841"/>
                <a:ext cx="414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Imm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Select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33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44" cy="748"/>
                <a:chOff x="2224" y="1737"/>
                <a:chExt cx="444" cy="748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err="1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  <a:endParaRPr lang="en-US" sz="14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52" cy="17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 err="1" smtClean="0">
                      <a:solidFill>
                        <a:schemeClr val="tx1"/>
                      </a:solidFill>
                      <a:latin typeface="Verdana" charset="0"/>
                    </a:rPr>
                    <a:t>wa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  <a:endParaRPr lang="en-US" sz="12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44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6" cy="868"/>
                <a:chOff x="4391" y="2188"/>
                <a:chExt cx="586" cy="868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56" name="Group 128"/>
              <p:cNvGrpSpPr>
                <a:grpSpLocks/>
              </p:cNvGrpSpPr>
              <p:nvPr/>
            </p:nvGrpSpPr>
            <p:grpSpPr bwMode="auto">
              <a:xfrm>
                <a:off x="4979" y="1576"/>
                <a:ext cx="669" cy="514"/>
                <a:chOff x="4755" y="1768"/>
                <a:chExt cx="893" cy="514"/>
              </a:xfrm>
            </p:grpSpPr>
            <p:grpSp>
              <p:nvGrpSpPr>
                <p:cNvPr id="1302657" name="Group 129"/>
                <p:cNvGrpSpPr>
                  <a:grpSpLocks/>
                </p:cNvGrpSpPr>
                <p:nvPr/>
              </p:nvGrpSpPr>
              <p:grpSpPr bwMode="auto">
                <a:xfrm>
                  <a:off x="4755" y="1768"/>
                  <a:ext cx="851" cy="345"/>
                  <a:chOff x="4812" y="1304"/>
                  <a:chExt cx="851" cy="345"/>
                </a:xfrm>
              </p:grpSpPr>
              <p:sp>
                <p:nvSpPr>
                  <p:cNvPr id="1302658" name="Freeform 130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268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30266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530" cy="301"/>
                    <a:chOff x="4812" y="1348"/>
                    <a:chExt cx="530" cy="301"/>
                  </a:xfrm>
                </p:grpSpPr>
                <p:sp>
                  <p:nvSpPr>
                    <p:cNvPr id="130266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20" y="1348"/>
                      <a:ext cx="222" cy="153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Verdana" charset="0"/>
                        </a:rPr>
                        <a:t>1</a:t>
                      </a:r>
                      <a:endParaRPr lang="en-US" sz="1000" dirty="0">
                        <a:solidFill>
                          <a:schemeClr val="tx1"/>
                        </a:solidFill>
                        <a:latin typeface="Verdana" charset="0"/>
                      </a:endParaRPr>
                    </a:p>
                  </p:txBody>
                </p:sp>
                <p:sp>
                  <p:nvSpPr>
                    <p:cNvPr id="13026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67" name="Group 139"/>
              <p:cNvGrpSpPr>
                <a:grpSpLocks/>
              </p:cNvGrpSpPr>
              <p:nvPr/>
            </p:nvGrpSpPr>
            <p:grpSpPr bwMode="auto">
              <a:xfrm>
                <a:off x="2340" y="1402"/>
                <a:ext cx="667" cy="338"/>
                <a:chOff x="2860" y="1234"/>
                <a:chExt cx="667" cy="338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60" y="1234"/>
                  <a:ext cx="496" cy="19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 dirty="0" smtClean="0">
                      <a:solidFill>
                        <a:schemeClr val="tx1"/>
                      </a:solidFill>
                      <a:latin typeface="Verdana" charset="0"/>
                    </a:rPr>
                    <a:t>bubble</a:t>
                  </a:r>
                  <a:endParaRPr lang="en-US" sz="1400" dirty="0">
                    <a:solidFill>
                      <a:schemeClr val="tx1"/>
                    </a:solidFill>
                    <a:latin typeface="Verdana" charset="0"/>
                  </a:endParaRP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4968875"/>
            <a:ext cx="3883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When does </a:t>
            </a:r>
            <a:r>
              <a:rPr lang="en-US" sz="2000" i="1" u="sng">
                <a:solidFill>
                  <a:schemeClr val="tx1"/>
                </a:solidFill>
                <a:latin typeface="Verdana" charset="0"/>
              </a:rPr>
              <a:t>this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 bypass help?</a:t>
            </a:r>
          </a:p>
        </p:txBody>
      </p:sp>
      <p:grpSp>
        <p:nvGrpSpPr>
          <p:cNvPr id="1302681" name="Group 153"/>
          <p:cNvGrpSpPr>
            <a:grpSpLocks/>
          </p:cNvGrpSpPr>
          <p:nvPr/>
        </p:nvGrpSpPr>
        <p:grpSpPr bwMode="auto">
          <a:xfrm>
            <a:off x="3111502" y="5359400"/>
            <a:ext cx="2774951" cy="838200"/>
            <a:chOff x="1960" y="3664"/>
            <a:chExt cx="1748" cy="528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503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smtClean="0">
                  <a:solidFill>
                    <a:schemeClr val="accent1"/>
                  </a:solidFill>
                  <a:latin typeface="Verdana" charset="0"/>
                </a:rPr>
                <a:t>x1 </a:t>
              </a:r>
              <a:r>
                <a:rPr lang="en-US" sz="2000" dirty="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M</a:t>
              </a:r>
              <a:r>
                <a:rPr lang="en-US" sz="2000" dirty="0" smtClean="0">
                  <a:solidFill>
                    <a:schemeClr val="accent1"/>
                  </a:solidFill>
                  <a:latin typeface="Verdana" charset="0"/>
                </a:rPr>
                <a:t>[x0 </a:t>
              </a: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+ 10]</a:t>
              </a:r>
              <a:endParaRPr lang="en-US" sz="2000" dirty="0" smtClean="0">
                <a:solidFill>
                  <a:schemeClr val="accent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x4 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x1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2684" name="Group 156"/>
          <p:cNvGrpSpPr>
            <a:grpSpLocks/>
          </p:cNvGrpSpPr>
          <p:nvPr/>
        </p:nvGrpSpPr>
        <p:grpSpPr bwMode="auto">
          <a:xfrm>
            <a:off x="6248401" y="5359400"/>
            <a:ext cx="2262188" cy="838200"/>
            <a:chOff x="3936" y="3664"/>
            <a:chExt cx="1425" cy="528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220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chemeClr val="accent1"/>
                  </a:solidFill>
                  <a:latin typeface="Verdana" charset="0"/>
                </a:rPr>
                <a:t>JAL  500</a:t>
              </a:r>
              <a:endParaRPr lang="en-US" sz="2000" dirty="0" smtClean="0">
                <a:solidFill>
                  <a:schemeClr val="accent1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x4 </a:t>
              </a:r>
              <a:r>
                <a:rPr lang="en-US" sz="2000" dirty="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2000" dirty="0" smtClean="0">
                  <a:solidFill>
                    <a:srgbClr val="56127A"/>
                  </a:solidFill>
                  <a:latin typeface="Symbol" charset="2"/>
                </a:rPr>
                <a:t>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x1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003925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0039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0039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  <p:sp>
        <p:nvSpPr>
          <p:cNvPr id="163" name="Line 31"/>
          <p:cNvSpPr>
            <a:spLocks noChangeShapeType="1"/>
          </p:cNvSpPr>
          <p:nvPr/>
        </p:nvSpPr>
        <p:spPr bwMode="auto">
          <a:xfrm flipH="1">
            <a:off x="8081160" y="2267700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8E8-BC41-C543-9A3D-5F35E9F604D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7162800" cy="10541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/>
              <a:t>The Bypass Signal</a:t>
            </a:r>
            <a:r>
              <a:rPr lang="en-US" i="1"/>
              <a:t/>
            </a:r>
            <a:br>
              <a:rPr lang="en-US" i="1"/>
            </a:br>
            <a:r>
              <a:rPr lang="en-US" sz="2000" i="1"/>
              <a:t>Deriving it from the Stall Signal</a:t>
            </a:r>
          </a:p>
        </p:txBody>
      </p:sp>
      <p:sp>
        <p:nvSpPr>
          <p:cNvPr id="1303555" name="Rectangle 3"/>
          <p:cNvSpPr>
            <a:spLocks noChangeArrowheads="1"/>
          </p:cNvSpPr>
          <p:nvPr/>
        </p:nvSpPr>
        <p:spPr bwMode="auto">
          <a:xfrm>
            <a:off x="652463" y="3675063"/>
            <a:ext cx="3814173" cy="40011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ASrc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=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.re1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303556" name="Rectangle 4"/>
          <p:cNvSpPr>
            <a:spLocks noChangeArrowheads="1"/>
          </p:cNvSpPr>
          <p:nvPr/>
        </p:nvSpPr>
        <p:spPr bwMode="auto">
          <a:xfrm>
            <a:off x="4267200" y="2438400"/>
            <a:ext cx="4319355" cy="11977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we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ALU,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ALUi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LW, JALR 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(ws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   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    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off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03557" name="Text Box 5"/>
          <p:cNvSpPr txBox="1">
            <a:spLocks noChangeArrowheads="1"/>
          </p:cNvSpPr>
          <p:nvPr/>
        </p:nvSpPr>
        <p:spPr bwMode="auto">
          <a:xfrm>
            <a:off x="593725" y="4235450"/>
            <a:ext cx="7481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No because only ALU and </a:t>
            </a:r>
            <a:r>
              <a:rPr lang="en-US" sz="2000" dirty="0" err="1">
                <a:solidFill>
                  <a:schemeClr val="tx1"/>
                </a:solidFill>
                <a:latin typeface="Verdana" charset="0"/>
              </a:rPr>
              <a:t>ALUi</a:t>
            </a: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 instructions can benefit from this bypass</a:t>
            </a:r>
          </a:p>
        </p:txBody>
      </p:sp>
      <p:sp>
        <p:nvSpPr>
          <p:cNvPr id="1303558" name="Text Box 6"/>
          <p:cNvSpPr txBox="1">
            <a:spLocks noChangeArrowheads="1"/>
          </p:cNvSpPr>
          <p:nvPr/>
        </p:nvSpPr>
        <p:spPr bwMode="auto">
          <a:xfrm>
            <a:off x="5419725" y="3694113"/>
            <a:ext cx="2090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Is this correct?</a:t>
            </a:r>
            <a:endParaRPr lang="en-US" sz="2000" b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3559" name="Text Box 7"/>
          <p:cNvSpPr txBox="1">
            <a:spLocks noChangeArrowheads="1"/>
          </p:cNvSpPr>
          <p:nvPr/>
        </p:nvSpPr>
        <p:spPr bwMode="auto">
          <a:xfrm>
            <a:off x="631825" y="4989513"/>
            <a:ext cx="681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Split we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E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 into two components: we-bypass, we-stall</a:t>
            </a:r>
            <a:endParaRPr lang="en-US" sz="2000" b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3560" name="Rectangle 8"/>
          <p:cNvSpPr>
            <a:spLocks noChangeArrowheads="1"/>
          </p:cNvSpPr>
          <p:nvPr/>
        </p:nvSpPr>
        <p:spPr bwMode="auto">
          <a:xfrm>
            <a:off x="228600" y="1357313"/>
            <a:ext cx="8763000" cy="78483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stall = ( ((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).re1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         +((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).re2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 </a:t>
            </a:r>
          </a:p>
        </p:txBody>
      </p:sp>
      <p:sp>
        <p:nvSpPr>
          <p:cNvPr id="1303561" name="Rectangle 9"/>
          <p:cNvSpPr>
            <a:spLocks noChangeArrowheads="1"/>
          </p:cNvSpPr>
          <p:nvPr/>
        </p:nvSpPr>
        <p:spPr bwMode="auto">
          <a:xfrm>
            <a:off x="762000" y="2459836"/>
            <a:ext cx="3735742" cy="11977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 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X1</a:t>
            </a: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else 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 smtClean="0">
                <a:solidFill>
                  <a:srgbClr val="56127A"/>
                </a:solidFill>
                <a:latin typeface="Verdana" charset="0"/>
              </a:rPr>
              <a:t>rd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03562" name="Line 10"/>
          <p:cNvSpPr>
            <a:spLocks noChangeShapeType="1"/>
          </p:cNvSpPr>
          <p:nvPr/>
        </p:nvSpPr>
        <p:spPr bwMode="auto">
          <a:xfrm>
            <a:off x="1689100" y="1562100"/>
            <a:ext cx="1866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animBg="1" autoUpdateAnimBg="0"/>
      <p:bldP spid="1303557" grpId="0" autoUpdateAnimBg="0"/>
      <p:bldP spid="1303558" grpId="0" autoUpdateAnimBg="0"/>
      <p:bldP spid="1303559" grpId="0" autoUpdateAnimBg="0"/>
      <p:bldP spid="13035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0138-387E-1A48-AD53-F7CB922C9F6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06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 and Stall Signals</a:t>
            </a:r>
            <a:endParaRPr lang="en-US" sz="2000" i="1"/>
          </a:p>
        </p:txBody>
      </p:sp>
      <p:sp>
        <p:nvSpPr>
          <p:cNvPr id="1305603" name="Rectangle 3"/>
          <p:cNvSpPr>
            <a:spLocks noChangeArrowheads="1"/>
          </p:cNvSpPr>
          <p:nvPr/>
        </p:nvSpPr>
        <p:spPr bwMode="auto">
          <a:xfrm>
            <a:off x="592138" y="1901825"/>
            <a:ext cx="34036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we-bypass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ALU, ALUi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(ws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  ... 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05604" name="Text Box 4"/>
          <p:cNvSpPr txBox="1">
            <a:spLocks noChangeArrowheads="1"/>
          </p:cNvSpPr>
          <p:nvPr/>
        </p:nvSpPr>
        <p:spPr bwMode="auto">
          <a:xfrm>
            <a:off x="560388" y="3487738"/>
            <a:ext cx="4884232" cy="36933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ASrc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	=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1800" dirty="0" err="1">
                <a:solidFill>
                  <a:srgbClr val="FF0000"/>
                </a:solidFill>
                <a:latin typeface="Verdana" charset="0"/>
              </a:rPr>
              <a:t>we-bypass</a:t>
            </a:r>
            <a:r>
              <a:rPr lang="en-US" sz="1800" baseline="-25000" dirty="0" err="1">
                <a:solidFill>
                  <a:srgbClr val="FF0000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. re1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305605" name="Text Box 5"/>
          <p:cNvSpPr txBox="1">
            <a:spLocks noChangeArrowheads="1"/>
          </p:cNvSpPr>
          <p:nvPr/>
        </p:nvSpPr>
        <p:spPr bwMode="auto">
          <a:xfrm>
            <a:off x="365125" y="1382713"/>
            <a:ext cx="681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Split </a:t>
            </a:r>
            <a:r>
              <a:rPr lang="en-US" sz="2000" dirty="0" err="1">
                <a:solidFill>
                  <a:schemeClr val="tx1"/>
                </a:solidFill>
                <a:latin typeface="Verdana" charset="0"/>
              </a:rPr>
              <a:t>we</a:t>
            </a:r>
            <a:r>
              <a:rPr lang="en-US" sz="2000" baseline="-25000" dirty="0" err="1">
                <a:solidFill>
                  <a:schemeClr val="tx1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Verdana" charset="0"/>
              </a:rPr>
              <a:t> into two components: we-bypass, we-stall</a:t>
            </a:r>
            <a:endParaRPr lang="en-US" sz="2000" b="1" dirty="0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5606" name="Rectangle 6"/>
          <p:cNvSpPr>
            <a:spLocks noChangeArrowheads="1"/>
          </p:cNvSpPr>
          <p:nvPr/>
        </p:nvSpPr>
        <p:spPr bwMode="auto">
          <a:xfrm>
            <a:off x="152400" y="4114800"/>
            <a:ext cx="90678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stall =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1800" dirty="0" err="1">
                <a:solidFill>
                  <a:srgbClr val="FF0000"/>
                </a:solidFill>
                <a:latin typeface="Verdana" charset="0"/>
              </a:rPr>
              <a:t>we-stall</a:t>
            </a:r>
            <a:r>
              <a:rPr lang="en-US" sz="1800" baseline="-25000" dirty="0" err="1">
                <a:solidFill>
                  <a:srgbClr val="FF0000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(rs1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 re1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+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+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(rs2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=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). re2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                 </a:t>
            </a:r>
          </a:p>
        </p:txBody>
      </p:sp>
      <p:sp>
        <p:nvSpPr>
          <p:cNvPr id="1305607" name="Rectangle 7"/>
          <p:cNvSpPr>
            <a:spLocks noChangeArrowheads="1"/>
          </p:cNvSpPr>
          <p:nvPr/>
        </p:nvSpPr>
        <p:spPr bwMode="auto">
          <a:xfrm>
            <a:off x="4795838" y="1914525"/>
            <a:ext cx="3269451" cy="11977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we-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stall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LW, JALR	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     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JAL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on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 	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off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" y="152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Fully Bypassed Datapath</a:t>
            </a:r>
          </a:p>
        </p:txBody>
      </p:sp>
      <p:grpSp>
        <p:nvGrpSpPr>
          <p:cNvPr id="1306627" name="Group 3"/>
          <p:cNvGrpSpPr>
            <a:grpSpLocks/>
          </p:cNvGrpSpPr>
          <p:nvPr/>
        </p:nvGrpSpPr>
        <p:grpSpPr bwMode="auto">
          <a:xfrm>
            <a:off x="200025" y="933450"/>
            <a:ext cx="8837612" cy="4121150"/>
            <a:chOff x="183" y="892"/>
            <a:chExt cx="556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  <p:grpSp>
          <p:nvGrpSpPr>
            <p:cNvPr id="1306631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1306632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6639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21" cy="304"/>
                <a:chOff x="3286" y="1144"/>
                <a:chExt cx="221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1306643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62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69" name="Group 45"/>
            <p:cNvGrpSpPr>
              <a:grpSpLocks/>
            </p:cNvGrpSpPr>
            <p:nvPr/>
          </p:nvGrpSpPr>
          <p:grpSpPr bwMode="auto">
            <a:xfrm>
              <a:off x="3247" y="2192"/>
              <a:ext cx="180" cy="306"/>
              <a:chOff x="3304" y="2120"/>
              <a:chExt cx="180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1306673" name="Group 49"/>
            <p:cNvGrpSpPr>
              <a:grpSpLocks/>
            </p:cNvGrpSpPr>
            <p:nvPr/>
          </p:nvGrpSpPr>
          <p:grpSpPr bwMode="auto">
            <a:xfrm>
              <a:off x="3247" y="2528"/>
              <a:ext cx="180" cy="306"/>
              <a:chOff x="3304" y="2456"/>
              <a:chExt cx="180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306677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680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306684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687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95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306700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70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14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6716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6719" name="Group 95"/>
            <p:cNvGrpSpPr>
              <a:grpSpLocks/>
            </p:cNvGrpSpPr>
            <p:nvPr/>
          </p:nvGrpSpPr>
          <p:grpSpPr bwMode="auto">
            <a:xfrm>
              <a:off x="1799" y="2841"/>
              <a:ext cx="414" cy="289"/>
              <a:chOff x="1799" y="2841"/>
              <a:chExt cx="414" cy="289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799" y="2841"/>
                <a:ext cx="414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Imm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Select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  <p:grpSp>
          <p:nvGrpSpPr>
            <p:cNvPr id="1306722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Verdana" charset="0"/>
                  </a:rPr>
                  <a:t>GPRs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wa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wd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733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45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1306746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06749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606" cy="301"/>
                  <a:chOff x="4812" y="1348"/>
                  <a:chExt cx="606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96" y="1348"/>
                    <a:ext cx="222" cy="15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 dirty="0" smtClean="0">
                        <a:solidFill>
                          <a:schemeClr val="tx1"/>
                        </a:solidFill>
                        <a:latin typeface="Verdana" charset="0"/>
                      </a:rPr>
                      <a:t>1</a:t>
                    </a:r>
                    <a:endParaRPr lang="en-US" sz="10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56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71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</p:grpSp>
      <p:sp>
        <p:nvSpPr>
          <p:cNvPr id="1306789" name="Rectangle 165"/>
          <p:cNvSpPr>
            <a:spLocks noChangeArrowheads="1"/>
          </p:cNvSpPr>
          <p:nvPr/>
        </p:nvSpPr>
        <p:spPr bwMode="auto">
          <a:xfrm>
            <a:off x="76200" y="4767263"/>
            <a:ext cx="202088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Is there still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a need for the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stall signal ?</a:t>
            </a:r>
          </a:p>
        </p:txBody>
      </p: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2295525" y="5432425"/>
            <a:ext cx="6641678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stall =  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 (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=LW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).(ws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0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 )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.re1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D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+ 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rs2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 (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=LW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).(ws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0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 )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.re2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 flipH="1">
            <a:off x="7977090" y="223254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77"/>
          <p:cNvGrpSpPr/>
          <p:nvPr/>
        </p:nvGrpSpPr>
        <p:grpSpPr>
          <a:xfrm>
            <a:off x="1752600" y="4011613"/>
            <a:ext cx="3048000" cy="304800"/>
            <a:chOff x="1295400" y="5410200"/>
            <a:chExt cx="3048000" cy="304800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010400" cy="736600"/>
          </a:xfrm>
        </p:spPr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12" name="Group 111"/>
          <p:cNvGrpSpPr/>
          <p:nvPr/>
        </p:nvGrpSpPr>
        <p:grpSpPr>
          <a:xfrm>
            <a:off x="838200" y="1066800"/>
            <a:ext cx="7391400" cy="1631652"/>
            <a:chOff x="974725" y="1371600"/>
            <a:chExt cx="7391400" cy="1631652"/>
          </a:xfrm>
        </p:grpSpPr>
        <p:grpSp>
          <p:nvGrpSpPr>
            <p:cNvPr id="43" name="Group 95"/>
            <p:cNvGrpSpPr/>
            <p:nvPr/>
          </p:nvGrpSpPr>
          <p:grpSpPr>
            <a:xfrm>
              <a:off x="974725" y="1779587"/>
              <a:ext cx="7391400" cy="1223665"/>
              <a:chOff x="990600" y="5105400"/>
              <a:chExt cx="7391400" cy="1223665"/>
            </a:xfrm>
          </p:grpSpPr>
          <p:grpSp>
            <p:nvGrpSpPr>
              <p:cNvPr id="53" name="Group 64"/>
              <p:cNvGrpSpPr/>
              <p:nvPr/>
            </p:nvGrpSpPr>
            <p:grpSpPr>
              <a:xfrm>
                <a:off x="990600" y="5181600"/>
                <a:ext cx="3048000" cy="304800"/>
                <a:chOff x="1295400" y="5410200"/>
                <a:chExt cx="3048000" cy="304800"/>
              </a:xfrm>
            </p:grpSpPr>
            <p:sp>
              <p:nvSpPr>
                <p:cNvPr id="54" name="Rectangle 53"/>
                <p:cNvSpPr/>
                <p:nvPr/>
              </p:nvSpPr>
              <p:spPr bwMode="auto">
                <a:xfrm>
                  <a:off x="1295400" y="5410200"/>
                  <a:ext cx="3048000" cy="304800"/>
                </a:xfrm>
                <a:prstGeom prst="rect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5" name="Rectangle 54"/>
                <p:cNvSpPr/>
                <p:nvPr/>
              </p:nvSpPr>
              <p:spPr bwMode="auto">
                <a:xfrm>
                  <a:off x="1295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1600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 bwMode="auto">
                <a:xfrm>
                  <a:off x="1905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8" name="Rectangle 57"/>
                <p:cNvSpPr/>
                <p:nvPr/>
              </p:nvSpPr>
              <p:spPr bwMode="auto">
                <a:xfrm>
                  <a:off x="2209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9" name="Rectangle 58"/>
                <p:cNvSpPr/>
                <p:nvPr/>
              </p:nvSpPr>
              <p:spPr bwMode="auto">
                <a:xfrm>
                  <a:off x="2514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2819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 bwMode="auto">
                <a:xfrm>
                  <a:off x="3124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2" name="Rectangle 61"/>
                <p:cNvSpPr/>
                <p:nvPr/>
              </p:nvSpPr>
              <p:spPr bwMode="auto">
                <a:xfrm>
                  <a:off x="3429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 bwMode="auto">
                <a:xfrm>
                  <a:off x="3733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4038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5" name="Group 65"/>
              <p:cNvGrpSpPr/>
              <p:nvPr/>
            </p:nvGrpSpPr>
            <p:grpSpPr>
              <a:xfrm>
                <a:off x="1295400" y="5562600"/>
                <a:ext cx="3048000" cy="304800"/>
                <a:chOff x="1295400" y="5410200"/>
                <a:chExt cx="3048000" cy="304800"/>
              </a:xfrm>
            </p:grpSpPr>
            <p:sp>
              <p:nvSpPr>
                <p:cNvPr id="67" name="Rectangle 66"/>
                <p:cNvSpPr/>
                <p:nvPr/>
              </p:nvSpPr>
              <p:spPr bwMode="auto">
                <a:xfrm>
                  <a:off x="1295400" y="5410200"/>
                  <a:ext cx="3048000" cy="304800"/>
                </a:xfrm>
                <a:prstGeom prst="rect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 bwMode="auto">
                <a:xfrm>
                  <a:off x="1295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69" name="Rectangle 68"/>
                <p:cNvSpPr/>
                <p:nvPr/>
              </p:nvSpPr>
              <p:spPr bwMode="auto">
                <a:xfrm>
                  <a:off x="1600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 bwMode="auto">
                <a:xfrm>
                  <a:off x="1905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 bwMode="auto">
                <a:xfrm>
                  <a:off x="2209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 bwMode="auto">
                <a:xfrm>
                  <a:off x="2514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 bwMode="auto">
                <a:xfrm>
                  <a:off x="2819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3124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 bwMode="auto">
                <a:xfrm>
                  <a:off x="3429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 bwMode="auto">
                <a:xfrm>
                  <a:off x="3733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 bwMode="auto">
                <a:xfrm>
                  <a:off x="4038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66" name="Group 77"/>
              <p:cNvGrpSpPr/>
              <p:nvPr/>
            </p:nvGrpSpPr>
            <p:grpSpPr>
              <a:xfrm>
                <a:off x="1600200" y="5943600"/>
                <a:ext cx="3048000" cy="304800"/>
                <a:chOff x="1295400" y="5410200"/>
                <a:chExt cx="3048000" cy="304800"/>
              </a:xfrm>
            </p:grpSpPr>
            <p:sp>
              <p:nvSpPr>
                <p:cNvPr id="79" name="Rectangle 78"/>
                <p:cNvSpPr/>
                <p:nvPr/>
              </p:nvSpPr>
              <p:spPr bwMode="auto">
                <a:xfrm>
                  <a:off x="1295400" y="5410200"/>
                  <a:ext cx="3048000" cy="304800"/>
                </a:xfrm>
                <a:prstGeom prst="rect">
                  <a:avLst/>
                </a:prstGeom>
                <a:solidFill>
                  <a:schemeClr val="bg1"/>
                </a:solidFill>
                <a:ln w="762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 bwMode="auto">
                <a:xfrm>
                  <a:off x="1295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 bwMode="auto">
                <a:xfrm>
                  <a:off x="1600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 bwMode="auto">
                <a:xfrm>
                  <a:off x="1905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 bwMode="auto">
                <a:xfrm>
                  <a:off x="2209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4" name="Rectangle 83"/>
                <p:cNvSpPr/>
                <p:nvPr/>
              </p:nvSpPr>
              <p:spPr bwMode="auto">
                <a:xfrm>
                  <a:off x="2514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 bwMode="auto">
                <a:xfrm>
                  <a:off x="28194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 bwMode="auto">
                <a:xfrm>
                  <a:off x="31242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7" name="Rectangle 86"/>
                <p:cNvSpPr/>
                <p:nvPr/>
              </p:nvSpPr>
              <p:spPr bwMode="auto">
                <a:xfrm>
                  <a:off x="34290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8" name="Rectangle 87"/>
                <p:cNvSpPr/>
                <p:nvPr/>
              </p:nvSpPr>
              <p:spPr bwMode="auto">
                <a:xfrm>
                  <a:off x="37338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89" name="Rectangle 88"/>
                <p:cNvSpPr/>
                <p:nvPr/>
              </p:nvSpPr>
              <p:spPr bwMode="auto">
                <a:xfrm>
                  <a:off x="4038600" y="5410200"/>
                  <a:ext cx="304800" cy="304800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b="0" i="0" u="none" strike="noStrike" cap="none" normalizeH="0" baseline="0">
                    <a:ln>
                      <a:noFill/>
                    </a:ln>
                    <a:solidFill>
                      <a:schemeClr val="hlink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90" name="TextBox 89"/>
              <p:cNvSpPr txBox="1"/>
              <p:nvPr/>
            </p:nvSpPr>
            <p:spPr>
              <a:xfrm>
                <a:off x="4724400" y="5383213"/>
                <a:ext cx="36576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3 instructions finish in 3 cycles</a:t>
                </a: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CPI = 3/3 =1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905000" y="5105400"/>
                <a:ext cx="9374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Inst 1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2286000" y="5486400"/>
                <a:ext cx="9374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Inst 2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2667000" y="5867400"/>
                <a:ext cx="9374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00"/>
                    </a:solidFill>
                  </a:rPr>
                  <a:t>Inst 3</a:t>
                </a:r>
              </a:p>
            </p:txBody>
          </p:sp>
        </p:grpSp>
        <p:cxnSp>
          <p:nvCxnSpPr>
            <p:cNvPr id="100" name="Straight Arrow Connector 99"/>
            <p:cNvCxnSpPr/>
            <p:nvPr/>
          </p:nvCxnSpPr>
          <p:spPr bwMode="auto">
            <a:xfrm rot="5400000">
              <a:off x="4039393" y="1980407"/>
              <a:ext cx="1219202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 bwMode="auto">
            <a:xfrm rot="16200000" flipH="1">
              <a:off x="3505995" y="1599406"/>
              <a:ext cx="457200" cy="158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>
              <a:off x="3733800" y="1600200"/>
              <a:ext cx="914400" cy="1588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118" name="Group 64"/>
          <p:cNvGrpSpPr/>
          <p:nvPr/>
        </p:nvGrpSpPr>
        <p:grpSpPr>
          <a:xfrm>
            <a:off x="838200" y="2895600"/>
            <a:ext cx="3048000" cy="304800"/>
            <a:chOff x="1295400" y="5410200"/>
            <a:chExt cx="3048000" cy="304800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9" name="Group 65"/>
          <p:cNvGrpSpPr/>
          <p:nvPr/>
        </p:nvGrpSpPr>
        <p:grpSpPr>
          <a:xfrm>
            <a:off x="1143000" y="3276600"/>
            <a:ext cx="3048000" cy="304800"/>
            <a:chOff x="1295400" y="5410200"/>
            <a:chExt cx="3048000" cy="304800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20" name="Group 77"/>
          <p:cNvGrpSpPr/>
          <p:nvPr/>
        </p:nvGrpSpPr>
        <p:grpSpPr>
          <a:xfrm>
            <a:off x="1447800" y="3630613"/>
            <a:ext cx="3048000" cy="304800"/>
            <a:chOff x="1295400" y="5410200"/>
            <a:chExt cx="3048000" cy="304800"/>
          </a:xfrm>
          <a:solidFill>
            <a:schemeClr val="bg2"/>
          </a:solidFill>
        </p:grpSpPr>
        <p:sp>
          <p:nvSpPr>
            <p:cNvPr id="125" name="Rectangle 124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 instructions finish in 4 cycles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CPI = 4/3 = 1.33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28194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133600" y="32004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95600" y="3935413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3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43200" y="3554413"/>
            <a:ext cx="1143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Bubble</a:t>
            </a:r>
          </a:p>
        </p:txBody>
      </p:sp>
      <p:grpSp>
        <p:nvGrpSpPr>
          <p:cNvPr id="219" name="Group 77"/>
          <p:cNvGrpSpPr/>
          <p:nvPr/>
        </p:nvGrpSpPr>
        <p:grpSpPr>
          <a:xfrm>
            <a:off x="2057400" y="6019800"/>
            <a:ext cx="3048000" cy="304800"/>
            <a:chOff x="1295400" y="5410200"/>
            <a:chExt cx="3048000" cy="304800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1" name="Group 64"/>
          <p:cNvGrpSpPr/>
          <p:nvPr/>
        </p:nvGrpSpPr>
        <p:grpSpPr>
          <a:xfrm>
            <a:off x="838200" y="4522787"/>
            <a:ext cx="3048000" cy="304800"/>
            <a:chOff x="1295400" y="5410200"/>
            <a:chExt cx="3048000" cy="304800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1752600" y="4446587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1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447800" y="5181600"/>
            <a:ext cx="3048000" cy="461665"/>
            <a:chOff x="1143000" y="4827587"/>
            <a:chExt cx="3048000" cy="461665"/>
          </a:xfrm>
        </p:grpSpPr>
        <p:grpSp>
          <p:nvGrpSpPr>
            <p:cNvPr id="243" name="Group 65"/>
            <p:cNvGrpSpPr/>
            <p:nvPr/>
          </p:nvGrpSpPr>
          <p:grpSpPr>
            <a:xfrm>
              <a:off x="1143000" y="4903787"/>
              <a:ext cx="3048000" cy="304800"/>
              <a:chOff x="1295400" y="5410200"/>
              <a:chExt cx="3048000" cy="304800"/>
            </a:xfrm>
          </p:grpSpPr>
          <p:sp>
            <p:nvSpPr>
              <p:cNvPr id="244" name="Rectangle 243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>
              <a:off x="2133600" y="4827587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895600" y="55626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3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1143000" y="4800600"/>
            <a:ext cx="3048000" cy="461665"/>
            <a:chOff x="1447800" y="5181600"/>
            <a:chExt cx="3048000" cy="461665"/>
          </a:xfrm>
        </p:grpSpPr>
        <p:grpSp>
          <p:nvGrpSpPr>
            <p:cNvPr id="255" name="Group 77"/>
            <p:cNvGrpSpPr/>
            <p:nvPr/>
          </p:nvGrpSpPr>
          <p:grpSpPr>
            <a:xfrm>
              <a:off x="1447800" y="5257800"/>
              <a:ext cx="3048000" cy="304800"/>
              <a:chOff x="1295400" y="5410200"/>
              <a:chExt cx="3048000" cy="304800"/>
            </a:xfrm>
            <a:solidFill>
              <a:schemeClr val="bg2"/>
            </a:solidFill>
          </p:grpSpPr>
          <p:sp>
            <p:nvSpPr>
              <p:cNvPr id="256" name="Rectangle 255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270" name="TextBox 269"/>
            <p:cNvSpPr txBox="1"/>
            <p:nvPr/>
          </p:nvSpPr>
          <p:spPr>
            <a:xfrm>
              <a:off x="2743200" y="5181600"/>
              <a:ext cx="13996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Bubble 1</a:t>
              </a:r>
            </a:p>
          </p:txBody>
        </p:sp>
      </p:grpSp>
      <p:grpSp>
        <p:nvGrpSpPr>
          <p:cNvPr id="271" name="Group 77"/>
          <p:cNvGrpSpPr/>
          <p:nvPr/>
        </p:nvGrpSpPr>
        <p:grpSpPr>
          <a:xfrm>
            <a:off x="1752600" y="5638800"/>
            <a:ext cx="3048000" cy="304800"/>
            <a:chOff x="1295400" y="5410200"/>
            <a:chExt cx="3048000" cy="304800"/>
          </a:xfrm>
          <a:solidFill>
            <a:schemeClr val="bg2"/>
          </a:solidFill>
        </p:grpSpPr>
        <p:sp>
          <p:nvSpPr>
            <p:cNvPr id="272" name="Rectangle 271"/>
            <p:cNvSpPr/>
            <p:nvPr/>
          </p:nvSpPr>
          <p:spPr bwMode="auto">
            <a:xfrm>
              <a:off x="1295400" y="5410200"/>
              <a:ext cx="3048000" cy="304800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2954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6002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05000" y="5410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2098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5146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194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31242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4290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7338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4038600" y="5410200"/>
              <a:ext cx="304800" cy="304800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048000" y="5562600"/>
            <a:ext cx="1399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Bubble 2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572000" y="762000"/>
            <a:ext cx="4267200" cy="10156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3 instructions finish in 5cycles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CPI = 5/3 = 1.67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276600" y="5943600"/>
            <a:ext cx="93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Inst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C0D5-A6EA-A94B-9DCE-3D957E33E768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(3)</a:t>
            </a:r>
          </a:p>
        </p:txBody>
      </p:sp>
      <p:sp>
        <p:nvSpPr>
          <p:cNvPr id="1307651" name="Rectangle 3"/>
          <p:cNvSpPr>
            <a:spLocks noChangeArrowheads="1"/>
          </p:cNvSpPr>
          <p:nvPr/>
        </p:nvSpPr>
        <p:spPr bwMode="auto">
          <a:xfrm>
            <a:off x="762000" y="1447800"/>
            <a:ext cx="7623175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3: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Speculate on the dependence. Two cases:</a:t>
            </a:r>
          </a:p>
          <a:p>
            <a:pPr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	Guessed correctly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do nothing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Guessed incorrectly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kill 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restart</a:t>
            </a:r>
          </a:p>
          <a:p>
            <a:pPr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Verdana" charset="0"/>
              <a:sym typeface="Wingdings" charset="2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…. We’ll later see examples of this approach in more complex processors.</a:t>
            </a:r>
            <a:endParaRPr lang="en-US" sz="24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" y="152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Speculation that load value=zero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0025" y="933450"/>
            <a:ext cx="8837612" cy="4121150"/>
            <a:chOff x="183" y="892"/>
            <a:chExt cx="556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>
                  <a:solidFill>
                    <a:srgbClr val="56127A"/>
                  </a:solidFill>
                  <a:latin typeface="Verdana" charset="0"/>
                </a:rPr>
                <a:t>ASrc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3286" y="1144"/>
                <a:ext cx="221" cy="304"/>
                <a:chOff x="3286" y="1144"/>
                <a:chExt cx="221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34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86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247" y="2192"/>
              <a:ext cx="180" cy="306"/>
              <a:chOff x="3304" y="2120"/>
              <a:chExt cx="180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3247" y="2528"/>
              <a:ext cx="180" cy="306"/>
              <a:chOff x="3304" y="2456"/>
              <a:chExt cx="180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3271" y="2864"/>
              <a:ext cx="109" cy="304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83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1799" y="2841"/>
              <a:ext cx="414" cy="289"/>
              <a:chOff x="1799" y="2841"/>
              <a:chExt cx="414" cy="289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799" y="2841"/>
                <a:ext cx="414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Imm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Select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Verdana" charset="0"/>
                  </a:rPr>
                  <a:t>GPRs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wa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wd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1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23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264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4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606" cy="301"/>
                  <a:chOff x="4812" y="1348"/>
                  <a:chExt cx="606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5196" y="1348"/>
                    <a:ext cx="222" cy="153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 dirty="0" smtClean="0">
                        <a:solidFill>
                          <a:schemeClr val="tx1"/>
                        </a:solidFill>
                        <a:latin typeface="Verdana" charset="0"/>
                      </a:rPr>
                      <a:t>1</a:t>
                    </a:r>
                    <a:endParaRPr lang="en-US" sz="1000" dirty="0">
                      <a:solidFill>
                        <a:schemeClr val="tx1"/>
                      </a:solidFill>
                      <a:latin typeface="Verdana" charset="0"/>
                    </a:endParaRP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" name="Group 132"/>
            <p:cNvGrpSpPr>
              <a:grpSpLocks/>
            </p:cNvGrpSpPr>
            <p:nvPr/>
          </p:nvGrpSpPr>
          <p:grpSpPr bwMode="auto">
            <a:xfrm>
              <a:off x="2361" y="1408"/>
              <a:ext cx="646" cy="332"/>
              <a:chOff x="2881" y="1240"/>
              <a:chExt cx="646" cy="332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881" y="1240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  <p:sp>
          <p:nvSpPr>
            <p:cNvPr id="174" name="Freeform 37"/>
            <p:cNvSpPr>
              <a:spLocks/>
            </p:cNvSpPr>
            <p:nvPr/>
          </p:nvSpPr>
          <p:spPr bwMode="auto">
            <a:xfrm>
              <a:off x="3033" y="212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5"/>
            <p:cNvSpPr>
              <a:spLocks noChangeShapeType="1"/>
            </p:cNvSpPr>
            <p:nvPr/>
          </p:nvSpPr>
          <p:spPr bwMode="auto">
            <a:xfrm>
              <a:off x="3081" y="2016"/>
              <a:ext cx="0" cy="1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Freeform 32"/>
            <p:cNvSpPr>
              <a:spLocks/>
            </p:cNvSpPr>
            <p:nvPr/>
          </p:nvSpPr>
          <p:spPr bwMode="auto">
            <a:xfrm flipV="1">
              <a:off x="2937" y="2128"/>
              <a:ext cx="96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Text Box 6"/>
            <p:cNvSpPr txBox="1">
              <a:spLocks noChangeArrowheads="1"/>
            </p:cNvSpPr>
            <p:nvPr/>
          </p:nvSpPr>
          <p:spPr bwMode="auto">
            <a:xfrm>
              <a:off x="2745" y="1840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 err="1" smtClean="0">
                  <a:solidFill>
                    <a:srgbClr val="56127A"/>
                  </a:solidFill>
                  <a:latin typeface="Verdana" charset="0"/>
                </a:rPr>
                <a:t>Guess_zero</a:t>
              </a:r>
              <a:endParaRPr lang="en-US" sz="1800" dirty="0">
                <a:solidFill>
                  <a:srgbClr val="56127A"/>
                </a:solidFill>
                <a:latin typeface="Verdana" charset="0"/>
              </a:endParaRPr>
            </a:p>
          </p:txBody>
        </p:sp>
      </p:grp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914400" y="5105400"/>
            <a:ext cx="7517443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Guess_zero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=  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(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rs1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ws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 (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2000" baseline="-25000" dirty="0" err="1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=LW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).(ws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 dirty="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0</a:t>
            </a:r>
            <a:r>
              <a:rPr lang="en-US" dirty="0">
                <a:solidFill>
                  <a:srgbClr val="56127A"/>
                </a:solidFill>
                <a:latin typeface="Verdana" charset="0"/>
              </a:rPr>
              <a:t> )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.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re1</a:t>
            </a:r>
            <a:r>
              <a:rPr lang="en-US" sz="2000" baseline="-25000" dirty="0" smtClean="0">
                <a:solidFill>
                  <a:srgbClr val="56127A"/>
                </a:solidFill>
                <a:latin typeface="Verdana" charset="0"/>
              </a:rPr>
              <a:t>D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68" name="Line 31"/>
          <p:cNvSpPr>
            <a:spLocks noChangeShapeType="1"/>
          </p:cNvSpPr>
          <p:nvPr/>
        </p:nvSpPr>
        <p:spPr bwMode="auto">
          <a:xfrm flipH="1">
            <a:off x="7977090" y="2232548"/>
            <a:ext cx="27888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TextBox 176"/>
          <p:cNvSpPr txBox="1"/>
          <p:nvPr/>
        </p:nvSpPr>
        <p:spPr>
          <a:xfrm>
            <a:off x="4267200" y="2743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304800" y="5486400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Also need to add circuitry to remember that this was a guess and flush pipeline if load not zero!</a:t>
            </a:r>
          </a:p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chemeClr val="tx1"/>
                </a:solidFill>
              </a:rPr>
              <a:t>Not worth doing in practice – 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A50BF-9A85-3349-91B9-AD7774474F6C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152400"/>
            <a:ext cx="8410575" cy="831850"/>
          </a:xfrm>
        </p:spPr>
        <p:txBody>
          <a:bodyPr/>
          <a:lstStyle/>
          <a:p>
            <a:r>
              <a:rPr lang="en-US" sz="2800" dirty="0" smtClean="0"/>
              <a:t>Control Hazards</a:t>
            </a:r>
            <a:endParaRPr lang="en-US" sz="2800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004887"/>
            <a:ext cx="7912100" cy="4927600"/>
          </a:xfrm>
        </p:spPr>
        <p:txBody>
          <a:bodyPr/>
          <a:lstStyle/>
          <a:p>
            <a:r>
              <a:rPr lang="en-US" sz="3200" dirty="0"/>
              <a:t>What do we need to calculate next PC?</a:t>
            </a:r>
            <a:br>
              <a:rPr lang="en-US" sz="3200" dirty="0"/>
            </a:br>
            <a:endParaRPr lang="en-US" sz="3200" dirty="0"/>
          </a:p>
          <a:p>
            <a:pPr lvl="1"/>
            <a:r>
              <a:rPr lang="en-US" sz="2400" dirty="0"/>
              <a:t>For Jumps</a:t>
            </a:r>
          </a:p>
          <a:p>
            <a:pPr lvl="2"/>
            <a:r>
              <a:rPr lang="en-US" sz="2400" dirty="0"/>
              <a:t> </a:t>
            </a:r>
            <a:r>
              <a:rPr lang="en-US" sz="2400" dirty="0" err="1"/>
              <a:t>Opcode</a:t>
            </a:r>
            <a:r>
              <a:rPr lang="en-US" sz="2400" dirty="0"/>
              <a:t>,</a:t>
            </a:r>
            <a:r>
              <a:rPr lang="en-US" sz="2400" dirty="0" smtClean="0"/>
              <a:t> PC and offset</a:t>
            </a:r>
          </a:p>
          <a:p>
            <a:pPr lvl="1"/>
            <a:r>
              <a:rPr lang="en-US" sz="2400" dirty="0"/>
              <a:t>For Jump Register</a:t>
            </a:r>
          </a:p>
          <a:p>
            <a:pPr lvl="2"/>
            <a:r>
              <a:rPr lang="en-US" sz="2400" dirty="0" err="1" smtClean="0"/>
              <a:t>Opcode</a:t>
            </a:r>
            <a:r>
              <a:rPr lang="en-US" sz="2400" dirty="0" smtClean="0"/>
              <a:t>, Register value, and PC</a:t>
            </a:r>
          </a:p>
          <a:p>
            <a:pPr lvl="1"/>
            <a:r>
              <a:rPr lang="en-US" sz="2400" dirty="0"/>
              <a:t>For Conditional Branches</a:t>
            </a:r>
          </a:p>
          <a:p>
            <a:pPr lvl="2"/>
            <a:r>
              <a:rPr lang="en-US" sz="2400" dirty="0" err="1"/>
              <a:t>Opcode</a:t>
            </a:r>
            <a:r>
              <a:rPr lang="en-US" sz="2400" dirty="0"/>
              <a:t>,</a:t>
            </a:r>
            <a:r>
              <a:rPr lang="en-US" sz="2400" dirty="0" smtClean="0"/>
              <a:t> Register </a:t>
            </a:r>
            <a:r>
              <a:rPr lang="en-US" sz="2400" dirty="0"/>
              <a:t>(for condition),</a:t>
            </a:r>
            <a:r>
              <a:rPr lang="en-US" sz="2400" dirty="0" smtClean="0"/>
              <a:t> PC and </a:t>
            </a:r>
            <a:r>
              <a:rPr lang="en-US" sz="2400" dirty="0"/>
              <a:t>offset</a:t>
            </a:r>
          </a:p>
          <a:p>
            <a:pPr lvl="1"/>
            <a:r>
              <a:rPr lang="en-US" sz="2400" dirty="0"/>
              <a:t>For all other instructions</a:t>
            </a:r>
          </a:p>
          <a:p>
            <a:pPr lvl="2"/>
            <a:r>
              <a:rPr lang="en-US" sz="2400" dirty="0" err="1"/>
              <a:t>Opcode</a:t>
            </a:r>
            <a:r>
              <a:rPr lang="en-US" sz="2400" dirty="0"/>
              <a:t> and PC</a:t>
            </a:r>
          </a:p>
          <a:p>
            <a:pPr lvl="3"/>
            <a:r>
              <a:rPr lang="en-US" sz="1800" dirty="0"/>
              <a:t>have to know it’s not one of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6194-1C14-2A48-A5BE-7E4BE6878023}" type="slidenum">
              <a:rPr lang="en-US"/>
              <a:pPr/>
              <a:t>39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62338" y="2181225"/>
            <a:ext cx="2717800" cy="925513"/>
            <a:chOff x="2181" y="1502"/>
            <a:chExt cx="1712" cy="583"/>
          </a:xfrm>
        </p:grpSpPr>
        <p:sp>
          <p:nvSpPr>
            <p:cNvPr id="1309699" name="Rectangle 3"/>
            <p:cNvSpPr>
              <a:spLocks noChangeArrowheads="1"/>
            </p:cNvSpPr>
            <p:nvPr/>
          </p:nvSpPr>
          <p:spPr bwMode="auto">
            <a:xfrm>
              <a:off x="2181" y="1502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0" name="Rectangle 4"/>
            <p:cNvSpPr>
              <a:spLocks noChangeArrowheads="1"/>
            </p:cNvSpPr>
            <p:nvPr/>
          </p:nvSpPr>
          <p:spPr bwMode="auto">
            <a:xfrm>
              <a:off x="2894" y="1687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701" name="Rectangle 5"/>
            <p:cNvSpPr>
              <a:spLocks noChangeArrowheads="1"/>
            </p:cNvSpPr>
            <p:nvPr/>
          </p:nvSpPr>
          <p:spPr bwMode="auto">
            <a:xfrm>
              <a:off x="3621" y="1845"/>
              <a:ext cx="272" cy="240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9702" name="Rectangle 6"/>
          <p:cNvSpPr>
            <a:spLocks noChangeArrowheads="1"/>
          </p:cNvSpPr>
          <p:nvPr/>
        </p:nvSpPr>
        <p:spPr bwMode="auto">
          <a:xfrm>
            <a:off x="-11113" y="1011238"/>
            <a:ext cx="8749191" cy="22749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 x1 </a:t>
            </a:r>
            <a:r>
              <a:rPr lang="en-US" sz="1800" dirty="0">
                <a:solidFill>
                  <a:schemeClr val="accent1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chemeClr val="accent1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chemeClr val="accent1"/>
                </a:solidFill>
                <a:latin typeface="Verdana" charset="0"/>
              </a:rPr>
              <a:t>x0 +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10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 x3 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 dirty="0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x2 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+ 17		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			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20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2000" dirty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</p:txBody>
      </p:sp>
      <p:sp>
        <p:nvSpPr>
          <p:cNvPr id="1309703" name="Rectangle 7"/>
          <p:cNvSpPr>
            <a:spLocks noChangeArrowheads="1"/>
          </p:cNvSpPr>
          <p:nvPr/>
        </p:nvSpPr>
        <p:spPr bwMode="auto">
          <a:xfrm>
            <a:off x="1712913" y="3795713"/>
            <a:ext cx="6735819" cy="20903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-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endParaRPr lang="en-US" sz="1800" baseline="-250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09704" name="Rectangle 8"/>
          <p:cNvSpPr>
            <a:spLocks noGrp="1" noChangeArrowheads="1"/>
          </p:cNvSpPr>
          <p:nvPr>
            <p:ph type="title"/>
          </p:nvPr>
        </p:nvSpPr>
        <p:spPr>
          <a:xfrm>
            <a:off x="279400" y="2286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PC Calculation </a:t>
            </a:r>
            <a:r>
              <a:rPr lang="en-US" dirty="0" smtClean="0"/>
              <a:t>Bubbles</a:t>
            </a:r>
            <a:endParaRPr lang="en-US" dirty="0"/>
          </a:p>
        </p:txBody>
      </p:sp>
      <p:sp>
        <p:nvSpPr>
          <p:cNvPr id="1309705" name="Rectangle 9"/>
          <p:cNvSpPr>
            <a:spLocks noChangeArrowheads="1"/>
          </p:cNvSpPr>
          <p:nvPr/>
        </p:nvSpPr>
        <p:spPr bwMode="auto">
          <a:xfrm>
            <a:off x="87313" y="47783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09706" name="Rectangle 10"/>
          <p:cNvSpPr>
            <a:spLocks noChangeArrowheads="1"/>
          </p:cNvSpPr>
          <p:nvPr/>
        </p:nvSpPr>
        <p:spPr bwMode="auto">
          <a:xfrm>
            <a:off x="5283200" y="60277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9702" grpId="0" build="p" autoUpdateAnimBg="0"/>
      <p:bldP spid="1309703" grpId="0" build="p" autoUpdateAnimBg="0"/>
      <p:bldP spid="1309705" grpId="0" autoUpdateAnimBg="0"/>
      <p:bldP spid="130970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37A1-7863-304C-B24D-C49CD8F9FF69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7700"/>
            <a:ext cx="7162800" cy="533400"/>
          </a:xfrm>
        </p:spPr>
        <p:txBody>
          <a:bodyPr/>
          <a:lstStyle/>
          <a:p>
            <a:r>
              <a:rPr lang="en-US" dirty="0"/>
              <a:t>Pipelined</a:t>
            </a:r>
            <a:r>
              <a:rPr lang="en-US" dirty="0" smtClean="0"/>
              <a:t> RISC-V</a:t>
            </a:r>
            <a:endParaRPr lang="en-US" dirty="0"/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6513"/>
            <a:ext cx="7772400" cy="478948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200" dirty="0"/>
              <a:t>To pipeline</a:t>
            </a:r>
            <a:r>
              <a:rPr lang="en-US" sz="3200" dirty="0" smtClean="0"/>
              <a:t> RISC-V: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First build</a:t>
            </a:r>
            <a:r>
              <a:rPr lang="en-US" sz="3200" dirty="0" smtClean="0"/>
              <a:t> RISC-V </a:t>
            </a:r>
            <a:r>
              <a:rPr lang="en-US" sz="3200" dirty="0"/>
              <a:t>without pipelining with CPI=1 </a:t>
            </a:r>
          </a:p>
          <a:p>
            <a:endParaRPr lang="en-US" sz="3200" dirty="0"/>
          </a:p>
          <a:p>
            <a:r>
              <a:rPr lang="en-US" sz="3200" dirty="0"/>
              <a:t>Next, add pipeline registers to reduce cycle time while maintaining CPI=1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C191-0B81-C446-BE50-8C7E9444BCF5}" type="slidenum">
              <a:rPr lang="en-US"/>
              <a:pPr/>
              <a:t>40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1524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Speculate next address is PC+4</a:t>
            </a:r>
          </a:p>
        </p:txBody>
      </p:sp>
      <p:sp>
        <p:nvSpPr>
          <p:cNvPr id="1310723" name="Rectangle 3"/>
          <p:cNvSpPr>
            <a:spLocks noChangeArrowheads="1"/>
          </p:cNvSpPr>
          <p:nvPr/>
        </p:nvSpPr>
        <p:spPr bwMode="auto">
          <a:xfrm>
            <a:off x="431800" y="4997450"/>
            <a:ext cx="2630488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100	J 304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8263" y="5513388"/>
            <a:ext cx="2527300" cy="454025"/>
            <a:chOff x="843" y="3727"/>
            <a:chExt cx="1592" cy="286"/>
          </a:xfrm>
        </p:grpSpPr>
        <p:sp>
          <p:nvSpPr>
            <p:cNvPr id="1310725" name="Line 5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26" name="Rectangle 6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sp>
        <p:nvSpPr>
          <p:cNvPr id="1310727" name="Text Box 7"/>
          <p:cNvSpPr txBox="1">
            <a:spLocks noChangeArrowheads="1"/>
          </p:cNvSpPr>
          <p:nvPr/>
        </p:nvSpPr>
        <p:spPr bwMode="auto">
          <a:xfrm>
            <a:off x="4348163" y="5046663"/>
            <a:ext cx="46005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A jump instruction kills (not stalls)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the following instruction</a:t>
            </a:r>
            <a:endParaRPr lang="en-US" sz="2000" i="1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0728" name="Rectangle 8"/>
          <p:cNvSpPr>
            <a:spLocks noChangeArrowheads="1"/>
          </p:cNvSpPr>
          <p:nvPr/>
        </p:nvSpPr>
        <p:spPr bwMode="auto">
          <a:xfrm>
            <a:off x="3702050" y="8128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0729" name="Rectangle 9"/>
          <p:cNvSpPr>
            <a:spLocks noChangeArrowheads="1"/>
          </p:cNvSpPr>
          <p:nvPr/>
        </p:nvSpPr>
        <p:spPr bwMode="auto">
          <a:xfrm>
            <a:off x="7412038" y="57864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How?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73100" y="806450"/>
            <a:ext cx="7388225" cy="3862388"/>
            <a:chOff x="424" y="762"/>
            <a:chExt cx="4654" cy="2433"/>
          </a:xfrm>
        </p:grpSpPr>
        <p:sp>
          <p:nvSpPr>
            <p:cNvPr id="1310731" name="Text Box 11"/>
            <p:cNvSpPr txBox="1">
              <a:spLocks noChangeArrowheads="1"/>
            </p:cNvSpPr>
            <p:nvPr/>
          </p:nvSpPr>
          <p:spPr bwMode="auto">
            <a:xfrm>
              <a:off x="2252" y="2998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0732" name="Text Box 12"/>
            <p:cNvSpPr txBox="1">
              <a:spLocks noChangeArrowheads="1"/>
            </p:cNvSpPr>
            <p:nvPr/>
          </p:nvSpPr>
          <p:spPr bwMode="auto">
            <a:xfrm>
              <a:off x="4001" y="2049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0733" name="Text Box 13"/>
            <p:cNvSpPr txBox="1">
              <a:spLocks noChangeArrowheads="1"/>
            </p:cNvSpPr>
            <p:nvPr/>
          </p:nvSpPr>
          <p:spPr bwMode="auto">
            <a:xfrm>
              <a:off x="579" y="2908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  <p:sp>
          <p:nvSpPr>
            <p:cNvPr id="1310734" name="Freeform 14"/>
            <p:cNvSpPr>
              <a:spLocks/>
            </p:cNvSpPr>
            <p:nvPr/>
          </p:nvSpPr>
          <p:spPr bwMode="auto">
            <a:xfrm>
              <a:off x="1107" y="1512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5" name="AutoShape 15"/>
            <p:cNvSpPr>
              <a:spLocks noChangeArrowheads="1"/>
            </p:cNvSpPr>
            <p:nvPr/>
          </p:nvSpPr>
          <p:spPr bwMode="auto">
            <a:xfrm>
              <a:off x="2763" y="2596"/>
              <a:ext cx="1863" cy="595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6" name="Freeform 16"/>
            <p:cNvSpPr>
              <a:spLocks/>
            </p:cNvSpPr>
            <p:nvPr/>
          </p:nvSpPr>
          <p:spPr bwMode="auto">
            <a:xfrm flipH="1">
              <a:off x="2311" y="970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7" name="Freeform 17"/>
            <p:cNvSpPr>
              <a:spLocks/>
            </p:cNvSpPr>
            <p:nvPr/>
          </p:nvSpPr>
          <p:spPr bwMode="auto">
            <a:xfrm>
              <a:off x="716" y="1023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8" name="Freeform 18"/>
            <p:cNvSpPr>
              <a:spLocks/>
            </p:cNvSpPr>
            <p:nvPr/>
          </p:nvSpPr>
          <p:spPr bwMode="auto">
            <a:xfrm>
              <a:off x="2342" y="1024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39" name="Rectangle 19"/>
            <p:cNvSpPr>
              <a:spLocks noChangeArrowheads="1"/>
            </p:cNvSpPr>
            <p:nvPr/>
          </p:nvSpPr>
          <p:spPr bwMode="auto">
            <a:xfrm>
              <a:off x="4033" y="1715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0" name="Freeform 20"/>
            <p:cNvSpPr>
              <a:spLocks/>
            </p:cNvSpPr>
            <p:nvPr/>
          </p:nvSpPr>
          <p:spPr bwMode="auto">
            <a:xfrm>
              <a:off x="4066" y="1969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1" name="Rectangle 21"/>
            <p:cNvSpPr>
              <a:spLocks noChangeArrowheads="1"/>
            </p:cNvSpPr>
            <p:nvPr/>
          </p:nvSpPr>
          <p:spPr bwMode="auto">
            <a:xfrm>
              <a:off x="4895" y="171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2" name="Freeform 22"/>
            <p:cNvSpPr>
              <a:spLocks/>
            </p:cNvSpPr>
            <p:nvPr/>
          </p:nvSpPr>
          <p:spPr bwMode="auto">
            <a:xfrm>
              <a:off x="4928" y="1964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3" name="Freeform 23"/>
            <p:cNvSpPr>
              <a:spLocks/>
            </p:cNvSpPr>
            <p:nvPr/>
          </p:nvSpPr>
          <p:spPr bwMode="auto">
            <a:xfrm>
              <a:off x="2654" y="1934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4" name="Line 24"/>
            <p:cNvSpPr>
              <a:spLocks noChangeShapeType="1"/>
            </p:cNvSpPr>
            <p:nvPr/>
          </p:nvSpPr>
          <p:spPr bwMode="auto">
            <a:xfrm>
              <a:off x="4162" y="1883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5" name="Rectangle 25"/>
            <p:cNvSpPr>
              <a:spLocks noChangeArrowheads="1"/>
            </p:cNvSpPr>
            <p:nvPr/>
          </p:nvSpPr>
          <p:spPr bwMode="auto">
            <a:xfrm>
              <a:off x="3985" y="1778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6" name="Rectangle 26"/>
            <p:cNvSpPr>
              <a:spLocks noChangeArrowheads="1"/>
            </p:cNvSpPr>
            <p:nvPr/>
          </p:nvSpPr>
          <p:spPr bwMode="auto">
            <a:xfrm>
              <a:off x="4839" y="1773"/>
              <a:ext cx="239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47" name="Freeform 27"/>
            <p:cNvSpPr>
              <a:spLocks/>
            </p:cNvSpPr>
            <p:nvPr/>
          </p:nvSpPr>
          <p:spPr bwMode="auto">
            <a:xfrm>
              <a:off x="822" y="2066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8" name="Freeform 28"/>
            <p:cNvSpPr>
              <a:spLocks/>
            </p:cNvSpPr>
            <p:nvPr/>
          </p:nvSpPr>
          <p:spPr bwMode="auto">
            <a:xfrm>
              <a:off x="798" y="2698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49" name="Rectangle 29"/>
            <p:cNvSpPr>
              <a:spLocks noChangeArrowheads="1"/>
            </p:cNvSpPr>
            <p:nvPr/>
          </p:nvSpPr>
          <p:spPr bwMode="auto">
            <a:xfrm>
              <a:off x="662" y="2514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0" name="Line 30"/>
            <p:cNvSpPr>
              <a:spLocks noChangeShapeType="1"/>
            </p:cNvSpPr>
            <p:nvPr/>
          </p:nvSpPr>
          <p:spPr bwMode="auto">
            <a:xfrm>
              <a:off x="806" y="269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1" name="Rectangle 31"/>
            <p:cNvSpPr>
              <a:spLocks noChangeArrowheads="1"/>
            </p:cNvSpPr>
            <p:nvPr/>
          </p:nvSpPr>
          <p:spPr bwMode="auto">
            <a:xfrm>
              <a:off x="613" y="2638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0752" name="Freeform 32"/>
            <p:cNvSpPr>
              <a:spLocks/>
            </p:cNvSpPr>
            <p:nvPr/>
          </p:nvSpPr>
          <p:spPr bwMode="auto">
            <a:xfrm>
              <a:off x="702" y="282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3" name="Rectangle 33"/>
            <p:cNvSpPr>
              <a:spLocks noChangeArrowheads="1"/>
            </p:cNvSpPr>
            <p:nvPr/>
          </p:nvSpPr>
          <p:spPr bwMode="auto">
            <a:xfrm>
              <a:off x="997" y="2601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4" name="Rectangle 34"/>
            <p:cNvSpPr>
              <a:spLocks noChangeArrowheads="1"/>
            </p:cNvSpPr>
            <p:nvPr/>
          </p:nvSpPr>
          <p:spPr bwMode="auto">
            <a:xfrm>
              <a:off x="964" y="2599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0755" name="Rectangle 35"/>
            <p:cNvSpPr>
              <a:spLocks noChangeArrowheads="1"/>
            </p:cNvSpPr>
            <p:nvPr/>
          </p:nvSpPr>
          <p:spPr bwMode="auto">
            <a:xfrm>
              <a:off x="1198" y="2713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0756" name="Rectangle 36"/>
            <p:cNvSpPr>
              <a:spLocks noChangeArrowheads="1"/>
            </p:cNvSpPr>
            <p:nvPr/>
          </p:nvSpPr>
          <p:spPr bwMode="auto">
            <a:xfrm>
              <a:off x="955" y="2871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0757" name="Rectangle 37"/>
            <p:cNvSpPr>
              <a:spLocks noChangeArrowheads="1"/>
            </p:cNvSpPr>
            <p:nvPr/>
          </p:nvSpPr>
          <p:spPr bwMode="auto">
            <a:xfrm>
              <a:off x="732" y="170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0758" name="Line 38"/>
            <p:cNvSpPr>
              <a:spLocks noChangeShapeType="1"/>
            </p:cNvSpPr>
            <p:nvPr/>
          </p:nvSpPr>
          <p:spPr bwMode="auto">
            <a:xfrm>
              <a:off x="1001" y="1777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59" name="Freeform 39"/>
            <p:cNvSpPr>
              <a:spLocks/>
            </p:cNvSpPr>
            <p:nvPr/>
          </p:nvSpPr>
          <p:spPr bwMode="auto">
            <a:xfrm>
              <a:off x="1045" y="1729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0" name="Rectangle 40"/>
            <p:cNvSpPr>
              <a:spLocks noChangeArrowheads="1"/>
            </p:cNvSpPr>
            <p:nvPr/>
          </p:nvSpPr>
          <p:spPr bwMode="auto">
            <a:xfrm>
              <a:off x="1059" y="1847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3120" y="1694"/>
              <a:ext cx="904" cy="327"/>
              <a:chOff x="2376" y="1413"/>
              <a:chExt cx="904" cy="327"/>
            </a:xfrm>
          </p:grpSpPr>
          <p:sp>
            <p:nvSpPr>
              <p:cNvPr id="1310762" name="Freeform 42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3" name="Rectangle 43"/>
              <p:cNvSpPr>
                <a:spLocks noChangeArrowheads="1"/>
              </p:cNvSpPr>
              <p:nvPr/>
            </p:nvSpPr>
            <p:spPr bwMode="auto">
              <a:xfrm>
                <a:off x="2376" y="1413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0764" name="Line 44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65" name="Line 45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0766" name="Rectangle 46"/>
            <p:cNvSpPr>
              <a:spLocks noChangeArrowheads="1"/>
            </p:cNvSpPr>
            <p:nvPr/>
          </p:nvSpPr>
          <p:spPr bwMode="auto">
            <a:xfrm>
              <a:off x="2296" y="264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7" name="Freeform 47"/>
            <p:cNvSpPr>
              <a:spLocks/>
            </p:cNvSpPr>
            <p:nvPr/>
          </p:nvSpPr>
          <p:spPr bwMode="auto">
            <a:xfrm>
              <a:off x="2329" y="2901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68" name="Rectangle 48"/>
            <p:cNvSpPr>
              <a:spLocks noChangeArrowheads="1"/>
            </p:cNvSpPr>
            <p:nvPr/>
          </p:nvSpPr>
          <p:spPr bwMode="auto">
            <a:xfrm>
              <a:off x="2257" y="271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0769" name="Text Box 49"/>
            <p:cNvSpPr txBox="1">
              <a:spLocks noChangeArrowheads="1"/>
            </p:cNvSpPr>
            <p:nvPr/>
          </p:nvSpPr>
          <p:spPr bwMode="auto">
            <a:xfrm>
              <a:off x="4004" y="1522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0770" name="Text Box 50"/>
            <p:cNvSpPr txBox="1">
              <a:spLocks noChangeArrowheads="1"/>
            </p:cNvSpPr>
            <p:nvPr/>
          </p:nvSpPr>
          <p:spPr bwMode="auto">
            <a:xfrm>
              <a:off x="4860" y="1517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0771" name="Line 51"/>
            <p:cNvSpPr>
              <a:spLocks noChangeShapeType="1"/>
            </p:cNvSpPr>
            <p:nvPr/>
          </p:nvSpPr>
          <p:spPr bwMode="auto">
            <a:xfrm flipV="1">
              <a:off x="2411" y="2810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2" name="Line 52"/>
            <p:cNvSpPr>
              <a:spLocks noChangeShapeType="1"/>
            </p:cNvSpPr>
            <p:nvPr/>
          </p:nvSpPr>
          <p:spPr bwMode="auto">
            <a:xfrm>
              <a:off x="1470" y="2812"/>
              <a:ext cx="8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3" name="Freeform 53"/>
            <p:cNvSpPr>
              <a:spLocks/>
            </p:cNvSpPr>
            <p:nvPr/>
          </p:nvSpPr>
          <p:spPr bwMode="auto">
            <a:xfrm>
              <a:off x="934" y="1106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4" name="Freeform 54"/>
            <p:cNvSpPr>
              <a:spLocks/>
            </p:cNvSpPr>
            <p:nvPr/>
          </p:nvSpPr>
          <p:spPr bwMode="auto">
            <a:xfrm>
              <a:off x="424" y="1359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2375" y="1389"/>
              <a:ext cx="385" cy="241"/>
              <a:chOff x="2375" y="1063"/>
              <a:chExt cx="385" cy="241"/>
            </a:xfrm>
          </p:grpSpPr>
          <p:sp>
            <p:nvSpPr>
              <p:cNvPr id="1310776" name="Freeform 56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77" name="Rectangle 57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0778" name="Freeform 58"/>
            <p:cNvSpPr>
              <a:spLocks/>
            </p:cNvSpPr>
            <p:nvPr/>
          </p:nvSpPr>
          <p:spPr bwMode="auto">
            <a:xfrm>
              <a:off x="1088" y="1193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79" name="Freeform 59"/>
            <p:cNvSpPr>
              <a:spLocks/>
            </p:cNvSpPr>
            <p:nvPr/>
          </p:nvSpPr>
          <p:spPr bwMode="auto">
            <a:xfrm>
              <a:off x="823" y="1625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0" name="AutoShape 60"/>
            <p:cNvSpPr>
              <a:spLocks noChangeArrowheads="1"/>
            </p:cNvSpPr>
            <p:nvPr/>
          </p:nvSpPr>
          <p:spPr bwMode="auto">
            <a:xfrm>
              <a:off x="2832" y="2009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Jump?</a:t>
              </a:r>
            </a:p>
          </p:txBody>
        </p:sp>
        <p:sp>
          <p:nvSpPr>
            <p:cNvPr id="1310781" name="Line 61"/>
            <p:cNvSpPr>
              <a:spLocks noChangeShapeType="1"/>
            </p:cNvSpPr>
            <p:nvPr/>
          </p:nvSpPr>
          <p:spPr bwMode="auto">
            <a:xfrm>
              <a:off x="2663" y="2144"/>
              <a:ext cx="2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2" name="Line 62"/>
            <p:cNvSpPr>
              <a:spLocks noChangeShapeType="1"/>
            </p:cNvSpPr>
            <p:nvPr/>
          </p:nvSpPr>
          <p:spPr bwMode="auto">
            <a:xfrm rot="-5400000">
              <a:off x="2510" y="1775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3" name="Freeform 63"/>
            <p:cNvSpPr>
              <a:spLocks/>
            </p:cNvSpPr>
            <p:nvPr/>
          </p:nvSpPr>
          <p:spPr bwMode="auto">
            <a:xfrm>
              <a:off x="1112" y="1296"/>
              <a:ext cx="2032" cy="1388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4" name="Rectangle 64"/>
            <p:cNvSpPr>
              <a:spLocks noChangeArrowheads="1"/>
            </p:cNvSpPr>
            <p:nvPr/>
          </p:nvSpPr>
          <p:spPr bwMode="auto">
            <a:xfrm>
              <a:off x="714" y="762"/>
              <a:ext cx="155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rind/ br)</a:t>
              </a:r>
            </a:p>
          </p:txBody>
        </p:sp>
        <p:sp>
          <p:nvSpPr>
            <p:cNvPr id="1310785" name="Line 65"/>
            <p:cNvSpPr>
              <a:spLocks noChangeShapeType="1"/>
            </p:cNvSpPr>
            <p:nvPr/>
          </p:nvSpPr>
          <p:spPr bwMode="auto">
            <a:xfrm>
              <a:off x="1016" y="896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6" name="Oval 66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7" name="Line 67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8" name="Freeform 68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789" name="Freeform 69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3" name="Oval 72"/>
          <p:cNvSpPr/>
          <p:nvPr/>
        </p:nvSpPr>
        <p:spPr bwMode="auto">
          <a:xfrm>
            <a:off x="3705225" y="11842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27" grpId="0" autoUpdateAnimBg="0"/>
      <p:bldP spid="1310729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F3DDF-9BA6-3343-B209-AC306CBD29A2}" type="slidenum">
              <a:rPr lang="en-US"/>
              <a:pPr/>
              <a:t>41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1746" name="Oval 2"/>
          <p:cNvSpPr>
            <a:spLocks noChangeArrowheads="1"/>
          </p:cNvSpPr>
          <p:nvPr/>
        </p:nvSpPr>
        <p:spPr bwMode="auto">
          <a:xfrm>
            <a:off x="2908300" y="3800475"/>
            <a:ext cx="508000" cy="711200"/>
          </a:xfrm>
          <a:prstGeom prst="ellipse">
            <a:avLst/>
          </a:prstGeom>
          <a:solidFill>
            <a:srgbClr val="CFBDC8"/>
          </a:solidFill>
          <a:ln w="9525">
            <a:solidFill>
              <a:srgbClr val="B69CA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Jumps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31800" y="5149850"/>
            <a:ext cx="3433763" cy="1187450"/>
            <a:chOff x="272" y="3402"/>
            <a:chExt cx="2163" cy="748"/>
          </a:xfrm>
        </p:grpSpPr>
        <p:sp>
          <p:nvSpPr>
            <p:cNvPr id="1311749" name="Rectangle 5"/>
            <p:cNvSpPr>
              <a:spLocks noChangeArrowheads="1"/>
            </p:cNvSpPr>
            <p:nvPr/>
          </p:nvSpPr>
          <p:spPr bwMode="auto">
            <a:xfrm>
              <a:off x="272" y="3402"/>
              <a:ext cx="1657" cy="7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096	ADD 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chemeClr val="accent2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chemeClr val="accent2"/>
                  </a:solidFill>
                  <a:latin typeface="Verdana" charset="0"/>
                </a:rPr>
                <a:t>	100	J 304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104	ADD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304	ADD</a:t>
              </a:r>
            </a:p>
          </p:txBody>
        </p:sp>
        <p:sp>
          <p:nvSpPr>
            <p:cNvPr id="1311750" name="Line 6"/>
            <p:cNvSpPr>
              <a:spLocks noChangeShapeType="1"/>
            </p:cNvSpPr>
            <p:nvPr/>
          </p:nvSpPr>
          <p:spPr bwMode="auto">
            <a:xfrm flipV="1">
              <a:off x="843" y="3860"/>
              <a:ext cx="1100" cy="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51" name="Rectangle 7"/>
            <p:cNvSpPr>
              <a:spLocks noChangeArrowheads="1"/>
            </p:cNvSpPr>
            <p:nvPr/>
          </p:nvSpPr>
          <p:spPr bwMode="auto">
            <a:xfrm>
              <a:off x="2050" y="3727"/>
              <a:ext cx="38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i="1">
                  <a:solidFill>
                    <a:srgbClr val="FF0000"/>
                  </a:solidFill>
                  <a:latin typeface="Verdana" charset="0"/>
                </a:rPr>
                <a:t>kill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19163" y="2963863"/>
            <a:ext cx="5745162" cy="1781175"/>
            <a:chOff x="579" y="2025"/>
            <a:chExt cx="3619" cy="1122"/>
          </a:xfrm>
        </p:grpSpPr>
        <p:sp>
          <p:nvSpPr>
            <p:cNvPr id="1311753" name="Text Box 9"/>
            <p:cNvSpPr txBox="1">
              <a:spLocks noChangeArrowheads="1"/>
            </p:cNvSpPr>
            <p:nvPr/>
          </p:nvSpPr>
          <p:spPr bwMode="auto">
            <a:xfrm>
              <a:off x="2252" y="297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754" name="Text Box 10"/>
            <p:cNvSpPr txBox="1">
              <a:spLocks noChangeArrowheads="1"/>
            </p:cNvSpPr>
            <p:nvPr/>
          </p:nvSpPr>
          <p:spPr bwMode="auto">
            <a:xfrm>
              <a:off x="4001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55" name="Text Box 11"/>
            <p:cNvSpPr txBox="1">
              <a:spLocks noChangeArrowheads="1"/>
            </p:cNvSpPr>
            <p:nvPr/>
          </p:nvSpPr>
          <p:spPr bwMode="auto">
            <a:xfrm>
              <a:off x="579" y="2884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104</a:t>
              </a:r>
            </a:p>
          </p:txBody>
        </p:sp>
      </p:grpSp>
      <p:sp>
        <p:nvSpPr>
          <p:cNvPr id="1311756" name="Freeform 12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7" name="AutoShape 13"/>
          <p:cNvSpPr>
            <a:spLocks noChangeArrowheads="1"/>
          </p:cNvSpPr>
          <p:nvPr/>
        </p:nvSpPr>
        <p:spPr bwMode="auto">
          <a:xfrm>
            <a:off x="4386263" y="3832225"/>
            <a:ext cx="2957512" cy="9445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8" name="Freeform 14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59" name="Freeform 15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0" name="Freeform 16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1" name="Rectangle 17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1762" name="Rectangle 18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3" name="Freeform 19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4" name="Rectangle 20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5" name="Freeform 21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6" name="Freeform 22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7" name="Line 23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68" name="Rectangle 24"/>
          <p:cNvSpPr>
            <a:spLocks noChangeArrowheads="1"/>
          </p:cNvSpPr>
          <p:nvPr/>
        </p:nvSpPr>
        <p:spPr bwMode="auto">
          <a:xfrm>
            <a:off x="6326188" y="2533650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69" name="Rectangle 25"/>
          <p:cNvSpPr>
            <a:spLocks noChangeArrowheads="1"/>
          </p:cNvSpPr>
          <p:nvPr/>
        </p:nvSpPr>
        <p:spPr bwMode="auto">
          <a:xfrm>
            <a:off x="7681913" y="2525713"/>
            <a:ext cx="379412" cy="301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70" name="Freeform 26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1" name="Freeform 27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2" name="Rectangle 28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3" name="Line 29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4" name="Rectangle 30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1775" name="Freeform 31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6" name="Rectangle 32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77" name="Rectangle 33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1778" name="Rectangle 34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1779" name="Rectangle 35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1780" name="Rectangle 36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1781" name="Line 37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2" name="Freeform 38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83" name="Rectangle 39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876800" y="2362203"/>
            <a:ext cx="1511300" cy="557213"/>
            <a:chOff x="2328" y="1389"/>
            <a:chExt cx="952" cy="351"/>
          </a:xfrm>
        </p:grpSpPr>
        <p:sp>
          <p:nvSpPr>
            <p:cNvPr id="1311785" name="Freeform 41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6" name="Rectangle 42"/>
            <p:cNvSpPr>
              <a:spLocks noChangeArrowheads="1"/>
            </p:cNvSpPr>
            <p:nvPr/>
          </p:nvSpPr>
          <p:spPr bwMode="auto">
            <a:xfrm>
              <a:off x="2328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787" name="Line 43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788" name="Line 44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1789" name="Rectangle 45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0" name="Freeform 46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1" name="Rectangle 47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1792" name="Text Box 48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1793" name="Text Box 49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1794" name="Line 50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5" name="Line 51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6" name="Freeform 52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797" name="Freeform 53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1799" name="Freeform 55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00" name="Rectangle 56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1801" name="Freeform 57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2" name="Freeform 58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3" name="AutoShape 59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1804" name="Line 60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5" name="Line 61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6" name="Freeform 62"/>
          <p:cNvSpPr>
            <a:spLocks/>
          </p:cNvSpPr>
          <p:nvPr/>
        </p:nvSpPr>
        <p:spPr bwMode="auto">
          <a:xfrm>
            <a:off x="1765300" y="1806575"/>
            <a:ext cx="3225800" cy="21653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7" name="Rectangle 63"/>
          <p:cNvSpPr>
            <a:spLocks noChangeArrowheads="1"/>
          </p:cNvSpPr>
          <p:nvPr/>
        </p:nvSpPr>
        <p:spPr bwMode="auto">
          <a:xfrm>
            <a:off x="1135063" y="920750"/>
            <a:ext cx="24685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 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(pc+4 / jabs / rind/ br)</a:t>
            </a:r>
          </a:p>
        </p:txBody>
      </p:sp>
      <p:sp>
        <p:nvSpPr>
          <p:cNvPr id="1311808" name="Line 64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1809" name="Rectangle 65"/>
          <p:cNvSpPr>
            <a:spLocks noChangeArrowheads="1"/>
          </p:cNvSpPr>
          <p:nvPr/>
        </p:nvSpPr>
        <p:spPr bwMode="auto">
          <a:xfrm>
            <a:off x="4816475" y="5027613"/>
            <a:ext cx="3095206" cy="92333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 dirty="0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 dirty="0" err="1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 dirty="0" err="1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 dirty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J, JAL 	</a:t>
            </a:r>
            <a:r>
              <a:rPr lang="en-US" sz="1800" dirty="0" err="1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 dirty="0" err="1" smtClean="0">
                <a:solidFill>
                  <a:srgbClr val="56127A"/>
                </a:solidFill>
                <a:latin typeface="Symbol" charset="2"/>
              </a:rPr>
              <a:t></a:t>
            </a:r>
            <a:r>
              <a:rPr lang="en-US" sz="1800" dirty="0" err="1" smtClean="0">
                <a:solidFill>
                  <a:srgbClr val="56127A"/>
                </a:solidFill>
                <a:latin typeface="Verdana" charset="0"/>
              </a:rPr>
              <a:t>bubble</a:t>
            </a:r>
            <a:endParaRPr lang="en-US" sz="1800" dirty="0" smtClean="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...	 	</a:t>
            </a:r>
            <a:r>
              <a:rPr lang="en-US" sz="1800" dirty="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IM</a:t>
            </a:r>
          </a:p>
        </p:txBody>
      </p:sp>
      <p:sp>
        <p:nvSpPr>
          <p:cNvPr id="1311810" name="Text Box 66"/>
          <p:cNvSpPr txBox="1">
            <a:spLocks noChangeArrowheads="1"/>
          </p:cNvSpPr>
          <p:nvPr/>
        </p:nvSpPr>
        <p:spPr bwMode="auto">
          <a:xfrm>
            <a:off x="6134100" y="1049338"/>
            <a:ext cx="2819400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To kill a fetched instruction --  Insert a mux before IR</a:t>
            </a:r>
          </a:p>
        </p:txBody>
      </p:sp>
      <p:sp>
        <p:nvSpPr>
          <p:cNvPr id="1311811" name="Text Box 67"/>
          <p:cNvSpPr txBox="1">
            <a:spLocks noChangeArrowheads="1"/>
          </p:cNvSpPr>
          <p:nvPr/>
        </p:nvSpPr>
        <p:spPr bwMode="auto">
          <a:xfrm>
            <a:off x="7388225" y="3340100"/>
            <a:ext cx="1565275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i="1">
                <a:solidFill>
                  <a:schemeClr val="bg2"/>
                </a:solidFill>
                <a:latin typeface="Verdana" charset="0"/>
              </a:rPr>
              <a:t>Any interaction between stall and jump?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1813" name="Freeform 69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4" name="Rectangle 70"/>
            <p:cNvSpPr>
              <a:spLocks noChangeArrowheads="1"/>
            </p:cNvSpPr>
            <p:nvPr/>
          </p:nvSpPr>
          <p:spPr bwMode="auto">
            <a:xfrm>
              <a:off x="1440" y="2614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15" name="Line 71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6" name="Line 72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17" name="Text Box 73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rgbClr val="56127A"/>
                  </a:solidFill>
                  <a:latin typeface="Verdana" charset="0"/>
                </a:rPr>
                <a:t>D</a:t>
              </a:r>
              <a:endParaRPr lang="en-US" sz="120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311818" name="Line 74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75"/>
          <p:cNvGrpSpPr>
            <a:grpSpLocks/>
          </p:cNvGrpSpPr>
          <p:nvPr/>
        </p:nvGrpSpPr>
        <p:grpSpPr bwMode="auto">
          <a:xfrm>
            <a:off x="906463" y="2959101"/>
            <a:ext cx="7129462" cy="1771651"/>
            <a:chOff x="571" y="2022"/>
            <a:chExt cx="4491" cy="1116"/>
          </a:xfrm>
        </p:grpSpPr>
        <p:sp>
          <p:nvSpPr>
            <p:cNvPr id="1311820" name="Text Box 76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1821" name="Text Box 77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1822" name="Text Box 78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304</a:t>
              </a:r>
            </a:p>
          </p:txBody>
        </p:sp>
        <p:sp>
          <p:nvSpPr>
            <p:cNvPr id="1311823" name="Text Box 79"/>
            <p:cNvSpPr txBox="1">
              <a:spLocks noChangeArrowheads="1"/>
            </p:cNvSpPr>
            <p:nvPr/>
          </p:nvSpPr>
          <p:spPr bwMode="auto">
            <a:xfrm>
              <a:off x="2203" y="2964"/>
              <a:ext cx="474" cy="174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200" i="1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8" name="Group 80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1825" name="Oval 81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6" name="Line 82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7" name="Freeform 83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828" name="Freeform 84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8" name="Oval 87"/>
          <p:cNvSpPr/>
          <p:nvPr/>
        </p:nvSpPr>
        <p:spPr bwMode="auto">
          <a:xfrm>
            <a:off x="3705225" y="1273175"/>
            <a:ext cx="76200" cy="762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809" grpId="0" animBg="1" autoUpdateAnimBg="0"/>
      <p:bldP spid="1311810" grpId="0" autoUpdateAnimBg="0"/>
      <p:bldP spid="13118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5232-93A9-374E-9AC6-FEE2ED4F8CAF}" type="slidenum">
              <a:rPr lang="en-US"/>
              <a:pPr/>
              <a:t>42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3794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Jump Pipeline Diagrams</a:t>
            </a:r>
          </a:p>
        </p:txBody>
      </p:sp>
      <p:sp>
        <p:nvSpPr>
          <p:cNvPr id="1313796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0113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J 304	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</a:p>
        </p:txBody>
      </p:sp>
      <p:sp>
        <p:nvSpPr>
          <p:cNvPr id="1313797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3798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3799" name="Line 7"/>
          <p:cNvSpPr>
            <a:spLocks noChangeShapeType="1"/>
          </p:cNvSpPr>
          <p:nvPr/>
        </p:nvSpPr>
        <p:spPr bwMode="auto">
          <a:xfrm>
            <a:off x="41148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4" grpId="0" autoUpdateAnimBg="0"/>
      <p:bldP spid="1313796" grpId="0" build="p" autoUpdateAnimBg="0"/>
      <p:bldP spid="1313797" grpId="0" autoUpdateAnimBg="0"/>
      <p:bldP spid="1313798" grpId="0" autoUpdateAnimBg="0"/>
      <p:bldP spid="131379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F9399-ECEB-354D-A3B5-C3F2F17CB52C}" type="slidenum">
              <a:rPr lang="en-US"/>
              <a:pPr/>
              <a:t>43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4819" name="Rectangle 3"/>
          <p:cNvSpPr>
            <a:spLocks noChangeArrowheads="1"/>
          </p:cNvSpPr>
          <p:nvPr/>
        </p:nvSpPr>
        <p:spPr bwMode="auto">
          <a:xfrm>
            <a:off x="0" y="5111750"/>
            <a:ext cx="3957440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100	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BEQ x1,x2 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sp>
        <p:nvSpPr>
          <p:cNvPr id="1314820" name="AutoShape 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Verdana" charset="0"/>
              </a:rPr>
              <a:t>BEQ?</a:t>
            </a:r>
            <a:endParaRPr lang="en-US" sz="1200" i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4821" name="Line 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3100" y="920750"/>
            <a:ext cx="7585075" cy="3862388"/>
            <a:chOff x="424" y="738"/>
            <a:chExt cx="4778" cy="2433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79" y="2025"/>
              <a:ext cx="3619" cy="1122"/>
              <a:chOff x="579" y="2025"/>
              <a:chExt cx="3619" cy="1122"/>
            </a:xfrm>
          </p:grpSpPr>
          <p:sp>
            <p:nvSpPr>
              <p:cNvPr id="1314824" name="Text Box 8"/>
              <p:cNvSpPr txBox="1">
                <a:spLocks noChangeArrowheads="1"/>
              </p:cNvSpPr>
              <p:nvPr/>
            </p:nvSpPr>
            <p:spPr bwMode="auto">
              <a:xfrm>
                <a:off x="2252" y="2974"/>
                <a:ext cx="197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I</a:t>
                </a:r>
                <a:r>
                  <a:rPr lang="en-US" sz="1200" i="1" baseline="-25000">
                    <a:solidFill>
                      <a:schemeClr val="tx1"/>
                    </a:solidFill>
                    <a:latin typeface="Verdana" charset="0"/>
                  </a:rPr>
                  <a:t>2</a:t>
                </a:r>
              </a:p>
            </p:txBody>
          </p:sp>
          <p:sp>
            <p:nvSpPr>
              <p:cNvPr id="1314825" name="Text Box 9"/>
              <p:cNvSpPr txBox="1">
                <a:spLocks noChangeArrowheads="1"/>
              </p:cNvSpPr>
              <p:nvPr/>
            </p:nvSpPr>
            <p:spPr bwMode="auto">
              <a:xfrm>
                <a:off x="4001" y="2025"/>
                <a:ext cx="197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I</a:t>
                </a:r>
                <a:r>
                  <a:rPr lang="en-US" sz="1200" i="1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  <a:endParaRPr lang="en-US" sz="1200" i="1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26" name="Text Box 10"/>
              <p:cNvSpPr txBox="1">
                <a:spLocks noChangeArrowheads="1"/>
              </p:cNvSpPr>
              <p:nvPr/>
            </p:nvSpPr>
            <p:spPr bwMode="auto">
              <a:xfrm>
                <a:off x="579" y="2884"/>
                <a:ext cx="299" cy="173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i="1">
                    <a:solidFill>
                      <a:schemeClr val="tx1"/>
                    </a:solidFill>
                    <a:latin typeface="Verdana" charset="0"/>
                  </a:rPr>
                  <a:t>104</a:t>
                </a:r>
              </a:p>
            </p:txBody>
          </p:sp>
        </p:grpSp>
        <p:sp>
          <p:nvSpPr>
            <p:cNvPr id="1314827" name="Freeform 11"/>
            <p:cNvSpPr>
              <a:spLocks/>
            </p:cNvSpPr>
            <p:nvPr/>
          </p:nvSpPr>
          <p:spPr bwMode="auto">
            <a:xfrm>
              <a:off x="1107" y="1488"/>
              <a:ext cx="310" cy="408"/>
            </a:xfrm>
            <a:custGeom>
              <a:avLst/>
              <a:gdLst/>
              <a:ahLst/>
              <a:cxnLst>
                <a:cxn ang="0">
                  <a:pos x="181" y="393"/>
                </a:cxn>
                <a:cxn ang="0">
                  <a:pos x="445" y="393"/>
                </a:cxn>
                <a:cxn ang="0">
                  <a:pos x="445" y="0"/>
                </a:cxn>
                <a:cxn ang="0">
                  <a:pos x="0" y="0"/>
                </a:cxn>
              </a:cxnLst>
              <a:rect l="0" t="0" r="r" b="b"/>
              <a:pathLst>
                <a:path w="445" h="393">
                  <a:moveTo>
                    <a:pt x="181" y="393"/>
                  </a:moveTo>
                  <a:lnTo>
                    <a:pt x="445" y="393"/>
                  </a:lnTo>
                  <a:lnTo>
                    <a:pt x="445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28" name="AutoShape 12"/>
            <p:cNvSpPr>
              <a:spLocks noChangeArrowheads="1"/>
            </p:cNvSpPr>
            <p:nvPr/>
          </p:nvSpPr>
          <p:spPr bwMode="auto">
            <a:xfrm>
              <a:off x="2763" y="2444"/>
              <a:ext cx="2439" cy="723"/>
            </a:xfrm>
            <a:prstGeom prst="star16">
              <a:avLst>
                <a:gd name="adj" fmla="val 44537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29" name="Freeform 13"/>
            <p:cNvSpPr>
              <a:spLocks/>
            </p:cNvSpPr>
            <p:nvPr/>
          </p:nvSpPr>
          <p:spPr bwMode="auto">
            <a:xfrm flipH="1">
              <a:off x="2311" y="946"/>
              <a:ext cx="47" cy="16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0" name="Freeform 14"/>
            <p:cNvSpPr>
              <a:spLocks/>
            </p:cNvSpPr>
            <p:nvPr/>
          </p:nvSpPr>
          <p:spPr bwMode="auto">
            <a:xfrm>
              <a:off x="716" y="999"/>
              <a:ext cx="1644" cy="1484"/>
            </a:xfrm>
            <a:custGeom>
              <a:avLst/>
              <a:gdLst/>
              <a:ahLst/>
              <a:cxnLst>
                <a:cxn ang="0">
                  <a:pos x="856" y="0"/>
                </a:cxn>
                <a:cxn ang="0">
                  <a:pos x="0" y="0"/>
                </a:cxn>
                <a:cxn ang="0">
                  <a:pos x="0" y="1296"/>
                </a:cxn>
              </a:cxnLst>
              <a:rect l="0" t="0" r="r" b="b"/>
              <a:pathLst>
                <a:path w="857" h="1297">
                  <a:moveTo>
                    <a:pt x="856" y="0"/>
                  </a:moveTo>
                  <a:lnTo>
                    <a:pt x="0" y="0"/>
                  </a:lnTo>
                  <a:lnTo>
                    <a:pt x="0" y="129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1" name="Freeform 15"/>
            <p:cNvSpPr>
              <a:spLocks/>
            </p:cNvSpPr>
            <p:nvPr/>
          </p:nvSpPr>
          <p:spPr bwMode="auto">
            <a:xfrm>
              <a:off x="2342" y="1000"/>
              <a:ext cx="1409" cy="7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2" name="Rectangle 16"/>
            <p:cNvSpPr>
              <a:spLocks noChangeArrowheads="1"/>
            </p:cNvSpPr>
            <p:nvPr/>
          </p:nvSpPr>
          <p:spPr bwMode="auto">
            <a:xfrm>
              <a:off x="2332" y="742"/>
              <a:ext cx="4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14833" name="Rectangle 17"/>
            <p:cNvSpPr>
              <a:spLocks noChangeArrowheads="1"/>
            </p:cNvSpPr>
            <p:nvPr/>
          </p:nvSpPr>
          <p:spPr bwMode="auto">
            <a:xfrm>
              <a:off x="4033" y="1691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4" name="Freeform 18"/>
            <p:cNvSpPr>
              <a:spLocks/>
            </p:cNvSpPr>
            <p:nvPr/>
          </p:nvSpPr>
          <p:spPr bwMode="auto">
            <a:xfrm>
              <a:off x="4066" y="1945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5" name="Rectangle 19"/>
            <p:cNvSpPr>
              <a:spLocks noChangeArrowheads="1"/>
            </p:cNvSpPr>
            <p:nvPr/>
          </p:nvSpPr>
          <p:spPr bwMode="auto">
            <a:xfrm>
              <a:off x="4895" y="168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6" name="Freeform 20"/>
            <p:cNvSpPr>
              <a:spLocks/>
            </p:cNvSpPr>
            <p:nvPr/>
          </p:nvSpPr>
          <p:spPr bwMode="auto">
            <a:xfrm>
              <a:off x="4928" y="194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7" name="Freeform 21"/>
            <p:cNvSpPr>
              <a:spLocks/>
            </p:cNvSpPr>
            <p:nvPr/>
          </p:nvSpPr>
          <p:spPr bwMode="auto">
            <a:xfrm>
              <a:off x="2654" y="1910"/>
              <a:ext cx="1019" cy="870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8" name="Line 22"/>
            <p:cNvSpPr>
              <a:spLocks noChangeShapeType="1"/>
            </p:cNvSpPr>
            <p:nvPr/>
          </p:nvSpPr>
          <p:spPr bwMode="auto">
            <a:xfrm>
              <a:off x="4162" y="1859"/>
              <a:ext cx="72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39" name="Rectangle 23"/>
            <p:cNvSpPr>
              <a:spLocks noChangeArrowheads="1"/>
            </p:cNvSpPr>
            <p:nvPr/>
          </p:nvSpPr>
          <p:spPr bwMode="auto">
            <a:xfrm>
              <a:off x="3985" y="1754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40" name="Rectangle 24"/>
            <p:cNvSpPr>
              <a:spLocks noChangeArrowheads="1"/>
            </p:cNvSpPr>
            <p:nvPr/>
          </p:nvSpPr>
          <p:spPr bwMode="auto">
            <a:xfrm>
              <a:off x="4839" y="1749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41" name="Freeform 25"/>
            <p:cNvSpPr>
              <a:spLocks/>
            </p:cNvSpPr>
            <p:nvPr/>
          </p:nvSpPr>
          <p:spPr bwMode="auto">
            <a:xfrm>
              <a:off x="822" y="2042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2" name="Freeform 26"/>
            <p:cNvSpPr>
              <a:spLocks/>
            </p:cNvSpPr>
            <p:nvPr/>
          </p:nvSpPr>
          <p:spPr bwMode="auto">
            <a:xfrm>
              <a:off x="798" y="2674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3" name="Rectangle 27"/>
            <p:cNvSpPr>
              <a:spLocks noChangeArrowheads="1"/>
            </p:cNvSpPr>
            <p:nvPr/>
          </p:nvSpPr>
          <p:spPr bwMode="auto">
            <a:xfrm>
              <a:off x="662" y="2490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4" name="Line 28"/>
            <p:cNvSpPr>
              <a:spLocks noChangeShapeType="1"/>
            </p:cNvSpPr>
            <p:nvPr/>
          </p:nvSpPr>
          <p:spPr bwMode="auto">
            <a:xfrm>
              <a:off x="806" y="2674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5" name="Rectangle 29"/>
            <p:cNvSpPr>
              <a:spLocks noChangeArrowheads="1"/>
            </p:cNvSpPr>
            <p:nvPr/>
          </p:nvSpPr>
          <p:spPr bwMode="auto">
            <a:xfrm>
              <a:off x="613" y="2614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314846" name="Freeform 30"/>
            <p:cNvSpPr>
              <a:spLocks/>
            </p:cNvSpPr>
            <p:nvPr/>
          </p:nvSpPr>
          <p:spPr bwMode="auto">
            <a:xfrm>
              <a:off x="702" y="2802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7" name="Rectangle 31"/>
            <p:cNvSpPr>
              <a:spLocks noChangeArrowheads="1"/>
            </p:cNvSpPr>
            <p:nvPr/>
          </p:nvSpPr>
          <p:spPr bwMode="auto">
            <a:xfrm>
              <a:off x="997" y="2577"/>
              <a:ext cx="472" cy="58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48" name="Rectangle 32"/>
            <p:cNvSpPr>
              <a:spLocks noChangeArrowheads="1"/>
            </p:cNvSpPr>
            <p:nvPr/>
          </p:nvSpPr>
          <p:spPr bwMode="auto">
            <a:xfrm>
              <a:off x="964" y="2575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314849" name="Rectangle 33"/>
            <p:cNvSpPr>
              <a:spLocks noChangeArrowheads="1"/>
            </p:cNvSpPr>
            <p:nvPr/>
          </p:nvSpPr>
          <p:spPr bwMode="auto">
            <a:xfrm>
              <a:off x="1198" y="2689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314850" name="Rectangle 34"/>
            <p:cNvSpPr>
              <a:spLocks noChangeArrowheads="1"/>
            </p:cNvSpPr>
            <p:nvPr/>
          </p:nvSpPr>
          <p:spPr bwMode="auto">
            <a:xfrm>
              <a:off x="955" y="2847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314851" name="Rectangle 35"/>
            <p:cNvSpPr>
              <a:spLocks noChangeArrowheads="1"/>
            </p:cNvSpPr>
            <p:nvPr/>
          </p:nvSpPr>
          <p:spPr bwMode="auto">
            <a:xfrm>
              <a:off x="732" y="1679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314852" name="Line 36"/>
            <p:cNvSpPr>
              <a:spLocks noChangeShapeType="1"/>
            </p:cNvSpPr>
            <p:nvPr/>
          </p:nvSpPr>
          <p:spPr bwMode="auto">
            <a:xfrm>
              <a:off x="1001" y="1753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53" name="Freeform 37"/>
            <p:cNvSpPr>
              <a:spLocks/>
            </p:cNvSpPr>
            <p:nvPr/>
          </p:nvSpPr>
          <p:spPr bwMode="auto">
            <a:xfrm>
              <a:off x="1045" y="170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54" name="Rectangle 38"/>
            <p:cNvSpPr>
              <a:spLocks noChangeArrowheads="1"/>
            </p:cNvSpPr>
            <p:nvPr/>
          </p:nvSpPr>
          <p:spPr bwMode="auto">
            <a:xfrm>
              <a:off x="1059" y="1823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3120" y="1694"/>
              <a:ext cx="904" cy="303"/>
              <a:chOff x="2376" y="1437"/>
              <a:chExt cx="904" cy="303"/>
            </a:xfrm>
          </p:grpSpPr>
          <p:sp>
            <p:nvSpPr>
              <p:cNvPr id="1314856" name="Freeform 40"/>
              <p:cNvSpPr>
                <a:spLocks/>
              </p:cNvSpPr>
              <p:nvPr/>
            </p:nvSpPr>
            <p:spPr bwMode="auto">
              <a:xfrm>
                <a:off x="2934" y="1451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57" name="Rectangle 41"/>
              <p:cNvSpPr>
                <a:spLocks noChangeArrowheads="1"/>
              </p:cNvSpPr>
              <p:nvPr/>
            </p:nvSpPr>
            <p:spPr bwMode="auto">
              <a:xfrm>
                <a:off x="2376" y="1437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58" name="Line 42"/>
              <p:cNvSpPr>
                <a:spLocks noChangeShapeType="1"/>
              </p:cNvSpPr>
              <p:nvPr/>
            </p:nvSpPr>
            <p:spPr bwMode="auto">
              <a:xfrm>
                <a:off x="3080" y="1587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59" name="Line 43"/>
              <p:cNvSpPr>
                <a:spLocks noChangeShapeType="1"/>
              </p:cNvSpPr>
              <p:nvPr/>
            </p:nvSpPr>
            <p:spPr bwMode="auto">
              <a:xfrm>
                <a:off x="2856" y="1515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4860" name="Rectangle 44"/>
            <p:cNvSpPr>
              <a:spLocks noChangeArrowheads="1"/>
            </p:cNvSpPr>
            <p:nvPr/>
          </p:nvSpPr>
          <p:spPr bwMode="auto">
            <a:xfrm>
              <a:off x="2296" y="262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1" name="Freeform 45"/>
            <p:cNvSpPr>
              <a:spLocks/>
            </p:cNvSpPr>
            <p:nvPr/>
          </p:nvSpPr>
          <p:spPr bwMode="auto">
            <a:xfrm>
              <a:off x="2329" y="287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2" name="Rectangle 46"/>
            <p:cNvSpPr>
              <a:spLocks noChangeArrowheads="1"/>
            </p:cNvSpPr>
            <p:nvPr/>
          </p:nvSpPr>
          <p:spPr bwMode="auto">
            <a:xfrm>
              <a:off x="2257" y="2690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  <p:sp>
          <p:nvSpPr>
            <p:cNvPr id="1314863" name="Text Box 47"/>
            <p:cNvSpPr txBox="1">
              <a:spLocks noChangeArrowheads="1"/>
            </p:cNvSpPr>
            <p:nvPr/>
          </p:nvSpPr>
          <p:spPr bwMode="auto">
            <a:xfrm>
              <a:off x="4004" y="1498"/>
              <a:ext cx="17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14864" name="Text Box 48"/>
            <p:cNvSpPr txBox="1">
              <a:spLocks noChangeArrowheads="1"/>
            </p:cNvSpPr>
            <p:nvPr/>
          </p:nvSpPr>
          <p:spPr bwMode="auto">
            <a:xfrm>
              <a:off x="4860" y="1493"/>
              <a:ext cx="197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14865" name="Line 49"/>
            <p:cNvSpPr>
              <a:spLocks noChangeShapeType="1"/>
            </p:cNvSpPr>
            <p:nvPr/>
          </p:nvSpPr>
          <p:spPr bwMode="auto">
            <a:xfrm flipV="1">
              <a:off x="2411" y="2786"/>
              <a:ext cx="4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6" name="Line 50"/>
            <p:cNvSpPr>
              <a:spLocks noChangeShapeType="1"/>
            </p:cNvSpPr>
            <p:nvPr/>
          </p:nvSpPr>
          <p:spPr bwMode="auto">
            <a:xfrm flipV="1">
              <a:off x="1486" y="2828"/>
              <a:ext cx="466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7" name="Freeform 51"/>
            <p:cNvSpPr>
              <a:spLocks/>
            </p:cNvSpPr>
            <p:nvPr/>
          </p:nvSpPr>
          <p:spPr bwMode="auto">
            <a:xfrm>
              <a:off x="934" y="1082"/>
              <a:ext cx="169" cy="49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240"/>
                </a:cxn>
                <a:cxn ang="0">
                  <a:pos x="144" y="288"/>
                </a:cxn>
                <a:cxn ang="0">
                  <a:pos x="144" y="0"/>
                </a:cxn>
                <a:cxn ang="0">
                  <a:pos x="0" y="48"/>
                </a:cxn>
              </a:cxnLst>
              <a:rect l="0" t="0" r="r" b="b"/>
              <a:pathLst>
                <a:path w="145" h="289">
                  <a:moveTo>
                    <a:pt x="0" y="48"/>
                  </a:moveTo>
                  <a:lnTo>
                    <a:pt x="0" y="240"/>
                  </a:lnTo>
                  <a:lnTo>
                    <a:pt x="144" y="288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68" name="Freeform 52"/>
            <p:cNvSpPr>
              <a:spLocks/>
            </p:cNvSpPr>
            <p:nvPr/>
          </p:nvSpPr>
          <p:spPr bwMode="auto">
            <a:xfrm>
              <a:off x="424" y="1335"/>
              <a:ext cx="517" cy="1327"/>
            </a:xfrm>
            <a:custGeom>
              <a:avLst/>
              <a:gdLst/>
              <a:ahLst/>
              <a:cxnLst>
                <a:cxn ang="0">
                  <a:pos x="517" y="0"/>
                </a:cxn>
                <a:cxn ang="0">
                  <a:pos x="0" y="0"/>
                </a:cxn>
                <a:cxn ang="0">
                  <a:pos x="0" y="1231"/>
                </a:cxn>
                <a:cxn ang="0">
                  <a:pos x="227" y="1231"/>
                </a:cxn>
              </a:cxnLst>
              <a:rect l="0" t="0" r="r" b="b"/>
              <a:pathLst>
                <a:path w="517" h="1231">
                  <a:moveTo>
                    <a:pt x="517" y="0"/>
                  </a:moveTo>
                  <a:lnTo>
                    <a:pt x="0" y="0"/>
                  </a:lnTo>
                  <a:lnTo>
                    <a:pt x="0" y="1231"/>
                  </a:lnTo>
                  <a:lnTo>
                    <a:pt x="227" y="1231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53"/>
            <p:cNvGrpSpPr>
              <a:grpSpLocks/>
            </p:cNvGrpSpPr>
            <p:nvPr/>
          </p:nvGrpSpPr>
          <p:grpSpPr bwMode="auto">
            <a:xfrm>
              <a:off x="2375" y="1365"/>
              <a:ext cx="385" cy="241"/>
              <a:chOff x="2375" y="1063"/>
              <a:chExt cx="385" cy="241"/>
            </a:xfrm>
          </p:grpSpPr>
          <p:sp>
            <p:nvSpPr>
              <p:cNvPr id="1314870" name="Freeform 54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71" name="Rectangle 55"/>
              <p:cNvSpPr>
                <a:spLocks noChangeArrowheads="1"/>
              </p:cNvSpPr>
              <p:nvPr/>
            </p:nvSpPr>
            <p:spPr bwMode="auto">
              <a:xfrm>
                <a:off x="2421" y="1103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4872" name="Freeform 56"/>
            <p:cNvSpPr>
              <a:spLocks/>
            </p:cNvSpPr>
            <p:nvPr/>
          </p:nvSpPr>
          <p:spPr bwMode="auto">
            <a:xfrm>
              <a:off x="1088" y="1169"/>
              <a:ext cx="1482" cy="201"/>
            </a:xfrm>
            <a:custGeom>
              <a:avLst/>
              <a:gdLst/>
              <a:ahLst/>
              <a:cxnLst>
                <a:cxn ang="0">
                  <a:pos x="1387" y="150"/>
                </a:cxn>
                <a:cxn ang="0">
                  <a:pos x="1387" y="0"/>
                </a:cxn>
                <a:cxn ang="0">
                  <a:pos x="0" y="0"/>
                </a:cxn>
              </a:cxnLst>
              <a:rect l="0" t="0" r="r" b="b"/>
              <a:pathLst>
                <a:path w="1387" h="150">
                  <a:moveTo>
                    <a:pt x="1387" y="150"/>
                  </a:moveTo>
                  <a:lnTo>
                    <a:pt x="1387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3" name="Freeform 57"/>
            <p:cNvSpPr>
              <a:spLocks/>
            </p:cNvSpPr>
            <p:nvPr/>
          </p:nvSpPr>
          <p:spPr bwMode="auto">
            <a:xfrm>
              <a:off x="823" y="1601"/>
              <a:ext cx="1628" cy="559"/>
            </a:xfrm>
            <a:custGeom>
              <a:avLst/>
              <a:gdLst/>
              <a:ahLst/>
              <a:cxnLst>
                <a:cxn ang="0">
                  <a:pos x="0" y="139"/>
                </a:cxn>
                <a:cxn ang="0">
                  <a:pos x="832" y="139"/>
                </a:cxn>
                <a:cxn ang="0">
                  <a:pos x="832" y="0"/>
                </a:cxn>
              </a:cxnLst>
              <a:rect l="0" t="0" r="r" b="b"/>
              <a:pathLst>
                <a:path w="832" h="139">
                  <a:moveTo>
                    <a:pt x="0" y="139"/>
                  </a:moveTo>
                  <a:lnTo>
                    <a:pt x="832" y="139"/>
                  </a:lnTo>
                  <a:lnTo>
                    <a:pt x="832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4" name="Line 58"/>
            <p:cNvSpPr>
              <a:spLocks noChangeShapeType="1"/>
            </p:cNvSpPr>
            <p:nvPr/>
          </p:nvSpPr>
          <p:spPr bwMode="auto">
            <a:xfrm rot="-5400000">
              <a:off x="2510" y="1751"/>
              <a:ext cx="2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5" name="Freeform 59"/>
            <p:cNvSpPr>
              <a:spLocks/>
            </p:cNvSpPr>
            <p:nvPr/>
          </p:nvSpPr>
          <p:spPr bwMode="auto">
            <a:xfrm>
              <a:off x="1104" y="1296"/>
              <a:ext cx="2032" cy="1340"/>
            </a:xfrm>
            <a:custGeom>
              <a:avLst/>
              <a:gdLst/>
              <a:ahLst/>
              <a:cxnLst>
                <a:cxn ang="0">
                  <a:pos x="2032" y="1316"/>
                </a:cxn>
                <a:cxn ang="0">
                  <a:pos x="2032" y="971"/>
                </a:cxn>
                <a:cxn ang="0">
                  <a:pos x="642" y="964"/>
                </a:cxn>
                <a:cxn ang="0">
                  <a:pos x="642" y="0"/>
                </a:cxn>
                <a:cxn ang="0">
                  <a:pos x="0" y="0"/>
                </a:cxn>
              </a:cxnLst>
              <a:rect l="0" t="0" r="r" b="b"/>
              <a:pathLst>
                <a:path w="2032" h="1316">
                  <a:moveTo>
                    <a:pt x="2032" y="1316"/>
                  </a:moveTo>
                  <a:lnTo>
                    <a:pt x="2032" y="971"/>
                  </a:lnTo>
                  <a:lnTo>
                    <a:pt x="642" y="964"/>
                  </a:lnTo>
                  <a:lnTo>
                    <a:pt x="642" y="0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76" name="Rectangle 60"/>
            <p:cNvSpPr>
              <a:spLocks noChangeArrowheads="1"/>
            </p:cNvSpPr>
            <p:nvPr/>
          </p:nvSpPr>
          <p:spPr bwMode="auto">
            <a:xfrm>
              <a:off x="701" y="738"/>
              <a:ext cx="158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PCSrc</a:t>
              </a:r>
              <a:r>
                <a:rPr lang="en-US" sz="1200">
                  <a:solidFill>
                    <a:schemeClr val="bg2"/>
                  </a:solidFill>
                  <a:latin typeface="Verdana" charset="0"/>
                </a:rPr>
                <a:t> (pc+4 / jabs / rind / br)</a:t>
              </a:r>
            </a:p>
          </p:txBody>
        </p:sp>
        <p:sp>
          <p:nvSpPr>
            <p:cNvPr id="1314877" name="Line 61"/>
            <p:cNvSpPr>
              <a:spLocks noChangeShapeType="1"/>
            </p:cNvSpPr>
            <p:nvPr/>
          </p:nvSpPr>
          <p:spPr bwMode="auto">
            <a:xfrm>
              <a:off x="1016" y="872"/>
              <a:ext cx="0" cy="25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62"/>
            <p:cNvGrpSpPr>
              <a:grpSpLocks/>
            </p:cNvGrpSpPr>
            <p:nvPr/>
          </p:nvGrpSpPr>
          <p:grpSpPr bwMode="auto">
            <a:xfrm>
              <a:off x="1440" y="2398"/>
              <a:ext cx="848" cy="527"/>
              <a:chOff x="1440" y="2406"/>
              <a:chExt cx="848" cy="527"/>
            </a:xfrm>
          </p:grpSpPr>
          <p:sp>
            <p:nvSpPr>
              <p:cNvPr id="1314879" name="Freeform 63"/>
              <p:cNvSpPr>
                <a:spLocks/>
              </p:cNvSpPr>
              <p:nvPr/>
            </p:nvSpPr>
            <p:spPr bwMode="auto">
              <a:xfrm>
                <a:off x="1942" y="2644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0" name="Rectangle 64"/>
              <p:cNvSpPr>
                <a:spLocks noChangeArrowheads="1"/>
              </p:cNvSpPr>
              <p:nvPr/>
            </p:nvSpPr>
            <p:spPr bwMode="auto">
              <a:xfrm>
                <a:off x="1440" y="2614"/>
                <a:ext cx="496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smtClean="0">
                    <a:solidFill>
                      <a:schemeClr val="tx1"/>
                    </a:solidFill>
                    <a:latin typeface="Verdana" charset="0"/>
                  </a:rPr>
                  <a:t>bubble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81" name="Line 65"/>
              <p:cNvSpPr>
                <a:spLocks noChangeShapeType="1"/>
              </p:cNvSpPr>
              <p:nvPr/>
            </p:nvSpPr>
            <p:spPr bwMode="auto">
              <a:xfrm>
                <a:off x="2088" y="2780"/>
                <a:ext cx="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2" name="Line 66"/>
              <p:cNvSpPr>
                <a:spLocks noChangeShapeType="1"/>
              </p:cNvSpPr>
              <p:nvPr/>
            </p:nvSpPr>
            <p:spPr bwMode="auto">
              <a:xfrm>
                <a:off x="1864" y="2708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883" name="Text Box 67"/>
              <p:cNvSpPr txBox="1">
                <a:spLocks noChangeArrowheads="1"/>
              </p:cNvSpPr>
              <p:nvPr/>
            </p:nvSpPr>
            <p:spPr bwMode="auto">
              <a:xfrm>
                <a:off x="1623" y="2406"/>
                <a:ext cx="429" cy="17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IRSrc</a:t>
                </a:r>
                <a:r>
                  <a:rPr lang="en-US" sz="1200" baseline="-25000">
                    <a:solidFill>
                      <a:schemeClr val="tx1"/>
                    </a:solidFill>
                    <a:latin typeface="Verdana" charset="0"/>
                  </a:rPr>
                  <a:t>D</a:t>
                </a:r>
                <a:endParaRPr lang="en-US" sz="120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14884" name="Line 68"/>
              <p:cNvSpPr>
                <a:spLocks noChangeShapeType="1"/>
              </p:cNvSpPr>
              <p:nvPr/>
            </p:nvSpPr>
            <p:spPr bwMode="auto">
              <a:xfrm>
                <a:off x="2016" y="2496"/>
                <a:ext cx="0" cy="19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314885" name="Text Box 69"/>
          <p:cNvSpPr txBox="1">
            <a:spLocks noChangeArrowheads="1"/>
          </p:cNvSpPr>
          <p:nvPr/>
        </p:nvSpPr>
        <p:spPr bwMode="auto">
          <a:xfrm>
            <a:off x="3783013" y="4965700"/>
            <a:ext cx="5119687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Branch condition is not known until the execute stage </a:t>
            </a: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what action should be taken in the</a:t>
            </a:r>
          </a:p>
          <a:p>
            <a:pPr lvl="1"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decode stage ?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5627688" y="3114675"/>
            <a:ext cx="2224087" cy="1476375"/>
            <a:chOff x="3545" y="2120"/>
            <a:chExt cx="1401" cy="930"/>
          </a:xfrm>
        </p:grpSpPr>
        <p:sp>
          <p:nvSpPr>
            <p:cNvPr id="1314887" name="Freeform 71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88" name="Freeform 72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89" name="Rectangle 73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4890" name="Rectangle 74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4891" name="Freeform 75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2" name="Rectangle 76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4893" name="Freeform 77"/>
            <p:cNvSpPr>
              <a:spLocks/>
            </p:cNvSpPr>
            <p:nvPr/>
          </p:nvSpPr>
          <p:spPr bwMode="auto">
            <a:xfrm>
              <a:off x="4340" y="2120"/>
              <a:ext cx="84" cy="696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4" name="Rectangle 78"/>
            <p:cNvSpPr>
              <a:spLocks noChangeArrowheads="1"/>
            </p:cNvSpPr>
            <p:nvPr/>
          </p:nvSpPr>
          <p:spPr bwMode="auto">
            <a:xfrm>
              <a:off x="4440" y="2143"/>
              <a:ext cx="50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Taken?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8" name="Group 79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4896" name="Oval 80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7" name="Line 81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8" name="Freeform 82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899" name="Freeform 83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48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488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3DFDA-1853-3E43-983A-76C2406B99C5}" type="slidenum">
              <a:rPr lang="en-US"/>
              <a:pPr/>
              <a:t>44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5843" name="Rectangle 3"/>
          <p:cNvSpPr>
            <a:spLocks noChangeArrowheads="1"/>
          </p:cNvSpPr>
          <p:nvPr/>
        </p:nvSpPr>
        <p:spPr bwMode="auto">
          <a:xfrm>
            <a:off x="0" y="5111750"/>
            <a:ext cx="3919343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096	ADD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100	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BEQ x1,x2 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104	ADD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304	ADD</a:t>
            </a:r>
          </a:p>
        </p:txBody>
      </p:sp>
      <p:sp>
        <p:nvSpPr>
          <p:cNvPr id="1315844" name="Freeform 4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5" name="AutoShape 5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6" name="Freeform 6"/>
          <p:cNvSpPr>
            <a:spLocks/>
          </p:cNvSpPr>
          <p:nvPr/>
        </p:nvSpPr>
        <p:spPr bwMode="auto">
          <a:xfrm flipH="1">
            <a:off x="3668713" y="1250950"/>
            <a:ext cx="74612" cy="26558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7" name="Freeform 7"/>
          <p:cNvSpPr>
            <a:spLocks/>
          </p:cNvSpPr>
          <p:nvPr/>
        </p:nvSpPr>
        <p:spPr bwMode="auto">
          <a:xfrm>
            <a:off x="1136650" y="1335088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8" name="Freeform 8"/>
          <p:cNvSpPr>
            <a:spLocks/>
          </p:cNvSpPr>
          <p:nvPr/>
        </p:nvSpPr>
        <p:spPr bwMode="auto">
          <a:xfrm>
            <a:off x="3717925" y="1336675"/>
            <a:ext cx="2236788" cy="1147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49" name="Rectangle 9"/>
          <p:cNvSpPr>
            <a:spLocks noChangeArrowheads="1"/>
          </p:cNvSpPr>
          <p:nvPr/>
        </p:nvSpPr>
        <p:spPr bwMode="auto">
          <a:xfrm>
            <a:off x="3702050" y="9271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5850" name="Rectangle 10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1" name="Freeform 11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2" name="Rectangle 12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3" name="Freeform 13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4" name="Freeform 14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5" name="Line 15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6" name="Rectangle 16"/>
          <p:cNvSpPr>
            <a:spLocks noChangeArrowheads="1"/>
          </p:cNvSpPr>
          <p:nvPr/>
        </p:nvSpPr>
        <p:spPr bwMode="auto">
          <a:xfrm>
            <a:off x="6326188" y="25336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57" name="Rectangle 17"/>
          <p:cNvSpPr>
            <a:spLocks noChangeArrowheads="1"/>
          </p:cNvSpPr>
          <p:nvPr/>
        </p:nvSpPr>
        <p:spPr bwMode="auto">
          <a:xfrm>
            <a:off x="7681913" y="2525713"/>
            <a:ext cx="350837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58" name="Freeform 18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59" name="Freeform 19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0" name="Rectangle 20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1" name="Line 21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2" name="Rectangle 22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5863" name="Freeform 23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4" name="Rectangle 24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65" name="Rectangle 25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5866" name="Rectangle 26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5867" name="Rectangle 27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5868" name="Rectangle 28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5869" name="Line 29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0" name="Freeform 30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1" name="Rectangle 31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29200" y="2362202"/>
            <a:ext cx="1358900" cy="557213"/>
            <a:chOff x="2424" y="1389"/>
            <a:chExt cx="856" cy="351"/>
          </a:xfrm>
        </p:grpSpPr>
        <p:sp>
          <p:nvSpPr>
            <p:cNvPr id="1315873" name="Freeform 33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74" name="Rectangle 34"/>
            <p:cNvSpPr>
              <a:spLocks noChangeArrowheads="1"/>
            </p:cNvSpPr>
            <p:nvPr/>
          </p:nvSpPr>
          <p:spPr bwMode="auto">
            <a:xfrm>
              <a:off x="2424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875" name="Line 35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76" name="Line 36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8" name="Freeform 38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79" name="Rectangle 39"/>
          <p:cNvSpPr>
            <a:spLocks noChangeArrowheads="1"/>
          </p:cNvSpPr>
          <p:nvPr/>
        </p:nvSpPr>
        <p:spPr bwMode="auto">
          <a:xfrm>
            <a:off x="3582988" y="40195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5880" name="Text Box 40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5881" name="Text Box 41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5882" name="Line 42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3" name="Line 43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4" name="Freeform 44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85" name="Freeform 45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3770313" y="1916113"/>
            <a:ext cx="611187" cy="382587"/>
            <a:chOff x="2375" y="1063"/>
            <a:chExt cx="385" cy="241"/>
          </a:xfrm>
        </p:grpSpPr>
        <p:sp>
          <p:nvSpPr>
            <p:cNvPr id="1315887" name="Freeform 47"/>
            <p:cNvSpPr>
              <a:spLocks/>
            </p:cNvSpPr>
            <p:nvPr/>
          </p:nvSpPr>
          <p:spPr bwMode="auto">
            <a:xfrm rot="-5400000">
              <a:off x="2447" y="99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88" name="Rectangle 48"/>
            <p:cNvSpPr>
              <a:spLocks noChangeArrowheads="1"/>
            </p:cNvSpPr>
            <p:nvPr/>
          </p:nvSpPr>
          <p:spPr bwMode="auto">
            <a:xfrm>
              <a:off x="2421" y="1103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</p:grpSp>
      <p:sp>
        <p:nvSpPr>
          <p:cNvPr id="1315889" name="Freeform 49"/>
          <p:cNvSpPr>
            <a:spLocks/>
          </p:cNvSpPr>
          <p:nvPr/>
        </p:nvSpPr>
        <p:spPr bwMode="auto">
          <a:xfrm>
            <a:off x="1727200" y="1604963"/>
            <a:ext cx="2352675" cy="319087"/>
          </a:xfrm>
          <a:custGeom>
            <a:avLst/>
            <a:gdLst/>
            <a:ahLst/>
            <a:cxnLst>
              <a:cxn ang="0">
                <a:pos x="1387" y="150"/>
              </a:cxn>
              <a:cxn ang="0">
                <a:pos x="1387" y="0"/>
              </a:cxn>
              <a:cxn ang="0">
                <a:pos x="0" y="0"/>
              </a:cxn>
            </a:cxnLst>
            <a:rect l="0" t="0" r="r" b="b"/>
            <a:pathLst>
              <a:path w="1387" h="150">
                <a:moveTo>
                  <a:pt x="1387" y="150"/>
                </a:moveTo>
                <a:lnTo>
                  <a:pt x="138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0" name="Freeform 50"/>
          <p:cNvSpPr>
            <a:spLocks/>
          </p:cNvSpPr>
          <p:nvPr/>
        </p:nvSpPr>
        <p:spPr bwMode="auto">
          <a:xfrm>
            <a:off x="1306513" y="2290763"/>
            <a:ext cx="2584450" cy="887412"/>
          </a:xfrm>
          <a:custGeom>
            <a:avLst/>
            <a:gdLst/>
            <a:ahLst/>
            <a:cxnLst>
              <a:cxn ang="0">
                <a:pos x="0" y="139"/>
              </a:cxn>
              <a:cxn ang="0">
                <a:pos x="832" y="139"/>
              </a:cxn>
              <a:cxn ang="0">
                <a:pos x="832" y="0"/>
              </a:cxn>
            </a:cxnLst>
            <a:rect l="0" t="0" r="r" b="b"/>
            <a:pathLst>
              <a:path w="832" h="139">
                <a:moveTo>
                  <a:pt x="0" y="139"/>
                </a:moveTo>
                <a:lnTo>
                  <a:pt x="832" y="139"/>
                </a:lnTo>
                <a:lnTo>
                  <a:pt x="832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1" name="Line 51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2" name="Line 52"/>
          <p:cNvSpPr>
            <a:spLocks noChangeShapeType="1"/>
          </p:cNvSpPr>
          <p:nvPr/>
        </p:nvSpPr>
        <p:spPr bwMode="auto">
          <a:xfrm rot="-5400000">
            <a:off x="3985419" y="2528094"/>
            <a:ext cx="46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3" name="Freeform 53"/>
          <p:cNvSpPr>
            <a:spLocks/>
          </p:cNvSpPr>
          <p:nvPr/>
        </p:nvSpPr>
        <p:spPr bwMode="auto">
          <a:xfrm>
            <a:off x="1752600" y="1806575"/>
            <a:ext cx="3225800" cy="2127250"/>
          </a:xfrm>
          <a:custGeom>
            <a:avLst/>
            <a:gdLst/>
            <a:ahLst/>
            <a:cxnLst>
              <a:cxn ang="0">
                <a:pos x="2032" y="1316"/>
              </a:cxn>
              <a:cxn ang="0">
                <a:pos x="2032" y="971"/>
              </a:cxn>
              <a:cxn ang="0">
                <a:pos x="642" y="964"/>
              </a:cxn>
              <a:cxn ang="0">
                <a:pos x="642" y="0"/>
              </a:cxn>
              <a:cxn ang="0">
                <a:pos x="0" y="0"/>
              </a:cxn>
            </a:cxnLst>
            <a:rect l="0" t="0" r="r" b="b"/>
            <a:pathLst>
              <a:path w="2032" h="1316">
                <a:moveTo>
                  <a:pt x="2032" y="1316"/>
                </a:moveTo>
                <a:lnTo>
                  <a:pt x="2032" y="971"/>
                </a:lnTo>
                <a:lnTo>
                  <a:pt x="642" y="964"/>
                </a:lnTo>
                <a:lnTo>
                  <a:pt x="642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894" name="Rectangle 54"/>
          <p:cNvSpPr>
            <a:spLocks noChangeArrowheads="1"/>
          </p:cNvSpPr>
          <p:nvPr/>
        </p:nvSpPr>
        <p:spPr bwMode="auto">
          <a:xfrm>
            <a:off x="1108075" y="920750"/>
            <a:ext cx="2520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 (pc+4 / jabs / rind / br)</a:t>
            </a:r>
          </a:p>
        </p:txBody>
      </p:sp>
      <p:sp>
        <p:nvSpPr>
          <p:cNvPr id="1315895" name="Line 55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286000" y="3556000"/>
            <a:ext cx="1346200" cy="836613"/>
            <a:chOff x="1440" y="2406"/>
            <a:chExt cx="848" cy="527"/>
          </a:xfrm>
        </p:grpSpPr>
        <p:sp>
          <p:nvSpPr>
            <p:cNvPr id="1315897" name="Freeform 57"/>
            <p:cNvSpPr>
              <a:spLocks/>
            </p:cNvSpPr>
            <p:nvPr/>
          </p:nvSpPr>
          <p:spPr bwMode="auto">
            <a:xfrm>
              <a:off x="1942" y="2644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98" name="Rectangle 58"/>
            <p:cNvSpPr>
              <a:spLocks noChangeArrowheads="1"/>
            </p:cNvSpPr>
            <p:nvPr/>
          </p:nvSpPr>
          <p:spPr bwMode="auto">
            <a:xfrm>
              <a:off x="1440" y="2614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899" name="Line 59"/>
            <p:cNvSpPr>
              <a:spLocks noChangeShapeType="1"/>
            </p:cNvSpPr>
            <p:nvPr/>
          </p:nvSpPr>
          <p:spPr bwMode="auto">
            <a:xfrm>
              <a:off x="2088" y="2780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0" name="Line 60"/>
            <p:cNvSpPr>
              <a:spLocks noChangeShapeType="1"/>
            </p:cNvSpPr>
            <p:nvPr/>
          </p:nvSpPr>
          <p:spPr bwMode="auto">
            <a:xfrm>
              <a:off x="1864" y="2708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1" name="Text Box 61"/>
            <p:cNvSpPr txBox="1">
              <a:spLocks noChangeArrowheads="1"/>
            </p:cNvSpPr>
            <p:nvPr/>
          </p:nvSpPr>
          <p:spPr bwMode="auto">
            <a:xfrm>
              <a:off x="1623" y="2406"/>
              <a:ext cx="429" cy="17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IRSrc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</a:t>
              </a:r>
              <a:endParaRPr lang="en-US" sz="120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902" name="Line 62"/>
            <p:cNvSpPr>
              <a:spLocks noChangeShapeType="1"/>
            </p:cNvSpPr>
            <p:nvPr/>
          </p:nvSpPr>
          <p:spPr bwMode="auto">
            <a:xfrm>
              <a:off x="2016" y="2496"/>
              <a:ext cx="0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5904" name="Freeform 64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5" name="Freeform 65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6" name="Rectangle 66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5907" name="Rectangle 67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5908" name="Freeform 68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09" name="Rectangle 69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5910" name="Freeform 70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11" name="Rectangle 71"/>
            <p:cNvSpPr>
              <a:spLocks noChangeArrowheads="1"/>
            </p:cNvSpPr>
            <p:nvPr/>
          </p:nvSpPr>
          <p:spPr bwMode="auto">
            <a:xfrm>
              <a:off x="4368" y="2174"/>
              <a:ext cx="50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Taken?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sp>
        <p:nvSpPr>
          <p:cNvPr id="1315912" name="Text Box 72"/>
          <p:cNvSpPr txBox="1">
            <a:spLocks noChangeArrowheads="1"/>
          </p:cNvSpPr>
          <p:nvPr/>
        </p:nvSpPr>
        <p:spPr bwMode="auto">
          <a:xfrm>
            <a:off x="3503613" y="4813300"/>
            <a:ext cx="5411787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If the branch is taken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kill the two following instructions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the instruction at the decode stage is not valid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stall signal is not valid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944563" y="2959100"/>
            <a:ext cx="7129462" cy="1770063"/>
            <a:chOff x="571" y="2022"/>
            <a:chExt cx="4491" cy="1115"/>
          </a:xfrm>
        </p:grpSpPr>
        <p:sp>
          <p:nvSpPr>
            <p:cNvPr id="1315914" name="Text Box 74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5915" name="Text Box 75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916" name="Text Box 76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108</a:t>
              </a:r>
            </a:p>
          </p:txBody>
        </p:sp>
        <p:sp>
          <p:nvSpPr>
            <p:cNvPr id="1315917" name="Text Box 77"/>
            <p:cNvSpPr txBox="1">
              <a:spLocks noChangeArrowheads="1"/>
            </p:cNvSpPr>
            <p:nvPr/>
          </p:nvSpPr>
          <p:spPr bwMode="auto">
            <a:xfrm>
              <a:off x="2203" y="296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6604000" y="1292225"/>
            <a:ext cx="1084263" cy="1222375"/>
            <a:chOff x="4160" y="972"/>
            <a:chExt cx="683" cy="770"/>
          </a:xfrm>
        </p:grpSpPr>
        <p:sp>
          <p:nvSpPr>
            <p:cNvPr id="1315919" name="AutoShape 79"/>
            <p:cNvSpPr>
              <a:spLocks noChangeArrowheads="1"/>
            </p:cNvSpPr>
            <p:nvPr/>
          </p:nvSpPr>
          <p:spPr bwMode="auto">
            <a:xfrm>
              <a:off x="4160" y="1433"/>
              <a:ext cx="683" cy="309"/>
            </a:xfrm>
            <a:prstGeom prst="star16">
              <a:avLst>
                <a:gd name="adj" fmla="val 37500"/>
              </a:avLst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i="1" dirty="0" err="1" smtClean="0">
                  <a:solidFill>
                    <a:schemeClr val="tx1"/>
                  </a:solidFill>
                  <a:latin typeface="Verdana" charset="0"/>
                </a:rPr>
                <a:t>Bcond</a:t>
              </a:r>
              <a:r>
                <a:rPr lang="en-US" sz="1200" i="1" dirty="0" smtClean="0">
                  <a:solidFill>
                    <a:schemeClr val="tx1"/>
                  </a:solidFill>
                  <a:latin typeface="Verdana" charset="0"/>
                </a:rPr>
                <a:t>?</a:t>
              </a:r>
              <a:endParaRPr lang="en-US" sz="1200" i="1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5920" name="Line 80"/>
            <p:cNvSpPr>
              <a:spLocks noChangeShapeType="1"/>
            </p:cNvSpPr>
            <p:nvPr/>
          </p:nvSpPr>
          <p:spPr bwMode="auto">
            <a:xfrm flipH="1" flipV="1">
              <a:off x="4464" y="1224"/>
              <a:ext cx="0" cy="24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1" name="Text Box 81"/>
            <p:cNvSpPr txBox="1">
              <a:spLocks noChangeArrowheads="1"/>
            </p:cNvSpPr>
            <p:nvPr/>
          </p:nvSpPr>
          <p:spPr bwMode="auto">
            <a:xfrm>
              <a:off x="4358" y="972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?</a:t>
              </a:r>
            </a:p>
          </p:txBody>
        </p:sp>
      </p:grpSp>
      <p:grpSp>
        <p:nvGrpSpPr>
          <p:cNvPr id="8" name="Group 82"/>
          <p:cNvGrpSpPr>
            <a:grpSpLocks/>
          </p:cNvGrpSpPr>
          <p:nvPr/>
        </p:nvGrpSpPr>
        <p:grpSpPr bwMode="auto">
          <a:xfrm>
            <a:off x="1752600" y="1958975"/>
            <a:ext cx="2438400" cy="1239838"/>
            <a:chOff x="1104" y="1392"/>
            <a:chExt cx="1536" cy="781"/>
          </a:xfrm>
        </p:grpSpPr>
        <p:sp>
          <p:nvSpPr>
            <p:cNvPr id="1315923" name="Oval 83"/>
            <p:cNvSpPr>
              <a:spLocks noChangeArrowheads="1"/>
            </p:cNvSpPr>
            <p:nvPr/>
          </p:nvSpPr>
          <p:spPr bwMode="auto">
            <a:xfrm>
              <a:off x="1872" y="1680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4" name="Line 84"/>
            <p:cNvSpPr>
              <a:spLocks noChangeShapeType="1"/>
            </p:cNvSpPr>
            <p:nvPr/>
          </p:nvSpPr>
          <p:spPr bwMode="auto">
            <a:xfrm flipV="1">
              <a:off x="1920" y="1776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5" name="Freeform 85"/>
            <p:cNvSpPr>
              <a:spLocks/>
            </p:cNvSpPr>
            <p:nvPr/>
          </p:nvSpPr>
          <p:spPr bwMode="auto">
            <a:xfrm>
              <a:off x="2064" y="1776"/>
              <a:ext cx="576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26" name="Freeform 86"/>
            <p:cNvSpPr>
              <a:spLocks/>
            </p:cNvSpPr>
            <p:nvPr/>
          </p:nvSpPr>
          <p:spPr bwMode="auto">
            <a:xfrm>
              <a:off x="1104" y="1392"/>
              <a:ext cx="912" cy="28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9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912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39FB-AD7F-4D44-B0CD-18B5B0536A59}" type="slidenum">
              <a:rPr lang="en-US"/>
              <a:pPr/>
              <a:t>45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5" y="304800"/>
            <a:ext cx="7564438" cy="609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Pipelining Conditional Branches</a:t>
            </a:r>
          </a:p>
        </p:txBody>
      </p:sp>
      <p:sp>
        <p:nvSpPr>
          <p:cNvPr id="1316867" name="Rectangle 3"/>
          <p:cNvSpPr>
            <a:spLocks noChangeArrowheads="1"/>
          </p:cNvSpPr>
          <p:nvPr/>
        </p:nvSpPr>
        <p:spPr bwMode="auto">
          <a:xfrm>
            <a:off x="0" y="5111750"/>
            <a:ext cx="3192244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1: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096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ADD 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 dirty="0" smtClean="0">
                <a:solidFill>
                  <a:schemeClr val="accent2"/>
                </a:solidFill>
                <a:latin typeface="Verdana" charset="0"/>
              </a:rPr>
              <a:t>2: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100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	BEQZ</a:t>
            </a:r>
            <a:r>
              <a:rPr lang="en-US" sz="1800" dirty="0" smtClean="0">
                <a:solidFill>
                  <a:schemeClr val="accent2"/>
                </a:solidFill>
                <a:latin typeface="Verdana" charset="0"/>
              </a:rPr>
              <a:t> x1,x2 </a:t>
            </a:r>
            <a:r>
              <a:rPr lang="en-US" sz="1800" dirty="0">
                <a:solidFill>
                  <a:schemeClr val="accent2"/>
                </a:solidFill>
                <a:latin typeface="Verdana" charset="0"/>
              </a:rPr>
              <a:t>+200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3: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104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ADD</a:t>
            </a:r>
          </a:p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 smtClean="0">
                <a:solidFill>
                  <a:srgbClr val="56127A"/>
                </a:solidFill>
                <a:latin typeface="Verdana" charset="0"/>
              </a:rPr>
              <a:t>4:</a:t>
            </a:r>
            <a:r>
              <a:rPr lang="en-US" sz="1800" dirty="0" smtClean="0">
                <a:solidFill>
                  <a:srgbClr val="56127A"/>
                </a:solidFill>
                <a:latin typeface="Verdana" charset="0"/>
              </a:rPr>
              <a:t>304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ADD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02000" y="1368425"/>
            <a:ext cx="3886200" cy="2279650"/>
            <a:chOff x="2080" y="1020"/>
            <a:chExt cx="2448" cy="1436"/>
          </a:xfrm>
        </p:grpSpPr>
        <p:sp>
          <p:nvSpPr>
            <p:cNvPr id="1316869" name="Line 5"/>
            <p:cNvSpPr>
              <a:spLocks noChangeShapeType="1"/>
            </p:cNvSpPr>
            <p:nvPr/>
          </p:nvSpPr>
          <p:spPr bwMode="auto">
            <a:xfrm flipH="1">
              <a:off x="3816" y="1041"/>
              <a:ext cx="0" cy="4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70" name="Freeform 6"/>
            <p:cNvSpPr>
              <a:spLocks/>
            </p:cNvSpPr>
            <p:nvPr/>
          </p:nvSpPr>
          <p:spPr bwMode="auto">
            <a:xfrm>
              <a:off x="2080" y="1041"/>
              <a:ext cx="2448" cy="1415"/>
            </a:xfrm>
            <a:custGeom>
              <a:avLst/>
              <a:gdLst/>
              <a:ahLst/>
              <a:cxnLst>
                <a:cxn ang="0">
                  <a:pos x="2392" y="360"/>
                </a:cxn>
                <a:cxn ang="0">
                  <a:pos x="2392" y="0"/>
                </a:cxn>
                <a:cxn ang="0">
                  <a:pos x="0" y="0"/>
                </a:cxn>
                <a:cxn ang="0">
                  <a:pos x="0" y="1368"/>
                </a:cxn>
              </a:cxnLst>
              <a:rect l="0" t="0" r="r" b="b"/>
              <a:pathLst>
                <a:path w="2392" h="1368">
                  <a:moveTo>
                    <a:pt x="2392" y="360"/>
                  </a:moveTo>
                  <a:lnTo>
                    <a:pt x="2392" y="0"/>
                  </a:lnTo>
                  <a:lnTo>
                    <a:pt x="0" y="0"/>
                  </a:lnTo>
                  <a:lnTo>
                    <a:pt x="0" y="1368"/>
                  </a:ln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71" name="Oval 7"/>
            <p:cNvSpPr>
              <a:spLocks noChangeArrowheads="1"/>
            </p:cNvSpPr>
            <p:nvPr/>
          </p:nvSpPr>
          <p:spPr bwMode="auto">
            <a:xfrm>
              <a:off x="3800" y="1020"/>
              <a:ext cx="27" cy="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872" name="Line 8"/>
          <p:cNvSpPr>
            <a:spLocks noChangeShapeType="1"/>
          </p:cNvSpPr>
          <p:nvPr/>
        </p:nvSpPr>
        <p:spPr bwMode="auto">
          <a:xfrm>
            <a:off x="5976938" y="220345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3" name="Freeform 9"/>
          <p:cNvSpPr>
            <a:spLocks/>
          </p:cNvSpPr>
          <p:nvPr/>
        </p:nvSpPr>
        <p:spPr bwMode="auto">
          <a:xfrm>
            <a:off x="1757363" y="2111375"/>
            <a:ext cx="492125" cy="647700"/>
          </a:xfrm>
          <a:custGeom>
            <a:avLst/>
            <a:gdLst/>
            <a:ahLst/>
            <a:cxnLst>
              <a:cxn ang="0">
                <a:pos x="181" y="393"/>
              </a:cxn>
              <a:cxn ang="0">
                <a:pos x="445" y="393"/>
              </a:cxn>
              <a:cxn ang="0">
                <a:pos x="445" y="0"/>
              </a:cxn>
              <a:cxn ang="0">
                <a:pos x="0" y="0"/>
              </a:cxn>
            </a:cxnLst>
            <a:rect l="0" t="0" r="r" b="b"/>
            <a:pathLst>
              <a:path w="445" h="393">
                <a:moveTo>
                  <a:pt x="181" y="393"/>
                </a:moveTo>
                <a:lnTo>
                  <a:pt x="445" y="393"/>
                </a:lnTo>
                <a:lnTo>
                  <a:pt x="445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4" name="AutoShape 10"/>
          <p:cNvSpPr>
            <a:spLocks noChangeArrowheads="1"/>
          </p:cNvSpPr>
          <p:nvPr/>
        </p:nvSpPr>
        <p:spPr bwMode="auto">
          <a:xfrm>
            <a:off x="4386263" y="3629025"/>
            <a:ext cx="3871912" cy="1147763"/>
          </a:xfrm>
          <a:prstGeom prst="star16">
            <a:avLst>
              <a:gd name="adj" fmla="val 44537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5" name="Rectangle 11"/>
          <p:cNvSpPr>
            <a:spLocks noChangeArrowheads="1"/>
          </p:cNvSpPr>
          <p:nvPr/>
        </p:nvSpPr>
        <p:spPr bwMode="auto">
          <a:xfrm>
            <a:off x="3422650" y="901700"/>
            <a:ext cx="652463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stall</a:t>
            </a:r>
          </a:p>
        </p:txBody>
      </p:sp>
      <p:sp>
        <p:nvSpPr>
          <p:cNvPr id="1316876" name="Rectangle 12"/>
          <p:cNvSpPr>
            <a:spLocks noChangeArrowheads="1"/>
          </p:cNvSpPr>
          <p:nvPr/>
        </p:nvSpPr>
        <p:spPr bwMode="auto">
          <a:xfrm>
            <a:off x="6402388" y="2433638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7" name="Freeform 13"/>
          <p:cNvSpPr>
            <a:spLocks/>
          </p:cNvSpPr>
          <p:nvPr/>
        </p:nvSpPr>
        <p:spPr bwMode="auto">
          <a:xfrm>
            <a:off x="6454775" y="2836863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8" name="Rectangle 14"/>
          <p:cNvSpPr>
            <a:spLocks noChangeArrowheads="1"/>
          </p:cNvSpPr>
          <p:nvPr/>
        </p:nvSpPr>
        <p:spPr bwMode="auto">
          <a:xfrm>
            <a:off x="7770813" y="2425700"/>
            <a:ext cx="173037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79" name="Freeform 15"/>
          <p:cNvSpPr>
            <a:spLocks/>
          </p:cNvSpPr>
          <p:nvPr/>
        </p:nvSpPr>
        <p:spPr bwMode="auto">
          <a:xfrm>
            <a:off x="7823200" y="2828925"/>
            <a:ext cx="68263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0" name="Freeform 16"/>
          <p:cNvSpPr>
            <a:spLocks/>
          </p:cNvSpPr>
          <p:nvPr/>
        </p:nvSpPr>
        <p:spPr bwMode="auto">
          <a:xfrm>
            <a:off x="4213225" y="2781300"/>
            <a:ext cx="1617663" cy="1381125"/>
          </a:xfrm>
          <a:custGeom>
            <a:avLst/>
            <a:gdLst/>
            <a:ahLst/>
            <a:cxnLst>
              <a:cxn ang="0">
                <a:pos x="0" y="1376"/>
              </a:cxn>
              <a:cxn ang="0">
                <a:pos x="0" y="0"/>
              </a:cxn>
              <a:cxn ang="0">
                <a:pos x="520" y="0"/>
              </a:cxn>
              <a:cxn ang="0">
                <a:pos x="1904" y="0"/>
              </a:cxn>
            </a:cxnLst>
            <a:rect l="0" t="0" r="r" b="b"/>
            <a:pathLst>
              <a:path w="1905" h="1377">
                <a:moveTo>
                  <a:pt x="0" y="1376"/>
                </a:moveTo>
                <a:lnTo>
                  <a:pt x="0" y="0"/>
                </a:lnTo>
                <a:lnTo>
                  <a:pt x="520" y="0"/>
                </a:lnTo>
                <a:lnTo>
                  <a:pt x="190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1" name="Line 17"/>
          <p:cNvSpPr>
            <a:spLocks noChangeShapeType="1"/>
          </p:cNvSpPr>
          <p:nvPr/>
        </p:nvSpPr>
        <p:spPr bwMode="auto">
          <a:xfrm>
            <a:off x="6607175" y="2700338"/>
            <a:ext cx="1147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2" name="Rectangle 18"/>
          <p:cNvSpPr>
            <a:spLocks noChangeArrowheads="1"/>
          </p:cNvSpPr>
          <p:nvPr/>
        </p:nvSpPr>
        <p:spPr bwMode="auto">
          <a:xfrm>
            <a:off x="6316663" y="2533650"/>
            <a:ext cx="350837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883" name="Rectangle 19"/>
          <p:cNvSpPr>
            <a:spLocks noChangeArrowheads="1"/>
          </p:cNvSpPr>
          <p:nvPr/>
        </p:nvSpPr>
        <p:spPr bwMode="auto">
          <a:xfrm>
            <a:off x="7681913" y="2525713"/>
            <a:ext cx="350837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884" name="Freeform 20"/>
          <p:cNvSpPr>
            <a:spLocks/>
          </p:cNvSpPr>
          <p:nvPr/>
        </p:nvSpPr>
        <p:spPr bwMode="auto">
          <a:xfrm>
            <a:off x="1304925" y="299085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5" name="Freeform 21"/>
          <p:cNvSpPr>
            <a:spLocks/>
          </p:cNvSpPr>
          <p:nvPr/>
        </p:nvSpPr>
        <p:spPr bwMode="auto">
          <a:xfrm>
            <a:off x="1266825" y="399415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6" name="Rectangle 22"/>
          <p:cNvSpPr>
            <a:spLocks noChangeArrowheads="1"/>
          </p:cNvSpPr>
          <p:nvPr/>
        </p:nvSpPr>
        <p:spPr bwMode="auto">
          <a:xfrm>
            <a:off x="1050925" y="3702050"/>
            <a:ext cx="2032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7" name="Line 23"/>
          <p:cNvSpPr>
            <a:spLocks noChangeShapeType="1"/>
          </p:cNvSpPr>
          <p:nvPr/>
        </p:nvSpPr>
        <p:spPr bwMode="auto">
          <a:xfrm>
            <a:off x="1279525" y="3994150"/>
            <a:ext cx="50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88" name="Rectangle 24"/>
          <p:cNvSpPr>
            <a:spLocks noChangeArrowheads="1"/>
          </p:cNvSpPr>
          <p:nvPr/>
        </p:nvSpPr>
        <p:spPr bwMode="auto">
          <a:xfrm>
            <a:off x="973138" y="3898900"/>
            <a:ext cx="379412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PC</a:t>
            </a:r>
          </a:p>
        </p:txBody>
      </p:sp>
      <p:sp>
        <p:nvSpPr>
          <p:cNvPr id="1316889" name="Freeform 25"/>
          <p:cNvSpPr>
            <a:spLocks/>
          </p:cNvSpPr>
          <p:nvPr/>
        </p:nvSpPr>
        <p:spPr bwMode="auto">
          <a:xfrm>
            <a:off x="1114425" y="4197350"/>
            <a:ext cx="77788" cy="777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0" name="Rectangle 26"/>
          <p:cNvSpPr>
            <a:spLocks noChangeArrowheads="1"/>
          </p:cNvSpPr>
          <p:nvPr/>
        </p:nvSpPr>
        <p:spPr bwMode="auto">
          <a:xfrm>
            <a:off x="1582738" y="3840163"/>
            <a:ext cx="749300" cy="927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1" name="Rectangle 27"/>
          <p:cNvSpPr>
            <a:spLocks noChangeArrowheads="1"/>
          </p:cNvSpPr>
          <p:nvPr/>
        </p:nvSpPr>
        <p:spPr bwMode="auto">
          <a:xfrm>
            <a:off x="1530350" y="3836988"/>
            <a:ext cx="52705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16892" name="Rectangle 28"/>
          <p:cNvSpPr>
            <a:spLocks noChangeArrowheads="1"/>
          </p:cNvSpPr>
          <p:nvPr/>
        </p:nvSpPr>
        <p:spPr bwMode="auto">
          <a:xfrm>
            <a:off x="1901825" y="4017963"/>
            <a:ext cx="45878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inst</a:t>
            </a:r>
          </a:p>
        </p:txBody>
      </p:sp>
      <p:sp>
        <p:nvSpPr>
          <p:cNvPr id="1316893" name="Rectangle 29"/>
          <p:cNvSpPr>
            <a:spLocks noChangeArrowheads="1"/>
          </p:cNvSpPr>
          <p:nvPr/>
        </p:nvSpPr>
        <p:spPr bwMode="auto">
          <a:xfrm>
            <a:off x="1516063" y="4268788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16894" name="Rectangle 30"/>
          <p:cNvSpPr>
            <a:spLocks noChangeArrowheads="1"/>
          </p:cNvSpPr>
          <p:nvPr/>
        </p:nvSpPr>
        <p:spPr bwMode="auto">
          <a:xfrm>
            <a:off x="1162050" y="2414588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0x4</a:t>
            </a:r>
          </a:p>
        </p:txBody>
      </p:sp>
      <p:sp>
        <p:nvSpPr>
          <p:cNvPr id="1316895" name="Line 31"/>
          <p:cNvSpPr>
            <a:spLocks noChangeShapeType="1"/>
          </p:cNvSpPr>
          <p:nvPr/>
        </p:nvSpPr>
        <p:spPr bwMode="auto">
          <a:xfrm>
            <a:off x="1589088" y="253206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6" name="Freeform 32"/>
          <p:cNvSpPr>
            <a:spLocks/>
          </p:cNvSpPr>
          <p:nvPr/>
        </p:nvSpPr>
        <p:spPr bwMode="auto">
          <a:xfrm>
            <a:off x="1658938" y="245586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897" name="Rectangle 33"/>
          <p:cNvSpPr>
            <a:spLocks noChangeArrowheads="1"/>
          </p:cNvSpPr>
          <p:nvPr/>
        </p:nvSpPr>
        <p:spPr bwMode="auto">
          <a:xfrm>
            <a:off x="1681163" y="2643188"/>
            <a:ext cx="4254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Add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4953000" y="2362203"/>
            <a:ext cx="1435100" cy="557213"/>
            <a:chOff x="2376" y="1389"/>
            <a:chExt cx="904" cy="351"/>
          </a:xfrm>
        </p:grpSpPr>
        <p:sp>
          <p:nvSpPr>
            <p:cNvPr id="1316899" name="Freeform 35"/>
            <p:cNvSpPr>
              <a:spLocks/>
            </p:cNvSpPr>
            <p:nvPr/>
          </p:nvSpPr>
          <p:spPr bwMode="auto">
            <a:xfrm>
              <a:off x="2934" y="1451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00" name="Rectangle 36"/>
            <p:cNvSpPr>
              <a:spLocks noChangeArrowheads="1"/>
            </p:cNvSpPr>
            <p:nvPr/>
          </p:nvSpPr>
          <p:spPr bwMode="auto">
            <a:xfrm>
              <a:off x="2376" y="1389"/>
              <a:ext cx="49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bubble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6901" name="Line 37"/>
            <p:cNvSpPr>
              <a:spLocks noChangeShapeType="1"/>
            </p:cNvSpPr>
            <p:nvPr/>
          </p:nvSpPr>
          <p:spPr bwMode="auto">
            <a:xfrm>
              <a:off x="3080" y="1587"/>
              <a:ext cx="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02" name="Line 38"/>
            <p:cNvSpPr>
              <a:spLocks noChangeShapeType="1"/>
            </p:cNvSpPr>
            <p:nvPr/>
          </p:nvSpPr>
          <p:spPr bwMode="auto">
            <a:xfrm>
              <a:off x="2856" y="1515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903" name="Rectangle 39"/>
          <p:cNvSpPr>
            <a:spLocks noChangeArrowheads="1"/>
          </p:cNvSpPr>
          <p:nvPr/>
        </p:nvSpPr>
        <p:spPr bwMode="auto">
          <a:xfrm>
            <a:off x="3644900" y="3913188"/>
            <a:ext cx="173038" cy="482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4" name="Freeform 40"/>
          <p:cNvSpPr>
            <a:spLocks/>
          </p:cNvSpPr>
          <p:nvPr/>
        </p:nvSpPr>
        <p:spPr bwMode="auto">
          <a:xfrm>
            <a:off x="3697288" y="4316413"/>
            <a:ext cx="68262" cy="69850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21" y="0"/>
              </a:cxn>
              <a:cxn ang="0">
                <a:pos x="42" y="43"/>
              </a:cxn>
            </a:cxnLst>
            <a:rect l="0" t="0" r="r" b="b"/>
            <a:pathLst>
              <a:path w="43" h="44">
                <a:moveTo>
                  <a:pt x="0" y="43"/>
                </a:moveTo>
                <a:lnTo>
                  <a:pt x="21" y="0"/>
                </a:lnTo>
                <a:lnTo>
                  <a:pt x="42" y="43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5" name="Rectangle 41"/>
          <p:cNvSpPr>
            <a:spLocks noChangeArrowheads="1"/>
          </p:cNvSpPr>
          <p:nvPr/>
        </p:nvSpPr>
        <p:spPr bwMode="auto">
          <a:xfrm>
            <a:off x="3559175" y="4019550"/>
            <a:ext cx="350838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IR</a:t>
            </a:r>
          </a:p>
        </p:txBody>
      </p:sp>
      <p:sp>
        <p:nvSpPr>
          <p:cNvPr id="1316906" name="Text Box 42"/>
          <p:cNvSpPr txBox="1">
            <a:spLocks noChangeArrowheads="1"/>
          </p:cNvSpPr>
          <p:nvPr/>
        </p:nvSpPr>
        <p:spPr bwMode="auto">
          <a:xfrm>
            <a:off x="6356350" y="2127250"/>
            <a:ext cx="2809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E</a:t>
            </a:r>
          </a:p>
        </p:txBody>
      </p:sp>
      <p:sp>
        <p:nvSpPr>
          <p:cNvPr id="1316907" name="Text Box 43"/>
          <p:cNvSpPr txBox="1">
            <a:spLocks noChangeArrowheads="1"/>
          </p:cNvSpPr>
          <p:nvPr/>
        </p:nvSpPr>
        <p:spPr bwMode="auto">
          <a:xfrm>
            <a:off x="7715250" y="2119313"/>
            <a:ext cx="312738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M</a:t>
            </a:r>
          </a:p>
        </p:txBody>
      </p:sp>
      <p:sp>
        <p:nvSpPr>
          <p:cNvPr id="1316908" name="Line 44"/>
          <p:cNvSpPr>
            <a:spLocks noChangeShapeType="1"/>
          </p:cNvSpPr>
          <p:nvPr/>
        </p:nvSpPr>
        <p:spPr bwMode="auto">
          <a:xfrm flipV="1">
            <a:off x="3827463" y="4171950"/>
            <a:ext cx="744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09" name="Line 45"/>
          <p:cNvSpPr>
            <a:spLocks noChangeShapeType="1"/>
          </p:cNvSpPr>
          <p:nvPr/>
        </p:nvSpPr>
        <p:spPr bwMode="auto">
          <a:xfrm flipV="1">
            <a:off x="2359025" y="4238625"/>
            <a:ext cx="739775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0" name="Freeform 46"/>
          <p:cNvSpPr>
            <a:spLocks/>
          </p:cNvSpPr>
          <p:nvPr/>
        </p:nvSpPr>
        <p:spPr bwMode="auto">
          <a:xfrm>
            <a:off x="1482725" y="1466850"/>
            <a:ext cx="268288" cy="788988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0" y="240"/>
              </a:cxn>
              <a:cxn ang="0">
                <a:pos x="144" y="288"/>
              </a:cxn>
              <a:cxn ang="0">
                <a:pos x="144" y="0"/>
              </a:cxn>
              <a:cxn ang="0">
                <a:pos x="0" y="48"/>
              </a:cxn>
            </a:cxnLst>
            <a:rect l="0" t="0" r="r" b="b"/>
            <a:pathLst>
              <a:path w="145" h="289">
                <a:moveTo>
                  <a:pt x="0" y="48"/>
                </a:moveTo>
                <a:lnTo>
                  <a:pt x="0" y="240"/>
                </a:lnTo>
                <a:lnTo>
                  <a:pt x="144" y="288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1" name="Freeform 47"/>
          <p:cNvSpPr>
            <a:spLocks/>
          </p:cNvSpPr>
          <p:nvPr/>
        </p:nvSpPr>
        <p:spPr bwMode="auto">
          <a:xfrm>
            <a:off x="673100" y="1868488"/>
            <a:ext cx="820738" cy="2106612"/>
          </a:xfrm>
          <a:custGeom>
            <a:avLst/>
            <a:gdLst/>
            <a:ahLst/>
            <a:cxnLst>
              <a:cxn ang="0">
                <a:pos x="517" y="0"/>
              </a:cxn>
              <a:cxn ang="0">
                <a:pos x="0" y="0"/>
              </a:cxn>
              <a:cxn ang="0">
                <a:pos x="0" y="1231"/>
              </a:cxn>
              <a:cxn ang="0">
                <a:pos x="227" y="1231"/>
              </a:cxn>
            </a:cxnLst>
            <a:rect l="0" t="0" r="r" b="b"/>
            <a:pathLst>
              <a:path w="517" h="1231">
                <a:moveTo>
                  <a:pt x="517" y="0"/>
                </a:moveTo>
                <a:lnTo>
                  <a:pt x="0" y="0"/>
                </a:lnTo>
                <a:lnTo>
                  <a:pt x="0" y="1231"/>
                </a:lnTo>
                <a:lnTo>
                  <a:pt x="227" y="1231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2" name="Line 48"/>
          <p:cNvSpPr>
            <a:spLocks noChangeShapeType="1"/>
          </p:cNvSpPr>
          <p:nvPr/>
        </p:nvSpPr>
        <p:spPr bwMode="auto">
          <a:xfrm rot="-5400000">
            <a:off x="7111206" y="2580482"/>
            <a:ext cx="255587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3" name="Freeform 49"/>
          <p:cNvSpPr>
            <a:spLocks/>
          </p:cNvSpPr>
          <p:nvPr/>
        </p:nvSpPr>
        <p:spPr bwMode="auto">
          <a:xfrm>
            <a:off x="1739900" y="1860550"/>
            <a:ext cx="2884488" cy="2111375"/>
          </a:xfrm>
          <a:custGeom>
            <a:avLst/>
            <a:gdLst/>
            <a:ahLst/>
            <a:cxnLst>
              <a:cxn ang="0">
                <a:pos x="2048" y="1284"/>
              </a:cxn>
              <a:cxn ang="0">
                <a:pos x="2056" y="888"/>
              </a:cxn>
              <a:cxn ang="0">
                <a:pos x="640" y="888"/>
              </a:cxn>
              <a:cxn ang="0">
                <a:pos x="647" y="0"/>
              </a:cxn>
              <a:cxn ang="0">
                <a:pos x="0" y="0"/>
              </a:cxn>
            </a:cxnLst>
            <a:rect l="0" t="0" r="r" b="b"/>
            <a:pathLst>
              <a:path w="2056" h="1284">
                <a:moveTo>
                  <a:pt x="2048" y="1284"/>
                </a:moveTo>
                <a:lnTo>
                  <a:pt x="2056" y="888"/>
                </a:lnTo>
                <a:lnTo>
                  <a:pt x="640" y="888"/>
                </a:lnTo>
                <a:lnTo>
                  <a:pt x="647" y="0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4" name="Rectangle 50"/>
          <p:cNvSpPr>
            <a:spLocks noChangeArrowheads="1"/>
          </p:cNvSpPr>
          <p:nvPr/>
        </p:nvSpPr>
        <p:spPr bwMode="auto">
          <a:xfrm>
            <a:off x="1036638" y="920750"/>
            <a:ext cx="2200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PCSrc</a:t>
            </a:r>
            <a:r>
              <a:rPr lang="en-US" sz="1200">
                <a:solidFill>
                  <a:schemeClr val="bg2"/>
                </a:solidFill>
                <a:latin typeface="Verdana" charset="0"/>
              </a:rPr>
              <a:t> (pc+4/jabs/rind/br)</a:t>
            </a:r>
          </a:p>
        </p:txBody>
      </p:sp>
      <p:sp>
        <p:nvSpPr>
          <p:cNvPr id="1316915" name="Line 51"/>
          <p:cNvSpPr>
            <a:spLocks noChangeShapeType="1"/>
          </p:cNvSpPr>
          <p:nvPr/>
        </p:nvSpPr>
        <p:spPr bwMode="auto">
          <a:xfrm>
            <a:off x="1612900" y="1133475"/>
            <a:ext cx="0" cy="406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6" name="Freeform 52"/>
          <p:cNvSpPr>
            <a:spLocks/>
          </p:cNvSpPr>
          <p:nvPr/>
        </p:nvSpPr>
        <p:spPr bwMode="auto">
          <a:xfrm>
            <a:off x="3082925" y="3933825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7" name="Rectangle 53"/>
          <p:cNvSpPr>
            <a:spLocks noChangeArrowheads="1"/>
          </p:cNvSpPr>
          <p:nvPr/>
        </p:nvSpPr>
        <p:spPr bwMode="auto">
          <a:xfrm>
            <a:off x="2286000" y="3886200"/>
            <a:ext cx="788152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 dirty="0" smtClean="0">
                <a:solidFill>
                  <a:schemeClr val="tx1"/>
                </a:solidFill>
                <a:latin typeface="Verdana" charset="0"/>
              </a:rPr>
              <a:t>bubble</a:t>
            </a:r>
            <a:endParaRPr lang="en-US" sz="14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6918" name="Line 54"/>
          <p:cNvSpPr>
            <a:spLocks noChangeShapeType="1"/>
          </p:cNvSpPr>
          <p:nvPr/>
        </p:nvSpPr>
        <p:spPr bwMode="auto">
          <a:xfrm>
            <a:off x="3314700" y="4149725"/>
            <a:ext cx="317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19" name="Line 55"/>
          <p:cNvSpPr>
            <a:spLocks noChangeShapeType="1"/>
          </p:cNvSpPr>
          <p:nvPr/>
        </p:nvSpPr>
        <p:spPr bwMode="auto">
          <a:xfrm>
            <a:off x="2959100" y="4035425"/>
            <a:ext cx="10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20" name="Line 56"/>
          <p:cNvSpPr>
            <a:spLocks noChangeShapeType="1"/>
          </p:cNvSpPr>
          <p:nvPr/>
        </p:nvSpPr>
        <p:spPr bwMode="auto">
          <a:xfrm>
            <a:off x="3233738" y="3698875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5627688" y="2454275"/>
            <a:ext cx="2179637" cy="2136775"/>
            <a:chOff x="3545" y="1704"/>
            <a:chExt cx="1373" cy="1346"/>
          </a:xfrm>
        </p:grpSpPr>
        <p:sp>
          <p:nvSpPr>
            <p:cNvPr id="1316922" name="Freeform 58"/>
            <p:cNvSpPr>
              <a:spLocks/>
            </p:cNvSpPr>
            <p:nvPr/>
          </p:nvSpPr>
          <p:spPr bwMode="auto">
            <a:xfrm flipV="1">
              <a:off x="4334" y="2813"/>
              <a:ext cx="584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3" name="Freeform 59"/>
            <p:cNvSpPr>
              <a:spLocks/>
            </p:cNvSpPr>
            <p:nvPr/>
          </p:nvSpPr>
          <p:spPr bwMode="auto">
            <a:xfrm flipV="1">
              <a:off x="3545" y="2666"/>
              <a:ext cx="532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76" y="0"/>
                </a:cxn>
              </a:cxnLst>
              <a:rect l="0" t="0" r="r" b="b"/>
              <a:pathLst>
                <a:path w="977" h="1">
                  <a:moveTo>
                    <a:pt x="0" y="0"/>
                  </a:moveTo>
                  <a:lnTo>
                    <a:pt x="9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4" name="Rectangle 60"/>
            <p:cNvSpPr>
              <a:spLocks noChangeArrowheads="1"/>
            </p:cNvSpPr>
            <p:nvPr/>
          </p:nvSpPr>
          <p:spPr bwMode="auto">
            <a:xfrm>
              <a:off x="3785" y="2559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316925" name="Rectangle 61"/>
            <p:cNvSpPr>
              <a:spLocks noChangeArrowheads="1"/>
            </p:cNvSpPr>
            <p:nvPr/>
          </p:nvSpPr>
          <p:spPr bwMode="auto">
            <a:xfrm>
              <a:off x="4673" y="2707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316926" name="Freeform 62"/>
            <p:cNvSpPr>
              <a:spLocks/>
            </p:cNvSpPr>
            <p:nvPr/>
          </p:nvSpPr>
          <p:spPr bwMode="auto">
            <a:xfrm>
              <a:off x="4084" y="2665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7" name="Rectangle 63"/>
            <p:cNvSpPr>
              <a:spLocks noChangeArrowheads="1"/>
            </p:cNvSpPr>
            <p:nvPr/>
          </p:nvSpPr>
          <p:spPr bwMode="auto">
            <a:xfrm>
              <a:off x="4089" y="2767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16928" name="Freeform 64"/>
            <p:cNvSpPr>
              <a:spLocks/>
            </p:cNvSpPr>
            <p:nvPr/>
          </p:nvSpPr>
          <p:spPr bwMode="auto">
            <a:xfrm>
              <a:off x="4340" y="1704"/>
              <a:ext cx="76" cy="1112"/>
            </a:xfrm>
            <a:custGeom>
              <a:avLst/>
              <a:gdLst/>
              <a:ahLst/>
              <a:cxnLst>
                <a:cxn ang="0">
                  <a:pos x="0" y="696"/>
                </a:cxn>
                <a:cxn ang="0">
                  <a:pos x="84" y="696"/>
                </a:cxn>
                <a:cxn ang="0">
                  <a:pos x="84" y="0"/>
                </a:cxn>
              </a:cxnLst>
              <a:rect l="0" t="0" r="r" b="b"/>
              <a:pathLst>
                <a:path w="84" h="696">
                  <a:moveTo>
                    <a:pt x="0" y="696"/>
                  </a:moveTo>
                  <a:lnTo>
                    <a:pt x="84" y="696"/>
                  </a:lnTo>
                  <a:lnTo>
                    <a:pt x="84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29" name="Rectangle 65"/>
            <p:cNvSpPr>
              <a:spLocks noChangeArrowheads="1"/>
            </p:cNvSpPr>
            <p:nvPr/>
          </p:nvSpPr>
          <p:spPr bwMode="auto">
            <a:xfrm>
              <a:off x="4368" y="2174"/>
              <a:ext cx="506" cy="1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 dirty="0" smtClean="0">
                  <a:solidFill>
                    <a:schemeClr val="tx1"/>
                  </a:solidFill>
                  <a:latin typeface="Verdana" charset="0"/>
                </a:rPr>
                <a:t>Taken?</a:t>
              </a:r>
              <a:endParaRPr lang="en-US" sz="1400" dirty="0">
                <a:solidFill>
                  <a:schemeClr val="tx1"/>
                </a:solidFill>
                <a:latin typeface="Verdana" charset="0"/>
              </a:endParaRP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>
            <a:off x="944563" y="2959100"/>
            <a:ext cx="7129462" cy="1770063"/>
            <a:chOff x="571" y="2022"/>
            <a:chExt cx="4491" cy="1115"/>
          </a:xfrm>
        </p:grpSpPr>
        <p:sp>
          <p:nvSpPr>
            <p:cNvPr id="1316931" name="Text Box 67"/>
            <p:cNvSpPr txBox="1">
              <a:spLocks noChangeArrowheads="1"/>
            </p:cNvSpPr>
            <p:nvPr/>
          </p:nvSpPr>
          <p:spPr bwMode="auto">
            <a:xfrm>
              <a:off x="3988" y="2022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16932" name="Text Box 68"/>
            <p:cNvSpPr txBox="1">
              <a:spLocks noChangeArrowheads="1"/>
            </p:cNvSpPr>
            <p:nvPr/>
          </p:nvSpPr>
          <p:spPr bwMode="auto">
            <a:xfrm>
              <a:off x="4865" y="2025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1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16933" name="Text Box 69"/>
            <p:cNvSpPr txBox="1">
              <a:spLocks noChangeArrowheads="1"/>
            </p:cNvSpPr>
            <p:nvPr/>
          </p:nvSpPr>
          <p:spPr bwMode="auto">
            <a:xfrm>
              <a:off x="571" y="2876"/>
              <a:ext cx="299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108</a:t>
              </a:r>
            </a:p>
          </p:txBody>
        </p:sp>
        <p:sp>
          <p:nvSpPr>
            <p:cNvPr id="1316934" name="Text Box 70"/>
            <p:cNvSpPr txBox="1">
              <a:spLocks noChangeArrowheads="1"/>
            </p:cNvSpPr>
            <p:nvPr/>
          </p:nvSpPr>
          <p:spPr bwMode="auto">
            <a:xfrm>
              <a:off x="2203" y="2964"/>
              <a:ext cx="197" cy="173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i="1">
                  <a:solidFill>
                    <a:schemeClr val="tx1"/>
                  </a:solidFill>
                  <a:latin typeface="Verdana" charset="0"/>
                </a:rPr>
                <a:t>I</a:t>
              </a:r>
              <a:r>
                <a:rPr lang="en-US" sz="1200" i="1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endParaRPr lang="en-US" sz="1200" i="1">
                <a:solidFill>
                  <a:schemeClr val="tx1"/>
                </a:solidFill>
                <a:latin typeface="Verdana" charset="0"/>
              </a:endParaRPr>
            </a:p>
          </p:txBody>
        </p:sp>
      </p:grpSp>
      <p:sp>
        <p:nvSpPr>
          <p:cNvPr id="1316935" name="AutoShape 71"/>
          <p:cNvSpPr>
            <a:spLocks noChangeArrowheads="1"/>
          </p:cNvSpPr>
          <p:nvPr/>
        </p:nvSpPr>
        <p:spPr bwMode="auto">
          <a:xfrm>
            <a:off x="6604000" y="20240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 dirty="0" err="1" smtClean="0">
                <a:solidFill>
                  <a:schemeClr val="tx1"/>
                </a:solidFill>
                <a:latin typeface="Verdana" charset="0"/>
              </a:rPr>
              <a:t>Bcond</a:t>
            </a:r>
            <a:r>
              <a:rPr lang="en-US" sz="1200" i="1" dirty="0" smtClean="0">
                <a:solidFill>
                  <a:schemeClr val="tx1"/>
                </a:solidFill>
                <a:latin typeface="Verdana" charset="0"/>
              </a:rPr>
              <a:t>?</a:t>
            </a:r>
            <a:endParaRPr lang="en-US" sz="1200" i="1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16936" name="Rectangle 72"/>
          <p:cNvSpPr>
            <a:spLocks noChangeArrowheads="1"/>
          </p:cNvSpPr>
          <p:nvPr/>
        </p:nvSpPr>
        <p:spPr bwMode="auto">
          <a:xfrm>
            <a:off x="5842000" y="20986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37" name="Rectangle 73"/>
          <p:cNvSpPr>
            <a:spLocks noChangeArrowheads="1"/>
          </p:cNvSpPr>
          <p:nvPr/>
        </p:nvSpPr>
        <p:spPr bwMode="auto">
          <a:xfrm>
            <a:off x="3098800" y="3635375"/>
            <a:ext cx="279400" cy="215900"/>
          </a:xfrm>
          <a:prstGeom prst="rect">
            <a:avLst/>
          </a:prstGeom>
          <a:solidFill>
            <a:srgbClr val="CFB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38" name="AutoShape 74"/>
          <p:cNvSpPr>
            <a:spLocks noChangeArrowheads="1"/>
          </p:cNvSpPr>
          <p:nvPr/>
        </p:nvSpPr>
        <p:spPr bwMode="auto">
          <a:xfrm>
            <a:off x="4495800" y="2900363"/>
            <a:ext cx="1084263" cy="490537"/>
          </a:xfrm>
          <a:prstGeom prst="star16">
            <a:avLst>
              <a:gd name="adj" fmla="val 37500"/>
            </a:avLst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200" i="1">
                <a:solidFill>
                  <a:schemeClr val="tx1"/>
                </a:solidFill>
                <a:latin typeface="Verdana" charset="0"/>
              </a:rPr>
              <a:t>Jump?</a:t>
            </a:r>
          </a:p>
        </p:txBody>
      </p:sp>
      <p:sp>
        <p:nvSpPr>
          <p:cNvPr id="1316939" name="Line 75"/>
          <p:cNvSpPr>
            <a:spLocks noChangeShapeType="1"/>
          </p:cNvSpPr>
          <p:nvPr/>
        </p:nvSpPr>
        <p:spPr bwMode="auto">
          <a:xfrm>
            <a:off x="4227513" y="3114675"/>
            <a:ext cx="3190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0" name="Text Box 76"/>
          <p:cNvSpPr txBox="1">
            <a:spLocks noChangeArrowheads="1"/>
          </p:cNvSpPr>
          <p:nvPr/>
        </p:nvSpPr>
        <p:spPr bwMode="auto">
          <a:xfrm>
            <a:off x="2462213" y="3683000"/>
            <a:ext cx="681037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200" baseline="-25000">
                <a:solidFill>
                  <a:srgbClr val="56127A"/>
                </a:solidFill>
                <a:latin typeface="Verdana" charset="0"/>
              </a:rPr>
              <a:t>D</a:t>
            </a:r>
            <a:endParaRPr lang="en-US" sz="12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16941" name="Freeform 77"/>
          <p:cNvSpPr>
            <a:spLocks/>
          </p:cNvSpPr>
          <p:nvPr/>
        </p:nvSpPr>
        <p:spPr bwMode="auto">
          <a:xfrm>
            <a:off x="3149600" y="2876550"/>
            <a:ext cx="1828800" cy="754063"/>
          </a:xfrm>
          <a:custGeom>
            <a:avLst/>
            <a:gdLst/>
            <a:ahLst/>
            <a:cxnLst>
              <a:cxn ang="0">
                <a:pos x="1104" y="72"/>
              </a:cxn>
              <a:cxn ang="0">
                <a:pos x="1104" y="0"/>
              </a:cxn>
              <a:cxn ang="0">
                <a:pos x="0" y="0"/>
              </a:cxn>
              <a:cxn ang="0">
                <a:pos x="0" y="704"/>
              </a:cxn>
            </a:cxnLst>
            <a:rect l="0" t="0" r="r" b="b"/>
            <a:pathLst>
              <a:path w="1104" h="704">
                <a:moveTo>
                  <a:pt x="1104" y="72"/>
                </a:moveTo>
                <a:lnTo>
                  <a:pt x="1104" y="0"/>
                </a:lnTo>
                <a:lnTo>
                  <a:pt x="0" y="0"/>
                </a:lnTo>
                <a:lnTo>
                  <a:pt x="0" y="704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2" name="Freeform 78"/>
          <p:cNvSpPr>
            <a:spLocks/>
          </p:cNvSpPr>
          <p:nvPr/>
        </p:nvSpPr>
        <p:spPr bwMode="auto">
          <a:xfrm flipH="1">
            <a:off x="3668713" y="1241425"/>
            <a:ext cx="79375" cy="2698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84"/>
              </a:cxn>
            </a:cxnLst>
            <a:rect l="0" t="0" r="r" b="b"/>
            <a:pathLst>
              <a:path w="1" h="1585">
                <a:moveTo>
                  <a:pt x="0" y="0"/>
                </a:moveTo>
                <a:lnTo>
                  <a:pt x="0" y="1584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3" name="Freeform 79"/>
          <p:cNvSpPr>
            <a:spLocks/>
          </p:cNvSpPr>
          <p:nvPr/>
        </p:nvSpPr>
        <p:spPr bwMode="auto">
          <a:xfrm>
            <a:off x="1136650" y="1325563"/>
            <a:ext cx="2609850" cy="2355850"/>
          </a:xfrm>
          <a:custGeom>
            <a:avLst/>
            <a:gdLst/>
            <a:ahLst/>
            <a:cxnLst>
              <a:cxn ang="0">
                <a:pos x="856" y="0"/>
              </a:cxn>
              <a:cxn ang="0">
                <a:pos x="0" y="0"/>
              </a:cxn>
              <a:cxn ang="0">
                <a:pos x="0" y="1296"/>
              </a:cxn>
            </a:cxnLst>
            <a:rect l="0" t="0" r="r" b="b"/>
            <a:pathLst>
              <a:path w="857" h="1297">
                <a:moveTo>
                  <a:pt x="856" y="0"/>
                </a:moveTo>
                <a:lnTo>
                  <a:pt x="0" y="0"/>
                </a:lnTo>
                <a:lnTo>
                  <a:pt x="0" y="1296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4" name="Freeform 80"/>
          <p:cNvSpPr>
            <a:spLocks/>
          </p:cNvSpPr>
          <p:nvPr/>
        </p:nvSpPr>
        <p:spPr bwMode="auto">
          <a:xfrm>
            <a:off x="3717925" y="1327150"/>
            <a:ext cx="2185988" cy="7794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8" y="0"/>
              </a:cxn>
              <a:cxn ang="0">
                <a:pos x="1688" y="552"/>
              </a:cxn>
            </a:cxnLst>
            <a:rect l="0" t="0" r="r" b="b"/>
            <a:pathLst>
              <a:path w="1689" h="553">
                <a:moveTo>
                  <a:pt x="0" y="0"/>
                </a:moveTo>
                <a:lnTo>
                  <a:pt x="1688" y="0"/>
                </a:lnTo>
                <a:lnTo>
                  <a:pt x="1688" y="552"/>
                </a:lnTo>
              </a:path>
            </a:pathLst>
          </a:custGeom>
          <a:noFill/>
          <a:ln w="9525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5" name="Oval 81"/>
          <p:cNvSpPr>
            <a:spLocks noChangeArrowheads="1"/>
          </p:cNvSpPr>
          <p:nvPr/>
        </p:nvSpPr>
        <p:spPr bwMode="auto">
          <a:xfrm>
            <a:off x="3719513" y="1296988"/>
            <a:ext cx="42862" cy="555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6946" name="Text Box 82"/>
          <p:cNvSpPr txBox="1">
            <a:spLocks noChangeArrowheads="1"/>
          </p:cNvSpPr>
          <p:nvPr/>
        </p:nvSpPr>
        <p:spPr bwMode="auto">
          <a:xfrm>
            <a:off x="5268913" y="2222500"/>
            <a:ext cx="6667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IRSrc</a:t>
            </a:r>
            <a:r>
              <a:rPr lang="en-US" sz="1200" baseline="-25000">
                <a:solidFill>
                  <a:srgbClr val="56127A"/>
                </a:solidFill>
                <a:latin typeface="Verdana" charset="0"/>
              </a:rPr>
              <a:t>E</a:t>
            </a:r>
            <a:endParaRPr lang="en-US" sz="12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16947" name="Text Box 83"/>
          <p:cNvSpPr txBox="1">
            <a:spLocks noChangeArrowheads="1"/>
          </p:cNvSpPr>
          <p:nvPr/>
        </p:nvSpPr>
        <p:spPr bwMode="auto">
          <a:xfrm>
            <a:off x="3503613" y="4813300"/>
            <a:ext cx="5411787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If the branch is taken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kill the two following instructions</a:t>
            </a:r>
          </a:p>
          <a:p>
            <a:pPr lvl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- the instruction at the decode stage is not valid</a:t>
            </a:r>
          </a:p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FF0000"/>
                </a:solidFill>
                <a:latin typeface="Verdana" charset="0"/>
              </a:rPr>
              <a:t>stall signal is not valid</a:t>
            </a:r>
          </a:p>
        </p:txBody>
      </p:sp>
      <p:grpSp>
        <p:nvGrpSpPr>
          <p:cNvPr id="6" name="Group 84"/>
          <p:cNvGrpSpPr>
            <a:grpSpLocks/>
          </p:cNvGrpSpPr>
          <p:nvPr/>
        </p:nvGrpSpPr>
        <p:grpSpPr bwMode="auto">
          <a:xfrm>
            <a:off x="1762125" y="2000250"/>
            <a:ext cx="2449513" cy="1176338"/>
            <a:chOff x="1110" y="1418"/>
            <a:chExt cx="1543" cy="741"/>
          </a:xfrm>
        </p:grpSpPr>
        <p:sp>
          <p:nvSpPr>
            <p:cNvPr id="1316949" name="Oval 85"/>
            <p:cNvSpPr>
              <a:spLocks noChangeArrowheads="1"/>
            </p:cNvSpPr>
            <p:nvPr/>
          </p:nvSpPr>
          <p:spPr bwMode="auto">
            <a:xfrm>
              <a:off x="1694" y="1666"/>
              <a:ext cx="264" cy="12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0" name="Line 86"/>
            <p:cNvSpPr>
              <a:spLocks noChangeShapeType="1"/>
            </p:cNvSpPr>
            <p:nvPr/>
          </p:nvSpPr>
          <p:spPr bwMode="auto">
            <a:xfrm flipV="1">
              <a:off x="1742" y="1762"/>
              <a:ext cx="0" cy="39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1" name="Freeform 87"/>
            <p:cNvSpPr>
              <a:spLocks/>
            </p:cNvSpPr>
            <p:nvPr/>
          </p:nvSpPr>
          <p:spPr bwMode="auto">
            <a:xfrm>
              <a:off x="1886" y="1762"/>
              <a:ext cx="767" cy="288"/>
            </a:xfrm>
            <a:custGeom>
              <a:avLst/>
              <a:gdLst/>
              <a:ahLst/>
              <a:cxnLst>
                <a:cxn ang="0">
                  <a:pos x="576" y="240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576" h="240">
                  <a:moveTo>
                    <a:pt x="576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52" name="Freeform 88"/>
            <p:cNvSpPr>
              <a:spLocks/>
            </p:cNvSpPr>
            <p:nvPr/>
          </p:nvSpPr>
          <p:spPr bwMode="auto">
            <a:xfrm>
              <a:off x="1110" y="1418"/>
              <a:ext cx="728" cy="248"/>
            </a:xfrm>
            <a:custGeom>
              <a:avLst/>
              <a:gdLst/>
              <a:ahLst/>
              <a:cxnLst>
                <a:cxn ang="0">
                  <a:pos x="912" y="240"/>
                </a:cxn>
                <a:cxn ang="0">
                  <a:pos x="912" y="0"/>
                </a:cxn>
                <a:cxn ang="0">
                  <a:pos x="0" y="0"/>
                </a:cxn>
              </a:cxnLst>
              <a:rect l="0" t="0" r="r" b="b"/>
              <a:pathLst>
                <a:path w="912" h="240">
                  <a:moveTo>
                    <a:pt x="912" y="240"/>
                  </a:moveTo>
                  <a:lnTo>
                    <a:pt x="912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16953" name="Line 89"/>
          <p:cNvSpPr>
            <a:spLocks noChangeShapeType="1"/>
          </p:cNvSpPr>
          <p:nvPr/>
        </p:nvSpPr>
        <p:spPr bwMode="auto">
          <a:xfrm flipH="1">
            <a:off x="1301750" y="3178175"/>
            <a:ext cx="1474788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752600" y="1349375"/>
            <a:ext cx="5067300" cy="2474913"/>
            <a:chOff x="1104" y="1008"/>
            <a:chExt cx="3192" cy="1559"/>
          </a:xfrm>
        </p:grpSpPr>
        <p:sp>
          <p:nvSpPr>
            <p:cNvPr id="1316955" name="Freeform 91"/>
            <p:cNvSpPr>
              <a:spLocks/>
            </p:cNvSpPr>
            <p:nvPr/>
          </p:nvSpPr>
          <p:spPr bwMode="auto">
            <a:xfrm>
              <a:off x="2416" y="1344"/>
              <a:ext cx="880" cy="1064"/>
            </a:xfrm>
            <a:custGeom>
              <a:avLst/>
              <a:gdLst/>
              <a:ahLst/>
              <a:cxnLst>
                <a:cxn ang="0">
                  <a:pos x="0" y="1064"/>
                </a:cxn>
                <a:cxn ang="0">
                  <a:pos x="880" y="1064"/>
                </a:cxn>
                <a:cxn ang="0">
                  <a:pos x="880" y="0"/>
                </a:cxn>
                <a:cxn ang="0">
                  <a:pos x="648" y="0"/>
                </a:cxn>
              </a:cxnLst>
              <a:rect l="0" t="0" r="r" b="b"/>
              <a:pathLst>
                <a:path w="880" h="1064">
                  <a:moveTo>
                    <a:pt x="0" y="1064"/>
                  </a:moveTo>
                  <a:lnTo>
                    <a:pt x="880" y="1064"/>
                  </a:lnTo>
                  <a:lnTo>
                    <a:pt x="880" y="0"/>
                  </a:lnTo>
                  <a:lnTo>
                    <a:pt x="648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92"/>
            <p:cNvGrpSpPr>
              <a:grpSpLocks/>
            </p:cNvGrpSpPr>
            <p:nvPr/>
          </p:nvGrpSpPr>
          <p:grpSpPr bwMode="auto">
            <a:xfrm rot="-5400000">
              <a:off x="2751" y="1117"/>
              <a:ext cx="385" cy="241"/>
              <a:chOff x="2375" y="1063"/>
              <a:chExt cx="385" cy="241"/>
            </a:xfrm>
          </p:grpSpPr>
          <p:sp>
            <p:nvSpPr>
              <p:cNvPr id="1316957" name="Freeform 93"/>
              <p:cNvSpPr>
                <a:spLocks/>
              </p:cNvSpPr>
              <p:nvPr/>
            </p:nvSpPr>
            <p:spPr bwMode="auto">
              <a:xfrm rot="-5400000">
                <a:off x="2447" y="99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58" name="Rectangle 94"/>
              <p:cNvSpPr>
                <a:spLocks noChangeArrowheads="1"/>
              </p:cNvSpPr>
              <p:nvPr/>
            </p:nvSpPr>
            <p:spPr bwMode="auto">
              <a:xfrm>
                <a:off x="2425" y="1102"/>
                <a:ext cx="29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</p:grpSp>
        <p:sp>
          <p:nvSpPr>
            <p:cNvPr id="1316959" name="Freeform 95"/>
            <p:cNvSpPr>
              <a:spLocks/>
            </p:cNvSpPr>
            <p:nvPr/>
          </p:nvSpPr>
          <p:spPr bwMode="auto">
            <a:xfrm>
              <a:off x="3048" y="1136"/>
              <a:ext cx="1248" cy="720"/>
            </a:xfrm>
            <a:custGeom>
              <a:avLst/>
              <a:gdLst/>
              <a:ahLst/>
              <a:cxnLst>
                <a:cxn ang="0">
                  <a:pos x="920" y="720"/>
                </a:cxn>
                <a:cxn ang="0">
                  <a:pos x="920" y="0"/>
                </a:cxn>
                <a:cxn ang="0">
                  <a:pos x="0" y="0"/>
                </a:cxn>
              </a:cxnLst>
              <a:rect l="0" t="0" r="r" b="b"/>
              <a:pathLst>
                <a:path w="920" h="720">
                  <a:moveTo>
                    <a:pt x="920" y="720"/>
                  </a:moveTo>
                  <a:lnTo>
                    <a:pt x="920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2242" y="2263"/>
              <a:ext cx="218" cy="304"/>
              <a:chOff x="2242" y="2263"/>
              <a:chExt cx="218" cy="304"/>
            </a:xfrm>
          </p:grpSpPr>
          <p:sp>
            <p:nvSpPr>
              <p:cNvPr id="1316961" name="Rectangle 97"/>
              <p:cNvSpPr>
                <a:spLocks noChangeArrowheads="1"/>
              </p:cNvSpPr>
              <p:nvPr/>
            </p:nvSpPr>
            <p:spPr bwMode="auto">
              <a:xfrm>
                <a:off x="2296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62" name="Freeform 98"/>
              <p:cNvSpPr>
                <a:spLocks/>
              </p:cNvSpPr>
              <p:nvPr/>
            </p:nvSpPr>
            <p:spPr bwMode="auto">
              <a:xfrm>
                <a:off x="2329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6963" name="Rectangle 99"/>
              <p:cNvSpPr>
                <a:spLocks noChangeArrowheads="1"/>
              </p:cNvSpPr>
              <p:nvPr/>
            </p:nvSpPr>
            <p:spPr bwMode="auto">
              <a:xfrm>
                <a:off x="2242" y="2362"/>
                <a:ext cx="218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</p:grpSp>
        <p:sp>
          <p:nvSpPr>
            <p:cNvPr id="1316964" name="Freeform 100"/>
            <p:cNvSpPr>
              <a:spLocks/>
            </p:cNvSpPr>
            <p:nvPr/>
          </p:nvSpPr>
          <p:spPr bwMode="auto">
            <a:xfrm>
              <a:off x="1728" y="2112"/>
              <a:ext cx="576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336"/>
                </a:cxn>
                <a:cxn ang="0">
                  <a:pos x="576" y="336"/>
                </a:cxn>
              </a:cxnLst>
              <a:rect l="0" t="0" r="r" b="b"/>
              <a:pathLst>
                <a:path w="576" h="336">
                  <a:moveTo>
                    <a:pt x="0" y="0"/>
                  </a:moveTo>
                  <a:lnTo>
                    <a:pt x="432" y="0"/>
                  </a:lnTo>
                  <a:lnTo>
                    <a:pt x="432" y="336"/>
                  </a:lnTo>
                  <a:lnTo>
                    <a:pt x="576" y="336"/>
                  </a:lnTo>
                </a:path>
              </a:pathLst>
            </a:custGeom>
            <a:noFill/>
            <a:ln w="22225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65" name="Freeform 101"/>
            <p:cNvSpPr>
              <a:spLocks/>
            </p:cNvSpPr>
            <p:nvPr/>
          </p:nvSpPr>
          <p:spPr bwMode="auto">
            <a:xfrm flipH="1">
              <a:off x="2304" y="1008"/>
              <a:ext cx="48" cy="12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84"/>
                </a:cxn>
              </a:cxnLst>
              <a:rect l="0" t="0" r="r" b="b"/>
              <a:pathLst>
                <a:path w="1" h="1585">
                  <a:moveTo>
                    <a:pt x="0" y="0"/>
                  </a:moveTo>
                  <a:lnTo>
                    <a:pt x="0" y="1584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66" name="Line 102"/>
            <p:cNvSpPr>
              <a:spLocks noChangeShapeType="1"/>
            </p:cNvSpPr>
            <p:nvPr/>
          </p:nvSpPr>
          <p:spPr bwMode="auto">
            <a:xfrm flipH="1">
              <a:off x="1104" y="1248"/>
              <a:ext cx="17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6377C-1183-5348-A2B5-27AAD07D2D55}" type="slidenum">
              <a:rPr lang="en-US"/>
              <a:pPr/>
              <a:t>46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19938" name="Rectangle 2"/>
          <p:cNvSpPr>
            <a:spLocks noChangeArrowheads="1"/>
          </p:cNvSpPr>
          <p:nvPr/>
        </p:nvSpPr>
        <p:spPr bwMode="auto">
          <a:xfrm>
            <a:off x="1941513" y="3719513"/>
            <a:ext cx="5899150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 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dirty="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rgbClr val="B69CAC"/>
                </a:solidFill>
                <a:latin typeface="Verdana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 dirty="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sp>
        <p:nvSpPr>
          <p:cNvPr id="131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279400" y="1524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Pipeline Diagrams</a:t>
            </a:r>
            <a:br>
              <a:rPr lang="en-US"/>
            </a:br>
            <a:r>
              <a:rPr lang="en-US" sz="2400"/>
              <a:t>(resolved in execute stage)</a:t>
            </a:r>
            <a:endParaRPr lang="en-US"/>
          </a:p>
        </p:txBody>
      </p:sp>
      <p:sp>
        <p:nvSpPr>
          <p:cNvPr id="1319940" name="Rectangle 4"/>
          <p:cNvSpPr>
            <a:spLocks noChangeArrowheads="1"/>
          </p:cNvSpPr>
          <p:nvPr/>
        </p:nvSpPr>
        <p:spPr bwMode="auto">
          <a:xfrm>
            <a:off x="228600" y="939800"/>
            <a:ext cx="7613650" cy="24685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 dirty="0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) 096: ADD		IF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 dirty="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) 100: BEQZ +200	IF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) 104: ADD				IF</a:t>
            </a:r>
            <a:r>
              <a:rPr lang="en-US" sz="1800" baseline="-25000" dirty="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108: 	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 dirty="0" smtClean="0">
                <a:solidFill>
                  <a:srgbClr val="B69CAC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baseline="-25000" dirty="0" smtClean="0">
                <a:solidFill>
                  <a:schemeClr val="tx1"/>
                </a:solidFill>
                <a:latin typeface="Verdana" charset="0"/>
              </a:rPr>
              <a:t> 	</a:t>
            </a:r>
            <a:r>
              <a:rPr lang="en-US" sz="1800" dirty="0" smtClean="0">
                <a:solidFill>
                  <a:srgbClr val="FF0000"/>
                </a:solidFill>
                <a:latin typeface="Verdana" charset="0"/>
              </a:rPr>
              <a:t>-</a:t>
            </a:r>
            <a:endParaRPr lang="en-US" sz="1800" baseline="-25000" dirty="0" smtClean="0">
              <a:solidFill>
                <a:srgbClr val="B69CAC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 dirty="0">
                <a:solidFill>
                  <a:srgbClr val="56127A"/>
                </a:solidFill>
                <a:latin typeface="Verdana" charset="0"/>
              </a:rPr>
              <a:t> 304: ADD</a:t>
            </a:r>
            <a:r>
              <a:rPr lang="en-US" sz="1800" dirty="0">
                <a:solidFill>
                  <a:schemeClr val="tx1"/>
                </a:solidFill>
                <a:latin typeface="Verdana" charset="0"/>
              </a:rPr>
              <a:t>	          	      		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	</a:t>
            </a:r>
            <a:r>
              <a:rPr lang="en-US" sz="1800" dirty="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 dirty="0">
                <a:solidFill>
                  <a:srgbClr val="B69CAC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endParaRPr lang="en-US" sz="1800" baseline="-25000" dirty="0">
              <a:solidFill>
                <a:srgbClr val="B69CAC"/>
              </a:solidFill>
              <a:latin typeface="Verdana" charset="0"/>
            </a:endParaRPr>
          </a:p>
        </p:txBody>
      </p:sp>
      <p:sp>
        <p:nvSpPr>
          <p:cNvPr id="1319941" name="Rectangle 5"/>
          <p:cNvSpPr>
            <a:spLocks noChangeArrowheads="1"/>
          </p:cNvSpPr>
          <p:nvPr/>
        </p:nvSpPr>
        <p:spPr bwMode="auto">
          <a:xfrm>
            <a:off x="315913" y="47021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319942" name="Rectangle 6"/>
          <p:cNvSpPr>
            <a:spLocks noChangeArrowheads="1"/>
          </p:cNvSpPr>
          <p:nvPr/>
        </p:nvSpPr>
        <p:spPr bwMode="auto">
          <a:xfrm>
            <a:off x="5511800" y="5951538"/>
            <a:ext cx="2914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 dirty="0" smtClean="0">
                <a:solidFill>
                  <a:srgbClr val="FF0000"/>
                </a:solidFill>
                <a:latin typeface="Verdana" charset="0"/>
              </a:rPr>
              <a:t>-</a:t>
            </a:r>
            <a:r>
              <a:rPr lang="en-US" sz="1800" i="1" dirty="0" smtClean="0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 dirty="0" err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 dirty="0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 dirty="0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  <p:sp>
        <p:nvSpPr>
          <p:cNvPr id="1319943" name="Line 7"/>
          <p:cNvSpPr>
            <a:spLocks noChangeShapeType="1"/>
          </p:cNvSpPr>
          <p:nvPr/>
        </p:nvSpPr>
        <p:spPr bwMode="auto">
          <a:xfrm>
            <a:off x="4724400" y="23114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944" name="Line 8"/>
          <p:cNvSpPr>
            <a:spLocks noChangeShapeType="1"/>
          </p:cNvSpPr>
          <p:nvPr/>
        </p:nvSpPr>
        <p:spPr bwMode="auto">
          <a:xfrm>
            <a:off x="4648200" y="2387600"/>
            <a:ext cx="304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9938" grpId="0" autoUpdateAnimBg="0"/>
      <p:bldP spid="1319940" grpId="0" build="p" autoUpdateAnimBg="0"/>
      <p:bldP spid="1319941" grpId="0" autoUpdateAnimBg="0"/>
      <p:bldP spid="1319942" grpId="0" autoUpdateAnimBg="0"/>
      <p:bldP spid="1319943" grpId="0" animBg="1"/>
      <p:bldP spid="13199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47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Reducing Branch Penalty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400" dirty="0" smtClean="0"/>
              <a:t>resolve in decode stage)</a:t>
            </a:r>
            <a:endParaRPr lang="en-US" dirty="0"/>
          </a:p>
        </p:txBody>
      </p:sp>
      <p:grpSp>
        <p:nvGrpSpPr>
          <p:cNvPr id="181" name="Group 180"/>
          <p:cNvGrpSpPr/>
          <p:nvPr/>
        </p:nvGrpSpPr>
        <p:grpSpPr>
          <a:xfrm>
            <a:off x="990600" y="2057400"/>
            <a:ext cx="6661150" cy="3492500"/>
            <a:chOff x="200025" y="1409700"/>
            <a:chExt cx="6661150" cy="3492500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3956050" y="2667000"/>
              <a:ext cx="306387" cy="75088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4448175" y="3690938"/>
              <a:ext cx="2413000" cy="6254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 flipV="1">
              <a:off x="5029200" y="3721100"/>
              <a:ext cx="1074738" cy="12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200025" y="1409700"/>
              <a:ext cx="763587" cy="1906588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771525" y="2311400"/>
              <a:ext cx="344487" cy="1004888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733425" y="3314700"/>
              <a:ext cx="306387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936625" y="1409700"/>
              <a:ext cx="687387" cy="674688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3359150" y="3902075"/>
              <a:ext cx="1401762" cy="390525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4267200" y="3162299"/>
              <a:ext cx="1371600" cy="45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4422775" y="3651250"/>
              <a:ext cx="50800" cy="508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4768850" y="3517900"/>
              <a:ext cx="230187" cy="45878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8"/>
            <p:cNvGrpSpPr>
              <a:grpSpLocks/>
            </p:cNvGrpSpPr>
            <p:nvPr/>
          </p:nvGrpSpPr>
          <p:grpSpPr bwMode="auto">
            <a:xfrm>
              <a:off x="439737" y="3022600"/>
              <a:ext cx="379412" cy="585788"/>
              <a:chOff x="391" y="2136"/>
              <a:chExt cx="239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4035425" y="3695700"/>
              <a:ext cx="749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5608638" y="2971800"/>
              <a:ext cx="285750" cy="485775"/>
              <a:chOff x="3304" y="2120"/>
              <a:chExt cx="180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28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04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5608638" y="3505200"/>
              <a:ext cx="285750" cy="485775"/>
              <a:chOff x="3304" y="2456"/>
              <a:chExt cx="180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28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04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5646738" y="4038600"/>
              <a:ext cx="173037" cy="482600"/>
              <a:chOff x="3328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28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5507038" y="4487863"/>
              <a:ext cx="523875" cy="27146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4886325" y="3943350"/>
              <a:ext cx="0" cy="1524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71"/>
            <p:cNvGrpSpPr>
              <a:grpSpLocks/>
            </p:cNvGrpSpPr>
            <p:nvPr/>
          </p:nvGrpSpPr>
          <p:grpSpPr bwMode="auto">
            <a:xfrm>
              <a:off x="982662" y="3157538"/>
              <a:ext cx="898525" cy="946150"/>
              <a:chOff x="733" y="2221"/>
              <a:chExt cx="566" cy="596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654050" y="1735138"/>
              <a:ext cx="954087" cy="652463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1784350" y="3224213"/>
              <a:ext cx="350837" cy="482600"/>
              <a:chOff x="1238" y="2263"/>
              <a:chExt cx="221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6108700" y="3198813"/>
              <a:ext cx="396875" cy="6111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6121400" y="3373438"/>
              <a:ext cx="431800" cy="241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grpSp>
          <p:nvGrpSpPr>
            <p:cNvPr id="17" name="Group 90"/>
            <p:cNvGrpSpPr>
              <a:grpSpLocks/>
            </p:cNvGrpSpPr>
            <p:nvPr/>
          </p:nvGrpSpPr>
          <p:grpSpPr bwMode="auto">
            <a:xfrm>
              <a:off x="2105025" y="3009900"/>
              <a:ext cx="700087" cy="1220788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95"/>
            <p:cNvGrpSpPr>
              <a:grpSpLocks/>
            </p:cNvGrpSpPr>
            <p:nvPr/>
          </p:nvGrpSpPr>
          <p:grpSpPr bwMode="auto">
            <a:xfrm>
              <a:off x="2765425" y="4027488"/>
              <a:ext cx="657225" cy="458788"/>
              <a:chOff x="1799" y="2841"/>
              <a:chExt cx="414" cy="289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799" y="2841"/>
                <a:ext cx="414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Imm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  <a:p>
                <a:pPr algn="ctr">
                  <a:spcBef>
                    <a:spcPct val="0"/>
                  </a:spcBef>
                </a:pPr>
                <a:r>
                  <a:rPr lang="en-US" sz="1200" dirty="0" smtClean="0">
                    <a:solidFill>
                      <a:schemeClr val="tx1"/>
                    </a:solidFill>
                    <a:latin typeface="Verdana" charset="0"/>
                  </a:rPr>
                  <a:t>Select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</p:grpSp>
        <p:grpSp>
          <p:nvGrpSpPr>
            <p:cNvPr id="20" name="Group 98"/>
            <p:cNvGrpSpPr>
              <a:grpSpLocks/>
            </p:cNvGrpSpPr>
            <p:nvPr/>
          </p:nvGrpSpPr>
          <p:grpSpPr bwMode="auto">
            <a:xfrm>
              <a:off x="2752725" y="2706688"/>
              <a:ext cx="704850" cy="1187450"/>
              <a:chOff x="2224" y="1737"/>
              <a:chExt cx="444" cy="748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chemeClr val="tx1"/>
                    </a:solidFill>
                    <a:latin typeface="Verdana" charset="0"/>
                  </a:rPr>
                  <a:t>GPRs</a:t>
                </a:r>
                <a:endParaRPr lang="en-US" sz="14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5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chemeClr val="tx1"/>
                    </a:solidFill>
                    <a:latin typeface="Verdana" charset="0"/>
                  </a:rPr>
                  <a:t>wa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chemeClr val="tx1"/>
                    </a:solidFill>
                    <a:latin typeface="Verdana" charset="0"/>
                  </a:rPr>
                  <a:t>wd</a:t>
                </a:r>
                <a:endParaRPr lang="en-US" sz="1200" dirty="0">
                  <a:solidFill>
                    <a:schemeClr val="tx1"/>
                  </a:solidFill>
                  <a:latin typeface="Verdana" charset="0"/>
                </a:endParaRP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2095500" y="3940175"/>
              <a:ext cx="2795587" cy="763588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2039937" y="3117850"/>
              <a:ext cx="3587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3956050" y="3441700"/>
              <a:ext cx="306387" cy="75088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5826125" y="3289300"/>
              <a:ext cx="266700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6" name="Group 147"/>
            <p:cNvGrpSpPr>
              <a:grpSpLocks/>
            </p:cNvGrpSpPr>
            <p:nvPr/>
          </p:nvGrpSpPr>
          <p:grpSpPr bwMode="auto">
            <a:xfrm>
              <a:off x="3592512" y="2959100"/>
              <a:ext cx="368300" cy="1943100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3389312" y="3632200"/>
              <a:ext cx="571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3389312" y="3314700"/>
              <a:ext cx="5715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3821112" y="3187700"/>
              <a:ext cx="2808288" cy="15875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3808412" y="4127500"/>
              <a:ext cx="165100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3694112" y="3937000"/>
              <a:ext cx="241300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3505200" y="2209800"/>
              <a:ext cx="455612" cy="1308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3478212" y="2781300"/>
              <a:ext cx="469900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3770312" y="4076700"/>
              <a:ext cx="88900" cy="889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3541712" y="3683000"/>
              <a:ext cx="88900" cy="889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3643312" y="3886200"/>
              <a:ext cx="88900" cy="889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3427412" y="2730500"/>
              <a:ext cx="88900" cy="88900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4075112" y="4140200"/>
              <a:ext cx="0" cy="4445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4021137" y="4311650"/>
              <a:ext cx="71437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4800600" y="2514600"/>
              <a:ext cx="823262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Bcomp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4" name="Straight Arrow Connector 173"/>
            <p:cNvCxnSpPr/>
            <p:nvPr/>
          </p:nvCxnSpPr>
          <p:spPr bwMode="auto">
            <a:xfrm rot="5400000" flipH="1" flipV="1">
              <a:off x="4876800" y="2971800"/>
              <a:ext cx="304800" cy="1588"/>
            </a:xfrm>
            <a:prstGeom prst="straightConnector1">
              <a:avLst/>
            </a:pr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 rot="5400000" flipH="1" flipV="1">
              <a:off x="4876800" y="3276600"/>
              <a:ext cx="914400" cy="1588"/>
            </a:xfrm>
            <a:prstGeom prst="straightConnector1">
              <a:avLst/>
            </a:pr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7" name="Straight Arrow Connector 176"/>
            <p:cNvCxnSpPr/>
            <p:nvPr/>
          </p:nvCxnSpPr>
          <p:spPr bwMode="auto">
            <a:xfrm rot="5400000" flipH="1" flipV="1">
              <a:off x="4953000" y="2286000"/>
              <a:ext cx="457200" cy="1588"/>
            </a:xfrm>
            <a:prstGeom prst="straightConnector1">
              <a:avLst/>
            </a:pr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79" name="TextBox 178"/>
            <p:cNvSpPr txBox="1"/>
            <p:nvPr/>
          </p:nvSpPr>
          <p:spPr>
            <a:xfrm>
              <a:off x="4724400" y="1676400"/>
              <a:ext cx="10117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Taken?</a:t>
              </a:r>
            </a:p>
          </p:txBody>
        </p:sp>
      </p:grpSp>
      <p:sp>
        <p:nvSpPr>
          <p:cNvPr id="180" name="Rectangle 2"/>
          <p:cNvSpPr txBox="1">
            <a:spLocks noChangeArrowheads="1"/>
          </p:cNvSpPr>
          <p:nvPr/>
        </p:nvSpPr>
        <p:spPr bwMode="auto">
          <a:xfrm>
            <a:off x="914400" y="990600"/>
            <a:ext cx="80772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 pipeline bubble can be removed if an extra comparator is used in the Decode stage –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issues?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A5D7-9533-7E41-A64A-7880921C6759}" type="slidenum">
              <a:rPr lang="en-US"/>
              <a:pPr/>
              <a:t>48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 by:</a:t>
            </a:r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</a:p>
          <a:p>
            <a:pPr lvl="1"/>
            <a:r>
              <a:rPr lang="en-US" dirty="0" err="1"/>
              <a:t>Krste</a:t>
            </a:r>
            <a:r>
              <a:rPr lang="en-US" dirty="0"/>
              <a:t> </a:t>
            </a:r>
            <a:r>
              <a:rPr lang="en-US" dirty="0" err="1"/>
              <a:t>Asanovic</a:t>
            </a:r>
            <a:r>
              <a:rPr lang="en-US" dirty="0"/>
              <a:t> (MIT/UCB)</a:t>
            </a:r>
          </a:p>
          <a:p>
            <a:pPr lvl="1"/>
            <a:r>
              <a:rPr lang="en-US" dirty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(UCB)</a:t>
            </a:r>
          </a:p>
          <a:p>
            <a:pPr lvl="1"/>
            <a:endParaRPr lang="en-US" dirty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36559"/>
            <a:ext cx="8736012" cy="6858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</a:t>
            </a:r>
            <a:r>
              <a:rPr lang="en-US" dirty="0" err="1" smtClean="0"/>
              <a:t>Unpipelined</a:t>
            </a:r>
            <a:r>
              <a:rPr lang="en-US" dirty="0" smtClean="0"/>
              <a:t> </a:t>
            </a:r>
            <a:r>
              <a:rPr lang="en-US" dirty="0" err="1"/>
              <a:t>Datapath</a:t>
            </a:r>
            <a:r>
              <a:rPr lang="en-US" dirty="0"/>
              <a:t> for </a:t>
            </a:r>
            <a:r>
              <a:rPr lang="en-US" dirty="0" smtClean="0"/>
              <a:t>RISC-V</a:t>
            </a:r>
            <a:endParaRPr lang="en-US" dirty="0"/>
          </a:p>
        </p:txBody>
      </p:sp>
      <p:grpSp>
        <p:nvGrpSpPr>
          <p:cNvPr id="143" name="Group 142"/>
          <p:cNvGrpSpPr/>
          <p:nvPr/>
        </p:nvGrpSpPr>
        <p:grpSpPr>
          <a:xfrm>
            <a:off x="288925" y="1071551"/>
            <a:ext cx="8732840" cy="5237163"/>
            <a:chOff x="288925" y="1254125"/>
            <a:chExt cx="8732840" cy="5237163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808038" y="2444750"/>
              <a:ext cx="777875" cy="630238"/>
              <a:chOff x="509" y="1540"/>
              <a:chExt cx="490" cy="397"/>
            </a:xfrm>
          </p:grpSpPr>
          <p:sp>
            <p:nvSpPr>
              <p:cNvPr id="81033" name="Rectangle 4"/>
              <p:cNvSpPr>
                <a:spLocks noChangeArrowheads="1"/>
              </p:cNvSpPr>
              <p:nvPr/>
            </p:nvSpPr>
            <p:spPr bwMode="auto">
              <a:xfrm>
                <a:off x="509" y="1540"/>
                <a:ext cx="243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0x4</a:t>
                </a:r>
              </a:p>
            </p:txBody>
          </p:sp>
          <p:sp>
            <p:nvSpPr>
              <p:cNvPr id="81034" name="Freeform 5"/>
              <p:cNvSpPr>
                <a:spLocks/>
              </p:cNvSpPr>
              <p:nvPr/>
            </p:nvSpPr>
            <p:spPr bwMode="auto">
              <a:xfrm>
                <a:off x="758" y="1552"/>
                <a:ext cx="241" cy="385"/>
              </a:xfrm>
              <a:custGeom>
                <a:avLst/>
                <a:gdLst>
                  <a:gd name="T0" fmla="*/ 0 w 241"/>
                  <a:gd name="T1" fmla="*/ 0 h 385"/>
                  <a:gd name="T2" fmla="*/ 0 w 241"/>
                  <a:gd name="T3" fmla="*/ 160 h 385"/>
                  <a:gd name="T4" fmla="*/ 48 w 241"/>
                  <a:gd name="T5" fmla="*/ 192 h 385"/>
                  <a:gd name="T6" fmla="*/ 0 w 241"/>
                  <a:gd name="T7" fmla="*/ 224 h 385"/>
                  <a:gd name="T8" fmla="*/ 0 w 241"/>
                  <a:gd name="T9" fmla="*/ 384 h 385"/>
                  <a:gd name="T10" fmla="*/ 240 w 241"/>
                  <a:gd name="T11" fmla="*/ 288 h 385"/>
                  <a:gd name="T12" fmla="*/ 240 w 241"/>
                  <a:gd name="T13" fmla="*/ 96 h 385"/>
                  <a:gd name="T14" fmla="*/ 0 w 241"/>
                  <a:gd name="T15" fmla="*/ 0 h 38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1"/>
                  <a:gd name="T25" fmla="*/ 0 h 385"/>
                  <a:gd name="T26" fmla="*/ 241 w 241"/>
                  <a:gd name="T27" fmla="*/ 385 h 38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5" name="Line 6"/>
              <p:cNvSpPr>
                <a:spLocks noChangeShapeType="1"/>
              </p:cNvSpPr>
              <p:nvPr/>
            </p:nvSpPr>
            <p:spPr bwMode="auto">
              <a:xfrm>
                <a:off x="714" y="160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6" name="Line 7"/>
              <p:cNvSpPr>
                <a:spLocks noChangeShapeType="1"/>
              </p:cNvSpPr>
              <p:nvPr/>
            </p:nvSpPr>
            <p:spPr bwMode="auto">
              <a:xfrm>
                <a:off x="714" y="188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03" name="Freeform 8"/>
            <p:cNvSpPr>
              <a:spLocks/>
            </p:cNvSpPr>
            <p:nvPr/>
          </p:nvSpPr>
          <p:spPr bwMode="auto">
            <a:xfrm>
              <a:off x="288925" y="1943100"/>
              <a:ext cx="893763" cy="2046288"/>
            </a:xfrm>
            <a:custGeom>
              <a:avLst/>
              <a:gdLst>
                <a:gd name="T0" fmla="*/ 562 w 563"/>
                <a:gd name="T1" fmla="*/ 0 h 1289"/>
                <a:gd name="T2" fmla="*/ 2 w 563"/>
                <a:gd name="T3" fmla="*/ 0 h 1289"/>
                <a:gd name="T4" fmla="*/ 0 w 563"/>
                <a:gd name="T5" fmla="*/ 1288 h 1289"/>
                <a:gd name="T6" fmla="*/ 192 w 563"/>
                <a:gd name="T7" fmla="*/ 1288 h 12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3"/>
                <a:gd name="T13" fmla="*/ 0 h 1289"/>
                <a:gd name="T14" fmla="*/ 563 w 563"/>
                <a:gd name="T15" fmla="*/ 1289 h 12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3" h="1289">
                  <a:moveTo>
                    <a:pt x="562" y="0"/>
                  </a:moveTo>
                  <a:lnTo>
                    <a:pt x="2" y="0"/>
                  </a:lnTo>
                  <a:lnTo>
                    <a:pt x="0" y="1288"/>
                  </a:lnTo>
                  <a:lnTo>
                    <a:pt x="192" y="128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4" name="Freeform 9"/>
            <p:cNvSpPr>
              <a:spLocks/>
            </p:cNvSpPr>
            <p:nvPr/>
          </p:nvSpPr>
          <p:spPr bwMode="auto">
            <a:xfrm>
              <a:off x="6537325" y="4156075"/>
              <a:ext cx="1752600" cy="1279525"/>
            </a:xfrm>
            <a:custGeom>
              <a:avLst/>
              <a:gdLst>
                <a:gd name="T0" fmla="*/ 2 w 1104"/>
                <a:gd name="T1" fmla="*/ 0 h 806"/>
                <a:gd name="T2" fmla="*/ 0 w 1104"/>
                <a:gd name="T3" fmla="*/ 806 h 806"/>
                <a:gd name="T4" fmla="*/ 784 w 1104"/>
                <a:gd name="T5" fmla="*/ 806 h 806"/>
                <a:gd name="T6" fmla="*/ 784 w 1104"/>
                <a:gd name="T7" fmla="*/ 326 h 806"/>
                <a:gd name="T8" fmla="*/ 1104 w 1104"/>
                <a:gd name="T9" fmla="*/ 326 h 8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4"/>
                <a:gd name="T16" fmla="*/ 0 h 806"/>
                <a:gd name="T17" fmla="*/ 1104 w 1104"/>
                <a:gd name="T18" fmla="*/ 806 h 8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4" h="806">
                  <a:moveTo>
                    <a:pt x="2" y="0"/>
                  </a:moveTo>
                  <a:lnTo>
                    <a:pt x="0" y="806"/>
                  </a:lnTo>
                  <a:lnTo>
                    <a:pt x="784" y="806"/>
                  </a:lnTo>
                  <a:lnTo>
                    <a:pt x="784" y="326"/>
                  </a:lnTo>
                  <a:lnTo>
                    <a:pt x="1104" y="326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5" name="Freeform 10"/>
            <p:cNvSpPr>
              <a:spLocks/>
            </p:cNvSpPr>
            <p:nvPr/>
          </p:nvSpPr>
          <p:spPr bwMode="auto">
            <a:xfrm>
              <a:off x="3108325" y="4292600"/>
              <a:ext cx="5570538" cy="1830388"/>
            </a:xfrm>
            <a:custGeom>
              <a:avLst/>
              <a:gdLst>
                <a:gd name="T0" fmla="*/ 3392 w 3509"/>
                <a:gd name="T1" fmla="*/ 200 h 1153"/>
                <a:gd name="T2" fmla="*/ 3508 w 3509"/>
                <a:gd name="T3" fmla="*/ 200 h 1153"/>
                <a:gd name="T4" fmla="*/ 3504 w 3509"/>
                <a:gd name="T5" fmla="*/ 1152 h 1153"/>
                <a:gd name="T6" fmla="*/ 0 w 3509"/>
                <a:gd name="T7" fmla="*/ 1152 h 1153"/>
                <a:gd name="T8" fmla="*/ 0 w 3509"/>
                <a:gd name="T9" fmla="*/ 0 h 1153"/>
                <a:gd name="T10" fmla="*/ 240 w 3509"/>
                <a:gd name="T11" fmla="*/ 0 h 11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09"/>
                <a:gd name="T19" fmla="*/ 0 h 1153"/>
                <a:gd name="T20" fmla="*/ 3509 w 3509"/>
                <a:gd name="T21" fmla="*/ 1153 h 11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09" h="1153">
                  <a:moveTo>
                    <a:pt x="3392" y="200"/>
                  </a:moveTo>
                  <a:lnTo>
                    <a:pt x="3508" y="200"/>
                  </a:lnTo>
                  <a:lnTo>
                    <a:pt x="3504" y="1152"/>
                  </a:lnTo>
                  <a:lnTo>
                    <a:pt x="0" y="1152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6" name="Rectangle 11"/>
            <p:cNvSpPr>
              <a:spLocks noChangeArrowheads="1"/>
            </p:cNvSpPr>
            <p:nvPr/>
          </p:nvSpPr>
          <p:spPr bwMode="auto">
            <a:xfrm>
              <a:off x="3792538" y="1390650"/>
              <a:ext cx="1052047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RegWriteEn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07" name="Rectangle 12"/>
            <p:cNvSpPr>
              <a:spLocks noChangeArrowheads="1"/>
            </p:cNvSpPr>
            <p:nvPr/>
          </p:nvSpPr>
          <p:spPr bwMode="auto">
            <a:xfrm>
              <a:off x="1227138" y="2673350"/>
              <a:ext cx="406400" cy="241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08" name="Freeform 13"/>
            <p:cNvSpPr>
              <a:spLocks/>
            </p:cNvSpPr>
            <p:nvPr/>
          </p:nvSpPr>
          <p:spPr bwMode="auto">
            <a:xfrm>
              <a:off x="5534025" y="2654300"/>
              <a:ext cx="382588" cy="611188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09" name="Rectangle 14"/>
            <p:cNvSpPr>
              <a:spLocks noChangeArrowheads="1"/>
            </p:cNvSpPr>
            <p:nvPr/>
          </p:nvSpPr>
          <p:spPr bwMode="auto">
            <a:xfrm>
              <a:off x="5545138" y="2851150"/>
              <a:ext cx="406400" cy="2413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Add</a:t>
              </a:r>
            </a:p>
          </p:txBody>
        </p:sp>
        <p:sp>
          <p:nvSpPr>
            <p:cNvPr id="80910" name="Freeform 15"/>
            <p:cNvSpPr>
              <a:spLocks/>
            </p:cNvSpPr>
            <p:nvPr/>
          </p:nvSpPr>
          <p:spPr bwMode="auto">
            <a:xfrm flipV="1">
              <a:off x="1609725" y="2722880"/>
              <a:ext cx="2809875" cy="45719"/>
            </a:xfrm>
            <a:custGeom>
              <a:avLst/>
              <a:gdLst>
                <a:gd name="T0" fmla="*/ 0 w 2465"/>
                <a:gd name="T1" fmla="*/ 0 h 1"/>
                <a:gd name="T2" fmla="*/ 370 w 2465"/>
                <a:gd name="T3" fmla="*/ 0 h 1"/>
                <a:gd name="T4" fmla="*/ 358 w 2465"/>
                <a:gd name="T5" fmla="*/ 0 h 1"/>
                <a:gd name="T6" fmla="*/ 2464 w 246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65"/>
                <a:gd name="T13" fmla="*/ 0 h 1"/>
                <a:gd name="T14" fmla="*/ 2465 w 2465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65" h="1">
                  <a:moveTo>
                    <a:pt x="0" y="0"/>
                  </a:moveTo>
                  <a:lnTo>
                    <a:pt x="370" y="0"/>
                  </a:lnTo>
                  <a:lnTo>
                    <a:pt x="358" y="0"/>
                  </a:lnTo>
                  <a:lnTo>
                    <a:pt x="246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1" name="Freeform 16"/>
            <p:cNvSpPr>
              <a:spLocks/>
            </p:cNvSpPr>
            <p:nvPr/>
          </p:nvSpPr>
          <p:spPr bwMode="auto">
            <a:xfrm flipH="1">
              <a:off x="3776663" y="1498600"/>
              <a:ext cx="42862" cy="1944688"/>
            </a:xfrm>
            <a:custGeom>
              <a:avLst/>
              <a:gdLst>
                <a:gd name="T0" fmla="*/ 0 w 1"/>
                <a:gd name="T1" fmla="*/ 0 h 1537"/>
                <a:gd name="T2" fmla="*/ 0 w 1"/>
                <a:gd name="T3" fmla="*/ 1536 h 1537"/>
                <a:gd name="T4" fmla="*/ 0 60000 65536"/>
                <a:gd name="T5" fmla="*/ 0 60000 65536"/>
                <a:gd name="T6" fmla="*/ 0 w 1"/>
                <a:gd name="T7" fmla="*/ 0 h 1537"/>
                <a:gd name="T8" fmla="*/ 1 w 1"/>
                <a:gd name="T9" fmla="*/ 1537 h 153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37">
                  <a:moveTo>
                    <a:pt x="0" y="0"/>
                  </a:moveTo>
                  <a:lnTo>
                    <a:pt x="0" y="1536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6848477" y="1390650"/>
              <a:ext cx="2173288" cy="3740150"/>
              <a:chOff x="4314" y="876"/>
              <a:chExt cx="1369" cy="2356"/>
            </a:xfrm>
          </p:grpSpPr>
          <p:sp>
            <p:nvSpPr>
              <p:cNvPr id="81016" name="Rectangle 18"/>
              <p:cNvSpPr>
                <a:spLocks noChangeArrowheads="1"/>
              </p:cNvSpPr>
              <p:nvPr/>
            </p:nvSpPr>
            <p:spPr bwMode="auto">
              <a:xfrm>
                <a:off x="4314" y="2212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17" name="Line 19"/>
              <p:cNvSpPr>
                <a:spLocks noChangeShapeType="1"/>
              </p:cNvSpPr>
              <p:nvPr/>
            </p:nvSpPr>
            <p:spPr bwMode="auto">
              <a:xfrm>
                <a:off x="4422" y="239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8" name="Freeform 20"/>
              <p:cNvSpPr>
                <a:spLocks/>
              </p:cNvSpPr>
              <p:nvPr/>
            </p:nvSpPr>
            <p:spPr bwMode="auto">
              <a:xfrm>
                <a:off x="4856" y="2848"/>
                <a:ext cx="367" cy="1"/>
              </a:xfrm>
              <a:custGeom>
                <a:avLst/>
                <a:gdLst>
                  <a:gd name="T0" fmla="*/ 0 w 367"/>
                  <a:gd name="T1" fmla="*/ 0 h 1"/>
                  <a:gd name="T2" fmla="*/ 366 w 367"/>
                  <a:gd name="T3" fmla="*/ 0 h 1"/>
                  <a:gd name="T4" fmla="*/ 0 60000 65536"/>
                  <a:gd name="T5" fmla="*/ 0 60000 65536"/>
                  <a:gd name="T6" fmla="*/ 0 w 367"/>
                  <a:gd name="T7" fmla="*/ 0 h 1"/>
                  <a:gd name="T8" fmla="*/ 367 w 36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7" h="1">
                    <a:moveTo>
                      <a:pt x="0" y="0"/>
                    </a:moveTo>
                    <a:lnTo>
                      <a:pt x="36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19" name="Rectangle 21"/>
              <p:cNvSpPr>
                <a:spLocks noChangeArrowheads="1"/>
              </p:cNvSpPr>
              <p:nvPr/>
            </p:nvSpPr>
            <p:spPr bwMode="auto">
              <a:xfrm>
                <a:off x="5253" y="876"/>
                <a:ext cx="43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WBSel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1020" name="Rectangle 22"/>
              <p:cNvSpPr>
                <a:spLocks noChangeArrowheads="1"/>
              </p:cNvSpPr>
              <p:nvPr/>
            </p:nvSpPr>
            <p:spPr bwMode="auto">
              <a:xfrm>
                <a:off x="4573" y="876"/>
                <a:ext cx="5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MemWrite</a:t>
                </a:r>
              </a:p>
            </p:txBody>
          </p:sp>
          <p:sp>
            <p:nvSpPr>
              <p:cNvPr id="81021" name="Freeform 23"/>
              <p:cNvSpPr>
                <a:spLocks/>
              </p:cNvSpPr>
              <p:nvPr/>
            </p:nvSpPr>
            <p:spPr bwMode="auto">
              <a:xfrm>
                <a:off x="5197" y="2749"/>
                <a:ext cx="145" cy="401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2" name="Freeform 24"/>
              <p:cNvSpPr>
                <a:spLocks/>
              </p:cNvSpPr>
              <p:nvPr/>
            </p:nvSpPr>
            <p:spPr bwMode="auto">
              <a:xfrm>
                <a:off x="5271" y="936"/>
                <a:ext cx="48" cy="1815"/>
              </a:xfrm>
              <a:custGeom>
                <a:avLst/>
                <a:gdLst>
                  <a:gd name="T0" fmla="*/ 0 w 1"/>
                  <a:gd name="T1" fmla="*/ 0 h 2169"/>
                  <a:gd name="T2" fmla="*/ 0 w 1"/>
                  <a:gd name="T3" fmla="*/ 2168 h 2169"/>
                  <a:gd name="T4" fmla="*/ 0 60000 65536"/>
                  <a:gd name="T5" fmla="*/ 0 60000 65536"/>
                  <a:gd name="T6" fmla="*/ 0 w 1"/>
                  <a:gd name="T7" fmla="*/ 0 h 2169"/>
                  <a:gd name="T8" fmla="*/ 1 w 1"/>
                  <a:gd name="T9" fmla="*/ 2169 h 216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169">
                    <a:moveTo>
                      <a:pt x="0" y="0"/>
                    </a:moveTo>
                    <a:lnTo>
                      <a:pt x="0" y="2168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3" name="Freeform 25"/>
              <p:cNvSpPr>
                <a:spLocks/>
              </p:cNvSpPr>
              <p:nvPr/>
            </p:nvSpPr>
            <p:spPr bwMode="auto">
              <a:xfrm>
                <a:off x="4582" y="936"/>
                <a:ext cx="1" cy="1542"/>
              </a:xfrm>
              <a:custGeom>
                <a:avLst/>
                <a:gdLst>
                  <a:gd name="T0" fmla="*/ 0 w 1"/>
                  <a:gd name="T1" fmla="*/ 0 h 1793"/>
                  <a:gd name="T2" fmla="*/ 0 w 1"/>
                  <a:gd name="T3" fmla="*/ 1792 h 1793"/>
                  <a:gd name="T4" fmla="*/ 0 60000 65536"/>
                  <a:gd name="T5" fmla="*/ 0 60000 65536"/>
                  <a:gd name="T6" fmla="*/ 0 w 1"/>
                  <a:gd name="T7" fmla="*/ 0 h 1793"/>
                  <a:gd name="T8" fmla="*/ 1 w 1"/>
                  <a:gd name="T9" fmla="*/ 1793 h 179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793">
                    <a:moveTo>
                      <a:pt x="0" y="0"/>
                    </a:moveTo>
                    <a:lnTo>
                      <a:pt x="0" y="1792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4" name="Rectangle 26"/>
              <p:cNvSpPr>
                <a:spLocks noChangeArrowheads="1"/>
              </p:cNvSpPr>
              <p:nvPr/>
            </p:nvSpPr>
            <p:spPr bwMode="auto">
              <a:xfrm>
                <a:off x="4360" y="2480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25" name="Rectangle 27"/>
              <p:cNvSpPr>
                <a:spLocks noChangeArrowheads="1"/>
              </p:cNvSpPr>
              <p:nvPr/>
            </p:nvSpPr>
            <p:spPr bwMode="auto">
              <a:xfrm>
                <a:off x="4335" y="2526"/>
                <a:ext cx="3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addr</a:t>
                </a:r>
              </a:p>
            </p:txBody>
          </p:sp>
          <p:sp>
            <p:nvSpPr>
              <p:cNvPr id="81026" name="Rectangle 28"/>
              <p:cNvSpPr>
                <a:spLocks noChangeArrowheads="1"/>
              </p:cNvSpPr>
              <p:nvPr/>
            </p:nvSpPr>
            <p:spPr bwMode="auto">
              <a:xfrm>
                <a:off x="4335" y="3055"/>
                <a:ext cx="37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wdata</a:t>
                </a:r>
              </a:p>
            </p:txBody>
          </p:sp>
          <p:sp>
            <p:nvSpPr>
              <p:cNvPr id="81027" name="Rectangle 29"/>
              <p:cNvSpPr>
                <a:spLocks noChangeArrowheads="1"/>
              </p:cNvSpPr>
              <p:nvPr/>
            </p:nvSpPr>
            <p:spPr bwMode="auto">
              <a:xfrm>
                <a:off x="4554" y="2724"/>
                <a:ext cx="33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rdata</a:t>
                </a:r>
              </a:p>
            </p:txBody>
          </p:sp>
          <p:sp>
            <p:nvSpPr>
              <p:cNvPr id="81028" name="Rectangle 30"/>
              <p:cNvSpPr>
                <a:spLocks noChangeArrowheads="1"/>
              </p:cNvSpPr>
              <p:nvPr/>
            </p:nvSpPr>
            <p:spPr bwMode="auto">
              <a:xfrm>
                <a:off x="4351" y="2788"/>
                <a:ext cx="518" cy="32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Data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rgbClr val="56127A"/>
                    </a:solidFill>
                  </a:rPr>
                  <a:t>Memory</a:t>
                </a:r>
              </a:p>
            </p:txBody>
          </p:sp>
          <p:sp>
            <p:nvSpPr>
              <p:cNvPr id="81029" name="Rectangle 31"/>
              <p:cNvSpPr>
                <a:spLocks noChangeArrowheads="1"/>
              </p:cNvSpPr>
              <p:nvPr/>
            </p:nvSpPr>
            <p:spPr bwMode="auto">
              <a:xfrm>
                <a:off x="4455" y="2430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4388" y="2481"/>
                <a:ext cx="51" cy="55"/>
                <a:chOff x="2815" y="1407"/>
                <a:chExt cx="51" cy="55"/>
              </a:xfrm>
            </p:grpSpPr>
            <p:sp>
              <p:nvSpPr>
                <p:cNvPr id="81031" name="Line 33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32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530225" y="2984500"/>
              <a:ext cx="6391275" cy="3506788"/>
              <a:chOff x="334" y="1880"/>
              <a:chExt cx="4026" cy="2209"/>
            </a:xfrm>
          </p:grpSpPr>
          <p:sp>
            <p:nvSpPr>
              <p:cNvPr id="80932" name="Line 36"/>
              <p:cNvSpPr>
                <a:spLocks noChangeShapeType="1"/>
              </p:cNvSpPr>
              <p:nvPr/>
            </p:nvSpPr>
            <p:spPr bwMode="auto">
              <a:xfrm>
                <a:off x="3750" y="2624"/>
                <a:ext cx="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3" name="Freeform 37"/>
              <p:cNvSpPr>
                <a:spLocks/>
              </p:cNvSpPr>
              <p:nvPr/>
            </p:nvSpPr>
            <p:spPr bwMode="auto">
              <a:xfrm flipV="1">
                <a:off x="2590" y="2880"/>
                <a:ext cx="681" cy="193"/>
              </a:xfrm>
              <a:custGeom>
                <a:avLst/>
                <a:gdLst>
                  <a:gd name="T0" fmla="*/ 0 w 681"/>
                  <a:gd name="T1" fmla="*/ 0 h 193"/>
                  <a:gd name="T2" fmla="*/ 208 w 681"/>
                  <a:gd name="T3" fmla="*/ 0 h 193"/>
                  <a:gd name="T4" fmla="*/ 208 w 681"/>
                  <a:gd name="T5" fmla="*/ 192 h 193"/>
                  <a:gd name="T6" fmla="*/ 680 w 681"/>
                  <a:gd name="T7" fmla="*/ 192 h 1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1"/>
                  <a:gd name="T13" fmla="*/ 0 h 193"/>
                  <a:gd name="T14" fmla="*/ 681 w 681"/>
                  <a:gd name="T15" fmla="*/ 193 h 1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1" h="193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92"/>
                    </a:lnTo>
                    <a:lnTo>
                      <a:pt x="680" y="19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4" name="Rectangle 38"/>
              <p:cNvSpPr>
                <a:spLocks noChangeArrowheads="1"/>
              </p:cNvSpPr>
              <p:nvPr/>
            </p:nvSpPr>
            <p:spPr bwMode="auto">
              <a:xfrm>
                <a:off x="1621" y="3913"/>
                <a:ext cx="425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WASel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35" name="Freeform 39"/>
              <p:cNvSpPr>
                <a:spLocks/>
              </p:cNvSpPr>
              <p:nvPr/>
            </p:nvSpPr>
            <p:spPr bwMode="auto">
              <a:xfrm>
                <a:off x="552" y="1880"/>
                <a:ext cx="207" cy="633"/>
              </a:xfrm>
              <a:custGeom>
                <a:avLst/>
                <a:gdLst>
                  <a:gd name="T0" fmla="*/ 0 w 207"/>
                  <a:gd name="T1" fmla="*/ 632 h 633"/>
                  <a:gd name="T2" fmla="*/ 0 w 207"/>
                  <a:gd name="T3" fmla="*/ 56 h 633"/>
                  <a:gd name="T4" fmla="*/ 0 w 207"/>
                  <a:gd name="T5" fmla="*/ 0 h 633"/>
                  <a:gd name="T6" fmla="*/ 206 w 207"/>
                  <a:gd name="T7" fmla="*/ 0 h 6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33"/>
                  <a:gd name="T14" fmla="*/ 207 w 207"/>
                  <a:gd name="T15" fmla="*/ 633 h 6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0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6" name="Freeform 40"/>
              <p:cNvSpPr>
                <a:spLocks/>
              </p:cNvSpPr>
              <p:nvPr/>
            </p:nvSpPr>
            <p:spPr bwMode="auto">
              <a:xfrm>
                <a:off x="1382" y="2320"/>
                <a:ext cx="817" cy="193"/>
              </a:xfrm>
              <a:custGeom>
                <a:avLst/>
                <a:gdLst>
                  <a:gd name="T0" fmla="*/ 0 w 817"/>
                  <a:gd name="T1" fmla="*/ 192 h 193"/>
                  <a:gd name="T2" fmla="*/ 0 w 817"/>
                  <a:gd name="T3" fmla="*/ 0 h 193"/>
                  <a:gd name="T4" fmla="*/ 816 w 817"/>
                  <a:gd name="T5" fmla="*/ 0 h 193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193"/>
                  <a:gd name="T11" fmla="*/ 817 w 817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7" name="Freeform 41"/>
              <p:cNvSpPr>
                <a:spLocks/>
              </p:cNvSpPr>
              <p:nvPr/>
            </p:nvSpPr>
            <p:spPr bwMode="auto">
              <a:xfrm>
                <a:off x="1382" y="2416"/>
                <a:ext cx="817" cy="1"/>
              </a:xfrm>
              <a:custGeom>
                <a:avLst/>
                <a:gdLst>
                  <a:gd name="T0" fmla="*/ 0 w 817"/>
                  <a:gd name="T1" fmla="*/ 0 h 1"/>
                  <a:gd name="T2" fmla="*/ 816 w 817"/>
                  <a:gd name="T3" fmla="*/ 0 h 1"/>
                  <a:gd name="T4" fmla="*/ 0 60000 65536"/>
                  <a:gd name="T5" fmla="*/ 0 60000 65536"/>
                  <a:gd name="T6" fmla="*/ 0 w 817"/>
                  <a:gd name="T7" fmla="*/ 0 h 1"/>
                  <a:gd name="T8" fmla="*/ 817 w 81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8" name="Freeform 42"/>
              <p:cNvSpPr>
                <a:spLocks/>
              </p:cNvSpPr>
              <p:nvPr/>
            </p:nvSpPr>
            <p:spPr bwMode="auto">
              <a:xfrm>
                <a:off x="1382" y="2512"/>
                <a:ext cx="385" cy="193"/>
              </a:xfrm>
              <a:custGeom>
                <a:avLst/>
                <a:gdLst>
                  <a:gd name="T0" fmla="*/ 0 w 385"/>
                  <a:gd name="T1" fmla="*/ 0 h 193"/>
                  <a:gd name="T2" fmla="*/ 0 w 385"/>
                  <a:gd name="T3" fmla="*/ 192 h 193"/>
                  <a:gd name="T4" fmla="*/ 384 w 385"/>
                  <a:gd name="T5" fmla="*/ 192 h 193"/>
                  <a:gd name="T6" fmla="*/ 0 60000 65536"/>
                  <a:gd name="T7" fmla="*/ 0 60000 65536"/>
                  <a:gd name="T8" fmla="*/ 0 60000 65536"/>
                  <a:gd name="T9" fmla="*/ 0 w 385"/>
                  <a:gd name="T10" fmla="*/ 0 h 193"/>
                  <a:gd name="T11" fmla="*/ 385 w 385"/>
                  <a:gd name="T12" fmla="*/ 193 h 19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85" h="193">
                    <a:moveTo>
                      <a:pt x="0" y="0"/>
                    </a:moveTo>
                    <a:lnTo>
                      <a:pt x="0" y="192"/>
                    </a:lnTo>
                    <a:lnTo>
                      <a:pt x="384" y="19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39" name="Freeform 43"/>
              <p:cNvSpPr>
                <a:spLocks/>
              </p:cNvSpPr>
              <p:nvPr/>
            </p:nvSpPr>
            <p:spPr bwMode="auto">
              <a:xfrm>
                <a:off x="1382" y="2704"/>
                <a:ext cx="817" cy="385"/>
              </a:xfrm>
              <a:custGeom>
                <a:avLst/>
                <a:gdLst>
                  <a:gd name="T0" fmla="*/ 0 w 817"/>
                  <a:gd name="T1" fmla="*/ 0 h 385"/>
                  <a:gd name="T2" fmla="*/ 0 w 817"/>
                  <a:gd name="T3" fmla="*/ 384 h 385"/>
                  <a:gd name="T4" fmla="*/ 816 w 817"/>
                  <a:gd name="T5" fmla="*/ 384 h 385"/>
                  <a:gd name="T6" fmla="*/ 0 60000 65536"/>
                  <a:gd name="T7" fmla="*/ 0 60000 65536"/>
                  <a:gd name="T8" fmla="*/ 0 60000 65536"/>
                  <a:gd name="T9" fmla="*/ 0 w 817"/>
                  <a:gd name="T10" fmla="*/ 0 h 385"/>
                  <a:gd name="T11" fmla="*/ 817 w 817"/>
                  <a:gd name="T12" fmla="*/ 385 h 3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0" name="Freeform 44"/>
              <p:cNvSpPr>
                <a:spLocks/>
              </p:cNvSpPr>
              <p:nvPr/>
            </p:nvSpPr>
            <p:spPr bwMode="auto">
              <a:xfrm>
                <a:off x="1958" y="2608"/>
                <a:ext cx="241" cy="1"/>
              </a:xfrm>
              <a:custGeom>
                <a:avLst/>
                <a:gdLst>
                  <a:gd name="T0" fmla="*/ 0 w 241"/>
                  <a:gd name="T1" fmla="*/ 0 h 1"/>
                  <a:gd name="T2" fmla="*/ 240 w 241"/>
                  <a:gd name="T3" fmla="*/ 0 h 1"/>
                  <a:gd name="T4" fmla="*/ 0 60000 65536"/>
                  <a:gd name="T5" fmla="*/ 0 60000 65536"/>
                  <a:gd name="T6" fmla="*/ 0 w 241"/>
                  <a:gd name="T7" fmla="*/ 0 h 1"/>
                  <a:gd name="T8" fmla="*/ 241 w 24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1" h="1">
                    <a:moveTo>
                      <a:pt x="0" y="0"/>
                    </a:moveTo>
                    <a:lnTo>
                      <a:pt x="240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1" name="Freeform 45"/>
              <p:cNvSpPr>
                <a:spLocks/>
              </p:cNvSpPr>
              <p:nvPr/>
            </p:nvSpPr>
            <p:spPr bwMode="auto">
              <a:xfrm>
                <a:off x="2574" y="2512"/>
                <a:ext cx="897" cy="1"/>
              </a:xfrm>
              <a:custGeom>
                <a:avLst/>
                <a:gdLst>
                  <a:gd name="T0" fmla="*/ 0 w 897"/>
                  <a:gd name="T1" fmla="*/ 0 h 1"/>
                  <a:gd name="T2" fmla="*/ 896 w 897"/>
                  <a:gd name="T3" fmla="*/ 0 h 1"/>
                  <a:gd name="T4" fmla="*/ 0 60000 65536"/>
                  <a:gd name="T5" fmla="*/ 0 60000 65536"/>
                  <a:gd name="T6" fmla="*/ 0 w 897"/>
                  <a:gd name="T7" fmla="*/ 0 h 1"/>
                  <a:gd name="T8" fmla="*/ 897 w 89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97" h="1">
                    <a:moveTo>
                      <a:pt x="0" y="0"/>
                    </a:moveTo>
                    <a:lnTo>
                      <a:pt x="89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2" name="Freeform 46"/>
              <p:cNvSpPr>
                <a:spLocks/>
              </p:cNvSpPr>
              <p:nvPr/>
            </p:nvSpPr>
            <p:spPr bwMode="auto">
              <a:xfrm>
                <a:off x="1382" y="3088"/>
                <a:ext cx="1345" cy="241"/>
              </a:xfrm>
              <a:custGeom>
                <a:avLst/>
                <a:gdLst>
                  <a:gd name="T0" fmla="*/ 0 w 1345"/>
                  <a:gd name="T1" fmla="*/ 0 h 241"/>
                  <a:gd name="T2" fmla="*/ 0 w 1345"/>
                  <a:gd name="T3" fmla="*/ 240 h 241"/>
                  <a:gd name="T4" fmla="*/ 1344 w 1345"/>
                  <a:gd name="T5" fmla="*/ 240 h 241"/>
                  <a:gd name="T6" fmla="*/ 0 60000 65536"/>
                  <a:gd name="T7" fmla="*/ 0 60000 65536"/>
                  <a:gd name="T8" fmla="*/ 0 60000 65536"/>
                  <a:gd name="T9" fmla="*/ 0 w 1345"/>
                  <a:gd name="T10" fmla="*/ 0 h 241"/>
                  <a:gd name="T11" fmla="*/ 1345 w 1345"/>
                  <a:gd name="T12" fmla="*/ 241 h 2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45" h="241">
                    <a:moveTo>
                      <a:pt x="0" y="0"/>
                    </a:moveTo>
                    <a:lnTo>
                      <a:pt x="0" y="240"/>
                    </a:lnTo>
                    <a:lnTo>
                      <a:pt x="1344" y="24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3" name="Freeform 47"/>
              <p:cNvSpPr>
                <a:spLocks/>
              </p:cNvSpPr>
              <p:nvPr/>
            </p:nvSpPr>
            <p:spPr bwMode="auto">
              <a:xfrm>
                <a:off x="3094" y="2800"/>
                <a:ext cx="545" cy="521"/>
              </a:xfrm>
              <a:custGeom>
                <a:avLst/>
                <a:gdLst>
                  <a:gd name="T0" fmla="*/ 0 w 545"/>
                  <a:gd name="T1" fmla="*/ 520 h 521"/>
                  <a:gd name="T2" fmla="*/ 544 w 545"/>
                  <a:gd name="T3" fmla="*/ 520 h 521"/>
                  <a:gd name="T4" fmla="*/ 544 w 545"/>
                  <a:gd name="T5" fmla="*/ 0 h 521"/>
                  <a:gd name="T6" fmla="*/ 0 60000 65536"/>
                  <a:gd name="T7" fmla="*/ 0 60000 65536"/>
                  <a:gd name="T8" fmla="*/ 0 60000 65536"/>
                  <a:gd name="T9" fmla="*/ 0 w 545"/>
                  <a:gd name="T10" fmla="*/ 0 h 521"/>
                  <a:gd name="T11" fmla="*/ 545 w 545"/>
                  <a:gd name="T12" fmla="*/ 521 h 52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45" h="521">
                    <a:moveTo>
                      <a:pt x="0" y="520"/>
                    </a:moveTo>
                    <a:lnTo>
                      <a:pt x="544" y="520"/>
                    </a:lnTo>
                    <a:lnTo>
                      <a:pt x="544" y="0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4" name="Freeform 48"/>
              <p:cNvSpPr>
                <a:spLocks/>
              </p:cNvSpPr>
              <p:nvPr/>
            </p:nvSpPr>
            <p:spPr bwMode="auto">
              <a:xfrm>
                <a:off x="2542" y="2704"/>
                <a:ext cx="713" cy="27"/>
              </a:xfrm>
              <a:custGeom>
                <a:avLst/>
                <a:gdLst>
                  <a:gd name="T0" fmla="*/ 0 w 337"/>
                  <a:gd name="T1" fmla="*/ 0 h 1"/>
                  <a:gd name="T2" fmla="*/ 336 w 337"/>
                  <a:gd name="T3" fmla="*/ 0 h 1"/>
                  <a:gd name="T4" fmla="*/ 0 60000 65536"/>
                  <a:gd name="T5" fmla="*/ 0 60000 65536"/>
                  <a:gd name="T6" fmla="*/ 0 w 337"/>
                  <a:gd name="T7" fmla="*/ 0 h 1"/>
                  <a:gd name="T8" fmla="*/ 337 w 337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5" name="Line 49"/>
              <p:cNvSpPr>
                <a:spLocks noChangeShapeType="1"/>
              </p:cNvSpPr>
              <p:nvPr/>
            </p:nvSpPr>
            <p:spPr bwMode="auto">
              <a:xfrm>
                <a:off x="1214" y="2608"/>
                <a:ext cx="16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6" name="Rectangle 50"/>
              <p:cNvSpPr>
                <a:spLocks noChangeArrowheads="1"/>
              </p:cNvSpPr>
              <p:nvPr/>
            </p:nvSpPr>
            <p:spPr bwMode="auto">
              <a:xfrm>
                <a:off x="3117" y="3916"/>
                <a:ext cx="44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smtClean="0">
                    <a:solidFill>
                      <a:srgbClr val="56127A"/>
                    </a:solidFill>
                  </a:rPr>
                  <a:t>Op2Sel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47" name="Oval 51"/>
              <p:cNvSpPr>
                <a:spLocks noChangeArrowheads="1"/>
              </p:cNvSpPr>
              <p:nvPr/>
            </p:nvSpPr>
            <p:spPr bwMode="auto">
              <a:xfrm>
                <a:off x="2786" y="2860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8" name="Oval 52"/>
              <p:cNvSpPr>
                <a:spLocks noChangeArrowheads="1"/>
              </p:cNvSpPr>
              <p:nvPr/>
            </p:nvSpPr>
            <p:spPr bwMode="auto">
              <a:xfrm>
                <a:off x="1370" y="259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49" name="Oval 53"/>
              <p:cNvSpPr>
                <a:spLocks noChangeArrowheads="1"/>
              </p:cNvSpPr>
              <p:nvPr/>
            </p:nvSpPr>
            <p:spPr bwMode="auto">
              <a:xfrm>
                <a:off x="4098" y="260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0" name="Line 54"/>
              <p:cNvSpPr>
                <a:spLocks noChangeShapeType="1"/>
              </p:cNvSpPr>
              <p:nvPr/>
            </p:nvSpPr>
            <p:spPr bwMode="auto">
              <a:xfrm>
                <a:off x="1382" y="3332"/>
                <a:ext cx="0" cy="5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1" name="Rectangle 55"/>
              <p:cNvSpPr>
                <a:spLocks noChangeArrowheads="1"/>
              </p:cNvSpPr>
              <p:nvPr/>
            </p:nvSpPr>
            <p:spPr bwMode="auto">
              <a:xfrm>
                <a:off x="2197" y="3913"/>
                <a:ext cx="460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ImmSel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52" name="Rectangle 56"/>
              <p:cNvSpPr>
                <a:spLocks noChangeArrowheads="1"/>
              </p:cNvSpPr>
              <p:nvPr/>
            </p:nvSpPr>
            <p:spPr bwMode="auto">
              <a:xfrm>
                <a:off x="1189" y="3913"/>
                <a:ext cx="48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>
                    <a:solidFill>
                      <a:srgbClr val="56127A"/>
                    </a:solidFill>
                  </a:rPr>
                  <a:t>OpCode</a:t>
                </a:r>
              </a:p>
            </p:txBody>
          </p:sp>
          <p:sp>
            <p:nvSpPr>
              <p:cNvPr id="80953" name="Line 57"/>
              <p:cNvSpPr>
                <a:spLocks noChangeShapeType="1"/>
              </p:cNvSpPr>
              <p:nvPr/>
            </p:nvSpPr>
            <p:spPr bwMode="auto">
              <a:xfrm flipH="1">
                <a:off x="1720" y="2704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4" name="Line 58"/>
              <p:cNvSpPr>
                <a:spLocks noChangeShapeType="1"/>
              </p:cNvSpPr>
              <p:nvPr/>
            </p:nvSpPr>
            <p:spPr bwMode="auto">
              <a:xfrm flipH="1">
                <a:off x="1912" y="2608"/>
                <a:ext cx="5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5" name="Line 59"/>
              <p:cNvSpPr>
                <a:spLocks noChangeShapeType="1"/>
              </p:cNvSpPr>
              <p:nvPr/>
            </p:nvSpPr>
            <p:spPr bwMode="auto">
              <a:xfrm>
                <a:off x="2154" y="2704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6" name="Line 60"/>
              <p:cNvSpPr>
                <a:spLocks noChangeShapeType="1"/>
              </p:cNvSpPr>
              <p:nvPr/>
            </p:nvSpPr>
            <p:spPr bwMode="auto">
              <a:xfrm>
                <a:off x="2154" y="2608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7" name="Line 61"/>
              <p:cNvSpPr>
                <a:spLocks noChangeShapeType="1"/>
              </p:cNvSpPr>
              <p:nvPr/>
            </p:nvSpPr>
            <p:spPr bwMode="auto">
              <a:xfrm>
                <a:off x="2154" y="2320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58" name="Line 62"/>
              <p:cNvSpPr>
                <a:spLocks noChangeShapeType="1"/>
              </p:cNvSpPr>
              <p:nvPr/>
            </p:nvSpPr>
            <p:spPr bwMode="auto">
              <a:xfrm>
                <a:off x="2154" y="2416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1" name="Line 65"/>
              <p:cNvSpPr>
                <a:spLocks noChangeShapeType="1"/>
              </p:cNvSpPr>
              <p:nvPr/>
            </p:nvSpPr>
            <p:spPr bwMode="auto">
              <a:xfrm>
                <a:off x="3450" y="2512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2" name="Line 66"/>
              <p:cNvSpPr>
                <a:spLocks noChangeShapeType="1"/>
              </p:cNvSpPr>
              <p:nvPr/>
            </p:nvSpPr>
            <p:spPr bwMode="auto">
              <a:xfrm>
                <a:off x="3638" y="2804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3" name="Freeform 67"/>
              <p:cNvSpPr>
                <a:spLocks/>
              </p:cNvSpPr>
              <p:nvPr/>
            </p:nvSpPr>
            <p:spPr bwMode="auto">
              <a:xfrm>
                <a:off x="3260" y="2656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4" name="Line 68"/>
              <p:cNvSpPr>
                <a:spLocks noChangeShapeType="1"/>
              </p:cNvSpPr>
              <p:nvPr/>
            </p:nvSpPr>
            <p:spPr bwMode="auto">
              <a:xfrm flipH="1">
                <a:off x="3204" y="2896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5" name="Line 69"/>
              <p:cNvSpPr>
                <a:spLocks noChangeShapeType="1"/>
              </p:cNvSpPr>
              <p:nvPr/>
            </p:nvSpPr>
            <p:spPr bwMode="auto">
              <a:xfrm flipH="1">
                <a:off x="3204" y="2704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6" name="Line 70"/>
              <p:cNvSpPr>
                <a:spLocks noChangeShapeType="1"/>
              </p:cNvSpPr>
              <p:nvPr/>
            </p:nvSpPr>
            <p:spPr bwMode="auto">
              <a:xfrm flipH="1">
                <a:off x="3396" y="2800"/>
                <a:ext cx="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7" name="Rectangle 71"/>
              <p:cNvSpPr>
                <a:spLocks noChangeArrowheads="1"/>
              </p:cNvSpPr>
              <p:nvPr/>
            </p:nvSpPr>
            <p:spPr bwMode="auto">
              <a:xfrm>
                <a:off x="2709" y="3913"/>
                <a:ext cx="49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b="1" dirty="0" err="1" smtClean="0">
                    <a:solidFill>
                      <a:srgbClr val="56127A"/>
                    </a:solidFill>
                  </a:rPr>
                  <a:t>FuncSel</a:t>
                </a:r>
                <a:endParaRPr lang="en-US" sz="1200" b="1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68" name="Line 72"/>
              <p:cNvSpPr>
                <a:spLocks noChangeShapeType="1"/>
              </p:cNvSpPr>
              <p:nvPr/>
            </p:nvSpPr>
            <p:spPr bwMode="auto">
              <a:xfrm>
                <a:off x="2662" y="3328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69" name="Rectangle 73"/>
              <p:cNvSpPr>
                <a:spLocks noChangeArrowheads="1"/>
              </p:cNvSpPr>
              <p:nvPr/>
            </p:nvSpPr>
            <p:spPr bwMode="auto">
              <a:xfrm>
                <a:off x="2141" y="1960"/>
                <a:ext cx="212" cy="15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0970" name="Line 74"/>
              <p:cNvSpPr>
                <a:spLocks noChangeShapeType="1"/>
              </p:cNvSpPr>
              <p:nvPr/>
            </p:nvSpPr>
            <p:spPr bwMode="auto">
              <a:xfrm>
                <a:off x="2254" y="2112"/>
                <a:ext cx="0" cy="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1" name="Oval 75"/>
              <p:cNvSpPr>
                <a:spLocks noChangeArrowheads="1"/>
              </p:cNvSpPr>
              <p:nvPr/>
            </p:nvSpPr>
            <p:spPr bwMode="auto">
              <a:xfrm>
                <a:off x="2994" y="26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2" name="Freeform 76"/>
              <p:cNvSpPr>
                <a:spLocks/>
              </p:cNvSpPr>
              <p:nvPr/>
            </p:nvSpPr>
            <p:spPr bwMode="auto">
              <a:xfrm>
                <a:off x="1830" y="2726"/>
                <a:ext cx="1" cy="1199"/>
              </a:xfrm>
              <a:custGeom>
                <a:avLst/>
                <a:gdLst>
                  <a:gd name="T0" fmla="*/ 0 w 1"/>
                  <a:gd name="T1" fmla="*/ 1344 h 1345"/>
                  <a:gd name="T2" fmla="*/ 0 w 1"/>
                  <a:gd name="T3" fmla="*/ 0 h 1345"/>
                  <a:gd name="T4" fmla="*/ 0 60000 65536"/>
                  <a:gd name="T5" fmla="*/ 0 60000 65536"/>
                  <a:gd name="T6" fmla="*/ 0 w 1"/>
                  <a:gd name="T7" fmla="*/ 0 h 1345"/>
                  <a:gd name="T8" fmla="*/ 1 w 1"/>
                  <a:gd name="T9" fmla="*/ 1345 h 13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345">
                    <a:moveTo>
                      <a:pt x="0" y="1344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3" name="Line 77"/>
              <p:cNvSpPr>
                <a:spLocks noChangeShapeType="1"/>
              </p:cNvSpPr>
              <p:nvPr/>
            </p:nvSpPr>
            <p:spPr bwMode="auto">
              <a:xfrm flipV="1">
                <a:off x="2382" y="3185"/>
                <a:ext cx="0" cy="76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4" name="Line 78"/>
              <p:cNvSpPr>
                <a:spLocks noChangeShapeType="1"/>
              </p:cNvSpPr>
              <p:nvPr/>
            </p:nvSpPr>
            <p:spPr bwMode="auto">
              <a:xfrm flipV="1">
                <a:off x="2886" y="3439"/>
                <a:ext cx="0" cy="510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5" name="Line 79"/>
              <p:cNvSpPr>
                <a:spLocks noChangeShapeType="1"/>
              </p:cNvSpPr>
              <p:nvPr/>
            </p:nvSpPr>
            <p:spPr bwMode="auto">
              <a:xfrm>
                <a:off x="3326" y="2908"/>
                <a:ext cx="0" cy="102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78" name="Freeform 82"/>
              <p:cNvSpPr>
                <a:spLocks/>
              </p:cNvSpPr>
              <p:nvPr/>
            </p:nvSpPr>
            <p:spPr bwMode="auto">
              <a:xfrm>
                <a:off x="1773" y="2462"/>
                <a:ext cx="145" cy="289"/>
              </a:xfrm>
              <a:custGeom>
                <a:avLst/>
                <a:gdLst>
                  <a:gd name="T0" fmla="*/ 144 w 145"/>
                  <a:gd name="T1" fmla="*/ 48 h 289"/>
                  <a:gd name="T2" fmla="*/ 144 w 145"/>
                  <a:gd name="T3" fmla="*/ 240 h 289"/>
                  <a:gd name="T4" fmla="*/ 0 w 145"/>
                  <a:gd name="T5" fmla="*/ 288 h 289"/>
                  <a:gd name="T6" fmla="*/ 0 w 145"/>
                  <a:gd name="T7" fmla="*/ 0 h 289"/>
                  <a:gd name="T8" fmla="*/ 144 w 145"/>
                  <a:gd name="T9" fmla="*/ 48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5"/>
                  <a:gd name="T16" fmla="*/ 0 h 289"/>
                  <a:gd name="T17" fmla="*/ 145 w 145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noFill/>
              <a:ln w="28575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" name="Group 84"/>
              <p:cNvGrpSpPr>
                <a:grpSpLocks/>
              </p:cNvGrpSpPr>
              <p:nvPr/>
            </p:nvGrpSpPr>
            <p:grpSpPr bwMode="auto">
              <a:xfrm>
                <a:off x="334" y="2330"/>
                <a:ext cx="890" cy="662"/>
                <a:chOff x="326" y="2386"/>
                <a:chExt cx="890" cy="662"/>
              </a:xfrm>
            </p:grpSpPr>
            <p:sp>
              <p:nvSpPr>
                <p:cNvPr id="81003" name="Rectangle 85"/>
                <p:cNvSpPr>
                  <a:spLocks noChangeArrowheads="1"/>
                </p:cNvSpPr>
                <p:nvPr/>
              </p:nvSpPr>
              <p:spPr bwMode="auto">
                <a:xfrm>
                  <a:off x="326" y="2766"/>
                  <a:ext cx="21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rgbClr val="56127A"/>
                      </a:solidFill>
                    </a:rPr>
                    <a:t>clk</a:t>
                  </a:r>
                </a:p>
              </p:txBody>
            </p:sp>
            <p:sp>
              <p:nvSpPr>
                <p:cNvPr id="81004" name="Line 86"/>
                <p:cNvSpPr>
                  <a:spLocks noChangeShapeType="1"/>
                </p:cNvSpPr>
                <p:nvPr/>
              </p:nvSpPr>
              <p:spPr bwMode="auto">
                <a:xfrm>
                  <a:off x="431" y="2742"/>
                  <a:ext cx="0" cy="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" name="Group 87"/>
                <p:cNvGrpSpPr>
                  <a:grpSpLocks/>
                </p:cNvGrpSpPr>
                <p:nvPr/>
              </p:nvGrpSpPr>
              <p:grpSpPr bwMode="auto">
                <a:xfrm>
                  <a:off x="333" y="2386"/>
                  <a:ext cx="883" cy="662"/>
                  <a:chOff x="333" y="2386"/>
                  <a:chExt cx="883" cy="662"/>
                </a:xfrm>
              </p:grpSpPr>
              <p:sp>
                <p:nvSpPr>
                  <p:cNvPr id="81006" name="Freeform 88"/>
                  <p:cNvSpPr>
                    <a:spLocks/>
                  </p:cNvSpPr>
                  <p:nvPr/>
                </p:nvSpPr>
                <p:spPr bwMode="auto">
                  <a:xfrm>
                    <a:off x="517" y="2567"/>
                    <a:ext cx="189" cy="1"/>
                  </a:xfrm>
                  <a:custGeom>
                    <a:avLst/>
                    <a:gdLst>
                      <a:gd name="T0" fmla="*/ 0 w 189"/>
                      <a:gd name="T1" fmla="*/ 0 h 1"/>
                      <a:gd name="T2" fmla="*/ 141 w 189"/>
                      <a:gd name="T3" fmla="*/ 0 h 1"/>
                      <a:gd name="T4" fmla="*/ 188 w 189"/>
                      <a:gd name="T5" fmla="*/ 0 h 1"/>
                      <a:gd name="T6" fmla="*/ 0 60000 65536"/>
                      <a:gd name="T7" fmla="*/ 0 60000 65536"/>
                      <a:gd name="T8" fmla="*/ 0 60000 65536"/>
                      <a:gd name="T9" fmla="*/ 0 w 189"/>
                      <a:gd name="T10" fmla="*/ 0 h 1"/>
                      <a:gd name="T11" fmla="*/ 189 w 189"/>
                      <a:gd name="T12" fmla="*/ 1 h 1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9" h="1">
                        <a:moveTo>
                          <a:pt x="0" y="0"/>
                        </a:moveTo>
                        <a:lnTo>
                          <a:pt x="141" y="0"/>
                        </a:lnTo>
                        <a:lnTo>
                          <a:pt x="188" y="0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8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684" y="2452"/>
                    <a:ext cx="532" cy="596"/>
                    <a:chOff x="684" y="2452"/>
                    <a:chExt cx="532" cy="596"/>
                  </a:xfrm>
                </p:grpSpPr>
                <p:sp>
                  <p:nvSpPr>
                    <p:cNvPr id="81012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17" y="2454"/>
                      <a:ext cx="466" cy="576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1013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" y="2452"/>
                      <a:ext cx="3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addr</a:t>
                      </a:r>
                    </a:p>
                  </p:txBody>
                </p:sp>
                <p:sp>
                  <p:nvSpPr>
                    <p:cNvPr id="8101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53" y="2554"/>
                      <a:ext cx="26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rgbClr val="56127A"/>
                          </a:solidFill>
                        </a:rPr>
                        <a:t>inst</a:t>
                      </a:r>
                    </a:p>
                  </p:txBody>
                </p:sp>
                <p:sp>
                  <p:nvSpPr>
                    <p:cNvPr id="81015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91" y="2724"/>
                      <a:ext cx="518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Inst.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rgbClr val="56127A"/>
                          </a:solidFill>
                        </a:rPr>
                        <a:t>Memory</a:t>
                      </a:r>
                    </a:p>
                  </p:txBody>
                </p:sp>
              </p:grpSp>
              <p:sp>
                <p:nvSpPr>
                  <p:cNvPr id="8100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82" y="2386"/>
                    <a:ext cx="127" cy="362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09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525" y="2567"/>
                    <a:ext cx="3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0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2494"/>
                    <a:ext cx="247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PC</a:t>
                    </a:r>
                  </a:p>
                </p:txBody>
              </p:sp>
              <p:sp>
                <p:nvSpPr>
                  <p:cNvPr id="81011" name="Freeform 97"/>
                  <p:cNvSpPr>
                    <a:spLocks/>
                  </p:cNvSpPr>
                  <p:nvPr/>
                </p:nvSpPr>
                <p:spPr bwMode="auto">
                  <a:xfrm>
                    <a:off x="422" y="2701"/>
                    <a:ext cx="48" cy="48"/>
                  </a:xfrm>
                  <a:custGeom>
                    <a:avLst/>
                    <a:gdLst>
                      <a:gd name="T0" fmla="*/ 0 w 48"/>
                      <a:gd name="T1" fmla="*/ 47 h 48"/>
                      <a:gd name="T2" fmla="*/ 24 w 48"/>
                      <a:gd name="T3" fmla="*/ 0 h 48"/>
                      <a:gd name="T4" fmla="*/ 47 w 48"/>
                      <a:gd name="T5" fmla="*/ 47 h 48"/>
                      <a:gd name="T6" fmla="*/ 0 60000 65536"/>
                      <a:gd name="T7" fmla="*/ 0 60000 65536"/>
                      <a:gd name="T8" fmla="*/ 0 60000 65536"/>
                      <a:gd name="T9" fmla="*/ 0 w 48"/>
                      <a:gd name="T10" fmla="*/ 0 h 48"/>
                      <a:gd name="T11" fmla="*/ 48 w 48"/>
                      <a:gd name="T12" fmla="*/ 48 h 4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48" h="48">
                        <a:moveTo>
                          <a:pt x="0" y="47"/>
                        </a:moveTo>
                        <a:lnTo>
                          <a:pt x="24" y="0"/>
                        </a:lnTo>
                        <a:lnTo>
                          <a:pt x="47" y="47"/>
                        </a:lnTo>
                      </a:path>
                    </a:pathLst>
                  </a:custGeom>
                  <a:noFill/>
                  <a:ln w="25400" cap="rnd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0981" name="Rectangle 98"/>
              <p:cNvSpPr>
                <a:spLocks noChangeArrowheads="1"/>
              </p:cNvSpPr>
              <p:nvPr/>
            </p:nvSpPr>
            <p:spPr bwMode="auto">
              <a:xfrm>
                <a:off x="2201" y="2185"/>
                <a:ext cx="360" cy="67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82" name="Rectangle 99"/>
              <p:cNvSpPr>
                <a:spLocks noChangeArrowheads="1"/>
              </p:cNvSpPr>
              <p:nvPr/>
            </p:nvSpPr>
            <p:spPr bwMode="auto">
              <a:xfrm>
                <a:off x="2355" y="2439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>
                    <a:solidFill>
                      <a:srgbClr val="56127A"/>
                    </a:solidFill>
                  </a:rPr>
                  <a:t>rd1</a:t>
                </a:r>
              </a:p>
            </p:txBody>
          </p:sp>
          <p:sp>
            <p:nvSpPr>
              <p:cNvPr id="80983" name="Rectangle 100"/>
              <p:cNvSpPr>
                <a:spLocks noChangeArrowheads="1"/>
              </p:cNvSpPr>
              <p:nvPr/>
            </p:nvSpPr>
            <p:spPr bwMode="auto">
              <a:xfrm>
                <a:off x="2184" y="2693"/>
                <a:ext cx="413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 dirty="0" err="1">
                    <a:solidFill>
                      <a:srgbClr val="56127A"/>
                    </a:solidFill>
                  </a:rPr>
                  <a:t>GPRs</a:t>
                </a:r>
                <a:endParaRPr lang="en-US" sz="14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4" name="Rectangle 101"/>
              <p:cNvSpPr>
                <a:spLocks noChangeArrowheads="1"/>
              </p:cNvSpPr>
              <p:nvPr/>
            </p:nvSpPr>
            <p:spPr bwMode="auto">
              <a:xfrm>
                <a:off x="2168" y="2246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rs1</a:t>
                </a:r>
              </a:p>
            </p:txBody>
          </p:sp>
          <p:sp>
            <p:nvSpPr>
              <p:cNvPr id="80985" name="Rectangle 102"/>
              <p:cNvSpPr>
                <a:spLocks noChangeArrowheads="1"/>
              </p:cNvSpPr>
              <p:nvPr/>
            </p:nvSpPr>
            <p:spPr bwMode="auto">
              <a:xfrm>
                <a:off x="2168" y="2341"/>
                <a:ext cx="24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rs2</a:t>
                </a:r>
              </a:p>
            </p:txBody>
          </p:sp>
          <p:sp>
            <p:nvSpPr>
              <p:cNvPr id="80986" name="Rectangle 103"/>
              <p:cNvSpPr>
                <a:spLocks noChangeArrowheads="1"/>
              </p:cNvSpPr>
              <p:nvPr/>
            </p:nvSpPr>
            <p:spPr bwMode="auto">
              <a:xfrm>
                <a:off x="2168" y="2522"/>
                <a:ext cx="239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 smtClean="0">
                    <a:solidFill>
                      <a:srgbClr val="56127A"/>
                    </a:solidFill>
                  </a:rPr>
                  <a:t>wa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7" name="Rectangle 104"/>
              <p:cNvSpPr>
                <a:spLocks noChangeArrowheads="1"/>
              </p:cNvSpPr>
              <p:nvPr/>
            </p:nvSpPr>
            <p:spPr bwMode="auto">
              <a:xfrm>
                <a:off x="2168" y="2614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 dirty="0" err="1">
                    <a:solidFill>
                      <a:srgbClr val="56127A"/>
                    </a:solidFill>
                  </a:rPr>
                  <a:t>wd</a:t>
                </a:r>
                <a:endParaRPr lang="en-US" sz="1200" dirty="0">
                  <a:solidFill>
                    <a:srgbClr val="56127A"/>
                  </a:solidFill>
                </a:endParaRPr>
              </a:p>
            </p:txBody>
          </p:sp>
          <p:sp>
            <p:nvSpPr>
              <p:cNvPr id="80988" name="Rectangle 105"/>
              <p:cNvSpPr>
                <a:spLocks noChangeArrowheads="1"/>
              </p:cNvSpPr>
              <p:nvPr/>
            </p:nvSpPr>
            <p:spPr bwMode="auto">
              <a:xfrm>
                <a:off x="2360" y="2615"/>
                <a:ext cx="25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rd2</a:t>
                </a:r>
              </a:p>
            </p:txBody>
          </p:sp>
          <p:sp>
            <p:nvSpPr>
              <p:cNvPr id="80989" name="Rectangle 106"/>
              <p:cNvSpPr>
                <a:spLocks noChangeArrowheads="1"/>
              </p:cNvSpPr>
              <p:nvPr/>
            </p:nvSpPr>
            <p:spPr bwMode="auto">
              <a:xfrm>
                <a:off x="2293" y="2143"/>
                <a:ext cx="237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we</a:t>
                </a:r>
              </a:p>
            </p:txBody>
          </p:sp>
          <p:grpSp>
            <p:nvGrpSpPr>
              <p:cNvPr id="9" name="Group 107"/>
              <p:cNvGrpSpPr>
                <a:grpSpLocks/>
              </p:cNvGrpSpPr>
              <p:nvPr/>
            </p:nvGrpSpPr>
            <p:grpSpPr bwMode="auto">
              <a:xfrm>
                <a:off x="2200" y="2940"/>
                <a:ext cx="401" cy="289"/>
                <a:chOff x="2192" y="2996"/>
                <a:chExt cx="401" cy="289"/>
              </a:xfrm>
            </p:grpSpPr>
            <p:sp>
              <p:nvSpPr>
                <p:cNvPr id="81001" name="Rectangle 108"/>
                <p:cNvSpPr>
                  <a:spLocks noChangeArrowheads="1"/>
                </p:cNvSpPr>
                <p:nvPr/>
              </p:nvSpPr>
              <p:spPr bwMode="auto">
                <a:xfrm>
                  <a:off x="2192" y="3030"/>
                  <a:ext cx="360" cy="198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2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08" y="2996"/>
                  <a:ext cx="385" cy="28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0"/>
                    </a:spcBef>
                  </a:pPr>
                  <a:r>
                    <a:rPr lang="en-US" sz="1200" dirty="0" err="1">
                      <a:solidFill>
                        <a:srgbClr val="56127A"/>
                      </a:solidFill>
                    </a:rPr>
                    <a:t>Imm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  <a:p>
                  <a:pPr algn="ctr">
                    <a:spcBef>
                      <a:spcPct val="0"/>
                    </a:spcBef>
                  </a:pPr>
                  <a:r>
                    <a:rPr lang="en-US" sz="1200" dirty="0" smtClean="0">
                      <a:solidFill>
                        <a:srgbClr val="56127A"/>
                      </a:solidFill>
                    </a:rPr>
                    <a:t>Select</a:t>
                  </a:r>
                  <a:endParaRPr lang="en-US" sz="1200" dirty="0">
                    <a:solidFill>
                      <a:srgbClr val="56127A"/>
                    </a:solidFill>
                  </a:endParaRPr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3472" y="2460"/>
                <a:ext cx="301" cy="380"/>
                <a:chOff x="3464" y="2516"/>
                <a:chExt cx="301" cy="380"/>
              </a:xfrm>
            </p:grpSpPr>
            <p:sp>
              <p:nvSpPr>
                <p:cNvPr id="80999" name="Freeform 111"/>
                <p:cNvSpPr>
                  <a:spLocks/>
                </p:cNvSpPr>
                <p:nvPr/>
              </p:nvSpPr>
              <p:spPr bwMode="auto">
                <a:xfrm>
                  <a:off x="3487" y="2516"/>
                  <a:ext cx="236" cy="380"/>
                </a:xfrm>
                <a:custGeom>
                  <a:avLst/>
                  <a:gdLst>
                    <a:gd name="T0" fmla="*/ 0 w 236"/>
                    <a:gd name="T1" fmla="*/ 0 h 380"/>
                    <a:gd name="T2" fmla="*/ 0 w 236"/>
                    <a:gd name="T3" fmla="*/ 158 h 380"/>
                    <a:gd name="T4" fmla="*/ 47 w 236"/>
                    <a:gd name="T5" fmla="*/ 190 h 380"/>
                    <a:gd name="T6" fmla="*/ 0 w 236"/>
                    <a:gd name="T7" fmla="*/ 221 h 380"/>
                    <a:gd name="T8" fmla="*/ 0 w 236"/>
                    <a:gd name="T9" fmla="*/ 379 h 380"/>
                    <a:gd name="T10" fmla="*/ 235 w 236"/>
                    <a:gd name="T11" fmla="*/ 284 h 380"/>
                    <a:gd name="T12" fmla="*/ 235 w 236"/>
                    <a:gd name="T13" fmla="*/ 95 h 380"/>
                    <a:gd name="T14" fmla="*/ 0 w 236"/>
                    <a:gd name="T15" fmla="*/ 0 h 38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36"/>
                    <a:gd name="T25" fmla="*/ 0 h 380"/>
                    <a:gd name="T26" fmla="*/ 236 w 236"/>
                    <a:gd name="T27" fmla="*/ 380 h 38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36" h="380">
                      <a:moveTo>
                        <a:pt x="0" y="0"/>
                      </a:moveTo>
                      <a:lnTo>
                        <a:pt x="0" y="158"/>
                      </a:lnTo>
                      <a:lnTo>
                        <a:pt x="47" y="190"/>
                      </a:lnTo>
                      <a:lnTo>
                        <a:pt x="0" y="221"/>
                      </a:lnTo>
                      <a:lnTo>
                        <a:pt x="0" y="379"/>
                      </a:lnTo>
                      <a:lnTo>
                        <a:pt x="235" y="284"/>
                      </a:lnTo>
                      <a:lnTo>
                        <a:pt x="235" y="9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0" name="Rectangle 112"/>
                <p:cNvSpPr>
                  <a:spLocks noChangeArrowheads="1"/>
                </p:cNvSpPr>
                <p:nvPr/>
              </p:nvSpPr>
              <p:spPr bwMode="auto">
                <a:xfrm>
                  <a:off x="3464" y="2634"/>
                  <a:ext cx="301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>
                <a:off x="2228" y="2184"/>
                <a:ext cx="51" cy="55"/>
                <a:chOff x="2815" y="1407"/>
                <a:chExt cx="51" cy="55"/>
              </a:xfrm>
            </p:grpSpPr>
            <p:sp>
              <p:nvSpPr>
                <p:cNvPr id="80997" name="Line 114"/>
                <p:cNvSpPr>
                  <a:spLocks noChangeShapeType="1"/>
                </p:cNvSpPr>
                <p:nvPr/>
              </p:nvSpPr>
              <p:spPr bwMode="auto">
                <a:xfrm>
                  <a:off x="2815" y="1407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8" name="Line 115"/>
                <p:cNvSpPr>
                  <a:spLocks noChangeShapeType="1"/>
                </p:cNvSpPr>
                <p:nvPr/>
              </p:nvSpPr>
              <p:spPr bwMode="auto">
                <a:xfrm flipH="1">
                  <a:off x="2842" y="1410"/>
                  <a:ext cx="24" cy="5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16"/>
              <p:cNvGrpSpPr>
                <a:grpSpLocks/>
              </p:cNvGrpSpPr>
              <p:nvPr/>
            </p:nvGrpSpPr>
            <p:grpSpPr bwMode="auto">
              <a:xfrm>
                <a:off x="2711" y="3226"/>
                <a:ext cx="423" cy="228"/>
                <a:chOff x="2576" y="2405"/>
                <a:chExt cx="423" cy="228"/>
              </a:xfrm>
            </p:grpSpPr>
            <p:sp>
              <p:nvSpPr>
                <p:cNvPr id="8099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609" y="2405"/>
                  <a:ext cx="361" cy="19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99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576" y="2405"/>
                  <a:ext cx="423" cy="228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ALU</a:t>
                  </a:r>
                </a:p>
                <a:p>
                  <a:pPr algn="ctr"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Control</a:t>
                  </a:r>
                </a:p>
              </p:txBody>
            </p:sp>
          </p:grpSp>
          <p:sp>
            <p:nvSpPr>
              <p:cNvPr id="80994" name="Freeform 119"/>
              <p:cNvSpPr>
                <a:spLocks/>
              </p:cNvSpPr>
              <p:nvPr/>
            </p:nvSpPr>
            <p:spPr bwMode="auto">
              <a:xfrm flipV="1">
                <a:off x="3006" y="2704"/>
                <a:ext cx="1354" cy="433"/>
              </a:xfrm>
              <a:custGeom>
                <a:avLst/>
                <a:gdLst>
                  <a:gd name="T0" fmla="*/ 0 w 1505"/>
                  <a:gd name="T1" fmla="*/ 200 h 201"/>
                  <a:gd name="T2" fmla="*/ 0 w 1505"/>
                  <a:gd name="T3" fmla="*/ 0 h 201"/>
                  <a:gd name="T4" fmla="*/ 1504 w 1505"/>
                  <a:gd name="T5" fmla="*/ 0 h 201"/>
                  <a:gd name="T6" fmla="*/ 0 60000 65536"/>
                  <a:gd name="T7" fmla="*/ 0 60000 65536"/>
                  <a:gd name="T8" fmla="*/ 0 60000 65536"/>
                  <a:gd name="T9" fmla="*/ 0 w 1505"/>
                  <a:gd name="T10" fmla="*/ 0 h 201"/>
                  <a:gd name="T11" fmla="*/ 1505 w 1505"/>
                  <a:gd name="T12" fmla="*/ 201 h 20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05" h="201">
                    <a:moveTo>
                      <a:pt x="0" y="200"/>
                    </a:moveTo>
                    <a:lnTo>
                      <a:pt x="0" y="0"/>
                    </a:lnTo>
                    <a:lnTo>
                      <a:pt x="1504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0914" name="Freeform 120"/>
            <p:cNvSpPr>
              <a:spLocks/>
            </p:cNvSpPr>
            <p:nvPr/>
          </p:nvSpPr>
          <p:spPr bwMode="auto">
            <a:xfrm>
              <a:off x="4445000" y="3149600"/>
              <a:ext cx="1104900" cy="1409700"/>
            </a:xfrm>
            <a:custGeom>
              <a:avLst/>
              <a:gdLst>
                <a:gd name="T0" fmla="*/ 0 w 696"/>
                <a:gd name="T1" fmla="*/ 888 h 888"/>
                <a:gd name="T2" fmla="*/ 0 w 696"/>
                <a:gd name="T3" fmla="*/ 0 h 888"/>
                <a:gd name="T4" fmla="*/ 696 w 696"/>
                <a:gd name="T5" fmla="*/ 0 h 888"/>
                <a:gd name="T6" fmla="*/ 0 60000 65536"/>
                <a:gd name="T7" fmla="*/ 0 60000 65536"/>
                <a:gd name="T8" fmla="*/ 0 60000 65536"/>
                <a:gd name="T9" fmla="*/ 0 w 696"/>
                <a:gd name="T10" fmla="*/ 0 h 888"/>
                <a:gd name="T11" fmla="*/ 696 w 696"/>
                <a:gd name="T12" fmla="*/ 888 h 8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6" h="888">
                  <a:moveTo>
                    <a:pt x="0" y="888"/>
                  </a:moveTo>
                  <a:lnTo>
                    <a:pt x="0" y="0"/>
                  </a:lnTo>
                  <a:lnTo>
                    <a:pt x="696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5" name="Freeform 121"/>
            <p:cNvSpPr>
              <a:spLocks/>
            </p:cNvSpPr>
            <p:nvPr/>
          </p:nvSpPr>
          <p:spPr bwMode="auto">
            <a:xfrm>
              <a:off x="4432300" y="2349500"/>
              <a:ext cx="3859213" cy="2514600"/>
            </a:xfrm>
            <a:custGeom>
              <a:avLst/>
              <a:gdLst>
                <a:gd name="T0" fmla="*/ 0 w 2408"/>
                <a:gd name="T1" fmla="*/ 280 h 1632"/>
                <a:gd name="T2" fmla="*/ 0 w 2408"/>
                <a:gd name="T3" fmla="*/ 0 h 1632"/>
                <a:gd name="T4" fmla="*/ 2192 w 2408"/>
                <a:gd name="T5" fmla="*/ 0 h 1632"/>
                <a:gd name="T6" fmla="*/ 2200 w 2408"/>
                <a:gd name="T7" fmla="*/ 1632 h 1632"/>
                <a:gd name="T8" fmla="*/ 2408 w 2408"/>
                <a:gd name="T9" fmla="*/ 1632 h 16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8"/>
                <a:gd name="T16" fmla="*/ 0 h 1632"/>
                <a:gd name="T17" fmla="*/ 2408 w 2408"/>
                <a:gd name="T18" fmla="*/ 1632 h 16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8" h="1632">
                  <a:moveTo>
                    <a:pt x="0" y="280"/>
                  </a:moveTo>
                  <a:lnTo>
                    <a:pt x="0" y="0"/>
                  </a:lnTo>
                  <a:lnTo>
                    <a:pt x="2192" y="0"/>
                  </a:lnTo>
                  <a:lnTo>
                    <a:pt x="2200" y="1632"/>
                  </a:lnTo>
                  <a:lnTo>
                    <a:pt x="2408" y="163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6" name="Line 122"/>
            <p:cNvSpPr>
              <a:spLocks noChangeShapeType="1"/>
            </p:cNvSpPr>
            <p:nvPr/>
          </p:nvSpPr>
          <p:spPr bwMode="auto">
            <a:xfrm>
              <a:off x="2565400" y="4025900"/>
              <a:ext cx="266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7" name="Text Box 123"/>
            <p:cNvSpPr txBox="1">
              <a:spLocks noChangeArrowheads="1"/>
            </p:cNvSpPr>
            <p:nvPr/>
          </p:nvSpPr>
          <p:spPr bwMode="auto">
            <a:xfrm>
              <a:off x="2473325" y="3821113"/>
              <a:ext cx="2770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 dirty="0" smtClean="0">
                  <a:solidFill>
                    <a:srgbClr val="56127A"/>
                  </a:solidFill>
                  <a:latin typeface="Courier New" charset="0"/>
                </a:rPr>
                <a:t>1</a:t>
              </a:r>
              <a:endParaRPr lang="en-US" sz="1200" b="1" dirty="0">
                <a:solidFill>
                  <a:srgbClr val="56127A"/>
                </a:solidFill>
                <a:latin typeface="Courier New" charset="0"/>
              </a:endParaRPr>
            </a:p>
          </p:txBody>
        </p:sp>
        <p:sp>
          <p:nvSpPr>
            <p:cNvPr id="80918" name="Freeform 124"/>
            <p:cNvSpPr>
              <a:spLocks/>
            </p:cNvSpPr>
            <p:nvPr/>
          </p:nvSpPr>
          <p:spPr bwMode="auto">
            <a:xfrm>
              <a:off x="1371600" y="1836738"/>
              <a:ext cx="3479292" cy="272882"/>
            </a:xfrm>
            <a:custGeom>
              <a:avLst/>
              <a:gdLst>
                <a:gd name="T0" fmla="*/ 2284 w 2284"/>
                <a:gd name="T1" fmla="*/ 1356 h 1356"/>
                <a:gd name="T2" fmla="*/ 2280 w 2284"/>
                <a:gd name="T3" fmla="*/ 0 h 1356"/>
                <a:gd name="T4" fmla="*/ 0 w 2284"/>
                <a:gd name="T5" fmla="*/ 1 h 1356"/>
                <a:gd name="T6" fmla="*/ 0 60000 65536"/>
                <a:gd name="T7" fmla="*/ 0 60000 65536"/>
                <a:gd name="T8" fmla="*/ 0 60000 65536"/>
                <a:gd name="T9" fmla="*/ 0 w 2284"/>
                <a:gd name="T10" fmla="*/ 0 h 1356"/>
                <a:gd name="T11" fmla="*/ 2284 w 2284"/>
                <a:gd name="T12" fmla="*/ 1356 h 13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84" h="1356">
                  <a:moveTo>
                    <a:pt x="2284" y="1356"/>
                  </a:moveTo>
                  <a:lnTo>
                    <a:pt x="2280" y="0"/>
                  </a:lnTo>
                  <a:lnTo>
                    <a:pt x="0" y="1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9" name="Rectangle 125"/>
            <p:cNvSpPr>
              <a:spLocks noChangeArrowheads="1"/>
            </p:cNvSpPr>
            <p:nvPr/>
          </p:nvSpPr>
          <p:spPr bwMode="auto">
            <a:xfrm>
              <a:off x="1219200" y="1254125"/>
              <a:ext cx="627502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 dirty="0" err="1" smtClean="0">
                  <a:solidFill>
                    <a:srgbClr val="56127A"/>
                  </a:solidFill>
                </a:rPr>
                <a:t>PCSel</a:t>
              </a:r>
              <a:endParaRPr lang="en-US" sz="1200" b="1" dirty="0">
                <a:solidFill>
                  <a:srgbClr val="56127A"/>
                </a:solidFill>
              </a:endParaRPr>
            </a:p>
          </p:txBody>
        </p:sp>
        <p:sp>
          <p:nvSpPr>
            <p:cNvPr id="80920" name="Rectangle 126"/>
            <p:cNvSpPr>
              <a:spLocks noChangeArrowheads="1"/>
            </p:cNvSpPr>
            <p:nvPr/>
          </p:nvSpPr>
          <p:spPr bwMode="auto">
            <a:xfrm>
              <a:off x="1371600" y="1447800"/>
              <a:ext cx="3365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br</a:t>
              </a:r>
            </a:p>
          </p:txBody>
        </p:sp>
        <p:sp>
          <p:nvSpPr>
            <p:cNvPr id="80921" name="Freeform 127"/>
            <p:cNvSpPr>
              <a:spLocks/>
            </p:cNvSpPr>
            <p:nvPr/>
          </p:nvSpPr>
          <p:spPr bwMode="auto">
            <a:xfrm>
              <a:off x="1182688" y="1600200"/>
              <a:ext cx="188912" cy="736600"/>
            </a:xfrm>
            <a:custGeom>
              <a:avLst/>
              <a:gdLst>
                <a:gd name="T0" fmla="*/ 0 w 145"/>
                <a:gd name="T1" fmla="*/ 48 h 377"/>
                <a:gd name="T2" fmla="*/ 0 w 145"/>
                <a:gd name="T3" fmla="*/ 328 h 377"/>
                <a:gd name="T4" fmla="*/ 144 w 145"/>
                <a:gd name="T5" fmla="*/ 376 h 377"/>
                <a:gd name="T6" fmla="*/ 144 w 145"/>
                <a:gd name="T7" fmla="*/ 0 h 377"/>
                <a:gd name="T8" fmla="*/ 0 w 145"/>
                <a:gd name="T9" fmla="*/ 48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377"/>
                <a:gd name="T17" fmla="*/ 145 w 145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377">
                  <a:moveTo>
                    <a:pt x="0" y="48"/>
                  </a:moveTo>
                  <a:lnTo>
                    <a:pt x="0" y="328"/>
                  </a:lnTo>
                  <a:lnTo>
                    <a:pt x="144" y="376"/>
                  </a:lnTo>
                  <a:lnTo>
                    <a:pt x="144" y="0"/>
                  </a:lnTo>
                  <a:lnTo>
                    <a:pt x="0" y="48"/>
                  </a:lnTo>
                </a:path>
              </a:pathLst>
            </a:custGeom>
            <a:solidFill>
              <a:schemeClr val="accent1"/>
            </a:solidFill>
            <a:ln w="9525" cap="rnd">
              <a:solidFill>
                <a:srgbClr val="FF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Freeform 128"/>
            <p:cNvSpPr>
              <a:spLocks/>
            </p:cNvSpPr>
            <p:nvPr/>
          </p:nvSpPr>
          <p:spPr bwMode="auto">
            <a:xfrm flipH="1">
              <a:off x="1239838" y="1371600"/>
              <a:ext cx="42862" cy="265113"/>
            </a:xfrm>
            <a:custGeom>
              <a:avLst/>
              <a:gdLst>
                <a:gd name="T0" fmla="*/ 0 w 1"/>
                <a:gd name="T1" fmla="*/ 0 h 380"/>
                <a:gd name="T2" fmla="*/ 0 w 1"/>
                <a:gd name="T3" fmla="*/ 379 h 380"/>
                <a:gd name="T4" fmla="*/ 0 60000 65536"/>
                <a:gd name="T5" fmla="*/ 0 60000 65536"/>
                <a:gd name="T6" fmla="*/ 0 w 1"/>
                <a:gd name="T7" fmla="*/ 0 h 380"/>
                <a:gd name="T8" fmla="*/ 1 w 1"/>
                <a:gd name="T9" fmla="*/ 380 h 3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80">
                  <a:moveTo>
                    <a:pt x="0" y="0"/>
                  </a:moveTo>
                  <a:lnTo>
                    <a:pt x="0" y="379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Freeform 129"/>
            <p:cNvSpPr>
              <a:spLocks/>
            </p:cNvSpPr>
            <p:nvPr/>
          </p:nvSpPr>
          <p:spPr bwMode="auto">
            <a:xfrm>
              <a:off x="1371600" y="2209800"/>
              <a:ext cx="304800" cy="547688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oval" w="med" len="med"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4" name="Freeform 130"/>
            <p:cNvSpPr>
              <a:spLocks/>
            </p:cNvSpPr>
            <p:nvPr/>
          </p:nvSpPr>
          <p:spPr bwMode="auto">
            <a:xfrm>
              <a:off x="1371600" y="1662113"/>
              <a:ext cx="5330825" cy="1309687"/>
            </a:xfrm>
            <a:custGeom>
              <a:avLst/>
              <a:gdLst>
                <a:gd name="T0" fmla="*/ 2857 w 3358"/>
                <a:gd name="T1" fmla="*/ 825 h 825"/>
                <a:gd name="T2" fmla="*/ 3358 w 3358"/>
                <a:gd name="T3" fmla="*/ 825 h 825"/>
                <a:gd name="T4" fmla="*/ 3358 w 3358"/>
                <a:gd name="T5" fmla="*/ 429 h 825"/>
                <a:gd name="T6" fmla="*/ 3358 w 3358"/>
                <a:gd name="T7" fmla="*/ 0 h 825"/>
                <a:gd name="T8" fmla="*/ 0 w 3358"/>
                <a:gd name="T9" fmla="*/ 0 h 8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58"/>
                <a:gd name="T16" fmla="*/ 0 h 825"/>
                <a:gd name="T17" fmla="*/ 3358 w 3358"/>
                <a:gd name="T18" fmla="*/ 825 h 8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58" h="825">
                  <a:moveTo>
                    <a:pt x="2857" y="825"/>
                  </a:moveTo>
                  <a:lnTo>
                    <a:pt x="3358" y="825"/>
                  </a:lnTo>
                  <a:lnTo>
                    <a:pt x="3358" y="429"/>
                  </a:lnTo>
                  <a:lnTo>
                    <a:pt x="3358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5" name="Rectangle 131"/>
            <p:cNvSpPr>
              <a:spLocks noChangeArrowheads="1"/>
            </p:cNvSpPr>
            <p:nvPr/>
          </p:nvSpPr>
          <p:spPr bwMode="auto">
            <a:xfrm>
              <a:off x="1371600" y="1630363"/>
              <a:ext cx="471488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80926" name="Rectangle 132"/>
            <p:cNvSpPr>
              <a:spLocks noChangeArrowheads="1"/>
            </p:cNvSpPr>
            <p:nvPr/>
          </p:nvSpPr>
          <p:spPr bwMode="auto">
            <a:xfrm>
              <a:off x="1371600" y="1782763"/>
              <a:ext cx="4889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jabs</a:t>
              </a:r>
            </a:p>
          </p:txBody>
        </p:sp>
        <p:sp>
          <p:nvSpPr>
            <p:cNvPr id="80927" name="Oval 133"/>
            <p:cNvSpPr>
              <a:spLocks noChangeArrowheads="1"/>
            </p:cNvSpPr>
            <p:nvPr/>
          </p:nvSpPr>
          <p:spPr bwMode="auto">
            <a:xfrm>
              <a:off x="1866900" y="22098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8" name="Line 134"/>
            <p:cNvSpPr>
              <a:spLocks noChangeShapeType="1"/>
            </p:cNvSpPr>
            <p:nvPr/>
          </p:nvSpPr>
          <p:spPr bwMode="auto">
            <a:xfrm flipH="1" flipV="1">
              <a:off x="2193925" y="2413000"/>
              <a:ext cx="0" cy="1270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Freeform 136"/>
            <p:cNvSpPr>
              <a:spLocks/>
            </p:cNvSpPr>
            <p:nvPr/>
          </p:nvSpPr>
          <p:spPr bwMode="auto">
            <a:xfrm>
              <a:off x="1371600" y="2043113"/>
              <a:ext cx="685800" cy="166687"/>
            </a:xfrm>
            <a:custGeom>
              <a:avLst/>
              <a:gdLst>
                <a:gd name="T0" fmla="*/ 222 w 223"/>
                <a:gd name="T1" fmla="*/ 392 h 393"/>
                <a:gd name="T2" fmla="*/ 222 w 223"/>
                <a:gd name="T3" fmla="*/ 0 h 393"/>
                <a:gd name="T4" fmla="*/ 0 w 223"/>
                <a:gd name="T5" fmla="*/ 0 h 393"/>
                <a:gd name="T6" fmla="*/ 0 60000 65536"/>
                <a:gd name="T7" fmla="*/ 0 60000 65536"/>
                <a:gd name="T8" fmla="*/ 0 60000 65536"/>
                <a:gd name="T9" fmla="*/ 0 w 223"/>
                <a:gd name="T10" fmla="*/ 0 h 393"/>
                <a:gd name="T11" fmla="*/ 223 w 223"/>
                <a:gd name="T12" fmla="*/ 393 h 3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" h="393">
                  <a:moveTo>
                    <a:pt x="222" y="392"/>
                  </a:moveTo>
                  <a:lnTo>
                    <a:pt x="222" y="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Rectangle 137"/>
            <p:cNvSpPr>
              <a:spLocks noChangeArrowheads="1"/>
            </p:cNvSpPr>
            <p:nvPr/>
          </p:nvSpPr>
          <p:spPr bwMode="auto">
            <a:xfrm>
              <a:off x="1370013" y="1981200"/>
              <a:ext cx="53498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pc+4</a:t>
              </a:r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>
              <a:off x="876733" y="3429000"/>
              <a:ext cx="1066800" cy="0"/>
            </a:xfrm>
            <a:prstGeom prst="lin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Line 122"/>
            <p:cNvSpPr>
              <a:spLocks noChangeShapeType="1"/>
            </p:cNvSpPr>
            <p:nvPr/>
          </p:nvSpPr>
          <p:spPr bwMode="auto">
            <a:xfrm flipV="1">
              <a:off x="1937286" y="2421658"/>
              <a:ext cx="0" cy="1007342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7" name="Elbow Connector 26"/>
            <p:cNvCxnSpPr/>
            <p:nvPr/>
          </p:nvCxnSpPr>
          <p:spPr bwMode="auto">
            <a:xfrm flipV="1">
              <a:off x="1937286" y="2776352"/>
              <a:ext cx="3581400" cy="228600"/>
            </a:xfrm>
            <a:prstGeom prst="bentConnector3">
              <a:avLst>
                <a:gd name="adj1" fmla="val 74618"/>
              </a:avLst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0" name="Oval 133"/>
            <p:cNvSpPr>
              <a:spLocks noChangeArrowheads="1"/>
            </p:cNvSpPr>
            <p:nvPr/>
          </p:nvSpPr>
          <p:spPr bwMode="auto">
            <a:xfrm>
              <a:off x="4627380" y="1946500"/>
              <a:ext cx="419100" cy="203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Line 122"/>
            <p:cNvSpPr>
              <a:spLocks noChangeShapeType="1"/>
            </p:cNvSpPr>
            <p:nvPr/>
          </p:nvSpPr>
          <p:spPr bwMode="auto">
            <a:xfrm flipV="1">
              <a:off x="4724400" y="2133600"/>
              <a:ext cx="0" cy="1850696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122"/>
            <p:cNvSpPr>
              <a:spLocks noChangeShapeType="1"/>
            </p:cNvSpPr>
            <p:nvPr/>
          </p:nvSpPr>
          <p:spPr bwMode="auto">
            <a:xfrm flipH="1" flipV="1">
              <a:off x="4948048" y="2130438"/>
              <a:ext cx="4952" cy="1028321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" name="Rectangle 71"/>
            <p:cNvSpPr>
              <a:spLocks noChangeArrowheads="1"/>
            </p:cNvSpPr>
            <p:nvPr/>
          </p:nvSpPr>
          <p:spPr bwMode="auto">
            <a:xfrm>
              <a:off x="5501124" y="3352800"/>
              <a:ext cx="747276" cy="2744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dirty="0" err="1" smtClean="0">
                  <a:solidFill>
                    <a:srgbClr val="56127A"/>
                  </a:solidFill>
                </a:rPr>
                <a:t>Bcomp</a:t>
              </a:r>
              <a:r>
                <a:rPr lang="en-US" sz="1200" dirty="0" smtClean="0">
                  <a:solidFill>
                    <a:srgbClr val="56127A"/>
                  </a:solidFill>
                </a:rPr>
                <a:t>?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  <p:sp>
          <p:nvSpPr>
            <p:cNvPr id="169" name="Line 88"/>
            <p:cNvSpPr>
              <a:spLocks noChangeShapeType="1"/>
            </p:cNvSpPr>
            <p:nvPr/>
          </p:nvSpPr>
          <p:spPr bwMode="auto">
            <a:xfrm flipH="1" flipV="1">
              <a:off x="4971231" y="361178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" name="Line 88"/>
            <p:cNvSpPr>
              <a:spLocks noChangeShapeType="1"/>
            </p:cNvSpPr>
            <p:nvPr/>
          </p:nvSpPr>
          <p:spPr bwMode="auto">
            <a:xfrm flipH="1" flipV="1">
              <a:off x="5327961" y="3615469"/>
              <a:ext cx="6039" cy="3773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25"/>
            <p:cNvSpPr>
              <a:spLocks noChangeArrowheads="1"/>
            </p:cNvSpPr>
            <p:nvPr/>
          </p:nvSpPr>
          <p:spPr bwMode="auto">
            <a:xfrm>
              <a:off x="4849633" y="3386468"/>
              <a:ext cx="645414" cy="228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200" dirty="0" smtClean="0">
                  <a:solidFill>
                    <a:srgbClr val="56127A"/>
                  </a:solidFill>
                </a:rPr>
                <a:t>Br Logic</a:t>
              </a:r>
              <a:endParaRPr lang="en-US" sz="1200" dirty="0">
                <a:solidFill>
                  <a:srgbClr val="56127A"/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4646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1E356-6445-654E-AB2D-4426D476795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233922" name="Group 2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3875434"/>
              </p:ext>
            </p:extLst>
          </p:nvPr>
        </p:nvGraphicFramePr>
        <p:xfrm>
          <a:off x="533400" y="1320800"/>
          <a:ext cx="8280400" cy="3430588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Op2Sel</a:t>
                      </a: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FuncSel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RFWen</a:t>
                      </a:r>
                      <a:endParaRPr kumimoji="0" 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PCSel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  <a:endParaRPr kumimoji="0" lang="en-US" sz="1600" b="0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77" name="Rectangle 134"/>
          <p:cNvSpPr>
            <a:spLocks noGrp="1" noChangeArrowheads="1"/>
          </p:cNvSpPr>
          <p:nvPr>
            <p:ph type="title"/>
          </p:nvPr>
        </p:nvSpPr>
        <p:spPr>
          <a:xfrm>
            <a:off x="342900" y="482600"/>
            <a:ext cx="8153400" cy="66675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Hardwired </a:t>
            </a:r>
            <a:r>
              <a:rPr lang="en-US" dirty="0"/>
              <a:t>Control </a:t>
            </a:r>
            <a:r>
              <a:rPr lang="en-US" dirty="0" smtClean="0"/>
              <a:t>Table</a:t>
            </a:r>
            <a:endParaRPr lang="en-US" sz="2000" i="1" dirty="0"/>
          </a:p>
        </p:txBody>
      </p:sp>
      <p:sp>
        <p:nvSpPr>
          <p:cNvPr id="87178" name="Rectangle 135"/>
          <p:cNvSpPr>
            <a:spLocks noChangeArrowheads="1"/>
          </p:cNvSpPr>
          <p:nvPr/>
        </p:nvSpPr>
        <p:spPr bwMode="auto">
          <a:xfrm>
            <a:off x="931862" y="5153025"/>
            <a:ext cx="5967868" cy="9207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smtClean="0">
                <a:solidFill>
                  <a:schemeClr val="bg2"/>
                </a:solidFill>
              </a:rPr>
              <a:t>Op2Sel= </a:t>
            </a:r>
            <a:r>
              <a:rPr lang="en-US" sz="1800" dirty="0" err="1">
                <a:solidFill>
                  <a:schemeClr val="bg2"/>
                </a:solidFill>
              </a:rPr>
              <a:t>Reg</a:t>
            </a:r>
            <a:r>
              <a:rPr lang="en-US" sz="1800" dirty="0">
                <a:solidFill>
                  <a:schemeClr val="bg2"/>
                </a:solidFill>
              </a:rPr>
              <a:t> / </a:t>
            </a:r>
            <a:r>
              <a:rPr lang="en-US" sz="1800" dirty="0" err="1">
                <a:solidFill>
                  <a:schemeClr val="bg2"/>
                </a:solidFill>
              </a:rPr>
              <a:t>Imm</a:t>
            </a:r>
            <a:r>
              <a:rPr lang="en-US" sz="1800" dirty="0">
                <a:solidFill>
                  <a:schemeClr val="bg2"/>
                </a:solidFill>
              </a:rPr>
              <a:t>	</a:t>
            </a:r>
            <a:r>
              <a:rPr lang="en-US" sz="1800" dirty="0" err="1" smtClean="0">
                <a:solidFill>
                  <a:schemeClr val="bg2"/>
                </a:solidFill>
              </a:rPr>
              <a:t>WBSel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= ALU / </a:t>
            </a:r>
            <a:r>
              <a:rPr lang="en-US" sz="1800" dirty="0" err="1">
                <a:solidFill>
                  <a:schemeClr val="bg2"/>
                </a:solidFill>
              </a:rPr>
              <a:t>Mem</a:t>
            </a:r>
            <a:r>
              <a:rPr lang="en-US" sz="1800" dirty="0">
                <a:solidFill>
                  <a:schemeClr val="bg2"/>
                </a:solidFill>
              </a:rPr>
              <a:t> / PC    </a:t>
            </a:r>
          </a:p>
          <a:p>
            <a:pPr>
              <a:spcBef>
                <a:spcPct val="0"/>
              </a:spcBef>
            </a:pPr>
            <a:r>
              <a:rPr lang="en-US" sz="1800" dirty="0" err="1" smtClean="0">
                <a:solidFill>
                  <a:schemeClr val="bg2"/>
                </a:solidFill>
              </a:rPr>
              <a:t>WASel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= </a:t>
            </a:r>
            <a:r>
              <a:rPr lang="en-US" sz="1800" dirty="0" err="1" smtClean="0">
                <a:solidFill>
                  <a:schemeClr val="bg2"/>
                </a:solidFill>
              </a:rPr>
              <a:t>rd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/ </a:t>
            </a:r>
            <a:r>
              <a:rPr lang="en-US" sz="1800" dirty="0" smtClean="0">
                <a:solidFill>
                  <a:schemeClr val="bg2"/>
                </a:solidFill>
              </a:rPr>
              <a:t>X1</a:t>
            </a:r>
            <a:r>
              <a:rPr lang="en-US" sz="1800" dirty="0">
                <a:solidFill>
                  <a:schemeClr val="bg2"/>
                </a:solidFill>
              </a:rPr>
              <a:t>	</a:t>
            </a:r>
            <a:r>
              <a:rPr lang="en-US" sz="1800" dirty="0" smtClean="0">
                <a:solidFill>
                  <a:schemeClr val="bg2"/>
                </a:solidFill>
              </a:rPr>
              <a:t>  	</a:t>
            </a:r>
            <a:r>
              <a:rPr lang="en-US" sz="1800" dirty="0" err="1" smtClean="0">
                <a:solidFill>
                  <a:schemeClr val="bg2"/>
                </a:solidFill>
              </a:rPr>
              <a:t>PCSel</a:t>
            </a:r>
            <a:r>
              <a:rPr lang="en-US" sz="1800" dirty="0" smtClean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= pc+4 / </a:t>
            </a:r>
            <a:r>
              <a:rPr lang="en-US" sz="1800" dirty="0" err="1">
                <a:solidFill>
                  <a:schemeClr val="bg2"/>
                </a:solidFill>
              </a:rPr>
              <a:t>br</a:t>
            </a:r>
            <a:r>
              <a:rPr lang="en-US" sz="1800" dirty="0">
                <a:solidFill>
                  <a:schemeClr val="bg2"/>
                </a:solidFill>
              </a:rPr>
              <a:t> / rind / jabs	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1943100" y="4429125"/>
            <a:ext cx="6607175" cy="371475"/>
            <a:chOff x="1224" y="3176"/>
            <a:chExt cx="4162" cy="234"/>
          </a:xfrm>
        </p:grpSpPr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1224" y="3176"/>
              <a:ext cx="1764" cy="231"/>
              <a:chOff x="1248" y="4032"/>
              <a:chExt cx="1764" cy="277"/>
            </a:xfrm>
          </p:grpSpPr>
          <p:sp>
            <p:nvSpPr>
              <p:cNvPr id="87275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6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7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8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no</a:t>
                </a:r>
              </a:p>
            </p:txBody>
          </p:sp>
        </p:grpSp>
        <p:sp>
          <p:nvSpPr>
            <p:cNvPr id="87271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72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87273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3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87274" name="Text Box 145"/>
            <p:cNvSpPr txBox="1">
              <a:spLocks noChangeArrowheads="1"/>
            </p:cNvSpPr>
            <p:nvPr/>
          </p:nvSpPr>
          <p:spPr bwMode="auto">
            <a:xfrm>
              <a:off x="4458" y="3177"/>
              <a:ext cx="246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</a:rPr>
                <a:t>rd</a:t>
              </a:r>
              <a:endParaRPr lang="en-US" sz="1800" dirty="0">
                <a:solidFill>
                  <a:srgbClr val="56127A"/>
                </a:solidFill>
              </a:endParaRPr>
            </a:p>
          </p:txBody>
        </p:sp>
      </p:grpSp>
      <p:sp>
        <p:nvSpPr>
          <p:cNvPr id="1234076" name="Text Box 156"/>
          <p:cNvSpPr txBox="1">
            <a:spLocks noChangeArrowheads="1"/>
          </p:cNvSpPr>
          <p:nvPr/>
        </p:nvSpPr>
        <p:spPr bwMode="auto">
          <a:xfrm>
            <a:off x="7972425" y="4111625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4" name="Group 157"/>
          <p:cNvGrpSpPr>
            <a:grpSpLocks/>
          </p:cNvGrpSpPr>
          <p:nvPr/>
        </p:nvGrpSpPr>
        <p:grpSpPr bwMode="auto">
          <a:xfrm>
            <a:off x="1928813" y="4048125"/>
            <a:ext cx="2828925" cy="393700"/>
            <a:chOff x="1215" y="2744"/>
            <a:chExt cx="1782" cy="248"/>
          </a:xfrm>
        </p:grpSpPr>
        <p:sp>
          <p:nvSpPr>
            <p:cNvPr id="87259" name="Text Box 158"/>
            <p:cNvSpPr txBox="1">
              <a:spLocks noChangeArrowheads="1"/>
            </p:cNvSpPr>
            <p:nvPr/>
          </p:nvSpPr>
          <p:spPr bwMode="auto">
            <a:xfrm>
              <a:off x="1215" y="274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0" name="Text Box 159"/>
            <p:cNvSpPr txBox="1">
              <a:spLocks noChangeArrowheads="1"/>
            </p:cNvSpPr>
            <p:nvPr/>
          </p:nvSpPr>
          <p:spPr bwMode="auto">
            <a:xfrm>
              <a:off x="1736" y="274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1" name="Text Box 160"/>
            <p:cNvSpPr txBox="1">
              <a:spLocks noChangeArrowheads="1"/>
            </p:cNvSpPr>
            <p:nvPr/>
          </p:nvSpPr>
          <p:spPr bwMode="auto">
            <a:xfrm>
              <a:off x="2244" y="276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2" name="Text Box 161"/>
            <p:cNvSpPr txBox="1">
              <a:spLocks noChangeArrowheads="1"/>
            </p:cNvSpPr>
            <p:nvPr/>
          </p:nvSpPr>
          <p:spPr bwMode="auto">
            <a:xfrm>
              <a:off x="2721" y="274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</p:grpSp>
      <p:sp>
        <p:nvSpPr>
          <p:cNvPr id="1234082" name="Text Box 162"/>
          <p:cNvSpPr txBox="1">
            <a:spLocks noChangeArrowheads="1"/>
          </p:cNvSpPr>
          <p:nvPr/>
        </p:nvSpPr>
        <p:spPr bwMode="auto">
          <a:xfrm>
            <a:off x="5257800" y="4111625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083" name="Text Box 163"/>
          <p:cNvSpPr txBox="1">
            <a:spLocks noChangeArrowheads="1"/>
          </p:cNvSpPr>
          <p:nvPr/>
        </p:nvSpPr>
        <p:spPr bwMode="auto">
          <a:xfrm>
            <a:off x="6121400" y="4111625"/>
            <a:ext cx="501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</a:t>
            </a:r>
          </a:p>
        </p:txBody>
      </p:sp>
      <p:sp>
        <p:nvSpPr>
          <p:cNvPr id="1234084" name="Text Box 164"/>
          <p:cNvSpPr txBox="1">
            <a:spLocks noChangeArrowheads="1"/>
          </p:cNvSpPr>
          <p:nvPr/>
        </p:nvSpPr>
        <p:spPr bwMode="auto">
          <a:xfrm>
            <a:off x="7083143" y="4111625"/>
            <a:ext cx="4670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</a:rPr>
              <a:t>X1 </a:t>
            </a:r>
            <a:endParaRPr lang="en-US" sz="1800" dirty="0">
              <a:solidFill>
                <a:srgbClr val="56127A"/>
              </a:solidFill>
            </a:endParaRPr>
          </a:p>
        </p:txBody>
      </p:sp>
      <p:sp>
        <p:nvSpPr>
          <p:cNvPr id="1234085" name="Text Box 165"/>
          <p:cNvSpPr txBox="1">
            <a:spLocks noChangeArrowheads="1"/>
          </p:cNvSpPr>
          <p:nvPr/>
        </p:nvSpPr>
        <p:spPr bwMode="auto">
          <a:xfrm>
            <a:off x="7966075" y="3714750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5" name="Group 166"/>
          <p:cNvGrpSpPr>
            <a:grpSpLocks/>
          </p:cNvGrpSpPr>
          <p:nvPr/>
        </p:nvGrpSpPr>
        <p:grpSpPr bwMode="auto">
          <a:xfrm>
            <a:off x="1928813" y="3708400"/>
            <a:ext cx="1906587" cy="392113"/>
            <a:chOff x="1215" y="2530"/>
            <a:chExt cx="1201" cy="247"/>
          </a:xfrm>
        </p:grpSpPr>
        <p:sp>
          <p:nvSpPr>
            <p:cNvPr id="87256" name="Text Box 167"/>
            <p:cNvSpPr txBox="1">
              <a:spLocks noChangeArrowheads="1"/>
            </p:cNvSpPr>
            <p:nvPr/>
          </p:nvSpPr>
          <p:spPr bwMode="auto">
            <a:xfrm>
              <a:off x="1215" y="2530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7" name="Text Box 168"/>
            <p:cNvSpPr txBox="1">
              <a:spLocks noChangeArrowheads="1"/>
            </p:cNvSpPr>
            <p:nvPr/>
          </p:nvSpPr>
          <p:spPr bwMode="auto">
            <a:xfrm>
              <a:off x="1736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8" name="Text Box 169"/>
            <p:cNvSpPr txBox="1">
              <a:spLocks noChangeArrowheads="1"/>
            </p:cNvSpPr>
            <p:nvPr/>
          </p:nvSpPr>
          <p:spPr bwMode="auto">
            <a:xfrm>
              <a:off x="2244" y="2546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6" name="Group 170"/>
          <p:cNvGrpSpPr>
            <a:grpSpLocks/>
          </p:cNvGrpSpPr>
          <p:nvPr/>
        </p:nvGrpSpPr>
        <p:grpSpPr bwMode="auto">
          <a:xfrm>
            <a:off x="4319588" y="3714750"/>
            <a:ext cx="3059112" cy="366713"/>
            <a:chOff x="2721" y="2534"/>
            <a:chExt cx="1927" cy="231"/>
          </a:xfrm>
        </p:grpSpPr>
        <p:sp>
          <p:nvSpPr>
            <p:cNvPr id="87252" name="Text Box 171"/>
            <p:cNvSpPr txBox="1">
              <a:spLocks noChangeArrowheads="1"/>
            </p:cNvSpPr>
            <p:nvPr/>
          </p:nvSpPr>
          <p:spPr bwMode="auto">
            <a:xfrm>
              <a:off x="2721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3" name="Text Box 172"/>
            <p:cNvSpPr txBox="1">
              <a:spLocks noChangeArrowheads="1"/>
            </p:cNvSpPr>
            <p:nvPr/>
          </p:nvSpPr>
          <p:spPr bwMode="auto">
            <a:xfrm>
              <a:off x="3340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4" name="Text Box 173"/>
            <p:cNvSpPr txBox="1">
              <a:spLocks noChangeArrowheads="1"/>
            </p:cNvSpPr>
            <p:nvPr/>
          </p:nvSpPr>
          <p:spPr bwMode="auto">
            <a:xfrm>
              <a:off x="3924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5" name="Text Box 174"/>
            <p:cNvSpPr txBox="1">
              <a:spLocks noChangeArrowheads="1"/>
            </p:cNvSpPr>
            <p:nvPr/>
          </p:nvSpPr>
          <p:spPr bwMode="auto">
            <a:xfrm>
              <a:off x="4476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095" name="Text Box 175"/>
          <p:cNvSpPr txBox="1">
            <a:spLocks noChangeArrowheads="1"/>
          </p:cNvSpPr>
          <p:nvPr/>
        </p:nvSpPr>
        <p:spPr bwMode="auto">
          <a:xfrm>
            <a:off x="7924800" y="3425825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grpSp>
        <p:nvGrpSpPr>
          <p:cNvPr id="7" name="Group 176"/>
          <p:cNvGrpSpPr>
            <a:grpSpLocks/>
          </p:cNvGrpSpPr>
          <p:nvPr/>
        </p:nvGrpSpPr>
        <p:grpSpPr bwMode="auto">
          <a:xfrm>
            <a:off x="1541464" y="3425828"/>
            <a:ext cx="5856289" cy="369361"/>
            <a:chOff x="995" y="2976"/>
            <a:chExt cx="3689" cy="279"/>
          </a:xfrm>
        </p:grpSpPr>
        <p:sp>
          <p:nvSpPr>
            <p:cNvPr id="87245" name="Text Box 177"/>
            <p:cNvSpPr txBox="1">
              <a:spLocks noChangeArrowheads="1"/>
            </p:cNvSpPr>
            <p:nvPr/>
          </p:nvSpPr>
          <p:spPr bwMode="auto">
            <a:xfrm>
              <a:off x="995" y="2976"/>
              <a:ext cx="622" cy="2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</a:rPr>
                <a:t>BrType</a:t>
              </a:r>
              <a:r>
                <a:rPr lang="en-US" baseline="-25000" dirty="0" smtClean="0">
                  <a:solidFill>
                    <a:srgbClr val="56127A"/>
                  </a:solidFill>
                </a:rPr>
                <a:t>12</a:t>
              </a:r>
              <a:endParaRPr lang="en-US" dirty="0">
                <a:solidFill>
                  <a:srgbClr val="56127A"/>
                </a:solidFill>
              </a:endParaRPr>
            </a:p>
          </p:txBody>
        </p:sp>
        <p:sp>
          <p:nvSpPr>
            <p:cNvPr id="87246" name="Text Box 178"/>
            <p:cNvSpPr txBox="1">
              <a:spLocks noChangeArrowheads="1"/>
            </p:cNvSpPr>
            <p:nvPr/>
          </p:nvSpPr>
          <p:spPr bwMode="auto">
            <a:xfrm>
              <a:off x="1728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7" name="Text Box 179"/>
            <p:cNvSpPr txBox="1">
              <a:spLocks noChangeArrowheads="1"/>
            </p:cNvSpPr>
            <p:nvPr/>
          </p:nvSpPr>
          <p:spPr bwMode="auto">
            <a:xfrm>
              <a:off x="2283" y="2976"/>
              <a:ext cx="173" cy="27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dirty="0" smtClean="0">
                  <a:solidFill>
                    <a:srgbClr val="56127A"/>
                  </a:solidFill>
                </a:rPr>
                <a:t>*</a:t>
              </a:r>
              <a:endParaRPr lang="en-US" sz="1800" dirty="0">
                <a:solidFill>
                  <a:srgbClr val="56127A"/>
                </a:solidFill>
              </a:endParaRPr>
            </a:p>
          </p:txBody>
        </p:sp>
        <p:sp>
          <p:nvSpPr>
            <p:cNvPr id="87248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9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0" name="Text Box 182"/>
            <p:cNvSpPr txBox="1">
              <a:spLocks noChangeArrowheads="1"/>
            </p:cNvSpPr>
            <p:nvPr/>
          </p:nvSpPr>
          <p:spPr bwMode="auto">
            <a:xfrm>
              <a:off x="3984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1" name="Text Box 183"/>
            <p:cNvSpPr txBox="1">
              <a:spLocks noChangeArrowheads="1"/>
            </p:cNvSpPr>
            <p:nvPr/>
          </p:nvSpPr>
          <p:spPr bwMode="auto">
            <a:xfrm>
              <a:off x="4512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104" name="Text Box 184"/>
          <p:cNvSpPr txBox="1">
            <a:spLocks noChangeArrowheads="1"/>
          </p:cNvSpPr>
          <p:nvPr/>
        </p:nvSpPr>
        <p:spPr bwMode="auto">
          <a:xfrm>
            <a:off x="8074025" y="3059113"/>
            <a:ext cx="387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1234105" name="Text Box 185"/>
          <p:cNvSpPr txBox="1">
            <a:spLocks noChangeArrowheads="1"/>
          </p:cNvSpPr>
          <p:nvPr/>
        </p:nvSpPr>
        <p:spPr bwMode="auto">
          <a:xfrm>
            <a:off x="1532528" y="3059113"/>
            <a:ext cx="986835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dirty="0" smtClean="0">
                <a:solidFill>
                  <a:srgbClr val="56127A"/>
                </a:solidFill>
              </a:rPr>
              <a:t>BrType</a:t>
            </a:r>
            <a:r>
              <a:rPr lang="en-US" baseline="-25000" dirty="0" smtClean="0">
                <a:solidFill>
                  <a:srgbClr val="56127A"/>
                </a:solidFill>
              </a:rPr>
              <a:t>12</a:t>
            </a:r>
            <a:endParaRPr lang="en-US" dirty="0">
              <a:solidFill>
                <a:srgbClr val="56127A"/>
              </a:solidFill>
            </a:endParaRPr>
          </a:p>
        </p:txBody>
      </p:sp>
      <p:sp>
        <p:nvSpPr>
          <p:cNvPr id="1234106" name="Text Box 186"/>
          <p:cNvSpPr txBox="1">
            <a:spLocks noChangeArrowheads="1"/>
          </p:cNvSpPr>
          <p:nvPr/>
        </p:nvSpPr>
        <p:spPr bwMode="auto">
          <a:xfrm>
            <a:off x="2755900" y="3059113"/>
            <a:ext cx="2730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34107" name="Text Box 187"/>
          <p:cNvSpPr txBox="1">
            <a:spLocks noChangeArrowheads="1"/>
          </p:cNvSpPr>
          <p:nvPr/>
        </p:nvSpPr>
        <p:spPr bwMode="auto">
          <a:xfrm>
            <a:off x="3643453" y="3059113"/>
            <a:ext cx="27449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</a:rPr>
              <a:t>*</a:t>
            </a:r>
            <a:endParaRPr lang="en-US" sz="1800" dirty="0">
              <a:solidFill>
                <a:srgbClr val="56127A"/>
              </a:solidFill>
            </a:endParaRPr>
          </a:p>
        </p:txBody>
      </p:sp>
      <p:grpSp>
        <p:nvGrpSpPr>
          <p:cNvPr id="8" name="Group 188"/>
          <p:cNvGrpSpPr>
            <a:grpSpLocks/>
          </p:cNvGrpSpPr>
          <p:nvPr/>
        </p:nvGrpSpPr>
        <p:grpSpPr bwMode="auto">
          <a:xfrm>
            <a:off x="4319588" y="3059113"/>
            <a:ext cx="3059112" cy="366712"/>
            <a:chOff x="2721" y="2121"/>
            <a:chExt cx="1927" cy="231"/>
          </a:xfrm>
        </p:grpSpPr>
        <p:sp>
          <p:nvSpPr>
            <p:cNvPr id="87241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2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3" name="Text Box 191"/>
            <p:cNvSpPr txBox="1">
              <a:spLocks noChangeArrowheads="1"/>
            </p:cNvSpPr>
            <p:nvPr/>
          </p:nvSpPr>
          <p:spPr bwMode="auto">
            <a:xfrm>
              <a:off x="3924" y="212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4" name="Text Box 192"/>
            <p:cNvSpPr txBox="1">
              <a:spLocks noChangeArrowheads="1"/>
            </p:cNvSpPr>
            <p:nvPr/>
          </p:nvSpPr>
          <p:spPr bwMode="auto">
            <a:xfrm>
              <a:off x="4476" y="212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9" name="Group 193"/>
          <p:cNvGrpSpPr>
            <a:grpSpLocks/>
          </p:cNvGrpSpPr>
          <p:nvPr/>
        </p:nvGrpSpPr>
        <p:grpSpPr bwMode="auto">
          <a:xfrm>
            <a:off x="1498603" y="2697163"/>
            <a:ext cx="7112003" cy="366712"/>
            <a:chOff x="944" y="1893"/>
            <a:chExt cx="4480" cy="231"/>
          </a:xfrm>
        </p:grpSpPr>
        <p:sp>
          <p:nvSpPr>
            <p:cNvPr id="87233" name="Text Box 194"/>
            <p:cNvSpPr txBox="1">
              <a:spLocks noChangeArrowheads="1"/>
            </p:cNvSpPr>
            <p:nvPr/>
          </p:nvSpPr>
          <p:spPr bwMode="auto">
            <a:xfrm>
              <a:off x="4992" y="1893"/>
              <a:ext cx="4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87234" name="Text Box 195"/>
            <p:cNvSpPr txBox="1">
              <a:spLocks noChangeArrowheads="1"/>
            </p:cNvSpPr>
            <p:nvPr/>
          </p:nvSpPr>
          <p:spPr bwMode="auto">
            <a:xfrm>
              <a:off x="944" y="1893"/>
              <a:ext cx="643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dirty="0" smtClean="0">
                  <a:solidFill>
                    <a:srgbClr val="56127A"/>
                  </a:solidFill>
                </a:rPr>
                <a:t>BsType</a:t>
              </a:r>
              <a:r>
                <a:rPr lang="en-US" baseline="-25000" dirty="0" smtClean="0">
                  <a:solidFill>
                    <a:srgbClr val="56127A"/>
                  </a:solidFill>
                </a:rPr>
                <a:t>12</a:t>
              </a:r>
              <a:endParaRPr lang="en-US" dirty="0">
                <a:solidFill>
                  <a:srgbClr val="56127A"/>
                </a:solidFill>
              </a:endParaRPr>
            </a:p>
          </p:txBody>
        </p:sp>
        <p:sp>
          <p:nvSpPr>
            <p:cNvPr id="87235" name="Text Box 196"/>
            <p:cNvSpPr txBox="1">
              <a:spLocks noChangeArrowheads="1"/>
            </p:cNvSpPr>
            <p:nvPr/>
          </p:nvSpPr>
          <p:spPr bwMode="auto">
            <a:xfrm>
              <a:off x="1659" y="1893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87236" name="Text Box 197"/>
            <p:cNvSpPr txBox="1">
              <a:spLocks noChangeArrowheads="1"/>
            </p:cNvSpPr>
            <p:nvPr/>
          </p:nvSpPr>
          <p:spPr bwMode="auto">
            <a:xfrm>
              <a:off x="2230" y="1893"/>
              <a:ext cx="2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87237" name="Text Box 198"/>
            <p:cNvSpPr txBox="1">
              <a:spLocks noChangeArrowheads="1"/>
            </p:cNvSpPr>
            <p:nvPr/>
          </p:nvSpPr>
          <p:spPr bwMode="auto">
            <a:xfrm>
              <a:off x="2688" y="1893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38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39" name="Text Box 200"/>
            <p:cNvSpPr txBox="1">
              <a:spLocks noChangeArrowheads="1"/>
            </p:cNvSpPr>
            <p:nvPr/>
          </p:nvSpPr>
          <p:spPr bwMode="auto">
            <a:xfrm>
              <a:off x="3924" y="1893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0" name="Text Box 201"/>
            <p:cNvSpPr txBox="1">
              <a:spLocks noChangeArrowheads="1"/>
            </p:cNvSpPr>
            <p:nvPr/>
          </p:nvSpPr>
          <p:spPr bwMode="auto">
            <a:xfrm>
              <a:off x="4476" y="1893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130" name="Text Box 210"/>
          <p:cNvSpPr txBox="1">
            <a:spLocks noChangeArrowheads="1"/>
          </p:cNvSpPr>
          <p:nvPr/>
        </p:nvSpPr>
        <p:spPr bwMode="auto">
          <a:xfrm>
            <a:off x="7924800" y="1727200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34131" name="Text Box 211"/>
          <p:cNvSpPr txBox="1">
            <a:spLocks noChangeArrowheads="1"/>
          </p:cNvSpPr>
          <p:nvPr/>
        </p:nvSpPr>
        <p:spPr bwMode="auto">
          <a:xfrm>
            <a:off x="1928813" y="1727200"/>
            <a:ext cx="273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34132" name="Text Box 212"/>
          <p:cNvSpPr txBox="1">
            <a:spLocks noChangeArrowheads="1"/>
          </p:cNvSpPr>
          <p:nvPr/>
        </p:nvSpPr>
        <p:spPr bwMode="auto">
          <a:xfrm>
            <a:off x="2590800" y="1727200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Reg</a:t>
            </a:r>
          </a:p>
        </p:txBody>
      </p:sp>
      <p:sp>
        <p:nvSpPr>
          <p:cNvPr id="1234133" name="Text Box 213"/>
          <p:cNvSpPr txBox="1">
            <a:spLocks noChangeArrowheads="1"/>
          </p:cNvSpPr>
          <p:nvPr/>
        </p:nvSpPr>
        <p:spPr bwMode="auto">
          <a:xfrm>
            <a:off x="3352800" y="1727200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Func</a:t>
            </a:r>
          </a:p>
        </p:txBody>
      </p:sp>
      <p:sp>
        <p:nvSpPr>
          <p:cNvPr id="1234134" name="Text Box 214"/>
          <p:cNvSpPr txBox="1">
            <a:spLocks noChangeArrowheads="1"/>
          </p:cNvSpPr>
          <p:nvPr/>
        </p:nvSpPr>
        <p:spPr bwMode="auto">
          <a:xfrm>
            <a:off x="4319588" y="172720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234135" name="Text Box 215"/>
          <p:cNvSpPr txBox="1">
            <a:spLocks noChangeArrowheads="1"/>
          </p:cNvSpPr>
          <p:nvPr/>
        </p:nvSpPr>
        <p:spPr bwMode="auto">
          <a:xfrm>
            <a:off x="5251450" y="1727200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136" name="Text Box 216"/>
          <p:cNvSpPr txBox="1">
            <a:spLocks noChangeArrowheads="1"/>
          </p:cNvSpPr>
          <p:nvPr/>
        </p:nvSpPr>
        <p:spPr bwMode="auto">
          <a:xfrm>
            <a:off x="6051550" y="17272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ALU</a:t>
            </a:r>
          </a:p>
        </p:txBody>
      </p:sp>
      <p:sp>
        <p:nvSpPr>
          <p:cNvPr id="1234137" name="Text Box 217"/>
          <p:cNvSpPr txBox="1">
            <a:spLocks noChangeArrowheads="1"/>
          </p:cNvSpPr>
          <p:nvPr/>
        </p:nvSpPr>
        <p:spPr bwMode="auto">
          <a:xfrm>
            <a:off x="7080250" y="1727200"/>
            <a:ext cx="387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</a:rPr>
              <a:t>rd</a:t>
            </a:r>
            <a:endParaRPr lang="en-US" sz="1800" dirty="0">
              <a:solidFill>
                <a:srgbClr val="56127A"/>
              </a:solidFill>
            </a:endParaRPr>
          </a:p>
        </p:txBody>
      </p:sp>
      <p:sp>
        <p:nvSpPr>
          <p:cNvPr id="1234138" name="Text Box 218"/>
          <p:cNvSpPr txBox="1">
            <a:spLocks noChangeArrowheads="1"/>
          </p:cNvSpPr>
          <p:nvPr/>
        </p:nvSpPr>
        <p:spPr bwMode="auto">
          <a:xfrm>
            <a:off x="1605928" y="2057400"/>
            <a:ext cx="9204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</a:rPr>
              <a:t>12</a:t>
            </a:r>
            <a:endParaRPr lang="en-US" sz="1800" baseline="-25000" dirty="0">
              <a:solidFill>
                <a:srgbClr val="56127A"/>
              </a:solidFill>
            </a:endParaRPr>
          </a:p>
        </p:txBody>
      </p:sp>
      <p:sp>
        <p:nvSpPr>
          <p:cNvPr id="1234139" name="Text Box 219"/>
          <p:cNvSpPr txBox="1">
            <a:spLocks noChangeArrowheads="1"/>
          </p:cNvSpPr>
          <p:nvPr/>
        </p:nvSpPr>
        <p:spPr bwMode="auto">
          <a:xfrm>
            <a:off x="2633663" y="20574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234140" name="Text Box 220"/>
          <p:cNvSpPr txBox="1">
            <a:spLocks noChangeArrowheads="1"/>
          </p:cNvSpPr>
          <p:nvPr/>
        </p:nvSpPr>
        <p:spPr bwMode="auto">
          <a:xfrm>
            <a:off x="3454400" y="2057400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Op</a:t>
            </a:r>
          </a:p>
        </p:txBody>
      </p:sp>
      <p:grpSp>
        <p:nvGrpSpPr>
          <p:cNvPr id="10" name="Group 221"/>
          <p:cNvGrpSpPr>
            <a:grpSpLocks/>
          </p:cNvGrpSpPr>
          <p:nvPr/>
        </p:nvGrpSpPr>
        <p:grpSpPr bwMode="auto">
          <a:xfrm>
            <a:off x="4319588" y="2057400"/>
            <a:ext cx="4291012" cy="366713"/>
            <a:chOff x="2721" y="1296"/>
            <a:chExt cx="2703" cy="231"/>
          </a:xfrm>
        </p:grpSpPr>
        <p:sp>
          <p:nvSpPr>
            <p:cNvPr id="87222" name="Text Box 222"/>
            <p:cNvSpPr txBox="1">
              <a:spLocks noChangeArrowheads="1"/>
            </p:cNvSpPr>
            <p:nvPr/>
          </p:nvSpPr>
          <p:spPr bwMode="auto">
            <a:xfrm>
              <a:off x="4992" y="1296"/>
              <a:ext cx="4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87223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24" name="Text Box 224"/>
            <p:cNvSpPr txBox="1">
              <a:spLocks noChangeArrowheads="1"/>
            </p:cNvSpPr>
            <p:nvPr/>
          </p:nvSpPr>
          <p:spPr bwMode="auto">
            <a:xfrm>
              <a:off x="3308" y="1296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25" name="Text Box 225"/>
            <p:cNvSpPr txBox="1">
              <a:spLocks noChangeArrowheads="1"/>
            </p:cNvSpPr>
            <p:nvPr/>
          </p:nvSpPr>
          <p:spPr bwMode="auto">
            <a:xfrm>
              <a:off x="3812" y="1296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1234146" name="Text Box 226"/>
          <p:cNvSpPr txBox="1">
            <a:spLocks noChangeArrowheads="1"/>
          </p:cNvSpPr>
          <p:nvPr/>
        </p:nvSpPr>
        <p:spPr bwMode="auto">
          <a:xfrm>
            <a:off x="7069750" y="2057400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</a:rPr>
              <a:t>rd</a:t>
            </a:r>
            <a:endParaRPr lang="en-US" sz="1800" dirty="0">
              <a:solidFill>
                <a:srgbClr val="56127A"/>
              </a:solidFill>
            </a:endParaRPr>
          </a:p>
        </p:txBody>
      </p:sp>
      <p:sp>
        <p:nvSpPr>
          <p:cNvPr id="1234147" name="Text Box 227"/>
          <p:cNvSpPr txBox="1">
            <a:spLocks noChangeArrowheads="1"/>
          </p:cNvSpPr>
          <p:nvPr/>
        </p:nvSpPr>
        <p:spPr bwMode="auto">
          <a:xfrm>
            <a:off x="7924800" y="2378075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34148" name="Text Box 228"/>
          <p:cNvSpPr txBox="1">
            <a:spLocks noChangeArrowheads="1"/>
          </p:cNvSpPr>
          <p:nvPr/>
        </p:nvSpPr>
        <p:spPr bwMode="auto">
          <a:xfrm>
            <a:off x="1598956" y="2378075"/>
            <a:ext cx="9204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smtClean="0">
                <a:solidFill>
                  <a:srgbClr val="56127A"/>
                </a:solidFill>
              </a:rPr>
              <a:t>IType</a:t>
            </a:r>
            <a:r>
              <a:rPr lang="en-US" sz="1800" baseline="-25000" dirty="0" smtClean="0">
                <a:solidFill>
                  <a:srgbClr val="56127A"/>
                </a:solidFill>
              </a:rPr>
              <a:t>12</a:t>
            </a:r>
            <a:endParaRPr lang="en-US" sz="1800" dirty="0">
              <a:solidFill>
                <a:srgbClr val="56127A"/>
              </a:solidFill>
            </a:endParaRPr>
          </a:p>
        </p:txBody>
      </p:sp>
      <p:sp>
        <p:nvSpPr>
          <p:cNvPr id="1234149" name="Text Box 229"/>
          <p:cNvSpPr txBox="1">
            <a:spLocks noChangeArrowheads="1"/>
          </p:cNvSpPr>
          <p:nvPr/>
        </p:nvSpPr>
        <p:spPr bwMode="auto">
          <a:xfrm>
            <a:off x="2633663" y="2378075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234150" name="Text Box 230"/>
          <p:cNvSpPr txBox="1">
            <a:spLocks noChangeArrowheads="1"/>
          </p:cNvSpPr>
          <p:nvPr/>
        </p:nvSpPr>
        <p:spPr bwMode="auto">
          <a:xfrm>
            <a:off x="3540125" y="2378075"/>
            <a:ext cx="317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+</a:t>
            </a:r>
          </a:p>
        </p:txBody>
      </p:sp>
      <p:sp>
        <p:nvSpPr>
          <p:cNvPr id="1234151" name="Text Box 231"/>
          <p:cNvSpPr txBox="1">
            <a:spLocks noChangeArrowheads="1"/>
          </p:cNvSpPr>
          <p:nvPr/>
        </p:nvSpPr>
        <p:spPr bwMode="auto">
          <a:xfrm>
            <a:off x="4319588" y="2378075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234152" name="Text Box 232"/>
          <p:cNvSpPr txBox="1">
            <a:spLocks noChangeArrowheads="1"/>
          </p:cNvSpPr>
          <p:nvPr/>
        </p:nvSpPr>
        <p:spPr bwMode="auto">
          <a:xfrm>
            <a:off x="5251450" y="2378075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153" name="Text Box 233"/>
          <p:cNvSpPr txBox="1">
            <a:spLocks noChangeArrowheads="1"/>
          </p:cNvSpPr>
          <p:nvPr/>
        </p:nvSpPr>
        <p:spPr bwMode="auto">
          <a:xfrm>
            <a:off x="6075363" y="2378075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Mem</a:t>
            </a:r>
          </a:p>
        </p:txBody>
      </p:sp>
      <p:sp>
        <p:nvSpPr>
          <p:cNvPr id="1234154" name="Text Box 234"/>
          <p:cNvSpPr txBox="1">
            <a:spLocks noChangeArrowheads="1"/>
          </p:cNvSpPr>
          <p:nvPr/>
        </p:nvSpPr>
        <p:spPr bwMode="auto">
          <a:xfrm>
            <a:off x="7069750" y="2378075"/>
            <a:ext cx="38991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 dirty="0" err="1" smtClean="0">
                <a:solidFill>
                  <a:srgbClr val="56127A"/>
                </a:solidFill>
              </a:rPr>
              <a:t>rd</a:t>
            </a:r>
            <a:endParaRPr lang="en-US" sz="1800" dirty="0">
              <a:solidFill>
                <a:srgbClr val="56127A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5789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B1A6-B19C-8748-A650-46CB9F14C290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Freeform 2"/>
          <p:cNvSpPr>
            <a:spLocks/>
          </p:cNvSpPr>
          <p:nvPr/>
        </p:nvSpPr>
        <p:spPr bwMode="auto">
          <a:xfrm>
            <a:off x="207963" y="1295400"/>
            <a:ext cx="1566862" cy="1216025"/>
          </a:xfrm>
          <a:custGeom>
            <a:avLst/>
            <a:gdLst/>
            <a:ahLst/>
            <a:cxnLst>
              <a:cxn ang="0">
                <a:pos x="800" y="311"/>
              </a:cxn>
              <a:cxn ang="0">
                <a:pos x="987" y="311"/>
              </a:cxn>
              <a:cxn ang="0">
                <a:pos x="987" y="0"/>
              </a:cxn>
              <a:cxn ang="0">
                <a:pos x="0" y="0"/>
              </a:cxn>
              <a:cxn ang="0">
                <a:pos x="0" y="765"/>
              </a:cxn>
              <a:cxn ang="0">
                <a:pos x="541" y="766"/>
              </a:cxn>
            </a:cxnLst>
            <a:rect l="0" t="0" r="r" b="b"/>
            <a:pathLst>
              <a:path w="987" h="766">
                <a:moveTo>
                  <a:pt x="800" y="311"/>
                </a:moveTo>
                <a:lnTo>
                  <a:pt x="987" y="311"/>
                </a:lnTo>
                <a:lnTo>
                  <a:pt x="987" y="0"/>
                </a:lnTo>
                <a:lnTo>
                  <a:pt x="0" y="0"/>
                </a:lnTo>
                <a:lnTo>
                  <a:pt x="0" y="765"/>
                </a:lnTo>
                <a:lnTo>
                  <a:pt x="541" y="76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82575" y="488950"/>
            <a:ext cx="7804150" cy="746125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Pipelined </a:t>
            </a:r>
            <a:r>
              <a:rPr lang="en-US" dirty="0" err="1"/>
              <a:t>Datapath</a:t>
            </a:r>
            <a:endParaRPr lang="en-US" sz="2000" i="1" dirty="0"/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639763" y="4978400"/>
            <a:ext cx="8042275" cy="1582738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Clock period can be reduced by dividing the execution of an instruction into multiple cycles</a:t>
            </a:r>
          </a:p>
          <a:p>
            <a:pPr>
              <a:spcBef>
                <a:spcPct val="0"/>
              </a:spcBef>
            </a:pPr>
            <a:endParaRPr lang="en-US" sz="1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&gt; max {t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} ( =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probably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1200" baseline="-25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However, CPI will increase unless instructions are pipelined</a:t>
            </a:r>
          </a:p>
        </p:txBody>
      </p:sp>
      <p:grpSp>
        <p:nvGrpSpPr>
          <p:cNvPr id="1330181" name="Group 5"/>
          <p:cNvGrpSpPr>
            <a:grpSpLocks/>
          </p:cNvGrpSpPr>
          <p:nvPr/>
        </p:nvGrpSpPr>
        <p:grpSpPr bwMode="auto">
          <a:xfrm>
            <a:off x="827088" y="4000500"/>
            <a:ext cx="8315325" cy="1003300"/>
            <a:chOff x="521" y="2520"/>
            <a:chExt cx="5238" cy="632"/>
          </a:xfrm>
        </p:grpSpPr>
        <p:sp>
          <p:nvSpPr>
            <p:cNvPr id="1330182" name="Rectangle 6"/>
            <p:cNvSpPr>
              <a:spLocks noChangeArrowheads="1"/>
            </p:cNvSpPr>
            <p:nvPr/>
          </p:nvSpPr>
          <p:spPr bwMode="auto">
            <a:xfrm>
              <a:off x="5169" y="2520"/>
              <a:ext cx="590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write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-back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521" y="2638"/>
              <a:ext cx="633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3134" y="2638"/>
              <a:ext cx="80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execute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5" name="Rectangle 9"/>
            <p:cNvSpPr>
              <a:spLocks noChangeArrowheads="1"/>
            </p:cNvSpPr>
            <p:nvPr/>
          </p:nvSpPr>
          <p:spPr bwMode="auto">
            <a:xfrm>
              <a:off x="1310" y="2638"/>
              <a:ext cx="172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decode &amp; Reg-fetch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4139" y="2638"/>
              <a:ext cx="88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</p:grpSp>
      <p:sp>
        <p:nvSpPr>
          <p:cNvPr id="1330187" name="Freeform 11"/>
          <p:cNvSpPr>
            <a:spLocks/>
          </p:cNvSpPr>
          <p:nvPr/>
        </p:nvSpPr>
        <p:spPr bwMode="auto">
          <a:xfrm>
            <a:off x="4191000" y="2819400"/>
            <a:ext cx="259397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8"/>
              </a:cxn>
              <a:cxn ang="0">
                <a:pos x="1237" y="418"/>
              </a:cxn>
            </a:cxnLst>
            <a:rect l="0" t="0" r="r" b="b"/>
            <a:pathLst>
              <a:path w="1238" h="419">
                <a:moveTo>
                  <a:pt x="0" y="0"/>
                </a:moveTo>
                <a:lnTo>
                  <a:pt x="0" y="418"/>
                </a:lnTo>
                <a:lnTo>
                  <a:pt x="1237" y="41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8" name="Line 12"/>
          <p:cNvSpPr>
            <a:spLocks noChangeShapeType="1"/>
          </p:cNvSpPr>
          <p:nvPr/>
        </p:nvSpPr>
        <p:spPr bwMode="auto">
          <a:xfrm flipV="1">
            <a:off x="5715000" y="2667000"/>
            <a:ext cx="1069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9" name="Freeform 13"/>
          <p:cNvSpPr>
            <a:spLocks/>
          </p:cNvSpPr>
          <p:nvPr/>
        </p:nvSpPr>
        <p:spPr bwMode="auto">
          <a:xfrm flipV="1">
            <a:off x="7559675" y="2862263"/>
            <a:ext cx="28733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0"/>
              </a:cxn>
            </a:cxnLst>
            <a:rect l="0" t="0" r="r" b="b"/>
            <a:pathLst>
              <a:path w="358" h="1">
                <a:moveTo>
                  <a:pt x="0" y="0"/>
                </a:moveTo>
                <a:lnTo>
                  <a:pt x="35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0" name="Freeform 14"/>
          <p:cNvSpPr>
            <a:spLocks/>
          </p:cNvSpPr>
          <p:nvPr/>
        </p:nvSpPr>
        <p:spPr bwMode="auto">
          <a:xfrm>
            <a:off x="3152775" y="2759075"/>
            <a:ext cx="5367338" cy="1355725"/>
          </a:xfrm>
          <a:custGeom>
            <a:avLst/>
            <a:gdLst/>
            <a:ahLst/>
            <a:cxnLst>
              <a:cxn ang="0">
                <a:pos x="3097" y="244"/>
              </a:cxn>
              <a:cxn ang="0">
                <a:pos x="3381" y="240"/>
              </a:cxn>
              <a:cxn ang="0">
                <a:pos x="3379" y="854"/>
              </a:cxn>
              <a:cxn ang="0">
                <a:pos x="0" y="853"/>
              </a:cxn>
              <a:cxn ang="0">
                <a:pos x="1" y="0"/>
              </a:cxn>
              <a:cxn ang="0">
                <a:pos x="131" y="0"/>
              </a:cxn>
            </a:cxnLst>
            <a:rect l="0" t="0" r="r" b="b"/>
            <a:pathLst>
              <a:path w="3381" h="854">
                <a:moveTo>
                  <a:pt x="3097" y="244"/>
                </a:moveTo>
                <a:lnTo>
                  <a:pt x="3381" y="240"/>
                </a:lnTo>
                <a:lnTo>
                  <a:pt x="3379" y="854"/>
                </a:lnTo>
                <a:lnTo>
                  <a:pt x="0" y="853"/>
                </a:lnTo>
                <a:lnTo>
                  <a:pt x="1" y="0"/>
                </a:lnTo>
                <a:lnTo>
                  <a:pt x="131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1" name="Freeform 15"/>
          <p:cNvSpPr>
            <a:spLocks/>
          </p:cNvSpPr>
          <p:nvPr/>
        </p:nvSpPr>
        <p:spPr bwMode="auto">
          <a:xfrm>
            <a:off x="7847013" y="2855913"/>
            <a:ext cx="230187" cy="6111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336"/>
              </a:cxn>
              <a:cxn ang="0">
                <a:pos x="0" y="384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385">
                <a:moveTo>
                  <a:pt x="144" y="48"/>
                </a:moveTo>
                <a:lnTo>
                  <a:pt x="144" y="336"/>
                </a:lnTo>
                <a:lnTo>
                  <a:pt x="0" y="384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2" name="Rectangle 16"/>
          <p:cNvSpPr>
            <a:spLocks noChangeArrowheads="1"/>
          </p:cNvSpPr>
          <p:nvPr/>
        </p:nvSpPr>
        <p:spPr bwMode="auto">
          <a:xfrm>
            <a:off x="6777038" y="2444750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3" name="Rectangle 17"/>
          <p:cNvSpPr>
            <a:spLocks noChangeArrowheads="1"/>
          </p:cNvSpPr>
          <p:nvPr/>
        </p:nvSpPr>
        <p:spPr bwMode="auto">
          <a:xfrm>
            <a:off x="6711950" y="2517775"/>
            <a:ext cx="52705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194" name="Rectangle 18"/>
          <p:cNvSpPr>
            <a:spLocks noChangeArrowheads="1"/>
          </p:cNvSpPr>
          <p:nvPr/>
        </p:nvSpPr>
        <p:spPr bwMode="auto">
          <a:xfrm>
            <a:off x="6724650" y="3327400"/>
            <a:ext cx="64452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wdata</a:t>
            </a:r>
          </a:p>
        </p:txBody>
      </p:sp>
      <p:sp>
        <p:nvSpPr>
          <p:cNvPr id="1330195" name="Rectangle 19"/>
          <p:cNvSpPr>
            <a:spLocks noChangeArrowheads="1"/>
          </p:cNvSpPr>
          <p:nvPr/>
        </p:nvSpPr>
        <p:spPr bwMode="auto">
          <a:xfrm>
            <a:off x="7061200" y="2771775"/>
            <a:ext cx="58420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196" name="Rectangle 20"/>
          <p:cNvSpPr>
            <a:spLocks noChangeArrowheads="1"/>
          </p:cNvSpPr>
          <p:nvPr/>
        </p:nvSpPr>
        <p:spPr bwMode="auto">
          <a:xfrm>
            <a:off x="6723063" y="2905125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197" name="Rectangle 21"/>
          <p:cNvSpPr>
            <a:spLocks noChangeArrowheads="1"/>
          </p:cNvSpPr>
          <p:nvPr/>
        </p:nvSpPr>
        <p:spPr bwMode="auto">
          <a:xfrm>
            <a:off x="6927850" y="2365375"/>
            <a:ext cx="39687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198" name="Line 22"/>
          <p:cNvSpPr>
            <a:spLocks noChangeShapeType="1"/>
          </p:cNvSpPr>
          <p:nvPr/>
        </p:nvSpPr>
        <p:spPr bwMode="auto">
          <a:xfrm>
            <a:off x="6815138" y="2457450"/>
            <a:ext cx="50800" cy="762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9" name="Line 23"/>
          <p:cNvSpPr>
            <a:spLocks noChangeShapeType="1"/>
          </p:cNvSpPr>
          <p:nvPr/>
        </p:nvSpPr>
        <p:spPr bwMode="auto">
          <a:xfrm flipV="1">
            <a:off x="6865938" y="2432050"/>
            <a:ext cx="38100" cy="889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1" name="Freeform 25"/>
          <p:cNvSpPr>
            <a:spLocks/>
          </p:cNvSpPr>
          <p:nvPr/>
        </p:nvSpPr>
        <p:spPr bwMode="auto">
          <a:xfrm>
            <a:off x="3970338" y="2994025"/>
            <a:ext cx="449262" cy="419100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72" y="264"/>
              </a:cxn>
              <a:cxn ang="0">
                <a:pos x="72" y="0"/>
              </a:cxn>
              <a:cxn ang="0">
                <a:pos x="283" y="0"/>
              </a:cxn>
            </a:cxnLst>
            <a:rect l="0" t="0" r="r" b="b"/>
            <a:pathLst>
              <a:path w="283" h="264">
                <a:moveTo>
                  <a:pt x="0" y="262"/>
                </a:moveTo>
                <a:lnTo>
                  <a:pt x="72" y="264"/>
                </a:lnTo>
                <a:lnTo>
                  <a:pt x="72" y="0"/>
                </a:lnTo>
                <a:lnTo>
                  <a:pt x="28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2" name="Freeform 26"/>
          <p:cNvSpPr>
            <a:spLocks/>
          </p:cNvSpPr>
          <p:nvPr/>
        </p:nvSpPr>
        <p:spPr bwMode="auto">
          <a:xfrm>
            <a:off x="2378075" y="2165350"/>
            <a:ext cx="968375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3" name="Freeform 27"/>
          <p:cNvSpPr>
            <a:spLocks/>
          </p:cNvSpPr>
          <p:nvPr/>
        </p:nvSpPr>
        <p:spPr bwMode="auto">
          <a:xfrm>
            <a:off x="2378075" y="2317750"/>
            <a:ext cx="97155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5" name="Freeform 29"/>
          <p:cNvSpPr>
            <a:spLocks/>
          </p:cNvSpPr>
          <p:nvPr/>
        </p:nvSpPr>
        <p:spPr bwMode="auto">
          <a:xfrm>
            <a:off x="2378075" y="2438400"/>
            <a:ext cx="984250" cy="94773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2"/>
              </a:cxn>
              <a:cxn ang="0">
                <a:pos x="816" y="402"/>
              </a:cxn>
            </a:cxnLst>
            <a:rect l="0" t="0" r="r" b="b"/>
            <a:pathLst>
              <a:path w="817" h="403">
                <a:moveTo>
                  <a:pt x="0" y="0"/>
                </a:moveTo>
                <a:lnTo>
                  <a:pt x="0" y="402"/>
                </a:lnTo>
                <a:lnTo>
                  <a:pt x="816" y="40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7" name="Freeform 31"/>
          <p:cNvSpPr>
            <a:spLocks/>
          </p:cNvSpPr>
          <p:nvPr/>
        </p:nvSpPr>
        <p:spPr bwMode="auto">
          <a:xfrm>
            <a:off x="2381954" y="2624319"/>
            <a:ext cx="967671" cy="4571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8" name="Freeform 32"/>
          <p:cNvSpPr>
            <a:spLocks/>
          </p:cNvSpPr>
          <p:nvPr/>
        </p:nvSpPr>
        <p:spPr bwMode="auto">
          <a:xfrm>
            <a:off x="3956050" y="2478088"/>
            <a:ext cx="136207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0"/>
              </a:cxn>
            </a:cxnLst>
            <a:rect l="0" t="0" r="r" b="b"/>
            <a:pathLst>
              <a:path w="916" h="1">
                <a:moveTo>
                  <a:pt x="0" y="0"/>
                </a:moveTo>
                <a:lnTo>
                  <a:pt x="91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9" name="Freeform 33"/>
          <p:cNvSpPr>
            <a:spLocks/>
          </p:cNvSpPr>
          <p:nvPr/>
        </p:nvSpPr>
        <p:spPr bwMode="auto">
          <a:xfrm flipV="1">
            <a:off x="3944938" y="2724150"/>
            <a:ext cx="473075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</a:cxnLst>
            <a:rect l="0" t="0" r="r" b="b"/>
            <a:pathLst>
              <a:path w="689" h="1">
                <a:moveTo>
                  <a:pt x="0" y="0"/>
                </a:moveTo>
                <a:lnTo>
                  <a:pt x="6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0" name="Rectangle 34"/>
          <p:cNvSpPr>
            <a:spLocks noChangeArrowheads="1"/>
          </p:cNvSpPr>
          <p:nvPr/>
        </p:nvSpPr>
        <p:spPr bwMode="auto">
          <a:xfrm>
            <a:off x="2339975" y="2003425"/>
            <a:ext cx="812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1" name="Oval 35"/>
          <p:cNvSpPr>
            <a:spLocks noChangeArrowheads="1"/>
          </p:cNvSpPr>
          <p:nvPr/>
        </p:nvSpPr>
        <p:spPr bwMode="auto">
          <a:xfrm>
            <a:off x="2352675" y="2613025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2" name="Freeform 36"/>
          <p:cNvSpPr>
            <a:spLocks/>
          </p:cNvSpPr>
          <p:nvPr/>
        </p:nvSpPr>
        <p:spPr bwMode="auto">
          <a:xfrm>
            <a:off x="5318125" y="2393950"/>
            <a:ext cx="411163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2" y="192"/>
              </a:cxn>
              <a:cxn ang="0">
                <a:pos x="0" y="224"/>
              </a:cxn>
              <a:cxn ang="0">
                <a:pos x="0" y="384"/>
              </a:cxn>
              <a:cxn ang="0">
                <a:pos x="258" y="288"/>
              </a:cxn>
              <a:cxn ang="0">
                <a:pos x="258" y="96"/>
              </a:cxn>
              <a:cxn ang="0">
                <a:pos x="0" y="0"/>
              </a:cxn>
            </a:cxnLst>
            <a:rect l="0" t="0" r="r" b="b"/>
            <a:pathLst>
              <a:path w="259" h="385">
                <a:moveTo>
                  <a:pt x="0" y="0"/>
                </a:moveTo>
                <a:lnTo>
                  <a:pt x="0" y="160"/>
                </a:lnTo>
                <a:lnTo>
                  <a:pt x="52" y="192"/>
                </a:lnTo>
                <a:lnTo>
                  <a:pt x="0" y="224"/>
                </a:lnTo>
                <a:lnTo>
                  <a:pt x="0" y="384"/>
                </a:lnTo>
                <a:lnTo>
                  <a:pt x="258" y="288"/>
                </a:lnTo>
                <a:lnTo>
                  <a:pt x="258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3" name="Rectangle 37"/>
          <p:cNvSpPr>
            <a:spLocks noChangeArrowheads="1"/>
          </p:cNvSpPr>
          <p:nvPr/>
        </p:nvSpPr>
        <p:spPr bwMode="auto">
          <a:xfrm>
            <a:off x="5310188" y="2582863"/>
            <a:ext cx="4810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1330214" name="Freeform 38"/>
          <p:cNvSpPr>
            <a:spLocks/>
          </p:cNvSpPr>
          <p:nvPr/>
        </p:nvSpPr>
        <p:spPr bwMode="auto">
          <a:xfrm>
            <a:off x="4418013" y="2698750"/>
            <a:ext cx="230187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5" name="Line 39"/>
          <p:cNvSpPr>
            <a:spLocks noChangeShapeType="1"/>
          </p:cNvSpPr>
          <p:nvPr/>
        </p:nvSpPr>
        <p:spPr bwMode="auto">
          <a:xfrm flipH="1">
            <a:off x="4648200" y="2903538"/>
            <a:ext cx="669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6" name="Rectangle 40"/>
          <p:cNvSpPr>
            <a:spLocks noChangeArrowheads="1"/>
          </p:cNvSpPr>
          <p:nvPr/>
        </p:nvSpPr>
        <p:spPr bwMode="auto">
          <a:xfrm>
            <a:off x="3360738" y="3244850"/>
            <a:ext cx="584200" cy="33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7" name="Rectangle 41"/>
          <p:cNvSpPr>
            <a:spLocks noChangeArrowheads="1"/>
          </p:cNvSpPr>
          <p:nvPr/>
        </p:nvSpPr>
        <p:spPr bwMode="auto">
          <a:xfrm>
            <a:off x="3367552" y="3190875"/>
            <a:ext cx="615028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dirty="0" err="1">
                <a:solidFill>
                  <a:srgbClr val="56127A"/>
                </a:solidFill>
                <a:latin typeface="Verdana" charset="0"/>
              </a:rPr>
              <a:t>Imm</a:t>
            </a:r>
            <a:endParaRPr lang="en-US" sz="1100" dirty="0">
              <a:solidFill>
                <a:srgbClr val="56127A"/>
              </a:solidFill>
              <a:latin typeface="Verdana" charset="0"/>
            </a:endParaRPr>
          </a:p>
          <a:p>
            <a:pPr algn="ctr">
              <a:spcBef>
                <a:spcPct val="0"/>
              </a:spcBef>
            </a:pPr>
            <a:r>
              <a:rPr lang="en-US" sz="1100" dirty="0" smtClean="0">
                <a:solidFill>
                  <a:srgbClr val="56127A"/>
                </a:solidFill>
                <a:latin typeface="Verdana" charset="0"/>
              </a:rPr>
              <a:t>Select</a:t>
            </a:r>
            <a:endParaRPr lang="en-US" sz="1100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30218" name="Line 42"/>
          <p:cNvSpPr>
            <a:spLocks noChangeShapeType="1"/>
          </p:cNvSpPr>
          <p:nvPr/>
        </p:nvSpPr>
        <p:spPr bwMode="auto">
          <a:xfrm>
            <a:off x="1841500" y="2641600"/>
            <a:ext cx="52705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9" name="Rectangle 43"/>
          <p:cNvSpPr>
            <a:spLocks noChangeArrowheads="1"/>
          </p:cNvSpPr>
          <p:nvPr/>
        </p:nvSpPr>
        <p:spPr bwMode="auto">
          <a:xfrm>
            <a:off x="625475" y="1439863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0x4</a:t>
            </a:r>
          </a:p>
        </p:txBody>
      </p:sp>
      <p:sp>
        <p:nvSpPr>
          <p:cNvPr id="1330220" name="Freeform 44"/>
          <p:cNvSpPr>
            <a:spLocks/>
          </p:cNvSpPr>
          <p:nvPr/>
        </p:nvSpPr>
        <p:spPr bwMode="auto">
          <a:xfrm>
            <a:off x="1103313" y="149701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1" name="Line 45"/>
          <p:cNvSpPr>
            <a:spLocks noChangeShapeType="1"/>
          </p:cNvSpPr>
          <p:nvPr/>
        </p:nvSpPr>
        <p:spPr bwMode="auto">
          <a:xfrm>
            <a:off x="1033463" y="15732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2" name="Rectangle 46"/>
          <p:cNvSpPr>
            <a:spLocks noChangeArrowheads="1"/>
          </p:cNvSpPr>
          <p:nvPr/>
        </p:nvSpPr>
        <p:spPr bwMode="auto">
          <a:xfrm>
            <a:off x="1084263" y="1684338"/>
            <a:ext cx="474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Add</a:t>
            </a:r>
          </a:p>
        </p:txBody>
      </p:sp>
      <p:sp>
        <p:nvSpPr>
          <p:cNvPr id="1330223" name="Rectangle 47"/>
          <p:cNvSpPr>
            <a:spLocks noChangeArrowheads="1"/>
          </p:cNvSpPr>
          <p:nvPr/>
        </p:nvSpPr>
        <p:spPr bwMode="auto">
          <a:xfrm>
            <a:off x="1058863" y="2314575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4" name="Rectangle 48"/>
          <p:cNvSpPr>
            <a:spLocks noChangeArrowheads="1"/>
          </p:cNvSpPr>
          <p:nvPr/>
        </p:nvSpPr>
        <p:spPr bwMode="auto">
          <a:xfrm>
            <a:off x="1000125" y="2387600"/>
            <a:ext cx="527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225" name="Rectangle 49"/>
          <p:cNvSpPr>
            <a:spLocks noChangeArrowheads="1"/>
          </p:cNvSpPr>
          <p:nvPr/>
        </p:nvSpPr>
        <p:spPr bwMode="auto">
          <a:xfrm>
            <a:off x="1341438" y="2528888"/>
            <a:ext cx="5842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226" name="Rectangle 50"/>
          <p:cNvSpPr>
            <a:spLocks noChangeArrowheads="1"/>
          </p:cNvSpPr>
          <p:nvPr/>
        </p:nvSpPr>
        <p:spPr bwMode="auto">
          <a:xfrm>
            <a:off x="1031875" y="2974975"/>
            <a:ext cx="8985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Inst.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227" name="Rectangle 51"/>
          <p:cNvSpPr>
            <a:spLocks noChangeArrowheads="1"/>
          </p:cNvSpPr>
          <p:nvPr/>
        </p:nvSpPr>
        <p:spPr bwMode="auto">
          <a:xfrm>
            <a:off x="3360738" y="1949450"/>
            <a:ext cx="584200" cy="1079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8" name="Rectangle 52"/>
          <p:cNvSpPr>
            <a:spLocks noChangeArrowheads="1"/>
          </p:cNvSpPr>
          <p:nvPr/>
        </p:nvSpPr>
        <p:spPr bwMode="auto">
          <a:xfrm>
            <a:off x="3559175" y="2328863"/>
            <a:ext cx="4810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rd1</a:t>
            </a:r>
          </a:p>
        </p:txBody>
      </p:sp>
      <p:sp>
        <p:nvSpPr>
          <p:cNvPr id="1330229" name="Rectangle 53"/>
          <p:cNvSpPr>
            <a:spLocks noChangeArrowheads="1"/>
          </p:cNvSpPr>
          <p:nvPr/>
        </p:nvSpPr>
        <p:spPr bwMode="auto">
          <a:xfrm>
            <a:off x="3362325" y="2824163"/>
            <a:ext cx="57626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GPRs</a:t>
            </a:r>
          </a:p>
        </p:txBody>
      </p:sp>
      <p:sp>
        <p:nvSpPr>
          <p:cNvPr id="1330230" name="Rectangle 54"/>
          <p:cNvSpPr>
            <a:spLocks noChangeArrowheads="1"/>
          </p:cNvSpPr>
          <p:nvPr/>
        </p:nvSpPr>
        <p:spPr bwMode="auto">
          <a:xfrm>
            <a:off x="3289300" y="20351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rs1</a:t>
            </a:r>
          </a:p>
        </p:txBody>
      </p:sp>
      <p:sp>
        <p:nvSpPr>
          <p:cNvPr id="1330231" name="Rectangle 55"/>
          <p:cNvSpPr>
            <a:spLocks noChangeArrowheads="1"/>
          </p:cNvSpPr>
          <p:nvPr/>
        </p:nvSpPr>
        <p:spPr bwMode="auto">
          <a:xfrm>
            <a:off x="3292475" y="21875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rs2</a:t>
            </a:r>
          </a:p>
        </p:txBody>
      </p:sp>
      <p:sp>
        <p:nvSpPr>
          <p:cNvPr id="1330232" name="Rectangle 56"/>
          <p:cNvSpPr>
            <a:spLocks noChangeArrowheads="1"/>
          </p:cNvSpPr>
          <p:nvPr/>
        </p:nvSpPr>
        <p:spPr bwMode="auto">
          <a:xfrm>
            <a:off x="3298825" y="2476500"/>
            <a:ext cx="400752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dirty="0" err="1" smtClean="0">
                <a:solidFill>
                  <a:schemeClr val="tx1"/>
                </a:solidFill>
                <a:latin typeface="Verdana" charset="0"/>
              </a:rPr>
              <a:t>wa</a:t>
            </a:r>
            <a:endParaRPr lang="en-US" sz="1200" dirty="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330233" name="Rectangle 57"/>
          <p:cNvSpPr>
            <a:spLocks noChangeArrowheads="1"/>
          </p:cNvSpPr>
          <p:nvPr/>
        </p:nvSpPr>
        <p:spPr bwMode="auto">
          <a:xfrm>
            <a:off x="3298825" y="2632075"/>
            <a:ext cx="400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</a:t>
            </a:r>
          </a:p>
        </p:txBody>
      </p:sp>
      <p:sp>
        <p:nvSpPr>
          <p:cNvPr id="1330234" name="Rectangle 58"/>
          <p:cNvSpPr>
            <a:spLocks noChangeArrowheads="1"/>
          </p:cNvSpPr>
          <p:nvPr/>
        </p:nvSpPr>
        <p:spPr bwMode="auto">
          <a:xfrm>
            <a:off x="3575050" y="2654300"/>
            <a:ext cx="4683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rd2</a:t>
            </a:r>
          </a:p>
        </p:txBody>
      </p:sp>
      <p:sp>
        <p:nvSpPr>
          <p:cNvPr id="1330235" name="Rectangle 59"/>
          <p:cNvSpPr>
            <a:spLocks noChangeArrowheads="1"/>
          </p:cNvSpPr>
          <p:nvPr/>
        </p:nvSpPr>
        <p:spPr bwMode="auto">
          <a:xfrm>
            <a:off x="3511550" y="1870075"/>
            <a:ext cx="3968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236" name="Freeform 60"/>
          <p:cNvSpPr>
            <a:spLocks/>
          </p:cNvSpPr>
          <p:nvPr/>
        </p:nvSpPr>
        <p:spPr bwMode="auto">
          <a:xfrm>
            <a:off x="812800" y="1954213"/>
            <a:ext cx="280988" cy="560387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0" y="0"/>
              </a:cxn>
              <a:cxn ang="0">
                <a:pos x="176" y="0"/>
              </a:cxn>
            </a:cxnLst>
            <a:rect l="0" t="0" r="r" b="b"/>
            <a:pathLst>
              <a:path w="177" h="353">
                <a:moveTo>
                  <a:pt x="0" y="352"/>
                </a:moveTo>
                <a:lnTo>
                  <a:pt x="0" y="0"/>
                </a:lnTo>
                <a:lnTo>
                  <a:pt x="17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7" name="Freeform 61"/>
          <p:cNvSpPr>
            <a:spLocks/>
          </p:cNvSpPr>
          <p:nvPr/>
        </p:nvSpPr>
        <p:spPr bwMode="auto">
          <a:xfrm flipV="1">
            <a:off x="6843713" y="2449513"/>
            <a:ext cx="777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8" name="Freeform 62"/>
          <p:cNvSpPr>
            <a:spLocks/>
          </p:cNvSpPr>
          <p:nvPr/>
        </p:nvSpPr>
        <p:spPr bwMode="auto">
          <a:xfrm flipV="1">
            <a:off x="3413125" y="1951038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9" name="Freeform 63"/>
          <p:cNvSpPr>
            <a:spLocks/>
          </p:cNvSpPr>
          <p:nvPr/>
        </p:nvSpPr>
        <p:spPr bwMode="auto">
          <a:xfrm>
            <a:off x="6570663" y="2667000"/>
            <a:ext cx="1277937" cy="1246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85"/>
              </a:cxn>
              <a:cxn ang="0">
                <a:pos x="701" y="784"/>
              </a:cxn>
              <a:cxn ang="0">
                <a:pos x="701" y="394"/>
              </a:cxn>
              <a:cxn ang="0">
                <a:pos x="805" y="394"/>
              </a:cxn>
            </a:cxnLst>
            <a:rect l="0" t="0" r="r" b="b"/>
            <a:pathLst>
              <a:path w="805" h="785">
                <a:moveTo>
                  <a:pt x="0" y="0"/>
                </a:moveTo>
                <a:lnTo>
                  <a:pt x="1" y="785"/>
                </a:lnTo>
                <a:lnTo>
                  <a:pt x="701" y="784"/>
                </a:lnTo>
                <a:lnTo>
                  <a:pt x="701" y="394"/>
                </a:lnTo>
                <a:lnTo>
                  <a:pt x="805" y="39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0240" name="Group 64"/>
          <p:cNvGrpSpPr>
            <a:grpSpLocks/>
          </p:cNvGrpSpPr>
          <p:nvPr/>
        </p:nvGrpSpPr>
        <p:grpSpPr bwMode="auto">
          <a:xfrm>
            <a:off x="466725" y="1649413"/>
            <a:ext cx="7915275" cy="3041650"/>
            <a:chOff x="294" y="1039"/>
            <a:chExt cx="4986" cy="1916"/>
          </a:xfrm>
        </p:grpSpPr>
        <p:grpSp>
          <p:nvGrpSpPr>
            <p:cNvPr id="1330241" name="Group 65"/>
            <p:cNvGrpSpPr>
              <a:grpSpLocks/>
            </p:cNvGrpSpPr>
            <p:nvPr/>
          </p:nvGrpSpPr>
          <p:grpSpPr bwMode="auto">
            <a:xfrm>
              <a:off x="409" y="1039"/>
              <a:ext cx="4796" cy="1916"/>
              <a:chOff x="409" y="959"/>
              <a:chExt cx="4796" cy="1916"/>
            </a:xfrm>
          </p:grpSpPr>
          <p:sp>
            <p:nvSpPr>
              <p:cNvPr id="1330242" name="Line 66"/>
              <p:cNvSpPr>
                <a:spLocks noChangeShapeType="1"/>
              </p:cNvSpPr>
              <p:nvPr/>
            </p:nvSpPr>
            <p:spPr bwMode="auto">
              <a:xfrm>
                <a:off x="5205" y="975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3" name="Line 67"/>
              <p:cNvSpPr>
                <a:spLocks noChangeShapeType="1"/>
              </p:cNvSpPr>
              <p:nvPr/>
            </p:nvSpPr>
            <p:spPr bwMode="auto">
              <a:xfrm>
                <a:off x="40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4" name="Line 68"/>
              <p:cNvSpPr>
                <a:spLocks noChangeShapeType="1"/>
              </p:cNvSpPr>
              <p:nvPr/>
            </p:nvSpPr>
            <p:spPr bwMode="auto">
              <a:xfrm>
                <a:off x="131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5" name="Line 69"/>
              <p:cNvSpPr>
                <a:spLocks noChangeShapeType="1"/>
              </p:cNvSpPr>
              <p:nvPr/>
            </p:nvSpPr>
            <p:spPr bwMode="auto">
              <a:xfrm>
                <a:off x="312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6" name="Line 70"/>
              <p:cNvSpPr>
                <a:spLocks noChangeShapeType="1"/>
              </p:cNvSpPr>
              <p:nvPr/>
            </p:nvSpPr>
            <p:spPr bwMode="auto">
              <a:xfrm>
                <a:off x="395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47" name="Group 71"/>
            <p:cNvGrpSpPr>
              <a:grpSpLocks/>
            </p:cNvGrpSpPr>
            <p:nvPr/>
          </p:nvGrpSpPr>
          <p:grpSpPr bwMode="auto">
            <a:xfrm>
              <a:off x="1206" y="1463"/>
              <a:ext cx="221" cy="369"/>
              <a:chOff x="1206" y="1463"/>
              <a:chExt cx="221" cy="369"/>
            </a:xfrm>
          </p:grpSpPr>
          <p:sp>
            <p:nvSpPr>
              <p:cNvPr id="1330248" name="Rectangle 72"/>
              <p:cNvSpPr>
                <a:spLocks noChangeArrowheads="1"/>
              </p:cNvSpPr>
              <p:nvPr/>
            </p:nvSpPr>
            <p:spPr bwMode="auto">
              <a:xfrm>
                <a:off x="1247" y="1463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9" name="Rectangle 73"/>
              <p:cNvSpPr>
                <a:spLocks noChangeArrowheads="1"/>
              </p:cNvSpPr>
              <p:nvPr/>
            </p:nvSpPr>
            <p:spPr bwMode="auto">
              <a:xfrm>
                <a:off x="1206" y="1573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  <p:sp>
            <p:nvSpPr>
              <p:cNvPr id="1330250" name="Freeform 74"/>
              <p:cNvSpPr>
                <a:spLocks/>
              </p:cNvSpPr>
              <p:nvPr/>
            </p:nvSpPr>
            <p:spPr bwMode="auto">
              <a:xfrm>
                <a:off x="1287" y="1783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1" name="Group 75"/>
            <p:cNvGrpSpPr>
              <a:grpSpLocks/>
            </p:cNvGrpSpPr>
            <p:nvPr/>
          </p:nvGrpSpPr>
          <p:grpSpPr bwMode="auto">
            <a:xfrm>
              <a:off x="3065" y="1418"/>
              <a:ext cx="128" cy="257"/>
              <a:chOff x="2886" y="914"/>
              <a:chExt cx="128" cy="369"/>
            </a:xfrm>
          </p:grpSpPr>
          <p:sp>
            <p:nvSpPr>
              <p:cNvPr id="1330252" name="Rectangle 76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3" name="Freeform 77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4" name="Group 78"/>
            <p:cNvGrpSpPr>
              <a:grpSpLocks/>
            </p:cNvGrpSpPr>
            <p:nvPr/>
          </p:nvGrpSpPr>
          <p:grpSpPr bwMode="auto">
            <a:xfrm>
              <a:off x="3072" y="1728"/>
              <a:ext cx="128" cy="257"/>
              <a:chOff x="2886" y="914"/>
              <a:chExt cx="128" cy="369"/>
            </a:xfrm>
          </p:grpSpPr>
          <p:sp>
            <p:nvSpPr>
              <p:cNvPr id="1330255" name="Rectangle 79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6" name="Freeform 80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7" name="Group 81"/>
            <p:cNvGrpSpPr>
              <a:grpSpLocks/>
            </p:cNvGrpSpPr>
            <p:nvPr/>
          </p:nvGrpSpPr>
          <p:grpSpPr bwMode="auto">
            <a:xfrm>
              <a:off x="3072" y="2047"/>
              <a:ext cx="128" cy="257"/>
              <a:chOff x="2886" y="914"/>
              <a:chExt cx="128" cy="369"/>
            </a:xfrm>
          </p:grpSpPr>
          <p:sp>
            <p:nvSpPr>
              <p:cNvPr id="1330258" name="Rectangle 82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9" name="Freeform 83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0" name="Group 84"/>
            <p:cNvGrpSpPr>
              <a:grpSpLocks/>
            </p:cNvGrpSpPr>
            <p:nvPr/>
          </p:nvGrpSpPr>
          <p:grpSpPr bwMode="auto">
            <a:xfrm>
              <a:off x="3890" y="1546"/>
              <a:ext cx="128" cy="257"/>
              <a:chOff x="2886" y="914"/>
              <a:chExt cx="128" cy="369"/>
            </a:xfrm>
          </p:grpSpPr>
          <p:sp>
            <p:nvSpPr>
              <p:cNvPr id="1330261" name="Rectangle 85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2" name="Freeform 86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3" name="Group 87"/>
            <p:cNvGrpSpPr>
              <a:grpSpLocks/>
            </p:cNvGrpSpPr>
            <p:nvPr/>
          </p:nvGrpSpPr>
          <p:grpSpPr bwMode="auto">
            <a:xfrm>
              <a:off x="3888" y="2064"/>
              <a:ext cx="128" cy="257"/>
              <a:chOff x="2886" y="914"/>
              <a:chExt cx="128" cy="369"/>
            </a:xfrm>
          </p:grpSpPr>
          <p:sp>
            <p:nvSpPr>
              <p:cNvPr id="1330264" name="Rectangle 88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5" name="Freeform 89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6" name="Group 90"/>
            <p:cNvGrpSpPr>
              <a:grpSpLocks/>
            </p:cNvGrpSpPr>
            <p:nvPr/>
          </p:nvGrpSpPr>
          <p:grpSpPr bwMode="auto">
            <a:xfrm>
              <a:off x="5152" y="1855"/>
              <a:ext cx="128" cy="257"/>
              <a:chOff x="2886" y="914"/>
              <a:chExt cx="128" cy="369"/>
            </a:xfrm>
          </p:grpSpPr>
          <p:sp>
            <p:nvSpPr>
              <p:cNvPr id="1330267" name="Rectangle 91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8" name="Freeform 92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9" name="Group 93"/>
            <p:cNvGrpSpPr>
              <a:grpSpLocks/>
            </p:cNvGrpSpPr>
            <p:nvPr/>
          </p:nvGrpSpPr>
          <p:grpSpPr bwMode="auto">
            <a:xfrm>
              <a:off x="294" y="1399"/>
              <a:ext cx="239" cy="369"/>
              <a:chOff x="294" y="1399"/>
              <a:chExt cx="239" cy="369"/>
            </a:xfrm>
          </p:grpSpPr>
          <p:sp>
            <p:nvSpPr>
              <p:cNvPr id="1330270" name="Rectangle 94"/>
              <p:cNvSpPr>
                <a:spLocks noChangeArrowheads="1"/>
              </p:cNvSpPr>
              <p:nvPr/>
            </p:nvSpPr>
            <p:spPr bwMode="auto">
              <a:xfrm>
                <a:off x="343" y="1399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1" name="Freeform 95"/>
              <p:cNvSpPr>
                <a:spLocks/>
              </p:cNvSpPr>
              <p:nvPr/>
            </p:nvSpPr>
            <p:spPr bwMode="auto">
              <a:xfrm>
                <a:off x="383" y="1719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solidFill>
                <a:schemeClr val="accent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2" name="Rectangle 96"/>
              <p:cNvSpPr>
                <a:spLocks noChangeArrowheads="1"/>
              </p:cNvSpPr>
              <p:nvPr/>
            </p:nvSpPr>
            <p:spPr bwMode="auto">
              <a:xfrm>
                <a:off x="294" y="1509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C5F8-D52B-4B43-AA26-AEE27DC97523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467600" cy="736600"/>
          </a:xfrm>
        </p:spPr>
        <p:txBody>
          <a:bodyPr/>
          <a:lstStyle/>
          <a:p>
            <a:r>
              <a:rPr lang="en-US"/>
              <a:t>“Iron Law” of Processor Performance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89038"/>
            <a:ext cx="7620000" cy="758825"/>
          </a:xfrm>
          <a:noFill/>
          <a:ln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u="sng"/>
              <a:t>   Time   </a:t>
            </a:r>
            <a:r>
              <a:rPr lang="en-US"/>
              <a:t>  =   </a:t>
            </a:r>
            <a:r>
              <a:rPr lang="en-US" u="sng"/>
              <a:t>Instructions</a:t>
            </a:r>
            <a:r>
              <a:rPr lang="en-US"/>
              <a:t>      </a:t>
            </a:r>
            <a:r>
              <a:rPr lang="en-US" u="sng"/>
              <a:t>   Cycles    </a:t>
            </a:r>
            <a:r>
              <a:rPr lang="en-US"/>
              <a:t>        </a:t>
            </a:r>
            <a:r>
              <a:rPr lang="en-US" u="sng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/>
              <a:t>   Program           Program    *   Instruction   *   Cycle</a:t>
            </a:r>
          </a:p>
        </p:txBody>
      </p:sp>
      <p:sp>
        <p:nvSpPr>
          <p:cNvPr id="120934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212138" cy="2647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Instructions per program depends on source code, compiler technology, and ISA</a:t>
            </a: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Cycles per instructions (CPI) depends upon the ISA and the microarchitecture</a:t>
            </a:r>
            <a:endParaRPr lang="en-US" sz="2400" i="1">
              <a:solidFill>
                <a:srgbClr val="56127A"/>
              </a:solidFill>
              <a:latin typeface="Verdana" charset="0"/>
            </a:endParaRP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Time per cycle depends upon the microarchitecture and the base technology</a:t>
            </a:r>
          </a:p>
        </p:txBody>
      </p:sp>
      <p:graphicFrame>
        <p:nvGraphicFramePr>
          <p:cNvPr id="1209373" name="Group 29"/>
          <p:cNvGraphicFramePr>
            <a:graphicFrameLocks noGrp="1"/>
          </p:cNvGraphicFramePr>
          <p:nvPr>
            <p:ph sz="half" idx="2"/>
          </p:nvPr>
        </p:nvGraphicFramePr>
        <p:xfrm>
          <a:off x="2209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Microcoded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5105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5486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5867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8115177" cy="2142530"/>
            <a:chOff x="228600" y="909935"/>
            <a:chExt cx="8115177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296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7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5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10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30243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914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30591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735355" cy="1757065"/>
            <a:chOff x="228600" y="4572000"/>
            <a:chExt cx="8735355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6997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81600"/>
              <a:ext cx="3048000" cy="304800"/>
              <a:chOff x="1295400" y="5410200"/>
              <a:chExt cx="3048000" cy="30480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62600"/>
              <a:ext cx="3048000" cy="304800"/>
              <a:chOff x="1295400" y="5410200"/>
              <a:chExt cx="3048000" cy="304800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43600"/>
              <a:ext cx="3048000" cy="304800"/>
              <a:chOff x="1295400" y="5410200"/>
              <a:chExt cx="3048000" cy="304800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756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5-stage pipeline CPI≠5!!!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3284</TotalTime>
  <Pages>12</Pages>
  <Words>5153</Words>
  <Application>Microsoft Macintosh PowerPoint</Application>
  <PresentationFormat>Letter Paper (8.5x11 in)</PresentationFormat>
  <Paragraphs>1467</Paragraphs>
  <Slides>48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CS252-template</vt:lpstr>
      <vt:lpstr>CS 152 Computer Architecture and Engineering   Lecture 4 - Pipelining</vt:lpstr>
      <vt:lpstr>Last time in Lecture 3</vt:lpstr>
      <vt:lpstr>An Ideal Pipeline </vt:lpstr>
      <vt:lpstr>Pipelined RISC-V</vt:lpstr>
      <vt:lpstr>Lecture 3: Unpipelined Datapath for RISC-V</vt:lpstr>
      <vt:lpstr>Lecture 3: Hardwired Control Table</vt:lpstr>
      <vt:lpstr>Pipelined Datapath</vt:lpstr>
      <vt:lpstr>“Iron Law” of Processor Performance</vt:lpstr>
      <vt:lpstr>CPI Examples</vt:lpstr>
      <vt:lpstr>Technology Assumptions</vt:lpstr>
      <vt:lpstr>5-Stage Pipelined Execution</vt:lpstr>
      <vt:lpstr>5-Stage Pipelined Execution Resource Usage Diagram</vt:lpstr>
      <vt:lpstr>Pipelined Execution: ALU Instructions</vt:lpstr>
      <vt:lpstr>Pipelined RISC-V Datapath without jumps</vt:lpstr>
      <vt:lpstr>Instructions interact with each other in pipeline</vt:lpstr>
      <vt:lpstr>Resolving Structural Hazards</vt:lpstr>
      <vt:lpstr>Data Hazards</vt:lpstr>
      <vt:lpstr>Resolving Data Hazards (1)</vt:lpstr>
      <vt:lpstr>Feedback to Resolve Hazards</vt:lpstr>
      <vt:lpstr>Interlocks to resolve Data Hazards</vt:lpstr>
      <vt:lpstr>Stalled Stages and Pipeline Bubbles</vt:lpstr>
      <vt:lpstr>Interlock Control Logic</vt:lpstr>
      <vt:lpstr>Interlock Control Logic ignoring jumps &amp; branches</vt:lpstr>
      <vt:lpstr>Source &amp; Destination Registers</vt:lpstr>
      <vt:lpstr>Deriving the Stall Signal</vt:lpstr>
      <vt:lpstr>Hazards due to Loads &amp; Stores</vt:lpstr>
      <vt:lpstr>Load &amp; Store Hazards</vt:lpstr>
      <vt:lpstr>CS152 Administrivia</vt:lpstr>
      <vt:lpstr>Resolving Data Hazards (2)</vt:lpstr>
      <vt:lpstr>Bypassing</vt:lpstr>
      <vt:lpstr>Adding a Bypass</vt:lpstr>
      <vt:lpstr>The Bypass Signal Deriving it from the Stall Signal</vt:lpstr>
      <vt:lpstr>Bypass and Stall Signals</vt:lpstr>
      <vt:lpstr>Fully Bypassed Datapath</vt:lpstr>
      <vt:lpstr>Pipeline CPI Examples</vt:lpstr>
      <vt:lpstr>Resolving Data Hazards (3)</vt:lpstr>
      <vt:lpstr>Speculation that load value=zero</vt:lpstr>
      <vt:lpstr>Control Hazards</vt:lpstr>
      <vt:lpstr>PC Calculation Bubbles</vt:lpstr>
      <vt:lpstr>Speculate next address is PC+4</vt:lpstr>
      <vt:lpstr>Pipelining Jumps</vt:lpstr>
      <vt:lpstr>Jump Pipeline Diagrams</vt:lpstr>
      <vt:lpstr>Pipelining Conditional Branches</vt:lpstr>
      <vt:lpstr>Pipelining Conditional Branches</vt:lpstr>
      <vt:lpstr>Pipelining Conditional Branches</vt:lpstr>
      <vt:lpstr>Branch Pipeline Diagrams (resolved in execute stage)</vt:lpstr>
      <vt:lpstr>Reducing Branch Penalty (resolve in decode stage)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349</cp:revision>
  <cp:lastPrinted>2012-01-31T08:13:09Z</cp:lastPrinted>
  <dcterms:created xsi:type="dcterms:W3CDTF">2012-01-31T22:05:07Z</dcterms:created>
  <dcterms:modified xsi:type="dcterms:W3CDTF">2012-01-31T23:27:11Z</dcterms:modified>
</cp:coreProperties>
</file>