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Default Extension="vml" ContentType="application/vnd.openxmlformats-officedocument.vmlDrawing"/>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xls" ContentType="application/vnd.ms-exce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slideLayouts/slideLayout18.xml" ContentType="application/vnd.openxmlformats-officedocument.presentationml.slideLayout+xml"/>
  <Override PartName="/ppt/slides/slide69.xml" ContentType="application/vnd.openxmlformats-officedocument.presentationml.slide+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notesSlides/notesSlide49.xml" ContentType="application/vnd.openxmlformats-officedocument.presentationml.notesSlide+xml"/>
  <Override PartName="/ppt/notesSlides/notesSlide59.xml" ContentType="application/vnd.openxmlformats-officedocument.presentationml.notesSlide+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Default Extension="pdf" ContentType="application/pdf"/>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 id="2147483682" r:id="rId2"/>
  </p:sldMasterIdLst>
  <p:notesMasterIdLst>
    <p:notesMasterId r:id="rId73"/>
  </p:notesMasterIdLst>
  <p:handoutMasterIdLst>
    <p:handoutMasterId r:id="rId74"/>
  </p:handoutMasterIdLst>
  <p:sldIdLst>
    <p:sldId id="322" r:id="rId3"/>
    <p:sldId id="479" r:id="rId4"/>
    <p:sldId id="480" r:id="rId5"/>
    <p:sldId id="557" r:id="rId6"/>
    <p:sldId id="481" r:id="rId7"/>
    <p:sldId id="482" r:id="rId8"/>
    <p:sldId id="400" r:id="rId9"/>
    <p:sldId id="483" r:id="rId10"/>
    <p:sldId id="558" r:id="rId11"/>
    <p:sldId id="461" r:id="rId12"/>
    <p:sldId id="486" r:id="rId13"/>
    <p:sldId id="465" r:id="rId14"/>
    <p:sldId id="478" r:id="rId15"/>
    <p:sldId id="457" r:id="rId16"/>
    <p:sldId id="460" r:id="rId17"/>
    <p:sldId id="459" r:id="rId18"/>
    <p:sldId id="487" r:id="rId19"/>
    <p:sldId id="560" r:id="rId20"/>
    <p:sldId id="561" r:id="rId21"/>
    <p:sldId id="562" r:id="rId22"/>
    <p:sldId id="489" r:id="rId23"/>
    <p:sldId id="491" r:id="rId24"/>
    <p:sldId id="492" r:id="rId25"/>
    <p:sldId id="542" r:id="rId26"/>
    <p:sldId id="494" r:id="rId27"/>
    <p:sldId id="495" r:id="rId28"/>
    <p:sldId id="496" r:id="rId29"/>
    <p:sldId id="497" r:id="rId30"/>
    <p:sldId id="498" r:id="rId31"/>
    <p:sldId id="499" r:id="rId32"/>
    <p:sldId id="500" r:id="rId33"/>
    <p:sldId id="501" r:id="rId34"/>
    <p:sldId id="502" r:id="rId35"/>
    <p:sldId id="503" r:id="rId36"/>
    <p:sldId id="504" r:id="rId37"/>
    <p:sldId id="506" r:id="rId38"/>
    <p:sldId id="507" r:id="rId39"/>
    <p:sldId id="508" r:id="rId40"/>
    <p:sldId id="513" r:id="rId41"/>
    <p:sldId id="514" r:id="rId42"/>
    <p:sldId id="515" r:id="rId43"/>
    <p:sldId id="516" r:id="rId44"/>
    <p:sldId id="517" r:id="rId45"/>
    <p:sldId id="518" r:id="rId46"/>
    <p:sldId id="521" r:id="rId47"/>
    <p:sldId id="522" r:id="rId48"/>
    <p:sldId id="524" r:id="rId49"/>
    <p:sldId id="528" r:id="rId50"/>
    <p:sldId id="529" r:id="rId51"/>
    <p:sldId id="530" r:id="rId52"/>
    <p:sldId id="544" r:id="rId53"/>
    <p:sldId id="546" r:id="rId54"/>
    <p:sldId id="547" r:id="rId55"/>
    <p:sldId id="548" r:id="rId56"/>
    <p:sldId id="549" r:id="rId57"/>
    <p:sldId id="550" r:id="rId58"/>
    <p:sldId id="551" r:id="rId59"/>
    <p:sldId id="552" r:id="rId60"/>
    <p:sldId id="553" r:id="rId61"/>
    <p:sldId id="554" r:id="rId62"/>
    <p:sldId id="555" r:id="rId63"/>
    <p:sldId id="556" r:id="rId64"/>
    <p:sldId id="509" r:id="rId65"/>
    <p:sldId id="533" r:id="rId66"/>
    <p:sldId id="534" r:id="rId67"/>
    <p:sldId id="535" r:id="rId68"/>
    <p:sldId id="536" r:id="rId69"/>
    <p:sldId id="559" r:id="rId70"/>
    <p:sldId id="477" r:id="rId71"/>
    <p:sldId id="543" r:id="rId72"/>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showPr>
  <p:clrMru>
    <a:srgbClr val="FFC997"/>
    <a:srgbClr val="FFB862"/>
    <a:srgbClr val="55FC02"/>
    <a:srgbClr val="FBBA03"/>
    <a:srgbClr val="0332B7"/>
    <a:srgbClr val="000000"/>
    <a:srgbClr val="114FFB"/>
    <a:srgbClr val="7B00E4"/>
    <a:srgbClr val="EFFB03"/>
    <a:srgbClr val="F905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9" autoAdjust="0"/>
    <p:restoredTop sz="80102" autoAdjust="0"/>
  </p:normalViewPr>
  <p:slideViewPr>
    <p:cSldViewPr>
      <p:cViewPr varScale="1">
        <p:scale>
          <a:sx n="134" d="100"/>
          <a:sy n="134" d="100"/>
        </p:scale>
        <p:origin x="-1616" y="-104"/>
      </p:cViewPr>
      <p:guideLst>
        <p:guide orient="horz" pos="2160"/>
        <p:guide pos="2880"/>
      </p:guideLst>
    </p:cSldViewPr>
  </p:slideViewPr>
  <p:outlineViewPr>
    <p:cViewPr>
      <p:scale>
        <a:sx n="33" d="100"/>
        <a:sy n="33" d="100"/>
      </p:scale>
      <p:origin x="0" y="184"/>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4576"/>
    </p:cViewPr>
  </p:sorterViewPr>
  <p:notesViewPr>
    <p:cSldViewPr>
      <p:cViewPr varScale="1">
        <p:scale>
          <a:sx n="110" d="100"/>
          <a:sy n="110" d="100"/>
        </p:scale>
        <p:origin x="-4016"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4" Type="http://schemas.openxmlformats.org/officeDocument/2006/relationships/slide" Target="slides/slide61.xml"/><Relationship Id="rId1" Type="http://schemas.openxmlformats.org/officeDocument/2006/relationships/slide" Target="slides/slide1.xml"/><Relationship Id="rId2"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defRPr>
            </a:lvl1pPr>
          </a:lstStyle>
          <a:p>
            <a:pPr>
              <a:defRPr/>
            </a:pPr>
            <a:r>
              <a:rPr lang="en-US" smtClean="0"/>
              <a:t>C</a:t>
            </a:r>
            <a:endParaRPr lang="en-US"/>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pPr>
              <a:defRPr/>
            </a:pPr>
            <a:fld id="{9FF668F6-92AF-F14F-959F-F8E6BDC55983}"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latin typeface="Times New Roman" charset="0"/>
              </a:defRPr>
            </a:lvl1pPr>
          </a:lstStyle>
          <a:p>
            <a:pPr>
              <a:defRPr/>
            </a:pPr>
            <a:r>
              <a:rPr lang="en-US" smtClean="0"/>
              <a:t>C</a:t>
            </a:r>
            <a:endParaRPr lang="en-US"/>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fld id="{903442F8-CACF-AA42-83D4-E0A09A06F5CC}" type="slidenum">
              <a:rPr lang="en-US"/>
              <a:pPr>
                <a:defRPr/>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defRPr/>
            </a:pPr>
            <a:r>
              <a:rPr lang="en-US" sz="1300">
                <a:solidFill>
                  <a:schemeClr val="tx1"/>
                </a:solidFill>
              </a:rPr>
              <a:t>Page </a:t>
            </a:r>
            <a:fld id="{ACFFB53C-1439-6C41-A2C3-1FF6E096BBD2}" type="slidenum">
              <a:rPr lang="en-US" sz="1300">
                <a:solidFill>
                  <a:schemeClr val="tx1"/>
                </a:solidFill>
              </a:rPr>
              <a:pPr algn="ctr" defTabSz="919163">
                <a:lnSpc>
                  <a:spcPct val="90000"/>
                </a:lnSpc>
                <a:spcBef>
                  <a:spcPct val="0"/>
                </a:spcBef>
                <a:defRPr/>
              </a:pPr>
              <a:t>‹#›</a:t>
            </a:fld>
            <a:endParaRPr lang="en-US" sz="1300">
              <a:solidFill>
                <a:schemeClr val="tx1"/>
              </a:solidFill>
            </a:endParaRPr>
          </a:p>
        </p:txBody>
      </p:sp>
      <p:sp>
        <p:nvSpPr>
          <p:cNvPr id="14343"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0"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45061" name="Rectangle 3"/>
          <p:cNvSpPr>
            <a:spLocks noGrp="1" noChangeArrowheads="1"/>
          </p:cNvSpPr>
          <p:nvPr>
            <p:ph type="body" idx="1"/>
          </p:nvPr>
        </p:nvSpPr>
        <p:spPr>
          <a:xfrm>
            <a:off x="949325" y="4540250"/>
            <a:ext cx="5386388" cy="4379913"/>
          </a:xfrm>
          <a:noFill/>
          <a:ln/>
        </p:spPr>
        <p:txBody>
          <a:bodyPr lIns="95057" tIns="47528" rIns="95057" bIns="47528"/>
          <a:lstStyle/>
          <a:p>
            <a:r>
              <a:rPr lang="en-US"/>
              <a:t>Photo is of an Intel Conroe (Core 2 Duo Desktop processor).  Photo taken from Intel web site.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2"/>
          <p:cNvSpPr>
            <a:spLocks noGrp="1" noRot="1" noChangeAspect="1" noChangeArrowheads="1" noTextEdit="1"/>
          </p:cNvSpPr>
          <p:nvPr>
            <p:ph type="sldImg"/>
          </p:nvPr>
        </p:nvSpPr>
        <p:spPr>
          <a:xfrm>
            <a:off x="1257300" y="719138"/>
            <a:ext cx="4802188" cy="3602037"/>
          </a:xfrm>
          <a:ln cap="flat"/>
        </p:spPr>
      </p:sp>
      <p:sp>
        <p:nvSpPr>
          <p:cNvPr id="47109" name="Rectangle 3"/>
          <p:cNvSpPr>
            <a:spLocks noGrp="1" noChangeArrowheads="1"/>
          </p:cNvSpPr>
          <p:nvPr>
            <p:ph type="body" idx="1"/>
          </p:nvPr>
        </p:nvSpPr>
        <p:spPr>
          <a:xfrm>
            <a:off x="1339850" y="4560888"/>
            <a:ext cx="4560888" cy="4321175"/>
          </a:xfrm>
          <a:noFill/>
          <a:ln/>
        </p:spPr>
        <p:txBody>
          <a:bodyPr lIns="97274" tIns="47783" rIns="97274" bIns="47783"/>
          <a:lstStyle/>
          <a:p>
            <a:r>
              <a:rPr lang="en-US"/>
              <a:t>This slide is for the 3-min class administrative matters.</a:t>
            </a:r>
          </a:p>
          <a:p>
            <a:endParaRPr lang="en-US"/>
          </a:p>
          <a:p>
            <a:endParaRPr lang="en-US"/>
          </a:p>
          <a:p>
            <a:r>
              <a:rPr lang="en-US"/>
              <a:t>Make sure we update Handout #1 so it is consistent with this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6" name="Rectangle 2"/>
          <p:cNvSpPr>
            <a:spLocks noGrp="1" noChangeArrowheads="1"/>
          </p:cNvSpPr>
          <p:nvPr>
            <p:ph type="body" idx="1"/>
          </p:nvPr>
        </p:nvSpPr>
        <p:spPr>
          <a:xfrm>
            <a:off x="1339850" y="4560888"/>
            <a:ext cx="4560888" cy="4321175"/>
          </a:xfrm>
          <a:noFill/>
          <a:ln/>
        </p:spPr>
        <p:txBody>
          <a:bodyPr lIns="97274" tIns="47783" rIns="97274" bIns="47783"/>
          <a:lstStyle/>
          <a:p>
            <a:r>
              <a:rPr lang="en-US"/>
              <a:t>This is the 1st slide of the “Course Structure and Course Philosophy” section of the lecture.</a:t>
            </a:r>
          </a:p>
          <a:p>
            <a:endParaRPr lang="en-US"/>
          </a:p>
          <a:p>
            <a:r>
              <a:rPr lang="en-US"/>
              <a:t>Need to emphasis that for exams, our goal is the test your knowledge. It is not our goal to test how well your perform under time pressure.</a:t>
            </a:r>
          </a:p>
        </p:txBody>
      </p:sp>
      <p:sp>
        <p:nvSpPr>
          <p:cNvPr id="49157" name="Rectangle 3"/>
          <p:cNvSpPr>
            <a:spLocks noGrp="1" noRot="1" noChangeAspect="1" noChangeArrowheads="1" noTextEdit="1"/>
          </p:cNvSpPr>
          <p:nvPr>
            <p:ph type="sldImg"/>
          </p:nvPr>
        </p:nvSpPr>
        <p:spPr>
          <a:xfrm>
            <a:off x="1257300" y="719138"/>
            <a:ext cx="4802188" cy="3602037"/>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6" name="Rectangle 2"/>
          <p:cNvSpPr>
            <a:spLocks noGrp="1" noRot="1" noChangeAspect="1" noChangeArrowheads="1" noTextEdit="1"/>
          </p:cNvSpPr>
          <p:nvPr>
            <p:ph type="sldImg"/>
          </p:nvPr>
        </p:nvSpPr>
        <p:spPr>
          <a:xfrm>
            <a:off x="1290638" y="617538"/>
            <a:ext cx="4751387" cy="3563937"/>
          </a:xfrm>
          <a:solidFill>
            <a:srgbClr val="FFFFFF"/>
          </a:solidFill>
          <a:ln/>
        </p:spPr>
      </p:sp>
      <p:sp>
        <p:nvSpPr>
          <p:cNvPr id="79877" name="Rectangle 3"/>
          <p:cNvSpPr>
            <a:spLocks noGrp="1" noChangeArrowheads="1"/>
          </p:cNvSpPr>
          <p:nvPr>
            <p:ph type="body" idx="1"/>
          </p:nvPr>
        </p:nvSpPr>
        <p:spPr>
          <a:xfrm>
            <a:off x="957263" y="4572000"/>
            <a:ext cx="5421312" cy="4333875"/>
          </a:xfrm>
          <a:noFill/>
          <a:ln/>
        </p:spPr>
        <p:txBody>
          <a:bodyPr lIns="95048" tIns="47524" rIns="95048" bIns="47524"/>
          <a:lstStyle/>
          <a:p>
            <a:r>
              <a:rPr lang="en-US" dirty="0"/>
              <a:t>Designers were obliged to install a ventilation shaft and a cooling system in the room.  Machine had 18,000 vacuum tubes.</a:t>
            </a:r>
          </a:p>
          <a:p>
            <a:endParaRPr lang="en-US" dirty="0"/>
          </a:p>
          <a:p>
            <a:r>
              <a:rPr lang="en-US" dirty="0"/>
              <a:t>The slogan was: The ENIAC is able to calculate the trajectory of a large-caliber naval shell in less time than the shell takes to reach its target!</a:t>
            </a:r>
          </a:p>
          <a:p>
            <a:endParaRPr lang="en-US" dirty="0"/>
          </a:p>
          <a:p>
            <a:r>
              <a:rPr lang="en-US" dirty="0"/>
              <a:t>To change a program, it was necessary to change the instructions, the connector panels, and the positions of the switches all at the same time.</a:t>
            </a:r>
          </a:p>
          <a:p>
            <a:r>
              <a:rPr lang="en-US" dirty="0"/>
              <a:t>The inventors of ENIAC themselves admitted that, after taking into account human error, the machine only got the correct result 20 times out of 100!</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4" name="Rectangle 2"/>
          <p:cNvSpPr>
            <a:spLocks noGrp="1" noRot="1" noChangeAspect="1" noChangeArrowheads="1" noTextEdit="1"/>
          </p:cNvSpPr>
          <p:nvPr>
            <p:ph type="sldImg"/>
          </p:nvPr>
        </p:nvSpPr>
        <p:spPr>
          <a:xfrm>
            <a:off x="1290638" y="617538"/>
            <a:ext cx="4751387" cy="3563937"/>
          </a:xfrm>
          <a:solidFill>
            <a:srgbClr val="FFFFFF"/>
          </a:solidFill>
          <a:ln/>
        </p:spPr>
      </p:sp>
      <p:sp>
        <p:nvSpPr>
          <p:cNvPr id="81925" name="Rectangle 3"/>
          <p:cNvSpPr>
            <a:spLocks noGrp="1" noChangeArrowheads="1"/>
          </p:cNvSpPr>
          <p:nvPr>
            <p:ph type="body" idx="1"/>
          </p:nvPr>
        </p:nvSpPr>
        <p:spPr>
          <a:xfrm>
            <a:off x="957263" y="4572000"/>
            <a:ext cx="5421312" cy="4333875"/>
          </a:xfrm>
          <a:noFill/>
          <a:ln/>
        </p:spPr>
        <p:txBody>
          <a:bodyPr lIns="95048" tIns="47524" rIns="95048" bIns="47524"/>
          <a:lstStyle/>
          <a:p>
            <a:r>
              <a:rPr lang="en-US"/>
              <a:t>Von Neumann (1903-1957) was born in Budapest.  Great quantities of work in set theory to quantum physics.  Celebrated for his theory of games and its application to economics.</a:t>
            </a:r>
          </a:p>
          <a:p>
            <a:r>
              <a:rPr lang="en-US"/>
              <a:t>Report was the formal specification of EDVAC. Before that the documentation on ENIAC or EDVAC was non-existent.  Von Neumann devised a mathematical logical notation which expressed fundamental ideas of the fetch-execute-decode loop.</a:t>
            </a:r>
          </a:p>
          <a:p>
            <a:r>
              <a:rPr lang="en-US"/>
              <a:t>Five major components:  Arithmetic unit, control unit, the memory, input devices and output devices.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20"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86021" name="Rectangle 3"/>
          <p:cNvSpPr>
            <a:spLocks noGrp="1" noChangeArrowheads="1"/>
          </p:cNvSpPr>
          <p:nvPr>
            <p:ph type="body" idx="1"/>
          </p:nvPr>
        </p:nvSpPr>
        <p:spPr>
          <a:xfrm>
            <a:off x="949325" y="4540250"/>
            <a:ext cx="5386388" cy="4379913"/>
          </a:xfrm>
          <a:noFill/>
          <a:ln/>
        </p:spPr>
        <p:txBody>
          <a:bodyPr lIns="95057" tIns="47528" rIns="95057" bIns="47528"/>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8"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88069" name="Rectangle 3"/>
          <p:cNvSpPr>
            <a:spLocks noGrp="1" noChangeArrowheads="1"/>
          </p:cNvSpPr>
          <p:nvPr>
            <p:ph type="body" idx="1"/>
          </p:nvPr>
        </p:nvSpPr>
        <p:spPr>
          <a:xfrm>
            <a:off x="949325" y="4540250"/>
            <a:ext cx="5386388" cy="4379913"/>
          </a:xfrm>
          <a:noFill/>
          <a:ln/>
        </p:spPr>
        <p:txBody>
          <a:bodyPr lIns="95057" tIns="47528" rIns="95057" bIns="47528"/>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4"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92165" name="Rectangle 3"/>
          <p:cNvSpPr>
            <a:spLocks noGrp="1" noChangeArrowheads="1"/>
          </p:cNvSpPr>
          <p:nvPr>
            <p:ph type="body" idx="1"/>
          </p:nvPr>
        </p:nvSpPr>
        <p:spPr>
          <a:xfrm>
            <a:off x="949325" y="4540250"/>
            <a:ext cx="5386388" cy="4379913"/>
          </a:xfrm>
          <a:noFill/>
          <a:ln/>
        </p:spPr>
        <p:txBody>
          <a:bodyPr lIns="95057" tIns="47528" rIns="95057" bIns="47528"/>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2" name="Rectangle 1026"/>
          <p:cNvSpPr>
            <a:spLocks noGrp="1" noRot="1" noChangeAspect="1" noChangeArrowheads="1" noTextEdit="1"/>
          </p:cNvSpPr>
          <p:nvPr>
            <p:ph type="sldImg"/>
          </p:nvPr>
        </p:nvSpPr>
        <p:spPr>
          <a:ln/>
        </p:spPr>
      </p:sp>
      <p:sp>
        <p:nvSpPr>
          <p:cNvPr id="94213"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056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056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465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465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670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670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8754"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4" name="Rectangle 1026"/>
          <p:cNvSpPr>
            <a:spLocks noGrp="1" noRot="1" noChangeAspect="1" noChangeArrowheads="1" noTextEdit="1"/>
          </p:cNvSpPr>
          <p:nvPr>
            <p:ph type="sldImg"/>
          </p:nvPr>
        </p:nvSpPr>
        <p:spPr>
          <a:ln/>
        </p:spPr>
      </p:sp>
      <p:sp>
        <p:nvSpPr>
          <p:cNvPr id="20485"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080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080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2850"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285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489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694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694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104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104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3090"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513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513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718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718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Rectangle 1026"/>
          <p:cNvSpPr>
            <a:spLocks noGrp="1" noRot="1" noChangeAspect="1" noChangeArrowheads="1" noTextEdit="1"/>
          </p:cNvSpPr>
          <p:nvPr>
            <p:ph type="sldImg"/>
          </p:nvPr>
        </p:nvSpPr>
        <p:spPr>
          <a:ln/>
        </p:spPr>
      </p:sp>
      <p:sp>
        <p:nvSpPr>
          <p:cNvPr id="28677"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553200"/>
            <a:ext cx="1905000" cy="279400"/>
          </a:xfrm>
          <a:prstGeom prst="rect">
            <a:avLst/>
          </a:prstGeom>
        </p:spPr>
        <p:txBody>
          <a:bodyPr/>
          <a:lstStyle>
            <a:lvl1pPr>
              <a:defRPr smtClean="0"/>
            </a:lvl1pPr>
          </a:lstStyle>
          <a:p>
            <a:pPr>
              <a:defRPr/>
            </a:pPr>
            <a:endParaRPr lang="en-US" dirty="0"/>
          </a:p>
        </p:txBody>
      </p:sp>
      <p:sp>
        <p:nvSpPr>
          <p:cNvPr id="5" name="Footer Placeholder 4"/>
          <p:cNvSpPr>
            <a:spLocks noGrp="1"/>
          </p:cNvSpPr>
          <p:nvPr>
            <p:ph type="ftr" sz="quarter" idx="11"/>
          </p:nvPr>
        </p:nvSpPr>
        <p:spPr>
          <a:xfrm>
            <a:off x="3124200" y="6578600"/>
            <a:ext cx="2895600" cy="279400"/>
          </a:xfrm>
          <a:prstGeom prst="rect">
            <a:avLst/>
          </a:prstGeom>
        </p:spPr>
        <p:txBody>
          <a:bodyPr/>
          <a:lstStyle>
            <a:lvl1pPr>
              <a:defRPr smtClean="0"/>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1A5CA2DB-8A6E-354A-84FE-C390361DC987}" type="slidenum">
              <a:rPr lang="en-US"/>
              <a:pPr>
                <a:defRPr/>
              </a:pPr>
              <a:t>‹#›</a:t>
            </a:fld>
            <a:endParaRPr lang="en-US" b="0">
              <a:solidFill>
                <a:srgbClr val="FBBA03"/>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30200"/>
            <a:ext cx="19240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30200"/>
            <a:ext cx="5619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750E79-2683-6848-A4D7-CDA40719EAAA}" type="slidenum">
              <a:rPr lang="en-US"/>
              <a:pPr>
                <a:defRPr/>
              </a:pPr>
              <a:t>‹#›</a:t>
            </a:fld>
            <a:endParaRPr lang="en-US" b="0">
              <a:solidFill>
                <a:srgbClr val="FBBA03"/>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smtClean="0"/>
            </a:lvl1pPr>
          </a:lstStyle>
          <a:p>
            <a:pPr>
              <a:defRPr/>
            </a:pPr>
            <a:fld id="{8C4F458F-5213-914F-94F8-6B10C77F9790}" type="slidenum">
              <a:rPr lang="en-US"/>
              <a:pPr>
                <a:defRPr/>
              </a:pPr>
              <a:t>‹#›</a:t>
            </a:fld>
            <a:endParaRPr lang="en-US" b="0">
              <a:solidFill>
                <a:srgbClr val="FBBA0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553200"/>
            <a:ext cx="1905000" cy="279400"/>
          </a:xfrm>
          <a:prstGeom prst="rect">
            <a:avLst/>
          </a:prstGeom>
        </p:spPr>
        <p:txBody>
          <a:bodyPr/>
          <a:lstStyle>
            <a:lvl1pPr>
              <a:defRPr smtClean="0"/>
            </a:lvl1pPr>
          </a:lstStyle>
          <a:p>
            <a:pPr>
              <a:defRPr/>
            </a:pPr>
            <a:endParaRPr lang="en-US" dirty="0"/>
          </a:p>
        </p:txBody>
      </p:sp>
      <p:sp>
        <p:nvSpPr>
          <p:cNvPr id="6" name="Footer Placeholder 5"/>
          <p:cNvSpPr>
            <a:spLocks noGrp="1"/>
          </p:cNvSpPr>
          <p:nvPr>
            <p:ph type="ftr" sz="quarter" idx="11"/>
          </p:nvPr>
        </p:nvSpPr>
        <p:spPr>
          <a:xfrm>
            <a:off x="3124200" y="6578600"/>
            <a:ext cx="2895600" cy="279400"/>
          </a:xfrm>
          <a:prstGeom prst="rect">
            <a:avLst/>
          </a:prstGeom>
        </p:spPr>
        <p:txBody>
          <a:bodyPr/>
          <a:lstStyle>
            <a:lvl1pPr>
              <a:defRPr smtClean="0"/>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74C4F620-2FEB-0043-9943-F8C545420FE9}" type="slidenum">
              <a:rPr lang="en-US"/>
              <a:pPr>
                <a:defRPr/>
              </a:pPr>
              <a:t>‹#›</a:t>
            </a:fld>
            <a:endParaRPr lang="en-US" b="0">
              <a:solidFill>
                <a:srgbClr val="FBBA0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65532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400" b="1">
                <a:solidFill>
                  <a:schemeClr val="accent2"/>
                </a:solidFill>
                <a:latin typeface="Times New Roman" charset="0"/>
              </a:defRPr>
            </a:lvl1pPr>
          </a:lstStyle>
          <a:p>
            <a:pPr>
              <a:defRPr/>
            </a:pPr>
            <a:fld id="{F543C2CE-5AF7-8143-8A0A-0153F98C0316}" type="slidenum">
              <a:rPr lang="en-US"/>
              <a:pPr>
                <a:defRPr/>
              </a:pPr>
              <a:t>‹#›</a:t>
            </a:fld>
            <a:endParaRPr lang="en-US">
              <a:solidFill>
                <a:srgbClr val="FBBA03"/>
              </a:solidFill>
            </a:endParaRPr>
          </a:p>
        </p:txBody>
      </p:sp>
      <p:sp>
        <p:nvSpPr>
          <p:cNvPr id="1029" name="Rectangle 5"/>
          <p:cNvSpPr>
            <a:spLocks noGrp="1" noChangeArrowheads="1"/>
          </p:cNvSpPr>
          <p:nvPr>
            <p:ph type="title"/>
          </p:nvPr>
        </p:nvSpPr>
        <p:spPr bwMode="auto">
          <a:xfrm>
            <a:off x="685800" y="3302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193800"/>
            <a:ext cx="7683500" cy="492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11" descr="front"/>
          <p:cNvPicPr>
            <a:picLocks noChangeAspect="1" noChangeArrowheads="1"/>
          </p:cNvPicPr>
          <p:nvPr/>
        </p:nvPicPr>
        <p:blipFill>
          <a:blip r:embed="rId13"/>
          <a:srcRect b="22223"/>
          <a:stretch>
            <a:fillRect/>
          </a:stretch>
        </p:blipFill>
        <p:spPr bwMode="auto">
          <a:xfrm>
            <a:off x="8404225" y="0"/>
            <a:ext cx="739775" cy="622300"/>
          </a:xfrm>
          <a:prstGeom prst="rect">
            <a:avLst/>
          </a:prstGeom>
          <a:noFill/>
          <a:ln w="9525">
            <a:noFill/>
            <a:miter lim="800000"/>
            <a:headEnd/>
            <a:tailEnd/>
          </a:ln>
        </p:spPr>
      </p:pic>
      <p:sp>
        <p:nvSpPr>
          <p:cNvPr id="8" name="TextBox 7"/>
          <p:cNvSpPr txBox="1"/>
          <p:nvPr userDrawn="1"/>
        </p:nvSpPr>
        <p:spPr>
          <a:xfrm>
            <a:off x="838200" y="6519446"/>
            <a:ext cx="1097476" cy="338554"/>
          </a:xfrm>
          <a:prstGeom prst="rect">
            <a:avLst/>
          </a:prstGeom>
          <a:noFill/>
        </p:spPr>
        <p:txBody>
          <a:bodyPr wrap="none" rtlCol="0">
            <a:spAutoFit/>
          </a:bodyPr>
          <a:lstStyle/>
          <a:p>
            <a:r>
              <a:rPr lang="en-US" dirty="0" smtClean="0"/>
              <a:t>1/17/2012</a:t>
            </a:r>
            <a:endParaRPr lang="en-US" dirty="0"/>
          </a:p>
        </p:txBody>
      </p:sp>
      <p:sp>
        <p:nvSpPr>
          <p:cNvPr id="9" name="TextBox 8"/>
          <p:cNvSpPr txBox="1"/>
          <p:nvPr userDrawn="1"/>
        </p:nvSpPr>
        <p:spPr>
          <a:xfrm>
            <a:off x="2667000" y="6519446"/>
            <a:ext cx="3048000" cy="338554"/>
          </a:xfrm>
          <a:prstGeom prst="rect">
            <a:avLst/>
          </a:prstGeom>
          <a:noFill/>
        </p:spPr>
        <p:txBody>
          <a:bodyPr wrap="square" rtlCol="0">
            <a:spAutoFit/>
          </a:bodyPr>
          <a:lstStyle/>
          <a:p>
            <a:pPr algn="ctr"/>
            <a:r>
              <a:rPr lang="en-US" dirty="0" smtClean="0"/>
              <a:t>CS152, Spring</a:t>
            </a:r>
            <a:r>
              <a:rPr lang="en-US" baseline="0" dirty="0" smtClean="0"/>
              <a:t> 2012</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rgbClr val="0332B7"/>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mn-lt"/>
          <a:ea typeface="ＭＳ Ｐゴシック" charset="-128"/>
          <a:cs typeface="ＭＳ Ｐゴシック" charset="-128"/>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mn-lt"/>
          <a:ea typeface="ＭＳ Ｐゴシック" charset="-128"/>
        </a:defRPr>
      </a:lvl2pPr>
      <a:lvl3pPr marL="1143000" indent="-228600" algn="l" rtl="0" eaLnBrk="0" fontAlgn="base" hangingPunct="0">
        <a:lnSpc>
          <a:spcPct val="90000"/>
        </a:lnSpc>
        <a:spcBef>
          <a:spcPct val="30000"/>
        </a:spcBef>
        <a:spcAft>
          <a:spcPct val="0"/>
        </a:spcAft>
        <a:buSzPct val="100000"/>
        <a:buChar char="»"/>
        <a:defRPr>
          <a:solidFill>
            <a:schemeClr val="tx1"/>
          </a:solidFill>
          <a:latin typeface="+mn-lt"/>
          <a:ea typeface="ＭＳ Ｐゴシック" charset="-128"/>
        </a:defRPr>
      </a:lvl3pPr>
      <a:lvl4pPr marL="1543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4pPr>
      <a:lvl5pPr marL="20002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3828-6825-D14F-A1E4-6AC47EF8F4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png"/><Relationship Id="rId13" Type="http://schemas.openxmlformats.org/officeDocument/2006/relationships/image" Target="../media/image15.jpeg"/><Relationship Id="rId1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jpeg"/><Relationship Id="rId9" Type="http://schemas.openxmlformats.org/officeDocument/2006/relationships/image" Target="../media/image11.png"/><Relationship Id="rId10" Type="http://schemas.openxmlformats.org/officeDocument/2006/relationships/image" Target="../media/image1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6050" y="1898650"/>
            <a:ext cx="8834438" cy="1666875"/>
          </a:xfrm>
        </p:spPr>
        <p:txBody>
          <a:bodyPr/>
          <a:lstStyle/>
          <a:p>
            <a:pPr algn="ctr">
              <a:lnSpc>
                <a:spcPct val="120000"/>
              </a:lnSpc>
            </a:pPr>
            <a:r>
              <a:rPr lang="en-US" smtClean="0"/>
              <a:t>CS 152 Computer Architecture and Engineering</a:t>
            </a:r>
            <a:br>
              <a:rPr lang="en-US" smtClean="0"/>
            </a:br>
            <a:r>
              <a:rPr lang="en-US" smtClean="0"/>
              <a:t/>
            </a:r>
            <a:br>
              <a:rPr lang="en-US" smtClean="0"/>
            </a:br>
            <a:r>
              <a:rPr lang="en-US" smtClean="0"/>
              <a:t> Lecture 1 - Introduction </a:t>
            </a:r>
            <a:br>
              <a:rPr lang="en-US" smtClean="0"/>
            </a:br>
            <a:endParaRPr lang="en-US"/>
          </a:p>
        </p:txBody>
      </p:sp>
      <p:sp>
        <p:nvSpPr>
          <p:cNvPr id="15363" name="Rectangle 3"/>
          <p:cNvSpPr>
            <a:spLocks noGrp="1" noChangeArrowheads="1"/>
          </p:cNvSpPr>
          <p:nvPr>
            <p:ph type="subTitle" idx="1"/>
          </p:nvPr>
        </p:nvSpPr>
        <p:spPr>
          <a:xfrm>
            <a:off x="1171575" y="4289425"/>
            <a:ext cx="6900863" cy="1295400"/>
          </a:xfrm>
        </p:spPr>
        <p:txBody>
          <a:bodyPr/>
          <a:lstStyle/>
          <a:p>
            <a:pPr>
              <a:lnSpc>
                <a:spcPct val="70000"/>
              </a:lnSpc>
            </a:pPr>
            <a:r>
              <a:rPr lang="en-US" smtClean="0"/>
              <a:t>Krste Asanovic</a:t>
            </a:r>
          </a:p>
          <a:p>
            <a:pPr>
              <a:lnSpc>
                <a:spcPct val="70000"/>
              </a:lnSpc>
            </a:pPr>
            <a:r>
              <a:rPr lang="en-US" sz="2000" smtClean="0"/>
              <a:t>Electrical Engineering and Computer Sciences</a:t>
            </a:r>
          </a:p>
          <a:p>
            <a:pPr>
              <a:lnSpc>
                <a:spcPct val="70000"/>
              </a:lnSpc>
            </a:pPr>
            <a:r>
              <a:rPr lang="en-US" sz="2000" smtClean="0"/>
              <a:t>University of California at Berkeley</a:t>
            </a:r>
          </a:p>
          <a:p>
            <a:pPr>
              <a:lnSpc>
                <a:spcPct val="70000"/>
              </a:lnSpc>
            </a:pPr>
            <a:endParaRPr lang="en-US" sz="2000" smtClean="0"/>
          </a:p>
          <a:p>
            <a:pPr>
              <a:lnSpc>
                <a:spcPct val="70000"/>
              </a:lnSpc>
            </a:pPr>
            <a:r>
              <a:rPr lang="en-US" sz="2000" b="1" smtClean="0">
                <a:latin typeface="Courier" charset="0"/>
              </a:rPr>
              <a:t>http://www.eecs.berkeley.edu/~krste</a:t>
            </a:r>
          </a:p>
          <a:p>
            <a:pPr>
              <a:lnSpc>
                <a:spcPct val="70000"/>
              </a:lnSpc>
            </a:pPr>
            <a:r>
              <a:rPr lang="en-US" sz="2000" b="1" smtClean="0">
                <a:latin typeface="Courier" charset="0"/>
              </a:rPr>
              <a:t>http://inst.eecs.berkeley.edu/~cs152</a:t>
            </a:r>
          </a:p>
          <a:p>
            <a:pPr>
              <a:lnSpc>
                <a:spcPct val="70000"/>
              </a:lnSpc>
            </a:pPr>
            <a:endParaRPr lang="en-US" sz="2000" smtClean="0"/>
          </a:p>
          <a:p>
            <a:pPr>
              <a:lnSpc>
                <a:spcPct val="70000"/>
              </a:lnSpc>
            </a:pPr>
            <a:endParaRPr lang="en-US" sz="20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8" name="Slide Number Placeholder 5"/>
          <p:cNvSpPr>
            <a:spLocks noGrp="1"/>
          </p:cNvSpPr>
          <p:nvPr>
            <p:ph type="sldNum" sz="quarter" idx="12"/>
          </p:nvPr>
        </p:nvSpPr>
        <p:spPr>
          <a:noFill/>
        </p:spPr>
        <p:txBody>
          <a:bodyPr/>
          <a:lstStyle/>
          <a:p>
            <a:fld id="{6D6C8BEE-2FFC-DC40-A9DA-A4DB04D3BC82}" type="slidenum">
              <a:rPr lang="en-US"/>
              <a:pPr/>
              <a:t>10</a:t>
            </a:fld>
            <a:endParaRPr lang="en-US" b="0">
              <a:solidFill>
                <a:srgbClr val="FBBA03"/>
              </a:solidFill>
            </a:endParaRPr>
          </a:p>
        </p:txBody>
      </p:sp>
      <p:sp>
        <p:nvSpPr>
          <p:cNvPr id="41989" name="Rectangle 2"/>
          <p:cNvSpPr>
            <a:spLocks noGrp="1" noChangeArrowheads="1"/>
          </p:cNvSpPr>
          <p:nvPr>
            <p:ph type="title"/>
          </p:nvPr>
        </p:nvSpPr>
        <p:spPr>
          <a:xfrm>
            <a:off x="990600" y="457200"/>
            <a:ext cx="7239000" cy="381000"/>
          </a:xfrm>
          <a:noFill/>
        </p:spPr>
        <p:txBody>
          <a:bodyPr lIns="90488" tIns="44450" rIns="90488" bIns="44450"/>
          <a:lstStyle/>
          <a:p>
            <a:r>
              <a:rPr lang="en-US"/>
              <a:t>CS 152 Course Focus</a:t>
            </a:r>
          </a:p>
        </p:txBody>
      </p:sp>
      <p:sp>
        <p:nvSpPr>
          <p:cNvPr id="41990" name="Rectangle 3"/>
          <p:cNvSpPr>
            <a:spLocks noGrp="1" noChangeArrowheads="1"/>
          </p:cNvSpPr>
          <p:nvPr>
            <p:ph type="body" idx="1"/>
          </p:nvPr>
        </p:nvSpPr>
        <p:spPr>
          <a:xfrm>
            <a:off x="762000" y="914400"/>
            <a:ext cx="7848600" cy="1600200"/>
          </a:xfrm>
          <a:noFill/>
        </p:spPr>
        <p:txBody>
          <a:bodyPr lIns="90488" tIns="44450" rIns="90488" bIns="44450"/>
          <a:lstStyle/>
          <a:p>
            <a:pPr>
              <a:buFontTx/>
              <a:buNone/>
            </a:pPr>
            <a:r>
              <a:rPr lang="en-US" sz="2800" dirty="0"/>
              <a:t>Understanding the design techniques, machine structures, technology factors, evaluation methods that will determine the form of computers in 21st Century</a:t>
            </a:r>
          </a:p>
        </p:txBody>
      </p:sp>
      <p:sp>
        <p:nvSpPr>
          <p:cNvPr id="41991" name="Rectangle 4"/>
          <p:cNvSpPr>
            <a:spLocks noChangeArrowheads="1"/>
          </p:cNvSpPr>
          <p:nvPr/>
        </p:nvSpPr>
        <p:spPr bwMode="auto">
          <a:xfrm>
            <a:off x="2463800" y="2922588"/>
            <a:ext cx="1468438"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Technology</a:t>
            </a:r>
          </a:p>
        </p:txBody>
      </p:sp>
      <p:sp>
        <p:nvSpPr>
          <p:cNvPr id="41992" name="Rectangle 5"/>
          <p:cNvSpPr>
            <a:spLocks noChangeArrowheads="1"/>
          </p:cNvSpPr>
          <p:nvPr/>
        </p:nvSpPr>
        <p:spPr bwMode="auto">
          <a:xfrm>
            <a:off x="6184900" y="3011488"/>
            <a:ext cx="1649413"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Programming</a:t>
            </a:r>
          </a:p>
        </p:txBody>
      </p:sp>
      <p:sp>
        <p:nvSpPr>
          <p:cNvPr id="41993" name="Rectangle 6"/>
          <p:cNvSpPr>
            <a:spLocks noChangeArrowheads="1"/>
          </p:cNvSpPr>
          <p:nvPr/>
        </p:nvSpPr>
        <p:spPr bwMode="auto">
          <a:xfrm>
            <a:off x="6184900" y="3278188"/>
            <a:ext cx="1349375"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Languages</a:t>
            </a:r>
          </a:p>
        </p:txBody>
      </p:sp>
      <p:sp>
        <p:nvSpPr>
          <p:cNvPr id="41994" name="Rectangle 7"/>
          <p:cNvSpPr>
            <a:spLocks noChangeArrowheads="1"/>
          </p:cNvSpPr>
          <p:nvPr/>
        </p:nvSpPr>
        <p:spPr bwMode="auto">
          <a:xfrm>
            <a:off x="1708150" y="5227638"/>
            <a:ext cx="1328738"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Operating</a:t>
            </a:r>
          </a:p>
        </p:txBody>
      </p:sp>
      <p:sp>
        <p:nvSpPr>
          <p:cNvPr id="41995" name="Rectangle 8"/>
          <p:cNvSpPr>
            <a:spLocks noChangeArrowheads="1"/>
          </p:cNvSpPr>
          <p:nvPr/>
        </p:nvSpPr>
        <p:spPr bwMode="auto">
          <a:xfrm>
            <a:off x="1708150" y="5507038"/>
            <a:ext cx="1149350"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Systems</a:t>
            </a:r>
          </a:p>
        </p:txBody>
      </p:sp>
      <p:sp>
        <p:nvSpPr>
          <p:cNvPr id="41996" name="Rectangle 9"/>
          <p:cNvSpPr>
            <a:spLocks noChangeArrowheads="1"/>
          </p:cNvSpPr>
          <p:nvPr/>
        </p:nvSpPr>
        <p:spPr bwMode="auto">
          <a:xfrm>
            <a:off x="6959600" y="5397500"/>
            <a:ext cx="1214438" cy="404813"/>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97000"/>
              </a:lnSpc>
              <a:spcBef>
                <a:spcPct val="0"/>
              </a:spcBef>
            </a:pPr>
            <a:r>
              <a:rPr lang="en-US" sz="2400" b="1" i="1" dirty="0">
                <a:solidFill>
                  <a:schemeClr val="tx1"/>
                </a:solidFill>
                <a:latin typeface="Comic Sans MS" charset="0"/>
              </a:rPr>
              <a:t>History</a:t>
            </a:r>
          </a:p>
        </p:txBody>
      </p:sp>
      <p:sp>
        <p:nvSpPr>
          <p:cNvPr id="41997" name="Rectangle 10"/>
          <p:cNvSpPr>
            <a:spLocks noChangeArrowheads="1"/>
          </p:cNvSpPr>
          <p:nvPr/>
        </p:nvSpPr>
        <p:spPr bwMode="auto">
          <a:xfrm>
            <a:off x="533400" y="3657600"/>
            <a:ext cx="1577975"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Applications</a:t>
            </a:r>
          </a:p>
        </p:txBody>
      </p:sp>
      <p:sp>
        <p:nvSpPr>
          <p:cNvPr id="41998" name="Line 11"/>
          <p:cNvSpPr>
            <a:spLocks noChangeShapeType="1"/>
          </p:cNvSpPr>
          <p:nvPr/>
        </p:nvSpPr>
        <p:spPr bwMode="auto">
          <a:xfrm>
            <a:off x="2057400" y="3810000"/>
            <a:ext cx="889000" cy="1905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1999" name="Line 12"/>
          <p:cNvSpPr>
            <a:spLocks noChangeShapeType="1"/>
          </p:cNvSpPr>
          <p:nvPr/>
        </p:nvSpPr>
        <p:spPr bwMode="auto">
          <a:xfrm flipV="1">
            <a:off x="3124200" y="5016500"/>
            <a:ext cx="368300" cy="4699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00" name="Line 13"/>
          <p:cNvSpPr>
            <a:spLocks noChangeShapeType="1"/>
          </p:cNvSpPr>
          <p:nvPr/>
        </p:nvSpPr>
        <p:spPr bwMode="auto">
          <a:xfrm>
            <a:off x="3454400" y="3289300"/>
            <a:ext cx="393700" cy="6477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01" name="Line 14"/>
          <p:cNvSpPr>
            <a:spLocks noChangeShapeType="1"/>
          </p:cNvSpPr>
          <p:nvPr/>
        </p:nvSpPr>
        <p:spPr bwMode="auto">
          <a:xfrm flipH="1">
            <a:off x="5486400" y="3352800"/>
            <a:ext cx="787400" cy="5588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02" name="Line 15"/>
          <p:cNvSpPr>
            <a:spLocks noChangeShapeType="1"/>
          </p:cNvSpPr>
          <p:nvPr/>
        </p:nvSpPr>
        <p:spPr bwMode="auto">
          <a:xfrm flipH="1" flipV="1">
            <a:off x="5753100" y="4953000"/>
            <a:ext cx="1270000" cy="660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2003" name="Rectangle 16"/>
          <p:cNvSpPr>
            <a:spLocks noChangeArrowheads="1"/>
          </p:cNvSpPr>
          <p:nvPr/>
        </p:nvSpPr>
        <p:spPr bwMode="auto">
          <a:xfrm>
            <a:off x="6848475" y="3733800"/>
            <a:ext cx="1965325" cy="517525"/>
          </a:xfrm>
          <a:prstGeom prst="rect">
            <a:avLst/>
          </a:prstGeom>
          <a:noFill/>
          <a:ln w="12700">
            <a:noFill/>
            <a:miter lim="800000"/>
            <a:headEnd/>
            <a:tailEnd/>
          </a:ln>
        </p:spPr>
        <p:txBody>
          <a:bodyPr wrap="none" lIns="63500" tIns="25400" rIns="63500" bIns="25400">
            <a:prstTxWarp prst="textNoShape">
              <a:avLst/>
            </a:prstTxWarp>
            <a:spAutoFit/>
          </a:bodyPr>
          <a:lstStyle/>
          <a:p>
            <a:pPr algn="ctr">
              <a:lnSpc>
                <a:spcPct val="85000"/>
              </a:lnSpc>
              <a:spcBef>
                <a:spcPct val="0"/>
              </a:spcBef>
            </a:pPr>
            <a:r>
              <a:rPr lang="en-US" sz="1800">
                <a:solidFill>
                  <a:schemeClr val="tx1"/>
                </a:solidFill>
                <a:latin typeface="Comic Sans MS" charset="0"/>
              </a:rPr>
              <a:t>Interface Design</a:t>
            </a:r>
          </a:p>
          <a:p>
            <a:pPr algn="ctr">
              <a:lnSpc>
                <a:spcPct val="85000"/>
              </a:lnSpc>
              <a:spcBef>
                <a:spcPct val="0"/>
              </a:spcBef>
            </a:pPr>
            <a:r>
              <a:rPr lang="en-US" sz="1800">
                <a:solidFill>
                  <a:schemeClr val="tx1"/>
                </a:solidFill>
                <a:latin typeface="Comic Sans MS" charset="0"/>
              </a:rPr>
              <a:t>(ISA)</a:t>
            </a:r>
          </a:p>
        </p:txBody>
      </p:sp>
      <p:sp>
        <p:nvSpPr>
          <p:cNvPr id="42004" name="Line 17"/>
          <p:cNvSpPr>
            <a:spLocks noChangeShapeType="1"/>
          </p:cNvSpPr>
          <p:nvPr/>
        </p:nvSpPr>
        <p:spPr bwMode="auto">
          <a:xfrm flipH="1">
            <a:off x="6553200" y="3886200"/>
            <a:ext cx="381000" cy="762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42005" name="Rectangle 18"/>
          <p:cNvSpPr>
            <a:spLocks noChangeArrowheads="1"/>
          </p:cNvSpPr>
          <p:nvPr/>
        </p:nvSpPr>
        <p:spPr bwMode="auto">
          <a:xfrm>
            <a:off x="3111500" y="5264150"/>
            <a:ext cx="3086100" cy="67945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ctr">
              <a:lnSpc>
                <a:spcPct val="86000"/>
              </a:lnSpc>
              <a:spcBef>
                <a:spcPct val="40000"/>
              </a:spcBef>
            </a:pPr>
            <a:r>
              <a:rPr lang="en-US" sz="2400" b="1">
                <a:solidFill>
                  <a:schemeClr val="tx1"/>
                </a:solidFill>
                <a:latin typeface="Comic Sans MS" charset="0"/>
              </a:rPr>
              <a:t>Measurement &amp; Evaluation</a:t>
            </a:r>
          </a:p>
        </p:txBody>
      </p:sp>
      <p:sp>
        <p:nvSpPr>
          <p:cNvPr id="42006" name="Rectangle 19"/>
          <p:cNvSpPr>
            <a:spLocks noChangeArrowheads="1"/>
          </p:cNvSpPr>
          <p:nvPr/>
        </p:nvSpPr>
        <p:spPr bwMode="auto">
          <a:xfrm>
            <a:off x="4251325" y="2844800"/>
            <a:ext cx="1665288" cy="361950"/>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spcBef>
                <a:spcPct val="0"/>
              </a:spcBef>
            </a:pPr>
            <a:r>
              <a:rPr lang="en-US" sz="2400" b="1">
                <a:latin typeface="Comic Sans MS" charset="0"/>
              </a:rPr>
              <a:t>Parallelism</a:t>
            </a:r>
            <a:endParaRPr lang="en-US" sz="2400">
              <a:latin typeface="Comic Sans MS" charset="0"/>
            </a:endParaRPr>
          </a:p>
        </p:txBody>
      </p:sp>
      <p:sp>
        <p:nvSpPr>
          <p:cNvPr id="42007" name="Line 20"/>
          <p:cNvSpPr>
            <a:spLocks noChangeShapeType="1"/>
          </p:cNvSpPr>
          <p:nvPr/>
        </p:nvSpPr>
        <p:spPr bwMode="auto">
          <a:xfrm flipH="1">
            <a:off x="4794250" y="3206750"/>
            <a:ext cx="88900" cy="673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42008" name="Rectangle 21"/>
          <p:cNvSpPr>
            <a:spLocks noChangeArrowheads="1"/>
          </p:cNvSpPr>
          <p:nvPr/>
        </p:nvSpPr>
        <p:spPr bwMode="auto">
          <a:xfrm>
            <a:off x="2895600" y="3962400"/>
            <a:ext cx="3581400" cy="763588"/>
          </a:xfrm>
          <a:prstGeom prst="rect">
            <a:avLst/>
          </a:prstGeom>
          <a:noFill/>
          <a:ln w="12700">
            <a:solidFill>
              <a:schemeClr val="tx1"/>
            </a:solidFill>
            <a:miter lim="800000"/>
            <a:headEnd/>
            <a:tailEnd/>
          </a:ln>
        </p:spPr>
        <p:txBody>
          <a:bodyPr lIns="63500" tIns="25400" rIns="63500" bIns="25400">
            <a:prstTxWarp prst="textNoShape">
              <a:avLst/>
            </a:prstTxWarp>
            <a:spAutoFit/>
          </a:bodyPr>
          <a:lstStyle/>
          <a:p>
            <a:pPr>
              <a:lnSpc>
                <a:spcPct val="85000"/>
              </a:lnSpc>
              <a:spcBef>
                <a:spcPct val="0"/>
              </a:spcBef>
            </a:pPr>
            <a:r>
              <a:rPr lang="en-US" sz="1800">
                <a:solidFill>
                  <a:schemeClr val="tx1"/>
                </a:solidFill>
                <a:latin typeface="Comic Sans MS" charset="0"/>
              </a:rPr>
              <a:t>Computer Architecture:</a:t>
            </a:r>
          </a:p>
          <a:p>
            <a:pPr>
              <a:lnSpc>
                <a:spcPct val="85000"/>
              </a:lnSpc>
              <a:spcBef>
                <a:spcPct val="0"/>
              </a:spcBef>
            </a:pPr>
            <a:r>
              <a:rPr lang="en-US" sz="1800">
                <a:solidFill>
                  <a:schemeClr val="tx1"/>
                </a:solidFill>
                <a:latin typeface="Comic Sans MS" charset="0"/>
              </a:rPr>
              <a:t>• Organization</a:t>
            </a:r>
          </a:p>
          <a:p>
            <a:pPr>
              <a:lnSpc>
                <a:spcPct val="85000"/>
              </a:lnSpc>
              <a:spcBef>
                <a:spcPct val="0"/>
              </a:spcBef>
            </a:pPr>
            <a:r>
              <a:rPr lang="en-US" sz="1800">
                <a:solidFill>
                  <a:schemeClr val="tx1"/>
                </a:solidFill>
                <a:latin typeface="Comic Sans MS" charset="0"/>
              </a:rPr>
              <a:t>• Hardware/Software Boundary</a:t>
            </a:r>
          </a:p>
        </p:txBody>
      </p:sp>
      <p:sp>
        <p:nvSpPr>
          <p:cNvPr id="42009" name="Text Box 22"/>
          <p:cNvSpPr txBox="1">
            <a:spLocks noChangeArrowheads="1"/>
          </p:cNvSpPr>
          <p:nvPr/>
        </p:nvSpPr>
        <p:spPr bwMode="auto">
          <a:xfrm>
            <a:off x="7086600" y="4648200"/>
            <a:ext cx="1220788" cy="366713"/>
          </a:xfrm>
          <a:prstGeom prst="rect">
            <a:avLst/>
          </a:prstGeom>
          <a:noFill/>
          <a:ln w="57150">
            <a:noFill/>
            <a:miter lim="800000"/>
            <a:headEnd/>
            <a:tailEnd/>
          </a:ln>
        </p:spPr>
        <p:txBody>
          <a:bodyPr wrap="none">
            <a:prstTxWarp prst="textNoShape">
              <a:avLst/>
            </a:prstTxWarp>
            <a:spAutoFit/>
          </a:bodyPr>
          <a:lstStyle/>
          <a:p>
            <a:pPr>
              <a:spcBef>
                <a:spcPct val="0"/>
              </a:spcBef>
            </a:pPr>
            <a:r>
              <a:rPr lang="en-US" sz="1800" b="1">
                <a:solidFill>
                  <a:schemeClr val="tx1"/>
                </a:solidFill>
                <a:latin typeface="Comic Sans MS" charset="0"/>
              </a:rPr>
              <a:t>Compilers</a:t>
            </a:r>
          </a:p>
        </p:txBody>
      </p:sp>
      <p:sp>
        <p:nvSpPr>
          <p:cNvPr id="42010" name="Line 23"/>
          <p:cNvSpPr>
            <a:spLocks noChangeShapeType="1"/>
          </p:cNvSpPr>
          <p:nvPr/>
        </p:nvSpPr>
        <p:spPr bwMode="auto">
          <a:xfrm flipH="1" flipV="1">
            <a:off x="6553200" y="4724400"/>
            <a:ext cx="609600" cy="76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noFill/>
        </p:spPr>
        <p:txBody>
          <a:bodyPr/>
          <a:lstStyle/>
          <a:p>
            <a:fld id="{F796F70B-5D83-364D-AC46-6B36085F8A66}" type="slidenum">
              <a:rPr lang="en-US"/>
              <a:pPr/>
              <a:t>11</a:t>
            </a:fld>
            <a:endParaRPr lang="en-US" b="0">
              <a:solidFill>
                <a:srgbClr val="FBBA03"/>
              </a:solidFill>
            </a:endParaRPr>
          </a:p>
        </p:txBody>
      </p:sp>
      <p:sp>
        <p:nvSpPr>
          <p:cNvPr id="39941" name="Rectangle 2"/>
          <p:cNvSpPr>
            <a:spLocks noGrp="1" noChangeArrowheads="1"/>
          </p:cNvSpPr>
          <p:nvPr>
            <p:ph type="title"/>
          </p:nvPr>
        </p:nvSpPr>
        <p:spPr/>
        <p:txBody>
          <a:bodyPr/>
          <a:lstStyle/>
          <a:p>
            <a:r>
              <a:rPr lang="en-US" dirty="0"/>
              <a:t>The</a:t>
            </a:r>
            <a:r>
              <a:rPr lang="en-US" dirty="0" smtClean="0"/>
              <a:t> “New” </a:t>
            </a:r>
            <a:r>
              <a:rPr lang="en-US" dirty="0"/>
              <a:t>CS152</a:t>
            </a:r>
          </a:p>
        </p:txBody>
      </p:sp>
      <p:sp>
        <p:nvSpPr>
          <p:cNvPr id="39942" name="Rectangle 3"/>
          <p:cNvSpPr>
            <a:spLocks noGrp="1" noChangeArrowheads="1"/>
          </p:cNvSpPr>
          <p:nvPr>
            <p:ph type="body" idx="1"/>
          </p:nvPr>
        </p:nvSpPr>
        <p:spPr>
          <a:xfrm>
            <a:off x="228600" y="990600"/>
            <a:ext cx="8763000" cy="5486400"/>
          </a:xfrm>
        </p:spPr>
        <p:txBody>
          <a:bodyPr/>
          <a:lstStyle/>
          <a:p>
            <a:r>
              <a:rPr lang="en-US" dirty="0" smtClean="0"/>
              <a:t>No FPGA design component</a:t>
            </a:r>
          </a:p>
          <a:p>
            <a:pPr lvl="1"/>
            <a:r>
              <a:rPr lang="en-US" dirty="0" smtClean="0"/>
              <a:t>Take CS150 for digital engineering with </a:t>
            </a:r>
            <a:r>
              <a:rPr lang="en-US" dirty="0" err="1" smtClean="0"/>
              <a:t>FPGAs</a:t>
            </a:r>
            <a:endParaRPr lang="en-US" dirty="0" smtClean="0"/>
          </a:p>
          <a:p>
            <a:pPr lvl="1"/>
            <a:r>
              <a:rPr lang="en-US" dirty="0" smtClean="0"/>
              <a:t>Or CS250 for digital VLSI design with ASIC technology</a:t>
            </a:r>
          </a:p>
          <a:p>
            <a:r>
              <a:rPr lang="en-US" dirty="0" smtClean="0"/>
              <a:t>New </a:t>
            </a:r>
            <a:r>
              <a:rPr lang="en-US" dirty="0"/>
              <a:t>CS152 focuses on interaction of software and hardware</a:t>
            </a:r>
          </a:p>
          <a:p>
            <a:pPr lvl="1"/>
            <a:r>
              <a:rPr lang="en-US" dirty="0"/>
              <a:t>more architecture and less digital </a:t>
            </a:r>
            <a:r>
              <a:rPr lang="en-US" dirty="0" smtClean="0"/>
              <a:t>engineering</a:t>
            </a:r>
          </a:p>
          <a:p>
            <a:pPr lvl="1"/>
            <a:r>
              <a:rPr lang="en-US" dirty="0" smtClean="0"/>
              <a:t>more useful for OS developers, compiler writers, performance programmers</a:t>
            </a:r>
          </a:p>
          <a:p>
            <a:r>
              <a:rPr lang="en-US" dirty="0" smtClean="0"/>
              <a:t>Much </a:t>
            </a:r>
            <a:r>
              <a:rPr lang="en-US" dirty="0"/>
              <a:t>of the material you’ll learn this term was previously in CS252</a:t>
            </a:r>
          </a:p>
          <a:p>
            <a:pPr lvl="1"/>
            <a:r>
              <a:rPr lang="en-US" dirty="0"/>
              <a:t>Some of the current CS61C, I first saw in CS252</a:t>
            </a:r>
            <a:r>
              <a:rPr lang="en-US" dirty="0" smtClean="0"/>
              <a:t> over 20 </a:t>
            </a:r>
            <a:r>
              <a:rPr lang="en-US" dirty="0"/>
              <a:t>years ago!</a:t>
            </a:r>
          </a:p>
          <a:p>
            <a:pPr lvl="1"/>
            <a:r>
              <a:rPr lang="en-US" dirty="0"/>
              <a:t>Maybe every 10 years, shift CS252-&gt;CS152-&gt;CS61C?</a:t>
            </a:r>
          </a:p>
          <a:p>
            <a:r>
              <a:rPr lang="en-US" dirty="0"/>
              <a:t>Class contains labs based on various different machine designs</a:t>
            </a:r>
          </a:p>
          <a:p>
            <a:pPr lvl="1"/>
            <a:r>
              <a:rPr lang="en-US" dirty="0"/>
              <a:t>Experiment with how architectural mechanisms work in practice on real </a:t>
            </a:r>
            <a:r>
              <a:rPr lang="en-US" dirty="0" smtClean="0"/>
              <a:t>software.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6" name="Slide Number Placeholder 5"/>
          <p:cNvSpPr>
            <a:spLocks noGrp="1"/>
          </p:cNvSpPr>
          <p:nvPr>
            <p:ph type="sldNum" sz="quarter" idx="12"/>
          </p:nvPr>
        </p:nvSpPr>
        <p:spPr>
          <a:noFill/>
        </p:spPr>
        <p:txBody>
          <a:bodyPr/>
          <a:lstStyle/>
          <a:p>
            <a:fld id="{F64F1D74-411E-ED45-819C-341F8983A1D9}" type="slidenum">
              <a:rPr lang="en-US"/>
              <a:pPr/>
              <a:t>12</a:t>
            </a:fld>
            <a:endParaRPr lang="en-US" b="0">
              <a:solidFill>
                <a:srgbClr val="FBBA03"/>
              </a:solidFill>
            </a:endParaRPr>
          </a:p>
        </p:txBody>
      </p:sp>
      <p:sp>
        <p:nvSpPr>
          <p:cNvPr id="54277" name="Rectangle 2"/>
          <p:cNvSpPr>
            <a:spLocks noGrp="1" noChangeArrowheads="1"/>
          </p:cNvSpPr>
          <p:nvPr>
            <p:ph type="title"/>
          </p:nvPr>
        </p:nvSpPr>
        <p:spPr>
          <a:noFill/>
        </p:spPr>
        <p:txBody>
          <a:bodyPr lIns="90488" tIns="44450" rIns="90488" bIns="44450"/>
          <a:lstStyle/>
          <a:p>
            <a:r>
              <a:rPr lang="en-US"/>
              <a:t>Related Courses</a:t>
            </a:r>
          </a:p>
        </p:txBody>
      </p:sp>
      <p:sp>
        <p:nvSpPr>
          <p:cNvPr id="862211" name="Rectangle 3"/>
          <p:cNvSpPr>
            <a:spLocks noChangeArrowheads="1"/>
          </p:cNvSpPr>
          <p:nvPr/>
        </p:nvSpPr>
        <p:spPr bwMode="auto">
          <a:xfrm>
            <a:off x="615950" y="2444750"/>
            <a:ext cx="13589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rPr>
              <a:t>CS61C</a:t>
            </a:r>
          </a:p>
        </p:txBody>
      </p:sp>
      <p:sp>
        <p:nvSpPr>
          <p:cNvPr id="862212" name="Rectangle 4"/>
          <p:cNvSpPr>
            <a:spLocks noChangeArrowheads="1"/>
          </p:cNvSpPr>
          <p:nvPr/>
        </p:nvSpPr>
        <p:spPr bwMode="auto">
          <a:xfrm>
            <a:off x="3740150" y="2444750"/>
            <a:ext cx="1358900" cy="977900"/>
          </a:xfrm>
          <a:prstGeom prst="rect">
            <a:avLst/>
          </a:prstGeom>
          <a:solidFill>
            <a:schemeClr val="bg2"/>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bg1"/>
                </a:solidFill>
              </a:rPr>
              <a:t>CS 152</a:t>
            </a:r>
          </a:p>
        </p:txBody>
      </p:sp>
      <p:sp>
        <p:nvSpPr>
          <p:cNvPr id="54280" name="Line 5"/>
          <p:cNvSpPr>
            <a:spLocks noChangeShapeType="1"/>
          </p:cNvSpPr>
          <p:nvPr/>
        </p:nvSpPr>
        <p:spPr bwMode="auto">
          <a:xfrm>
            <a:off x="2006600" y="2971800"/>
            <a:ext cx="1701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862214" name="Rectangle 6"/>
          <p:cNvSpPr>
            <a:spLocks noChangeArrowheads="1"/>
          </p:cNvSpPr>
          <p:nvPr/>
        </p:nvSpPr>
        <p:spPr bwMode="auto">
          <a:xfrm>
            <a:off x="6781800" y="762000"/>
            <a:ext cx="16002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rPr>
              <a:t>CS 258</a:t>
            </a:r>
          </a:p>
        </p:txBody>
      </p:sp>
      <p:sp>
        <p:nvSpPr>
          <p:cNvPr id="54282" name="Line 7"/>
          <p:cNvSpPr>
            <a:spLocks noChangeShapeType="1"/>
          </p:cNvSpPr>
          <p:nvPr/>
        </p:nvSpPr>
        <p:spPr bwMode="auto">
          <a:xfrm>
            <a:off x="5111750" y="2971800"/>
            <a:ext cx="17399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862216" name="Rectangle 8"/>
          <p:cNvSpPr>
            <a:spLocks noChangeArrowheads="1"/>
          </p:cNvSpPr>
          <p:nvPr/>
        </p:nvSpPr>
        <p:spPr bwMode="auto">
          <a:xfrm>
            <a:off x="3740150" y="4654550"/>
            <a:ext cx="13589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rPr>
              <a:t>CS 150</a:t>
            </a:r>
          </a:p>
        </p:txBody>
      </p:sp>
      <p:sp>
        <p:nvSpPr>
          <p:cNvPr id="54284" name="Rectangle 9"/>
          <p:cNvSpPr>
            <a:spLocks noChangeArrowheads="1"/>
          </p:cNvSpPr>
          <p:nvPr/>
        </p:nvSpPr>
        <p:spPr bwMode="auto">
          <a:xfrm>
            <a:off x="0" y="3505200"/>
            <a:ext cx="2743200" cy="912813"/>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1800" b="1">
                <a:solidFill>
                  <a:schemeClr val="tx1"/>
                </a:solidFill>
              </a:rPr>
              <a:t>Basic computer organization, first look at pipelines + caches</a:t>
            </a:r>
          </a:p>
        </p:txBody>
      </p:sp>
      <p:sp>
        <p:nvSpPr>
          <p:cNvPr id="54285" name="Rectangle 10"/>
          <p:cNvSpPr>
            <a:spLocks noChangeArrowheads="1"/>
          </p:cNvSpPr>
          <p:nvPr/>
        </p:nvSpPr>
        <p:spPr bwMode="auto">
          <a:xfrm>
            <a:off x="2743200" y="3429000"/>
            <a:ext cx="3124200" cy="912813"/>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a:solidFill>
                  <a:schemeClr val="tx1"/>
                </a:solidFill>
              </a:rPr>
              <a:t>Computer Architecture, First look at parallel architectures</a:t>
            </a:r>
          </a:p>
        </p:txBody>
      </p:sp>
      <p:sp>
        <p:nvSpPr>
          <p:cNvPr id="54286" name="Rectangle 11"/>
          <p:cNvSpPr>
            <a:spLocks noChangeArrowheads="1"/>
          </p:cNvSpPr>
          <p:nvPr/>
        </p:nvSpPr>
        <p:spPr bwMode="auto">
          <a:xfrm>
            <a:off x="6138863" y="1752600"/>
            <a:ext cx="2595562" cy="638175"/>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b="1">
                <a:solidFill>
                  <a:schemeClr val="tx1"/>
                </a:solidFill>
              </a:rPr>
              <a:t>Parallel Architectures,</a:t>
            </a:r>
          </a:p>
          <a:p>
            <a:pPr>
              <a:spcBef>
                <a:spcPct val="0"/>
              </a:spcBef>
            </a:pPr>
            <a:r>
              <a:rPr lang="en-US" sz="1800" b="1">
                <a:solidFill>
                  <a:schemeClr val="tx1"/>
                </a:solidFill>
              </a:rPr>
              <a:t>Languages, Systems</a:t>
            </a:r>
          </a:p>
        </p:txBody>
      </p:sp>
      <p:sp>
        <p:nvSpPr>
          <p:cNvPr id="54287" name="Rectangle 12"/>
          <p:cNvSpPr>
            <a:spLocks noChangeArrowheads="1"/>
          </p:cNvSpPr>
          <p:nvPr/>
        </p:nvSpPr>
        <p:spPr bwMode="auto">
          <a:xfrm>
            <a:off x="2667000" y="5768975"/>
            <a:ext cx="3505200" cy="363538"/>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dirty="0">
                <a:solidFill>
                  <a:schemeClr val="tx1"/>
                </a:solidFill>
              </a:rPr>
              <a:t>Digital Logic </a:t>
            </a:r>
            <a:r>
              <a:rPr lang="en-US" sz="1800" b="1" dirty="0" smtClean="0">
                <a:solidFill>
                  <a:schemeClr val="tx1"/>
                </a:solidFill>
              </a:rPr>
              <a:t>Design, </a:t>
            </a:r>
            <a:r>
              <a:rPr lang="en-US" sz="1800" b="1" dirty="0" err="1" smtClean="0">
                <a:solidFill>
                  <a:schemeClr val="tx1"/>
                </a:solidFill>
              </a:rPr>
              <a:t>FPGAs</a:t>
            </a:r>
            <a:endParaRPr lang="en-US" sz="1800" b="1" dirty="0">
              <a:solidFill>
                <a:schemeClr val="tx1"/>
              </a:solidFill>
            </a:endParaRPr>
          </a:p>
        </p:txBody>
      </p:sp>
      <p:sp>
        <p:nvSpPr>
          <p:cNvPr id="54288" name="Rectangle 13"/>
          <p:cNvSpPr>
            <a:spLocks noChangeArrowheads="1"/>
          </p:cNvSpPr>
          <p:nvPr/>
        </p:nvSpPr>
        <p:spPr bwMode="auto">
          <a:xfrm>
            <a:off x="2195513" y="2435225"/>
            <a:ext cx="1400175" cy="993775"/>
          </a:xfrm>
          <a:prstGeom prst="rect">
            <a:avLst/>
          </a:prstGeom>
          <a:noFill/>
          <a:ln w="12700">
            <a:noFill/>
            <a:miter lim="800000"/>
            <a:headEnd/>
            <a:tailEnd/>
          </a:ln>
        </p:spPr>
        <p:txBody>
          <a:bodyPr wrap="none" lIns="90488" tIns="44450" rIns="90488" bIns="44450">
            <a:prstTxWarp prst="textNoShape">
              <a:avLst/>
            </a:prstTxWarp>
            <a:spAutoFit/>
          </a:bodyPr>
          <a:lstStyle/>
          <a:p>
            <a:pPr>
              <a:lnSpc>
                <a:spcPct val="165000"/>
              </a:lnSpc>
              <a:spcBef>
                <a:spcPct val="0"/>
              </a:spcBef>
            </a:pPr>
            <a:r>
              <a:rPr lang="en-US" sz="1800">
                <a:solidFill>
                  <a:schemeClr val="tx1"/>
                </a:solidFill>
              </a:rPr>
              <a:t>Strong</a:t>
            </a:r>
          </a:p>
          <a:p>
            <a:pPr>
              <a:lnSpc>
                <a:spcPct val="165000"/>
              </a:lnSpc>
              <a:spcBef>
                <a:spcPct val="0"/>
              </a:spcBef>
            </a:pPr>
            <a:r>
              <a:rPr lang="en-US" sz="1800">
                <a:solidFill>
                  <a:schemeClr val="tx1"/>
                </a:solidFill>
              </a:rPr>
              <a:t>Prerequisite</a:t>
            </a:r>
          </a:p>
        </p:txBody>
      </p:sp>
      <p:sp>
        <p:nvSpPr>
          <p:cNvPr id="862225" name="Rectangle 17"/>
          <p:cNvSpPr>
            <a:spLocks noChangeArrowheads="1"/>
          </p:cNvSpPr>
          <p:nvPr/>
        </p:nvSpPr>
        <p:spPr bwMode="auto">
          <a:xfrm>
            <a:off x="6911975" y="4724400"/>
            <a:ext cx="1546225"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dirty="0">
                <a:solidFill>
                  <a:schemeClr val="tx1"/>
                </a:solidFill>
              </a:rPr>
              <a:t>CS</a:t>
            </a:r>
            <a:r>
              <a:rPr lang="en-US" sz="2400" b="1" dirty="0" smtClean="0">
                <a:solidFill>
                  <a:schemeClr val="tx1"/>
                </a:solidFill>
              </a:rPr>
              <a:t> 250</a:t>
            </a:r>
            <a:endParaRPr lang="en-US" sz="2400" b="1" dirty="0">
              <a:solidFill>
                <a:schemeClr val="tx1"/>
              </a:solidFill>
            </a:endParaRPr>
          </a:p>
        </p:txBody>
      </p:sp>
      <p:sp>
        <p:nvSpPr>
          <p:cNvPr id="54290" name="Rectangle 18"/>
          <p:cNvSpPr>
            <a:spLocks noChangeArrowheads="1"/>
          </p:cNvSpPr>
          <p:nvPr/>
        </p:nvSpPr>
        <p:spPr bwMode="auto">
          <a:xfrm>
            <a:off x="6324600" y="5791200"/>
            <a:ext cx="2743200" cy="533400"/>
          </a:xfrm>
          <a:prstGeom prst="rect">
            <a:avLst/>
          </a:prstGeom>
          <a:noFill/>
          <a:ln w="12700">
            <a:noFill/>
            <a:miter lim="800000"/>
            <a:headEnd/>
            <a:tailEnd/>
          </a:ln>
        </p:spPr>
        <p:txBody>
          <a:bodyPr lIns="90488" tIns="44450" rIns="90488" bIns="44450">
            <a:prstTxWarp prst="textNoShape">
              <a:avLst/>
            </a:prstTxWarp>
          </a:bodyPr>
          <a:lstStyle/>
          <a:p>
            <a:pPr algn="ctr">
              <a:spcBef>
                <a:spcPct val="0"/>
              </a:spcBef>
            </a:pPr>
            <a:r>
              <a:rPr lang="en-US" sz="1800" b="1" dirty="0" smtClean="0">
                <a:solidFill>
                  <a:schemeClr val="tx1"/>
                </a:solidFill>
              </a:rPr>
              <a:t>VLSI Systems Design</a:t>
            </a:r>
            <a:endParaRPr lang="en-US" sz="1800" b="1" dirty="0">
              <a:solidFill>
                <a:schemeClr val="tx1"/>
              </a:solidFill>
            </a:endParaRPr>
          </a:p>
        </p:txBody>
      </p:sp>
      <p:sp>
        <p:nvSpPr>
          <p:cNvPr id="54291" name="Line 19"/>
          <p:cNvSpPr>
            <a:spLocks noChangeShapeType="1"/>
          </p:cNvSpPr>
          <p:nvPr/>
        </p:nvSpPr>
        <p:spPr bwMode="auto">
          <a:xfrm flipV="1">
            <a:off x="5105400" y="1219200"/>
            <a:ext cx="1676400" cy="14478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862229" name="Rectangle 21"/>
          <p:cNvSpPr>
            <a:spLocks noChangeArrowheads="1"/>
          </p:cNvSpPr>
          <p:nvPr/>
        </p:nvSpPr>
        <p:spPr bwMode="auto">
          <a:xfrm>
            <a:off x="6858000" y="2514600"/>
            <a:ext cx="16002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rPr>
              <a:t>CS 252</a:t>
            </a:r>
          </a:p>
        </p:txBody>
      </p:sp>
      <p:sp>
        <p:nvSpPr>
          <p:cNvPr id="54293" name="Rectangle 22"/>
          <p:cNvSpPr>
            <a:spLocks noChangeArrowheads="1"/>
          </p:cNvSpPr>
          <p:nvPr/>
        </p:nvSpPr>
        <p:spPr bwMode="auto">
          <a:xfrm>
            <a:off x="6324600" y="3505200"/>
            <a:ext cx="2667000" cy="912813"/>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a:solidFill>
                  <a:schemeClr val="tx1"/>
                </a:solidFill>
              </a:rPr>
              <a:t>Graduate Computer Architecture, Advanced Topics</a:t>
            </a:r>
          </a:p>
        </p:txBody>
      </p:sp>
      <p:sp>
        <p:nvSpPr>
          <p:cNvPr id="54294" name="Line 23"/>
          <p:cNvSpPr>
            <a:spLocks noChangeShapeType="1"/>
          </p:cNvSpPr>
          <p:nvPr/>
        </p:nvSpPr>
        <p:spPr bwMode="auto">
          <a:xfrm>
            <a:off x="1981200" y="3124200"/>
            <a:ext cx="1828800" cy="1905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54295" name="Line 24"/>
          <p:cNvSpPr>
            <a:spLocks noChangeShapeType="1"/>
          </p:cNvSpPr>
          <p:nvPr/>
        </p:nvSpPr>
        <p:spPr bwMode="auto">
          <a:xfrm>
            <a:off x="5105400" y="3048000"/>
            <a:ext cx="1828800" cy="1905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54296" name="Line 25"/>
          <p:cNvSpPr>
            <a:spLocks noChangeShapeType="1"/>
          </p:cNvSpPr>
          <p:nvPr/>
        </p:nvSpPr>
        <p:spPr bwMode="auto">
          <a:xfrm>
            <a:off x="5105400" y="5181600"/>
            <a:ext cx="1828800" cy="3048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6" name="Slide Number Placeholder 5"/>
          <p:cNvSpPr>
            <a:spLocks noGrp="1"/>
          </p:cNvSpPr>
          <p:nvPr>
            <p:ph type="sldNum" sz="quarter" idx="12"/>
          </p:nvPr>
        </p:nvSpPr>
        <p:spPr>
          <a:noFill/>
        </p:spPr>
        <p:txBody>
          <a:bodyPr/>
          <a:lstStyle/>
          <a:p>
            <a:fld id="{B2525A46-5C37-324A-8343-06E68139115B}" type="slidenum">
              <a:rPr lang="en-US"/>
              <a:pPr/>
              <a:t>13</a:t>
            </a:fld>
            <a:endParaRPr lang="en-US" b="0">
              <a:solidFill>
                <a:srgbClr val="FBBA03"/>
              </a:solidFill>
            </a:endParaRPr>
          </a:p>
        </p:txBody>
      </p:sp>
      <p:sp>
        <p:nvSpPr>
          <p:cNvPr id="44037" name="Rectangle 2"/>
          <p:cNvSpPr>
            <a:spLocks noGrp="1" noChangeArrowheads="1"/>
          </p:cNvSpPr>
          <p:nvPr>
            <p:ph type="title"/>
          </p:nvPr>
        </p:nvSpPr>
        <p:spPr>
          <a:xfrm>
            <a:off x="566738" y="304800"/>
            <a:ext cx="8120062" cy="873125"/>
          </a:xfrm>
          <a:noFill/>
        </p:spPr>
        <p:txBody>
          <a:bodyPr lIns="90343" tIns="44379" rIns="90343" bIns="44379"/>
          <a:lstStyle/>
          <a:p>
            <a:pPr algn="ctr"/>
            <a:r>
              <a:rPr lang="en-US" dirty="0"/>
              <a:t>The</a:t>
            </a:r>
            <a:r>
              <a:rPr lang="en-US" dirty="0" smtClean="0"/>
              <a:t> “New” </a:t>
            </a:r>
            <a:r>
              <a:rPr lang="en-US" dirty="0"/>
              <a:t>CS152 Executive Summary</a:t>
            </a:r>
          </a:p>
        </p:txBody>
      </p:sp>
      <p:sp>
        <p:nvSpPr>
          <p:cNvPr id="44038" name="Rectangle 5"/>
          <p:cNvSpPr>
            <a:spLocks noChangeArrowheads="1"/>
          </p:cNvSpPr>
          <p:nvPr/>
        </p:nvSpPr>
        <p:spPr bwMode="auto">
          <a:xfrm>
            <a:off x="1447800" y="1484313"/>
            <a:ext cx="76200" cy="76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95"/>
          <p:cNvGrpSpPr>
            <a:grpSpLocks/>
          </p:cNvGrpSpPr>
          <p:nvPr/>
        </p:nvGrpSpPr>
        <p:grpSpPr bwMode="auto">
          <a:xfrm>
            <a:off x="457200" y="1600200"/>
            <a:ext cx="2362200" cy="1204912"/>
            <a:chOff x="288" y="1008"/>
            <a:chExt cx="1488" cy="759"/>
          </a:xfrm>
        </p:grpSpPr>
        <p:sp>
          <p:nvSpPr>
            <p:cNvPr id="44218" name="Line 6"/>
            <p:cNvSpPr>
              <a:spLocks noChangeShapeType="1"/>
            </p:cNvSpPr>
            <p:nvPr/>
          </p:nvSpPr>
          <p:spPr bwMode="auto">
            <a:xfrm flipV="1">
              <a:off x="768" y="1008"/>
              <a:ext cx="144" cy="19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800"/>
            </a:p>
          </p:txBody>
        </p:sp>
        <p:sp>
          <p:nvSpPr>
            <p:cNvPr id="44219" name="Text Box 7"/>
            <p:cNvSpPr txBox="1">
              <a:spLocks noChangeArrowheads="1"/>
            </p:cNvSpPr>
            <p:nvPr/>
          </p:nvSpPr>
          <p:spPr bwMode="auto">
            <a:xfrm>
              <a:off x="288" y="1127"/>
              <a:ext cx="1488" cy="640"/>
            </a:xfrm>
            <a:prstGeom prst="rect">
              <a:avLst/>
            </a:prstGeom>
            <a:noFill/>
            <a:ln w="9525">
              <a:noFill/>
              <a:miter lim="800000"/>
              <a:headEnd/>
              <a:tailEnd/>
            </a:ln>
          </p:spPr>
          <p:txBody>
            <a:bodyPr>
              <a:prstTxWarp prst="textNoShape">
                <a:avLst/>
              </a:prstTxWarp>
              <a:spAutoFit/>
            </a:bodyPr>
            <a:lstStyle/>
            <a:p>
              <a:pPr>
                <a:spcBef>
                  <a:spcPct val="0"/>
                </a:spcBef>
              </a:pPr>
              <a:r>
                <a:rPr lang="en-US" sz="2000" dirty="0">
                  <a:solidFill>
                    <a:schemeClr val="tx1"/>
                  </a:solidFill>
                </a:rPr>
                <a:t>The processor your predecessors built in</a:t>
              </a:r>
              <a:r>
                <a:rPr lang="en-US" sz="2000" dirty="0" smtClean="0">
                  <a:solidFill>
                    <a:schemeClr val="tx1"/>
                  </a:solidFill>
                </a:rPr>
                <a:t> old CS152</a:t>
              </a:r>
              <a:endParaRPr lang="en-US" sz="2000" dirty="0">
                <a:solidFill>
                  <a:schemeClr val="tx1"/>
                </a:solidFill>
              </a:endParaRPr>
            </a:p>
          </p:txBody>
        </p:sp>
      </p:grpSp>
      <p:grpSp>
        <p:nvGrpSpPr>
          <p:cNvPr id="5" name="Group 194"/>
          <p:cNvGrpSpPr>
            <a:grpSpLocks/>
          </p:cNvGrpSpPr>
          <p:nvPr/>
        </p:nvGrpSpPr>
        <p:grpSpPr bwMode="auto">
          <a:xfrm>
            <a:off x="6477000" y="1600200"/>
            <a:ext cx="2667000" cy="4224338"/>
            <a:chOff x="4080" y="1584"/>
            <a:chExt cx="1680" cy="2661"/>
          </a:xfrm>
        </p:grpSpPr>
        <p:grpSp>
          <p:nvGrpSpPr>
            <p:cNvPr id="44042" name="Group 187"/>
            <p:cNvGrpSpPr>
              <a:grpSpLocks/>
            </p:cNvGrpSpPr>
            <p:nvPr/>
          </p:nvGrpSpPr>
          <p:grpSpPr bwMode="auto">
            <a:xfrm>
              <a:off x="4272" y="1584"/>
              <a:ext cx="1106" cy="1296"/>
              <a:chOff x="4212" y="1824"/>
              <a:chExt cx="1106" cy="1296"/>
            </a:xfrm>
          </p:grpSpPr>
          <p:sp>
            <p:nvSpPr>
              <p:cNvPr id="44046" name="Rectangle 19"/>
              <p:cNvSpPr>
                <a:spLocks noChangeArrowheads="1"/>
              </p:cNvSpPr>
              <p:nvPr/>
            </p:nvSpPr>
            <p:spPr bwMode="auto">
              <a:xfrm>
                <a:off x="422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47" name="Rectangle 20"/>
              <p:cNvSpPr>
                <a:spLocks noChangeArrowheads="1"/>
              </p:cNvSpPr>
              <p:nvPr/>
            </p:nvSpPr>
            <p:spPr bwMode="auto">
              <a:xfrm>
                <a:off x="432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48" name="Rectangle 21"/>
              <p:cNvSpPr>
                <a:spLocks noChangeArrowheads="1"/>
              </p:cNvSpPr>
              <p:nvPr/>
            </p:nvSpPr>
            <p:spPr bwMode="auto">
              <a:xfrm>
                <a:off x="441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49" name="Rectangle 22"/>
              <p:cNvSpPr>
                <a:spLocks noChangeArrowheads="1"/>
              </p:cNvSpPr>
              <p:nvPr/>
            </p:nvSpPr>
            <p:spPr bwMode="auto">
              <a:xfrm>
                <a:off x="451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0" name="Rectangle 23"/>
              <p:cNvSpPr>
                <a:spLocks noChangeArrowheads="1"/>
              </p:cNvSpPr>
              <p:nvPr/>
            </p:nvSpPr>
            <p:spPr bwMode="auto">
              <a:xfrm>
                <a:off x="460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1" name="Rectangle 24"/>
              <p:cNvSpPr>
                <a:spLocks noChangeArrowheads="1"/>
              </p:cNvSpPr>
              <p:nvPr/>
            </p:nvSpPr>
            <p:spPr bwMode="auto">
              <a:xfrm>
                <a:off x="470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2" name="Rectangle 25"/>
              <p:cNvSpPr>
                <a:spLocks noChangeArrowheads="1"/>
              </p:cNvSpPr>
              <p:nvPr/>
            </p:nvSpPr>
            <p:spPr bwMode="auto">
              <a:xfrm>
                <a:off x="479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3" name="Rectangle 26"/>
              <p:cNvSpPr>
                <a:spLocks noChangeArrowheads="1"/>
              </p:cNvSpPr>
              <p:nvPr/>
            </p:nvSpPr>
            <p:spPr bwMode="auto">
              <a:xfrm>
                <a:off x="489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4" name="Rectangle 27"/>
              <p:cNvSpPr>
                <a:spLocks noChangeArrowheads="1"/>
              </p:cNvSpPr>
              <p:nvPr/>
            </p:nvSpPr>
            <p:spPr bwMode="auto">
              <a:xfrm>
                <a:off x="498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5" name="Rectangle 28"/>
              <p:cNvSpPr>
                <a:spLocks noChangeArrowheads="1"/>
              </p:cNvSpPr>
              <p:nvPr/>
            </p:nvSpPr>
            <p:spPr bwMode="auto">
              <a:xfrm>
                <a:off x="508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6" name="Rectangle 29"/>
              <p:cNvSpPr>
                <a:spLocks noChangeArrowheads="1"/>
              </p:cNvSpPr>
              <p:nvPr/>
            </p:nvSpPr>
            <p:spPr bwMode="auto">
              <a:xfrm>
                <a:off x="517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7" name="Rectangle 30"/>
              <p:cNvSpPr>
                <a:spLocks noChangeArrowheads="1"/>
              </p:cNvSpPr>
              <p:nvPr/>
            </p:nvSpPr>
            <p:spPr bwMode="auto">
              <a:xfrm>
                <a:off x="527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8" name="Rectangle 31"/>
              <p:cNvSpPr>
                <a:spLocks noChangeArrowheads="1"/>
              </p:cNvSpPr>
              <p:nvPr/>
            </p:nvSpPr>
            <p:spPr bwMode="auto">
              <a:xfrm>
                <a:off x="422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9" name="Rectangle 32"/>
              <p:cNvSpPr>
                <a:spLocks noChangeArrowheads="1"/>
              </p:cNvSpPr>
              <p:nvPr/>
            </p:nvSpPr>
            <p:spPr bwMode="auto">
              <a:xfrm>
                <a:off x="431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0" name="Rectangle 33"/>
              <p:cNvSpPr>
                <a:spLocks noChangeArrowheads="1"/>
              </p:cNvSpPr>
              <p:nvPr/>
            </p:nvSpPr>
            <p:spPr bwMode="auto">
              <a:xfrm>
                <a:off x="441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1" name="Rectangle 34"/>
              <p:cNvSpPr>
                <a:spLocks noChangeArrowheads="1"/>
              </p:cNvSpPr>
              <p:nvPr/>
            </p:nvSpPr>
            <p:spPr bwMode="auto">
              <a:xfrm>
                <a:off x="450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2" name="Rectangle 35"/>
              <p:cNvSpPr>
                <a:spLocks noChangeArrowheads="1"/>
              </p:cNvSpPr>
              <p:nvPr/>
            </p:nvSpPr>
            <p:spPr bwMode="auto">
              <a:xfrm>
                <a:off x="460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3" name="Rectangle 36"/>
              <p:cNvSpPr>
                <a:spLocks noChangeArrowheads="1"/>
              </p:cNvSpPr>
              <p:nvPr/>
            </p:nvSpPr>
            <p:spPr bwMode="auto">
              <a:xfrm>
                <a:off x="469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4" name="Rectangle 37"/>
              <p:cNvSpPr>
                <a:spLocks noChangeArrowheads="1"/>
              </p:cNvSpPr>
              <p:nvPr/>
            </p:nvSpPr>
            <p:spPr bwMode="auto">
              <a:xfrm>
                <a:off x="479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5" name="Rectangle 38"/>
              <p:cNvSpPr>
                <a:spLocks noChangeArrowheads="1"/>
              </p:cNvSpPr>
              <p:nvPr/>
            </p:nvSpPr>
            <p:spPr bwMode="auto">
              <a:xfrm>
                <a:off x="488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6" name="Rectangle 39"/>
              <p:cNvSpPr>
                <a:spLocks noChangeArrowheads="1"/>
              </p:cNvSpPr>
              <p:nvPr/>
            </p:nvSpPr>
            <p:spPr bwMode="auto">
              <a:xfrm>
                <a:off x="498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7" name="Rectangle 40"/>
              <p:cNvSpPr>
                <a:spLocks noChangeArrowheads="1"/>
              </p:cNvSpPr>
              <p:nvPr/>
            </p:nvSpPr>
            <p:spPr bwMode="auto">
              <a:xfrm>
                <a:off x="507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8" name="Rectangle 41"/>
              <p:cNvSpPr>
                <a:spLocks noChangeArrowheads="1"/>
              </p:cNvSpPr>
              <p:nvPr/>
            </p:nvSpPr>
            <p:spPr bwMode="auto">
              <a:xfrm>
                <a:off x="517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9" name="Rectangle 42"/>
              <p:cNvSpPr>
                <a:spLocks noChangeArrowheads="1"/>
              </p:cNvSpPr>
              <p:nvPr/>
            </p:nvSpPr>
            <p:spPr bwMode="auto">
              <a:xfrm>
                <a:off x="526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0" name="Rectangle 43"/>
              <p:cNvSpPr>
                <a:spLocks noChangeArrowheads="1"/>
              </p:cNvSpPr>
              <p:nvPr/>
            </p:nvSpPr>
            <p:spPr bwMode="auto">
              <a:xfrm>
                <a:off x="422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1" name="Rectangle 44"/>
              <p:cNvSpPr>
                <a:spLocks noChangeArrowheads="1"/>
              </p:cNvSpPr>
              <p:nvPr/>
            </p:nvSpPr>
            <p:spPr bwMode="auto">
              <a:xfrm>
                <a:off x="431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2" name="Rectangle 45"/>
              <p:cNvSpPr>
                <a:spLocks noChangeArrowheads="1"/>
              </p:cNvSpPr>
              <p:nvPr/>
            </p:nvSpPr>
            <p:spPr bwMode="auto">
              <a:xfrm>
                <a:off x="441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3" name="Rectangle 46"/>
              <p:cNvSpPr>
                <a:spLocks noChangeArrowheads="1"/>
              </p:cNvSpPr>
              <p:nvPr/>
            </p:nvSpPr>
            <p:spPr bwMode="auto">
              <a:xfrm>
                <a:off x="450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4" name="Rectangle 47"/>
              <p:cNvSpPr>
                <a:spLocks noChangeArrowheads="1"/>
              </p:cNvSpPr>
              <p:nvPr/>
            </p:nvSpPr>
            <p:spPr bwMode="auto">
              <a:xfrm>
                <a:off x="460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5" name="Rectangle 48"/>
              <p:cNvSpPr>
                <a:spLocks noChangeArrowheads="1"/>
              </p:cNvSpPr>
              <p:nvPr/>
            </p:nvSpPr>
            <p:spPr bwMode="auto">
              <a:xfrm>
                <a:off x="469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6" name="Rectangle 49"/>
              <p:cNvSpPr>
                <a:spLocks noChangeArrowheads="1"/>
              </p:cNvSpPr>
              <p:nvPr/>
            </p:nvSpPr>
            <p:spPr bwMode="auto">
              <a:xfrm>
                <a:off x="479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7" name="Rectangle 50"/>
              <p:cNvSpPr>
                <a:spLocks noChangeArrowheads="1"/>
              </p:cNvSpPr>
              <p:nvPr/>
            </p:nvSpPr>
            <p:spPr bwMode="auto">
              <a:xfrm>
                <a:off x="488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8" name="Rectangle 51"/>
              <p:cNvSpPr>
                <a:spLocks noChangeArrowheads="1"/>
              </p:cNvSpPr>
              <p:nvPr/>
            </p:nvSpPr>
            <p:spPr bwMode="auto">
              <a:xfrm>
                <a:off x="498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9" name="Rectangle 52"/>
              <p:cNvSpPr>
                <a:spLocks noChangeArrowheads="1"/>
              </p:cNvSpPr>
              <p:nvPr/>
            </p:nvSpPr>
            <p:spPr bwMode="auto">
              <a:xfrm>
                <a:off x="507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0" name="Rectangle 53"/>
              <p:cNvSpPr>
                <a:spLocks noChangeArrowheads="1"/>
              </p:cNvSpPr>
              <p:nvPr/>
            </p:nvSpPr>
            <p:spPr bwMode="auto">
              <a:xfrm>
                <a:off x="517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1" name="Rectangle 54"/>
              <p:cNvSpPr>
                <a:spLocks noChangeArrowheads="1"/>
              </p:cNvSpPr>
              <p:nvPr/>
            </p:nvSpPr>
            <p:spPr bwMode="auto">
              <a:xfrm>
                <a:off x="526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2" name="Rectangle 55"/>
              <p:cNvSpPr>
                <a:spLocks noChangeArrowheads="1"/>
              </p:cNvSpPr>
              <p:nvPr/>
            </p:nvSpPr>
            <p:spPr bwMode="auto">
              <a:xfrm>
                <a:off x="422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3" name="Rectangle 56"/>
              <p:cNvSpPr>
                <a:spLocks noChangeArrowheads="1"/>
              </p:cNvSpPr>
              <p:nvPr/>
            </p:nvSpPr>
            <p:spPr bwMode="auto">
              <a:xfrm>
                <a:off x="431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4" name="Rectangle 57"/>
              <p:cNvSpPr>
                <a:spLocks noChangeArrowheads="1"/>
              </p:cNvSpPr>
              <p:nvPr/>
            </p:nvSpPr>
            <p:spPr bwMode="auto">
              <a:xfrm>
                <a:off x="441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5" name="Rectangle 58"/>
              <p:cNvSpPr>
                <a:spLocks noChangeArrowheads="1"/>
              </p:cNvSpPr>
              <p:nvPr/>
            </p:nvSpPr>
            <p:spPr bwMode="auto">
              <a:xfrm>
                <a:off x="450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6" name="Rectangle 59"/>
              <p:cNvSpPr>
                <a:spLocks noChangeArrowheads="1"/>
              </p:cNvSpPr>
              <p:nvPr/>
            </p:nvSpPr>
            <p:spPr bwMode="auto">
              <a:xfrm>
                <a:off x="460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7" name="Rectangle 60"/>
              <p:cNvSpPr>
                <a:spLocks noChangeArrowheads="1"/>
              </p:cNvSpPr>
              <p:nvPr/>
            </p:nvSpPr>
            <p:spPr bwMode="auto">
              <a:xfrm>
                <a:off x="469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8" name="Rectangle 61"/>
              <p:cNvSpPr>
                <a:spLocks noChangeArrowheads="1"/>
              </p:cNvSpPr>
              <p:nvPr/>
            </p:nvSpPr>
            <p:spPr bwMode="auto">
              <a:xfrm>
                <a:off x="479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9" name="Rectangle 62"/>
              <p:cNvSpPr>
                <a:spLocks noChangeArrowheads="1"/>
              </p:cNvSpPr>
              <p:nvPr/>
            </p:nvSpPr>
            <p:spPr bwMode="auto">
              <a:xfrm>
                <a:off x="488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0" name="Rectangle 63"/>
              <p:cNvSpPr>
                <a:spLocks noChangeArrowheads="1"/>
              </p:cNvSpPr>
              <p:nvPr/>
            </p:nvSpPr>
            <p:spPr bwMode="auto">
              <a:xfrm>
                <a:off x="498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1" name="Rectangle 64"/>
              <p:cNvSpPr>
                <a:spLocks noChangeArrowheads="1"/>
              </p:cNvSpPr>
              <p:nvPr/>
            </p:nvSpPr>
            <p:spPr bwMode="auto">
              <a:xfrm>
                <a:off x="507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2" name="Rectangle 65"/>
              <p:cNvSpPr>
                <a:spLocks noChangeArrowheads="1"/>
              </p:cNvSpPr>
              <p:nvPr/>
            </p:nvSpPr>
            <p:spPr bwMode="auto">
              <a:xfrm>
                <a:off x="517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3" name="Rectangle 66"/>
              <p:cNvSpPr>
                <a:spLocks noChangeArrowheads="1"/>
              </p:cNvSpPr>
              <p:nvPr/>
            </p:nvSpPr>
            <p:spPr bwMode="auto">
              <a:xfrm>
                <a:off x="526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4" name="Rectangle 67"/>
              <p:cNvSpPr>
                <a:spLocks noChangeArrowheads="1"/>
              </p:cNvSpPr>
              <p:nvPr/>
            </p:nvSpPr>
            <p:spPr bwMode="auto">
              <a:xfrm>
                <a:off x="422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5" name="Rectangle 68"/>
              <p:cNvSpPr>
                <a:spLocks noChangeArrowheads="1"/>
              </p:cNvSpPr>
              <p:nvPr/>
            </p:nvSpPr>
            <p:spPr bwMode="auto">
              <a:xfrm>
                <a:off x="431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6" name="Rectangle 69"/>
              <p:cNvSpPr>
                <a:spLocks noChangeArrowheads="1"/>
              </p:cNvSpPr>
              <p:nvPr/>
            </p:nvSpPr>
            <p:spPr bwMode="auto">
              <a:xfrm>
                <a:off x="441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7" name="Rectangle 70"/>
              <p:cNvSpPr>
                <a:spLocks noChangeArrowheads="1"/>
              </p:cNvSpPr>
              <p:nvPr/>
            </p:nvSpPr>
            <p:spPr bwMode="auto">
              <a:xfrm>
                <a:off x="450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8" name="Rectangle 71"/>
              <p:cNvSpPr>
                <a:spLocks noChangeArrowheads="1"/>
              </p:cNvSpPr>
              <p:nvPr/>
            </p:nvSpPr>
            <p:spPr bwMode="auto">
              <a:xfrm>
                <a:off x="460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9" name="Rectangle 72"/>
              <p:cNvSpPr>
                <a:spLocks noChangeArrowheads="1"/>
              </p:cNvSpPr>
              <p:nvPr/>
            </p:nvSpPr>
            <p:spPr bwMode="auto">
              <a:xfrm>
                <a:off x="469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0" name="Rectangle 73"/>
              <p:cNvSpPr>
                <a:spLocks noChangeArrowheads="1"/>
              </p:cNvSpPr>
              <p:nvPr/>
            </p:nvSpPr>
            <p:spPr bwMode="auto">
              <a:xfrm>
                <a:off x="479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1" name="Rectangle 74"/>
              <p:cNvSpPr>
                <a:spLocks noChangeArrowheads="1"/>
              </p:cNvSpPr>
              <p:nvPr/>
            </p:nvSpPr>
            <p:spPr bwMode="auto">
              <a:xfrm>
                <a:off x="488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2" name="Rectangle 75"/>
              <p:cNvSpPr>
                <a:spLocks noChangeArrowheads="1"/>
              </p:cNvSpPr>
              <p:nvPr/>
            </p:nvSpPr>
            <p:spPr bwMode="auto">
              <a:xfrm>
                <a:off x="498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3" name="Rectangle 76"/>
              <p:cNvSpPr>
                <a:spLocks noChangeArrowheads="1"/>
              </p:cNvSpPr>
              <p:nvPr/>
            </p:nvSpPr>
            <p:spPr bwMode="auto">
              <a:xfrm>
                <a:off x="507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4" name="Rectangle 77"/>
              <p:cNvSpPr>
                <a:spLocks noChangeArrowheads="1"/>
              </p:cNvSpPr>
              <p:nvPr/>
            </p:nvSpPr>
            <p:spPr bwMode="auto">
              <a:xfrm>
                <a:off x="517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5" name="Rectangle 78"/>
              <p:cNvSpPr>
                <a:spLocks noChangeArrowheads="1"/>
              </p:cNvSpPr>
              <p:nvPr/>
            </p:nvSpPr>
            <p:spPr bwMode="auto">
              <a:xfrm>
                <a:off x="526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6" name="Rectangle 79"/>
              <p:cNvSpPr>
                <a:spLocks noChangeArrowheads="1"/>
              </p:cNvSpPr>
              <p:nvPr/>
            </p:nvSpPr>
            <p:spPr bwMode="auto">
              <a:xfrm>
                <a:off x="422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7" name="Rectangle 80"/>
              <p:cNvSpPr>
                <a:spLocks noChangeArrowheads="1"/>
              </p:cNvSpPr>
              <p:nvPr/>
            </p:nvSpPr>
            <p:spPr bwMode="auto">
              <a:xfrm>
                <a:off x="431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8" name="Rectangle 81"/>
              <p:cNvSpPr>
                <a:spLocks noChangeArrowheads="1"/>
              </p:cNvSpPr>
              <p:nvPr/>
            </p:nvSpPr>
            <p:spPr bwMode="auto">
              <a:xfrm>
                <a:off x="441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9" name="Rectangle 82"/>
              <p:cNvSpPr>
                <a:spLocks noChangeArrowheads="1"/>
              </p:cNvSpPr>
              <p:nvPr/>
            </p:nvSpPr>
            <p:spPr bwMode="auto">
              <a:xfrm>
                <a:off x="450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0" name="Rectangle 83"/>
              <p:cNvSpPr>
                <a:spLocks noChangeArrowheads="1"/>
              </p:cNvSpPr>
              <p:nvPr/>
            </p:nvSpPr>
            <p:spPr bwMode="auto">
              <a:xfrm>
                <a:off x="460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1" name="Rectangle 84"/>
              <p:cNvSpPr>
                <a:spLocks noChangeArrowheads="1"/>
              </p:cNvSpPr>
              <p:nvPr/>
            </p:nvSpPr>
            <p:spPr bwMode="auto">
              <a:xfrm>
                <a:off x="469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2" name="Rectangle 85"/>
              <p:cNvSpPr>
                <a:spLocks noChangeArrowheads="1"/>
              </p:cNvSpPr>
              <p:nvPr/>
            </p:nvSpPr>
            <p:spPr bwMode="auto">
              <a:xfrm>
                <a:off x="479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3" name="Rectangle 86"/>
              <p:cNvSpPr>
                <a:spLocks noChangeArrowheads="1"/>
              </p:cNvSpPr>
              <p:nvPr/>
            </p:nvSpPr>
            <p:spPr bwMode="auto">
              <a:xfrm>
                <a:off x="488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4" name="Rectangle 87"/>
              <p:cNvSpPr>
                <a:spLocks noChangeArrowheads="1"/>
              </p:cNvSpPr>
              <p:nvPr/>
            </p:nvSpPr>
            <p:spPr bwMode="auto">
              <a:xfrm>
                <a:off x="498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5" name="Rectangle 88"/>
              <p:cNvSpPr>
                <a:spLocks noChangeArrowheads="1"/>
              </p:cNvSpPr>
              <p:nvPr/>
            </p:nvSpPr>
            <p:spPr bwMode="auto">
              <a:xfrm>
                <a:off x="507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6" name="Rectangle 89"/>
              <p:cNvSpPr>
                <a:spLocks noChangeArrowheads="1"/>
              </p:cNvSpPr>
              <p:nvPr/>
            </p:nvSpPr>
            <p:spPr bwMode="auto">
              <a:xfrm>
                <a:off x="517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7" name="Rectangle 90"/>
              <p:cNvSpPr>
                <a:spLocks noChangeArrowheads="1"/>
              </p:cNvSpPr>
              <p:nvPr/>
            </p:nvSpPr>
            <p:spPr bwMode="auto">
              <a:xfrm>
                <a:off x="526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8" name="Rectangle 91"/>
              <p:cNvSpPr>
                <a:spLocks noChangeArrowheads="1"/>
              </p:cNvSpPr>
              <p:nvPr/>
            </p:nvSpPr>
            <p:spPr bwMode="auto">
              <a:xfrm>
                <a:off x="421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9" name="Rectangle 92"/>
              <p:cNvSpPr>
                <a:spLocks noChangeArrowheads="1"/>
              </p:cNvSpPr>
              <p:nvPr/>
            </p:nvSpPr>
            <p:spPr bwMode="auto">
              <a:xfrm>
                <a:off x="431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0" name="Rectangle 93"/>
              <p:cNvSpPr>
                <a:spLocks noChangeArrowheads="1"/>
              </p:cNvSpPr>
              <p:nvPr/>
            </p:nvSpPr>
            <p:spPr bwMode="auto">
              <a:xfrm>
                <a:off x="440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1" name="Rectangle 94"/>
              <p:cNvSpPr>
                <a:spLocks noChangeArrowheads="1"/>
              </p:cNvSpPr>
              <p:nvPr/>
            </p:nvSpPr>
            <p:spPr bwMode="auto">
              <a:xfrm>
                <a:off x="450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2" name="Rectangle 95"/>
              <p:cNvSpPr>
                <a:spLocks noChangeArrowheads="1"/>
              </p:cNvSpPr>
              <p:nvPr/>
            </p:nvSpPr>
            <p:spPr bwMode="auto">
              <a:xfrm>
                <a:off x="459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3" name="Rectangle 96"/>
              <p:cNvSpPr>
                <a:spLocks noChangeArrowheads="1"/>
              </p:cNvSpPr>
              <p:nvPr/>
            </p:nvSpPr>
            <p:spPr bwMode="auto">
              <a:xfrm>
                <a:off x="469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4" name="Rectangle 97"/>
              <p:cNvSpPr>
                <a:spLocks noChangeArrowheads="1"/>
              </p:cNvSpPr>
              <p:nvPr/>
            </p:nvSpPr>
            <p:spPr bwMode="auto">
              <a:xfrm>
                <a:off x="478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5" name="Rectangle 98"/>
              <p:cNvSpPr>
                <a:spLocks noChangeArrowheads="1"/>
              </p:cNvSpPr>
              <p:nvPr/>
            </p:nvSpPr>
            <p:spPr bwMode="auto">
              <a:xfrm>
                <a:off x="488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6" name="Rectangle 99"/>
              <p:cNvSpPr>
                <a:spLocks noChangeArrowheads="1"/>
              </p:cNvSpPr>
              <p:nvPr/>
            </p:nvSpPr>
            <p:spPr bwMode="auto">
              <a:xfrm>
                <a:off x="497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7" name="Rectangle 100"/>
              <p:cNvSpPr>
                <a:spLocks noChangeArrowheads="1"/>
              </p:cNvSpPr>
              <p:nvPr/>
            </p:nvSpPr>
            <p:spPr bwMode="auto">
              <a:xfrm>
                <a:off x="507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8" name="Rectangle 101"/>
              <p:cNvSpPr>
                <a:spLocks noChangeArrowheads="1"/>
              </p:cNvSpPr>
              <p:nvPr/>
            </p:nvSpPr>
            <p:spPr bwMode="auto">
              <a:xfrm>
                <a:off x="516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9" name="Rectangle 102"/>
              <p:cNvSpPr>
                <a:spLocks noChangeArrowheads="1"/>
              </p:cNvSpPr>
              <p:nvPr/>
            </p:nvSpPr>
            <p:spPr bwMode="auto">
              <a:xfrm>
                <a:off x="526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0" name="Rectangle 103"/>
              <p:cNvSpPr>
                <a:spLocks noChangeArrowheads="1"/>
              </p:cNvSpPr>
              <p:nvPr/>
            </p:nvSpPr>
            <p:spPr bwMode="auto">
              <a:xfrm>
                <a:off x="421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1" name="Rectangle 104"/>
              <p:cNvSpPr>
                <a:spLocks noChangeArrowheads="1"/>
              </p:cNvSpPr>
              <p:nvPr/>
            </p:nvSpPr>
            <p:spPr bwMode="auto">
              <a:xfrm>
                <a:off x="431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2" name="Rectangle 105"/>
              <p:cNvSpPr>
                <a:spLocks noChangeArrowheads="1"/>
              </p:cNvSpPr>
              <p:nvPr/>
            </p:nvSpPr>
            <p:spPr bwMode="auto">
              <a:xfrm>
                <a:off x="440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3" name="Rectangle 106"/>
              <p:cNvSpPr>
                <a:spLocks noChangeArrowheads="1"/>
              </p:cNvSpPr>
              <p:nvPr/>
            </p:nvSpPr>
            <p:spPr bwMode="auto">
              <a:xfrm>
                <a:off x="450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4" name="Rectangle 107"/>
              <p:cNvSpPr>
                <a:spLocks noChangeArrowheads="1"/>
              </p:cNvSpPr>
              <p:nvPr/>
            </p:nvSpPr>
            <p:spPr bwMode="auto">
              <a:xfrm>
                <a:off x="459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5" name="Rectangle 108"/>
              <p:cNvSpPr>
                <a:spLocks noChangeArrowheads="1"/>
              </p:cNvSpPr>
              <p:nvPr/>
            </p:nvSpPr>
            <p:spPr bwMode="auto">
              <a:xfrm>
                <a:off x="469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6" name="Rectangle 109"/>
              <p:cNvSpPr>
                <a:spLocks noChangeArrowheads="1"/>
              </p:cNvSpPr>
              <p:nvPr/>
            </p:nvSpPr>
            <p:spPr bwMode="auto">
              <a:xfrm>
                <a:off x="478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7" name="Rectangle 110"/>
              <p:cNvSpPr>
                <a:spLocks noChangeArrowheads="1"/>
              </p:cNvSpPr>
              <p:nvPr/>
            </p:nvSpPr>
            <p:spPr bwMode="auto">
              <a:xfrm>
                <a:off x="488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8" name="Rectangle 111"/>
              <p:cNvSpPr>
                <a:spLocks noChangeArrowheads="1"/>
              </p:cNvSpPr>
              <p:nvPr/>
            </p:nvSpPr>
            <p:spPr bwMode="auto">
              <a:xfrm>
                <a:off x="497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9" name="Rectangle 112"/>
              <p:cNvSpPr>
                <a:spLocks noChangeArrowheads="1"/>
              </p:cNvSpPr>
              <p:nvPr/>
            </p:nvSpPr>
            <p:spPr bwMode="auto">
              <a:xfrm>
                <a:off x="507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0" name="Rectangle 113"/>
              <p:cNvSpPr>
                <a:spLocks noChangeArrowheads="1"/>
              </p:cNvSpPr>
              <p:nvPr/>
            </p:nvSpPr>
            <p:spPr bwMode="auto">
              <a:xfrm>
                <a:off x="516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1" name="Rectangle 114"/>
              <p:cNvSpPr>
                <a:spLocks noChangeArrowheads="1"/>
              </p:cNvSpPr>
              <p:nvPr/>
            </p:nvSpPr>
            <p:spPr bwMode="auto">
              <a:xfrm>
                <a:off x="526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2" name="Rectangle 115"/>
              <p:cNvSpPr>
                <a:spLocks noChangeArrowheads="1"/>
              </p:cNvSpPr>
              <p:nvPr/>
            </p:nvSpPr>
            <p:spPr bwMode="auto">
              <a:xfrm>
                <a:off x="421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3" name="Rectangle 116"/>
              <p:cNvSpPr>
                <a:spLocks noChangeArrowheads="1"/>
              </p:cNvSpPr>
              <p:nvPr/>
            </p:nvSpPr>
            <p:spPr bwMode="auto">
              <a:xfrm>
                <a:off x="431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4" name="Rectangle 117"/>
              <p:cNvSpPr>
                <a:spLocks noChangeArrowheads="1"/>
              </p:cNvSpPr>
              <p:nvPr/>
            </p:nvSpPr>
            <p:spPr bwMode="auto">
              <a:xfrm>
                <a:off x="440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5" name="Rectangle 118"/>
              <p:cNvSpPr>
                <a:spLocks noChangeArrowheads="1"/>
              </p:cNvSpPr>
              <p:nvPr/>
            </p:nvSpPr>
            <p:spPr bwMode="auto">
              <a:xfrm>
                <a:off x="450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6" name="Rectangle 119"/>
              <p:cNvSpPr>
                <a:spLocks noChangeArrowheads="1"/>
              </p:cNvSpPr>
              <p:nvPr/>
            </p:nvSpPr>
            <p:spPr bwMode="auto">
              <a:xfrm>
                <a:off x="459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7" name="Rectangle 120"/>
              <p:cNvSpPr>
                <a:spLocks noChangeArrowheads="1"/>
              </p:cNvSpPr>
              <p:nvPr/>
            </p:nvSpPr>
            <p:spPr bwMode="auto">
              <a:xfrm>
                <a:off x="469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8" name="Rectangle 121"/>
              <p:cNvSpPr>
                <a:spLocks noChangeArrowheads="1"/>
              </p:cNvSpPr>
              <p:nvPr/>
            </p:nvSpPr>
            <p:spPr bwMode="auto">
              <a:xfrm>
                <a:off x="478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9" name="Rectangle 122"/>
              <p:cNvSpPr>
                <a:spLocks noChangeArrowheads="1"/>
              </p:cNvSpPr>
              <p:nvPr/>
            </p:nvSpPr>
            <p:spPr bwMode="auto">
              <a:xfrm>
                <a:off x="488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0" name="Rectangle 123"/>
              <p:cNvSpPr>
                <a:spLocks noChangeArrowheads="1"/>
              </p:cNvSpPr>
              <p:nvPr/>
            </p:nvSpPr>
            <p:spPr bwMode="auto">
              <a:xfrm>
                <a:off x="497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1" name="Rectangle 124"/>
              <p:cNvSpPr>
                <a:spLocks noChangeArrowheads="1"/>
              </p:cNvSpPr>
              <p:nvPr/>
            </p:nvSpPr>
            <p:spPr bwMode="auto">
              <a:xfrm>
                <a:off x="507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2" name="Rectangle 125"/>
              <p:cNvSpPr>
                <a:spLocks noChangeArrowheads="1"/>
              </p:cNvSpPr>
              <p:nvPr/>
            </p:nvSpPr>
            <p:spPr bwMode="auto">
              <a:xfrm>
                <a:off x="516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3" name="Rectangle 126"/>
              <p:cNvSpPr>
                <a:spLocks noChangeArrowheads="1"/>
              </p:cNvSpPr>
              <p:nvPr/>
            </p:nvSpPr>
            <p:spPr bwMode="auto">
              <a:xfrm>
                <a:off x="526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4" name="Rectangle 127"/>
              <p:cNvSpPr>
                <a:spLocks noChangeArrowheads="1"/>
              </p:cNvSpPr>
              <p:nvPr/>
            </p:nvSpPr>
            <p:spPr bwMode="auto">
              <a:xfrm>
                <a:off x="421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5" name="Rectangle 128"/>
              <p:cNvSpPr>
                <a:spLocks noChangeArrowheads="1"/>
              </p:cNvSpPr>
              <p:nvPr/>
            </p:nvSpPr>
            <p:spPr bwMode="auto">
              <a:xfrm>
                <a:off x="431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6" name="Rectangle 129"/>
              <p:cNvSpPr>
                <a:spLocks noChangeArrowheads="1"/>
              </p:cNvSpPr>
              <p:nvPr/>
            </p:nvSpPr>
            <p:spPr bwMode="auto">
              <a:xfrm>
                <a:off x="440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7" name="Rectangle 130"/>
              <p:cNvSpPr>
                <a:spLocks noChangeArrowheads="1"/>
              </p:cNvSpPr>
              <p:nvPr/>
            </p:nvSpPr>
            <p:spPr bwMode="auto">
              <a:xfrm>
                <a:off x="450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8" name="Rectangle 131"/>
              <p:cNvSpPr>
                <a:spLocks noChangeArrowheads="1"/>
              </p:cNvSpPr>
              <p:nvPr/>
            </p:nvSpPr>
            <p:spPr bwMode="auto">
              <a:xfrm>
                <a:off x="459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9" name="Rectangle 132"/>
              <p:cNvSpPr>
                <a:spLocks noChangeArrowheads="1"/>
              </p:cNvSpPr>
              <p:nvPr/>
            </p:nvSpPr>
            <p:spPr bwMode="auto">
              <a:xfrm>
                <a:off x="469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0" name="Rectangle 133"/>
              <p:cNvSpPr>
                <a:spLocks noChangeArrowheads="1"/>
              </p:cNvSpPr>
              <p:nvPr/>
            </p:nvSpPr>
            <p:spPr bwMode="auto">
              <a:xfrm>
                <a:off x="478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1" name="Rectangle 134"/>
              <p:cNvSpPr>
                <a:spLocks noChangeArrowheads="1"/>
              </p:cNvSpPr>
              <p:nvPr/>
            </p:nvSpPr>
            <p:spPr bwMode="auto">
              <a:xfrm>
                <a:off x="488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2" name="Rectangle 135"/>
              <p:cNvSpPr>
                <a:spLocks noChangeArrowheads="1"/>
              </p:cNvSpPr>
              <p:nvPr/>
            </p:nvSpPr>
            <p:spPr bwMode="auto">
              <a:xfrm>
                <a:off x="497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3" name="Rectangle 136"/>
              <p:cNvSpPr>
                <a:spLocks noChangeArrowheads="1"/>
              </p:cNvSpPr>
              <p:nvPr/>
            </p:nvSpPr>
            <p:spPr bwMode="auto">
              <a:xfrm>
                <a:off x="507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4" name="Rectangle 137"/>
              <p:cNvSpPr>
                <a:spLocks noChangeArrowheads="1"/>
              </p:cNvSpPr>
              <p:nvPr/>
            </p:nvSpPr>
            <p:spPr bwMode="auto">
              <a:xfrm>
                <a:off x="516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5" name="Rectangle 138"/>
              <p:cNvSpPr>
                <a:spLocks noChangeArrowheads="1"/>
              </p:cNvSpPr>
              <p:nvPr/>
            </p:nvSpPr>
            <p:spPr bwMode="auto">
              <a:xfrm>
                <a:off x="526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6" name="Rectangle 139"/>
              <p:cNvSpPr>
                <a:spLocks noChangeArrowheads="1"/>
              </p:cNvSpPr>
              <p:nvPr/>
            </p:nvSpPr>
            <p:spPr bwMode="auto">
              <a:xfrm>
                <a:off x="421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7" name="Rectangle 140"/>
              <p:cNvSpPr>
                <a:spLocks noChangeArrowheads="1"/>
              </p:cNvSpPr>
              <p:nvPr/>
            </p:nvSpPr>
            <p:spPr bwMode="auto">
              <a:xfrm>
                <a:off x="431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8" name="Rectangle 141"/>
              <p:cNvSpPr>
                <a:spLocks noChangeArrowheads="1"/>
              </p:cNvSpPr>
              <p:nvPr/>
            </p:nvSpPr>
            <p:spPr bwMode="auto">
              <a:xfrm>
                <a:off x="440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9" name="Rectangle 142"/>
              <p:cNvSpPr>
                <a:spLocks noChangeArrowheads="1"/>
              </p:cNvSpPr>
              <p:nvPr/>
            </p:nvSpPr>
            <p:spPr bwMode="auto">
              <a:xfrm>
                <a:off x="450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0" name="Rectangle 143"/>
              <p:cNvSpPr>
                <a:spLocks noChangeArrowheads="1"/>
              </p:cNvSpPr>
              <p:nvPr/>
            </p:nvSpPr>
            <p:spPr bwMode="auto">
              <a:xfrm>
                <a:off x="459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1" name="Rectangle 144"/>
              <p:cNvSpPr>
                <a:spLocks noChangeArrowheads="1"/>
              </p:cNvSpPr>
              <p:nvPr/>
            </p:nvSpPr>
            <p:spPr bwMode="auto">
              <a:xfrm>
                <a:off x="469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2" name="Rectangle 145"/>
              <p:cNvSpPr>
                <a:spLocks noChangeArrowheads="1"/>
              </p:cNvSpPr>
              <p:nvPr/>
            </p:nvSpPr>
            <p:spPr bwMode="auto">
              <a:xfrm>
                <a:off x="478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3" name="Rectangle 146"/>
              <p:cNvSpPr>
                <a:spLocks noChangeArrowheads="1"/>
              </p:cNvSpPr>
              <p:nvPr/>
            </p:nvSpPr>
            <p:spPr bwMode="auto">
              <a:xfrm>
                <a:off x="488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4" name="Rectangle 147"/>
              <p:cNvSpPr>
                <a:spLocks noChangeArrowheads="1"/>
              </p:cNvSpPr>
              <p:nvPr/>
            </p:nvSpPr>
            <p:spPr bwMode="auto">
              <a:xfrm>
                <a:off x="497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5" name="Rectangle 148"/>
              <p:cNvSpPr>
                <a:spLocks noChangeArrowheads="1"/>
              </p:cNvSpPr>
              <p:nvPr/>
            </p:nvSpPr>
            <p:spPr bwMode="auto">
              <a:xfrm>
                <a:off x="507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6" name="Rectangle 149"/>
              <p:cNvSpPr>
                <a:spLocks noChangeArrowheads="1"/>
              </p:cNvSpPr>
              <p:nvPr/>
            </p:nvSpPr>
            <p:spPr bwMode="auto">
              <a:xfrm>
                <a:off x="516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7" name="Rectangle 150"/>
              <p:cNvSpPr>
                <a:spLocks noChangeArrowheads="1"/>
              </p:cNvSpPr>
              <p:nvPr/>
            </p:nvSpPr>
            <p:spPr bwMode="auto">
              <a:xfrm>
                <a:off x="526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8" name="Rectangle 151"/>
              <p:cNvSpPr>
                <a:spLocks noChangeArrowheads="1"/>
              </p:cNvSpPr>
              <p:nvPr/>
            </p:nvSpPr>
            <p:spPr bwMode="auto">
              <a:xfrm>
                <a:off x="421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9" name="Rectangle 152"/>
              <p:cNvSpPr>
                <a:spLocks noChangeArrowheads="1"/>
              </p:cNvSpPr>
              <p:nvPr/>
            </p:nvSpPr>
            <p:spPr bwMode="auto">
              <a:xfrm>
                <a:off x="430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0" name="Rectangle 153"/>
              <p:cNvSpPr>
                <a:spLocks noChangeArrowheads="1"/>
              </p:cNvSpPr>
              <p:nvPr/>
            </p:nvSpPr>
            <p:spPr bwMode="auto">
              <a:xfrm>
                <a:off x="440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1" name="Rectangle 154"/>
              <p:cNvSpPr>
                <a:spLocks noChangeArrowheads="1"/>
              </p:cNvSpPr>
              <p:nvPr/>
            </p:nvSpPr>
            <p:spPr bwMode="auto">
              <a:xfrm>
                <a:off x="449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2" name="Rectangle 155"/>
              <p:cNvSpPr>
                <a:spLocks noChangeArrowheads="1"/>
              </p:cNvSpPr>
              <p:nvPr/>
            </p:nvSpPr>
            <p:spPr bwMode="auto">
              <a:xfrm>
                <a:off x="459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3" name="Rectangle 156"/>
              <p:cNvSpPr>
                <a:spLocks noChangeArrowheads="1"/>
              </p:cNvSpPr>
              <p:nvPr/>
            </p:nvSpPr>
            <p:spPr bwMode="auto">
              <a:xfrm>
                <a:off x="468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4" name="Rectangle 157"/>
              <p:cNvSpPr>
                <a:spLocks noChangeArrowheads="1"/>
              </p:cNvSpPr>
              <p:nvPr/>
            </p:nvSpPr>
            <p:spPr bwMode="auto">
              <a:xfrm>
                <a:off x="478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5" name="Rectangle 158"/>
              <p:cNvSpPr>
                <a:spLocks noChangeArrowheads="1"/>
              </p:cNvSpPr>
              <p:nvPr/>
            </p:nvSpPr>
            <p:spPr bwMode="auto">
              <a:xfrm>
                <a:off x="487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6" name="Rectangle 159"/>
              <p:cNvSpPr>
                <a:spLocks noChangeArrowheads="1"/>
              </p:cNvSpPr>
              <p:nvPr/>
            </p:nvSpPr>
            <p:spPr bwMode="auto">
              <a:xfrm>
                <a:off x="497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7" name="Rectangle 160"/>
              <p:cNvSpPr>
                <a:spLocks noChangeArrowheads="1"/>
              </p:cNvSpPr>
              <p:nvPr/>
            </p:nvSpPr>
            <p:spPr bwMode="auto">
              <a:xfrm>
                <a:off x="506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8" name="Rectangle 161"/>
              <p:cNvSpPr>
                <a:spLocks noChangeArrowheads="1"/>
              </p:cNvSpPr>
              <p:nvPr/>
            </p:nvSpPr>
            <p:spPr bwMode="auto">
              <a:xfrm>
                <a:off x="516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9" name="Rectangle 162"/>
              <p:cNvSpPr>
                <a:spLocks noChangeArrowheads="1"/>
              </p:cNvSpPr>
              <p:nvPr/>
            </p:nvSpPr>
            <p:spPr bwMode="auto">
              <a:xfrm>
                <a:off x="525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0" name="Rectangle 163"/>
              <p:cNvSpPr>
                <a:spLocks noChangeArrowheads="1"/>
              </p:cNvSpPr>
              <p:nvPr/>
            </p:nvSpPr>
            <p:spPr bwMode="auto">
              <a:xfrm>
                <a:off x="421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1" name="Rectangle 164"/>
              <p:cNvSpPr>
                <a:spLocks noChangeArrowheads="1"/>
              </p:cNvSpPr>
              <p:nvPr/>
            </p:nvSpPr>
            <p:spPr bwMode="auto">
              <a:xfrm>
                <a:off x="430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2" name="Rectangle 165"/>
              <p:cNvSpPr>
                <a:spLocks noChangeArrowheads="1"/>
              </p:cNvSpPr>
              <p:nvPr/>
            </p:nvSpPr>
            <p:spPr bwMode="auto">
              <a:xfrm>
                <a:off x="440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3" name="Rectangle 166"/>
              <p:cNvSpPr>
                <a:spLocks noChangeArrowheads="1"/>
              </p:cNvSpPr>
              <p:nvPr/>
            </p:nvSpPr>
            <p:spPr bwMode="auto">
              <a:xfrm>
                <a:off x="449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4" name="Rectangle 167"/>
              <p:cNvSpPr>
                <a:spLocks noChangeArrowheads="1"/>
              </p:cNvSpPr>
              <p:nvPr/>
            </p:nvSpPr>
            <p:spPr bwMode="auto">
              <a:xfrm>
                <a:off x="459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5" name="Rectangle 168"/>
              <p:cNvSpPr>
                <a:spLocks noChangeArrowheads="1"/>
              </p:cNvSpPr>
              <p:nvPr/>
            </p:nvSpPr>
            <p:spPr bwMode="auto">
              <a:xfrm>
                <a:off x="468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6" name="Rectangle 169"/>
              <p:cNvSpPr>
                <a:spLocks noChangeArrowheads="1"/>
              </p:cNvSpPr>
              <p:nvPr/>
            </p:nvSpPr>
            <p:spPr bwMode="auto">
              <a:xfrm>
                <a:off x="478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7" name="Rectangle 170"/>
              <p:cNvSpPr>
                <a:spLocks noChangeArrowheads="1"/>
              </p:cNvSpPr>
              <p:nvPr/>
            </p:nvSpPr>
            <p:spPr bwMode="auto">
              <a:xfrm>
                <a:off x="487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8" name="Rectangle 171"/>
              <p:cNvSpPr>
                <a:spLocks noChangeArrowheads="1"/>
              </p:cNvSpPr>
              <p:nvPr/>
            </p:nvSpPr>
            <p:spPr bwMode="auto">
              <a:xfrm>
                <a:off x="497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9" name="Rectangle 172"/>
              <p:cNvSpPr>
                <a:spLocks noChangeArrowheads="1"/>
              </p:cNvSpPr>
              <p:nvPr/>
            </p:nvSpPr>
            <p:spPr bwMode="auto">
              <a:xfrm>
                <a:off x="506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0" name="Rectangle 173"/>
              <p:cNvSpPr>
                <a:spLocks noChangeArrowheads="1"/>
              </p:cNvSpPr>
              <p:nvPr/>
            </p:nvSpPr>
            <p:spPr bwMode="auto">
              <a:xfrm>
                <a:off x="516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1" name="Rectangle 174"/>
              <p:cNvSpPr>
                <a:spLocks noChangeArrowheads="1"/>
              </p:cNvSpPr>
              <p:nvPr/>
            </p:nvSpPr>
            <p:spPr bwMode="auto">
              <a:xfrm>
                <a:off x="525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2" name="Rectangle 175"/>
              <p:cNvSpPr>
                <a:spLocks noChangeArrowheads="1"/>
              </p:cNvSpPr>
              <p:nvPr/>
            </p:nvSpPr>
            <p:spPr bwMode="auto">
              <a:xfrm>
                <a:off x="421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3" name="Rectangle 176"/>
              <p:cNvSpPr>
                <a:spLocks noChangeArrowheads="1"/>
              </p:cNvSpPr>
              <p:nvPr/>
            </p:nvSpPr>
            <p:spPr bwMode="auto">
              <a:xfrm>
                <a:off x="430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4" name="Rectangle 177"/>
              <p:cNvSpPr>
                <a:spLocks noChangeArrowheads="1"/>
              </p:cNvSpPr>
              <p:nvPr/>
            </p:nvSpPr>
            <p:spPr bwMode="auto">
              <a:xfrm>
                <a:off x="440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5" name="Rectangle 178"/>
              <p:cNvSpPr>
                <a:spLocks noChangeArrowheads="1"/>
              </p:cNvSpPr>
              <p:nvPr/>
            </p:nvSpPr>
            <p:spPr bwMode="auto">
              <a:xfrm>
                <a:off x="449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6" name="Rectangle 179"/>
              <p:cNvSpPr>
                <a:spLocks noChangeArrowheads="1"/>
              </p:cNvSpPr>
              <p:nvPr/>
            </p:nvSpPr>
            <p:spPr bwMode="auto">
              <a:xfrm>
                <a:off x="459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7" name="Rectangle 180"/>
              <p:cNvSpPr>
                <a:spLocks noChangeArrowheads="1"/>
              </p:cNvSpPr>
              <p:nvPr/>
            </p:nvSpPr>
            <p:spPr bwMode="auto">
              <a:xfrm>
                <a:off x="468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8" name="Rectangle 181"/>
              <p:cNvSpPr>
                <a:spLocks noChangeArrowheads="1"/>
              </p:cNvSpPr>
              <p:nvPr/>
            </p:nvSpPr>
            <p:spPr bwMode="auto">
              <a:xfrm>
                <a:off x="478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9" name="Rectangle 182"/>
              <p:cNvSpPr>
                <a:spLocks noChangeArrowheads="1"/>
              </p:cNvSpPr>
              <p:nvPr/>
            </p:nvSpPr>
            <p:spPr bwMode="auto">
              <a:xfrm>
                <a:off x="487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10" name="Rectangle 183"/>
              <p:cNvSpPr>
                <a:spLocks noChangeArrowheads="1"/>
              </p:cNvSpPr>
              <p:nvPr/>
            </p:nvSpPr>
            <p:spPr bwMode="auto">
              <a:xfrm>
                <a:off x="497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11" name="Rectangle 184"/>
              <p:cNvSpPr>
                <a:spLocks noChangeArrowheads="1"/>
              </p:cNvSpPr>
              <p:nvPr/>
            </p:nvSpPr>
            <p:spPr bwMode="auto">
              <a:xfrm>
                <a:off x="506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12" name="Rectangle 185"/>
              <p:cNvSpPr>
                <a:spLocks noChangeArrowheads="1"/>
              </p:cNvSpPr>
              <p:nvPr/>
            </p:nvSpPr>
            <p:spPr bwMode="auto">
              <a:xfrm>
                <a:off x="516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13" name="Rectangle 186"/>
              <p:cNvSpPr>
                <a:spLocks noChangeArrowheads="1"/>
              </p:cNvSpPr>
              <p:nvPr/>
            </p:nvSpPr>
            <p:spPr bwMode="auto">
              <a:xfrm>
                <a:off x="525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4043" name="Group 192"/>
            <p:cNvGrpSpPr>
              <a:grpSpLocks/>
            </p:cNvGrpSpPr>
            <p:nvPr/>
          </p:nvGrpSpPr>
          <p:grpSpPr bwMode="auto">
            <a:xfrm>
              <a:off x="4080" y="2928"/>
              <a:ext cx="1680" cy="1317"/>
              <a:chOff x="4080" y="2928"/>
              <a:chExt cx="1680" cy="1317"/>
            </a:xfrm>
          </p:grpSpPr>
          <p:sp>
            <p:nvSpPr>
              <p:cNvPr id="44044" name="Line 189"/>
              <p:cNvSpPr>
                <a:spLocks noChangeShapeType="1"/>
              </p:cNvSpPr>
              <p:nvPr/>
            </p:nvSpPr>
            <p:spPr bwMode="auto">
              <a:xfrm flipV="1">
                <a:off x="4608" y="2928"/>
                <a:ext cx="83" cy="1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4045" name="Text Box 190"/>
              <p:cNvSpPr txBox="1">
                <a:spLocks noChangeArrowheads="1"/>
              </p:cNvSpPr>
              <p:nvPr/>
            </p:nvSpPr>
            <p:spPr bwMode="auto">
              <a:xfrm>
                <a:off x="4080" y="3024"/>
                <a:ext cx="1680" cy="1221"/>
              </a:xfrm>
              <a:prstGeom prst="rect">
                <a:avLst/>
              </a:prstGeom>
              <a:noFill/>
              <a:ln w="9525">
                <a:noFill/>
                <a:miter lim="800000"/>
                <a:headEnd/>
                <a:tailEnd/>
              </a:ln>
            </p:spPr>
            <p:txBody>
              <a:bodyPr wrap="square">
                <a:prstTxWarp prst="textNoShape">
                  <a:avLst/>
                </a:prstTxWarp>
                <a:spAutoFit/>
              </a:bodyPr>
              <a:lstStyle/>
              <a:p>
                <a:pPr>
                  <a:spcBef>
                    <a:spcPct val="0"/>
                  </a:spcBef>
                </a:pPr>
                <a:r>
                  <a:rPr lang="en-US" sz="2000" dirty="0">
                    <a:solidFill>
                      <a:schemeClr val="tx1"/>
                    </a:solidFill>
                  </a:rPr>
                  <a:t>Plus, the technology behind chip-scale multiprocessors (</a:t>
                </a:r>
                <a:r>
                  <a:rPr lang="en-US" sz="2000" dirty="0" err="1">
                    <a:solidFill>
                      <a:schemeClr val="tx1"/>
                    </a:solidFill>
                  </a:rPr>
                  <a:t>CMPs</a:t>
                </a:r>
                <a:r>
                  <a:rPr lang="en-US" sz="2000" dirty="0" smtClean="0">
                    <a:solidFill>
                      <a:schemeClr val="tx1"/>
                    </a:solidFill>
                  </a:rPr>
                  <a:t>) and graphics processing units (</a:t>
                </a:r>
                <a:r>
                  <a:rPr lang="en-US" sz="2000" dirty="0" err="1" smtClean="0">
                    <a:solidFill>
                      <a:schemeClr val="tx1"/>
                    </a:solidFill>
                  </a:rPr>
                  <a:t>GPUs</a:t>
                </a:r>
                <a:r>
                  <a:rPr lang="en-US" sz="2000" dirty="0" smtClean="0">
                    <a:solidFill>
                      <a:schemeClr val="tx1"/>
                    </a:solidFill>
                  </a:rPr>
                  <a:t>)</a:t>
                </a:r>
                <a:endParaRPr lang="en-US" sz="2000" dirty="0">
                  <a:solidFill>
                    <a:schemeClr val="tx1"/>
                  </a:solidFill>
                </a:endParaRPr>
              </a:p>
            </p:txBody>
          </p:sp>
        </p:grpSp>
      </p:grpSp>
      <p:grpSp>
        <p:nvGrpSpPr>
          <p:cNvPr id="187" name="Group 186"/>
          <p:cNvGrpSpPr/>
          <p:nvPr/>
        </p:nvGrpSpPr>
        <p:grpSpPr>
          <a:xfrm>
            <a:off x="457200" y="1612901"/>
            <a:ext cx="5867400" cy="4254499"/>
            <a:chOff x="457200" y="1612901"/>
            <a:chExt cx="5867400" cy="4254499"/>
          </a:xfrm>
        </p:grpSpPr>
        <p:grpSp>
          <p:nvGrpSpPr>
            <p:cNvPr id="44215" name="Group 196"/>
            <p:cNvGrpSpPr>
              <a:grpSpLocks/>
            </p:cNvGrpSpPr>
            <p:nvPr/>
          </p:nvGrpSpPr>
          <p:grpSpPr bwMode="auto">
            <a:xfrm>
              <a:off x="3124200" y="1612901"/>
              <a:ext cx="3200400" cy="1358901"/>
              <a:chOff x="1968" y="1016"/>
              <a:chExt cx="2016" cy="856"/>
            </a:xfrm>
          </p:grpSpPr>
          <p:sp>
            <p:nvSpPr>
              <p:cNvPr id="44216" name="Line 8"/>
              <p:cNvSpPr>
                <a:spLocks noChangeShapeType="1"/>
              </p:cNvSpPr>
              <p:nvPr/>
            </p:nvSpPr>
            <p:spPr bwMode="auto">
              <a:xfrm flipH="1">
                <a:off x="2448" y="1632"/>
                <a:ext cx="144" cy="24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4217" name="Text Box 9"/>
              <p:cNvSpPr txBox="1">
                <a:spLocks noChangeArrowheads="1"/>
              </p:cNvSpPr>
              <p:nvPr/>
            </p:nvSpPr>
            <p:spPr bwMode="auto">
              <a:xfrm>
                <a:off x="1968" y="1016"/>
                <a:ext cx="2016" cy="640"/>
              </a:xfrm>
              <a:prstGeom prst="rect">
                <a:avLst/>
              </a:prstGeom>
              <a:noFill/>
              <a:ln w="9525">
                <a:noFill/>
                <a:miter lim="800000"/>
                <a:headEnd/>
                <a:tailEnd/>
              </a:ln>
            </p:spPr>
            <p:txBody>
              <a:bodyPr wrap="square">
                <a:prstTxWarp prst="textNoShape">
                  <a:avLst/>
                </a:prstTxWarp>
                <a:spAutoFit/>
              </a:bodyPr>
              <a:lstStyle/>
              <a:p>
                <a:pPr>
                  <a:spcBef>
                    <a:spcPct val="0"/>
                  </a:spcBef>
                </a:pPr>
                <a:r>
                  <a:rPr lang="en-US" sz="2000" dirty="0">
                    <a:solidFill>
                      <a:schemeClr val="tx1"/>
                    </a:solidFill>
                  </a:rPr>
                  <a:t>What you’ll understand and experiment</a:t>
                </a:r>
                <a:r>
                  <a:rPr lang="en-US" sz="1800" dirty="0">
                    <a:solidFill>
                      <a:schemeClr val="tx1"/>
                    </a:solidFill>
                  </a:rPr>
                  <a:t> </a:t>
                </a:r>
                <a:r>
                  <a:rPr lang="en-US" sz="2000" dirty="0">
                    <a:solidFill>
                      <a:schemeClr val="tx1"/>
                    </a:solidFill>
                  </a:rPr>
                  <a:t>with in the new CS152</a:t>
                </a:r>
              </a:p>
            </p:txBody>
          </p:sp>
        </p:grpSp>
        <p:pic>
          <p:nvPicPr>
            <p:cNvPr id="186" name="Picture 185" descr="SandyBridgeDiemap.jpg"/>
            <p:cNvPicPr>
              <a:picLocks noChangeAspect="1"/>
            </p:cNvPicPr>
            <p:nvPr/>
          </p:nvPicPr>
          <p:blipFill>
            <a:blip r:embed="rId3"/>
            <a:stretch>
              <a:fillRect/>
            </a:stretch>
          </p:blipFill>
          <p:spPr>
            <a:xfrm>
              <a:off x="457200" y="3048000"/>
              <a:ext cx="5854270" cy="28194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4" name="Slide Number Placeholder 5"/>
          <p:cNvSpPr>
            <a:spLocks noGrp="1"/>
          </p:cNvSpPr>
          <p:nvPr>
            <p:ph type="sldNum" sz="quarter" idx="12"/>
          </p:nvPr>
        </p:nvSpPr>
        <p:spPr>
          <a:noFill/>
        </p:spPr>
        <p:txBody>
          <a:bodyPr/>
          <a:lstStyle/>
          <a:p>
            <a:fld id="{A68C9632-67A9-EA4A-A7E5-F1243917FD91}" type="slidenum">
              <a:rPr lang="en-US"/>
              <a:pPr/>
              <a:t>14</a:t>
            </a:fld>
            <a:endParaRPr lang="en-US" b="0">
              <a:solidFill>
                <a:srgbClr val="FBBA03"/>
              </a:solidFill>
            </a:endParaRPr>
          </a:p>
        </p:txBody>
      </p:sp>
      <p:sp>
        <p:nvSpPr>
          <p:cNvPr id="46085" name="Rectangle 2"/>
          <p:cNvSpPr>
            <a:spLocks noGrp="1" noChangeArrowheads="1"/>
          </p:cNvSpPr>
          <p:nvPr>
            <p:ph type="title"/>
          </p:nvPr>
        </p:nvSpPr>
        <p:spPr>
          <a:xfrm>
            <a:off x="635000" y="533400"/>
            <a:ext cx="7372350" cy="465138"/>
          </a:xfrm>
          <a:noFill/>
        </p:spPr>
        <p:txBody>
          <a:bodyPr lIns="90488" tIns="44450" rIns="90488" bIns="44450"/>
          <a:lstStyle/>
          <a:p>
            <a:r>
              <a:rPr lang="en-US"/>
              <a:t>CS152 Administrivia</a:t>
            </a:r>
          </a:p>
        </p:txBody>
      </p:sp>
      <p:sp>
        <p:nvSpPr>
          <p:cNvPr id="46086" name="Rectangle 3"/>
          <p:cNvSpPr>
            <a:spLocks noGrp="1" noChangeArrowheads="1"/>
          </p:cNvSpPr>
          <p:nvPr>
            <p:ph type="body" idx="1"/>
          </p:nvPr>
        </p:nvSpPr>
        <p:spPr>
          <a:xfrm>
            <a:off x="304800" y="1066800"/>
            <a:ext cx="8686800" cy="5257800"/>
          </a:xfrm>
          <a:noFill/>
        </p:spPr>
        <p:txBody>
          <a:bodyPr wrap="square" lIns="90488" tIns="44450" rIns="90488" bIns="44450">
            <a:noAutofit/>
          </a:bodyPr>
          <a:lstStyle/>
          <a:p>
            <a:pPr marL="0" indent="0">
              <a:lnSpc>
                <a:spcPct val="85000"/>
              </a:lnSpc>
              <a:spcBef>
                <a:spcPct val="100000"/>
              </a:spcBef>
              <a:buFontTx/>
              <a:buNone/>
              <a:tabLst>
                <a:tab pos="1371600" algn="l"/>
                <a:tab pos="4038600" algn="l"/>
              </a:tabLst>
            </a:pPr>
            <a:r>
              <a:rPr lang="en-US" sz="2000" dirty="0"/>
              <a:t>Instructor:   Prof. Krste </a:t>
            </a:r>
            <a:r>
              <a:rPr lang="en-US" sz="2000" dirty="0" smtClean="0"/>
              <a:t>Asanovic, </a:t>
            </a:r>
            <a:r>
              <a:rPr lang="en-US" sz="2000" b="1" dirty="0" err="1" smtClean="0">
                <a:latin typeface="Courier" charset="0"/>
              </a:rPr>
              <a:t>krste@eecs</a:t>
            </a:r>
            <a:endParaRPr lang="en-US" sz="2000" dirty="0" smtClean="0"/>
          </a:p>
          <a:p>
            <a:pPr marL="0" indent="0">
              <a:lnSpc>
                <a:spcPct val="85000"/>
              </a:lnSpc>
              <a:spcBef>
                <a:spcPct val="45000"/>
              </a:spcBef>
              <a:buFontTx/>
              <a:buNone/>
              <a:tabLst>
                <a:tab pos="1371600" algn="l"/>
                <a:tab pos="4038600" algn="l"/>
              </a:tabLst>
            </a:pPr>
            <a:r>
              <a:rPr lang="en-US" sz="2000" dirty="0"/>
              <a:t>	Office: 579 Soda </a:t>
            </a:r>
            <a:r>
              <a:rPr lang="en-US" sz="2000" dirty="0" smtClean="0"/>
              <a:t>Hall (inside Par Lab)</a:t>
            </a:r>
            <a:endParaRPr lang="en-US" sz="2000" dirty="0" smtClean="0">
              <a:latin typeface="Courier" charset="0"/>
            </a:endParaRPr>
          </a:p>
          <a:p>
            <a:pPr marL="0" indent="0">
              <a:lnSpc>
                <a:spcPct val="85000"/>
              </a:lnSpc>
              <a:spcBef>
                <a:spcPct val="45000"/>
              </a:spcBef>
              <a:buFontTx/>
              <a:buNone/>
              <a:tabLst>
                <a:tab pos="1371600" algn="l"/>
                <a:tab pos="4038600" algn="l"/>
              </a:tabLst>
            </a:pPr>
            <a:r>
              <a:rPr lang="en-US" sz="2000" dirty="0"/>
              <a:t>	Office Hours:</a:t>
            </a:r>
            <a:r>
              <a:rPr lang="en-US" sz="2000" dirty="0" smtClean="0"/>
              <a:t> Wed. 5:00-6:00PM (</a:t>
            </a:r>
            <a:r>
              <a:rPr lang="en-US" sz="2000" dirty="0"/>
              <a:t>email to confirm), 579 </a:t>
            </a:r>
            <a:r>
              <a:rPr lang="en-US" sz="2000" dirty="0" smtClean="0"/>
              <a:t>Soda</a:t>
            </a:r>
          </a:p>
          <a:p>
            <a:pPr marL="0" indent="0">
              <a:lnSpc>
                <a:spcPct val="85000"/>
              </a:lnSpc>
              <a:spcBef>
                <a:spcPct val="45000"/>
              </a:spcBef>
              <a:buFontTx/>
              <a:buNone/>
              <a:tabLst>
                <a:tab pos="1371600" algn="l"/>
                <a:tab pos="4038600" algn="l"/>
              </a:tabLst>
            </a:pPr>
            <a:r>
              <a:rPr lang="en-US" sz="2000" dirty="0" smtClean="0"/>
              <a:t>T. A.:	Chris </a:t>
            </a:r>
            <a:r>
              <a:rPr lang="en-US" sz="2000" dirty="0" err="1" smtClean="0"/>
              <a:t>Celio</a:t>
            </a:r>
            <a:r>
              <a:rPr lang="en-US" sz="2000" dirty="0" smtClean="0"/>
              <a:t>, </a:t>
            </a:r>
            <a:r>
              <a:rPr lang="en-US" sz="2000" b="1" dirty="0" err="1" smtClean="0">
                <a:latin typeface="Courier" charset="0"/>
              </a:rPr>
              <a:t>celio@eecs</a:t>
            </a:r>
            <a:endParaRPr lang="en-US" sz="2000" dirty="0" smtClean="0"/>
          </a:p>
          <a:p>
            <a:pPr marL="0" indent="0">
              <a:lnSpc>
                <a:spcPct val="85000"/>
              </a:lnSpc>
              <a:spcBef>
                <a:spcPct val="45000"/>
              </a:spcBef>
              <a:buFontTx/>
              <a:buNone/>
              <a:tabLst>
                <a:tab pos="1371600" algn="l"/>
                <a:tab pos="4038600" algn="l"/>
              </a:tabLst>
            </a:pPr>
            <a:r>
              <a:rPr lang="en-US" sz="2000" dirty="0" smtClean="0"/>
              <a:t>	</a:t>
            </a:r>
            <a:r>
              <a:rPr lang="en-US" sz="2000" dirty="0"/>
              <a:t>Office Hours: TBD</a:t>
            </a:r>
          </a:p>
          <a:p>
            <a:pPr marL="0" indent="0">
              <a:lnSpc>
                <a:spcPct val="85000"/>
              </a:lnSpc>
              <a:spcBef>
                <a:spcPct val="45000"/>
              </a:spcBef>
              <a:buFontTx/>
              <a:buNone/>
              <a:tabLst>
                <a:tab pos="1371600" algn="l"/>
                <a:tab pos="4038600" algn="l"/>
              </a:tabLst>
            </a:pPr>
            <a:r>
              <a:rPr lang="en-US" sz="2000" dirty="0"/>
              <a:t>Lectures:</a:t>
            </a:r>
            <a:r>
              <a:rPr lang="en-US" sz="2000" dirty="0" smtClean="0"/>
              <a:t>	</a:t>
            </a:r>
            <a:r>
              <a:rPr lang="en-US" sz="2000" dirty="0" err="1" smtClean="0"/>
              <a:t>Tu/Th</a:t>
            </a:r>
            <a:r>
              <a:rPr lang="en-US" sz="2000" dirty="0" smtClean="0"/>
              <a:t>, 2-3:30PM, 310 Soda </a:t>
            </a:r>
            <a:r>
              <a:rPr lang="en-US" sz="2000" i="1" dirty="0" smtClean="0"/>
              <a:t>(Possible room change!)</a:t>
            </a:r>
          </a:p>
          <a:p>
            <a:pPr marL="0" indent="0">
              <a:lnSpc>
                <a:spcPct val="85000"/>
              </a:lnSpc>
              <a:spcBef>
                <a:spcPct val="45000"/>
              </a:spcBef>
              <a:buFontTx/>
              <a:buNone/>
              <a:tabLst>
                <a:tab pos="1371600" algn="l"/>
                <a:tab pos="4038600" algn="l"/>
              </a:tabLst>
            </a:pPr>
            <a:r>
              <a:rPr lang="en-US" sz="2000" dirty="0"/>
              <a:t>Section:</a:t>
            </a:r>
            <a:r>
              <a:rPr lang="en-US" sz="2000" dirty="0" smtClean="0"/>
              <a:t>	F 9-10AM, 71 Evans </a:t>
            </a:r>
            <a:r>
              <a:rPr lang="en-US" sz="2000" i="1" dirty="0" smtClean="0"/>
              <a:t>(Possible room change!)</a:t>
            </a:r>
          </a:p>
          <a:p>
            <a:pPr marL="0" indent="0">
              <a:lnSpc>
                <a:spcPct val="85000"/>
              </a:lnSpc>
              <a:spcBef>
                <a:spcPct val="45000"/>
              </a:spcBef>
              <a:buFontTx/>
              <a:buNone/>
              <a:tabLst>
                <a:tab pos="1371600" algn="l"/>
                <a:tab pos="4038600" algn="l"/>
              </a:tabLst>
            </a:pPr>
            <a:r>
              <a:rPr lang="en-US" sz="2000" dirty="0"/>
              <a:t>Text:	</a:t>
            </a:r>
            <a:r>
              <a:rPr lang="en-US" sz="2000" i="1" dirty="0"/>
              <a:t>Computer Architecture: A Quantitative Approach</a:t>
            </a:r>
            <a:r>
              <a:rPr lang="en-US" sz="2000" i="1" dirty="0" smtClean="0"/>
              <a:t>,</a:t>
            </a:r>
          </a:p>
          <a:p>
            <a:pPr marL="0" indent="0">
              <a:lnSpc>
                <a:spcPct val="85000"/>
              </a:lnSpc>
              <a:spcBef>
                <a:spcPct val="45000"/>
              </a:spcBef>
              <a:buFontTx/>
              <a:buNone/>
              <a:tabLst>
                <a:tab pos="1371600" algn="l"/>
                <a:tab pos="4038600" algn="l"/>
              </a:tabLst>
            </a:pPr>
            <a:r>
              <a:rPr lang="en-US" sz="2000" i="1" dirty="0" smtClean="0"/>
              <a:t>	Hennessey and Patterson, 5</a:t>
            </a:r>
            <a:r>
              <a:rPr lang="en-US" sz="2000" i="1" baseline="30000" dirty="0" smtClean="0"/>
              <a:t>th</a:t>
            </a:r>
            <a:r>
              <a:rPr lang="en-US" sz="2000" i="1" dirty="0" smtClean="0"/>
              <a:t> Edition</a:t>
            </a:r>
            <a:r>
              <a:rPr lang="en-US" sz="2000" dirty="0" smtClean="0"/>
              <a:t> (2012)</a:t>
            </a:r>
            <a:endParaRPr lang="en-US" sz="2000" dirty="0"/>
          </a:p>
          <a:p>
            <a:pPr marL="0" indent="0">
              <a:lnSpc>
                <a:spcPct val="85000"/>
              </a:lnSpc>
              <a:spcBef>
                <a:spcPct val="45000"/>
              </a:spcBef>
              <a:buFontTx/>
              <a:buNone/>
              <a:tabLst>
                <a:tab pos="1371600" algn="l"/>
                <a:tab pos="4038600" algn="l"/>
              </a:tabLst>
            </a:pPr>
            <a:r>
              <a:rPr lang="en-US" sz="2000" dirty="0"/>
              <a:t>	Readings assigned from this edition</a:t>
            </a:r>
            <a:r>
              <a:rPr lang="en-US" sz="2000" dirty="0" smtClean="0"/>
              <a:t>, some readings available 	in older editions –see web page.</a:t>
            </a:r>
            <a:endParaRPr lang="en-US" sz="2000" dirty="0"/>
          </a:p>
          <a:p>
            <a:pPr marL="0" indent="0">
              <a:lnSpc>
                <a:spcPct val="85000"/>
              </a:lnSpc>
              <a:spcBef>
                <a:spcPct val="45000"/>
              </a:spcBef>
              <a:buFontTx/>
              <a:buNone/>
              <a:tabLst>
                <a:tab pos="1371600" algn="l"/>
                <a:tab pos="4038600" algn="l"/>
              </a:tabLst>
            </a:pPr>
            <a:r>
              <a:rPr lang="en-US" sz="2000" dirty="0"/>
              <a:t>Web page: </a:t>
            </a:r>
            <a:r>
              <a:rPr lang="en-US" sz="2000" b="1" dirty="0" smtClean="0">
                <a:latin typeface="Courier" charset="0"/>
              </a:rPr>
              <a:t>http://inst.eecs.berkeley.edu/~cs152</a:t>
            </a:r>
          </a:p>
          <a:p>
            <a:pPr marL="0" indent="0">
              <a:lnSpc>
                <a:spcPct val="85000"/>
              </a:lnSpc>
              <a:spcBef>
                <a:spcPct val="45000"/>
              </a:spcBef>
              <a:buFontTx/>
              <a:buNone/>
              <a:tabLst>
                <a:tab pos="1371600" algn="l"/>
                <a:tab pos="4038600" algn="l"/>
              </a:tabLst>
            </a:pPr>
            <a:r>
              <a:rPr lang="en-US" sz="2000" dirty="0"/>
              <a:t>	Lectures available online</a:t>
            </a:r>
            <a:r>
              <a:rPr lang="en-US" sz="2000" dirty="0" smtClean="0"/>
              <a:t> by noon before class</a:t>
            </a:r>
          </a:p>
          <a:p>
            <a:pPr marL="0" indent="0">
              <a:lnSpc>
                <a:spcPct val="85000"/>
              </a:lnSpc>
              <a:spcBef>
                <a:spcPct val="45000"/>
              </a:spcBef>
              <a:buFontTx/>
              <a:buNone/>
              <a:tabLst>
                <a:tab pos="1371600" algn="l"/>
                <a:tab pos="4038600" algn="l"/>
              </a:tabLst>
            </a:pPr>
            <a:r>
              <a:rPr lang="en-US" sz="2000" dirty="0" err="1" smtClean="0">
                <a:latin typeface="Arial"/>
                <a:cs typeface="Arial"/>
              </a:rPr>
              <a:t>Piazzza</a:t>
            </a:r>
            <a:r>
              <a:rPr lang="en-US" sz="2000" dirty="0" smtClean="0">
                <a:latin typeface="Arial"/>
                <a:cs typeface="Arial"/>
              </a:rPr>
              <a:t>:     </a:t>
            </a:r>
            <a:r>
              <a:rPr lang="en-US" sz="2000" b="1" dirty="0" smtClean="0">
                <a:latin typeface="Courier New"/>
                <a:cs typeface="Courier New"/>
              </a:rPr>
              <a:t>http://piazza.com/berkeley/spring2012/cs152</a:t>
            </a:r>
            <a:endParaRPr lang="en-US" sz="2000" b="1" dirty="0">
              <a:latin typeface="Courier New"/>
              <a:cs typeface="Courier New"/>
            </a:endParaRPr>
          </a:p>
        </p:txBody>
      </p:sp>
      <p:sp>
        <p:nvSpPr>
          <p:cNvPr id="46087" name="Rectangle 4"/>
          <p:cNvSpPr>
            <a:spLocks noChangeArrowheads="1"/>
          </p:cNvSpPr>
          <p:nvPr/>
        </p:nvSpPr>
        <p:spPr bwMode="auto">
          <a:xfrm>
            <a:off x="1011238" y="6411913"/>
            <a:ext cx="184150" cy="336550"/>
          </a:xfrm>
          <a:prstGeom prst="rect">
            <a:avLst/>
          </a:prstGeom>
          <a:noFill/>
          <a:ln w="12700">
            <a:noFill/>
            <a:miter lim="800000"/>
            <a:headEnd/>
            <a:tailEnd/>
          </a:ln>
        </p:spPr>
        <p:txBody>
          <a:bodyPr wrap="none" anchor="ctr">
            <a:prstTxWarp prst="textNoShape">
              <a:avLst/>
            </a:prstTxWarp>
            <a:spAutoFit/>
          </a:bodyPr>
          <a:lstStyle/>
          <a:p>
            <a:pPr algn="ctr"/>
            <a:endParaRPr lang="en-US" b="1"/>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2" name="Slide Number Placeholder 5"/>
          <p:cNvSpPr>
            <a:spLocks noGrp="1"/>
          </p:cNvSpPr>
          <p:nvPr>
            <p:ph type="sldNum" sz="quarter" idx="12"/>
          </p:nvPr>
        </p:nvSpPr>
        <p:spPr>
          <a:noFill/>
        </p:spPr>
        <p:txBody>
          <a:bodyPr/>
          <a:lstStyle/>
          <a:p>
            <a:fld id="{5AACE719-800C-1542-A19D-F0B5C5693CB8}" type="slidenum">
              <a:rPr lang="en-US"/>
              <a:pPr/>
              <a:t>15</a:t>
            </a:fld>
            <a:endParaRPr lang="en-US" b="0">
              <a:solidFill>
                <a:srgbClr val="FBBA03"/>
              </a:solidFill>
            </a:endParaRPr>
          </a:p>
        </p:txBody>
      </p:sp>
      <p:sp>
        <p:nvSpPr>
          <p:cNvPr id="48133" name="Rectangle 2"/>
          <p:cNvSpPr>
            <a:spLocks noGrp="1" noChangeArrowheads="1"/>
          </p:cNvSpPr>
          <p:nvPr>
            <p:ph type="title"/>
          </p:nvPr>
        </p:nvSpPr>
        <p:spPr>
          <a:xfrm>
            <a:off x="798513" y="609600"/>
            <a:ext cx="6059487" cy="263525"/>
          </a:xfrm>
          <a:noFill/>
        </p:spPr>
        <p:txBody>
          <a:bodyPr lIns="90488" tIns="44450" rIns="90488" bIns="44450"/>
          <a:lstStyle/>
          <a:p>
            <a:r>
              <a:rPr lang="en-US" dirty="0"/>
              <a:t>CS152 Structure and Syllabus</a:t>
            </a:r>
          </a:p>
        </p:txBody>
      </p:sp>
      <p:sp>
        <p:nvSpPr>
          <p:cNvPr id="48134" name="Rectangle 3"/>
          <p:cNvSpPr>
            <a:spLocks noGrp="1" noChangeArrowheads="1"/>
          </p:cNvSpPr>
          <p:nvPr>
            <p:ph type="body" idx="1"/>
          </p:nvPr>
        </p:nvSpPr>
        <p:spPr>
          <a:xfrm>
            <a:off x="457200" y="1096963"/>
            <a:ext cx="8258175" cy="5349875"/>
          </a:xfrm>
          <a:noFill/>
        </p:spPr>
        <p:txBody>
          <a:bodyPr lIns="90488" tIns="44450" rIns="90488" bIns="44450"/>
          <a:lstStyle/>
          <a:p>
            <a:pPr marL="457200" indent="-457200">
              <a:buFontTx/>
              <a:buNone/>
            </a:pPr>
            <a:r>
              <a:rPr lang="en-US" sz="3200" dirty="0" smtClean="0"/>
              <a:t>Five modules</a:t>
            </a:r>
            <a:endParaRPr lang="en-US" sz="3200" dirty="0"/>
          </a:p>
          <a:p>
            <a:pPr marL="800100" lvl="1" indent="-342900">
              <a:buFontTx/>
              <a:buAutoNum type="arabicPeriod"/>
            </a:pPr>
            <a:r>
              <a:rPr lang="en-US" sz="2400" dirty="0"/>
              <a:t>Simple machine design (</a:t>
            </a:r>
            <a:r>
              <a:rPr lang="en-US" sz="2400" dirty="0" err="1"/>
              <a:t>ISAs</a:t>
            </a:r>
            <a:r>
              <a:rPr lang="en-US" sz="2400" dirty="0"/>
              <a:t>, microprogramming, </a:t>
            </a:r>
            <a:r>
              <a:rPr lang="en-US" sz="2400" dirty="0" err="1"/>
              <a:t>unpipelined</a:t>
            </a:r>
            <a:r>
              <a:rPr lang="en-US" sz="2400" dirty="0"/>
              <a:t> machines, Iron Law, simple pipelines)</a:t>
            </a:r>
          </a:p>
          <a:p>
            <a:pPr marL="800100" lvl="1" indent="-342900">
              <a:buFontTx/>
              <a:buAutoNum type="arabicPeriod"/>
            </a:pPr>
            <a:r>
              <a:rPr lang="en-US" sz="2400" dirty="0"/>
              <a:t>Memory hierarchy (DRAM, caches, optimizations</a:t>
            </a:r>
            <a:r>
              <a:rPr lang="en-US" sz="2400" dirty="0" smtClean="0"/>
              <a:t>) plus virtual </a:t>
            </a:r>
            <a:r>
              <a:rPr lang="en-US" sz="2400" dirty="0"/>
              <a:t>memory systems, exceptions, interrupts</a:t>
            </a:r>
          </a:p>
          <a:p>
            <a:pPr marL="800100" lvl="1" indent="-342900">
              <a:buFontTx/>
              <a:buAutoNum type="arabicPeriod"/>
            </a:pPr>
            <a:r>
              <a:rPr lang="en-US" sz="2400" dirty="0"/>
              <a:t>Complex pipelining (score-boarding, out-of-order issue)</a:t>
            </a:r>
          </a:p>
          <a:p>
            <a:pPr marL="800100" lvl="1" indent="-342900">
              <a:buFontTx/>
              <a:buAutoNum type="arabicPeriod"/>
            </a:pPr>
            <a:r>
              <a:rPr lang="en-US" sz="2400" dirty="0"/>
              <a:t>Explicitly parallel processors (vector machines, VLIW machines, multithreaded machines)</a:t>
            </a:r>
          </a:p>
          <a:p>
            <a:pPr marL="800100" lvl="1" indent="-342900">
              <a:buFontTx/>
              <a:buAutoNum type="arabicPeriod"/>
            </a:pPr>
            <a:r>
              <a:rPr lang="en-US" sz="2400" dirty="0"/>
              <a:t>Multiprocessor architectures </a:t>
            </a:r>
            <a:r>
              <a:rPr lang="en-US" sz="2400" dirty="0" smtClean="0"/>
              <a:t>(memory models, cache </a:t>
            </a:r>
            <a:r>
              <a:rPr lang="en-US" sz="2400" dirty="0"/>
              <a:t>coherence,</a:t>
            </a:r>
            <a:r>
              <a:rPr lang="en-US" sz="2400" dirty="0" smtClean="0"/>
              <a:t> synchronization</a:t>
            </a:r>
            <a:r>
              <a:rPr lang="en-US" sz="2400" dirty="0"/>
              <a:t>)</a:t>
            </a:r>
          </a:p>
          <a:p>
            <a:pPr marL="800100" lvl="1" indent="-342900"/>
            <a:endParaRPr lang="en-US"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16</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a:t>CS152 Course Components</a:t>
            </a:r>
          </a:p>
        </p:txBody>
      </p:sp>
      <p:sp>
        <p:nvSpPr>
          <p:cNvPr id="50182" name="Rectangle 5"/>
          <p:cNvSpPr>
            <a:spLocks noGrp="1" noChangeArrowheads="1"/>
          </p:cNvSpPr>
          <p:nvPr>
            <p:ph type="body" idx="1"/>
          </p:nvPr>
        </p:nvSpPr>
        <p:spPr/>
        <p:txBody>
          <a:bodyPr/>
          <a:lstStyle/>
          <a:p>
            <a:r>
              <a:rPr lang="en-US" dirty="0" smtClean="0"/>
              <a:t>15% </a:t>
            </a:r>
            <a:r>
              <a:rPr lang="en-US" dirty="0"/>
              <a:t>Problem Sets (one per module)</a:t>
            </a:r>
          </a:p>
          <a:p>
            <a:pPr lvl="1"/>
            <a:r>
              <a:rPr lang="en-US" dirty="0"/>
              <a:t>Intended to help you learn the material.  Feel free to discuss with other students and instructors, but must turn in your own solutions. Grading based mostly on effort, but quizzes assume that you have worked through all problems.  Solutions released after </a:t>
            </a:r>
            <a:r>
              <a:rPr lang="en-US" dirty="0" err="1"/>
              <a:t>PSs</a:t>
            </a:r>
            <a:r>
              <a:rPr lang="en-US" dirty="0"/>
              <a:t> handed in.</a:t>
            </a:r>
            <a:endParaRPr lang="en-US" dirty="0" smtClean="0"/>
          </a:p>
          <a:p>
            <a:r>
              <a:rPr lang="en-US" dirty="0" smtClean="0"/>
              <a:t>35% Labs (one per module)</a:t>
            </a:r>
          </a:p>
          <a:p>
            <a:pPr lvl="1"/>
            <a:r>
              <a:rPr lang="en-US" dirty="0" smtClean="0"/>
              <a:t>Labs use advanced full system simulators (new Chisel simulators this year, plus </a:t>
            </a:r>
            <a:r>
              <a:rPr lang="en-US" dirty="0" err="1" smtClean="0"/>
              <a:t>Virtutech</a:t>
            </a:r>
            <a:r>
              <a:rPr lang="en-US" dirty="0" smtClean="0"/>
              <a:t> </a:t>
            </a:r>
            <a:r>
              <a:rPr lang="en-US" dirty="0" err="1" smtClean="0"/>
              <a:t>Simics</a:t>
            </a:r>
            <a:r>
              <a:rPr lang="en-US" dirty="0" smtClean="0"/>
              <a:t>)</a:t>
            </a:r>
          </a:p>
          <a:p>
            <a:pPr lvl="1"/>
            <a:r>
              <a:rPr lang="en-US" dirty="0" smtClean="0"/>
              <a:t>Directed plus open-ended sections to each lab</a:t>
            </a:r>
            <a:br>
              <a:rPr lang="en-US" dirty="0" smtClean="0"/>
            </a:br>
            <a:endParaRPr lang="en-US" dirty="0" smtClean="0"/>
          </a:p>
          <a:p>
            <a:r>
              <a:rPr lang="en-US" dirty="0" smtClean="0"/>
              <a:t>50% </a:t>
            </a:r>
            <a:r>
              <a:rPr lang="en-US" dirty="0"/>
              <a:t>Quizzes (one per module)</a:t>
            </a:r>
          </a:p>
          <a:p>
            <a:pPr lvl="1"/>
            <a:r>
              <a:rPr lang="en-US" dirty="0"/>
              <a:t>In-class, closed-book, no </a:t>
            </a:r>
            <a:r>
              <a:rPr lang="en-US" dirty="0" smtClean="0"/>
              <a:t>calculators, no </a:t>
            </a:r>
            <a:r>
              <a:rPr lang="en-US" dirty="0" err="1" smtClean="0"/>
              <a:t>smartphones</a:t>
            </a:r>
            <a:r>
              <a:rPr lang="en-US" dirty="0" smtClean="0"/>
              <a:t>, no laptops,...</a:t>
            </a:r>
            <a:endParaRPr lang="en-US" dirty="0"/>
          </a:p>
          <a:p>
            <a:pPr lvl="1"/>
            <a:r>
              <a:rPr lang="en-US" dirty="0"/>
              <a:t>Based on lectures</a:t>
            </a:r>
            <a:r>
              <a:rPr lang="en-US" dirty="0" smtClean="0"/>
              <a:t>, readings, </a:t>
            </a:r>
            <a:r>
              <a:rPr lang="en-US" dirty="0"/>
              <a:t>problem sets, and labs</a:t>
            </a:r>
            <a:r>
              <a:rPr lang="en-US" dirty="0" smtClean="0"/>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8" name="Slide Number Placeholder 5"/>
          <p:cNvSpPr>
            <a:spLocks noGrp="1"/>
          </p:cNvSpPr>
          <p:nvPr>
            <p:ph type="sldNum" sz="quarter" idx="12"/>
          </p:nvPr>
        </p:nvSpPr>
        <p:spPr>
          <a:noFill/>
        </p:spPr>
        <p:txBody>
          <a:bodyPr/>
          <a:lstStyle/>
          <a:p>
            <a:fld id="{AFDE8795-A90E-CF45-B351-49582F9BD8A1}" type="slidenum">
              <a:rPr lang="en-US"/>
              <a:pPr/>
              <a:t>17</a:t>
            </a:fld>
            <a:endParaRPr lang="en-US" b="0">
              <a:solidFill>
                <a:srgbClr val="FBBA03"/>
              </a:solidFill>
            </a:endParaRPr>
          </a:p>
        </p:txBody>
      </p:sp>
      <p:sp>
        <p:nvSpPr>
          <p:cNvPr id="52229" name="Rectangle 2"/>
          <p:cNvSpPr>
            <a:spLocks noGrp="1" noChangeArrowheads="1"/>
          </p:cNvSpPr>
          <p:nvPr>
            <p:ph type="title"/>
          </p:nvPr>
        </p:nvSpPr>
        <p:spPr/>
        <p:txBody>
          <a:bodyPr/>
          <a:lstStyle/>
          <a:p>
            <a:r>
              <a:rPr lang="en-US"/>
              <a:t>CS152 Labs</a:t>
            </a:r>
          </a:p>
        </p:txBody>
      </p:sp>
      <p:sp>
        <p:nvSpPr>
          <p:cNvPr id="52230" name="Rectangle 3"/>
          <p:cNvSpPr>
            <a:spLocks noGrp="1" noChangeArrowheads="1"/>
          </p:cNvSpPr>
          <p:nvPr>
            <p:ph type="body" idx="1"/>
          </p:nvPr>
        </p:nvSpPr>
        <p:spPr>
          <a:xfrm>
            <a:off x="685800" y="990600"/>
            <a:ext cx="7924800" cy="5562600"/>
          </a:xfrm>
        </p:spPr>
        <p:txBody>
          <a:bodyPr/>
          <a:lstStyle/>
          <a:p>
            <a:r>
              <a:rPr lang="en-US" dirty="0"/>
              <a:t>Each lab has directed plus open-ended assignments</a:t>
            </a:r>
          </a:p>
          <a:p>
            <a:pPr lvl="1"/>
            <a:r>
              <a:rPr lang="en-US" dirty="0"/>
              <a:t>Roughly 50/50 split of </a:t>
            </a:r>
            <a:r>
              <a:rPr lang="en-US" dirty="0" smtClean="0"/>
              <a:t>grade for each lab</a:t>
            </a:r>
          </a:p>
          <a:p>
            <a:r>
              <a:rPr lang="en-US" dirty="0"/>
              <a:t>Directed portion is intended to ensure students learn main concepts behind lab</a:t>
            </a:r>
          </a:p>
          <a:p>
            <a:pPr lvl="1"/>
            <a:r>
              <a:rPr lang="en-US" dirty="0"/>
              <a:t>Each student must perform own lab and hand in their own lab </a:t>
            </a:r>
            <a:r>
              <a:rPr lang="en-US" dirty="0" smtClean="0"/>
              <a:t>report</a:t>
            </a:r>
          </a:p>
          <a:p>
            <a:r>
              <a:rPr lang="en-US" dirty="0"/>
              <a:t>Open-ended </a:t>
            </a:r>
            <a:r>
              <a:rPr lang="en-US" dirty="0" err="1"/>
              <a:t>assigment</a:t>
            </a:r>
            <a:r>
              <a:rPr lang="en-US" dirty="0"/>
              <a:t> is to allow you to show your creativity</a:t>
            </a:r>
          </a:p>
          <a:p>
            <a:pPr lvl="1"/>
            <a:r>
              <a:rPr lang="en-US" dirty="0"/>
              <a:t>Roughly </a:t>
            </a:r>
            <a:r>
              <a:rPr lang="en-US"/>
              <a:t>a </a:t>
            </a:r>
            <a:r>
              <a:rPr lang="en-US" smtClean="0"/>
              <a:t>one-day </a:t>
            </a:r>
            <a:r>
              <a:rPr lang="en-US" dirty="0"/>
              <a:t>“mini-project”</a:t>
            </a:r>
          </a:p>
          <a:p>
            <a:pPr lvl="2"/>
            <a:r>
              <a:rPr lang="en-US" dirty="0"/>
              <a:t>E.g., try an architectural idea and measure potential, negative results OK (if explainable!)</a:t>
            </a:r>
          </a:p>
          <a:p>
            <a:pPr lvl="1"/>
            <a:r>
              <a:rPr lang="en-US" dirty="0"/>
              <a:t>Students can work individually or in groups of two or three</a:t>
            </a:r>
          </a:p>
          <a:p>
            <a:pPr lvl="1"/>
            <a:r>
              <a:rPr lang="en-US" dirty="0"/>
              <a:t>Group open-ended lab reports must be handed in separately</a:t>
            </a:r>
          </a:p>
          <a:p>
            <a:pPr lvl="1"/>
            <a:r>
              <a:rPr lang="en-US" dirty="0"/>
              <a:t>Students can work in different groups for different </a:t>
            </a:r>
            <a:r>
              <a:rPr lang="en-US" dirty="0" smtClean="0"/>
              <a:t>assignments</a:t>
            </a:r>
          </a:p>
          <a:p>
            <a:r>
              <a:rPr lang="en-US" dirty="0" smtClean="0"/>
              <a:t>Lab reports must be readable English summaries – not dumps of log files!!!!!!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this year, RISC-V ISA</a:t>
            </a:r>
            <a:endParaRPr lang="en-US" dirty="0"/>
          </a:p>
        </p:txBody>
      </p:sp>
      <p:sp>
        <p:nvSpPr>
          <p:cNvPr id="3" name="Content Placeholder 2"/>
          <p:cNvSpPr>
            <a:spLocks noGrp="1"/>
          </p:cNvSpPr>
          <p:nvPr>
            <p:ph idx="1"/>
          </p:nvPr>
        </p:nvSpPr>
        <p:spPr/>
        <p:txBody>
          <a:bodyPr/>
          <a:lstStyle/>
          <a:p>
            <a:r>
              <a:rPr lang="en-US" dirty="0" smtClean="0"/>
              <a:t>RISC-V is a new simple, clean, extensible ISA we developed at Berkeley for education and research</a:t>
            </a:r>
          </a:p>
          <a:p>
            <a:pPr lvl="1"/>
            <a:r>
              <a:rPr lang="en-US" dirty="0" smtClean="0"/>
              <a:t>RISC-I/II, first Berkeley RISC implementations</a:t>
            </a:r>
          </a:p>
          <a:p>
            <a:pPr lvl="1"/>
            <a:r>
              <a:rPr lang="en-US" dirty="0" smtClean="0"/>
              <a:t>Berkeley research machines SOAR/SPUR considered RISC-III/IV </a:t>
            </a:r>
          </a:p>
          <a:p>
            <a:r>
              <a:rPr lang="en-US" dirty="0" smtClean="0"/>
              <a:t>Both of the dominant </a:t>
            </a:r>
            <a:r>
              <a:rPr lang="en-US" dirty="0" err="1" smtClean="0"/>
              <a:t>ISAs</a:t>
            </a:r>
            <a:r>
              <a:rPr lang="en-US" dirty="0" smtClean="0"/>
              <a:t> (x86 and ARM) are too complex to use for teaching</a:t>
            </a:r>
          </a:p>
          <a:p>
            <a:r>
              <a:rPr lang="en-US" dirty="0" smtClean="0"/>
              <a:t>RISC-V ISA manual available on web page</a:t>
            </a:r>
          </a:p>
          <a:p>
            <a:r>
              <a:rPr lang="en-US" dirty="0" smtClean="0"/>
              <a:t>Full GCC-based tool chain available</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18</a:t>
            </a:fld>
            <a:endParaRPr lang="en-US" b="0">
              <a:solidFill>
                <a:srgbClr val="FBBA03"/>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7620000" cy="736600"/>
          </a:xfrm>
        </p:spPr>
        <p:txBody>
          <a:bodyPr/>
          <a:lstStyle/>
          <a:p>
            <a:r>
              <a:rPr lang="en-US" dirty="0" smtClean="0"/>
              <a:t>Also new this year, Chisel simulators</a:t>
            </a:r>
            <a:endParaRPr lang="en-US" dirty="0"/>
          </a:p>
        </p:txBody>
      </p:sp>
      <p:sp>
        <p:nvSpPr>
          <p:cNvPr id="3" name="Content Placeholder 2"/>
          <p:cNvSpPr>
            <a:spLocks noGrp="1"/>
          </p:cNvSpPr>
          <p:nvPr>
            <p:ph idx="1"/>
          </p:nvPr>
        </p:nvSpPr>
        <p:spPr/>
        <p:txBody>
          <a:bodyPr/>
          <a:lstStyle/>
          <a:p>
            <a:r>
              <a:rPr lang="en-US" dirty="0" smtClean="0"/>
              <a:t>Chisel is a new hardware description language we developed at Berkeley based on </a:t>
            </a:r>
            <a:r>
              <a:rPr lang="en-US" dirty="0" err="1" smtClean="0"/>
              <a:t>Scala</a:t>
            </a:r>
            <a:endParaRPr lang="en-US" dirty="0" smtClean="0"/>
          </a:p>
          <a:p>
            <a:pPr lvl="1"/>
            <a:r>
              <a:rPr lang="en-US" b="1" i="1" dirty="0" smtClean="0">
                <a:solidFill>
                  <a:srgbClr val="FF0000"/>
                </a:solidFill>
              </a:rPr>
              <a:t>C</a:t>
            </a:r>
            <a:r>
              <a:rPr lang="en-US" dirty="0" smtClean="0"/>
              <a:t>onstructing </a:t>
            </a:r>
            <a:r>
              <a:rPr lang="en-US" b="1" i="1" dirty="0" smtClean="0">
                <a:solidFill>
                  <a:srgbClr val="FF0000"/>
                </a:solidFill>
              </a:rPr>
              <a:t>H</a:t>
            </a:r>
            <a:r>
              <a:rPr lang="en-US" dirty="0" smtClean="0"/>
              <a:t>ardware </a:t>
            </a:r>
            <a:r>
              <a:rPr lang="en-US" b="1" i="1" dirty="0" smtClean="0">
                <a:solidFill>
                  <a:srgbClr val="FF0000"/>
                </a:solidFill>
              </a:rPr>
              <a:t>i</a:t>
            </a:r>
            <a:r>
              <a:rPr lang="en-US" dirty="0" smtClean="0"/>
              <a:t>n a </a:t>
            </a:r>
            <a:r>
              <a:rPr lang="en-US" b="1" i="1" dirty="0" err="1" smtClean="0">
                <a:solidFill>
                  <a:srgbClr val="FF0000"/>
                </a:solidFill>
              </a:rPr>
              <a:t>S</a:t>
            </a:r>
            <a:r>
              <a:rPr lang="en-US" dirty="0" err="1" smtClean="0"/>
              <a:t>cala</a:t>
            </a:r>
            <a:r>
              <a:rPr lang="en-US" dirty="0" smtClean="0"/>
              <a:t> </a:t>
            </a:r>
            <a:r>
              <a:rPr lang="en-US" b="1" i="1" dirty="0" smtClean="0">
                <a:solidFill>
                  <a:srgbClr val="FF0000"/>
                </a:solidFill>
              </a:rPr>
              <a:t>E</a:t>
            </a:r>
            <a:r>
              <a:rPr lang="en-US" dirty="0" smtClean="0"/>
              <a:t>mbedded </a:t>
            </a:r>
            <a:r>
              <a:rPr lang="en-US" b="1" i="1" dirty="0" smtClean="0">
                <a:solidFill>
                  <a:srgbClr val="FF0000"/>
                </a:solidFill>
              </a:rPr>
              <a:t>L</a:t>
            </a:r>
            <a:r>
              <a:rPr lang="en-US" dirty="0" smtClean="0"/>
              <a:t>anguage</a:t>
            </a:r>
          </a:p>
          <a:p>
            <a:r>
              <a:rPr lang="en-US" dirty="0" smtClean="0"/>
              <a:t>Some labs will use RISC-V processor simulators derived from Chisel processor designs</a:t>
            </a:r>
          </a:p>
          <a:p>
            <a:pPr lvl="1"/>
            <a:r>
              <a:rPr lang="en-US" dirty="0" smtClean="0"/>
              <a:t>Gives you much more detailed information than other simulators</a:t>
            </a:r>
          </a:p>
          <a:p>
            <a:pPr lvl="1"/>
            <a:r>
              <a:rPr lang="en-US" dirty="0" smtClean="0"/>
              <a:t>Can map to FPGA or real chip layout</a:t>
            </a:r>
          </a:p>
          <a:p>
            <a:r>
              <a:rPr lang="en-US" dirty="0" smtClean="0"/>
              <a:t>You don’t need to learn/use Chisel in CS152, but we’ll make Chisel RTL source available so you can see all the details of our processors</a:t>
            </a:r>
          </a:p>
          <a:p>
            <a:r>
              <a:rPr lang="en-US" dirty="0" smtClean="0"/>
              <a:t>Can do lab projects based on modifying the Chisel RTL code if desired</a:t>
            </a:r>
          </a:p>
          <a:p>
            <a:pPr lvl="1"/>
            <a:r>
              <a:rPr lang="en-US" dirty="0" smtClean="0"/>
              <a:t>But please check with us first</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19</a:t>
            </a:fld>
            <a:endParaRPr lang="en-US" b="0">
              <a:solidFill>
                <a:srgbClr val="FBBA0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smtClean="0"/>
              <a:t>What is Computer Architecture?</a:t>
            </a:r>
            <a:endParaRPr lang="en-US"/>
          </a:p>
        </p:txBody>
      </p:sp>
      <p:sp>
        <p:nvSpPr>
          <p:cNvPr id="21508" name="Slide Number Placeholder 5"/>
          <p:cNvSpPr>
            <a:spLocks noGrp="1"/>
          </p:cNvSpPr>
          <p:nvPr>
            <p:ph type="sldNum" sz="quarter" idx="12"/>
          </p:nvPr>
        </p:nvSpPr>
        <p:spPr/>
        <p:txBody>
          <a:bodyPr/>
          <a:lstStyle/>
          <a:p>
            <a:fld id="{6A66816F-F3DD-0C4D-B74E-2AFC1DC02163}" type="slidenum">
              <a:rPr lang="en-US" smtClean="0"/>
              <a:pPr/>
              <a:t>2</a:t>
            </a:fld>
            <a:endParaRPr lang="en-US"/>
          </a:p>
        </p:txBody>
      </p:sp>
      <p:sp>
        <p:nvSpPr>
          <p:cNvPr id="882691" name="AutoShape 3"/>
          <p:cNvSpPr>
            <a:spLocks noChangeArrowheads="1"/>
          </p:cNvSpPr>
          <p:nvPr/>
        </p:nvSpPr>
        <p:spPr bwMode="auto">
          <a:xfrm>
            <a:off x="2078038" y="1076325"/>
            <a:ext cx="4722812" cy="469900"/>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rPr>
              <a:t>Application</a:t>
            </a:r>
          </a:p>
        </p:txBody>
      </p:sp>
      <p:sp>
        <p:nvSpPr>
          <p:cNvPr id="882692" name="AutoShape 4"/>
          <p:cNvSpPr>
            <a:spLocks noChangeArrowheads="1"/>
          </p:cNvSpPr>
          <p:nvPr/>
        </p:nvSpPr>
        <p:spPr bwMode="auto">
          <a:xfrm>
            <a:off x="2057400" y="4419600"/>
            <a:ext cx="4722813" cy="457200"/>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rPr>
              <a:t>Physics</a:t>
            </a:r>
          </a:p>
        </p:txBody>
      </p:sp>
      <p:grpSp>
        <p:nvGrpSpPr>
          <p:cNvPr id="2" name="Group 5"/>
          <p:cNvGrpSpPr>
            <a:grpSpLocks/>
          </p:cNvGrpSpPr>
          <p:nvPr/>
        </p:nvGrpSpPr>
        <p:grpSpPr bwMode="auto">
          <a:xfrm>
            <a:off x="4572000" y="1546225"/>
            <a:ext cx="3048000" cy="2873375"/>
            <a:chOff x="3072" y="1104"/>
            <a:chExt cx="2208" cy="2688"/>
          </a:xfrm>
        </p:grpSpPr>
        <p:sp>
          <p:nvSpPr>
            <p:cNvPr id="21515" name="Line 6"/>
            <p:cNvSpPr>
              <a:spLocks noChangeShapeType="1"/>
            </p:cNvSpPr>
            <p:nvPr/>
          </p:nvSpPr>
          <p:spPr bwMode="auto">
            <a:xfrm>
              <a:off x="3072" y="1104"/>
              <a:ext cx="0" cy="2688"/>
            </a:xfrm>
            <a:prstGeom prst="line">
              <a:avLst/>
            </a:prstGeom>
            <a:noFill/>
            <a:ln w="76200">
              <a:solidFill>
                <a:schemeClr val="tx1"/>
              </a:solidFill>
              <a:round/>
              <a:headEnd type="triangle" w="med" len="med"/>
              <a:tailEnd type="triangle" w="med" len="med"/>
            </a:ln>
          </p:spPr>
          <p:txBody>
            <a:bodyPr lIns="91165" tIns="45583" rIns="91165" bIns="45583">
              <a:prstTxWarp prst="textNoShape">
                <a:avLst/>
              </a:prstTxWarp>
              <a:spAutoFit/>
            </a:bodyPr>
            <a:lstStyle/>
            <a:p>
              <a:endParaRPr lang="en-US"/>
            </a:p>
          </p:txBody>
        </p:sp>
        <p:sp>
          <p:nvSpPr>
            <p:cNvPr id="21516" name="Text Box 7"/>
            <p:cNvSpPr txBox="1">
              <a:spLocks noChangeArrowheads="1"/>
            </p:cNvSpPr>
            <p:nvPr/>
          </p:nvSpPr>
          <p:spPr bwMode="auto">
            <a:xfrm>
              <a:off x="3120" y="2187"/>
              <a:ext cx="2160" cy="712"/>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a:solidFill>
                    <a:schemeClr val="tx1"/>
                  </a:solidFill>
                </a:rPr>
                <a:t>Gap too large to bridge in one step</a:t>
              </a:r>
            </a:p>
          </p:txBody>
        </p:sp>
      </p:grpSp>
      <p:sp>
        <p:nvSpPr>
          <p:cNvPr id="882697" name="Text Box 9"/>
          <p:cNvSpPr txBox="1">
            <a:spLocks noChangeArrowheads="1"/>
          </p:cNvSpPr>
          <p:nvPr/>
        </p:nvSpPr>
        <p:spPr bwMode="auto">
          <a:xfrm>
            <a:off x="457200" y="5029200"/>
            <a:ext cx="8191500" cy="1447800"/>
          </a:xfrm>
          <a:prstGeom prst="rect">
            <a:avLst/>
          </a:prstGeom>
          <a:noFill/>
          <a:ln w="9525">
            <a:solidFill>
              <a:schemeClr val="tx1"/>
            </a:solidFill>
            <a:miter lim="800000"/>
            <a:headEnd/>
            <a:tailEnd/>
          </a:ln>
        </p:spPr>
        <p:txBody>
          <a:bodyPr tIns="91440" bIns="91440" anchor="ctr">
            <a:prstTxWarp prst="textNoShape">
              <a:avLst/>
            </a:prstTxWarp>
          </a:bodyPr>
          <a:lstStyle/>
          <a:p>
            <a:pPr eaLnBrk="1" hangingPunct="1"/>
            <a:r>
              <a:rPr lang="en-US" sz="2400">
                <a:solidFill>
                  <a:schemeClr val="tx1"/>
                </a:solidFill>
              </a:rPr>
              <a:t>In its broadest definition, computer architecture is the </a:t>
            </a:r>
            <a:r>
              <a:rPr lang="en-US" sz="2400" i="1">
                <a:solidFill>
                  <a:srgbClr val="FF0000"/>
                </a:solidFill>
              </a:rPr>
              <a:t>design of the</a:t>
            </a:r>
            <a:r>
              <a:rPr lang="en-US" sz="2400">
                <a:solidFill>
                  <a:schemeClr val="tx1"/>
                </a:solidFill>
              </a:rPr>
              <a:t> </a:t>
            </a:r>
            <a:r>
              <a:rPr lang="en-US" sz="2400" i="1">
                <a:solidFill>
                  <a:srgbClr val="FF0000"/>
                </a:solidFill>
              </a:rPr>
              <a:t>abstraction layers</a:t>
            </a:r>
            <a:r>
              <a:rPr lang="en-US" sz="2400">
                <a:solidFill>
                  <a:schemeClr val="tx1"/>
                </a:solidFill>
              </a:rPr>
              <a:t> that allow us to implement information processing applications efficiently using available manufacturing technologies.</a:t>
            </a:r>
          </a:p>
        </p:txBody>
      </p:sp>
      <p:grpSp>
        <p:nvGrpSpPr>
          <p:cNvPr id="12" name="Group 11"/>
          <p:cNvGrpSpPr/>
          <p:nvPr/>
        </p:nvGrpSpPr>
        <p:grpSpPr>
          <a:xfrm>
            <a:off x="2667000" y="1981200"/>
            <a:ext cx="5659438" cy="2209800"/>
            <a:chOff x="2667000" y="1981200"/>
            <a:chExt cx="5659438" cy="2209800"/>
          </a:xfrm>
        </p:grpSpPr>
        <p:sp>
          <p:nvSpPr>
            <p:cNvPr id="882696" name="Text Box 8"/>
            <p:cNvSpPr txBox="1">
              <a:spLocks noChangeArrowheads="1"/>
            </p:cNvSpPr>
            <p:nvPr/>
          </p:nvSpPr>
          <p:spPr bwMode="auto">
            <a:xfrm>
              <a:off x="4724400" y="3429000"/>
              <a:ext cx="3602038" cy="76200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i="1">
                  <a:solidFill>
                    <a:schemeClr val="tx1"/>
                  </a:solidFill>
                </a:rPr>
                <a:t>(but there are exceptions, e.g. magnetic compass)</a:t>
              </a:r>
            </a:p>
          </p:txBody>
        </p:sp>
        <p:pic>
          <p:nvPicPr>
            <p:cNvPr id="11" name="Picture 10" descr="images.png"/>
            <p:cNvPicPr>
              <a:picLocks noChangeAspect="1"/>
            </p:cNvPicPr>
            <p:nvPr/>
          </p:nvPicPr>
          <p:blipFill>
            <a:blip r:embed="rId3"/>
            <a:stretch>
              <a:fillRect/>
            </a:stretch>
          </p:blipFill>
          <p:spPr>
            <a:xfrm>
              <a:off x="2667000" y="1981200"/>
              <a:ext cx="2095500" cy="216677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26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nimBg="1" autoUpdateAnimBg="0"/>
      <p:bldP spid="882692" grpId="0" animBg="1" autoUpdateAnimBg="0"/>
      <p:bldP spid="882697" grpId="0" animBg="1"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Chisel Design Flow</a:t>
            </a:r>
            <a:endParaRPr lang="en-US" dirty="0"/>
          </a:p>
        </p:txBody>
      </p:sp>
      <p:sp>
        <p:nvSpPr>
          <p:cNvPr id="4" name="Slide Number Placeholder 3"/>
          <p:cNvSpPr>
            <a:spLocks noGrp="1"/>
          </p:cNvSpPr>
          <p:nvPr>
            <p:ph type="sldNum" sz="quarter" idx="12"/>
          </p:nvPr>
        </p:nvSpPr>
        <p:spPr>
          <a:xfrm>
            <a:off x="6553200" y="6261100"/>
            <a:ext cx="1905000" cy="292100"/>
          </a:xfrm>
        </p:spPr>
        <p:txBody>
          <a:bodyPr/>
          <a:lstStyle/>
          <a:p>
            <a:pPr>
              <a:defRPr/>
            </a:pPr>
            <a:fld id="{A8C89C21-81C6-1849-AF7F-456E69B3BB35}" type="slidenum">
              <a:rPr lang="en-US" smtClean="0"/>
              <a:pPr>
                <a:defRPr/>
              </a:pPr>
              <a:t>20</a:t>
            </a:fld>
            <a:endParaRPr lang="en-US" b="0">
              <a:solidFill>
                <a:srgbClr val="FBBA03"/>
              </a:solidFill>
            </a:endParaRPr>
          </a:p>
        </p:txBody>
      </p:sp>
      <p:sp>
        <p:nvSpPr>
          <p:cNvPr id="6" name="Document 5"/>
          <p:cNvSpPr/>
          <p:nvPr/>
        </p:nvSpPr>
        <p:spPr bwMode="auto">
          <a:xfrm>
            <a:off x="2895600" y="1219200"/>
            <a:ext cx="2895600" cy="7620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Chisel </a:t>
            </a:r>
            <a:r>
              <a:rPr kumimoji="0" lang="en-US" sz="24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Design Description</a:t>
            </a:r>
            <a:endParaRPr kumimoji="0" lang="en-US" sz="24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cxnSp>
        <p:nvCxnSpPr>
          <p:cNvPr id="7" name="Straight Arrow Connector 6"/>
          <p:cNvCxnSpPr>
            <a:stCxn id="15" idx="3"/>
            <a:endCxn id="8" idx="0"/>
          </p:cNvCxnSpPr>
          <p:nvPr/>
        </p:nvCxnSpPr>
        <p:spPr bwMode="auto">
          <a:xfrm rot="5400000">
            <a:off x="2620217" y="2380128"/>
            <a:ext cx="371755" cy="811588"/>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8" name="Document 7"/>
          <p:cNvSpPr/>
          <p:nvPr/>
        </p:nvSpPr>
        <p:spPr bwMode="auto">
          <a:xfrm>
            <a:off x="1828800" y="29718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C++ code</a:t>
            </a:r>
            <a:endParaRPr kumimoji="0" lang="en-US" sz="24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9" name="Document 8"/>
          <p:cNvSpPr/>
          <p:nvPr/>
        </p:nvSpPr>
        <p:spPr bwMode="auto">
          <a:xfrm>
            <a:off x="38100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spcBef>
                <a:spcPct val="0"/>
              </a:spcBef>
            </a:pPr>
            <a:r>
              <a:rPr lang="en-US" sz="2400" dirty="0" smtClean="0">
                <a:solidFill>
                  <a:schemeClr val="tx1"/>
                </a:solidFill>
                <a:latin typeface="Arial" pitchFamily="18" charset="0"/>
                <a:ea typeface="ＭＳ Ｐゴシック" pitchFamily="18" charset="-128"/>
                <a:cs typeface="ＭＳ Ｐゴシック" pitchFamily="18" charset="-128"/>
              </a:rPr>
              <a:t>FPGA </a:t>
            </a:r>
            <a:r>
              <a:rPr lang="en-US" sz="2400" dirty="0" err="1" smtClean="0">
                <a:solidFill>
                  <a:schemeClr val="tx1"/>
                </a:solidFill>
                <a:latin typeface="Arial" pitchFamily="18" charset="0"/>
                <a:ea typeface="ＭＳ Ｐゴシック" pitchFamily="18" charset="-128"/>
                <a:cs typeface="ＭＳ Ｐゴシック" pitchFamily="18" charset="-128"/>
              </a:rPr>
              <a:t>Verilog</a:t>
            </a:r>
            <a:endParaRPr lang="en-US" sz="2400" dirty="0">
              <a:solidFill>
                <a:schemeClr val="tx1"/>
              </a:solidFill>
              <a:latin typeface="Arial" pitchFamily="18" charset="0"/>
              <a:ea typeface="ＭＳ Ｐゴシック" pitchFamily="18" charset="-128"/>
              <a:cs typeface="ＭＳ Ｐゴシック" pitchFamily="18" charset="-128"/>
            </a:endParaRPr>
          </a:p>
        </p:txBody>
      </p:sp>
      <p:sp>
        <p:nvSpPr>
          <p:cNvPr id="10" name="Document 9"/>
          <p:cNvSpPr/>
          <p:nvPr/>
        </p:nvSpPr>
        <p:spPr bwMode="auto">
          <a:xfrm>
            <a:off x="54864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latinLnBrk="0">
              <a:lnSpc>
                <a:spcPct val="100000"/>
              </a:lnSpc>
              <a:spcBef>
                <a:spcPct val="0"/>
              </a:spcBef>
              <a:buClrTx/>
              <a:buSzTx/>
              <a:buFontTx/>
              <a:buNone/>
              <a:tabLst/>
            </a:pPr>
            <a:r>
              <a:rPr lang="en-US" sz="2400" dirty="0" smtClean="0">
                <a:solidFill>
                  <a:schemeClr val="tx1"/>
                </a:solidFill>
                <a:latin typeface="Arial" pitchFamily="18" charset="0"/>
                <a:ea typeface="ＭＳ Ｐゴシック" pitchFamily="18" charset="-128"/>
                <a:cs typeface="ＭＳ Ｐゴシック" pitchFamily="18" charset="-128"/>
              </a:rPr>
              <a:t>ASIC </a:t>
            </a:r>
            <a:r>
              <a:rPr lang="en-US" sz="2400" dirty="0" err="1" smtClean="0">
                <a:solidFill>
                  <a:schemeClr val="tx1"/>
                </a:solidFill>
                <a:latin typeface="Arial" pitchFamily="18" charset="0"/>
                <a:ea typeface="ＭＳ Ｐゴシック" pitchFamily="18" charset="-128"/>
                <a:cs typeface="ＭＳ Ｐゴシック" pitchFamily="18" charset="-128"/>
              </a:rPr>
              <a:t>Verilog</a:t>
            </a:r>
            <a:endParaRPr lang="en-US" sz="2400" dirty="0">
              <a:solidFill>
                <a:schemeClr val="tx1"/>
              </a:solidFill>
              <a:latin typeface="Arial" pitchFamily="18" charset="0"/>
              <a:ea typeface="ＭＳ Ｐゴシック" pitchFamily="18" charset="-128"/>
              <a:cs typeface="ＭＳ Ｐゴシック" pitchFamily="18" charset="-128"/>
            </a:endParaRPr>
          </a:p>
        </p:txBody>
      </p:sp>
      <p:cxnSp>
        <p:nvCxnSpPr>
          <p:cNvPr id="11" name="Straight Arrow Connector 10"/>
          <p:cNvCxnSpPr>
            <a:endCxn id="9" idx="0"/>
          </p:cNvCxnSpPr>
          <p:nvPr/>
        </p:nvCxnSpPr>
        <p:spPr bwMode="auto">
          <a:xfrm rot="16200000" flipH="1">
            <a:off x="4133850" y="2647950"/>
            <a:ext cx="3810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Arrow Connector 11"/>
          <p:cNvCxnSpPr>
            <a:endCxn id="10" idx="0"/>
          </p:cNvCxnSpPr>
          <p:nvPr/>
        </p:nvCxnSpPr>
        <p:spPr bwMode="auto">
          <a:xfrm>
            <a:off x="5181600" y="2514600"/>
            <a:ext cx="876300" cy="3810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3" name="Rectangle 12"/>
          <p:cNvSpPr/>
          <p:nvPr/>
        </p:nvSpPr>
        <p:spPr bwMode="auto">
          <a:xfrm>
            <a:off x="990600" y="51816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C++ Simulator</a:t>
            </a:r>
            <a:endParaRPr kumimoji="0" lang="en-US" sz="24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14" name="Oval 13"/>
          <p:cNvSpPr/>
          <p:nvPr/>
        </p:nvSpPr>
        <p:spPr bwMode="auto">
          <a:xfrm>
            <a:off x="533400" y="42672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C++ Compiler</a:t>
            </a:r>
            <a:endParaRPr kumimoji="0" lang="en-US" sz="24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15" name="Oval 14"/>
          <p:cNvSpPr/>
          <p:nvPr/>
        </p:nvSpPr>
        <p:spPr bwMode="auto">
          <a:xfrm>
            <a:off x="2743200" y="2209800"/>
            <a:ext cx="3200400" cy="4572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Chisel Compiler</a:t>
            </a:r>
            <a:endParaRPr kumimoji="0" lang="en-US" sz="24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cxnSp>
        <p:nvCxnSpPr>
          <p:cNvPr id="16" name="Straight Arrow Connector 15"/>
          <p:cNvCxnSpPr>
            <a:stCxn id="8" idx="2"/>
            <a:endCxn id="14" idx="0"/>
          </p:cNvCxnSpPr>
          <p:nvPr/>
        </p:nvCxnSpPr>
        <p:spPr bwMode="auto">
          <a:xfrm rot="5400000">
            <a:off x="1967505" y="3834405"/>
            <a:ext cx="370290" cy="495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Arrow Connector 16"/>
          <p:cNvCxnSpPr>
            <a:stCxn id="14" idx="4"/>
            <a:endCxn id="13" idx="0"/>
          </p:cNvCxnSpPr>
          <p:nvPr/>
        </p:nvCxnSpPr>
        <p:spPr bwMode="auto">
          <a:xfrm rot="5400000">
            <a:off x="1657350" y="4933950"/>
            <a:ext cx="3810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8" name="Rectangle 17"/>
          <p:cNvSpPr/>
          <p:nvPr/>
        </p:nvSpPr>
        <p:spPr bwMode="auto">
          <a:xfrm>
            <a:off x="3886200" y="52578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FPGA Emulation</a:t>
            </a:r>
            <a:endParaRPr kumimoji="0" lang="en-US" sz="24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19" name="Oval 18"/>
          <p:cNvSpPr/>
          <p:nvPr/>
        </p:nvSpPr>
        <p:spPr bwMode="auto">
          <a:xfrm>
            <a:off x="3200400" y="44958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FPGA Tools</a:t>
            </a:r>
            <a:endParaRPr kumimoji="0" lang="en-US" sz="24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cxnSp>
        <p:nvCxnSpPr>
          <p:cNvPr id="20" name="Straight Arrow Connector 19"/>
          <p:cNvCxnSpPr>
            <a:stCxn id="9" idx="2"/>
            <a:endCxn id="19" idx="0"/>
          </p:cNvCxnSpPr>
          <p:nvPr/>
        </p:nvCxnSpPr>
        <p:spPr bwMode="auto">
          <a:xfrm rot="16200000" flipH="1">
            <a:off x="4139205" y="4063005"/>
            <a:ext cx="675090" cy="1905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1" name="Straight Arrow Connector 20"/>
          <p:cNvCxnSpPr>
            <a:stCxn id="19" idx="4"/>
          </p:cNvCxnSpPr>
          <p:nvPr/>
        </p:nvCxnSpPr>
        <p:spPr bwMode="auto">
          <a:xfrm rot="16200000" flipH="1">
            <a:off x="4476750" y="5124450"/>
            <a:ext cx="3048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22" name="Rectangle 21"/>
          <p:cNvSpPr/>
          <p:nvPr/>
        </p:nvSpPr>
        <p:spPr bwMode="auto">
          <a:xfrm>
            <a:off x="6705600" y="54864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GDS Layout</a:t>
            </a:r>
            <a:endParaRPr kumimoji="0" lang="en-US" sz="24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23" name="Oval 22"/>
          <p:cNvSpPr/>
          <p:nvPr/>
        </p:nvSpPr>
        <p:spPr bwMode="auto">
          <a:xfrm>
            <a:off x="6096000" y="45720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ASIC Tools</a:t>
            </a:r>
            <a:endParaRPr kumimoji="0" lang="en-US" sz="24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cxnSp>
        <p:nvCxnSpPr>
          <p:cNvPr id="24" name="Straight Arrow Connector 23"/>
          <p:cNvCxnSpPr>
            <a:stCxn id="10" idx="2"/>
            <a:endCxn id="23" idx="0"/>
          </p:cNvCxnSpPr>
          <p:nvPr/>
        </p:nvCxnSpPr>
        <p:spPr bwMode="auto">
          <a:xfrm rot="16200000" flipH="1">
            <a:off x="6387105" y="3491505"/>
            <a:ext cx="751290" cy="14097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5" name="Straight Arrow Connector 24"/>
          <p:cNvCxnSpPr>
            <a:stCxn id="23" idx="4"/>
            <a:endCxn id="22" idx="0"/>
          </p:cNvCxnSpPr>
          <p:nvPr/>
        </p:nvCxnSpPr>
        <p:spPr bwMode="auto">
          <a:xfrm rot="16200000" flipH="1">
            <a:off x="7296150" y="5276850"/>
            <a:ext cx="381000" cy="381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6" name="Straight Arrow Connector 25"/>
          <p:cNvCxnSpPr>
            <a:endCxn id="15" idx="0"/>
          </p:cNvCxnSpPr>
          <p:nvPr/>
        </p:nvCxnSpPr>
        <p:spPr bwMode="auto">
          <a:xfrm rot="5400000">
            <a:off x="4203912" y="2070311"/>
            <a:ext cx="278977" cy="1588"/>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p:spPr>
        <p:txBody>
          <a:bodyPr/>
          <a:lstStyle/>
          <a:p>
            <a:fld id="{871934EA-DA67-A34E-B273-5EA9C20BF9F7}" type="slidenum">
              <a:rPr lang="en-US"/>
              <a:pPr/>
              <a:t>21</a:t>
            </a:fld>
            <a:endParaRPr lang="en-US" b="0">
              <a:solidFill>
                <a:srgbClr val="FBBA03"/>
              </a:solidFill>
            </a:endParaRPr>
          </a:p>
        </p:txBody>
      </p:sp>
      <p:sp>
        <p:nvSpPr>
          <p:cNvPr id="56325" name="Rectangle 2"/>
          <p:cNvSpPr>
            <a:spLocks noGrp="1" noChangeArrowheads="1"/>
          </p:cNvSpPr>
          <p:nvPr>
            <p:ph type="title"/>
          </p:nvPr>
        </p:nvSpPr>
        <p:spPr/>
        <p:txBody>
          <a:bodyPr/>
          <a:lstStyle/>
          <a:p>
            <a:r>
              <a:rPr lang="en-US"/>
              <a:t>Computer Architecture:</a:t>
            </a:r>
            <a:br>
              <a:rPr lang="en-US"/>
            </a:br>
            <a:r>
              <a:rPr lang="en-US"/>
              <a:t>	A Little History</a:t>
            </a:r>
          </a:p>
        </p:txBody>
      </p:sp>
      <p:sp>
        <p:nvSpPr>
          <p:cNvPr id="56326" name="Rectangle 3"/>
          <p:cNvSpPr>
            <a:spLocks noGrp="1" noChangeArrowheads="1"/>
          </p:cNvSpPr>
          <p:nvPr>
            <p:ph type="body" idx="1"/>
          </p:nvPr>
        </p:nvSpPr>
        <p:spPr/>
        <p:txBody>
          <a:bodyPr/>
          <a:lstStyle/>
          <a:p>
            <a:pPr>
              <a:buFontTx/>
              <a:buNone/>
              <a:tabLst>
                <a:tab pos="280988" algn="l"/>
              </a:tabLst>
            </a:pPr>
            <a:r>
              <a:rPr lang="en-US" dirty="0"/>
              <a:t>Throughout the course we’ll use a historical narrative to help understand why certain ideas arose</a:t>
            </a:r>
          </a:p>
          <a:p>
            <a:pPr>
              <a:buFontTx/>
              <a:buNone/>
              <a:tabLst>
                <a:tab pos="280988" algn="l"/>
              </a:tabLst>
            </a:pPr>
            <a:endParaRPr lang="en-US" dirty="0"/>
          </a:p>
          <a:p>
            <a:pPr>
              <a:buFontTx/>
              <a:buNone/>
              <a:tabLst>
                <a:tab pos="280988" algn="l"/>
              </a:tabLst>
            </a:pPr>
            <a:endParaRPr lang="en-US" dirty="0"/>
          </a:p>
          <a:p>
            <a:pPr>
              <a:buFontTx/>
              <a:buNone/>
              <a:tabLst>
                <a:tab pos="280988" algn="l"/>
              </a:tabLst>
            </a:pPr>
            <a:r>
              <a:rPr lang="en-US" dirty="0"/>
              <a:t>Why worry about old ideas?</a:t>
            </a:r>
          </a:p>
          <a:p>
            <a:pPr>
              <a:tabLst>
                <a:tab pos="280988" algn="l"/>
              </a:tabLst>
            </a:pPr>
            <a:r>
              <a:rPr lang="en-US" dirty="0"/>
              <a:t>Helps to illustrate the design process, and explains why certain decisions were </a:t>
            </a:r>
            <a:r>
              <a:rPr lang="en-US" dirty="0" smtClean="0"/>
              <a:t>taken</a:t>
            </a:r>
          </a:p>
          <a:p>
            <a:pPr>
              <a:tabLst>
                <a:tab pos="280988" algn="l"/>
              </a:tabLst>
            </a:pPr>
            <a:r>
              <a:rPr lang="en-US" dirty="0"/>
              <a:t>Because future technologies might be as constrained as older ones</a:t>
            </a:r>
          </a:p>
          <a:p>
            <a:pPr>
              <a:tabLst>
                <a:tab pos="280988" algn="l"/>
              </a:tabLst>
            </a:pPr>
            <a:r>
              <a:rPr lang="en-US" dirty="0"/>
              <a:t>Those who ignore history are doomed to repeat it</a:t>
            </a:r>
          </a:p>
          <a:p>
            <a:pPr lvl="1">
              <a:tabLst>
                <a:tab pos="280988" algn="l"/>
              </a:tabLst>
            </a:pPr>
            <a:r>
              <a:rPr lang="en-US" dirty="0"/>
              <a:t>Every mistake made in mainframe design was also made in minicomputers, then microcomputers, where next?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2" name="Slide Number Placeholder 4"/>
          <p:cNvSpPr>
            <a:spLocks noGrp="1"/>
          </p:cNvSpPr>
          <p:nvPr>
            <p:ph type="sldNum" sz="quarter" idx="12"/>
          </p:nvPr>
        </p:nvSpPr>
        <p:spPr>
          <a:noFill/>
        </p:spPr>
        <p:txBody>
          <a:bodyPr/>
          <a:lstStyle/>
          <a:p>
            <a:fld id="{001BB456-6475-1C4A-8511-C2DC87D42897}" type="slidenum">
              <a:rPr lang="en-US"/>
              <a:pPr/>
              <a:t>22</a:t>
            </a:fld>
            <a:endParaRPr lang="en-US" b="0">
              <a:solidFill>
                <a:srgbClr val="FBBA03"/>
              </a:solidFill>
            </a:endParaRPr>
          </a:p>
        </p:txBody>
      </p:sp>
      <p:sp>
        <p:nvSpPr>
          <p:cNvPr id="58373" name="Rectangle 2"/>
          <p:cNvSpPr>
            <a:spLocks noGrp="1" noChangeArrowheads="1"/>
          </p:cNvSpPr>
          <p:nvPr>
            <p:ph type="title"/>
          </p:nvPr>
        </p:nvSpPr>
        <p:spPr>
          <a:xfrm>
            <a:off x="352425" y="265113"/>
            <a:ext cx="7648575" cy="831850"/>
          </a:xfrm>
        </p:spPr>
        <p:txBody>
          <a:bodyPr/>
          <a:lstStyle/>
          <a:p>
            <a:r>
              <a:rPr lang="en-US"/>
              <a:t>Charles Babbage 1791-1871</a:t>
            </a:r>
            <a:r>
              <a:rPr lang="en-US" sz="2000"/>
              <a:t/>
            </a:r>
            <a:br>
              <a:rPr lang="en-US" sz="2000"/>
            </a:br>
            <a:r>
              <a:rPr lang="en-US" sz="2000"/>
              <a:t>Lucasian Professor of Mathematics, </a:t>
            </a:r>
            <a:br>
              <a:rPr lang="en-US" sz="2000"/>
            </a:br>
            <a:r>
              <a:rPr lang="en-US" sz="2000"/>
              <a:t>Cambridge University, 1827-1839</a:t>
            </a:r>
          </a:p>
        </p:txBody>
      </p:sp>
      <p:pic>
        <p:nvPicPr>
          <p:cNvPr id="58374" name="Picture 3" descr="babbage-1843"/>
          <p:cNvPicPr>
            <a:picLocks noChangeAspect="1" noChangeArrowheads="1"/>
          </p:cNvPicPr>
          <p:nvPr/>
        </p:nvPicPr>
        <p:blipFill>
          <a:blip r:embed="rId3"/>
          <a:srcRect/>
          <a:stretch>
            <a:fillRect/>
          </a:stretch>
        </p:blipFill>
        <p:spPr bwMode="auto">
          <a:xfrm>
            <a:off x="2439988" y="1377950"/>
            <a:ext cx="4011612" cy="521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20" name="Slide Number Placeholder 5"/>
          <p:cNvSpPr>
            <a:spLocks noGrp="1"/>
          </p:cNvSpPr>
          <p:nvPr>
            <p:ph type="sldNum" sz="quarter" idx="12"/>
          </p:nvPr>
        </p:nvSpPr>
        <p:spPr>
          <a:noFill/>
        </p:spPr>
        <p:txBody>
          <a:bodyPr/>
          <a:lstStyle/>
          <a:p>
            <a:fld id="{48703EAC-3EC6-2E4B-88A6-C0A85668544D}" type="slidenum">
              <a:rPr lang="en-US"/>
              <a:pPr/>
              <a:t>23</a:t>
            </a:fld>
            <a:endParaRPr lang="en-US" b="0">
              <a:solidFill>
                <a:srgbClr val="FBBA03"/>
              </a:solidFill>
            </a:endParaRPr>
          </a:p>
        </p:txBody>
      </p:sp>
      <p:sp>
        <p:nvSpPr>
          <p:cNvPr id="60421" name="Rectangle 2"/>
          <p:cNvSpPr>
            <a:spLocks noGrp="1" noChangeArrowheads="1"/>
          </p:cNvSpPr>
          <p:nvPr>
            <p:ph type="title"/>
          </p:nvPr>
        </p:nvSpPr>
        <p:spPr>
          <a:xfrm>
            <a:off x="352425" y="469900"/>
            <a:ext cx="7648575" cy="779463"/>
          </a:xfrm>
        </p:spPr>
        <p:txBody>
          <a:bodyPr/>
          <a:lstStyle/>
          <a:p>
            <a:r>
              <a:rPr lang="en-US"/>
              <a:t>Charles Babbage</a:t>
            </a:r>
            <a:endParaRPr lang="en-US" sz="2000"/>
          </a:p>
        </p:txBody>
      </p:sp>
      <p:sp>
        <p:nvSpPr>
          <p:cNvPr id="60422" name="Rectangle 3"/>
          <p:cNvSpPr>
            <a:spLocks noGrp="1" noChangeArrowheads="1"/>
          </p:cNvSpPr>
          <p:nvPr>
            <p:ph type="body" idx="1"/>
          </p:nvPr>
        </p:nvSpPr>
        <p:spPr>
          <a:xfrm>
            <a:off x="1547813" y="1403350"/>
            <a:ext cx="6462712" cy="1389063"/>
          </a:xfrm>
        </p:spPr>
        <p:txBody>
          <a:bodyPr/>
          <a:lstStyle/>
          <a:p>
            <a:pPr marL="342900" indent="-342900">
              <a:lnSpc>
                <a:spcPct val="80000"/>
              </a:lnSpc>
              <a:spcBef>
                <a:spcPct val="0"/>
              </a:spcBef>
            </a:pPr>
            <a:r>
              <a:rPr lang="en-US" sz="2800" i="1"/>
              <a:t>Difference Engine      </a:t>
            </a:r>
            <a:r>
              <a:rPr lang="en-US" sz="2800"/>
              <a:t>1823</a:t>
            </a:r>
          </a:p>
          <a:p>
            <a:pPr marL="342900" indent="-342900">
              <a:lnSpc>
                <a:spcPct val="80000"/>
              </a:lnSpc>
              <a:spcBef>
                <a:spcPct val="0"/>
              </a:spcBef>
              <a:buFontTx/>
              <a:buNone/>
            </a:pPr>
            <a:endParaRPr lang="en-US" sz="2800"/>
          </a:p>
          <a:p>
            <a:pPr marL="342900" indent="-342900">
              <a:lnSpc>
                <a:spcPct val="80000"/>
              </a:lnSpc>
              <a:spcBef>
                <a:spcPct val="0"/>
              </a:spcBef>
            </a:pPr>
            <a:r>
              <a:rPr lang="en-US" sz="2800" i="1"/>
              <a:t>Analytic Engine         </a:t>
            </a:r>
            <a:r>
              <a:rPr lang="en-US" sz="2800"/>
              <a:t>1833</a:t>
            </a:r>
          </a:p>
          <a:p>
            <a:pPr marL="742950" lvl="1" indent="-285750">
              <a:lnSpc>
                <a:spcPct val="80000"/>
              </a:lnSpc>
              <a:spcBef>
                <a:spcPct val="0"/>
              </a:spcBef>
            </a:pPr>
            <a:r>
              <a:rPr lang="en-US" sz="2000"/>
              <a:t>The forerunner of modern digital computer!</a:t>
            </a:r>
          </a:p>
          <a:p>
            <a:pPr marL="342900" indent="-342900">
              <a:lnSpc>
                <a:spcPct val="80000"/>
              </a:lnSpc>
              <a:spcBef>
                <a:spcPct val="0"/>
              </a:spcBef>
              <a:buFontTx/>
              <a:buNone/>
            </a:pPr>
            <a:endParaRPr lang="en-US" sz="2800"/>
          </a:p>
        </p:txBody>
      </p:sp>
      <p:sp>
        <p:nvSpPr>
          <p:cNvPr id="60423" name="Rectangle 4"/>
          <p:cNvSpPr>
            <a:spLocks noChangeArrowheads="1"/>
          </p:cNvSpPr>
          <p:nvPr/>
        </p:nvSpPr>
        <p:spPr bwMode="auto">
          <a:xfrm>
            <a:off x="1030288" y="3054350"/>
            <a:ext cx="6907212" cy="3268663"/>
          </a:xfrm>
          <a:prstGeom prst="rect">
            <a:avLst/>
          </a:prstGeom>
          <a:noFill/>
          <a:ln w="9525">
            <a:noFill/>
            <a:miter lim="800000"/>
            <a:headEnd/>
            <a:tailEnd/>
          </a:ln>
        </p:spPr>
        <p:txBody>
          <a:bodyPr>
            <a:prstTxWarp prst="textNoShape">
              <a:avLst/>
            </a:prstTxWarp>
          </a:bodyPr>
          <a:lstStyle/>
          <a:p>
            <a:pPr marL="342900" indent="-342900">
              <a:lnSpc>
                <a:spcPct val="90000"/>
              </a:lnSpc>
              <a:spcBef>
                <a:spcPct val="0"/>
              </a:spcBef>
            </a:pPr>
            <a:r>
              <a:rPr lang="en-US" sz="2400" i="1">
                <a:solidFill>
                  <a:schemeClr val="tx1"/>
                </a:solidFill>
                <a:latin typeface="Verdana" charset="0"/>
              </a:rPr>
              <a:t>Application</a:t>
            </a:r>
          </a:p>
          <a:p>
            <a:pPr marL="742950" lvl="1" indent="-285750">
              <a:lnSpc>
                <a:spcPct val="90000"/>
              </a:lnSpc>
              <a:spcBef>
                <a:spcPct val="0"/>
              </a:spcBef>
              <a:buFontTx/>
              <a:buChar char="–"/>
            </a:pPr>
            <a:r>
              <a:rPr lang="en-US" sz="1800">
                <a:solidFill>
                  <a:srgbClr val="56127A"/>
                </a:solidFill>
                <a:latin typeface="Verdana" charset="0"/>
              </a:rPr>
              <a:t>Mathematical Tables – Astronomy</a:t>
            </a:r>
          </a:p>
          <a:p>
            <a:pPr marL="742950" lvl="1" indent="-285750">
              <a:lnSpc>
                <a:spcPct val="90000"/>
              </a:lnSpc>
              <a:spcBef>
                <a:spcPct val="0"/>
              </a:spcBef>
              <a:buFontTx/>
              <a:buChar char="–"/>
            </a:pPr>
            <a:r>
              <a:rPr lang="en-US" sz="1800">
                <a:solidFill>
                  <a:srgbClr val="56127A"/>
                </a:solidFill>
                <a:latin typeface="Verdana" charset="0"/>
              </a:rPr>
              <a:t>Nautical Tables – Navy</a:t>
            </a:r>
          </a:p>
          <a:p>
            <a:pPr marL="742950" lvl="1" indent="-285750">
              <a:lnSpc>
                <a:spcPct val="90000"/>
              </a:lnSpc>
              <a:spcBef>
                <a:spcPct val="0"/>
              </a:spcBef>
              <a:buFontTx/>
              <a:buChar char="–"/>
            </a:pPr>
            <a:endParaRPr lang="en-US" sz="1800">
              <a:solidFill>
                <a:srgbClr val="56127A"/>
              </a:solidFill>
              <a:latin typeface="Verdana" charset="0"/>
            </a:endParaRPr>
          </a:p>
          <a:p>
            <a:pPr marL="342900" indent="-342900">
              <a:lnSpc>
                <a:spcPct val="90000"/>
              </a:lnSpc>
              <a:spcBef>
                <a:spcPct val="0"/>
              </a:spcBef>
            </a:pPr>
            <a:r>
              <a:rPr lang="en-US" sz="2400" i="1">
                <a:solidFill>
                  <a:schemeClr val="tx1"/>
                </a:solidFill>
                <a:latin typeface="Verdana" charset="0"/>
              </a:rPr>
              <a:t>Background </a:t>
            </a:r>
          </a:p>
          <a:p>
            <a:pPr marL="742950" lvl="1" indent="-285750">
              <a:lnSpc>
                <a:spcPct val="90000"/>
              </a:lnSpc>
              <a:spcBef>
                <a:spcPct val="0"/>
              </a:spcBef>
              <a:buFontTx/>
              <a:buChar char="–"/>
            </a:pPr>
            <a:r>
              <a:rPr lang="en-US" sz="1800">
                <a:solidFill>
                  <a:srgbClr val="56127A"/>
                </a:solidFill>
                <a:latin typeface="Verdana" charset="0"/>
              </a:rPr>
              <a:t>Any continuous function can be approximated by a polynomial ---       </a:t>
            </a:r>
            <a:r>
              <a:rPr lang="en-US" sz="1800" i="1">
                <a:solidFill>
                  <a:srgbClr val="56127A"/>
                </a:solidFill>
                <a:latin typeface="Verdana" charset="0"/>
              </a:rPr>
              <a:t>Weierstrass</a:t>
            </a:r>
            <a:r>
              <a:rPr lang="en-US" sz="1800">
                <a:solidFill>
                  <a:srgbClr val="56127A"/>
                </a:solidFill>
                <a:latin typeface="Verdana" charset="0"/>
              </a:rPr>
              <a:t> </a:t>
            </a:r>
          </a:p>
          <a:p>
            <a:pPr marL="742950" lvl="1" indent="-285750">
              <a:lnSpc>
                <a:spcPct val="90000"/>
              </a:lnSpc>
              <a:spcBef>
                <a:spcPct val="0"/>
              </a:spcBef>
              <a:buFontTx/>
              <a:buChar char="–"/>
            </a:pPr>
            <a:endParaRPr lang="en-US" sz="1800">
              <a:solidFill>
                <a:srgbClr val="56127A"/>
              </a:solidFill>
              <a:latin typeface="Verdana" charset="0"/>
            </a:endParaRPr>
          </a:p>
          <a:p>
            <a:pPr marL="342900" indent="-342900">
              <a:lnSpc>
                <a:spcPct val="90000"/>
              </a:lnSpc>
              <a:spcBef>
                <a:spcPct val="0"/>
              </a:spcBef>
            </a:pPr>
            <a:r>
              <a:rPr lang="en-US" sz="2400" i="1">
                <a:solidFill>
                  <a:schemeClr val="tx1"/>
                </a:solidFill>
                <a:latin typeface="Verdana" charset="0"/>
              </a:rPr>
              <a:t>Technology</a:t>
            </a:r>
          </a:p>
          <a:p>
            <a:pPr marL="742950" lvl="1" indent="-285750">
              <a:lnSpc>
                <a:spcPct val="90000"/>
              </a:lnSpc>
              <a:spcBef>
                <a:spcPct val="0"/>
              </a:spcBef>
              <a:buFontTx/>
              <a:buChar char="–"/>
            </a:pPr>
            <a:r>
              <a:rPr lang="en-US" sz="1800">
                <a:solidFill>
                  <a:srgbClr val="56127A"/>
                </a:solidFill>
                <a:latin typeface="Verdana" charset="0"/>
              </a:rPr>
              <a:t>mechanical - gears, Jacquard’s loom, simple calculators</a:t>
            </a:r>
          </a:p>
          <a:p>
            <a:pPr marL="342900" indent="-342900" eaLnBrk="1" hangingPunct="1">
              <a:spcBef>
                <a:spcPct val="20000"/>
              </a:spcBef>
              <a:buFontTx/>
              <a:buChar char="•"/>
            </a:pPr>
            <a:endParaRPr lang="en-US" sz="2400">
              <a:solidFill>
                <a:schemeClr val="tx1"/>
              </a:solidFill>
              <a:latin typeface="Verdana"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8" name="Slide Number Placeholder 5"/>
          <p:cNvSpPr>
            <a:spLocks noGrp="1"/>
          </p:cNvSpPr>
          <p:nvPr>
            <p:ph type="sldNum" sz="quarter" idx="12"/>
          </p:nvPr>
        </p:nvSpPr>
        <p:spPr>
          <a:noFill/>
        </p:spPr>
        <p:txBody>
          <a:bodyPr/>
          <a:lstStyle/>
          <a:p>
            <a:fld id="{1AB249CF-65FE-6F40-805A-6CE6D83838B9}" type="slidenum">
              <a:rPr lang="en-US"/>
              <a:pPr/>
              <a:t>24</a:t>
            </a:fld>
            <a:endParaRPr lang="en-US" b="0">
              <a:solidFill>
                <a:srgbClr val="FBBA03"/>
              </a:solidFill>
            </a:endParaRPr>
          </a:p>
        </p:txBody>
      </p:sp>
      <p:sp>
        <p:nvSpPr>
          <p:cNvPr id="62469" name="Rectangle 2"/>
          <p:cNvSpPr>
            <a:spLocks noGrp="1" noChangeArrowheads="1"/>
          </p:cNvSpPr>
          <p:nvPr>
            <p:ph type="title"/>
          </p:nvPr>
        </p:nvSpPr>
        <p:spPr/>
        <p:txBody>
          <a:bodyPr/>
          <a:lstStyle/>
          <a:p>
            <a:r>
              <a:rPr lang="en-US"/>
              <a:t>Difference Engine</a:t>
            </a:r>
            <a:r>
              <a:rPr lang="en-US" sz="2000"/>
              <a:t/>
            </a:r>
            <a:br>
              <a:rPr lang="en-US" sz="2000"/>
            </a:br>
            <a:r>
              <a:rPr lang="en-US" sz="2000"/>
              <a:t>A machine to compute mathematical tables</a:t>
            </a:r>
          </a:p>
        </p:txBody>
      </p:sp>
      <p:sp>
        <p:nvSpPr>
          <p:cNvPr id="62470" name="Rectangle 3"/>
          <p:cNvSpPr>
            <a:spLocks noGrp="1" noChangeArrowheads="1"/>
          </p:cNvSpPr>
          <p:nvPr>
            <p:ph type="body" idx="1"/>
          </p:nvPr>
        </p:nvSpPr>
        <p:spPr>
          <a:xfrm>
            <a:off x="698500" y="1193800"/>
            <a:ext cx="7432675" cy="2692400"/>
          </a:xfrm>
        </p:spPr>
        <p:txBody>
          <a:bodyPr/>
          <a:lstStyle/>
          <a:p>
            <a:pPr marL="342900" indent="-342900">
              <a:lnSpc>
                <a:spcPct val="100000"/>
              </a:lnSpc>
              <a:spcBef>
                <a:spcPct val="10000"/>
              </a:spcBef>
              <a:buFontTx/>
              <a:buNone/>
            </a:pPr>
            <a:r>
              <a:rPr lang="en-US" sz="1800"/>
              <a:t>Weierstrass:</a:t>
            </a:r>
          </a:p>
          <a:p>
            <a:pPr marL="742950" lvl="1" indent="-285750">
              <a:lnSpc>
                <a:spcPct val="100000"/>
              </a:lnSpc>
              <a:spcBef>
                <a:spcPct val="10000"/>
              </a:spcBef>
            </a:pPr>
            <a:r>
              <a:rPr lang="en-US" sz="1600"/>
              <a:t>Any continuous function can be approximated by a polynomial</a:t>
            </a:r>
          </a:p>
          <a:p>
            <a:pPr marL="742950" lvl="1" indent="-285750">
              <a:lnSpc>
                <a:spcPct val="100000"/>
              </a:lnSpc>
              <a:spcBef>
                <a:spcPct val="10000"/>
              </a:spcBef>
            </a:pPr>
            <a:r>
              <a:rPr lang="en-US" sz="1600"/>
              <a:t>Any polynomial can be computed from </a:t>
            </a:r>
            <a:r>
              <a:rPr lang="en-US" sz="1600" i="1"/>
              <a:t>difference</a:t>
            </a:r>
            <a:r>
              <a:rPr lang="en-US" sz="1600"/>
              <a:t> tables</a:t>
            </a:r>
            <a:endParaRPr lang="en-US" sz="1600" i="1"/>
          </a:p>
          <a:p>
            <a:pPr marL="342900" indent="-342900">
              <a:lnSpc>
                <a:spcPct val="100000"/>
              </a:lnSpc>
              <a:spcBef>
                <a:spcPct val="10000"/>
              </a:spcBef>
              <a:buFontTx/>
              <a:buNone/>
            </a:pPr>
            <a:r>
              <a:rPr lang="en-US" sz="1800"/>
              <a:t>An example</a:t>
            </a:r>
          </a:p>
          <a:p>
            <a:pPr marL="1085850" lvl="2">
              <a:lnSpc>
                <a:spcPct val="100000"/>
              </a:lnSpc>
              <a:spcBef>
                <a:spcPct val="10000"/>
              </a:spcBef>
              <a:buFontTx/>
              <a:buNone/>
            </a:pPr>
            <a:r>
              <a:rPr lang="en-US" sz="1600"/>
              <a:t>f(n)	= n</a:t>
            </a:r>
            <a:r>
              <a:rPr lang="en-US" sz="1600" baseline="30000"/>
              <a:t>2 </a:t>
            </a:r>
            <a:r>
              <a:rPr lang="en-US" sz="1600"/>
              <a:t>+ n + 41</a:t>
            </a:r>
          </a:p>
          <a:p>
            <a:pPr marL="1085850" lvl="2">
              <a:lnSpc>
                <a:spcPct val="100000"/>
              </a:lnSpc>
              <a:spcBef>
                <a:spcPct val="10000"/>
              </a:spcBef>
              <a:buFontTx/>
              <a:buNone/>
            </a:pPr>
            <a:r>
              <a:rPr lang="en-US" sz="1600"/>
              <a:t>d1(n)	= f(n) - f(n-1) = 2n</a:t>
            </a:r>
          </a:p>
          <a:p>
            <a:pPr marL="1085850" lvl="2">
              <a:lnSpc>
                <a:spcPct val="100000"/>
              </a:lnSpc>
              <a:spcBef>
                <a:spcPct val="10000"/>
              </a:spcBef>
              <a:buFontTx/>
              <a:buNone/>
            </a:pPr>
            <a:r>
              <a:rPr lang="en-US" sz="1600"/>
              <a:t>d2(n)	= d1(n) - d1(n-1) = 2</a:t>
            </a:r>
          </a:p>
          <a:p>
            <a:pPr marL="1085850" lvl="2">
              <a:lnSpc>
                <a:spcPct val="100000"/>
              </a:lnSpc>
              <a:spcBef>
                <a:spcPct val="10000"/>
              </a:spcBef>
              <a:buFontTx/>
              <a:buNone/>
            </a:pPr>
            <a:endParaRPr lang="en-US" sz="1600"/>
          </a:p>
          <a:p>
            <a:pPr marL="1085850" lvl="2">
              <a:lnSpc>
                <a:spcPct val="100000"/>
              </a:lnSpc>
              <a:spcBef>
                <a:spcPct val="10000"/>
              </a:spcBef>
              <a:buFontTx/>
              <a:buNone/>
            </a:pPr>
            <a:r>
              <a:rPr lang="en-US" sz="1600"/>
              <a:t>f(n)	= f(n-1) + d1(n) = f(n-1) + (d1(n-1) + 2)</a:t>
            </a:r>
          </a:p>
        </p:txBody>
      </p:sp>
      <p:sp>
        <p:nvSpPr>
          <p:cNvPr id="1055750" name="Rectangle 6"/>
          <p:cNvSpPr>
            <a:spLocks noChangeArrowheads="1"/>
          </p:cNvSpPr>
          <p:nvPr/>
        </p:nvSpPr>
        <p:spPr bwMode="auto">
          <a:xfrm>
            <a:off x="2590800" y="3962400"/>
            <a:ext cx="3449638" cy="363538"/>
          </a:xfrm>
          <a:prstGeom prst="rect">
            <a:avLst/>
          </a:prstGeom>
          <a:noFill/>
          <a:ln w="76200" cmpd="tri">
            <a:noFill/>
            <a:miter lim="800000"/>
            <a:headEnd/>
            <a:tailEnd/>
          </a:ln>
        </p:spPr>
        <p:txBody>
          <a:bodyPr lIns="90343" tIns="44379" rIns="90343" bIns="44379">
            <a:prstTxWarp prst="textNoShape">
              <a:avLst/>
            </a:prstTxWarp>
            <a:spAutoFit/>
          </a:bodyPr>
          <a:lstStyle/>
          <a:p>
            <a:pPr defTabSz="912813">
              <a:lnSpc>
                <a:spcPct val="90000"/>
              </a:lnSpc>
              <a:spcBef>
                <a:spcPct val="0"/>
              </a:spcBef>
            </a:pPr>
            <a:r>
              <a:rPr lang="en-US" sz="2000" i="1">
                <a:solidFill>
                  <a:srgbClr val="FF0000"/>
                </a:solidFill>
                <a:latin typeface="Verdana" charset="0"/>
              </a:rPr>
              <a:t>all you need is an adder!</a:t>
            </a:r>
            <a:endParaRPr lang="en-US" sz="2000">
              <a:solidFill>
                <a:srgbClr val="FF0000"/>
              </a:solidFill>
              <a:latin typeface="Verdana" charset="0"/>
            </a:endParaRPr>
          </a:p>
        </p:txBody>
      </p:sp>
      <p:grpSp>
        <p:nvGrpSpPr>
          <p:cNvPr id="2" name="Group 90"/>
          <p:cNvGrpSpPr>
            <a:grpSpLocks/>
          </p:cNvGrpSpPr>
          <p:nvPr/>
        </p:nvGrpSpPr>
        <p:grpSpPr bwMode="auto">
          <a:xfrm>
            <a:off x="2362200" y="4419600"/>
            <a:ext cx="4114800" cy="1524000"/>
            <a:chOff x="1488" y="2784"/>
            <a:chExt cx="2592" cy="960"/>
          </a:xfrm>
        </p:grpSpPr>
        <p:sp>
          <p:nvSpPr>
            <p:cNvPr id="62501" name="Rectangle 31"/>
            <p:cNvSpPr>
              <a:spLocks noChangeArrowheads="1"/>
            </p:cNvSpPr>
            <p:nvPr/>
          </p:nvSpPr>
          <p:spPr bwMode="auto">
            <a:xfrm>
              <a:off x="1488"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n</a:t>
              </a:r>
            </a:p>
          </p:txBody>
        </p:sp>
        <p:sp>
          <p:nvSpPr>
            <p:cNvPr id="62502" name="Rectangle 32"/>
            <p:cNvSpPr>
              <a:spLocks noChangeArrowheads="1"/>
            </p:cNvSpPr>
            <p:nvPr/>
          </p:nvSpPr>
          <p:spPr bwMode="auto">
            <a:xfrm>
              <a:off x="1488"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d2(n)</a:t>
              </a:r>
            </a:p>
          </p:txBody>
        </p:sp>
        <p:sp>
          <p:nvSpPr>
            <p:cNvPr id="62503" name="Rectangle 33"/>
            <p:cNvSpPr>
              <a:spLocks noChangeArrowheads="1"/>
            </p:cNvSpPr>
            <p:nvPr/>
          </p:nvSpPr>
          <p:spPr bwMode="auto">
            <a:xfrm>
              <a:off x="1488"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d1(n)</a:t>
              </a:r>
            </a:p>
          </p:txBody>
        </p:sp>
        <p:sp>
          <p:nvSpPr>
            <p:cNvPr id="62504" name="Rectangle 34"/>
            <p:cNvSpPr>
              <a:spLocks noChangeArrowheads="1"/>
            </p:cNvSpPr>
            <p:nvPr/>
          </p:nvSpPr>
          <p:spPr bwMode="auto">
            <a:xfrm>
              <a:off x="1488" y="350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f(n)</a:t>
              </a:r>
            </a:p>
          </p:txBody>
        </p:sp>
        <p:sp>
          <p:nvSpPr>
            <p:cNvPr id="62505" name="Rectangle 35"/>
            <p:cNvSpPr>
              <a:spLocks noChangeArrowheads="1"/>
            </p:cNvSpPr>
            <p:nvPr/>
          </p:nvSpPr>
          <p:spPr bwMode="auto">
            <a:xfrm>
              <a:off x="1920"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0</a:t>
              </a:r>
            </a:p>
          </p:txBody>
        </p:sp>
        <p:sp>
          <p:nvSpPr>
            <p:cNvPr id="62506" name="Rectangle 36"/>
            <p:cNvSpPr>
              <a:spLocks noChangeArrowheads="1"/>
            </p:cNvSpPr>
            <p:nvPr/>
          </p:nvSpPr>
          <p:spPr bwMode="auto">
            <a:xfrm>
              <a:off x="1920"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endParaRPr lang="en-US">
                <a:solidFill>
                  <a:schemeClr val="tx1"/>
                </a:solidFill>
              </a:endParaRPr>
            </a:p>
          </p:txBody>
        </p:sp>
        <p:sp>
          <p:nvSpPr>
            <p:cNvPr id="62507" name="Rectangle 37"/>
            <p:cNvSpPr>
              <a:spLocks noChangeArrowheads="1"/>
            </p:cNvSpPr>
            <p:nvPr/>
          </p:nvSpPr>
          <p:spPr bwMode="auto">
            <a:xfrm>
              <a:off x="1920"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marL="342900" lvl="3" algn="ctr"/>
              <a:r>
                <a:rPr lang="en-US">
                  <a:solidFill>
                    <a:schemeClr val="tx1"/>
                  </a:solidFill>
                </a:rPr>
                <a:t>	</a:t>
              </a:r>
            </a:p>
          </p:txBody>
        </p:sp>
        <p:sp>
          <p:nvSpPr>
            <p:cNvPr id="62508" name="Rectangle 38"/>
            <p:cNvSpPr>
              <a:spLocks noChangeArrowheads="1"/>
            </p:cNvSpPr>
            <p:nvPr/>
          </p:nvSpPr>
          <p:spPr bwMode="auto">
            <a:xfrm>
              <a:off x="1920" y="350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41</a:t>
              </a:r>
            </a:p>
          </p:txBody>
        </p:sp>
        <p:sp>
          <p:nvSpPr>
            <p:cNvPr id="62509" name="Rectangle 39"/>
            <p:cNvSpPr>
              <a:spLocks noChangeArrowheads="1"/>
            </p:cNvSpPr>
            <p:nvPr/>
          </p:nvSpPr>
          <p:spPr bwMode="auto">
            <a:xfrm>
              <a:off x="2352"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1</a:t>
              </a:r>
            </a:p>
          </p:txBody>
        </p:sp>
        <p:sp>
          <p:nvSpPr>
            <p:cNvPr id="62510" name="Rectangle 40"/>
            <p:cNvSpPr>
              <a:spLocks noChangeArrowheads="1"/>
            </p:cNvSpPr>
            <p:nvPr/>
          </p:nvSpPr>
          <p:spPr bwMode="auto">
            <a:xfrm>
              <a:off x="2352"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endParaRPr lang="en-US">
                <a:solidFill>
                  <a:schemeClr val="tx1"/>
                </a:solidFill>
              </a:endParaRPr>
            </a:p>
          </p:txBody>
        </p:sp>
        <p:sp>
          <p:nvSpPr>
            <p:cNvPr id="62511" name="Rectangle 41"/>
            <p:cNvSpPr>
              <a:spLocks noChangeArrowheads="1"/>
            </p:cNvSpPr>
            <p:nvPr/>
          </p:nvSpPr>
          <p:spPr bwMode="auto">
            <a:xfrm>
              <a:off x="2352"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sp>
          <p:nvSpPr>
            <p:cNvPr id="62512" name="Rectangle 43"/>
            <p:cNvSpPr>
              <a:spLocks noChangeArrowheads="1"/>
            </p:cNvSpPr>
            <p:nvPr/>
          </p:nvSpPr>
          <p:spPr bwMode="auto">
            <a:xfrm>
              <a:off x="2784"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sp>
          <p:nvSpPr>
            <p:cNvPr id="62513" name="Rectangle 44"/>
            <p:cNvSpPr>
              <a:spLocks noChangeArrowheads="1"/>
            </p:cNvSpPr>
            <p:nvPr/>
          </p:nvSpPr>
          <p:spPr bwMode="auto">
            <a:xfrm>
              <a:off x="2784"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sp>
          <p:nvSpPr>
            <p:cNvPr id="62514" name="Rectangle 47"/>
            <p:cNvSpPr>
              <a:spLocks noChangeArrowheads="1"/>
            </p:cNvSpPr>
            <p:nvPr/>
          </p:nvSpPr>
          <p:spPr bwMode="auto">
            <a:xfrm>
              <a:off x="3216"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3</a:t>
              </a:r>
            </a:p>
          </p:txBody>
        </p:sp>
        <p:sp>
          <p:nvSpPr>
            <p:cNvPr id="62515" name="Rectangle 48"/>
            <p:cNvSpPr>
              <a:spLocks noChangeArrowheads="1"/>
            </p:cNvSpPr>
            <p:nvPr/>
          </p:nvSpPr>
          <p:spPr bwMode="auto">
            <a:xfrm>
              <a:off x="3216"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sp>
          <p:nvSpPr>
            <p:cNvPr id="62516" name="Rectangle 51"/>
            <p:cNvSpPr>
              <a:spLocks noChangeArrowheads="1"/>
            </p:cNvSpPr>
            <p:nvPr/>
          </p:nvSpPr>
          <p:spPr bwMode="auto">
            <a:xfrm>
              <a:off x="3648"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a:t>
              </a:r>
            </a:p>
          </p:txBody>
        </p:sp>
        <p:sp>
          <p:nvSpPr>
            <p:cNvPr id="62517" name="Rectangle 52"/>
            <p:cNvSpPr>
              <a:spLocks noChangeArrowheads="1"/>
            </p:cNvSpPr>
            <p:nvPr/>
          </p:nvSpPr>
          <p:spPr bwMode="auto">
            <a:xfrm>
              <a:off x="3648"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grpSp>
      <p:grpSp>
        <p:nvGrpSpPr>
          <p:cNvPr id="3" name="Group 65"/>
          <p:cNvGrpSpPr>
            <a:grpSpLocks/>
          </p:cNvGrpSpPr>
          <p:nvPr/>
        </p:nvGrpSpPr>
        <p:grpSpPr bwMode="auto">
          <a:xfrm>
            <a:off x="4343400" y="5105400"/>
            <a:ext cx="762000" cy="457200"/>
            <a:chOff x="2736" y="3024"/>
            <a:chExt cx="480" cy="288"/>
          </a:xfrm>
        </p:grpSpPr>
        <p:sp>
          <p:nvSpPr>
            <p:cNvPr id="62498" name="Rectangle 45"/>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a:t>
              </a:r>
            </a:p>
          </p:txBody>
        </p:sp>
        <p:sp>
          <p:nvSpPr>
            <p:cNvPr id="62499" name="Line 63"/>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500" name="Line 64"/>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4" name="Group 66"/>
          <p:cNvGrpSpPr>
            <a:grpSpLocks/>
          </p:cNvGrpSpPr>
          <p:nvPr/>
        </p:nvGrpSpPr>
        <p:grpSpPr bwMode="auto">
          <a:xfrm>
            <a:off x="5029200" y="5105400"/>
            <a:ext cx="762000" cy="457200"/>
            <a:chOff x="2736" y="3024"/>
            <a:chExt cx="480" cy="288"/>
          </a:xfrm>
        </p:grpSpPr>
        <p:sp>
          <p:nvSpPr>
            <p:cNvPr id="62495" name="Rectangle 67"/>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6</a:t>
              </a:r>
            </a:p>
          </p:txBody>
        </p:sp>
        <p:sp>
          <p:nvSpPr>
            <p:cNvPr id="62496" name="Line 68"/>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97" name="Line 69"/>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5" name="Group 70"/>
          <p:cNvGrpSpPr>
            <a:grpSpLocks/>
          </p:cNvGrpSpPr>
          <p:nvPr/>
        </p:nvGrpSpPr>
        <p:grpSpPr bwMode="auto">
          <a:xfrm>
            <a:off x="5715000" y="5105400"/>
            <a:ext cx="762000" cy="457200"/>
            <a:chOff x="2736" y="3024"/>
            <a:chExt cx="480" cy="288"/>
          </a:xfrm>
        </p:grpSpPr>
        <p:sp>
          <p:nvSpPr>
            <p:cNvPr id="62492" name="Rectangle 71"/>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8</a:t>
              </a:r>
            </a:p>
          </p:txBody>
        </p:sp>
        <p:sp>
          <p:nvSpPr>
            <p:cNvPr id="62493" name="Line 72"/>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94" name="Line 73"/>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6" name="Group 74"/>
          <p:cNvGrpSpPr>
            <a:grpSpLocks/>
          </p:cNvGrpSpPr>
          <p:nvPr/>
        </p:nvGrpSpPr>
        <p:grpSpPr bwMode="auto">
          <a:xfrm>
            <a:off x="3657600" y="5486400"/>
            <a:ext cx="762000" cy="457200"/>
            <a:chOff x="2736" y="3024"/>
            <a:chExt cx="480" cy="288"/>
          </a:xfrm>
        </p:grpSpPr>
        <p:sp>
          <p:nvSpPr>
            <p:cNvPr id="62489" name="Rectangle 75"/>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43</a:t>
              </a:r>
            </a:p>
          </p:txBody>
        </p:sp>
        <p:sp>
          <p:nvSpPr>
            <p:cNvPr id="62490" name="Line 76"/>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91" name="Line 77"/>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7" name="Group 78"/>
          <p:cNvGrpSpPr>
            <a:grpSpLocks/>
          </p:cNvGrpSpPr>
          <p:nvPr/>
        </p:nvGrpSpPr>
        <p:grpSpPr bwMode="auto">
          <a:xfrm>
            <a:off x="4343400" y="5486400"/>
            <a:ext cx="762000" cy="457200"/>
            <a:chOff x="2736" y="3024"/>
            <a:chExt cx="480" cy="288"/>
          </a:xfrm>
        </p:grpSpPr>
        <p:sp>
          <p:nvSpPr>
            <p:cNvPr id="62486" name="Rectangle 79"/>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47</a:t>
              </a:r>
            </a:p>
          </p:txBody>
        </p:sp>
        <p:sp>
          <p:nvSpPr>
            <p:cNvPr id="62487" name="Line 80"/>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88" name="Line 81"/>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8" name="Group 82"/>
          <p:cNvGrpSpPr>
            <a:grpSpLocks/>
          </p:cNvGrpSpPr>
          <p:nvPr/>
        </p:nvGrpSpPr>
        <p:grpSpPr bwMode="auto">
          <a:xfrm>
            <a:off x="5029200" y="5486400"/>
            <a:ext cx="762000" cy="457200"/>
            <a:chOff x="2736" y="3024"/>
            <a:chExt cx="480" cy="288"/>
          </a:xfrm>
        </p:grpSpPr>
        <p:sp>
          <p:nvSpPr>
            <p:cNvPr id="62483" name="Rectangle 83"/>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53</a:t>
              </a:r>
            </a:p>
          </p:txBody>
        </p:sp>
        <p:sp>
          <p:nvSpPr>
            <p:cNvPr id="62484" name="Line 84"/>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85" name="Line 85"/>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9" name="Group 86"/>
          <p:cNvGrpSpPr>
            <a:grpSpLocks/>
          </p:cNvGrpSpPr>
          <p:nvPr/>
        </p:nvGrpSpPr>
        <p:grpSpPr bwMode="auto">
          <a:xfrm>
            <a:off x="5715000" y="5486400"/>
            <a:ext cx="762000" cy="457200"/>
            <a:chOff x="2736" y="3024"/>
            <a:chExt cx="480" cy="288"/>
          </a:xfrm>
        </p:grpSpPr>
        <p:sp>
          <p:nvSpPr>
            <p:cNvPr id="62480" name="Rectangle 87"/>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61</a:t>
              </a:r>
            </a:p>
          </p:txBody>
        </p:sp>
        <p:sp>
          <p:nvSpPr>
            <p:cNvPr id="62481" name="Line 88"/>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82" name="Line 89"/>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5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50"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008109" y="1219200"/>
            <a:ext cx="4135891" cy="5278858"/>
          </a:xfrm>
          <a:prstGeom prst="rect">
            <a:avLst/>
          </a:prstGeom>
        </p:spPr>
      </p:pic>
      <p:sp>
        <p:nvSpPr>
          <p:cNvPr id="64516" name="Slide Number Placeholder 5"/>
          <p:cNvSpPr>
            <a:spLocks noGrp="1"/>
          </p:cNvSpPr>
          <p:nvPr>
            <p:ph type="sldNum" sz="quarter" idx="12"/>
          </p:nvPr>
        </p:nvSpPr>
        <p:spPr>
          <a:noFill/>
        </p:spPr>
        <p:txBody>
          <a:bodyPr/>
          <a:lstStyle/>
          <a:p>
            <a:fld id="{5D276875-C7BB-484E-B5E0-4C18E321E935}" type="slidenum">
              <a:rPr lang="en-US"/>
              <a:pPr/>
              <a:t>25</a:t>
            </a:fld>
            <a:endParaRPr lang="en-US" b="0">
              <a:solidFill>
                <a:srgbClr val="FBBA03"/>
              </a:solidFill>
            </a:endParaRPr>
          </a:p>
        </p:txBody>
      </p:sp>
      <p:sp>
        <p:nvSpPr>
          <p:cNvPr id="64517" name="Rectangle 2"/>
          <p:cNvSpPr>
            <a:spLocks noGrp="1" noChangeArrowheads="1"/>
          </p:cNvSpPr>
          <p:nvPr>
            <p:ph type="title"/>
          </p:nvPr>
        </p:nvSpPr>
        <p:spPr/>
        <p:txBody>
          <a:bodyPr/>
          <a:lstStyle/>
          <a:p>
            <a:r>
              <a:rPr lang="en-US" dirty="0"/>
              <a:t>Difference Engine</a:t>
            </a:r>
          </a:p>
        </p:txBody>
      </p:sp>
      <p:sp>
        <p:nvSpPr>
          <p:cNvPr id="64518" name="Rectangle 3"/>
          <p:cNvSpPr>
            <a:spLocks noGrp="1" noChangeArrowheads="1"/>
          </p:cNvSpPr>
          <p:nvPr>
            <p:ph type="body" idx="1"/>
          </p:nvPr>
        </p:nvSpPr>
        <p:spPr>
          <a:xfrm>
            <a:off x="381000" y="1143000"/>
            <a:ext cx="4724400" cy="5029200"/>
          </a:xfrm>
        </p:spPr>
        <p:txBody>
          <a:bodyPr/>
          <a:lstStyle/>
          <a:p>
            <a:pPr marL="342900" indent="-342900">
              <a:spcBef>
                <a:spcPct val="0"/>
              </a:spcBef>
              <a:buFontTx/>
              <a:buNone/>
            </a:pPr>
            <a:r>
              <a:rPr lang="en-US" dirty="0"/>
              <a:t>1823</a:t>
            </a:r>
          </a:p>
          <a:p>
            <a:pPr marL="742950" lvl="1" indent="-285750">
              <a:spcBef>
                <a:spcPct val="0"/>
              </a:spcBef>
            </a:pPr>
            <a:r>
              <a:rPr lang="en-US" dirty="0"/>
              <a:t>Babbage’s paper is published</a:t>
            </a:r>
          </a:p>
          <a:p>
            <a:pPr marL="342900" indent="-342900">
              <a:spcBef>
                <a:spcPct val="0"/>
              </a:spcBef>
            </a:pPr>
            <a:endParaRPr lang="en-US" dirty="0"/>
          </a:p>
          <a:p>
            <a:pPr marL="342900" indent="-342900">
              <a:spcBef>
                <a:spcPct val="0"/>
              </a:spcBef>
              <a:buFontTx/>
              <a:buNone/>
            </a:pPr>
            <a:r>
              <a:rPr lang="en-US" dirty="0"/>
              <a:t>1834</a:t>
            </a:r>
          </a:p>
          <a:p>
            <a:pPr marL="742950" lvl="1" indent="-285750">
              <a:spcBef>
                <a:spcPct val="0"/>
              </a:spcBef>
            </a:pPr>
            <a:r>
              <a:rPr lang="en-US" dirty="0"/>
              <a:t>The paper is read by </a:t>
            </a:r>
            <a:r>
              <a:rPr lang="en-US" dirty="0" err="1"/>
              <a:t>Scheutz</a:t>
            </a:r>
            <a:r>
              <a:rPr lang="en-US" dirty="0"/>
              <a:t> &amp; his son in Sweden</a:t>
            </a:r>
          </a:p>
          <a:p>
            <a:pPr marL="742950" lvl="1" indent="-285750">
              <a:spcBef>
                <a:spcPct val="0"/>
              </a:spcBef>
            </a:pPr>
            <a:endParaRPr lang="en-US" dirty="0"/>
          </a:p>
          <a:p>
            <a:pPr marL="342900" indent="-342900">
              <a:spcBef>
                <a:spcPct val="0"/>
              </a:spcBef>
              <a:buFontTx/>
              <a:buNone/>
            </a:pPr>
            <a:r>
              <a:rPr lang="en-US" dirty="0"/>
              <a:t>1842 </a:t>
            </a:r>
          </a:p>
          <a:p>
            <a:pPr marL="742950" lvl="1" indent="-285750">
              <a:spcBef>
                <a:spcPct val="0"/>
              </a:spcBef>
            </a:pPr>
            <a:r>
              <a:rPr lang="en-US" dirty="0"/>
              <a:t>Babbage gives up the idea of building it; he is onto Analytic Engine!</a:t>
            </a:r>
          </a:p>
          <a:p>
            <a:pPr marL="742950" lvl="1" indent="-285750">
              <a:spcBef>
                <a:spcPct val="0"/>
              </a:spcBef>
            </a:pPr>
            <a:endParaRPr lang="en-US" dirty="0"/>
          </a:p>
          <a:p>
            <a:pPr marL="342900" indent="-342900">
              <a:spcBef>
                <a:spcPct val="0"/>
              </a:spcBef>
              <a:buFontTx/>
              <a:buNone/>
            </a:pPr>
            <a:r>
              <a:rPr lang="en-US" dirty="0"/>
              <a:t>1855</a:t>
            </a:r>
          </a:p>
          <a:p>
            <a:pPr marL="742950" lvl="1" indent="-285750">
              <a:spcBef>
                <a:spcPct val="0"/>
              </a:spcBef>
            </a:pPr>
            <a:r>
              <a:rPr lang="en-US" dirty="0" err="1"/>
              <a:t>Scheutz</a:t>
            </a:r>
            <a:r>
              <a:rPr lang="en-US" dirty="0"/>
              <a:t> displays his machine at the Paris World Fare</a:t>
            </a:r>
          </a:p>
          <a:p>
            <a:pPr marL="742950" lvl="1" indent="-285750">
              <a:spcBef>
                <a:spcPct val="0"/>
              </a:spcBef>
            </a:pPr>
            <a:r>
              <a:rPr lang="en-US" dirty="0"/>
              <a:t>Can compute any 6th degree polynomial</a:t>
            </a:r>
          </a:p>
          <a:p>
            <a:pPr marL="742950" lvl="1" indent="-285750">
              <a:spcBef>
                <a:spcPct val="0"/>
              </a:spcBef>
            </a:pPr>
            <a:r>
              <a:rPr lang="en-US" i="1" dirty="0"/>
              <a:t>Speed:</a:t>
            </a:r>
            <a:r>
              <a:rPr lang="en-US" dirty="0"/>
              <a:t>  33 to 44  32-digit numbers per minute!</a:t>
            </a:r>
          </a:p>
          <a:p>
            <a:pPr marL="342900" indent="-342900">
              <a:spcBef>
                <a:spcPct val="0"/>
              </a:spcBef>
              <a:buFontTx/>
              <a:buNone/>
            </a:pPr>
            <a:r>
              <a:rPr lang="en-US" dirty="0"/>
              <a:t>                    </a:t>
            </a:r>
          </a:p>
        </p:txBody>
      </p:sp>
      <p:sp>
        <p:nvSpPr>
          <p:cNvPr id="986116" name="Text Box 4"/>
          <p:cNvSpPr txBox="1">
            <a:spLocks noChangeArrowheads="1"/>
          </p:cNvSpPr>
          <p:nvPr/>
        </p:nvSpPr>
        <p:spPr bwMode="auto">
          <a:xfrm>
            <a:off x="3299291" y="6172200"/>
            <a:ext cx="5844709" cy="374461"/>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000" b="1" i="1" dirty="0">
                <a:solidFill>
                  <a:schemeClr val="tx1"/>
                </a:solidFill>
                <a:latin typeface="Verdana" charset="0"/>
              </a:rPr>
              <a:t>Now the machine is at the Smithsonian</a:t>
            </a:r>
            <a:endParaRPr lang="en-US" sz="2400" b="1" dirty="0">
              <a:solidFill>
                <a:schemeClr val="tx1"/>
              </a:solidFill>
              <a:latin typeface="Courier New"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4" name="Slide Number Placeholder 5"/>
          <p:cNvSpPr>
            <a:spLocks noGrp="1"/>
          </p:cNvSpPr>
          <p:nvPr>
            <p:ph type="sldNum" sz="quarter" idx="12"/>
          </p:nvPr>
        </p:nvSpPr>
        <p:spPr>
          <a:noFill/>
        </p:spPr>
        <p:txBody>
          <a:bodyPr/>
          <a:lstStyle/>
          <a:p>
            <a:fld id="{09E09526-92BD-CC45-985E-3CD02C0FF834}" type="slidenum">
              <a:rPr lang="en-US"/>
              <a:pPr/>
              <a:t>26</a:t>
            </a:fld>
            <a:endParaRPr lang="en-US" b="0">
              <a:solidFill>
                <a:srgbClr val="FBBA03"/>
              </a:solidFill>
            </a:endParaRPr>
          </a:p>
        </p:txBody>
      </p:sp>
      <p:sp>
        <p:nvSpPr>
          <p:cNvPr id="66565" name="Rectangle 2"/>
          <p:cNvSpPr>
            <a:spLocks noGrp="1" noChangeArrowheads="1"/>
          </p:cNvSpPr>
          <p:nvPr>
            <p:ph type="title"/>
          </p:nvPr>
        </p:nvSpPr>
        <p:spPr/>
        <p:txBody>
          <a:bodyPr/>
          <a:lstStyle/>
          <a:p>
            <a:r>
              <a:rPr lang="en-US"/>
              <a:t>Analytic Engine</a:t>
            </a:r>
          </a:p>
        </p:txBody>
      </p:sp>
      <p:sp>
        <p:nvSpPr>
          <p:cNvPr id="66566" name="Rectangle 3"/>
          <p:cNvSpPr>
            <a:spLocks noGrp="1" noChangeArrowheads="1"/>
          </p:cNvSpPr>
          <p:nvPr>
            <p:ph type="body" idx="1"/>
          </p:nvPr>
        </p:nvSpPr>
        <p:spPr>
          <a:xfrm>
            <a:off x="1052513" y="1377950"/>
            <a:ext cx="7173912" cy="4208463"/>
          </a:xfrm>
        </p:spPr>
        <p:txBody>
          <a:bodyPr/>
          <a:lstStyle/>
          <a:p>
            <a:pPr marL="342900" indent="-342900">
              <a:spcBef>
                <a:spcPct val="0"/>
              </a:spcBef>
              <a:buFontTx/>
              <a:buNone/>
            </a:pPr>
            <a:r>
              <a:rPr lang="en-US"/>
              <a:t>1833: Babbage’s paper was published</a:t>
            </a:r>
          </a:p>
          <a:p>
            <a:pPr marL="742950" lvl="1" indent="-285750">
              <a:spcBef>
                <a:spcPct val="0"/>
              </a:spcBef>
            </a:pPr>
            <a:r>
              <a:rPr lang="en-US" i="1"/>
              <a:t>conceived during a hiatus in the development of the difference engine</a:t>
            </a:r>
          </a:p>
          <a:p>
            <a:pPr marL="342900" indent="-342900">
              <a:spcBef>
                <a:spcPct val="0"/>
              </a:spcBef>
              <a:buFontTx/>
              <a:buNone/>
            </a:pPr>
            <a:endParaRPr lang="en-US" i="1"/>
          </a:p>
          <a:p>
            <a:pPr marL="342900" indent="-342900">
              <a:spcBef>
                <a:spcPct val="0"/>
              </a:spcBef>
              <a:buFontTx/>
              <a:buNone/>
            </a:pPr>
            <a:r>
              <a:rPr lang="en-US"/>
              <a:t>Inspiration: </a:t>
            </a:r>
            <a:r>
              <a:rPr lang="en-US" i="1"/>
              <a:t>Jacquard Looms</a:t>
            </a:r>
          </a:p>
          <a:p>
            <a:pPr marL="742950" lvl="1" indent="-285750">
              <a:spcBef>
                <a:spcPct val="0"/>
              </a:spcBef>
            </a:pPr>
            <a:r>
              <a:rPr lang="en-US"/>
              <a:t>looms were controlled by punched cards</a:t>
            </a:r>
          </a:p>
          <a:p>
            <a:pPr lvl="2">
              <a:spcBef>
                <a:spcPct val="0"/>
              </a:spcBef>
            </a:pPr>
            <a:r>
              <a:rPr lang="en-US"/>
              <a:t>The set of cards with fixed  punched holes dictated the pattern of weave </a:t>
            </a:r>
            <a:r>
              <a:rPr lang="en-US">
                <a:latin typeface="Symbol" charset="2"/>
              </a:rPr>
              <a:t>  </a:t>
            </a:r>
            <a:r>
              <a:rPr lang="en-US" i="1">
                <a:latin typeface="Symbol" charset="2"/>
              </a:rPr>
              <a:t> </a:t>
            </a:r>
            <a:r>
              <a:rPr lang="en-US" i="1">
                <a:solidFill>
                  <a:srgbClr val="FF0000"/>
                </a:solidFill>
              </a:rPr>
              <a:t>program</a:t>
            </a:r>
          </a:p>
          <a:p>
            <a:pPr lvl="2">
              <a:spcBef>
                <a:spcPct val="0"/>
              </a:spcBef>
            </a:pPr>
            <a:endParaRPr lang="en-US" i="1">
              <a:solidFill>
                <a:srgbClr val="FF0000"/>
              </a:solidFill>
            </a:endParaRPr>
          </a:p>
          <a:p>
            <a:pPr lvl="2">
              <a:spcBef>
                <a:spcPct val="0"/>
              </a:spcBef>
            </a:pPr>
            <a:r>
              <a:rPr lang="en-US"/>
              <a:t>The same set of cards could be used with different colored threads </a:t>
            </a:r>
            <a:r>
              <a:rPr lang="en-US">
                <a:latin typeface="Symbol" charset="2"/>
              </a:rPr>
              <a:t>  </a:t>
            </a:r>
            <a:r>
              <a:rPr lang="en-US" i="1">
                <a:solidFill>
                  <a:srgbClr val="FF0000"/>
                </a:solidFill>
              </a:rPr>
              <a:t>numbers</a:t>
            </a:r>
          </a:p>
          <a:p>
            <a:pPr marL="342900" indent="-342900">
              <a:spcBef>
                <a:spcPct val="0"/>
              </a:spcBef>
              <a:buFontTx/>
              <a:buNone/>
            </a:pPr>
            <a:endParaRPr lang="en-US" i="1">
              <a:solidFill>
                <a:srgbClr val="FF0000"/>
              </a:solidFill>
            </a:endParaRPr>
          </a:p>
          <a:p>
            <a:pPr marL="342900" indent="-342900">
              <a:spcBef>
                <a:spcPct val="0"/>
              </a:spcBef>
              <a:buFontTx/>
              <a:buNone/>
            </a:pPr>
            <a:r>
              <a:rPr lang="en-US"/>
              <a:t>1871: Babbage dies</a:t>
            </a:r>
          </a:p>
          <a:p>
            <a:pPr marL="742950" lvl="1" indent="-285750">
              <a:spcBef>
                <a:spcPct val="0"/>
              </a:spcBef>
            </a:pPr>
            <a:r>
              <a:rPr lang="en-US"/>
              <a:t>The machine remains unrealized.</a:t>
            </a:r>
          </a:p>
        </p:txBody>
      </p:sp>
      <p:sp>
        <p:nvSpPr>
          <p:cNvPr id="987140" name="Text Box 4"/>
          <p:cNvSpPr txBox="1">
            <a:spLocks noChangeArrowheads="1"/>
          </p:cNvSpPr>
          <p:nvPr/>
        </p:nvSpPr>
        <p:spPr bwMode="auto">
          <a:xfrm>
            <a:off x="3413125" y="5540375"/>
            <a:ext cx="5265738" cy="928459"/>
          </a:xfrm>
          <a:prstGeom prst="rect">
            <a:avLst/>
          </a:prstGeom>
          <a:noFill/>
          <a:ln w="9525">
            <a:noFill/>
            <a:miter lim="800000"/>
            <a:headEnd/>
            <a:tailEnd/>
          </a:ln>
        </p:spPr>
        <p:txBody>
          <a:bodyPr>
            <a:prstTxWarp prst="textNoShape">
              <a:avLst/>
            </a:prstTxWarp>
            <a:spAutoFit/>
          </a:bodyPr>
          <a:lstStyle/>
          <a:p>
            <a:pPr>
              <a:lnSpc>
                <a:spcPct val="90000"/>
              </a:lnSpc>
              <a:spcBef>
                <a:spcPct val="0"/>
              </a:spcBef>
            </a:pPr>
            <a:r>
              <a:rPr lang="en-US" sz="2000" i="1" dirty="0">
                <a:solidFill>
                  <a:srgbClr val="56127A"/>
                </a:solidFill>
                <a:latin typeface="Verdana" charset="0"/>
              </a:rPr>
              <a:t>It is not clear if the analytic engine could be built</a:t>
            </a:r>
            <a:r>
              <a:rPr lang="en-US" sz="2000" i="1" dirty="0" smtClean="0">
                <a:solidFill>
                  <a:srgbClr val="56127A"/>
                </a:solidFill>
                <a:latin typeface="Verdana" charset="0"/>
              </a:rPr>
              <a:t> using the mechanical technology of the time</a:t>
            </a:r>
            <a:endParaRPr lang="en-US" sz="2400" dirty="0">
              <a:solidFill>
                <a:srgbClr val="56127A"/>
              </a:solidFill>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7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2" name="Slide Number Placeholder 5"/>
          <p:cNvSpPr>
            <a:spLocks noGrp="1"/>
          </p:cNvSpPr>
          <p:nvPr>
            <p:ph type="sldNum" sz="quarter" idx="12"/>
          </p:nvPr>
        </p:nvSpPr>
        <p:spPr>
          <a:noFill/>
        </p:spPr>
        <p:txBody>
          <a:bodyPr/>
          <a:lstStyle/>
          <a:p>
            <a:fld id="{204EF946-D503-484B-8D06-9D76A6C70061}" type="slidenum">
              <a:rPr lang="en-US"/>
              <a:pPr/>
              <a:t>27</a:t>
            </a:fld>
            <a:endParaRPr lang="en-US" b="0">
              <a:solidFill>
                <a:srgbClr val="FBBA03"/>
              </a:solidFill>
            </a:endParaRPr>
          </a:p>
        </p:txBody>
      </p:sp>
      <p:sp>
        <p:nvSpPr>
          <p:cNvPr id="68613" name="Rectangle 2"/>
          <p:cNvSpPr>
            <a:spLocks noGrp="1" noChangeArrowheads="1"/>
          </p:cNvSpPr>
          <p:nvPr>
            <p:ph type="title"/>
          </p:nvPr>
        </p:nvSpPr>
        <p:spPr>
          <a:xfrm>
            <a:off x="352425" y="341313"/>
            <a:ext cx="8397875" cy="831850"/>
          </a:xfrm>
        </p:spPr>
        <p:txBody>
          <a:bodyPr/>
          <a:lstStyle/>
          <a:p>
            <a:r>
              <a:rPr lang="en-US"/>
              <a:t>Analytic Engine</a:t>
            </a:r>
            <a:r>
              <a:rPr lang="en-US" sz="2000"/>
              <a:t/>
            </a:r>
            <a:br>
              <a:rPr lang="en-US" sz="2000"/>
            </a:br>
            <a:r>
              <a:rPr lang="en-US" sz="2000"/>
              <a:t>The first conception of a general-purpose computer</a:t>
            </a:r>
          </a:p>
        </p:txBody>
      </p:sp>
      <p:sp>
        <p:nvSpPr>
          <p:cNvPr id="68614" name="Rectangle 3"/>
          <p:cNvSpPr>
            <a:spLocks noGrp="1" noChangeArrowheads="1"/>
          </p:cNvSpPr>
          <p:nvPr>
            <p:ph type="body" idx="1"/>
          </p:nvPr>
        </p:nvSpPr>
        <p:spPr>
          <a:xfrm>
            <a:off x="698500" y="1193800"/>
            <a:ext cx="7683500" cy="2279650"/>
          </a:xfrm>
        </p:spPr>
        <p:txBody>
          <a:bodyPr/>
          <a:lstStyle/>
          <a:p>
            <a:pPr marL="457200" indent="-457200">
              <a:spcBef>
                <a:spcPct val="0"/>
              </a:spcBef>
              <a:buFontTx/>
              <a:buAutoNum type="arabicPeriod"/>
            </a:pPr>
            <a:r>
              <a:rPr lang="en-US" sz="2000"/>
              <a:t>The </a:t>
            </a:r>
            <a:r>
              <a:rPr lang="en-US" sz="2000" i="1"/>
              <a:t>store</a:t>
            </a:r>
            <a:r>
              <a:rPr lang="en-US" sz="2000"/>
              <a:t> in which all variables to be operated upon, as well as all those quantities which have arisen from the results of the operations are placed.</a:t>
            </a:r>
          </a:p>
          <a:p>
            <a:pPr marL="457200" indent="-457200">
              <a:spcBef>
                <a:spcPct val="0"/>
              </a:spcBef>
              <a:buFontTx/>
              <a:buAutoNum type="arabicPeriod"/>
            </a:pPr>
            <a:r>
              <a:rPr lang="en-US" sz="2000"/>
              <a:t>The </a:t>
            </a:r>
            <a:r>
              <a:rPr lang="en-US" sz="2000" i="1"/>
              <a:t>mill</a:t>
            </a:r>
            <a:r>
              <a:rPr lang="en-US" sz="2000"/>
              <a:t> into which the quantities about to be operated upon are always brought.</a:t>
            </a:r>
          </a:p>
        </p:txBody>
      </p:sp>
      <p:grpSp>
        <p:nvGrpSpPr>
          <p:cNvPr id="2" name="Group 4"/>
          <p:cNvGrpSpPr>
            <a:grpSpLocks/>
          </p:cNvGrpSpPr>
          <p:nvPr/>
        </p:nvGrpSpPr>
        <p:grpSpPr bwMode="auto">
          <a:xfrm>
            <a:off x="841375" y="3300413"/>
            <a:ext cx="7756525" cy="3143250"/>
            <a:chOff x="530" y="2079"/>
            <a:chExt cx="4886" cy="1980"/>
          </a:xfrm>
        </p:grpSpPr>
        <p:sp>
          <p:nvSpPr>
            <p:cNvPr id="68616" name="Text Box 5"/>
            <p:cNvSpPr txBox="1">
              <a:spLocks noChangeArrowheads="1"/>
            </p:cNvSpPr>
            <p:nvPr/>
          </p:nvSpPr>
          <p:spPr bwMode="auto">
            <a:xfrm>
              <a:off x="530" y="2079"/>
              <a:ext cx="4886" cy="1980"/>
            </a:xfrm>
            <a:prstGeom prst="rect">
              <a:avLst/>
            </a:prstGeom>
            <a:noFill/>
            <a:ln w="9525">
              <a:noFill/>
              <a:miter lim="800000"/>
              <a:headEnd/>
              <a:tailEnd/>
            </a:ln>
          </p:spPr>
          <p:txBody>
            <a:bodyPr>
              <a:prstTxWarp prst="textNoShape">
                <a:avLst/>
              </a:prstTxWarp>
              <a:spAutoFit/>
            </a:bodyPr>
            <a:lstStyle/>
            <a:p>
              <a:pPr>
                <a:lnSpc>
                  <a:spcPct val="90000"/>
                </a:lnSpc>
                <a:spcBef>
                  <a:spcPct val="0"/>
                </a:spcBef>
              </a:pPr>
              <a:r>
                <a:rPr lang="en-US" sz="2000">
                  <a:solidFill>
                    <a:srgbClr val="56127A"/>
                  </a:solidFill>
                  <a:latin typeface="Verdana" charset="0"/>
                </a:rPr>
                <a:t>The </a:t>
              </a:r>
              <a:r>
                <a:rPr lang="en-US" sz="2000" i="1">
                  <a:solidFill>
                    <a:srgbClr val="56127A"/>
                  </a:solidFill>
                  <a:latin typeface="Verdana" charset="0"/>
                </a:rPr>
                <a:t>program</a:t>
              </a:r>
              <a:endParaRPr lang="en-US" sz="2000">
                <a:solidFill>
                  <a:srgbClr val="56127A"/>
                </a:solidFill>
                <a:latin typeface="Verdana" charset="0"/>
              </a:endParaRPr>
            </a:p>
            <a:p>
              <a:pPr>
                <a:lnSpc>
                  <a:spcPct val="90000"/>
                </a:lnSpc>
                <a:spcBef>
                  <a:spcPct val="0"/>
                </a:spcBef>
              </a:pPr>
              <a:r>
                <a:rPr lang="en-US" sz="2000">
                  <a:solidFill>
                    <a:srgbClr val="56127A"/>
                  </a:solidFill>
                  <a:latin typeface="Verdana" charset="0"/>
                </a:rPr>
                <a:t>     Operation	   variable1	   variable2	   variable3</a:t>
              </a:r>
            </a:p>
            <a:p>
              <a:pPr>
                <a:lnSpc>
                  <a:spcPct val="90000"/>
                </a:lnSpc>
                <a:spcBef>
                  <a:spcPct val="0"/>
                </a:spcBef>
              </a:pPr>
              <a:endParaRPr lang="en-US" sz="2000">
                <a:solidFill>
                  <a:srgbClr val="56127A"/>
                </a:solidFill>
                <a:latin typeface="Verdana" charset="0"/>
              </a:endParaRPr>
            </a:p>
            <a:p>
              <a:pPr>
                <a:lnSpc>
                  <a:spcPct val="90000"/>
                </a:lnSpc>
                <a:spcBef>
                  <a:spcPct val="0"/>
                </a:spcBef>
              </a:pPr>
              <a:endParaRPr lang="en-US" sz="2000">
                <a:solidFill>
                  <a:srgbClr val="56127A"/>
                </a:solidFill>
                <a:latin typeface="Verdana" charset="0"/>
              </a:endParaRPr>
            </a:p>
            <a:p>
              <a:pPr>
                <a:lnSpc>
                  <a:spcPct val="90000"/>
                </a:lnSpc>
                <a:spcBef>
                  <a:spcPct val="0"/>
                </a:spcBef>
              </a:pPr>
              <a:endParaRPr lang="en-US" sz="2000">
                <a:solidFill>
                  <a:srgbClr val="56127A"/>
                </a:solidFill>
                <a:latin typeface="Verdana" charset="0"/>
              </a:endParaRPr>
            </a:p>
            <a:p>
              <a:pPr>
                <a:lnSpc>
                  <a:spcPct val="90000"/>
                </a:lnSpc>
                <a:spcBef>
                  <a:spcPct val="0"/>
                </a:spcBef>
              </a:pPr>
              <a:endParaRPr lang="en-US" sz="2000">
                <a:solidFill>
                  <a:srgbClr val="56127A"/>
                </a:solidFill>
                <a:latin typeface="Verdana" charset="0"/>
              </a:endParaRPr>
            </a:p>
            <a:p>
              <a:pPr>
                <a:lnSpc>
                  <a:spcPct val="90000"/>
                </a:lnSpc>
                <a:spcBef>
                  <a:spcPct val="0"/>
                </a:spcBef>
              </a:pPr>
              <a:r>
                <a:rPr lang="en-US" sz="2000">
                  <a:solidFill>
                    <a:srgbClr val="56127A"/>
                  </a:solidFill>
                  <a:latin typeface="Verdana" charset="0"/>
                </a:rPr>
                <a:t>An operation in the </a:t>
              </a:r>
              <a:r>
                <a:rPr lang="en-US" sz="2000" i="1">
                  <a:solidFill>
                    <a:srgbClr val="56127A"/>
                  </a:solidFill>
                  <a:latin typeface="Verdana" charset="0"/>
                </a:rPr>
                <a:t>mill</a:t>
              </a:r>
              <a:r>
                <a:rPr lang="en-US" sz="2000">
                  <a:solidFill>
                    <a:srgbClr val="56127A"/>
                  </a:solidFill>
                  <a:latin typeface="Verdana" charset="0"/>
                </a:rPr>
                <a:t>  required feeding two punched cards and producing a new punched card for the </a:t>
              </a:r>
              <a:r>
                <a:rPr lang="en-US" sz="2000" i="1">
                  <a:solidFill>
                    <a:srgbClr val="56127A"/>
                  </a:solidFill>
                  <a:latin typeface="Verdana" charset="0"/>
                </a:rPr>
                <a:t>store.</a:t>
              </a:r>
            </a:p>
            <a:p>
              <a:pPr>
                <a:lnSpc>
                  <a:spcPct val="90000"/>
                </a:lnSpc>
                <a:spcBef>
                  <a:spcPct val="0"/>
                </a:spcBef>
              </a:pPr>
              <a:endParaRPr lang="en-US" sz="2000" i="1">
                <a:solidFill>
                  <a:srgbClr val="56127A"/>
                </a:solidFill>
                <a:latin typeface="Verdana" charset="0"/>
              </a:endParaRPr>
            </a:p>
            <a:p>
              <a:pPr>
                <a:lnSpc>
                  <a:spcPct val="90000"/>
                </a:lnSpc>
                <a:spcBef>
                  <a:spcPct val="0"/>
                </a:spcBef>
              </a:pPr>
              <a:r>
                <a:rPr lang="en-US" sz="2000" i="1">
                  <a:solidFill>
                    <a:srgbClr val="56127A"/>
                  </a:solidFill>
                  <a:latin typeface="Verdana" charset="0"/>
                </a:rPr>
                <a:t>An operation to alter the sequence was also provided!</a:t>
              </a:r>
            </a:p>
            <a:p>
              <a:pPr eaLnBrk="1" hangingPunct="1">
                <a:spcBef>
                  <a:spcPct val="0"/>
                </a:spcBef>
              </a:pPr>
              <a:endParaRPr lang="en-US" sz="2000">
                <a:solidFill>
                  <a:srgbClr val="56127A"/>
                </a:solidFill>
                <a:latin typeface="Courier New" charset="0"/>
              </a:endParaRPr>
            </a:p>
          </p:txBody>
        </p:sp>
        <p:grpSp>
          <p:nvGrpSpPr>
            <p:cNvPr id="68617" name="Group 6"/>
            <p:cNvGrpSpPr>
              <a:grpSpLocks/>
            </p:cNvGrpSpPr>
            <p:nvPr/>
          </p:nvGrpSpPr>
          <p:grpSpPr bwMode="auto">
            <a:xfrm>
              <a:off x="947" y="2527"/>
              <a:ext cx="4418" cy="511"/>
              <a:chOff x="947" y="2527"/>
              <a:chExt cx="4418" cy="511"/>
            </a:xfrm>
          </p:grpSpPr>
          <p:sp>
            <p:nvSpPr>
              <p:cNvPr id="68618" name="Rectangle 7"/>
              <p:cNvSpPr>
                <a:spLocks noChangeArrowheads="1"/>
              </p:cNvSpPr>
              <p:nvPr/>
            </p:nvSpPr>
            <p:spPr bwMode="auto">
              <a:xfrm>
                <a:off x="2073" y="2527"/>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19" name="Rectangle 8"/>
              <p:cNvSpPr>
                <a:spLocks noChangeArrowheads="1"/>
              </p:cNvSpPr>
              <p:nvPr/>
            </p:nvSpPr>
            <p:spPr bwMode="auto">
              <a:xfrm>
                <a:off x="2169"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0" name="Rectangle 9"/>
              <p:cNvSpPr>
                <a:spLocks noChangeArrowheads="1"/>
              </p:cNvSpPr>
              <p:nvPr/>
            </p:nvSpPr>
            <p:spPr bwMode="auto">
              <a:xfrm>
                <a:off x="2265"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1" name="Rectangle 10"/>
              <p:cNvSpPr>
                <a:spLocks noChangeArrowheads="1"/>
              </p:cNvSpPr>
              <p:nvPr/>
            </p:nvSpPr>
            <p:spPr bwMode="auto">
              <a:xfrm>
                <a:off x="2361"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2" name="Rectangle 11"/>
              <p:cNvSpPr>
                <a:spLocks noChangeArrowheads="1"/>
              </p:cNvSpPr>
              <p:nvPr/>
            </p:nvSpPr>
            <p:spPr bwMode="auto">
              <a:xfrm>
                <a:off x="3224" y="2527"/>
                <a:ext cx="750"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3" name="Rectangle 12"/>
              <p:cNvSpPr>
                <a:spLocks noChangeArrowheads="1"/>
              </p:cNvSpPr>
              <p:nvPr/>
            </p:nvSpPr>
            <p:spPr bwMode="auto">
              <a:xfrm>
                <a:off x="3319"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4" name="Rectangle 13"/>
              <p:cNvSpPr>
                <a:spLocks noChangeArrowheads="1"/>
              </p:cNvSpPr>
              <p:nvPr/>
            </p:nvSpPr>
            <p:spPr bwMode="auto">
              <a:xfrm>
                <a:off x="3415"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5" name="Rectangle 14"/>
              <p:cNvSpPr>
                <a:spLocks noChangeArrowheads="1"/>
              </p:cNvSpPr>
              <p:nvPr/>
            </p:nvSpPr>
            <p:spPr bwMode="auto">
              <a:xfrm>
                <a:off x="3511"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6" name="Rectangle 15"/>
              <p:cNvSpPr>
                <a:spLocks noChangeArrowheads="1"/>
              </p:cNvSpPr>
              <p:nvPr/>
            </p:nvSpPr>
            <p:spPr bwMode="auto">
              <a:xfrm>
                <a:off x="947" y="2527"/>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7" name="Rectangle 16"/>
              <p:cNvSpPr>
                <a:spLocks noChangeArrowheads="1"/>
              </p:cNvSpPr>
              <p:nvPr/>
            </p:nvSpPr>
            <p:spPr bwMode="auto">
              <a:xfrm>
                <a:off x="1043"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8" name="Rectangle 17"/>
              <p:cNvSpPr>
                <a:spLocks noChangeArrowheads="1"/>
              </p:cNvSpPr>
              <p:nvPr/>
            </p:nvSpPr>
            <p:spPr bwMode="auto">
              <a:xfrm>
                <a:off x="1139"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9" name="Rectangle 18"/>
              <p:cNvSpPr>
                <a:spLocks noChangeArrowheads="1"/>
              </p:cNvSpPr>
              <p:nvPr/>
            </p:nvSpPr>
            <p:spPr bwMode="auto">
              <a:xfrm>
                <a:off x="1235"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0" name="Rectangle 19"/>
              <p:cNvSpPr>
                <a:spLocks noChangeArrowheads="1"/>
              </p:cNvSpPr>
              <p:nvPr/>
            </p:nvSpPr>
            <p:spPr bwMode="auto">
              <a:xfrm>
                <a:off x="4326" y="2527"/>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1" name="Rectangle 20"/>
              <p:cNvSpPr>
                <a:spLocks noChangeArrowheads="1"/>
              </p:cNvSpPr>
              <p:nvPr/>
            </p:nvSpPr>
            <p:spPr bwMode="auto">
              <a:xfrm>
                <a:off x="4422"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2" name="Rectangle 21"/>
              <p:cNvSpPr>
                <a:spLocks noChangeArrowheads="1"/>
              </p:cNvSpPr>
              <p:nvPr/>
            </p:nvSpPr>
            <p:spPr bwMode="auto">
              <a:xfrm>
                <a:off x="4518"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3" name="Rectangle 22"/>
              <p:cNvSpPr>
                <a:spLocks noChangeArrowheads="1"/>
              </p:cNvSpPr>
              <p:nvPr/>
            </p:nvSpPr>
            <p:spPr bwMode="auto">
              <a:xfrm>
                <a:off x="4614"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60" name="Slide Number Placeholder 4"/>
          <p:cNvSpPr>
            <a:spLocks noGrp="1"/>
          </p:cNvSpPr>
          <p:nvPr>
            <p:ph type="sldNum" sz="quarter" idx="12"/>
          </p:nvPr>
        </p:nvSpPr>
        <p:spPr>
          <a:noFill/>
        </p:spPr>
        <p:txBody>
          <a:bodyPr/>
          <a:lstStyle/>
          <a:p>
            <a:fld id="{BF783C08-C993-BB47-A0A1-C989E7FF9DDF}" type="slidenum">
              <a:rPr lang="en-US"/>
              <a:pPr/>
              <a:t>28</a:t>
            </a:fld>
            <a:endParaRPr lang="en-US" b="0">
              <a:solidFill>
                <a:srgbClr val="FBBA03"/>
              </a:solidFill>
            </a:endParaRPr>
          </a:p>
        </p:txBody>
      </p:sp>
      <p:sp>
        <p:nvSpPr>
          <p:cNvPr id="70661" name="Rectangle 2"/>
          <p:cNvSpPr>
            <a:spLocks noGrp="1" noChangeArrowheads="1"/>
          </p:cNvSpPr>
          <p:nvPr>
            <p:ph type="title"/>
          </p:nvPr>
        </p:nvSpPr>
        <p:spPr/>
        <p:txBody>
          <a:bodyPr/>
          <a:lstStyle/>
          <a:p>
            <a:r>
              <a:rPr lang="en-US"/>
              <a:t>The first programmer </a:t>
            </a:r>
            <a:br>
              <a:rPr lang="en-US"/>
            </a:br>
            <a:r>
              <a:rPr lang="en-US" sz="2000"/>
              <a:t>Ada Byron </a:t>
            </a:r>
            <a:r>
              <a:rPr lang="en-US" sz="2000" i="1"/>
              <a:t>aka</a:t>
            </a:r>
            <a:r>
              <a:rPr lang="en-US" sz="2000"/>
              <a:t>  “Lady Lovelace”  1815-52</a:t>
            </a:r>
          </a:p>
        </p:txBody>
      </p:sp>
      <p:pic>
        <p:nvPicPr>
          <p:cNvPr id="70662" name="Picture 3" descr="lovelace"/>
          <p:cNvPicPr>
            <a:picLocks noChangeAspect="1" noChangeArrowheads="1"/>
          </p:cNvPicPr>
          <p:nvPr/>
        </p:nvPicPr>
        <p:blipFill>
          <a:blip r:embed="rId3"/>
          <a:srcRect/>
          <a:stretch>
            <a:fillRect/>
          </a:stretch>
        </p:blipFill>
        <p:spPr bwMode="auto">
          <a:xfrm>
            <a:off x="2908300" y="1624013"/>
            <a:ext cx="2846388" cy="3611562"/>
          </a:xfrm>
          <a:prstGeom prst="rect">
            <a:avLst/>
          </a:prstGeom>
          <a:noFill/>
          <a:ln w="9525">
            <a:noFill/>
            <a:miter lim="800000"/>
            <a:headEnd/>
            <a:tailEnd/>
          </a:ln>
        </p:spPr>
      </p:pic>
      <p:sp>
        <p:nvSpPr>
          <p:cNvPr id="70663" name="Rectangle 4"/>
          <p:cNvSpPr>
            <a:spLocks noChangeArrowheads="1"/>
          </p:cNvSpPr>
          <p:nvPr/>
        </p:nvSpPr>
        <p:spPr bwMode="auto">
          <a:xfrm>
            <a:off x="2093913" y="5519738"/>
            <a:ext cx="4467225" cy="396875"/>
          </a:xfrm>
          <a:prstGeom prst="rect">
            <a:avLst/>
          </a:prstGeom>
          <a:noFill/>
          <a:ln w="9525">
            <a:noFill/>
            <a:miter lim="800000"/>
            <a:headEnd/>
            <a:tailEnd/>
          </a:ln>
        </p:spPr>
        <p:txBody>
          <a:bodyPr wrap="none">
            <a:prstTxWarp prst="textNoShape">
              <a:avLst/>
            </a:prstTxWarp>
            <a:spAutoFit/>
          </a:bodyPr>
          <a:lstStyle/>
          <a:p>
            <a:pPr>
              <a:spcBef>
                <a:spcPct val="0"/>
              </a:spcBef>
            </a:pPr>
            <a:r>
              <a:rPr lang="en-US" sz="2000">
                <a:solidFill>
                  <a:srgbClr val="56127A"/>
                </a:solidFill>
                <a:latin typeface="Verdana" charset="0"/>
              </a:rPr>
              <a:t>Ada’s tutor was Babbage himself!</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8" name="Slide Number Placeholder 5"/>
          <p:cNvSpPr>
            <a:spLocks noGrp="1"/>
          </p:cNvSpPr>
          <p:nvPr>
            <p:ph type="sldNum" sz="quarter" idx="12"/>
          </p:nvPr>
        </p:nvSpPr>
        <p:spPr>
          <a:noFill/>
        </p:spPr>
        <p:txBody>
          <a:bodyPr/>
          <a:lstStyle/>
          <a:p>
            <a:fld id="{B4BF1019-8745-7440-831A-B483B876E273}" type="slidenum">
              <a:rPr lang="en-US"/>
              <a:pPr/>
              <a:t>29</a:t>
            </a:fld>
            <a:endParaRPr lang="en-US" b="0">
              <a:solidFill>
                <a:srgbClr val="FBBA03"/>
              </a:solidFill>
            </a:endParaRPr>
          </a:p>
        </p:txBody>
      </p:sp>
      <p:sp>
        <p:nvSpPr>
          <p:cNvPr id="72709" name="Rectangle 2"/>
          <p:cNvSpPr>
            <a:spLocks noGrp="1" noChangeArrowheads="1"/>
          </p:cNvSpPr>
          <p:nvPr>
            <p:ph type="title"/>
          </p:nvPr>
        </p:nvSpPr>
        <p:spPr>
          <a:xfrm>
            <a:off x="685800" y="431800"/>
            <a:ext cx="7292975" cy="635000"/>
          </a:xfrm>
        </p:spPr>
        <p:txBody>
          <a:bodyPr/>
          <a:lstStyle/>
          <a:p>
            <a:r>
              <a:rPr lang="en-US"/>
              <a:t>Babbage’s Influence</a:t>
            </a:r>
          </a:p>
        </p:txBody>
      </p:sp>
      <p:sp>
        <p:nvSpPr>
          <p:cNvPr id="990211" name="Rectangle 3"/>
          <p:cNvSpPr>
            <a:spLocks noGrp="1" noChangeArrowheads="1"/>
          </p:cNvSpPr>
          <p:nvPr>
            <p:ph type="body" idx="1"/>
          </p:nvPr>
        </p:nvSpPr>
        <p:spPr>
          <a:xfrm>
            <a:off x="938213" y="1454150"/>
            <a:ext cx="7224712" cy="4551363"/>
          </a:xfrm>
        </p:spPr>
        <p:txBody>
          <a:bodyPr/>
          <a:lstStyle/>
          <a:p>
            <a:pPr>
              <a:spcBef>
                <a:spcPct val="0"/>
              </a:spcBef>
            </a:pPr>
            <a:r>
              <a:rPr lang="en-US" sz="2800"/>
              <a:t>Babbage’s ideas had great influence later primarily because of</a:t>
            </a:r>
          </a:p>
          <a:p>
            <a:pPr lvl="1">
              <a:spcBef>
                <a:spcPct val="0"/>
              </a:spcBef>
            </a:pPr>
            <a:r>
              <a:rPr lang="en-US" sz="2000" i="1"/>
              <a:t>Luigi Menabrea, </a:t>
            </a:r>
            <a:r>
              <a:rPr lang="en-US" sz="2000"/>
              <a:t>who published notes of Babbage’s  lectures in Italy</a:t>
            </a:r>
          </a:p>
          <a:p>
            <a:pPr lvl="1">
              <a:spcBef>
                <a:spcPct val="0"/>
              </a:spcBef>
            </a:pPr>
            <a:r>
              <a:rPr lang="en-US" sz="2000" i="1"/>
              <a:t>Lady Lovelace,</a:t>
            </a:r>
            <a:r>
              <a:rPr lang="en-US" sz="2000"/>
              <a:t> who translated Menabrea’s notes in English and thoroughly expanded them.</a:t>
            </a:r>
          </a:p>
          <a:p>
            <a:pPr lvl="2">
              <a:spcBef>
                <a:spcPct val="0"/>
              </a:spcBef>
              <a:buFontTx/>
              <a:buNone/>
            </a:pPr>
            <a:r>
              <a:rPr lang="en-US" sz="2000"/>
              <a:t>“... Analytic Engine weaves </a:t>
            </a:r>
            <a:r>
              <a:rPr lang="en-US" sz="2000" i="1"/>
              <a:t>algebraic patterns</a:t>
            </a:r>
            <a:r>
              <a:rPr lang="en-US" sz="2000"/>
              <a:t>....” </a:t>
            </a:r>
          </a:p>
          <a:p>
            <a:pPr>
              <a:spcBef>
                <a:spcPct val="0"/>
              </a:spcBef>
              <a:buFontTx/>
              <a:buNone/>
            </a:pPr>
            <a:endParaRPr lang="en-US" sz="2800"/>
          </a:p>
          <a:p>
            <a:pPr lvl="2">
              <a:spcBef>
                <a:spcPct val="0"/>
              </a:spcBef>
              <a:buFontTx/>
              <a:buNone/>
            </a:pPr>
            <a:r>
              <a:rPr lang="en-US" sz="2000"/>
              <a:t>			</a:t>
            </a:r>
          </a:p>
          <a:p>
            <a:pPr>
              <a:spcBef>
                <a:spcPct val="0"/>
              </a:spcBef>
            </a:pPr>
            <a:r>
              <a:rPr lang="en-US" sz="2800"/>
              <a:t>In the early twentieth century - the focus shifted to analog computers but</a:t>
            </a:r>
          </a:p>
          <a:p>
            <a:pPr lvl="1">
              <a:spcBef>
                <a:spcPct val="0"/>
              </a:spcBef>
            </a:pPr>
            <a:r>
              <a:rPr lang="en-US" sz="2000" i="1"/>
              <a:t>Harvard Mark I built in 1944 is very close in spirit to the Analytic Engine. </a:t>
            </a:r>
            <a:r>
              <a:rPr 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0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90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90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902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902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02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90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1"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2"/>
          </p:nvPr>
        </p:nvSpPr>
        <p:spPr>
          <a:noFill/>
        </p:spPr>
        <p:txBody>
          <a:bodyPr/>
          <a:lstStyle/>
          <a:p>
            <a:fld id="{C5C4474F-A956-A64F-B007-9B9C3146EE71}" type="slidenum">
              <a:rPr lang="en-US" smtClean="0"/>
              <a:pPr/>
              <a:t>3</a:t>
            </a:fld>
            <a:endParaRPr lang="en-US" b="0">
              <a:solidFill>
                <a:srgbClr val="FBBA03"/>
              </a:solidFill>
            </a:endParaRPr>
          </a:p>
        </p:txBody>
      </p:sp>
      <p:sp>
        <p:nvSpPr>
          <p:cNvPr id="23557" name="Rectangle 2"/>
          <p:cNvSpPr>
            <a:spLocks noGrp="1" noChangeArrowheads="1"/>
          </p:cNvSpPr>
          <p:nvPr>
            <p:ph type="title"/>
          </p:nvPr>
        </p:nvSpPr>
        <p:spPr>
          <a:xfrm>
            <a:off x="519113" y="228600"/>
            <a:ext cx="8105775" cy="831850"/>
          </a:xfrm>
        </p:spPr>
        <p:txBody>
          <a:bodyPr/>
          <a:lstStyle/>
          <a:p>
            <a:r>
              <a:rPr lang="en-US" smtClean="0"/>
              <a:t>Abstraction Layers in Modern Systems</a:t>
            </a:r>
            <a:endParaRPr lang="en-US"/>
          </a:p>
        </p:txBody>
      </p:sp>
      <p:sp>
        <p:nvSpPr>
          <p:cNvPr id="23558" name="AutoShape 3"/>
          <p:cNvSpPr>
            <a:spLocks noChangeArrowheads="1"/>
          </p:cNvSpPr>
          <p:nvPr/>
        </p:nvSpPr>
        <p:spPr bwMode="auto">
          <a:xfrm>
            <a:off x="2362200" y="1849438"/>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Algorithm</a:t>
            </a:r>
          </a:p>
        </p:txBody>
      </p:sp>
      <p:sp>
        <p:nvSpPr>
          <p:cNvPr id="23559" name="AutoShape 4"/>
          <p:cNvSpPr>
            <a:spLocks noChangeArrowheads="1"/>
          </p:cNvSpPr>
          <p:nvPr/>
        </p:nvSpPr>
        <p:spPr bwMode="auto">
          <a:xfrm>
            <a:off x="2362200" y="3933825"/>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Gates/Register-Transfer Level (RTL)</a:t>
            </a:r>
          </a:p>
        </p:txBody>
      </p:sp>
      <p:sp>
        <p:nvSpPr>
          <p:cNvPr id="23560" name="AutoShape 5"/>
          <p:cNvSpPr>
            <a:spLocks noChangeArrowheads="1"/>
          </p:cNvSpPr>
          <p:nvPr/>
        </p:nvSpPr>
        <p:spPr bwMode="auto">
          <a:xfrm>
            <a:off x="2362200" y="1446213"/>
            <a:ext cx="4217988"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sp>
        <p:nvSpPr>
          <p:cNvPr id="23561" name="AutoShape 6"/>
          <p:cNvSpPr>
            <a:spLocks noChangeArrowheads="1"/>
          </p:cNvSpPr>
          <p:nvPr/>
        </p:nvSpPr>
        <p:spPr bwMode="auto">
          <a:xfrm>
            <a:off x="2362200" y="3059113"/>
            <a:ext cx="4225925" cy="4714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Instruction Set Architecture (ISA)</a:t>
            </a:r>
          </a:p>
        </p:txBody>
      </p:sp>
      <p:sp>
        <p:nvSpPr>
          <p:cNvPr id="23562" name="AutoShape 7"/>
          <p:cNvSpPr>
            <a:spLocks noChangeArrowheads="1"/>
          </p:cNvSpPr>
          <p:nvPr/>
        </p:nvSpPr>
        <p:spPr bwMode="auto">
          <a:xfrm>
            <a:off x="2362200" y="2655888"/>
            <a:ext cx="4214813"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Operating System/Virtual Machines</a:t>
            </a:r>
          </a:p>
        </p:txBody>
      </p:sp>
      <p:sp>
        <p:nvSpPr>
          <p:cNvPr id="23563" name="AutoShape 8"/>
          <p:cNvSpPr>
            <a:spLocks noChangeArrowheads="1"/>
          </p:cNvSpPr>
          <p:nvPr/>
        </p:nvSpPr>
        <p:spPr bwMode="auto">
          <a:xfrm>
            <a:off x="2362200" y="3530600"/>
            <a:ext cx="4225925"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Microarchitecture</a:t>
            </a:r>
          </a:p>
        </p:txBody>
      </p:sp>
      <p:sp>
        <p:nvSpPr>
          <p:cNvPr id="23564" name="AutoShape 9"/>
          <p:cNvSpPr>
            <a:spLocks noChangeArrowheads="1"/>
          </p:cNvSpPr>
          <p:nvPr/>
        </p:nvSpPr>
        <p:spPr bwMode="auto">
          <a:xfrm>
            <a:off x="2362200" y="4740275"/>
            <a:ext cx="4225925" cy="458788"/>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Devices</a:t>
            </a:r>
          </a:p>
        </p:txBody>
      </p:sp>
      <p:sp>
        <p:nvSpPr>
          <p:cNvPr id="23565" name="AutoShape 10"/>
          <p:cNvSpPr>
            <a:spLocks noChangeArrowheads="1"/>
          </p:cNvSpPr>
          <p:nvPr/>
        </p:nvSpPr>
        <p:spPr bwMode="auto">
          <a:xfrm>
            <a:off x="2362200" y="2252663"/>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Programming Language</a:t>
            </a:r>
          </a:p>
        </p:txBody>
      </p:sp>
      <p:sp>
        <p:nvSpPr>
          <p:cNvPr id="23566" name="AutoShape 11"/>
          <p:cNvSpPr>
            <a:spLocks noChangeArrowheads="1"/>
          </p:cNvSpPr>
          <p:nvPr/>
        </p:nvSpPr>
        <p:spPr bwMode="auto">
          <a:xfrm>
            <a:off x="2362200" y="4337050"/>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Circuits</a:t>
            </a:r>
          </a:p>
        </p:txBody>
      </p:sp>
      <p:sp>
        <p:nvSpPr>
          <p:cNvPr id="23567" name="AutoShape 12"/>
          <p:cNvSpPr>
            <a:spLocks noChangeArrowheads="1"/>
          </p:cNvSpPr>
          <p:nvPr/>
        </p:nvSpPr>
        <p:spPr bwMode="auto">
          <a:xfrm>
            <a:off x="2362200"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Physics</a:t>
            </a:r>
          </a:p>
        </p:txBody>
      </p:sp>
      <p:grpSp>
        <p:nvGrpSpPr>
          <p:cNvPr id="24" name="Group 23"/>
          <p:cNvGrpSpPr/>
          <p:nvPr/>
        </p:nvGrpSpPr>
        <p:grpSpPr>
          <a:xfrm>
            <a:off x="6553200" y="1060450"/>
            <a:ext cx="1828799" cy="4119265"/>
            <a:chOff x="6553200" y="838200"/>
            <a:chExt cx="1828799" cy="4119265"/>
          </a:xfrm>
        </p:grpSpPr>
        <p:sp>
          <p:nvSpPr>
            <p:cNvPr id="31" name="TextBox 30"/>
            <p:cNvSpPr txBox="1"/>
            <p:nvPr/>
          </p:nvSpPr>
          <p:spPr>
            <a:xfrm>
              <a:off x="6858000" y="4114800"/>
              <a:ext cx="1108747" cy="461665"/>
            </a:xfrm>
            <a:prstGeom prst="rect">
              <a:avLst/>
            </a:prstGeom>
            <a:noFill/>
          </p:spPr>
          <p:txBody>
            <a:bodyPr wrap="none" rtlCol="0">
              <a:spAutoFit/>
            </a:bodyPr>
            <a:lstStyle/>
            <a:p>
              <a:r>
                <a:rPr lang="en-US" sz="2400" dirty="0" smtClean="0">
                  <a:solidFill>
                    <a:srgbClr val="000000"/>
                  </a:solidFill>
                </a:rPr>
                <a:t>EE141</a:t>
              </a:r>
            </a:p>
          </p:txBody>
        </p:sp>
        <p:sp>
          <p:nvSpPr>
            <p:cNvPr id="32" name="TextBox 31"/>
            <p:cNvSpPr txBox="1"/>
            <p:nvPr/>
          </p:nvSpPr>
          <p:spPr>
            <a:xfrm>
              <a:off x="6858000" y="3733800"/>
              <a:ext cx="1125729" cy="461665"/>
            </a:xfrm>
            <a:prstGeom prst="rect">
              <a:avLst/>
            </a:prstGeom>
            <a:noFill/>
          </p:spPr>
          <p:txBody>
            <a:bodyPr wrap="none" rtlCol="0">
              <a:spAutoFit/>
            </a:bodyPr>
            <a:lstStyle/>
            <a:p>
              <a:r>
                <a:rPr lang="en-US" sz="2400" dirty="0" smtClean="0">
                  <a:solidFill>
                    <a:srgbClr val="000000"/>
                  </a:solidFill>
                </a:rPr>
                <a:t>CS150</a:t>
              </a:r>
            </a:p>
          </p:txBody>
        </p:sp>
        <p:sp>
          <p:nvSpPr>
            <p:cNvPr id="33" name="TextBox 32"/>
            <p:cNvSpPr txBox="1"/>
            <p:nvPr/>
          </p:nvSpPr>
          <p:spPr>
            <a:xfrm>
              <a:off x="6858000" y="2362200"/>
              <a:ext cx="1125729" cy="461665"/>
            </a:xfrm>
            <a:prstGeom prst="rect">
              <a:avLst/>
            </a:prstGeom>
            <a:noFill/>
          </p:spPr>
          <p:txBody>
            <a:bodyPr wrap="none" rtlCol="0">
              <a:spAutoFit/>
            </a:bodyPr>
            <a:lstStyle/>
            <a:p>
              <a:r>
                <a:rPr lang="en-US" sz="2400" dirty="0" smtClean="0">
                  <a:solidFill>
                    <a:srgbClr val="000000"/>
                  </a:solidFill>
                </a:rPr>
                <a:t>CS162</a:t>
              </a:r>
            </a:p>
          </p:txBody>
        </p:sp>
        <p:sp>
          <p:nvSpPr>
            <p:cNvPr id="34" name="TextBox 33"/>
            <p:cNvSpPr txBox="1"/>
            <p:nvPr/>
          </p:nvSpPr>
          <p:spPr>
            <a:xfrm>
              <a:off x="6858000" y="1600200"/>
              <a:ext cx="1125729" cy="461665"/>
            </a:xfrm>
            <a:prstGeom prst="rect">
              <a:avLst/>
            </a:prstGeom>
            <a:noFill/>
          </p:spPr>
          <p:txBody>
            <a:bodyPr wrap="none" rtlCol="0">
              <a:spAutoFit/>
            </a:bodyPr>
            <a:lstStyle/>
            <a:p>
              <a:r>
                <a:rPr lang="en-US" sz="2400" dirty="0" smtClean="0">
                  <a:solidFill>
                    <a:srgbClr val="000000"/>
                  </a:solidFill>
                </a:rPr>
                <a:t>CS170</a:t>
              </a:r>
            </a:p>
          </p:txBody>
        </p:sp>
        <p:sp>
          <p:nvSpPr>
            <p:cNvPr id="35" name="TextBox 34"/>
            <p:cNvSpPr txBox="1"/>
            <p:nvPr/>
          </p:nvSpPr>
          <p:spPr>
            <a:xfrm>
              <a:off x="6858000" y="1981200"/>
              <a:ext cx="1125729" cy="461665"/>
            </a:xfrm>
            <a:prstGeom prst="rect">
              <a:avLst/>
            </a:prstGeom>
            <a:noFill/>
          </p:spPr>
          <p:txBody>
            <a:bodyPr wrap="none" rtlCol="0">
              <a:spAutoFit/>
            </a:bodyPr>
            <a:lstStyle/>
            <a:p>
              <a:r>
                <a:rPr lang="en-US" sz="2400" dirty="0" smtClean="0">
                  <a:solidFill>
                    <a:srgbClr val="000000"/>
                  </a:solidFill>
                </a:rPr>
                <a:t>CS164</a:t>
              </a:r>
            </a:p>
          </p:txBody>
        </p:sp>
        <p:sp>
          <p:nvSpPr>
            <p:cNvPr id="36" name="TextBox 35"/>
            <p:cNvSpPr txBox="1"/>
            <p:nvPr/>
          </p:nvSpPr>
          <p:spPr>
            <a:xfrm>
              <a:off x="6858000" y="4495800"/>
              <a:ext cx="1108747" cy="461665"/>
            </a:xfrm>
            <a:prstGeom prst="rect">
              <a:avLst/>
            </a:prstGeom>
            <a:noFill/>
          </p:spPr>
          <p:txBody>
            <a:bodyPr wrap="none" rtlCol="0">
              <a:spAutoFit/>
            </a:bodyPr>
            <a:lstStyle/>
            <a:p>
              <a:r>
                <a:rPr lang="en-US" sz="2400" dirty="0" smtClean="0">
                  <a:solidFill>
                    <a:srgbClr val="000000"/>
                  </a:solidFill>
                </a:rPr>
                <a:t>EE143</a:t>
              </a:r>
            </a:p>
          </p:txBody>
        </p:sp>
        <p:sp>
          <p:nvSpPr>
            <p:cNvPr id="37" name="TextBox 36"/>
            <p:cNvSpPr txBox="1"/>
            <p:nvPr/>
          </p:nvSpPr>
          <p:spPr>
            <a:xfrm>
              <a:off x="7010400" y="3048000"/>
              <a:ext cx="1125729" cy="461665"/>
            </a:xfrm>
            <a:prstGeom prst="rect">
              <a:avLst/>
            </a:prstGeom>
            <a:noFill/>
          </p:spPr>
          <p:txBody>
            <a:bodyPr wrap="none" rtlCol="0">
              <a:spAutoFit/>
            </a:bodyPr>
            <a:lstStyle/>
            <a:p>
              <a:r>
                <a:rPr lang="en-US" sz="2400" dirty="0" smtClean="0">
                  <a:solidFill>
                    <a:srgbClr val="000000"/>
                  </a:solidFill>
                </a:rPr>
                <a:t>CS152</a:t>
              </a:r>
            </a:p>
          </p:txBody>
        </p:sp>
        <p:sp>
          <p:nvSpPr>
            <p:cNvPr id="38" name="Right Brace 37"/>
            <p:cNvSpPr/>
            <p:nvPr/>
          </p:nvSpPr>
          <p:spPr bwMode="auto">
            <a:xfrm>
              <a:off x="6629400" y="2667000"/>
              <a:ext cx="381000" cy="1219200"/>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Arial" charset="0"/>
              </a:endParaRPr>
            </a:p>
          </p:txBody>
        </p:sp>
        <p:sp>
          <p:nvSpPr>
            <p:cNvPr id="23" name="TextBox 22"/>
            <p:cNvSpPr txBox="1"/>
            <p:nvPr/>
          </p:nvSpPr>
          <p:spPr>
            <a:xfrm>
              <a:off x="6553200" y="838200"/>
              <a:ext cx="1828799" cy="830997"/>
            </a:xfrm>
            <a:prstGeom prst="rect">
              <a:avLst/>
            </a:prstGeom>
            <a:noFill/>
          </p:spPr>
          <p:txBody>
            <a:bodyPr wrap="square" rtlCol="0">
              <a:spAutoFit/>
            </a:bodyPr>
            <a:lstStyle/>
            <a:p>
              <a:pPr algn="ctr"/>
              <a:r>
                <a:rPr lang="en-US" sz="2400" u="sng" dirty="0" smtClean="0">
                  <a:solidFill>
                    <a:srgbClr val="000000"/>
                  </a:solidFill>
                </a:rPr>
                <a:t>UCB EECS Courses</a:t>
              </a:r>
            </a:p>
          </p:txBody>
        </p:sp>
      </p:grpSp>
      <p:pic>
        <p:nvPicPr>
          <p:cNvPr id="25" name="Picture 24"/>
          <p:cNvPicPr>
            <a:picLocks noChangeAspect="1"/>
          </p:cNvPicPr>
          <p:nvPr/>
        </p:nvPicPr>
        <p:blipFill>
          <a:blip r:embed="rId3"/>
          <a:stretch>
            <a:fillRect/>
          </a:stretch>
        </p:blipFill>
        <p:spPr>
          <a:xfrm>
            <a:off x="457200" y="1219200"/>
            <a:ext cx="2070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Harvard_Mark_I_Computer_-_Left_Segment.jpg"/>
          <p:cNvPicPr>
            <a:picLocks noChangeAspect="1"/>
          </p:cNvPicPr>
          <p:nvPr/>
        </p:nvPicPr>
        <p:blipFill>
          <a:blip r:embed="rId3"/>
          <a:stretch>
            <a:fillRect/>
          </a:stretch>
        </p:blipFill>
        <p:spPr>
          <a:xfrm>
            <a:off x="0" y="720725"/>
            <a:ext cx="9144000" cy="6137275"/>
          </a:xfrm>
          <a:prstGeom prst="rect">
            <a:avLst/>
          </a:prstGeom>
        </p:spPr>
      </p:pic>
      <p:sp>
        <p:nvSpPr>
          <p:cNvPr id="74756" name="Slide Number Placeholder 5"/>
          <p:cNvSpPr>
            <a:spLocks noGrp="1"/>
          </p:cNvSpPr>
          <p:nvPr>
            <p:ph type="sldNum" sz="quarter" idx="12"/>
          </p:nvPr>
        </p:nvSpPr>
        <p:spPr>
          <a:noFill/>
        </p:spPr>
        <p:txBody>
          <a:bodyPr/>
          <a:lstStyle/>
          <a:p>
            <a:fld id="{F630FDA3-EBFF-DF4B-B8CB-F2286FC6383C}" type="slidenum">
              <a:rPr lang="en-US"/>
              <a:pPr/>
              <a:t>30</a:t>
            </a:fld>
            <a:endParaRPr lang="en-US" b="0">
              <a:solidFill>
                <a:srgbClr val="FBBA03"/>
              </a:solidFill>
            </a:endParaRPr>
          </a:p>
        </p:txBody>
      </p:sp>
      <p:sp>
        <p:nvSpPr>
          <p:cNvPr id="74757" name="Rectangle 2"/>
          <p:cNvSpPr>
            <a:spLocks noGrp="1" noChangeArrowheads="1"/>
          </p:cNvSpPr>
          <p:nvPr>
            <p:ph type="title"/>
          </p:nvPr>
        </p:nvSpPr>
        <p:spPr/>
        <p:txBody>
          <a:bodyPr/>
          <a:lstStyle/>
          <a:p>
            <a:r>
              <a:rPr lang="en-US"/>
              <a:t>Harvard Mark I</a:t>
            </a:r>
          </a:p>
        </p:txBody>
      </p:sp>
      <p:sp>
        <p:nvSpPr>
          <p:cNvPr id="74758" name="Rectangle 3"/>
          <p:cNvSpPr>
            <a:spLocks noGrp="1" noChangeArrowheads="1"/>
          </p:cNvSpPr>
          <p:nvPr>
            <p:ph type="body" idx="1"/>
          </p:nvPr>
        </p:nvSpPr>
        <p:spPr>
          <a:xfrm>
            <a:off x="609600" y="1600200"/>
            <a:ext cx="8382000" cy="2616200"/>
          </a:xfrm>
          <a:solidFill>
            <a:schemeClr val="accent3">
              <a:alpha val="73000"/>
            </a:schemeClr>
          </a:solidFill>
        </p:spPr>
        <p:txBody>
          <a:bodyPr/>
          <a:lstStyle/>
          <a:p>
            <a:pPr marL="227013" indent="-227013">
              <a:spcBef>
                <a:spcPct val="0"/>
              </a:spcBef>
              <a:tabLst>
                <a:tab pos="1146175" algn="l"/>
              </a:tabLst>
            </a:pPr>
            <a:r>
              <a:rPr lang="en-US" sz="3200" b="1" dirty="0"/>
              <a:t>Built in 1944 in IBM Endicott laboratories</a:t>
            </a:r>
          </a:p>
          <a:p>
            <a:pPr marL="573088" lvl="1">
              <a:spcBef>
                <a:spcPct val="0"/>
              </a:spcBef>
              <a:tabLst>
                <a:tab pos="1146175" algn="l"/>
              </a:tabLst>
            </a:pPr>
            <a:r>
              <a:rPr lang="en-US" sz="2400" b="1" dirty="0"/>
              <a:t>Howard Aiken – Professor of Physics at Harvard</a:t>
            </a:r>
          </a:p>
          <a:p>
            <a:pPr marL="573088" lvl="1">
              <a:spcBef>
                <a:spcPct val="0"/>
              </a:spcBef>
              <a:tabLst>
                <a:tab pos="1146175" algn="l"/>
              </a:tabLst>
            </a:pPr>
            <a:r>
              <a:rPr lang="en-US" sz="2400" b="1" dirty="0"/>
              <a:t>Essentially mechanical but had some electro-magnetically controlled relays and gears</a:t>
            </a:r>
          </a:p>
          <a:p>
            <a:pPr marL="573088" lvl="1">
              <a:spcBef>
                <a:spcPct val="0"/>
              </a:spcBef>
              <a:tabLst>
                <a:tab pos="1146175" algn="l"/>
              </a:tabLst>
            </a:pPr>
            <a:r>
              <a:rPr lang="en-US" sz="2400" b="1" dirty="0"/>
              <a:t>Weighed </a:t>
            </a:r>
            <a:r>
              <a:rPr lang="en-US" sz="2400" b="1" i="1" dirty="0"/>
              <a:t>5 tons</a:t>
            </a:r>
            <a:r>
              <a:rPr lang="en-US" sz="2400" b="1" dirty="0"/>
              <a:t> and had </a:t>
            </a:r>
            <a:r>
              <a:rPr lang="en-US" sz="2400" b="1" i="1" dirty="0"/>
              <a:t>750,000</a:t>
            </a:r>
            <a:r>
              <a:rPr lang="en-US" sz="2400" b="1" dirty="0"/>
              <a:t> components</a:t>
            </a:r>
          </a:p>
          <a:p>
            <a:pPr marL="573088" lvl="1">
              <a:spcBef>
                <a:spcPct val="0"/>
              </a:spcBef>
              <a:tabLst>
                <a:tab pos="1146175" algn="l"/>
              </a:tabLst>
            </a:pPr>
            <a:r>
              <a:rPr lang="en-US" sz="2400" b="1" dirty="0"/>
              <a:t>A synchronizing clock that beat every </a:t>
            </a:r>
            <a:r>
              <a:rPr lang="en-US" sz="2400" b="1" i="1" dirty="0"/>
              <a:t>0.015</a:t>
            </a:r>
            <a:r>
              <a:rPr lang="en-US" sz="2400" b="1" dirty="0"/>
              <a:t> seconds (66Hz)</a:t>
            </a:r>
          </a:p>
        </p:txBody>
      </p:sp>
      <p:sp>
        <p:nvSpPr>
          <p:cNvPr id="991236" name="Text Box 4"/>
          <p:cNvSpPr txBox="1">
            <a:spLocks noChangeArrowheads="1"/>
          </p:cNvSpPr>
          <p:nvPr/>
        </p:nvSpPr>
        <p:spPr bwMode="auto">
          <a:xfrm>
            <a:off x="2819400" y="4267200"/>
            <a:ext cx="5715000" cy="1980908"/>
          </a:xfrm>
          <a:prstGeom prst="rect">
            <a:avLst/>
          </a:prstGeom>
          <a:solidFill>
            <a:schemeClr val="bg2">
              <a:lumMod val="20000"/>
              <a:lumOff val="80000"/>
              <a:alpha val="78000"/>
            </a:schemeClr>
          </a:solidFill>
          <a:ln w="12700">
            <a:solidFill>
              <a:srgbClr val="FF0000"/>
            </a:solidFill>
            <a:miter lim="800000"/>
            <a:headEnd/>
            <a:tailEnd/>
          </a:ln>
        </p:spPr>
        <p:txBody>
          <a:bodyPr wrap="square" lIns="91294" tIns="45647" rIns="91294" bIns="45647">
            <a:prstTxWarp prst="textNoShape">
              <a:avLst/>
            </a:prstTxWarp>
            <a:spAutoFit/>
          </a:bodyPr>
          <a:lstStyle/>
          <a:p>
            <a:pPr defTabSz="912813">
              <a:lnSpc>
                <a:spcPct val="90000"/>
              </a:lnSpc>
              <a:spcBef>
                <a:spcPct val="0"/>
              </a:spcBef>
            </a:pPr>
            <a:r>
              <a:rPr lang="en-US" sz="2800" b="1" dirty="0">
                <a:solidFill>
                  <a:schemeClr val="accent1">
                    <a:lumMod val="50000"/>
                  </a:schemeClr>
                </a:solidFill>
                <a:latin typeface="Verdana" charset="0"/>
              </a:rPr>
              <a:t>Performance:</a:t>
            </a:r>
          </a:p>
          <a:p>
            <a:pPr defTabSz="912813">
              <a:lnSpc>
                <a:spcPct val="90000"/>
              </a:lnSpc>
              <a:spcBef>
                <a:spcPct val="0"/>
              </a:spcBef>
            </a:pPr>
            <a:r>
              <a:rPr lang="en-US" sz="2800" b="1" dirty="0">
                <a:solidFill>
                  <a:schemeClr val="accent1">
                    <a:lumMod val="50000"/>
                  </a:schemeClr>
                </a:solidFill>
                <a:latin typeface="Verdana" charset="0"/>
              </a:rPr>
              <a:t>      </a:t>
            </a:r>
            <a:r>
              <a:rPr lang="en-US" sz="2000" b="1" dirty="0">
                <a:solidFill>
                  <a:schemeClr val="accent1">
                    <a:lumMod val="50000"/>
                  </a:schemeClr>
                </a:solidFill>
                <a:latin typeface="Verdana" charset="0"/>
              </a:rPr>
              <a:t>0.3 seconds for addition</a:t>
            </a:r>
          </a:p>
          <a:p>
            <a:pPr defTabSz="912813">
              <a:lnSpc>
                <a:spcPct val="90000"/>
              </a:lnSpc>
              <a:spcBef>
                <a:spcPct val="0"/>
              </a:spcBef>
            </a:pPr>
            <a:r>
              <a:rPr lang="en-US" sz="2000" b="1" dirty="0">
                <a:solidFill>
                  <a:schemeClr val="accent1">
                    <a:lumMod val="50000"/>
                  </a:schemeClr>
                </a:solidFill>
                <a:latin typeface="Verdana" charset="0"/>
              </a:rPr>
              <a:t>        6    seconds for multiplication</a:t>
            </a:r>
          </a:p>
          <a:p>
            <a:pPr defTabSz="912813">
              <a:lnSpc>
                <a:spcPct val="90000"/>
              </a:lnSpc>
              <a:spcBef>
                <a:spcPct val="0"/>
              </a:spcBef>
            </a:pPr>
            <a:r>
              <a:rPr lang="en-US" sz="2000" b="1" dirty="0">
                <a:solidFill>
                  <a:schemeClr val="accent1">
                    <a:lumMod val="50000"/>
                  </a:schemeClr>
                </a:solidFill>
                <a:latin typeface="Verdana" charset="0"/>
              </a:rPr>
              <a:t>        1    minute for a sine </a:t>
            </a:r>
            <a:r>
              <a:rPr lang="en-US" sz="2000" b="1" dirty="0" smtClean="0">
                <a:solidFill>
                  <a:schemeClr val="accent1">
                    <a:lumMod val="50000"/>
                  </a:schemeClr>
                </a:solidFill>
                <a:latin typeface="Verdana" charset="0"/>
              </a:rPr>
              <a:t>calculation</a:t>
            </a:r>
          </a:p>
          <a:p>
            <a:pPr defTabSz="912813">
              <a:lnSpc>
                <a:spcPct val="90000"/>
              </a:lnSpc>
              <a:spcBef>
                <a:spcPct val="0"/>
              </a:spcBef>
            </a:pPr>
            <a:r>
              <a:rPr lang="en-US" sz="2000" b="1" dirty="0" smtClean="0">
                <a:solidFill>
                  <a:schemeClr val="accent1">
                    <a:lumMod val="50000"/>
                  </a:schemeClr>
                </a:solidFill>
                <a:latin typeface="Verdana" charset="0"/>
              </a:rPr>
              <a:t>Decimal arithmetic</a:t>
            </a:r>
          </a:p>
          <a:p>
            <a:pPr defTabSz="912813">
              <a:lnSpc>
                <a:spcPct val="90000"/>
              </a:lnSpc>
              <a:spcBef>
                <a:spcPct val="0"/>
              </a:spcBef>
            </a:pPr>
            <a:r>
              <a:rPr lang="en-US" sz="2000" b="1" dirty="0" smtClean="0">
                <a:solidFill>
                  <a:schemeClr val="accent1">
                    <a:lumMod val="50000"/>
                  </a:schemeClr>
                </a:solidFill>
                <a:latin typeface="Verdana" charset="0"/>
              </a:rPr>
              <a:t>No Conditional Branch!</a:t>
            </a:r>
            <a:endParaRPr lang="en-US" sz="2800" b="1" dirty="0">
              <a:solidFill>
                <a:schemeClr val="accent1">
                  <a:lumMod val="50000"/>
                </a:schemeClr>
              </a:solidFill>
              <a:latin typeface="Verdana" charset="0"/>
            </a:endParaRPr>
          </a:p>
        </p:txBody>
      </p:sp>
      <p:sp>
        <p:nvSpPr>
          <p:cNvPr id="991237" name="Text Box 5"/>
          <p:cNvSpPr txBox="1">
            <a:spLocks noChangeArrowheads="1"/>
          </p:cNvSpPr>
          <p:nvPr/>
        </p:nvSpPr>
        <p:spPr bwMode="auto">
          <a:xfrm>
            <a:off x="3733800" y="6248400"/>
            <a:ext cx="5463962" cy="52322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800" b="1" i="1" dirty="0">
                <a:solidFill>
                  <a:schemeClr val="tx1"/>
                </a:solidFill>
                <a:latin typeface="Verdana" charset="0"/>
              </a:rPr>
              <a:t>Broke down once a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5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912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91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build="p" animBg="1"/>
      <p:bldP spid="991236" grpId="0" animBg="1" autoUpdateAnimBg="0"/>
      <p:bldP spid="991237" grpId="0"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66800" y="1981200"/>
            <a:ext cx="4357181" cy="3276600"/>
          </a:xfrm>
          <a:prstGeom prst="rect">
            <a:avLst/>
          </a:prstGeom>
        </p:spPr>
      </p:pic>
      <p:sp>
        <p:nvSpPr>
          <p:cNvPr id="76804" name="Slide Number Placeholder 5"/>
          <p:cNvSpPr>
            <a:spLocks noGrp="1"/>
          </p:cNvSpPr>
          <p:nvPr>
            <p:ph type="sldNum" sz="quarter" idx="12"/>
          </p:nvPr>
        </p:nvSpPr>
        <p:spPr>
          <a:noFill/>
        </p:spPr>
        <p:txBody>
          <a:bodyPr/>
          <a:lstStyle/>
          <a:p>
            <a:fld id="{526231AF-251A-014E-8B8D-38EF20792986}" type="slidenum">
              <a:rPr lang="en-US"/>
              <a:pPr/>
              <a:t>31</a:t>
            </a:fld>
            <a:endParaRPr lang="en-US" b="0">
              <a:solidFill>
                <a:srgbClr val="FBBA03"/>
              </a:solidFill>
            </a:endParaRPr>
          </a:p>
        </p:txBody>
      </p:sp>
      <p:sp>
        <p:nvSpPr>
          <p:cNvPr id="76805" name="Rectangle 2"/>
          <p:cNvSpPr>
            <a:spLocks noGrp="1" noChangeArrowheads="1"/>
          </p:cNvSpPr>
          <p:nvPr>
            <p:ph type="title"/>
          </p:nvPr>
        </p:nvSpPr>
        <p:spPr/>
        <p:txBody>
          <a:bodyPr/>
          <a:lstStyle/>
          <a:p>
            <a:r>
              <a:rPr lang="en-US"/>
              <a:t>Linear Equation Solver</a:t>
            </a:r>
            <a:r>
              <a:rPr lang="en-US" sz="2000"/>
              <a:t/>
            </a:r>
            <a:br>
              <a:rPr lang="en-US" sz="2000"/>
            </a:br>
            <a:r>
              <a:rPr lang="en-US" sz="2000"/>
              <a:t>John Atanasoff, Iowa State University</a:t>
            </a:r>
          </a:p>
        </p:txBody>
      </p:sp>
      <p:sp>
        <p:nvSpPr>
          <p:cNvPr id="76806" name="Rectangle 3"/>
          <p:cNvSpPr>
            <a:spLocks noGrp="1" noChangeArrowheads="1"/>
          </p:cNvSpPr>
          <p:nvPr>
            <p:ph type="body" idx="1"/>
          </p:nvPr>
        </p:nvSpPr>
        <p:spPr>
          <a:xfrm>
            <a:off x="2971800" y="1143000"/>
            <a:ext cx="6019800" cy="4267200"/>
          </a:xfrm>
          <a:solidFill>
            <a:srgbClr val="FFFFFF"/>
          </a:solidFill>
        </p:spPr>
        <p:txBody>
          <a:bodyPr/>
          <a:lstStyle/>
          <a:p>
            <a:pPr marL="342900" indent="-342900">
              <a:lnSpc>
                <a:spcPct val="80000"/>
              </a:lnSpc>
              <a:spcBef>
                <a:spcPct val="0"/>
              </a:spcBef>
              <a:buFontTx/>
              <a:buNone/>
            </a:pPr>
            <a:r>
              <a:rPr lang="en-US" sz="2800" dirty="0"/>
              <a:t>1930’s: </a:t>
            </a:r>
          </a:p>
          <a:p>
            <a:pPr marL="742950" lvl="1" indent="-285750">
              <a:lnSpc>
                <a:spcPct val="80000"/>
              </a:lnSpc>
              <a:spcBef>
                <a:spcPct val="0"/>
              </a:spcBef>
            </a:pPr>
            <a:r>
              <a:rPr lang="en-US" sz="2000" dirty="0" err="1"/>
              <a:t>Atanasoff</a:t>
            </a:r>
            <a:r>
              <a:rPr lang="en-US" sz="2000" dirty="0"/>
              <a:t> built the Linear Equation Solver. </a:t>
            </a:r>
          </a:p>
          <a:p>
            <a:pPr marL="742950" lvl="1" indent="-285750">
              <a:lnSpc>
                <a:spcPct val="80000"/>
              </a:lnSpc>
              <a:spcBef>
                <a:spcPct val="0"/>
              </a:spcBef>
            </a:pPr>
            <a:r>
              <a:rPr lang="en-US" sz="2000" dirty="0"/>
              <a:t>It had 300 tubes! </a:t>
            </a:r>
          </a:p>
          <a:p>
            <a:pPr marL="742950" lvl="1" indent="-285750">
              <a:lnSpc>
                <a:spcPct val="80000"/>
              </a:lnSpc>
              <a:spcBef>
                <a:spcPct val="0"/>
              </a:spcBef>
            </a:pPr>
            <a:r>
              <a:rPr lang="en-US" sz="2000" dirty="0"/>
              <a:t>Special-purpose binary digital calculator</a:t>
            </a:r>
          </a:p>
          <a:p>
            <a:pPr marL="742950" lvl="1" indent="-285750">
              <a:lnSpc>
                <a:spcPct val="80000"/>
              </a:lnSpc>
              <a:spcBef>
                <a:spcPct val="0"/>
              </a:spcBef>
            </a:pPr>
            <a:r>
              <a:rPr lang="en-US" sz="2000" dirty="0"/>
              <a:t>Dynamic RAM (stored values on refreshed capacitors)</a:t>
            </a:r>
          </a:p>
          <a:p>
            <a:pPr marL="342900" indent="-342900">
              <a:lnSpc>
                <a:spcPct val="80000"/>
              </a:lnSpc>
              <a:spcBef>
                <a:spcPct val="0"/>
              </a:spcBef>
              <a:buFontTx/>
              <a:buNone/>
            </a:pPr>
            <a:endParaRPr lang="en-US" sz="2800" dirty="0"/>
          </a:p>
          <a:p>
            <a:pPr marL="342900" indent="-342900">
              <a:lnSpc>
                <a:spcPct val="80000"/>
              </a:lnSpc>
              <a:spcBef>
                <a:spcPct val="0"/>
              </a:spcBef>
              <a:buFontTx/>
              <a:buNone/>
            </a:pPr>
            <a:r>
              <a:rPr lang="en-US" sz="2800" i="1" dirty="0"/>
              <a:t>Application:</a:t>
            </a:r>
            <a:endParaRPr lang="en-US" sz="2800" dirty="0"/>
          </a:p>
          <a:p>
            <a:pPr marL="742950" lvl="1" indent="-285750">
              <a:lnSpc>
                <a:spcPct val="80000"/>
              </a:lnSpc>
              <a:spcBef>
                <a:spcPct val="0"/>
              </a:spcBef>
            </a:pPr>
            <a:r>
              <a:rPr lang="en-US" sz="2000" dirty="0"/>
              <a:t>Linear and Integral differential equations</a:t>
            </a:r>
          </a:p>
          <a:p>
            <a:pPr marL="342900" indent="-342900">
              <a:lnSpc>
                <a:spcPct val="80000"/>
              </a:lnSpc>
              <a:spcBef>
                <a:spcPct val="0"/>
              </a:spcBef>
              <a:buFontTx/>
              <a:buNone/>
            </a:pPr>
            <a:endParaRPr lang="en-US" sz="2800" dirty="0"/>
          </a:p>
          <a:p>
            <a:pPr marL="342900" indent="-342900">
              <a:lnSpc>
                <a:spcPct val="80000"/>
              </a:lnSpc>
              <a:spcBef>
                <a:spcPct val="0"/>
              </a:spcBef>
              <a:buFontTx/>
              <a:buNone/>
            </a:pPr>
            <a:r>
              <a:rPr lang="en-US" sz="2800" i="1" dirty="0"/>
              <a:t>Background:</a:t>
            </a:r>
            <a:endParaRPr lang="en-US" sz="2800" dirty="0"/>
          </a:p>
          <a:p>
            <a:pPr marL="742950" lvl="1" indent="-285750">
              <a:lnSpc>
                <a:spcPct val="80000"/>
              </a:lnSpc>
              <a:spcBef>
                <a:spcPct val="0"/>
              </a:spcBef>
            </a:pPr>
            <a:r>
              <a:rPr lang="en-US" sz="2000" dirty="0" err="1"/>
              <a:t>Vannevar</a:t>
            </a:r>
            <a:r>
              <a:rPr lang="en-US" sz="2000" dirty="0"/>
              <a:t> Bush’s Differential Analyzer</a:t>
            </a:r>
          </a:p>
          <a:p>
            <a:pPr marL="742950" lvl="1" indent="-285750">
              <a:lnSpc>
                <a:spcPct val="80000"/>
              </a:lnSpc>
              <a:spcBef>
                <a:spcPct val="0"/>
              </a:spcBef>
              <a:buFontTx/>
              <a:buNone/>
            </a:pPr>
            <a:r>
              <a:rPr lang="en-US" sz="2000" dirty="0"/>
              <a:t>		</a:t>
            </a:r>
            <a:r>
              <a:rPr lang="en-US" sz="2000" dirty="0" smtClean="0"/>
              <a:t>	-</a:t>
            </a:r>
            <a:r>
              <a:rPr lang="en-US" sz="2000" dirty="0"/>
              <a:t>-- </a:t>
            </a:r>
            <a:r>
              <a:rPr lang="en-US" sz="2000" i="1" dirty="0"/>
              <a:t>an analog computer</a:t>
            </a:r>
          </a:p>
          <a:p>
            <a:pPr marL="742950" lvl="1" indent="-285750">
              <a:lnSpc>
                <a:spcPct val="80000"/>
              </a:lnSpc>
              <a:spcBef>
                <a:spcPct val="0"/>
              </a:spcBef>
              <a:buFontTx/>
              <a:buNone/>
            </a:pPr>
            <a:endParaRPr lang="en-US" sz="2000" i="1" dirty="0"/>
          </a:p>
          <a:p>
            <a:pPr marL="342900" indent="-342900">
              <a:lnSpc>
                <a:spcPct val="80000"/>
              </a:lnSpc>
              <a:spcBef>
                <a:spcPct val="0"/>
              </a:spcBef>
              <a:buFontTx/>
              <a:buNone/>
            </a:pPr>
            <a:r>
              <a:rPr lang="en-US" sz="2800" i="1" dirty="0"/>
              <a:t>Technology:</a:t>
            </a:r>
          </a:p>
          <a:p>
            <a:pPr marL="742950" lvl="1" indent="-285750">
              <a:lnSpc>
                <a:spcPct val="80000"/>
              </a:lnSpc>
              <a:spcBef>
                <a:spcPct val="0"/>
              </a:spcBef>
            </a:pPr>
            <a:r>
              <a:rPr lang="en-US" sz="2000" dirty="0"/>
              <a:t>Tubes and Electromechanical relays</a:t>
            </a:r>
          </a:p>
        </p:txBody>
      </p:sp>
      <p:sp>
        <p:nvSpPr>
          <p:cNvPr id="992260" name="Text Box 4"/>
          <p:cNvSpPr txBox="1">
            <a:spLocks noChangeArrowheads="1"/>
          </p:cNvSpPr>
          <p:nvPr/>
        </p:nvSpPr>
        <p:spPr bwMode="auto">
          <a:xfrm>
            <a:off x="838200" y="5715000"/>
            <a:ext cx="8001000" cy="763286"/>
          </a:xfrm>
          <a:prstGeom prst="rect">
            <a:avLst/>
          </a:prstGeom>
          <a:noFill/>
          <a:ln w="9525">
            <a:solidFill>
              <a:srgbClr val="FF0000"/>
            </a:solidFill>
            <a:miter lim="800000"/>
            <a:headEnd/>
            <a:tailEnd/>
          </a:ln>
        </p:spPr>
        <p:txBody>
          <a:bodyPr wrap="square">
            <a:prstTxWarp prst="textNoShape">
              <a:avLst/>
            </a:prstTxWarp>
            <a:spAutoFit/>
          </a:bodyPr>
          <a:lstStyle/>
          <a:p>
            <a:pPr>
              <a:lnSpc>
                <a:spcPct val="90000"/>
              </a:lnSpc>
              <a:spcBef>
                <a:spcPct val="0"/>
              </a:spcBef>
            </a:pPr>
            <a:r>
              <a:rPr lang="en-US" sz="2400" i="1" dirty="0" err="1">
                <a:solidFill>
                  <a:srgbClr val="56127A"/>
                </a:solidFill>
                <a:latin typeface="Verdana" charset="0"/>
              </a:rPr>
              <a:t>Atanasoff</a:t>
            </a:r>
            <a:r>
              <a:rPr lang="en-US" sz="2400" i="1" dirty="0">
                <a:solidFill>
                  <a:srgbClr val="56127A"/>
                </a:solidFill>
                <a:latin typeface="Verdana" charset="0"/>
              </a:rPr>
              <a:t> decided that the correct mode of computation was using electronic binary digits.</a:t>
            </a:r>
            <a:endParaRPr lang="en-US" sz="3200" dirty="0">
              <a:solidFill>
                <a:schemeClr val="tx1"/>
              </a:solidFill>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2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60" grpId="0" animBg="1"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2" name="Slide Number Placeholder 5"/>
          <p:cNvSpPr>
            <a:spLocks noGrp="1"/>
          </p:cNvSpPr>
          <p:nvPr>
            <p:ph type="sldNum" sz="quarter" idx="12"/>
          </p:nvPr>
        </p:nvSpPr>
        <p:spPr>
          <a:noFill/>
        </p:spPr>
        <p:txBody>
          <a:bodyPr/>
          <a:lstStyle/>
          <a:p>
            <a:fld id="{EB5A1655-D659-924D-A369-89A8818E0588}" type="slidenum">
              <a:rPr lang="en-US"/>
              <a:pPr/>
              <a:t>32</a:t>
            </a:fld>
            <a:endParaRPr lang="en-US" b="0">
              <a:solidFill>
                <a:srgbClr val="FBBA03"/>
              </a:solidFill>
            </a:endParaRPr>
          </a:p>
        </p:txBody>
      </p:sp>
      <p:sp>
        <p:nvSpPr>
          <p:cNvPr id="78853" name="Rectangle 2"/>
          <p:cNvSpPr>
            <a:spLocks noGrp="1" noChangeArrowheads="1"/>
          </p:cNvSpPr>
          <p:nvPr>
            <p:ph type="title"/>
          </p:nvPr>
        </p:nvSpPr>
        <p:spPr>
          <a:noFill/>
        </p:spPr>
        <p:txBody>
          <a:bodyPr/>
          <a:lstStyle/>
          <a:p>
            <a:r>
              <a:rPr lang="en-US"/>
              <a:t>Electronic Numerical Integrator</a:t>
            </a:r>
            <a:br>
              <a:rPr lang="en-US"/>
            </a:br>
            <a:r>
              <a:rPr lang="en-US"/>
              <a:t>and Computer (ENIAC)</a:t>
            </a:r>
          </a:p>
        </p:txBody>
      </p:sp>
      <p:sp>
        <p:nvSpPr>
          <p:cNvPr id="78854" name="Rectangle 3"/>
          <p:cNvSpPr>
            <a:spLocks noGrp="1" noChangeArrowheads="1"/>
          </p:cNvSpPr>
          <p:nvPr>
            <p:ph type="body" idx="1"/>
          </p:nvPr>
        </p:nvSpPr>
        <p:spPr>
          <a:xfrm>
            <a:off x="698500" y="1193800"/>
            <a:ext cx="7683500" cy="3897313"/>
          </a:xfrm>
          <a:noFill/>
        </p:spPr>
        <p:txBody>
          <a:bodyPr/>
          <a:lstStyle/>
          <a:p>
            <a:r>
              <a:rPr lang="en-US" sz="2000"/>
              <a:t>Inspired by Atanasoff and Berry, Eckert and Mauchly designed and built ENIAC (1943-45) at the University of Pennsylvania</a:t>
            </a:r>
          </a:p>
          <a:p>
            <a:r>
              <a:rPr lang="en-US" sz="2000"/>
              <a:t>The first, completely electronic, operational, general-purpose analytical calculator!</a:t>
            </a:r>
          </a:p>
          <a:p>
            <a:pPr lvl="1"/>
            <a:r>
              <a:rPr lang="en-US"/>
              <a:t>30 tons, 72 square meters, 200KW</a:t>
            </a:r>
          </a:p>
          <a:p>
            <a:r>
              <a:rPr lang="en-US" sz="2000"/>
              <a:t>Performance</a:t>
            </a:r>
          </a:p>
          <a:p>
            <a:pPr lvl="1"/>
            <a:r>
              <a:rPr lang="en-US"/>
              <a:t>Read in 120 cards per minute</a:t>
            </a:r>
          </a:p>
          <a:p>
            <a:pPr lvl="1"/>
            <a:r>
              <a:rPr lang="en-US"/>
              <a:t>Addition took 200 </a:t>
            </a:r>
            <a:r>
              <a:rPr lang="en-US">
                <a:latin typeface="Symbol" charset="2"/>
              </a:rPr>
              <a:t>m</a:t>
            </a:r>
            <a:r>
              <a:rPr lang="en-US"/>
              <a:t>s, Division 6 ms</a:t>
            </a:r>
          </a:p>
          <a:p>
            <a:pPr lvl="1"/>
            <a:r>
              <a:rPr lang="en-US"/>
              <a:t>1000 times faster than Mark I</a:t>
            </a:r>
          </a:p>
          <a:p>
            <a:r>
              <a:rPr lang="en-US" sz="2000"/>
              <a:t>Not very reliable!</a:t>
            </a:r>
          </a:p>
        </p:txBody>
      </p:sp>
      <p:grpSp>
        <p:nvGrpSpPr>
          <p:cNvPr id="2" name="Group 4"/>
          <p:cNvGrpSpPr>
            <a:grpSpLocks/>
          </p:cNvGrpSpPr>
          <p:nvPr/>
        </p:nvGrpSpPr>
        <p:grpSpPr bwMode="auto">
          <a:xfrm>
            <a:off x="631825" y="3575050"/>
            <a:ext cx="8259763" cy="2940050"/>
            <a:chOff x="398" y="2252"/>
            <a:chExt cx="5203" cy="1852"/>
          </a:xfrm>
        </p:grpSpPr>
        <p:grpSp>
          <p:nvGrpSpPr>
            <p:cNvPr id="78856" name="Group 5"/>
            <p:cNvGrpSpPr>
              <a:grpSpLocks/>
            </p:cNvGrpSpPr>
            <p:nvPr/>
          </p:nvGrpSpPr>
          <p:grpSpPr bwMode="auto">
            <a:xfrm>
              <a:off x="398" y="3115"/>
              <a:ext cx="5203" cy="989"/>
              <a:chOff x="398" y="3115"/>
              <a:chExt cx="5203" cy="989"/>
            </a:xfrm>
          </p:grpSpPr>
          <p:grpSp>
            <p:nvGrpSpPr>
              <p:cNvPr id="78858" name="Group 6"/>
              <p:cNvGrpSpPr>
                <a:grpSpLocks/>
              </p:cNvGrpSpPr>
              <p:nvPr/>
            </p:nvGrpSpPr>
            <p:grpSpPr bwMode="auto">
              <a:xfrm>
                <a:off x="3475" y="3115"/>
                <a:ext cx="2126" cy="951"/>
                <a:chOff x="3480" y="3121"/>
                <a:chExt cx="2129" cy="953"/>
              </a:xfrm>
            </p:grpSpPr>
            <p:pic>
              <p:nvPicPr>
                <p:cNvPr id="78860" name="Picture 7" descr="j0160154"/>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503" y="3278"/>
                  <a:ext cx="1106" cy="796"/>
                </a:xfrm>
                <a:prstGeom prst="rect">
                  <a:avLst/>
                </a:prstGeom>
                <a:noFill/>
                <a:ln w="9525">
                  <a:noFill/>
                  <a:miter lim="800000"/>
                  <a:headEnd/>
                  <a:tailEnd/>
                </a:ln>
              </p:spPr>
            </p:pic>
            <p:sp>
              <p:nvSpPr>
                <p:cNvPr id="78861" name="Arc 8"/>
                <p:cNvSpPr>
                  <a:spLocks/>
                </p:cNvSpPr>
                <p:nvPr/>
              </p:nvSpPr>
              <p:spPr bwMode="auto">
                <a:xfrm rot="3597871" flipH="1">
                  <a:off x="3909" y="2972"/>
                  <a:ext cx="393" cy="691"/>
                </a:xfrm>
                <a:custGeom>
                  <a:avLst/>
                  <a:gdLst>
                    <a:gd name="T0" fmla="*/ 0 w 21600"/>
                    <a:gd name="T1" fmla="*/ 0 h 21600"/>
                    <a:gd name="T2" fmla="*/ 393 w 21600"/>
                    <a:gd name="T3" fmla="*/ 691 h 21600"/>
                    <a:gd name="T4" fmla="*/ 0 w 21600"/>
                    <a:gd name="T5" fmla="*/ 69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78862" name="Oval 9"/>
                <p:cNvSpPr>
                  <a:spLocks noChangeArrowheads="1"/>
                </p:cNvSpPr>
                <p:nvPr/>
              </p:nvSpPr>
              <p:spPr bwMode="auto">
                <a:xfrm>
                  <a:off x="3480" y="3348"/>
                  <a:ext cx="168" cy="168"/>
                </a:xfrm>
                <a:prstGeom prst="ellipse">
                  <a:avLst/>
                </a:prstGeom>
                <a:solidFill>
                  <a:schemeClr val="tx2"/>
                </a:solidFill>
                <a:ln w="12700">
                  <a:solidFill>
                    <a:schemeClr val="tx2"/>
                  </a:solidFill>
                  <a:round/>
                  <a:headEnd/>
                  <a:tailEnd/>
                </a:ln>
              </p:spPr>
              <p:txBody>
                <a:bodyPr wrap="none" anchor="ctr">
                  <a:prstTxWarp prst="textNoShape">
                    <a:avLst/>
                  </a:prstTxWarp>
                </a:bodyPr>
                <a:lstStyle/>
                <a:p>
                  <a:endParaRPr lang="en-US"/>
                </a:p>
              </p:txBody>
            </p:sp>
          </p:grpSp>
          <p:sp>
            <p:nvSpPr>
              <p:cNvPr id="78859" name="Text Box 10"/>
              <p:cNvSpPr txBox="1">
                <a:spLocks noChangeArrowheads="1"/>
              </p:cNvSpPr>
              <p:nvPr/>
            </p:nvSpPr>
            <p:spPr bwMode="auto">
              <a:xfrm>
                <a:off x="398" y="3215"/>
                <a:ext cx="3847" cy="889"/>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400" i="1">
                    <a:solidFill>
                      <a:schemeClr val="tx1"/>
                    </a:solidFill>
                    <a:latin typeface="Verdana" charset="0"/>
                  </a:rPr>
                  <a:t>Application: </a:t>
                </a:r>
                <a:r>
                  <a:rPr lang="en-US" sz="1800">
                    <a:solidFill>
                      <a:srgbClr val="56127A"/>
                    </a:solidFill>
                    <a:latin typeface="Verdana" charset="0"/>
                  </a:rPr>
                  <a:t>Ballistic calculations</a:t>
                </a:r>
              </a:p>
              <a:p>
                <a:pPr>
                  <a:lnSpc>
                    <a:spcPct val="90000"/>
                  </a:lnSpc>
                  <a:spcBef>
                    <a:spcPct val="0"/>
                  </a:spcBef>
                </a:pPr>
                <a:endParaRPr lang="en-US" sz="1800">
                  <a:solidFill>
                    <a:srgbClr val="56127A"/>
                  </a:solidFill>
                  <a:latin typeface="Verdana" charset="0"/>
                </a:endParaRPr>
              </a:p>
              <a:p>
                <a:pPr>
                  <a:lnSpc>
                    <a:spcPct val="90000"/>
                  </a:lnSpc>
                  <a:spcBef>
                    <a:spcPct val="0"/>
                  </a:spcBef>
                </a:pPr>
                <a:r>
                  <a:rPr lang="en-US" sz="1800">
                    <a:solidFill>
                      <a:srgbClr val="56127A"/>
                    </a:solidFill>
                    <a:latin typeface="Verdana" charset="0"/>
                  </a:rPr>
                  <a:t>angle = f (location, tail wind, cross wind,  </a:t>
                </a:r>
              </a:p>
              <a:p>
                <a:pPr>
                  <a:lnSpc>
                    <a:spcPct val="90000"/>
                  </a:lnSpc>
                  <a:spcBef>
                    <a:spcPct val="0"/>
                  </a:spcBef>
                </a:pPr>
                <a:r>
                  <a:rPr lang="en-US" sz="1800">
                    <a:solidFill>
                      <a:srgbClr val="56127A"/>
                    </a:solidFill>
                    <a:latin typeface="Verdana" charset="0"/>
                  </a:rPr>
                  <a:t>               air density, temperature, weight of shell,</a:t>
                </a:r>
              </a:p>
              <a:p>
                <a:pPr>
                  <a:lnSpc>
                    <a:spcPct val="90000"/>
                  </a:lnSpc>
                  <a:spcBef>
                    <a:spcPct val="0"/>
                  </a:spcBef>
                </a:pPr>
                <a:r>
                  <a:rPr lang="en-US" sz="1800">
                    <a:solidFill>
                      <a:srgbClr val="56127A"/>
                    </a:solidFill>
                    <a:latin typeface="Verdana" charset="0"/>
                  </a:rPr>
                  <a:t>               propellant charge, ... )</a:t>
                </a:r>
                <a:endParaRPr lang="en-US" sz="2400">
                  <a:solidFill>
                    <a:schemeClr val="tx1"/>
                  </a:solidFill>
                  <a:latin typeface="Courier New" charset="0"/>
                </a:endParaRPr>
              </a:p>
            </p:txBody>
          </p:sp>
        </p:grpSp>
        <p:sp>
          <p:nvSpPr>
            <p:cNvPr id="78857" name="Text Box 11"/>
            <p:cNvSpPr txBox="1">
              <a:spLocks noChangeArrowheads="1"/>
            </p:cNvSpPr>
            <p:nvPr/>
          </p:nvSpPr>
          <p:spPr bwMode="auto">
            <a:xfrm>
              <a:off x="4350" y="2252"/>
              <a:ext cx="1105" cy="25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000">
                  <a:solidFill>
                    <a:srgbClr val="56127A"/>
                  </a:solidFill>
                  <a:latin typeface="Verdana" charset="0"/>
                </a:rPr>
                <a:t>WW-2 Effort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00" name="Slide Number Placeholder 5"/>
          <p:cNvSpPr>
            <a:spLocks noGrp="1"/>
          </p:cNvSpPr>
          <p:nvPr>
            <p:ph type="sldNum" sz="quarter" idx="12"/>
          </p:nvPr>
        </p:nvSpPr>
        <p:spPr>
          <a:noFill/>
        </p:spPr>
        <p:txBody>
          <a:bodyPr/>
          <a:lstStyle/>
          <a:p>
            <a:fld id="{74C03E40-8AA1-3443-B1F9-7A7D020B8C76}" type="slidenum">
              <a:rPr lang="en-US"/>
              <a:pPr/>
              <a:t>33</a:t>
            </a:fld>
            <a:endParaRPr lang="en-US" b="0">
              <a:solidFill>
                <a:srgbClr val="FBBA03"/>
              </a:solidFill>
            </a:endParaRPr>
          </a:p>
        </p:txBody>
      </p:sp>
      <p:sp>
        <p:nvSpPr>
          <p:cNvPr id="80901" name="Rectangle 2"/>
          <p:cNvSpPr>
            <a:spLocks noGrp="1" noChangeArrowheads="1"/>
          </p:cNvSpPr>
          <p:nvPr>
            <p:ph type="title"/>
          </p:nvPr>
        </p:nvSpPr>
        <p:spPr>
          <a:noFill/>
        </p:spPr>
        <p:txBody>
          <a:bodyPr/>
          <a:lstStyle/>
          <a:p>
            <a:r>
              <a:rPr lang="en-US"/>
              <a:t>Electronic Discrete Variable Automatic Computer (EDVAC)</a:t>
            </a:r>
          </a:p>
        </p:txBody>
      </p:sp>
      <p:sp>
        <p:nvSpPr>
          <p:cNvPr id="995331" name="Rectangle 3"/>
          <p:cNvSpPr>
            <a:spLocks noGrp="1" noChangeArrowheads="1"/>
          </p:cNvSpPr>
          <p:nvPr>
            <p:ph type="body" idx="1"/>
          </p:nvPr>
        </p:nvSpPr>
        <p:spPr>
          <a:xfrm>
            <a:off x="381000" y="1295400"/>
            <a:ext cx="8229600" cy="5022850"/>
          </a:xfrm>
          <a:noFill/>
        </p:spPr>
        <p:txBody>
          <a:bodyPr/>
          <a:lstStyle/>
          <a:p>
            <a:pPr>
              <a:spcBef>
                <a:spcPct val="40000"/>
              </a:spcBef>
            </a:pPr>
            <a:r>
              <a:rPr lang="en-US" dirty="0"/>
              <a:t>ENIAC’s programming system was external</a:t>
            </a:r>
          </a:p>
          <a:p>
            <a:pPr lvl="1">
              <a:spcBef>
                <a:spcPct val="40000"/>
              </a:spcBef>
            </a:pPr>
            <a:r>
              <a:rPr lang="en-US" sz="2000" dirty="0"/>
              <a:t>Sequences of instructions were executed independently of the results of the calculation</a:t>
            </a:r>
          </a:p>
          <a:p>
            <a:pPr lvl="1">
              <a:spcBef>
                <a:spcPct val="40000"/>
              </a:spcBef>
            </a:pPr>
            <a:r>
              <a:rPr lang="en-US" sz="2000" dirty="0"/>
              <a:t>Human intervention required to take instructions “out of order”</a:t>
            </a:r>
          </a:p>
          <a:p>
            <a:pPr>
              <a:spcBef>
                <a:spcPct val="40000"/>
              </a:spcBef>
            </a:pPr>
            <a:r>
              <a:rPr lang="en-US" dirty="0"/>
              <a:t>Eckert, </a:t>
            </a:r>
            <a:r>
              <a:rPr lang="en-US" dirty="0" err="1"/>
              <a:t>Mauchly</a:t>
            </a:r>
            <a:r>
              <a:rPr lang="en-US" dirty="0"/>
              <a:t>, John von Neumann and others designed EDVAC (1944) to solve this problem</a:t>
            </a:r>
          </a:p>
          <a:p>
            <a:pPr lvl="1">
              <a:spcBef>
                <a:spcPct val="40000"/>
              </a:spcBef>
            </a:pPr>
            <a:r>
              <a:rPr lang="en-US" sz="2000" dirty="0"/>
              <a:t>Solution was the </a:t>
            </a:r>
            <a:r>
              <a:rPr lang="en-US" sz="2000" i="1" dirty="0"/>
              <a:t>stored program computer</a:t>
            </a:r>
          </a:p>
          <a:p>
            <a:pPr lvl="1">
              <a:spcBef>
                <a:spcPct val="40000"/>
              </a:spcBef>
              <a:buFontTx/>
              <a:buNone/>
            </a:pPr>
            <a:r>
              <a:rPr lang="en-US" sz="2400" dirty="0">
                <a:latin typeface="Symbol" charset="2"/>
              </a:rPr>
              <a:t>		</a:t>
            </a:r>
            <a:r>
              <a:rPr lang="en-US" sz="2400" dirty="0" err="1">
                <a:latin typeface="Symbol" charset="2"/>
              </a:rPr>
              <a:t></a:t>
            </a:r>
            <a:r>
              <a:rPr lang="en-US" sz="2400" dirty="0"/>
              <a:t> </a:t>
            </a:r>
            <a:r>
              <a:rPr lang="en-US" sz="2400" dirty="0">
                <a:solidFill>
                  <a:srgbClr val="FF0000"/>
                </a:solidFill>
              </a:rPr>
              <a:t>“</a:t>
            </a:r>
            <a:r>
              <a:rPr lang="en-US" sz="2400" i="1" dirty="0">
                <a:solidFill>
                  <a:srgbClr val="FF0000"/>
                </a:solidFill>
              </a:rPr>
              <a:t>program can be manipulated as data”</a:t>
            </a:r>
            <a:endParaRPr lang="en-US" sz="2000" dirty="0"/>
          </a:p>
          <a:p>
            <a:pPr>
              <a:spcBef>
                <a:spcPct val="40000"/>
              </a:spcBef>
            </a:pPr>
            <a:r>
              <a:rPr lang="en-US" i="1" dirty="0"/>
              <a:t>First Draft of a report on EDVAC </a:t>
            </a:r>
            <a:r>
              <a:rPr lang="en-US" dirty="0"/>
              <a:t>was published in 1945, but just had von Neumann’s signature!</a:t>
            </a:r>
          </a:p>
          <a:p>
            <a:pPr lvl="1">
              <a:spcBef>
                <a:spcPct val="40000"/>
              </a:spcBef>
            </a:pPr>
            <a:r>
              <a:rPr lang="en-US" sz="2000" dirty="0"/>
              <a:t>In 1973 the court of Minneapolis attributed the honor of </a:t>
            </a:r>
            <a:r>
              <a:rPr lang="en-US" sz="2000" i="1" dirty="0"/>
              <a:t>inventing the computer</a:t>
            </a:r>
            <a:r>
              <a:rPr lang="en-US" sz="2000" dirty="0"/>
              <a:t> to John </a:t>
            </a:r>
            <a:r>
              <a:rPr lang="en-US" sz="2000" dirty="0" err="1"/>
              <a:t>Atanasoff</a:t>
            </a:r>
            <a:endParaRPr lang="en-US" sz="2000" dirty="0"/>
          </a:p>
          <a:p>
            <a:pPr>
              <a:spcBef>
                <a:spcPct val="40000"/>
              </a:spcBef>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5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95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95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5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953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953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953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95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1" grpId="0" build="p"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8" name="Slide Number Placeholder 5"/>
          <p:cNvSpPr>
            <a:spLocks noGrp="1"/>
          </p:cNvSpPr>
          <p:nvPr>
            <p:ph type="sldNum" sz="quarter" idx="12"/>
          </p:nvPr>
        </p:nvSpPr>
        <p:spPr>
          <a:noFill/>
        </p:spPr>
        <p:txBody>
          <a:bodyPr/>
          <a:lstStyle/>
          <a:p>
            <a:fld id="{075291C6-E1E8-7B40-A3EF-6A20850B99E3}" type="slidenum">
              <a:rPr lang="en-US"/>
              <a:pPr/>
              <a:t>34</a:t>
            </a:fld>
            <a:endParaRPr lang="en-US" b="0">
              <a:solidFill>
                <a:srgbClr val="FBBA03"/>
              </a:solidFill>
            </a:endParaRPr>
          </a:p>
        </p:txBody>
      </p:sp>
      <p:sp>
        <p:nvSpPr>
          <p:cNvPr id="82949" name="Rectangle 2"/>
          <p:cNvSpPr>
            <a:spLocks noGrp="1" noChangeArrowheads="1"/>
          </p:cNvSpPr>
          <p:nvPr>
            <p:ph type="title"/>
          </p:nvPr>
        </p:nvSpPr>
        <p:spPr/>
        <p:txBody>
          <a:bodyPr/>
          <a:lstStyle/>
          <a:p>
            <a:r>
              <a:rPr lang="en-US"/>
              <a:t>Stored Program Computer</a:t>
            </a:r>
          </a:p>
        </p:txBody>
      </p:sp>
      <p:sp>
        <p:nvSpPr>
          <p:cNvPr id="997379" name="Rectangle 3"/>
          <p:cNvSpPr>
            <a:spLocks noGrp="1" noChangeArrowheads="1"/>
          </p:cNvSpPr>
          <p:nvPr>
            <p:ph type="body" idx="1"/>
          </p:nvPr>
        </p:nvSpPr>
        <p:spPr>
          <a:xfrm>
            <a:off x="381001" y="2355850"/>
            <a:ext cx="8293100" cy="3471863"/>
          </a:xfrm>
        </p:spPr>
        <p:txBody>
          <a:bodyPr/>
          <a:lstStyle/>
          <a:p>
            <a:pPr marL="342900" indent="-342900">
              <a:spcBef>
                <a:spcPct val="0"/>
              </a:spcBef>
              <a:buFontTx/>
              <a:buNone/>
            </a:pPr>
            <a:r>
              <a:rPr lang="en-US" sz="2000" i="1" dirty="0"/>
              <a:t>manual control</a:t>
            </a:r>
            <a:r>
              <a:rPr lang="en-US" sz="2000" dirty="0"/>
              <a:t>				</a:t>
            </a:r>
            <a:r>
              <a:rPr lang="en-US" sz="2000" dirty="0">
                <a:solidFill>
                  <a:srgbClr val="56127A"/>
                </a:solidFill>
              </a:rPr>
              <a:t>calculators</a:t>
            </a:r>
          </a:p>
          <a:p>
            <a:pPr marL="342900" indent="-342900">
              <a:spcBef>
                <a:spcPct val="0"/>
              </a:spcBef>
              <a:buFontTx/>
              <a:buNone/>
            </a:pPr>
            <a:endParaRPr lang="en-US" sz="2000" i="1" dirty="0">
              <a:solidFill>
                <a:srgbClr val="56127A"/>
              </a:solidFill>
            </a:endParaRPr>
          </a:p>
          <a:p>
            <a:pPr marL="342900" indent="-342900">
              <a:spcBef>
                <a:spcPct val="0"/>
              </a:spcBef>
              <a:buFontTx/>
              <a:buNone/>
            </a:pPr>
            <a:r>
              <a:rPr lang="en-US" sz="2000" i="1" dirty="0"/>
              <a:t>automatic control</a:t>
            </a:r>
            <a:endParaRPr lang="en-US" sz="2000" dirty="0"/>
          </a:p>
          <a:p>
            <a:pPr marL="742950" lvl="1" indent="-285750">
              <a:spcBef>
                <a:spcPct val="0"/>
              </a:spcBef>
              <a:buFontTx/>
              <a:buNone/>
            </a:pPr>
            <a:r>
              <a:rPr lang="en-US" sz="2000" i="1" dirty="0"/>
              <a:t>external (paper tape)	</a:t>
            </a:r>
            <a:r>
              <a:rPr lang="en-US" sz="2000" i="1" dirty="0" smtClean="0"/>
              <a:t>	</a:t>
            </a:r>
            <a:r>
              <a:rPr lang="en-US" sz="2000" dirty="0" smtClean="0"/>
              <a:t>Harvard </a:t>
            </a:r>
            <a:r>
              <a:rPr lang="en-US" sz="2000" dirty="0"/>
              <a:t>Mark I , 1944</a:t>
            </a:r>
          </a:p>
          <a:p>
            <a:pPr marL="342900" indent="-342900">
              <a:spcBef>
                <a:spcPct val="0"/>
              </a:spcBef>
              <a:buFontTx/>
              <a:buNone/>
            </a:pPr>
            <a:r>
              <a:rPr lang="en-US" sz="2000" dirty="0"/>
              <a:t>						</a:t>
            </a:r>
            <a:r>
              <a:rPr lang="en-US" sz="2000" dirty="0" err="1">
                <a:solidFill>
                  <a:srgbClr val="56127A"/>
                </a:solidFill>
              </a:rPr>
              <a:t>Zuse’s</a:t>
            </a:r>
            <a:r>
              <a:rPr lang="en-US" sz="2000" dirty="0">
                <a:solidFill>
                  <a:srgbClr val="56127A"/>
                </a:solidFill>
              </a:rPr>
              <a:t> Z1, WW2</a:t>
            </a:r>
          </a:p>
          <a:p>
            <a:pPr marL="742950" lvl="1" indent="-285750">
              <a:spcBef>
                <a:spcPct val="0"/>
              </a:spcBef>
              <a:buFontTx/>
              <a:buNone/>
            </a:pPr>
            <a:r>
              <a:rPr lang="en-US" sz="2000" i="1" dirty="0"/>
              <a:t>internal </a:t>
            </a:r>
          </a:p>
          <a:p>
            <a:pPr lvl="2">
              <a:spcBef>
                <a:spcPct val="0"/>
              </a:spcBef>
              <a:buFontTx/>
              <a:buNone/>
            </a:pPr>
            <a:r>
              <a:rPr lang="en-US" sz="2000" i="1" dirty="0"/>
              <a:t>plug  board</a:t>
            </a:r>
            <a:r>
              <a:rPr lang="en-US" sz="2000" dirty="0"/>
              <a:t>			ENIAC     1946</a:t>
            </a:r>
          </a:p>
          <a:p>
            <a:pPr lvl="2">
              <a:spcBef>
                <a:spcPct val="0"/>
              </a:spcBef>
              <a:buFontTx/>
              <a:buNone/>
            </a:pPr>
            <a:r>
              <a:rPr lang="en-US" sz="2000" i="1" dirty="0"/>
              <a:t>read-only memory		</a:t>
            </a:r>
            <a:r>
              <a:rPr lang="en-US" sz="2000" dirty="0"/>
              <a:t>ENIAC     1948</a:t>
            </a:r>
          </a:p>
          <a:p>
            <a:pPr lvl="2">
              <a:spcBef>
                <a:spcPct val="0"/>
              </a:spcBef>
              <a:buFontTx/>
              <a:buNone/>
            </a:pPr>
            <a:r>
              <a:rPr lang="en-US" sz="2000" i="1" dirty="0"/>
              <a:t>read-write memory		</a:t>
            </a:r>
            <a:r>
              <a:rPr lang="en-US" sz="2000" dirty="0"/>
              <a:t>EDVAC    1947 </a:t>
            </a:r>
            <a:r>
              <a:rPr lang="en-US" i="1" dirty="0"/>
              <a:t>(concept )</a:t>
            </a:r>
            <a:endParaRPr lang="en-US" dirty="0"/>
          </a:p>
          <a:p>
            <a:pPr marL="342900" indent="-342900">
              <a:spcBef>
                <a:spcPct val="0"/>
              </a:spcBef>
              <a:buFontTx/>
              <a:buNone/>
            </a:pPr>
            <a:endParaRPr lang="en-US" sz="1800" i="1" dirty="0">
              <a:solidFill>
                <a:srgbClr val="56127A"/>
              </a:solidFill>
            </a:endParaRPr>
          </a:p>
          <a:p>
            <a:pPr marL="1600200" lvl="3" indent="-228600">
              <a:spcBef>
                <a:spcPct val="0"/>
              </a:spcBef>
            </a:pPr>
            <a:r>
              <a:rPr lang="en-US" sz="2000" dirty="0"/>
              <a:t>The same storage can be used to store program and data</a:t>
            </a:r>
          </a:p>
          <a:p>
            <a:pPr marL="342900" indent="-342900">
              <a:spcBef>
                <a:spcPct val="0"/>
              </a:spcBef>
              <a:buFontTx/>
              <a:buNone/>
            </a:pPr>
            <a:endParaRPr lang="en-US" dirty="0"/>
          </a:p>
          <a:p>
            <a:pPr marL="342900" indent="-342900"/>
            <a:endParaRPr lang="en-US" sz="2000" dirty="0"/>
          </a:p>
        </p:txBody>
      </p:sp>
      <p:sp>
        <p:nvSpPr>
          <p:cNvPr id="82951" name="Text Box 4"/>
          <p:cNvSpPr txBox="1">
            <a:spLocks noChangeArrowheads="1"/>
          </p:cNvSpPr>
          <p:nvPr/>
        </p:nvSpPr>
        <p:spPr bwMode="auto">
          <a:xfrm>
            <a:off x="1711325" y="1327150"/>
            <a:ext cx="5992813" cy="430213"/>
          </a:xfrm>
          <a:prstGeom prst="rect">
            <a:avLst/>
          </a:prstGeom>
          <a:no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400">
                <a:solidFill>
                  <a:schemeClr val="tx1"/>
                </a:solidFill>
                <a:latin typeface="Verdana" charset="0"/>
              </a:rPr>
              <a:t>Program = A sequence of instructions</a:t>
            </a:r>
            <a:endParaRPr lang="en-US" sz="2400">
              <a:solidFill>
                <a:schemeClr val="tx1"/>
              </a:solidFill>
              <a:latin typeface="Courier New" charset="0"/>
            </a:endParaRPr>
          </a:p>
        </p:txBody>
      </p:sp>
      <p:sp>
        <p:nvSpPr>
          <p:cNvPr id="997381" name="Text Box 5"/>
          <p:cNvSpPr txBox="1">
            <a:spLocks noChangeArrowheads="1"/>
          </p:cNvSpPr>
          <p:nvPr/>
        </p:nvSpPr>
        <p:spPr bwMode="auto">
          <a:xfrm>
            <a:off x="619125" y="1949450"/>
            <a:ext cx="5151438" cy="396875"/>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000" i="1">
                <a:solidFill>
                  <a:schemeClr val="tx1"/>
                </a:solidFill>
                <a:latin typeface="Verdana" charset="0"/>
              </a:rPr>
              <a:t>How to control instruction sequencing?</a:t>
            </a:r>
          </a:p>
        </p:txBody>
      </p:sp>
      <p:sp>
        <p:nvSpPr>
          <p:cNvPr id="997382" name="Text Box 6"/>
          <p:cNvSpPr txBox="1">
            <a:spLocks noChangeArrowheads="1"/>
          </p:cNvSpPr>
          <p:nvPr/>
        </p:nvSpPr>
        <p:spPr bwMode="auto">
          <a:xfrm>
            <a:off x="2028825" y="6016625"/>
            <a:ext cx="5408613" cy="376238"/>
          </a:xfrm>
          <a:prstGeom prst="rect">
            <a:avLst/>
          </a:prstGeom>
          <a:solidFill>
            <a:schemeClr val="accent1"/>
          </a:solid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000" dirty="0">
                <a:solidFill>
                  <a:schemeClr val="tx1"/>
                </a:solidFill>
                <a:latin typeface="Verdana" charset="0"/>
              </a:rPr>
              <a:t> EDSAC         1950          Maurice Wilkes</a:t>
            </a:r>
            <a:endParaRPr lang="en-US" sz="2400" dirty="0">
              <a:solidFill>
                <a:schemeClr val="tx1"/>
              </a:solidFill>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7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73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73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973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9737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9737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973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973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9737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9737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9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autoUpdateAnimBg="0"/>
      <p:bldP spid="997381" grpId="0" autoUpdateAnimBg="0"/>
      <p:bldP spid="997382" grpId="0" animBg="1"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6" name="Slide Number Placeholder 5"/>
          <p:cNvSpPr>
            <a:spLocks noGrp="1"/>
          </p:cNvSpPr>
          <p:nvPr>
            <p:ph type="sldNum" sz="quarter" idx="12"/>
          </p:nvPr>
        </p:nvSpPr>
        <p:spPr>
          <a:noFill/>
        </p:spPr>
        <p:txBody>
          <a:bodyPr/>
          <a:lstStyle/>
          <a:p>
            <a:fld id="{9588A6A5-9359-6A4C-B0BA-42DBFF5D2AF5}" type="slidenum">
              <a:rPr lang="en-US"/>
              <a:pPr/>
              <a:t>35</a:t>
            </a:fld>
            <a:endParaRPr lang="en-US" b="0">
              <a:solidFill>
                <a:srgbClr val="FBBA03"/>
              </a:solidFill>
            </a:endParaRPr>
          </a:p>
        </p:txBody>
      </p:sp>
      <p:sp>
        <p:nvSpPr>
          <p:cNvPr id="84997" name="Rectangle 2"/>
          <p:cNvSpPr>
            <a:spLocks noGrp="1" noChangeArrowheads="1"/>
          </p:cNvSpPr>
          <p:nvPr>
            <p:ph type="title"/>
          </p:nvPr>
        </p:nvSpPr>
        <p:spPr>
          <a:xfrm>
            <a:off x="693738" y="393700"/>
            <a:ext cx="6819900" cy="660400"/>
          </a:xfrm>
          <a:noFill/>
        </p:spPr>
        <p:txBody>
          <a:bodyPr lIns="90343" tIns="44379" rIns="90343" bIns="44379"/>
          <a:lstStyle/>
          <a:p>
            <a:r>
              <a:rPr lang="en-US"/>
              <a:t>Technology Issues</a:t>
            </a:r>
          </a:p>
        </p:txBody>
      </p:sp>
      <p:sp>
        <p:nvSpPr>
          <p:cNvPr id="84998" name="Rectangle 3"/>
          <p:cNvSpPr>
            <a:spLocks noChangeArrowheads="1"/>
          </p:cNvSpPr>
          <p:nvPr/>
        </p:nvSpPr>
        <p:spPr bwMode="auto">
          <a:xfrm>
            <a:off x="815975" y="1452563"/>
            <a:ext cx="7083425" cy="2173287"/>
          </a:xfrm>
          <a:prstGeom prst="rect">
            <a:avLst/>
          </a:prstGeom>
          <a:noFill/>
          <a:ln w="76200" cmpd="tri">
            <a:noFill/>
            <a:miter lim="800000"/>
            <a:headEnd/>
            <a:tailEnd/>
          </a:ln>
        </p:spPr>
        <p:txBody>
          <a:bodyPr wrap="none" lIns="90343" tIns="44379" rIns="90343" bIns="44379">
            <a:prstTxWarp prst="textNoShape">
              <a:avLst/>
            </a:prstTxWarp>
            <a:spAutoFit/>
          </a:bodyPr>
          <a:lstStyle/>
          <a:p>
            <a:pPr defTabSz="912813">
              <a:lnSpc>
                <a:spcPct val="90000"/>
              </a:lnSpc>
              <a:spcBef>
                <a:spcPct val="0"/>
              </a:spcBef>
            </a:pPr>
            <a:r>
              <a:rPr lang="en-US" sz="2400">
                <a:solidFill>
                  <a:schemeClr val="tx1"/>
                </a:solidFill>
                <a:latin typeface="Verdana" charset="0"/>
              </a:rPr>
              <a:t>ENIAC		</a:t>
            </a:r>
            <a:r>
              <a:rPr lang="en-US" sz="2400">
                <a:solidFill>
                  <a:schemeClr val="tx1"/>
                </a:solidFill>
                <a:latin typeface="Symbol" charset="2"/>
              </a:rPr>
              <a:t></a:t>
            </a:r>
            <a:r>
              <a:rPr lang="en-US" sz="2400">
                <a:solidFill>
                  <a:schemeClr val="tx1"/>
                </a:solidFill>
                <a:latin typeface="Verdana" charset="0"/>
              </a:rPr>
              <a:t>	EDVAC</a:t>
            </a:r>
          </a:p>
          <a:p>
            <a:pPr defTabSz="912813">
              <a:lnSpc>
                <a:spcPct val="90000"/>
              </a:lnSpc>
              <a:spcBef>
                <a:spcPct val="0"/>
              </a:spcBef>
            </a:pPr>
            <a:r>
              <a:rPr lang="en-US" sz="2000">
                <a:solidFill>
                  <a:srgbClr val="56127A"/>
                </a:solidFill>
                <a:latin typeface="Verdana" charset="0"/>
              </a:rPr>
              <a:t>18,000  tubes			4,000 tubes</a:t>
            </a:r>
          </a:p>
          <a:p>
            <a:pPr defTabSz="912813">
              <a:lnSpc>
                <a:spcPct val="90000"/>
              </a:lnSpc>
              <a:spcBef>
                <a:spcPct val="0"/>
              </a:spcBef>
            </a:pPr>
            <a:r>
              <a:rPr lang="en-US" sz="2000">
                <a:solidFill>
                  <a:srgbClr val="56127A"/>
                </a:solidFill>
                <a:latin typeface="Verdana" charset="0"/>
              </a:rPr>
              <a:t>20  10-digit numbers		2000 word storage</a:t>
            </a:r>
          </a:p>
          <a:p>
            <a:pPr defTabSz="912813">
              <a:lnSpc>
                <a:spcPct val="90000"/>
              </a:lnSpc>
              <a:spcBef>
                <a:spcPct val="0"/>
              </a:spcBef>
            </a:pPr>
            <a:r>
              <a:rPr lang="en-US" sz="2000">
                <a:solidFill>
                  <a:srgbClr val="56127A"/>
                </a:solidFill>
                <a:latin typeface="Verdana" charset="0"/>
              </a:rPr>
              <a:t>				mercury delay lines</a:t>
            </a:r>
          </a:p>
          <a:p>
            <a:pPr defTabSz="912813">
              <a:lnSpc>
                <a:spcPct val="90000"/>
              </a:lnSpc>
              <a:spcBef>
                <a:spcPct val="0"/>
              </a:spcBef>
            </a:pPr>
            <a:endParaRPr lang="en-US" sz="2000" i="1">
              <a:solidFill>
                <a:srgbClr val="56127A"/>
              </a:solidFill>
              <a:latin typeface="Verdana" charset="0"/>
            </a:endParaRPr>
          </a:p>
          <a:p>
            <a:pPr defTabSz="912813">
              <a:lnSpc>
                <a:spcPct val="90000"/>
              </a:lnSpc>
              <a:spcBef>
                <a:spcPct val="0"/>
              </a:spcBef>
            </a:pPr>
            <a:r>
              <a:rPr lang="en-US" sz="2400" i="1">
                <a:solidFill>
                  <a:schemeClr val="tx1"/>
                </a:solidFill>
                <a:latin typeface="Verdana" charset="0"/>
              </a:rPr>
              <a:t>ENIAC had many asynchronous parallel units</a:t>
            </a:r>
          </a:p>
          <a:p>
            <a:pPr defTabSz="912813">
              <a:lnSpc>
                <a:spcPct val="90000"/>
              </a:lnSpc>
              <a:spcBef>
                <a:spcPct val="0"/>
              </a:spcBef>
            </a:pPr>
            <a:r>
              <a:rPr lang="en-US" sz="2400" i="1">
                <a:solidFill>
                  <a:schemeClr val="tx1"/>
                </a:solidFill>
                <a:latin typeface="Verdana" charset="0"/>
              </a:rPr>
              <a:t>but only one was active at a time</a:t>
            </a:r>
          </a:p>
        </p:txBody>
      </p:sp>
      <p:sp>
        <p:nvSpPr>
          <p:cNvPr id="998404" name="Text Box 4"/>
          <p:cNvSpPr txBox="1">
            <a:spLocks noChangeArrowheads="1"/>
          </p:cNvSpPr>
          <p:nvPr/>
        </p:nvSpPr>
        <p:spPr bwMode="auto">
          <a:xfrm>
            <a:off x="847725" y="4138613"/>
            <a:ext cx="7713663" cy="1362075"/>
          </a:xfrm>
          <a:prstGeom prst="rect">
            <a:avLst/>
          </a:prstGeom>
          <a:no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400">
                <a:solidFill>
                  <a:schemeClr val="tx1"/>
                </a:solidFill>
                <a:latin typeface="Verdana" charset="0"/>
              </a:rPr>
              <a:t>BINAC : Two processors that checked each other</a:t>
            </a:r>
          </a:p>
          <a:p>
            <a:pPr>
              <a:lnSpc>
                <a:spcPct val="90000"/>
              </a:lnSpc>
              <a:spcBef>
                <a:spcPct val="0"/>
              </a:spcBef>
            </a:pPr>
            <a:r>
              <a:rPr lang="en-US" sz="2400">
                <a:solidFill>
                  <a:schemeClr val="tx1"/>
                </a:solidFill>
                <a:latin typeface="Verdana" charset="0"/>
              </a:rPr>
              <a:t>for reliability. </a:t>
            </a:r>
          </a:p>
          <a:p>
            <a:pPr lvl="1">
              <a:lnSpc>
                <a:spcPct val="90000"/>
              </a:lnSpc>
              <a:spcBef>
                <a:spcPct val="0"/>
              </a:spcBef>
            </a:pPr>
            <a:r>
              <a:rPr lang="en-US" sz="2400">
                <a:solidFill>
                  <a:schemeClr val="tx1"/>
                </a:solidFill>
                <a:latin typeface="Verdana" charset="0"/>
              </a:rPr>
              <a:t>	</a:t>
            </a:r>
            <a:r>
              <a:rPr lang="en-US" sz="2000" i="1">
                <a:solidFill>
                  <a:srgbClr val="56127A"/>
                </a:solidFill>
                <a:latin typeface="Verdana" charset="0"/>
              </a:rPr>
              <a:t>Didn’t work well because processors never </a:t>
            </a:r>
          </a:p>
          <a:p>
            <a:pPr lvl="1">
              <a:lnSpc>
                <a:spcPct val="90000"/>
              </a:lnSpc>
              <a:spcBef>
                <a:spcPct val="0"/>
              </a:spcBef>
            </a:pPr>
            <a:r>
              <a:rPr lang="en-US" sz="2000" i="1">
                <a:solidFill>
                  <a:srgbClr val="56127A"/>
                </a:solidFill>
                <a:latin typeface="Verdana" charset="0"/>
              </a:rPr>
              <a:t>	agreed</a:t>
            </a:r>
            <a:endParaRPr lang="en-US" sz="2000">
              <a:solidFill>
                <a:srgbClr val="56127A"/>
              </a:solidFill>
              <a:latin typeface="Courier New"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8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4" grpId="0" animBg="1"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4" name="Slide Number Placeholder 5"/>
          <p:cNvSpPr>
            <a:spLocks noGrp="1"/>
          </p:cNvSpPr>
          <p:nvPr>
            <p:ph type="sldNum" sz="quarter" idx="12"/>
          </p:nvPr>
        </p:nvSpPr>
        <p:spPr>
          <a:noFill/>
        </p:spPr>
        <p:txBody>
          <a:bodyPr/>
          <a:lstStyle/>
          <a:p>
            <a:fld id="{8FF8F99A-56DA-9046-B826-A6CA1D8BC17C}" type="slidenum">
              <a:rPr lang="en-US"/>
              <a:pPr/>
              <a:t>36</a:t>
            </a:fld>
            <a:endParaRPr lang="en-US" b="0">
              <a:solidFill>
                <a:srgbClr val="FBBA03"/>
              </a:solidFill>
            </a:endParaRPr>
          </a:p>
        </p:txBody>
      </p:sp>
      <p:sp>
        <p:nvSpPr>
          <p:cNvPr id="87045" name="Rectangle 2"/>
          <p:cNvSpPr>
            <a:spLocks noGrp="1" noChangeArrowheads="1"/>
          </p:cNvSpPr>
          <p:nvPr>
            <p:ph type="title"/>
          </p:nvPr>
        </p:nvSpPr>
        <p:spPr>
          <a:xfrm>
            <a:off x="284163" y="463550"/>
            <a:ext cx="7153275" cy="720725"/>
          </a:xfrm>
          <a:noFill/>
        </p:spPr>
        <p:txBody>
          <a:bodyPr lIns="90343" tIns="44379" rIns="90343" bIns="44379"/>
          <a:lstStyle/>
          <a:p>
            <a:r>
              <a:rPr lang="en-US"/>
              <a:t>Dominant Problem: </a:t>
            </a:r>
            <a:r>
              <a:rPr lang="en-US" i="1"/>
              <a:t>Reliability</a:t>
            </a:r>
          </a:p>
        </p:txBody>
      </p:sp>
      <p:sp>
        <p:nvSpPr>
          <p:cNvPr id="87046" name="Rectangle 3"/>
          <p:cNvSpPr>
            <a:spLocks noChangeArrowheads="1"/>
          </p:cNvSpPr>
          <p:nvPr/>
        </p:nvSpPr>
        <p:spPr bwMode="auto">
          <a:xfrm>
            <a:off x="688975" y="1377950"/>
            <a:ext cx="7848600" cy="3875088"/>
          </a:xfrm>
          <a:prstGeom prst="rect">
            <a:avLst/>
          </a:prstGeom>
          <a:noFill/>
          <a:ln w="76200" cmpd="tri">
            <a:noFill/>
            <a:miter lim="800000"/>
            <a:headEnd/>
            <a:tailEnd/>
          </a:ln>
        </p:spPr>
        <p:txBody>
          <a:bodyPr lIns="90343" tIns="44379" rIns="90343" bIns="44379">
            <a:prstTxWarp prst="textNoShape">
              <a:avLst/>
            </a:prstTxWarp>
            <a:spAutoFit/>
          </a:bodyPr>
          <a:lstStyle/>
          <a:p>
            <a:pPr defTabSz="912813">
              <a:lnSpc>
                <a:spcPct val="90000"/>
              </a:lnSpc>
              <a:spcBef>
                <a:spcPct val="0"/>
              </a:spcBef>
            </a:pPr>
            <a:r>
              <a:rPr lang="en-US" sz="2400">
                <a:solidFill>
                  <a:schemeClr val="tx1"/>
                </a:solidFill>
                <a:latin typeface="Verdana" charset="0"/>
              </a:rPr>
              <a:t> Mean time between failures  (MTBF) </a:t>
            </a:r>
          </a:p>
          <a:p>
            <a:pPr lvl="1" defTabSz="912813">
              <a:lnSpc>
                <a:spcPct val="90000"/>
              </a:lnSpc>
              <a:spcBef>
                <a:spcPct val="0"/>
              </a:spcBef>
            </a:pPr>
            <a:r>
              <a:rPr lang="en-US" sz="2000" i="1">
                <a:solidFill>
                  <a:srgbClr val="56127A"/>
                </a:solidFill>
                <a:latin typeface="Verdana" charset="0"/>
              </a:rPr>
              <a:t>MIT’s Whirlwind with an MTBF of 20 min. was perhaps the most reliable machine !</a:t>
            </a:r>
          </a:p>
          <a:p>
            <a:pPr defTabSz="912813">
              <a:lnSpc>
                <a:spcPct val="90000"/>
              </a:lnSpc>
              <a:spcBef>
                <a:spcPct val="0"/>
              </a:spcBef>
            </a:pPr>
            <a:endParaRPr lang="en-US" sz="2000">
              <a:solidFill>
                <a:srgbClr val="56127A"/>
              </a:solidFill>
              <a:latin typeface="Verdana" charset="0"/>
            </a:endParaRPr>
          </a:p>
          <a:p>
            <a:pPr defTabSz="912813">
              <a:lnSpc>
                <a:spcPct val="90000"/>
              </a:lnSpc>
              <a:spcBef>
                <a:spcPct val="0"/>
              </a:spcBef>
            </a:pPr>
            <a:r>
              <a:rPr lang="en-US" sz="2400">
                <a:solidFill>
                  <a:schemeClr val="tx1"/>
                </a:solidFill>
                <a:latin typeface="Verdana" charset="0"/>
              </a:rPr>
              <a:t>Reasons for unreliability:</a:t>
            </a:r>
          </a:p>
          <a:p>
            <a:pPr defTabSz="912813">
              <a:lnSpc>
                <a:spcPct val="90000"/>
              </a:lnSpc>
              <a:spcBef>
                <a:spcPct val="0"/>
              </a:spcBef>
            </a:pPr>
            <a:endParaRPr lang="en-US" sz="2400">
              <a:solidFill>
                <a:schemeClr val="tx1"/>
              </a:solidFill>
              <a:latin typeface="Verdana" charset="0"/>
            </a:endParaRPr>
          </a:p>
          <a:p>
            <a:pPr defTabSz="912813">
              <a:lnSpc>
                <a:spcPct val="90000"/>
              </a:lnSpc>
              <a:spcBef>
                <a:spcPct val="0"/>
              </a:spcBef>
            </a:pPr>
            <a:r>
              <a:rPr lang="en-US" sz="2400">
                <a:solidFill>
                  <a:schemeClr val="tx1"/>
                </a:solidFill>
                <a:latin typeface="Verdana" charset="0"/>
              </a:rPr>
              <a:t>     </a:t>
            </a:r>
            <a:r>
              <a:rPr lang="en-US" sz="2000">
                <a:solidFill>
                  <a:srgbClr val="56127A"/>
                </a:solidFill>
                <a:latin typeface="Verdana" charset="0"/>
              </a:rPr>
              <a:t>1. Vacuum Tubes</a:t>
            </a:r>
          </a:p>
          <a:p>
            <a:pPr defTabSz="912813">
              <a:lnSpc>
                <a:spcPct val="90000"/>
              </a:lnSpc>
              <a:spcBef>
                <a:spcPct val="0"/>
              </a:spcBef>
            </a:pPr>
            <a:endParaRPr lang="en-US" sz="2000">
              <a:solidFill>
                <a:srgbClr val="56127A"/>
              </a:solidFill>
              <a:latin typeface="Verdana" charset="0"/>
            </a:endParaRPr>
          </a:p>
          <a:p>
            <a:pPr defTabSz="912813">
              <a:lnSpc>
                <a:spcPct val="90000"/>
              </a:lnSpc>
              <a:spcBef>
                <a:spcPct val="0"/>
              </a:spcBef>
            </a:pPr>
            <a:r>
              <a:rPr lang="en-US" sz="2000">
                <a:solidFill>
                  <a:srgbClr val="56127A"/>
                </a:solidFill>
                <a:latin typeface="Verdana" charset="0"/>
              </a:rPr>
              <a:t>      2. Storage medium</a:t>
            </a:r>
          </a:p>
          <a:p>
            <a:pPr lvl="1" defTabSz="912813">
              <a:lnSpc>
                <a:spcPct val="90000"/>
              </a:lnSpc>
              <a:spcBef>
                <a:spcPct val="0"/>
              </a:spcBef>
            </a:pPr>
            <a:r>
              <a:rPr lang="en-US" sz="2000">
                <a:solidFill>
                  <a:srgbClr val="56127A"/>
                </a:solidFill>
                <a:latin typeface="Verdana" charset="0"/>
              </a:rPr>
              <a:t>        acoustic delay lines</a:t>
            </a:r>
          </a:p>
          <a:p>
            <a:pPr lvl="1" defTabSz="912813">
              <a:lnSpc>
                <a:spcPct val="90000"/>
              </a:lnSpc>
              <a:spcBef>
                <a:spcPct val="0"/>
              </a:spcBef>
            </a:pPr>
            <a:r>
              <a:rPr lang="en-US" sz="2000">
                <a:solidFill>
                  <a:srgbClr val="56127A"/>
                </a:solidFill>
                <a:latin typeface="Verdana" charset="0"/>
              </a:rPr>
              <a:t>        mercury delay lines</a:t>
            </a:r>
          </a:p>
          <a:p>
            <a:pPr lvl="1" defTabSz="912813">
              <a:lnSpc>
                <a:spcPct val="90000"/>
              </a:lnSpc>
              <a:spcBef>
                <a:spcPct val="0"/>
              </a:spcBef>
            </a:pPr>
            <a:r>
              <a:rPr lang="en-US" sz="2000">
                <a:solidFill>
                  <a:srgbClr val="56127A"/>
                </a:solidFill>
                <a:latin typeface="Verdana" charset="0"/>
              </a:rPr>
              <a:t>        Williams tubes</a:t>
            </a:r>
          </a:p>
          <a:p>
            <a:pPr lvl="1" defTabSz="912813">
              <a:lnSpc>
                <a:spcPct val="90000"/>
              </a:lnSpc>
              <a:spcBef>
                <a:spcPct val="0"/>
              </a:spcBef>
            </a:pPr>
            <a:r>
              <a:rPr lang="en-US" sz="2000">
                <a:solidFill>
                  <a:srgbClr val="56127A"/>
                </a:solidFill>
                <a:latin typeface="Verdana" charset="0"/>
              </a:rPr>
              <a:t>        Selections</a:t>
            </a:r>
            <a:endParaRPr lang="en-US" sz="2400">
              <a:solidFill>
                <a:schemeClr val="tx1"/>
              </a:solidFill>
              <a:latin typeface="Verdana" charset="0"/>
            </a:endParaRPr>
          </a:p>
        </p:txBody>
      </p:sp>
      <p:sp>
        <p:nvSpPr>
          <p:cNvPr id="1002500" name="Text Box 4"/>
          <p:cNvSpPr txBox="1">
            <a:spLocks noChangeArrowheads="1"/>
          </p:cNvSpPr>
          <p:nvPr/>
        </p:nvSpPr>
        <p:spPr bwMode="auto">
          <a:xfrm>
            <a:off x="1143000" y="5562600"/>
            <a:ext cx="6700838" cy="711200"/>
          </a:xfrm>
          <a:prstGeom prst="rect">
            <a:avLst/>
          </a:prstGeom>
          <a:solidFill>
            <a:schemeClr val="accent1"/>
          </a:solidFill>
          <a:ln w="9525">
            <a:solidFill>
              <a:srgbClr val="FF0000"/>
            </a:solidFill>
            <a:miter lim="800000"/>
            <a:headEnd/>
            <a:tailEnd/>
          </a:ln>
        </p:spPr>
        <p:txBody>
          <a:bodyPr>
            <a:prstTxWarp prst="textNoShape">
              <a:avLst/>
            </a:prstTxWarp>
            <a:spAutoFit/>
          </a:bodyPr>
          <a:lstStyle/>
          <a:p>
            <a:pPr eaLnBrk="1" hangingPunct="1">
              <a:spcBef>
                <a:spcPct val="0"/>
              </a:spcBef>
            </a:pPr>
            <a:r>
              <a:rPr lang="en-US" sz="2000">
                <a:solidFill>
                  <a:schemeClr val="tx1"/>
                </a:solidFill>
                <a:latin typeface="Verdana" charset="0"/>
              </a:rPr>
              <a:t>Reliability solved by invention of Core memory by          J. Forrester 1954 at MIT for Whirlwind project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2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0" grpId="0" animBg="1"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Slide Number Placeholder 5"/>
          <p:cNvSpPr>
            <a:spLocks noGrp="1"/>
          </p:cNvSpPr>
          <p:nvPr>
            <p:ph type="sldNum" sz="quarter" idx="12"/>
          </p:nvPr>
        </p:nvSpPr>
        <p:spPr>
          <a:noFill/>
        </p:spPr>
        <p:txBody>
          <a:bodyPr/>
          <a:lstStyle/>
          <a:p>
            <a:fld id="{B4C3BBA7-BEF9-BE4A-8947-F4B491DB6BAC}" type="slidenum">
              <a:rPr lang="en-US"/>
              <a:pPr/>
              <a:t>37</a:t>
            </a:fld>
            <a:endParaRPr lang="en-US" b="0">
              <a:solidFill>
                <a:srgbClr val="FBBA03"/>
              </a:solidFill>
            </a:endParaRPr>
          </a:p>
        </p:txBody>
      </p:sp>
      <p:sp>
        <p:nvSpPr>
          <p:cNvPr id="89093" name="Rectangle 2"/>
          <p:cNvSpPr>
            <a:spLocks noGrp="1" noChangeArrowheads="1"/>
          </p:cNvSpPr>
          <p:nvPr>
            <p:ph type="title"/>
          </p:nvPr>
        </p:nvSpPr>
        <p:spPr/>
        <p:txBody>
          <a:bodyPr/>
          <a:lstStyle/>
          <a:p>
            <a:r>
              <a:rPr lang="en-US"/>
              <a:t>Commercial Activity: 1948-52</a:t>
            </a:r>
          </a:p>
        </p:txBody>
      </p:sp>
      <p:sp>
        <p:nvSpPr>
          <p:cNvPr id="89094" name="Rectangle 3"/>
          <p:cNvSpPr>
            <a:spLocks noGrp="1" noChangeArrowheads="1"/>
          </p:cNvSpPr>
          <p:nvPr>
            <p:ph type="body" idx="1"/>
          </p:nvPr>
        </p:nvSpPr>
        <p:spPr/>
        <p:txBody>
          <a:bodyPr/>
          <a:lstStyle/>
          <a:p>
            <a:pPr>
              <a:spcBef>
                <a:spcPct val="0"/>
              </a:spcBef>
              <a:buFontTx/>
              <a:buNone/>
            </a:pPr>
            <a:r>
              <a:rPr lang="en-US"/>
              <a:t>IBM’s SSEC (follow on from Harvard Mark I)</a:t>
            </a:r>
          </a:p>
          <a:p>
            <a:pPr>
              <a:spcBef>
                <a:spcPct val="0"/>
              </a:spcBef>
              <a:buFontTx/>
              <a:buNone/>
            </a:pPr>
            <a:endParaRPr lang="en-US"/>
          </a:p>
          <a:p>
            <a:pPr lvl="1">
              <a:spcBef>
                <a:spcPct val="0"/>
              </a:spcBef>
              <a:buFontTx/>
              <a:buNone/>
            </a:pPr>
            <a:r>
              <a:rPr lang="en-US" sz="2400" i="1"/>
              <a:t>Selective Sequence Electronic Calculator</a:t>
            </a:r>
            <a:endParaRPr lang="en-US" sz="2400"/>
          </a:p>
          <a:p>
            <a:pPr>
              <a:spcBef>
                <a:spcPct val="0"/>
              </a:spcBef>
              <a:buFontTx/>
              <a:buNone/>
            </a:pPr>
            <a:endParaRPr lang="en-US"/>
          </a:p>
          <a:p>
            <a:pPr lvl="1">
              <a:spcBef>
                <a:spcPct val="0"/>
              </a:spcBef>
            </a:pPr>
            <a:r>
              <a:rPr lang="en-US"/>
              <a:t>150 word store.</a:t>
            </a:r>
          </a:p>
          <a:p>
            <a:pPr lvl="1">
              <a:spcBef>
                <a:spcPct val="0"/>
              </a:spcBef>
            </a:pPr>
            <a:r>
              <a:rPr lang="en-US"/>
              <a:t>Instructions, constraints, and tables of data were read from paper tapes.</a:t>
            </a:r>
          </a:p>
          <a:p>
            <a:pPr lvl="1">
              <a:spcBef>
                <a:spcPct val="0"/>
              </a:spcBef>
            </a:pPr>
            <a:r>
              <a:rPr lang="en-US"/>
              <a:t>66 Tape reading stations!</a:t>
            </a:r>
          </a:p>
          <a:p>
            <a:pPr lvl="1">
              <a:spcBef>
                <a:spcPct val="0"/>
              </a:spcBef>
            </a:pPr>
            <a:r>
              <a:rPr lang="en-US"/>
              <a:t>Tapes could be glued together to form a loop!</a:t>
            </a:r>
          </a:p>
          <a:p>
            <a:pPr lvl="1">
              <a:spcBef>
                <a:spcPct val="0"/>
              </a:spcBef>
            </a:pPr>
            <a:r>
              <a:rPr lang="en-US"/>
              <a:t>Data could be output in one phase of computation and read in the next phase of computation.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40" name="Slide Number Placeholder 5"/>
          <p:cNvSpPr>
            <a:spLocks noGrp="1"/>
          </p:cNvSpPr>
          <p:nvPr>
            <p:ph type="sldNum" sz="quarter" idx="12"/>
          </p:nvPr>
        </p:nvSpPr>
        <p:spPr>
          <a:noFill/>
        </p:spPr>
        <p:txBody>
          <a:bodyPr/>
          <a:lstStyle/>
          <a:p>
            <a:fld id="{B6AA066F-2555-4142-BF9C-4D9922629991}" type="slidenum">
              <a:rPr lang="en-US"/>
              <a:pPr/>
              <a:t>38</a:t>
            </a:fld>
            <a:endParaRPr lang="en-US" b="0">
              <a:solidFill>
                <a:srgbClr val="FBBA03"/>
              </a:solidFill>
            </a:endParaRPr>
          </a:p>
        </p:txBody>
      </p:sp>
      <p:sp>
        <p:nvSpPr>
          <p:cNvPr id="91141" name="Rectangle 2"/>
          <p:cNvSpPr>
            <a:spLocks noGrp="1" noChangeArrowheads="1"/>
          </p:cNvSpPr>
          <p:nvPr>
            <p:ph type="title"/>
          </p:nvPr>
        </p:nvSpPr>
        <p:spPr>
          <a:xfrm>
            <a:off x="296863" y="374650"/>
            <a:ext cx="7153275" cy="809625"/>
          </a:xfrm>
          <a:noFill/>
        </p:spPr>
        <p:txBody>
          <a:bodyPr lIns="90343" tIns="44379" rIns="90343" bIns="44379"/>
          <a:lstStyle/>
          <a:p>
            <a:r>
              <a:rPr lang="en-US"/>
              <a:t>And then there was IBM 701</a:t>
            </a:r>
          </a:p>
        </p:txBody>
      </p:sp>
      <p:sp>
        <p:nvSpPr>
          <p:cNvPr id="91142" name="Rectangle 3"/>
          <p:cNvSpPr>
            <a:spLocks noChangeArrowheads="1"/>
          </p:cNvSpPr>
          <p:nvPr/>
        </p:nvSpPr>
        <p:spPr bwMode="auto">
          <a:xfrm>
            <a:off x="533400" y="1676400"/>
            <a:ext cx="8458200" cy="2060575"/>
          </a:xfrm>
          <a:prstGeom prst="rect">
            <a:avLst/>
          </a:prstGeom>
          <a:noFill/>
          <a:ln w="76200" cmpd="tri">
            <a:noFill/>
            <a:miter lim="800000"/>
            <a:headEnd/>
            <a:tailEnd/>
          </a:ln>
        </p:spPr>
        <p:txBody>
          <a:bodyPr lIns="90343" tIns="44379" rIns="90343" bIns="44379">
            <a:prstTxWarp prst="textNoShape">
              <a:avLst/>
            </a:prstTxWarp>
            <a:spAutoFit/>
          </a:bodyPr>
          <a:lstStyle/>
          <a:p>
            <a:pPr defTabSz="912813">
              <a:lnSpc>
                <a:spcPct val="90000"/>
              </a:lnSpc>
              <a:spcBef>
                <a:spcPct val="0"/>
              </a:spcBef>
            </a:pPr>
            <a:r>
              <a:rPr lang="en-US" sz="2400">
                <a:solidFill>
                  <a:schemeClr val="tx1"/>
                </a:solidFill>
                <a:latin typeface="Verdana" charset="0"/>
              </a:rPr>
              <a:t>IBM 701 -- </a:t>
            </a:r>
            <a:r>
              <a:rPr lang="en-US" sz="2400">
                <a:solidFill>
                  <a:srgbClr val="56127A"/>
                </a:solidFill>
                <a:latin typeface="Verdana" charset="0"/>
              </a:rPr>
              <a:t>30 machines were sold in 1953-54</a:t>
            </a:r>
          </a:p>
          <a:p>
            <a:pPr defTabSz="912813">
              <a:lnSpc>
                <a:spcPct val="90000"/>
              </a:lnSpc>
              <a:spcBef>
                <a:spcPct val="0"/>
              </a:spcBef>
            </a:pPr>
            <a:r>
              <a:rPr lang="en-US" sz="2400">
                <a:solidFill>
                  <a:srgbClr val="56127A"/>
                </a:solidFill>
                <a:latin typeface="Verdana" charset="0"/>
              </a:rPr>
              <a:t>	</a:t>
            </a:r>
            <a:r>
              <a:rPr lang="en-US" sz="2000">
                <a:solidFill>
                  <a:srgbClr val="56127A"/>
                </a:solidFill>
                <a:latin typeface="Verdana" charset="0"/>
              </a:rPr>
              <a:t>used CRTs as main memory, 72 tubes of 32x32b each</a:t>
            </a:r>
            <a:endParaRPr lang="en-US" sz="2400">
              <a:solidFill>
                <a:srgbClr val="56127A"/>
              </a:solidFill>
              <a:latin typeface="Verdana" charset="0"/>
            </a:endParaRPr>
          </a:p>
          <a:p>
            <a:pPr defTabSz="912813">
              <a:lnSpc>
                <a:spcPct val="90000"/>
              </a:lnSpc>
              <a:spcBef>
                <a:spcPct val="0"/>
              </a:spcBef>
            </a:pPr>
            <a:endParaRPr lang="en-US" sz="2400">
              <a:solidFill>
                <a:schemeClr val="tx1"/>
              </a:solidFill>
              <a:latin typeface="Verdana" charset="0"/>
            </a:endParaRPr>
          </a:p>
          <a:p>
            <a:pPr defTabSz="912813">
              <a:lnSpc>
                <a:spcPct val="90000"/>
              </a:lnSpc>
              <a:spcBef>
                <a:spcPct val="0"/>
              </a:spcBef>
            </a:pPr>
            <a:r>
              <a:rPr lang="en-US" sz="2400">
                <a:solidFill>
                  <a:schemeClr val="tx1"/>
                </a:solidFill>
                <a:latin typeface="Verdana" charset="0"/>
              </a:rPr>
              <a:t>IBM 650  -- </a:t>
            </a:r>
            <a:r>
              <a:rPr lang="en-US" sz="2400">
                <a:solidFill>
                  <a:srgbClr val="56127A"/>
                </a:solidFill>
                <a:latin typeface="Verdana" charset="0"/>
              </a:rPr>
              <a:t>a cheaper, drum based machine,</a:t>
            </a:r>
          </a:p>
          <a:p>
            <a:pPr defTabSz="912813">
              <a:lnSpc>
                <a:spcPct val="90000"/>
              </a:lnSpc>
              <a:spcBef>
                <a:spcPct val="0"/>
              </a:spcBef>
            </a:pPr>
            <a:r>
              <a:rPr lang="en-US" sz="2400">
                <a:solidFill>
                  <a:srgbClr val="56127A"/>
                </a:solidFill>
                <a:latin typeface="Verdana" charset="0"/>
              </a:rPr>
              <a:t>                  more than 120 were sold in 1954</a:t>
            </a:r>
          </a:p>
          <a:p>
            <a:pPr defTabSz="912813">
              <a:lnSpc>
                <a:spcPct val="90000"/>
              </a:lnSpc>
              <a:spcBef>
                <a:spcPct val="0"/>
              </a:spcBef>
            </a:pPr>
            <a:r>
              <a:rPr lang="en-US" sz="2400">
                <a:solidFill>
                  <a:srgbClr val="56127A"/>
                </a:solidFill>
                <a:latin typeface="Verdana" charset="0"/>
              </a:rPr>
              <a:t>                  and there were orders for 750 more!</a:t>
            </a:r>
            <a:endParaRPr lang="en-US" sz="2400" i="1">
              <a:solidFill>
                <a:srgbClr val="56127A"/>
              </a:solidFill>
              <a:latin typeface="Verdana" charset="0"/>
            </a:endParaRPr>
          </a:p>
        </p:txBody>
      </p:sp>
      <p:sp>
        <p:nvSpPr>
          <p:cNvPr id="1005572" name="Text Box 4"/>
          <p:cNvSpPr txBox="1">
            <a:spLocks noChangeArrowheads="1"/>
          </p:cNvSpPr>
          <p:nvPr/>
        </p:nvSpPr>
        <p:spPr bwMode="auto">
          <a:xfrm>
            <a:off x="1600200" y="3733800"/>
            <a:ext cx="6888163" cy="420688"/>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400" i="1">
                <a:solidFill>
                  <a:srgbClr val="FF0000"/>
                </a:solidFill>
                <a:latin typeface="Verdana" charset="0"/>
              </a:rPr>
              <a:t>Users stopped building their own machines.</a:t>
            </a:r>
          </a:p>
        </p:txBody>
      </p:sp>
      <p:sp>
        <p:nvSpPr>
          <p:cNvPr id="1005573" name="Text Box 5"/>
          <p:cNvSpPr txBox="1">
            <a:spLocks noChangeArrowheads="1"/>
          </p:cNvSpPr>
          <p:nvPr/>
        </p:nvSpPr>
        <p:spPr bwMode="auto">
          <a:xfrm>
            <a:off x="746125" y="4146550"/>
            <a:ext cx="6543675" cy="749300"/>
          </a:xfrm>
          <a:prstGeom prst="rect">
            <a:avLst/>
          </a:prstGeom>
          <a:noFill/>
          <a:ln w="9525">
            <a:noFill/>
            <a:miter lim="800000"/>
            <a:headEnd/>
            <a:tailEnd/>
          </a:ln>
        </p:spPr>
        <p:txBody>
          <a:bodyPr>
            <a:prstTxWarp prst="textNoShape">
              <a:avLst/>
            </a:prstTxWarp>
            <a:spAutoFit/>
          </a:bodyPr>
          <a:lstStyle/>
          <a:p>
            <a:pPr>
              <a:lnSpc>
                <a:spcPct val="90000"/>
              </a:lnSpc>
              <a:spcBef>
                <a:spcPct val="0"/>
              </a:spcBef>
            </a:pPr>
            <a:r>
              <a:rPr lang="en-US" sz="2400">
                <a:solidFill>
                  <a:schemeClr val="tx1"/>
                </a:solidFill>
                <a:latin typeface="Verdana" charset="0"/>
              </a:rPr>
              <a:t>Why was IBM late getting into computer technology?</a:t>
            </a:r>
            <a:endParaRPr lang="en-US" sz="2400">
              <a:solidFill>
                <a:schemeClr val="tx1"/>
              </a:solidFill>
              <a:latin typeface="Courier New" charset="0"/>
            </a:endParaRPr>
          </a:p>
        </p:txBody>
      </p:sp>
      <p:sp>
        <p:nvSpPr>
          <p:cNvPr id="1005574" name="Text Box 6"/>
          <p:cNvSpPr txBox="1">
            <a:spLocks noChangeArrowheads="1"/>
          </p:cNvSpPr>
          <p:nvPr/>
        </p:nvSpPr>
        <p:spPr bwMode="auto">
          <a:xfrm>
            <a:off x="2143125" y="5065713"/>
            <a:ext cx="6713538" cy="1254125"/>
          </a:xfrm>
          <a:prstGeom prst="rect">
            <a:avLst/>
          </a:prstGeom>
          <a:noFill/>
          <a:ln w="9525">
            <a:solidFill>
              <a:srgbClr val="FF0000"/>
            </a:solidFill>
            <a:miter lim="800000"/>
            <a:headEnd/>
            <a:tailEnd/>
          </a:ln>
        </p:spPr>
        <p:txBody>
          <a:bodyPr>
            <a:prstTxWarp prst="textNoShape">
              <a:avLst/>
            </a:prstTxWarp>
            <a:spAutoFit/>
          </a:bodyPr>
          <a:lstStyle/>
          <a:p>
            <a:pPr>
              <a:lnSpc>
                <a:spcPct val="90000"/>
              </a:lnSpc>
              <a:spcBef>
                <a:spcPct val="0"/>
              </a:spcBef>
            </a:pPr>
            <a:r>
              <a:rPr lang="en-US" sz="2400" i="1">
                <a:solidFill>
                  <a:schemeClr val="tx1"/>
                </a:solidFill>
                <a:latin typeface="Verdana" charset="0"/>
              </a:rPr>
              <a:t>IBM was making too much money!</a:t>
            </a:r>
            <a:endParaRPr lang="en-US" sz="2400">
              <a:solidFill>
                <a:schemeClr val="tx1"/>
              </a:solidFill>
              <a:latin typeface="Verdana" charset="0"/>
            </a:endParaRPr>
          </a:p>
          <a:p>
            <a:pPr lvl="2">
              <a:lnSpc>
                <a:spcPct val="90000"/>
              </a:lnSpc>
              <a:spcBef>
                <a:spcPct val="0"/>
              </a:spcBef>
            </a:pPr>
            <a:r>
              <a:rPr lang="en-US" sz="2000">
                <a:solidFill>
                  <a:srgbClr val="56127A"/>
                </a:solidFill>
                <a:latin typeface="Verdana" charset="0"/>
              </a:rPr>
              <a:t>Even without computers, IBM revenues were doubling every 4 to 5 years in 40’s and 50’s.</a:t>
            </a:r>
            <a:endParaRPr lang="en-US" sz="2000">
              <a:solidFill>
                <a:srgbClr val="56127A"/>
              </a:solidFill>
              <a:latin typeface="Courier New" charset="0"/>
            </a:endParaRPr>
          </a:p>
        </p:txBody>
      </p:sp>
      <p:pic>
        <p:nvPicPr>
          <p:cNvPr id="91146" name="Picture 7"/>
          <p:cNvPicPr>
            <a:picLocks noChangeAspect="1" noChangeArrowheads="1"/>
          </p:cNvPicPr>
          <p:nvPr/>
        </p:nvPicPr>
        <p:blipFill>
          <a:blip r:embed="rId3"/>
          <a:srcRect/>
          <a:stretch>
            <a:fillRect/>
          </a:stretch>
        </p:blipFill>
        <p:spPr bwMode="auto">
          <a:xfrm>
            <a:off x="6172200" y="0"/>
            <a:ext cx="2133600" cy="1697038"/>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5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55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2" grpId="0" autoUpdateAnimBg="0"/>
      <p:bldP spid="1005573" grpId="0" autoUpdateAnimBg="0"/>
      <p:bldP spid="1005574" grpId="0" animBg="1"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8" name="Slide Number Placeholder 5"/>
          <p:cNvSpPr>
            <a:spLocks noGrp="1"/>
          </p:cNvSpPr>
          <p:nvPr>
            <p:ph type="sldNum" sz="quarter" idx="12"/>
          </p:nvPr>
        </p:nvSpPr>
        <p:spPr>
          <a:noFill/>
        </p:spPr>
        <p:txBody>
          <a:bodyPr/>
          <a:lstStyle/>
          <a:p>
            <a:fld id="{B3047FF4-16E7-4E4C-939C-A6604279D674}" type="slidenum">
              <a:rPr lang="en-US"/>
              <a:pPr/>
              <a:t>39</a:t>
            </a:fld>
            <a:endParaRPr lang="en-US" b="0">
              <a:solidFill>
                <a:srgbClr val="FBBA03"/>
              </a:solidFill>
            </a:endParaRPr>
          </a:p>
        </p:txBody>
      </p:sp>
      <p:sp>
        <p:nvSpPr>
          <p:cNvPr id="93189" name="Rectangle 2"/>
          <p:cNvSpPr>
            <a:spLocks noGrp="1" noChangeArrowheads="1"/>
          </p:cNvSpPr>
          <p:nvPr>
            <p:ph type="title"/>
          </p:nvPr>
        </p:nvSpPr>
        <p:spPr/>
        <p:txBody>
          <a:bodyPr/>
          <a:lstStyle/>
          <a:p>
            <a:r>
              <a:rPr lang="en-US"/>
              <a:t>Computers in mid 50’s</a:t>
            </a:r>
          </a:p>
        </p:txBody>
      </p:sp>
      <p:sp>
        <p:nvSpPr>
          <p:cNvPr id="93190" name="Rectangle 3"/>
          <p:cNvSpPr>
            <a:spLocks noGrp="1" noChangeArrowheads="1"/>
          </p:cNvSpPr>
          <p:nvPr>
            <p:ph type="body" idx="1"/>
          </p:nvPr>
        </p:nvSpPr>
        <p:spPr>
          <a:xfrm>
            <a:off x="533400" y="1143000"/>
            <a:ext cx="8124825" cy="4894263"/>
          </a:xfrm>
        </p:spPr>
        <p:txBody>
          <a:bodyPr/>
          <a:lstStyle/>
          <a:p>
            <a:pPr marL="381000" indent="-381000">
              <a:lnSpc>
                <a:spcPct val="100000"/>
              </a:lnSpc>
            </a:pPr>
            <a:r>
              <a:rPr lang="en-US" dirty="0"/>
              <a:t>Hardware was expensive</a:t>
            </a:r>
          </a:p>
          <a:p>
            <a:pPr marL="381000" indent="-381000">
              <a:lnSpc>
                <a:spcPct val="100000"/>
              </a:lnSpc>
            </a:pPr>
            <a:r>
              <a:rPr lang="en-US" dirty="0">
                <a:solidFill>
                  <a:schemeClr val="tx2"/>
                </a:solidFill>
              </a:rPr>
              <a:t>Stores were small (1000 words)</a:t>
            </a:r>
          </a:p>
          <a:p>
            <a:pPr marL="762000" lvl="1" indent="-304800">
              <a:lnSpc>
                <a:spcPct val="100000"/>
              </a:lnSpc>
              <a:buFontTx/>
              <a:buNone/>
            </a:pPr>
            <a:r>
              <a:rPr lang="en-US" sz="2000" dirty="0" err="1">
                <a:sym typeface="Symbol" charset="2"/>
              </a:rPr>
              <a:t></a:t>
            </a:r>
            <a:r>
              <a:rPr lang="en-US" sz="2000" dirty="0">
                <a:sym typeface="Symbol" charset="2"/>
              </a:rPr>
              <a:t> </a:t>
            </a:r>
            <a:r>
              <a:rPr lang="en-US" sz="2000" dirty="0"/>
              <a:t>No resident system software! </a:t>
            </a:r>
            <a:r>
              <a:rPr lang="en-US" sz="2000" dirty="0">
                <a:solidFill>
                  <a:schemeClr val="tx2"/>
                </a:solidFill>
              </a:rPr>
              <a:t> </a:t>
            </a:r>
          </a:p>
          <a:p>
            <a:pPr marL="381000" indent="-381000">
              <a:lnSpc>
                <a:spcPct val="100000"/>
              </a:lnSpc>
            </a:pPr>
            <a:r>
              <a:rPr lang="en-US" dirty="0">
                <a:solidFill>
                  <a:schemeClr val="tx2"/>
                </a:solidFill>
              </a:rPr>
              <a:t>Memory access time was </a:t>
            </a:r>
            <a:r>
              <a:rPr lang="en-US" dirty="0"/>
              <a:t>10 to 50 times slower</a:t>
            </a:r>
            <a:r>
              <a:rPr lang="en-US" dirty="0">
                <a:solidFill>
                  <a:schemeClr val="tx2"/>
                </a:solidFill>
              </a:rPr>
              <a:t> </a:t>
            </a:r>
            <a:r>
              <a:rPr lang="en-US" dirty="0"/>
              <a:t>than the processor cycle</a:t>
            </a:r>
          </a:p>
          <a:p>
            <a:pPr marL="762000" lvl="1" indent="-304800">
              <a:lnSpc>
                <a:spcPct val="100000"/>
              </a:lnSpc>
              <a:buFontTx/>
              <a:buNone/>
            </a:pPr>
            <a:r>
              <a:rPr lang="en-US" sz="2000" dirty="0" err="1">
                <a:sym typeface="Symbol" charset="2"/>
              </a:rPr>
              <a:t></a:t>
            </a:r>
            <a:r>
              <a:rPr lang="en-US" sz="2000" dirty="0">
                <a:sym typeface="Symbol" charset="2"/>
              </a:rPr>
              <a:t> </a:t>
            </a:r>
            <a:r>
              <a:rPr lang="en-US" sz="2000" dirty="0"/>
              <a:t>Instruction execution time was totally dominated by the </a:t>
            </a:r>
            <a:r>
              <a:rPr lang="en-US" sz="2000" i="1" dirty="0"/>
              <a:t>memory reference time</a:t>
            </a:r>
            <a:r>
              <a:rPr lang="en-US" sz="2000" dirty="0"/>
              <a:t>.</a:t>
            </a:r>
          </a:p>
          <a:p>
            <a:pPr marL="381000" indent="-381000">
              <a:lnSpc>
                <a:spcPct val="100000"/>
              </a:lnSpc>
            </a:pPr>
            <a:r>
              <a:rPr lang="en-US" dirty="0"/>
              <a:t>The </a:t>
            </a:r>
            <a:r>
              <a:rPr lang="en-US" i="1" dirty="0"/>
              <a:t>ability to design complex control circuits </a:t>
            </a:r>
            <a:r>
              <a:rPr lang="en-US" dirty="0"/>
              <a:t>to execute an instruction was the central design concern as opposed to </a:t>
            </a:r>
            <a:r>
              <a:rPr lang="en-US" i="1" dirty="0"/>
              <a:t>the speed</a:t>
            </a:r>
            <a:r>
              <a:rPr lang="en-US" dirty="0"/>
              <a:t> of decoding or an ALU operation </a:t>
            </a:r>
          </a:p>
          <a:p>
            <a:pPr marL="381000" indent="-381000">
              <a:lnSpc>
                <a:spcPct val="100000"/>
              </a:lnSpc>
            </a:pPr>
            <a:r>
              <a:rPr lang="en-US" dirty="0"/>
              <a:t>Programmer’s view of the machine was inseparable from the actual hardware implementation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 name="Group 21"/>
          <p:cNvGrpSpPr/>
          <p:nvPr/>
        </p:nvGrpSpPr>
        <p:grpSpPr>
          <a:xfrm>
            <a:off x="2590800" y="1371600"/>
            <a:ext cx="5867400" cy="4978063"/>
            <a:chOff x="2590800" y="1371600"/>
            <a:chExt cx="5867400" cy="4978063"/>
          </a:xfrm>
        </p:grpSpPr>
        <p:grpSp>
          <p:nvGrpSpPr>
            <p:cNvPr id="20" name="Group 19"/>
            <p:cNvGrpSpPr/>
            <p:nvPr/>
          </p:nvGrpSpPr>
          <p:grpSpPr>
            <a:xfrm>
              <a:off x="2590800" y="1371600"/>
              <a:ext cx="3886200" cy="4730476"/>
              <a:chOff x="2590800" y="1371600"/>
              <a:chExt cx="3886200" cy="4730476"/>
            </a:xfrm>
          </p:grpSpPr>
          <p:grpSp>
            <p:nvGrpSpPr>
              <p:cNvPr id="19" name="Group 18"/>
              <p:cNvGrpSpPr/>
              <p:nvPr/>
            </p:nvGrpSpPr>
            <p:grpSpPr>
              <a:xfrm>
                <a:off x="2590800" y="1371600"/>
                <a:ext cx="3886200" cy="4730476"/>
                <a:chOff x="2590800" y="1371600"/>
                <a:chExt cx="3886200" cy="4730476"/>
              </a:xfrm>
            </p:grpSpPr>
            <p:sp>
              <p:nvSpPr>
                <p:cNvPr id="15" name="Oval 14"/>
                <p:cNvSpPr/>
                <p:nvPr/>
              </p:nvSpPr>
              <p:spPr bwMode="auto">
                <a:xfrm>
                  <a:off x="2590800" y="1371600"/>
                  <a:ext cx="3886200" cy="2971800"/>
                </a:xfrm>
                <a:prstGeom prst="ellipse">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sp>
              <p:nvSpPr>
                <p:cNvPr id="12" name="Manual Operation 11"/>
                <p:cNvSpPr/>
                <p:nvPr/>
              </p:nvSpPr>
              <p:spPr bwMode="auto">
                <a:xfrm rot="1534091" flipV="1">
                  <a:off x="3160816" y="4882876"/>
                  <a:ext cx="1600200" cy="1219200"/>
                </a:xfrm>
                <a:prstGeom prst="flowChartManualOperation">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cxnSp>
              <p:nvCxnSpPr>
                <p:cNvPr id="14" name="Straight Connector 13"/>
                <p:cNvCxnSpPr>
                  <a:stCxn id="12" idx="2"/>
                  <a:endCxn id="15" idx="4"/>
                </p:cNvCxnSpPr>
                <p:nvPr/>
              </p:nvCxnSpPr>
              <p:spPr bwMode="auto">
                <a:xfrm rot="5400000" flipH="1" flipV="1">
                  <a:off x="4079369" y="4488042"/>
                  <a:ext cx="599173" cy="309890"/>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sp>
            <p:nvSpPr>
              <p:cNvPr id="18" name="TextBox 17"/>
              <p:cNvSpPr txBox="1"/>
              <p:nvPr/>
            </p:nvSpPr>
            <p:spPr>
              <a:xfrm rot="1580343">
                <a:off x="2992166" y="5616560"/>
                <a:ext cx="1652791" cy="400110"/>
              </a:xfrm>
              <a:prstGeom prst="rect">
                <a:avLst/>
              </a:prstGeom>
              <a:noFill/>
            </p:spPr>
            <p:txBody>
              <a:bodyPr wrap="none" rtlCol="0">
                <a:spAutoFit/>
              </a:bodyPr>
              <a:lstStyle/>
              <a:p>
                <a:r>
                  <a:rPr lang="en-US" sz="2000" dirty="0" smtClean="0">
                    <a:solidFill>
                      <a:srgbClr val="000000"/>
                    </a:solidFill>
                  </a:rPr>
                  <a:t>Compatibility</a:t>
                </a:r>
              </a:p>
            </p:txBody>
          </p:sp>
        </p:grpSp>
        <p:sp>
          <p:nvSpPr>
            <p:cNvPr id="21" name="TextBox 20"/>
            <p:cNvSpPr txBox="1"/>
            <p:nvPr/>
          </p:nvSpPr>
          <p:spPr>
            <a:xfrm>
              <a:off x="4800600" y="5334000"/>
              <a:ext cx="3657600" cy="1015663"/>
            </a:xfrm>
            <a:prstGeom prst="rect">
              <a:avLst/>
            </a:prstGeom>
            <a:noFill/>
          </p:spPr>
          <p:txBody>
            <a:bodyPr wrap="square" rtlCol="0">
              <a:spAutoFit/>
            </a:bodyPr>
            <a:lstStyle/>
            <a:p>
              <a:r>
                <a:rPr lang="en-US" sz="2000" dirty="0" smtClean="0">
                  <a:solidFill>
                    <a:srgbClr val="000000"/>
                  </a:solidFill>
                </a:rPr>
                <a:t>Cost of software development makes compatibility a major force in market</a:t>
              </a:r>
              <a:endParaRPr lang="en-US" sz="2000" dirty="0">
                <a:solidFill>
                  <a:srgbClr val="000000"/>
                </a:solidFill>
              </a:endParaRPr>
            </a:p>
          </p:txBody>
        </p:sp>
      </p:grpSp>
      <p:sp>
        <p:nvSpPr>
          <p:cNvPr id="2" name="Title 1"/>
          <p:cNvSpPr>
            <a:spLocks noGrp="1"/>
          </p:cNvSpPr>
          <p:nvPr>
            <p:ph type="title"/>
          </p:nvPr>
        </p:nvSpPr>
        <p:spPr/>
        <p:txBody>
          <a:bodyPr/>
          <a:lstStyle/>
          <a:p>
            <a:r>
              <a:rPr lang="en-US" dirty="0" smtClean="0"/>
              <a:t>Architecture continually changing</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4</a:t>
            </a:fld>
            <a:endParaRPr lang="en-US" b="0">
              <a:solidFill>
                <a:srgbClr val="FBBA03"/>
              </a:solidFill>
            </a:endParaRPr>
          </a:p>
        </p:txBody>
      </p:sp>
      <p:sp>
        <p:nvSpPr>
          <p:cNvPr id="5" name="Rectangle 4"/>
          <p:cNvSpPr/>
          <p:nvPr/>
        </p:nvSpPr>
        <p:spPr bwMode="auto">
          <a:xfrm>
            <a:off x="3581400" y="18288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Applications</a:t>
            </a:r>
            <a:endParaRPr kumimoji="0" lang="en-US" sz="2400" b="0" i="0" u="none" strike="noStrike" cap="none" normalizeH="0" baseline="0" dirty="0">
              <a:ln>
                <a:noFill/>
              </a:ln>
              <a:solidFill>
                <a:schemeClr val="tx2"/>
              </a:solidFill>
              <a:effectLst/>
              <a:latin typeface="Arial" charset="0"/>
            </a:endParaRPr>
          </a:p>
        </p:txBody>
      </p:sp>
      <p:sp>
        <p:nvSpPr>
          <p:cNvPr id="6" name="Rectangle 5"/>
          <p:cNvSpPr/>
          <p:nvPr/>
        </p:nvSpPr>
        <p:spPr bwMode="auto">
          <a:xfrm>
            <a:off x="3581400" y="31242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Technology</a:t>
            </a:r>
            <a:endParaRPr kumimoji="0" lang="en-US" sz="2400" b="0" i="0" u="none" strike="noStrike" cap="none" normalizeH="0" baseline="0" dirty="0">
              <a:ln>
                <a:noFill/>
              </a:ln>
              <a:solidFill>
                <a:schemeClr val="tx2"/>
              </a:solidFill>
              <a:effectLst/>
              <a:latin typeface="Arial" charset="0"/>
            </a:endParaRPr>
          </a:p>
        </p:txBody>
      </p:sp>
      <p:sp>
        <p:nvSpPr>
          <p:cNvPr id="7" name="Curved Right Arrow 6"/>
          <p:cNvSpPr/>
          <p:nvPr/>
        </p:nvSpPr>
        <p:spPr bwMode="auto">
          <a:xfrm>
            <a:off x="28956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sp>
        <p:nvSpPr>
          <p:cNvPr id="8" name="Curved Right Arrow 7"/>
          <p:cNvSpPr/>
          <p:nvPr/>
        </p:nvSpPr>
        <p:spPr bwMode="auto">
          <a:xfrm flipH="1" flipV="1">
            <a:off x="53340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sp>
        <p:nvSpPr>
          <p:cNvPr id="9" name="TextBox 8"/>
          <p:cNvSpPr txBox="1"/>
          <p:nvPr/>
        </p:nvSpPr>
        <p:spPr>
          <a:xfrm>
            <a:off x="685800" y="1447800"/>
            <a:ext cx="2133599" cy="3046988"/>
          </a:xfrm>
          <a:prstGeom prst="rect">
            <a:avLst/>
          </a:prstGeom>
          <a:noFill/>
        </p:spPr>
        <p:txBody>
          <a:bodyPr wrap="square" rtlCol="0">
            <a:spAutoFit/>
          </a:bodyPr>
          <a:lstStyle/>
          <a:p>
            <a:r>
              <a:rPr lang="en-US" sz="2400" dirty="0" smtClean="0">
                <a:solidFill>
                  <a:srgbClr val="000000"/>
                </a:solidFill>
              </a:rPr>
              <a:t>Applications suggest how to improve technology, provide revenue to fund development</a:t>
            </a:r>
            <a:endParaRPr lang="en-US" sz="2400" dirty="0">
              <a:solidFill>
                <a:srgbClr val="000000"/>
              </a:solidFill>
            </a:endParaRPr>
          </a:p>
        </p:txBody>
      </p:sp>
      <p:sp>
        <p:nvSpPr>
          <p:cNvPr id="10" name="TextBox 9"/>
          <p:cNvSpPr txBox="1"/>
          <p:nvPr/>
        </p:nvSpPr>
        <p:spPr>
          <a:xfrm>
            <a:off x="6629400" y="1676400"/>
            <a:ext cx="2133599" cy="1938992"/>
          </a:xfrm>
          <a:prstGeom prst="rect">
            <a:avLst/>
          </a:prstGeom>
          <a:noFill/>
        </p:spPr>
        <p:txBody>
          <a:bodyPr wrap="square" rtlCol="0">
            <a:spAutoFit/>
          </a:bodyPr>
          <a:lstStyle/>
          <a:p>
            <a:r>
              <a:rPr lang="en-US" sz="2400" dirty="0" smtClean="0">
                <a:solidFill>
                  <a:srgbClr val="000000"/>
                </a:solidFill>
              </a:rPr>
              <a:t>Improved technologies make new applications possible</a:t>
            </a:r>
            <a:endParaRPr 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6" name="Slide Number Placeholder 5"/>
          <p:cNvSpPr>
            <a:spLocks noGrp="1"/>
          </p:cNvSpPr>
          <p:nvPr>
            <p:ph type="sldNum" sz="quarter" idx="12"/>
          </p:nvPr>
        </p:nvSpPr>
        <p:spPr>
          <a:noFill/>
        </p:spPr>
        <p:txBody>
          <a:bodyPr/>
          <a:lstStyle/>
          <a:p>
            <a:fld id="{EA4BCC2B-6753-0343-AD8A-1373827C71BE}" type="slidenum">
              <a:rPr lang="en-US"/>
              <a:pPr/>
              <a:t>40</a:t>
            </a:fld>
            <a:endParaRPr lang="en-US" b="0">
              <a:solidFill>
                <a:srgbClr val="FBBA03"/>
              </a:solidFill>
            </a:endParaRPr>
          </a:p>
        </p:txBody>
      </p:sp>
      <p:sp>
        <p:nvSpPr>
          <p:cNvPr id="95237" name="Rectangle 2"/>
          <p:cNvSpPr>
            <a:spLocks noGrp="1" noChangeArrowheads="1"/>
          </p:cNvSpPr>
          <p:nvPr>
            <p:ph type="title"/>
          </p:nvPr>
        </p:nvSpPr>
        <p:spPr>
          <a:xfrm>
            <a:off x="250825" y="214313"/>
            <a:ext cx="8521700" cy="1022350"/>
          </a:xfrm>
        </p:spPr>
        <p:txBody>
          <a:bodyPr/>
          <a:lstStyle/>
          <a:p>
            <a:r>
              <a:rPr lang="en-US"/>
              <a:t>The IBM 650 (1953-4)</a:t>
            </a:r>
          </a:p>
        </p:txBody>
      </p:sp>
      <p:pic>
        <p:nvPicPr>
          <p:cNvPr id="95238" name="Picture 3"/>
          <p:cNvPicPr>
            <a:picLocks noChangeAspect="1" noChangeArrowheads="1"/>
          </p:cNvPicPr>
          <p:nvPr/>
        </p:nvPicPr>
        <p:blipFill>
          <a:blip r:embed="rId3"/>
          <a:srcRect/>
          <a:stretch>
            <a:fillRect/>
          </a:stretch>
        </p:blipFill>
        <p:spPr bwMode="auto">
          <a:xfrm>
            <a:off x="936625" y="1174750"/>
            <a:ext cx="7683500" cy="4729163"/>
          </a:xfrm>
          <a:prstGeom prst="rect">
            <a:avLst/>
          </a:prstGeom>
          <a:noFill/>
          <a:ln w="9525">
            <a:noFill/>
            <a:miter lim="800000"/>
            <a:headEnd/>
            <a:tailEnd/>
          </a:ln>
        </p:spPr>
      </p:pic>
      <p:sp>
        <p:nvSpPr>
          <p:cNvPr id="95239" name="Text Box 4"/>
          <p:cNvSpPr txBox="1">
            <a:spLocks noChangeArrowheads="1"/>
          </p:cNvSpPr>
          <p:nvPr/>
        </p:nvSpPr>
        <p:spPr bwMode="auto">
          <a:xfrm>
            <a:off x="5795963" y="6219825"/>
            <a:ext cx="3167062" cy="396875"/>
          </a:xfrm>
          <a:prstGeom prst="rect">
            <a:avLst/>
          </a:prstGeom>
          <a:noFill/>
          <a:ln w="9525">
            <a:noFill/>
            <a:miter lim="800000"/>
            <a:headEnd/>
            <a:tailEnd/>
          </a:ln>
        </p:spPr>
        <p:txBody>
          <a:bodyPr wrap="none" anchor="ctr">
            <a:prstTxWarp prst="textNoShape">
              <a:avLst/>
            </a:prstTxWarp>
            <a:spAutoFit/>
          </a:bodyPr>
          <a:lstStyle/>
          <a:p>
            <a:pPr algn="ctr" eaLnBrk="1" hangingPunct="1">
              <a:spcBef>
                <a:spcPct val="0"/>
              </a:spcBef>
            </a:pPr>
            <a:r>
              <a:rPr lang="en-US" sz="2000" i="1">
                <a:solidFill>
                  <a:schemeClr val="tx1"/>
                </a:solidFill>
              </a:rPr>
              <a:t>[From 650 Manual, © IBM]</a:t>
            </a:r>
          </a:p>
        </p:txBody>
      </p:sp>
      <p:sp>
        <p:nvSpPr>
          <p:cNvPr id="95240" name="Text Box 5"/>
          <p:cNvSpPr txBox="1">
            <a:spLocks noChangeArrowheads="1"/>
          </p:cNvSpPr>
          <p:nvPr/>
        </p:nvSpPr>
        <p:spPr bwMode="auto">
          <a:xfrm>
            <a:off x="0" y="1890713"/>
            <a:ext cx="2525713" cy="13112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rPr>
              <a:t>Magnetic Drum (1,000 or 2,000</a:t>
            </a:r>
          </a:p>
          <a:p>
            <a:pPr algn="ctr" eaLnBrk="1" hangingPunct="1">
              <a:spcBef>
                <a:spcPct val="0"/>
              </a:spcBef>
            </a:pPr>
            <a:r>
              <a:rPr lang="en-US" sz="2000" i="1">
                <a:solidFill>
                  <a:schemeClr val="tx1"/>
                </a:solidFill>
              </a:rPr>
              <a:t>10-digit decimal words)</a:t>
            </a:r>
          </a:p>
        </p:txBody>
      </p:sp>
      <p:sp>
        <p:nvSpPr>
          <p:cNvPr id="95241" name="Line 6"/>
          <p:cNvSpPr>
            <a:spLocks noChangeShapeType="1"/>
          </p:cNvSpPr>
          <p:nvPr/>
        </p:nvSpPr>
        <p:spPr bwMode="auto">
          <a:xfrm flipV="1">
            <a:off x="2239963" y="2562225"/>
            <a:ext cx="347662" cy="46038"/>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p>
        </p:txBody>
      </p:sp>
      <p:sp>
        <p:nvSpPr>
          <p:cNvPr id="95242" name="Line 7"/>
          <p:cNvSpPr>
            <a:spLocks noChangeShapeType="1"/>
          </p:cNvSpPr>
          <p:nvPr/>
        </p:nvSpPr>
        <p:spPr bwMode="auto">
          <a:xfrm flipV="1">
            <a:off x="2887663" y="5589588"/>
            <a:ext cx="936625" cy="625475"/>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p>
        </p:txBody>
      </p:sp>
      <p:sp>
        <p:nvSpPr>
          <p:cNvPr id="95243" name="Text Box 8"/>
          <p:cNvSpPr txBox="1">
            <a:spLocks noChangeArrowheads="1"/>
          </p:cNvSpPr>
          <p:nvPr/>
        </p:nvSpPr>
        <p:spPr bwMode="auto">
          <a:xfrm>
            <a:off x="1538288" y="5905500"/>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rPr>
              <a:t>20-digit accumulator</a:t>
            </a:r>
          </a:p>
        </p:txBody>
      </p:sp>
      <p:sp>
        <p:nvSpPr>
          <p:cNvPr id="95244" name="Text Box 9"/>
          <p:cNvSpPr txBox="1">
            <a:spLocks noChangeArrowheads="1"/>
          </p:cNvSpPr>
          <p:nvPr/>
        </p:nvSpPr>
        <p:spPr bwMode="auto">
          <a:xfrm>
            <a:off x="6791325" y="2117725"/>
            <a:ext cx="2154238" cy="10064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rPr>
              <a:t>Active instruction (including next program counter)</a:t>
            </a:r>
          </a:p>
        </p:txBody>
      </p:sp>
      <p:sp>
        <p:nvSpPr>
          <p:cNvPr id="95245" name="Line 10"/>
          <p:cNvSpPr>
            <a:spLocks noChangeShapeType="1"/>
          </p:cNvSpPr>
          <p:nvPr/>
        </p:nvSpPr>
        <p:spPr bwMode="auto">
          <a:xfrm flipH="1">
            <a:off x="7239000" y="3079750"/>
            <a:ext cx="185738" cy="349250"/>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p>
        </p:txBody>
      </p:sp>
      <p:sp>
        <p:nvSpPr>
          <p:cNvPr id="95246" name="Line 11"/>
          <p:cNvSpPr>
            <a:spLocks noChangeShapeType="1"/>
          </p:cNvSpPr>
          <p:nvPr/>
        </p:nvSpPr>
        <p:spPr bwMode="auto">
          <a:xfrm flipH="1" flipV="1">
            <a:off x="5870575" y="4806950"/>
            <a:ext cx="725488" cy="1004888"/>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p>
        </p:txBody>
      </p:sp>
      <p:sp>
        <p:nvSpPr>
          <p:cNvPr id="95247" name="Text Box 12"/>
          <p:cNvSpPr txBox="1">
            <a:spLocks noChangeArrowheads="1"/>
          </p:cNvSpPr>
          <p:nvPr/>
        </p:nvSpPr>
        <p:spPr bwMode="auto">
          <a:xfrm>
            <a:off x="6457950" y="5468938"/>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rPr>
              <a:t>Digit-serial ALU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288" name="Picture 5"/>
          <p:cNvPicPr>
            <a:picLocks noChangeAspect="1" noChangeArrowheads="1"/>
          </p:cNvPicPr>
          <p:nvPr/>
        </p:nvPicPr>
        <p:blipFill>
          <a:blip r:embed="rId3">
            <a:alphaModFix/>
          </a:blip>
          <a:srcRect/>
          <a:stretch>
            <a:fillRect/>
          </a:stretch>
        </p:blipFill>
        <p:spPr bwMode="auto">
          <a:xfrm>
            <a:off x="4648200" y="2971800"/>
            <a:ext cx="4787900" cy="4052963"/>
          </a:xfrm>
          <a:prstGeom prst="rect">
            <a:avLst/>
          </a:prstGeom>
          <a:noFill/>
          <a:ln w="12700">
            <a:noFill/>
            <a:miter lim="800000"/>
            <a:headEnd/>
            <a:tailEnd/>
          </a:ln>
        </p:spPr>
      </p:pic>
      <p:sp>
        <p:nvSpPr>
          <p:cNvPr id="97284" name="Slide Number Placeholder 5"/>
          <p:cNvSpPr>
            <a:spLocks noGrp="1"/>
          </p:cNvSpPr>
          <p:nvPr>
            <p:ph type="sldNum" sz="quarter" idx="12"/>
          </p:nvPr>
        </p:nvSpPr>
        <p:spPr>
          <a:noFill/>
        </p:spPr>
        <p:txBody>
          <a:bodyPr/>
          <a:lstStyle/>
          <a:p>
            <a:fld id="{29D62AAD-6ABA-6844-AE00-C5515452B87A}" type="slidenum">
              <a:rPr lang="en-US"/>
              <a:pPr/>
              <a:t>41</a:t>
            </a:fld>
            <a:endParaRPr lang="en-US" b="0">
              <a:solidFill>
                <a:srgbClr val="FBBA03"/>
              </a:solidFill>
            </a:endParaRPr>
          </a:p>
        </p:txBody>
      </p:sp>
      <p:sp>
        <p:nvSpPr>
          <p:cNvPr id="97285" name="Rectangle 2"/>
          <p:cNvSpPr>
            <a:spLocks noGrp="1" noChangeArrowheads="1"/>
          </p:cNvSpPr>
          <p:nvPr>
            <p:ph type="title"/>
          </p:nvPr>
        </p:nvSpPr>
        <p:spPr>
          <a:xfrm>
            <a:off x="250825" y="214313"/>
            <a:ext cx="8521700" cy="1022350"/>
          </a:xfrm>
        </p:spPr>
        <p:txBody>
          <a:bodyPr/>
          <a:lstStyle/>
          <a:p>
            <a:r>
              <a:rPr lang="en-US"/>
              <a:t>Programmer’s view of the IBM 650</a:t>
            </a:r>
          </a:p>
        </p:txBody>
      </p:sp>
      <p:sp>
        <p:nvSpPr>
          <p:cNvPr id="97286" name="Rectangle 3"/>
          <p:cNvSpPr>
            <a:spLocks noChangeArrowheads="1"/>
          </p:cNvSpPr>
          <p:nvPr/>
        </p:nvSpPr>
        <p:spPr bwMode="auto">
          <a:xfrm>
            <a:off x="685800" y="1066800"/>
            <a:ext cx="7656513" cy="2252662"/>
          </a:xfrm>
          <a:prstGeom prst="rect">
            <a:avLst/>
          </a:prstGeom>
          <a:noFill/>
          <a:ln w="9525">
            <a:noFill/>
            <a:miter lim="800000"/>
            <a:headEnd/>
            <a:tailEnd/>
          </a:ln>
        </p:spPr>
        <p:txBody>
          <a:bodyPr>
            <a:prstTxWarp prst="textNoShape">
              <a:avLst/>
            </a:prstTxWarp>
          </a:bodyPr>
          <a:lstStyle/>
          <a:p>
            <a:pPr marL="381000" indent="-381000">
              <a:lnSpc>
                <a:spcPct val="90000"/>
              </a:lnSpc>
              <a:spcBef>
                <a:spcPct val="0"/>
              </a:spcBef>
            </a:pPr>
            <a:r>
              <a:rPr lang="en-US" sz="2400" dirty="0">
                <a:solidFill>
                  <a:schemeClr val="tx1"/>
                </a:solidFill>
                <a:latin typeface="Verdana" charset="0"/>
              </a:rPr>
              <a:t>A drum machine with 44 instructions</a:t>
            </a:r>
          </a:p>
          <a:p>
            <a:pPr marL="381000" indent="-381000">
              <a:lnSpc>
                <a:spcPct val="90000"/>
              </a:lnSpc>
              <a:spcBef>
                <a:spcPct val="0"/>
              </a:spcBef>
            </a:pPr>
            <a:endParaRPr lang="en-US" sz="2400" dirty="0">
              <a:solidFill>
                <a:schemeClr val="tx1"/>
              </a:solidFill>
              <a:latin typeface="Verdana" charset="0"/>
            </a:endParaRPr>
          </a:p>
          <a:p>
            <a:pPr marL="381000" indent="-381000">
              <a:lnSpc>
                <a:spcPct val="90000"/>
              </a:lnSpc>
              <a:spcBef>
                <a:spcPct val="0"/>
              </a:spcBef>
            </a:pPr>
            <a:r>
              <a:rPr lang="en-US" sz="2000" dirty="0">
                <a:solidFill>
                  <a:schemeClr val="tx1"/>
                </a:solidFill>
                <a:latin typeface="Verdana" charset="0"/>
              </a:rPr>
              <a:t>Instruction:      60 1234 1009</a:t>
            </a:r>
          </a:p>
          <a:p>
            <a:pPr marL="762000" lvl="1" indent="-304800">
              <a:lnSpc>
                <a:spcPct val="90000"/>
              </a:lnSpc>
              <a:spcBef>
                <a:spcPct val="0"/>
              </a:spcBef>
              <a:buFontTx/>
              <a:buChar char="•"/>
            </a:pPr>
            <a:r>
              <a:rPr lang="en-US" sz="2000" dirty="0">
                <a:solidFill>
                  <a:schemeClr val="tx1"/>
                </a:solidFill>
                <a:latin typeface="Verdana" charset="0"/>
              </a:rPr>
              <a:t>“Load the contents of location 1234 into the </a:t>
            </a:r>
            <a:r>
              <a:rPr lang="en-US" sz="2000" i="1" dirty="0">
                <a:solidFill>
                  <a:schemeClr val="tx1"/>
                </a:solidFill>
                <a:latin typeface="Verdana" charset="0"/>
              </a:rPr>
              <a:t>distribution</a:t>
            </a:r>
            <a:r>
              <a:rPr lang="en-US" sz="2000" dirty="0">
                <a:solidFill>
                  <a:schemeClr val="tx1"/>
                </a:solidFill>
                <a:latin typeface="Verdana" charset="0"/>
              </a:rPr>
              <a:t>; put it also into the </a:t>
            </a:r>
            <a:r>
              <a:rPr lang="en-US" sz="2000" i="1" dirty="0">
                <a:solidFill>
                  <a:schemeClr val="tx1"/>
                </a:solidFill>
                <a:latin typeface="Verdana" charset="0"/>
              </a:rPr>
              <a:t>upper accumulator</a:t>
            </a:r>
            <a:r>
              <a:rPr lang="en-US" sz="2000" dirty="0">
                <a:solidFill>
                  <a:schemeClr val="tx1"/>
                </a:solidFill>
                <a:latin typeface="Verdana" charset="0"/>
              </a:rPr>
              <a:t>; set </a:t>
            </a:r>
            <a:r>
              <a:rPr lang="en-US" sz="2000" i="1" dirty="0">
                <a:solidFill>
                  <a:schemeClr val="tx1"/>
                </a:solidFill>
                <a:latin typeface="Verdana" charset="0"/>
              </a:rPr>
              <a:t>lower accumulator</a:t>
            </a:r>
            <a:r>
              <a:rPr lang="en-US" sz="2000" dirty="0">
                <a:solidFill>
                  <a:schemeClr val="tx1"/>
                </a:solidFill>
                <a:latin typeface="Verdana" charset="0"/>
              </a:rPr>
              <a:t> to zero; and then go to location 1009 for the next instruction.”</a:t>
            </a:r>
          </a:p>
          <a:p>
            <a:pPr marL="381000" indent="-381000" eaLnBrk="1" hangingPunct="1">
              <a:lnSpc>
                <a:spcPct val="90000"/>
              </a:lnSpc>
              <a:spcBef>
                <a:spcPct val="20000"/>
              </a:spcBef>
            </a:pPr>
            <a:endParaRPr lang="en-US" sz="2800" dirty="0">
              <a:solidFill>
                <a:schemeClr val="tx1"/>
              </a:solidFill>
              <a:latin typeface="Verdana" charset="0"/>
            </a:endParaRPr>
          </a:p>
        </p:txBody>
      </p:sp>
      <p:sp>
        <p:nvSpPr>
          <p:cNvPr id="1027076" name="Text Box 4"/>
          <p:cNvSpPr txBox="1">
            <a:spLocks noChangeArrowheads="1"/>
          </p:cNvSpPr>
          <p:nvPr/>
        </p:nvSpPr>
        <p:spPr bwMode="auto">
          <a:xfrm>
            <a:off x="685800" y="4572000"/>
            <a:ext cx="4468811" cy="1428083"/>
          </a:xfrm>
          <a:prstGeom prst="rect">
            <a:avLst/>
          </a:prstGeom>
          <a:noFill/>
          <a:ln w="9525">
            <a:solidFill>
              <a:srgbClr val="FF0000"/>
            </a:solidFill>
            <a:miter lim="800000"/>
            <a:headEnd/>
            <a:tailEnd/>
          </a:ln>
        </p:spPr>
        <p:txBody>
          <a:bodyPr wrap="square">
            <a:prstTxWarp prst="textNoShape">
              <a:avLst/>
            </a:prstTxWarp>
            <a:spAutoFit/>
          </a:bodyPr>
          <a:lstStyle/>
          <a:p>
            <a:pPr>
              <a:lnSpc>
                <a:spcPct val="90000"/>
              </a:lnSpc>
              <a:spcBef>
                <a:spcPct val="0"/>
              </a:spcBef>
            </a:pPr>
            <a:r>
              <a:rPr lang="en-US" sz="2400" i="1" dirty="0">
                <a:solidFill>
                  <a:schemeClr val="tx1"/>
                </a:solidFill>
                <a:latin typeface="Verdana" charset="0"/>
              </a:rPr>
              <a:t>Good programmers optimized the placement of instructions on the drum to reduce latency!</a:t>
            </a:r>
            <a:endParaRPr lang="en-US" sz="2400" dirty="0">
              <a:solidFill>
                <a:schemeClr val="tx1"/>
              </a:solidFill>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76" grpId="0" animBg="1" autoUpdateAnimBg="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2" name="Slide Number Placeholder 5"/>
          <p:cNvSpPr>
            <a:spLocks noGrp="1"/>
          </p:cNvSpPr>
          <p:nvPr>
            <p:ph type="sldNum" sz="quarter" idx="12"/>
          </p:nvPr>
        </p:nvSpPr>
        <p:spPr>
          <a:noFill/>
        </p:spPr>
        <p:txBody>
          <a:bodyPr/>
          <a:lstStyle/>
          <a:p>
            <a:fld id="{10E7E45D-6336-B04A-A4C4-B58C72E117E1}" type="slidenum">
              <a:rPr lang="en-US"/>
              <a:pPr/>
              <a:t>42</a:t>
            </a:fld>
            <a:endParaRPr lang="en-US" b="0">
              <a:solidFill>
                <a:srgbClr val="FBBA03"/>
              </a:solidFill>
            </a:endParaRPr>
          </a:p>
        </p:txBody>
      </p:sp>
      <p:sp>
        <p:nvSpPr>
          <p:cNvPr id="99333" name="Rectangle 2"/>
          <p:cNvSpPr>
            <a:spLocks noGrp="1" noChangeArrowheads="1"/>
          </p:cNvSpPr>
          <p:nvPr>
            <p:ph type="title"/>
          </p:nvPr>
        </p:nvSpPr>
        <p:spPr>
          <a:xfrm>
            <a:off x="279400" y="482600"/>
            <a:ext cx="7391400" cy="711200"/>
          </a:xfrm>
          <a:noFill/>
        </p:spPr>
        <p:txBody>
          <a:bodyPr lIns="90488" tIns="44450" rIns="90488" bIns="44450"/>
          <a:lstStyle/>
          <a:p>
            <a:r>
              <a:rPr lang="en-US"/>
              <a:t>The Earliest Instruction Sets</a:t>
            </a:r>
          </a:p>
        </p:txBody>
      </p:sp>
      <p:sp>
        <p:nvSpPr>
          <p:cNvPr id="99334" name="Rectangle 3" descr="25%"/>
          <p:cNvSpPr>
            <a:spLocks noChangeArrowheads="1"/>
          </p:cNvSpPr>
          <p:nvPr/>
        </p:nvSpPr>
        <p:spPr bwMode="auto">
          <a:xfrm>
            <a:off x="1660525" y="1804988"/>
            <a:ext cx="5911850" cy="5035550"/>
          </a:xfrm>
          <a:prstGeom prst="rect">
            <a:avLst/>
          </a:prstGeom>
          <a:noFill/>
          <a:ln w="12700">
            <a:noFill/>
            <a:miter lim="800000"/>
            <a:headEnd/>
            <a:tailEnd/>
          </a:ln>
        </p:spPr>
        <p:txBody>
          <a:bodyPr wrap="none" anchor="ctr">
            <a:prstTxWarp prst="textNoShape">
              <a:avLst/>
            </a:prstTxWarp>
          </a:bodyPr>
          <a:lstStyle/>
          <a:p>
            <a:endParaRPr lang="en-US"/>
          </a:p>
        </p:txBody>
      </p:sp>
      <p:sp>
        <p:nvSpPr>
          <p:cNvPr id="99335" name="Rectangle 4" descr="25%"/>
          <p:cNvSpPr>
            <a:spLocks noChangeArrowheads="1"/>
          </p:cNvSpPr>
          <p:nvPr/>
        </p:nvSpPr>
        <p:spPr bwMode="auto">
          <a:xfrm>
            <a:off x="334963" y="1395413"/>
            <a:ext cx="8794750" cy="454025"/>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2400" i="1">
                <a:solidFill>
                  <a:schemeClr val="tx1"/>
                </a:solidFill>
                <a:latin typeface="Verdana" charset="0"/>
              </a:rPr>
              <a:t>Single Accumulator</a:t>
            </a:r>
            <a:r>
              <a:rPr lang="en-US" sz="2400">
                <a:solidFill>
                  <a:schemeClr val="tx1"/>
                </a:solidFill>
                <a:latin typeface="Verdana" charset="0"/>
              </a:rPr>
              <a:t>  - A carry-over from the calculators.</a:t>
            </a:r>
          </a:p>
        </p:txBody>
      </p:sp>
      <p:sp>
        <p:nvSpPr>
          <p:cNvPr id="1028101" name="Rectangle 5" descr="25%"/>
          <p:cNvSpPr>
            <a:spLocks noChangeArrowheads="1"/>
          </p:cNvSpPr>
          <p:nvPr/>
        </p:nvSpPr>
        <p:spPr bwMode="auto">
          <a:xfrm>
            <a:off x="909638" y="1982788"/>
            <a:ext cx="7650162" cy="3825875"/>
          </a:xfrm>
          <a:prstGeom prst="rect">
            <a:avLst/>
          </a:prstGeom>
          <a:noFill/>
          <a:ln w="12700">
            <a:solidFill>
              <a:srgbClr val="FF0000"/>
            </a:solidFill>
            <a:miter lim="800000"/>
            <a:headEnd/>
            <a:tailEnd/>
          </a:ln>
        </p:spPr>
        <p:txBody>
          <a:bodyPr wrap="none" lIns="90488" tIns="44450" rIns="90488" bIns="44450">
            <a:prstTxWarp prst="textNoShape">
              <a:avLst/>
            </a:prstTxWarp>
            <a:spAutoFit/>
          </a:bodyPr>
          <a:lstStyle/>
          <a:p>
            <a:pPr>
              <a:lnSpc>
                <a:spcPct val="80000"/>
              </a:lnSpc>
              <a:spcBef>
                <a:spcPct val="0"/>
              </a:spcBef>
            </a:pPr>
            <a:r>
              <a:rPr lang="en-US" sz="1800">
                <a:solidFill>
                  <a:srgbClr val="56127A"/>
                </a:solidFill>
                <a:latin typeface="Verdana" charset="0"/>
              </a:rPr>
              <a:t>LOAD		x		AC </a:t>
            </a:r>
            <a:r>
              <a:rPr lang="en-US" sz="1800">
                <a:solidFill>
                  <a:srgbClr val="56127A"/>
                </a:solidFill>
                <a:latin typeface="Symbol" charset="2"/>
              </a:rPr>
              <a:t></a:t>
            </a:r>
            <a:r>
              <a:rPr lang="en-US" sz="1800">
                <a:solidFill>
                  <a:srgbClr val="56127A"/>
                </a:solidFill>
                <a:latin typeface="Verdana" charset="0"/>
              </a:rPr>
              <a:t> M[x]</a:t>
            </a:r>
          </a:p>
          <a:p>
            <a:pPr>
              <a:lnSpc>
                <a:spcPct val="80000"/>
              </a:lnSpc>
              <a:spcBef>
                <a:spcPct val="0"/>
              </a:spcBef>
            </a:pPr>
            <a:r>
              <a:rPr lang="en-US" sz="1800">
                <a:solidFill>
                  <a:srgbClr val="56127A"/>
                </a:solidFill>
                <a:latin typeface="Verdana" charset="0"/>
              </a:rPr>
              <a:t>STORE		x		M[x] </a:t>
            </a:r>
            <a:r>
              <a:rPr lang="en-US" sz="1800">
                <a:solidFill>
                  <a:srgbClr val="56127A"/>
                </a:solidFill>
                <a:latin typeface="Symbol" charset="2"/>
              </a:rPr>
              <a:t> </a:t>
            </a:r>
            <a:r>
              <a:rPr lang="en-US" sz="1800">
                <a:solidFill>
                  <a:srgbClr val="56127A"/>
                </a:solidFill>
                <a:latin typeface="Verdana" charset="0"/>
              </a:rPr>
              <a:t>(AC)</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ADD		x		AC </a:t>
            </a:r>
            <a:r>
              <a:rPr lang="en-US" sz="1800">
                <a:solidFill>
                  <a:srgbClr val="56127A"/>
                </a:solidFill>
                <a:latin typeface="Symbol" charset="2"/>
              </a:rPr>
              <a:t></a:t>
            </a:r>
            <a:r>
              <a:rPr lang="en-US" sz="1800">
                <a:solidFill>
                  <a:srgbClr val="56127A"/>
                </a:solidFill>
                <a:latin typeface="Verdana" charset="0"/>
              </a:rPr>
              <a:t> (AC) + M[x]</a:t>
            </a:r>
          </a:p>
          <a:p>
            <a:pPr>
              <a:lnSpc>
                <a:spcPct val="80000"/>
              </a:lnSpc>
              <a:spcBef>
                <a:spcPct val="0"/>
              </a:spcBef>
            </a:pPr>
            <a:r>
              <a:rPr lang="en-US" sz="1800">
                <a:solidFill>
                  <a:srgbClr val="56127A"/>
                </a:solidFill>
                <a:latin typeface="Verdana" charset="0"/>
              </a:rPr>
              <a:t>SUB		x</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MUL		x		Involved a quotient register</a:t>
            </a:r>
          </a:p>
          <a:p>
            <a:pPr>
              <a:lnSpc>
                <a:spcPct val="80000"/>
              </a:lnSpc>
              <a:spcBef>
                <a:spcPct val="0"/>
              </a:spcBef>
            </a:pPr>
            <a:r>
              <a:rPr lang="en-US" sz="1800">
                <a:solidFill>
                  <a:srgbClr val="56127A"/>
                </a:solidFill>
                <a:latin typeface="Verdana" charset="0"/>
              </a:rPr>
              <a:t>DIV		x</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SHIFT LEFT			AC </a:t>
            </a:r>
            <a:r>
              <a:rPr lang="en-US" sz="1800">
                <a:solidFill>
                  <a:srgbClr val="56127A"/>
                </a:solidFill>
                <a:latin typeface="Symbol" charset="2"/>
              </a:rPr>
              <a:t></a:t>
            </a:r>
            <a:r>
              <a:rPr lang="en-US" sz="1800">
                <a:solidFill>
                  <a:srgbClr val="56127A"/>
                </a:solidFill>
                <a:latin typeface="Verdana" charset="0"/>
              </a:rPr>
              <a:t> 2 </a:t>
            </a:r>
            <a:r>
              <a:rPr lang="en-US" sz="1800">
                <a:solidFill>
                  <a:srgbClr val="56127A"/>
                </a:solidFill>
                <a:latin typeface="Symbol" charset="2"/>
                <a:sym typeface="Symbol" charset="2"/>
              </a:rPr>
              <a:t> </a:t>
            </a:r>
            <a:r>
              <a:rPr lang="en-US" sz="1800">
                <a:solidFill>
                  <a:srgbClr val="56127A"/>
                </a:solidFill>
                <a:latin typeface="Verdana" charset="0"/>
              </a:rPr>
              <a:t>(AC)</a:t>
            </a:r>
            <a:br>
              <a:rPr lang="en-US" sz="1800">
                <a:solidFill>
                  <a:srgbClr val="56127A"/>
                </a:solidFill>
                <a:latin typeface="Verdana" charset="0"/>
              </a:rPr>
            </a:br>
            <a:r>
              <a:rPr lang="en-US" sz="1800">
                <a:solidFill>
                  <a:srgbClr val="56127A"/>
                </a:solidFill>
                <a:latin typeface="Verdana" charset="0"/>
              </a:rPr>
              <a:t>SHIFT RIGHT</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JUMP		x		PC </a:t>
            </a:r>
            <a:r>
              <a:rPr lang="en-US" sz="1800">
                <a:solidFill>
                  <a:srgbClr val="56127A"/>
                </a:solidFill>
                <a:latin typeface="Symbol" charset="2"/>
              </a:rPr>
              <a:t></a:t>
            </a:r>
            <a:r>
              <a:rPr lang="en-US" sz="1800">
                <a:solidFill>
                  <a:srgbClr val="56127A"/>
                </a:solidFill>
                <a:latin typeface="Verdana" charset="0"/>
              </a:rPr>
              <a:t> x</a:t>
            </a:r>
          </a:p>
          <a:p>
            <a:pPr>
              <a:lnSpc>
                <a:spcPct val="80000"/>
              </a:lnSpc>
              <a:spcBef>
                <a:spcPct val="0"/>
              </a:spcBef>
            </a:pPr>
            <a:r>
              <a:rPr lang="en-US" sz="1800">
                <a:solidFill>
                  <a:srgbClr val="56127A"/>
                </a:solidFill>
                <a:latin typeface="Verdana" charset="0"/>
              </a:rPr>
              <a:t>JGE		x		if (AC) </a:t>
            </a:r>
            <a:r>
              <a:rPr lang="en-US" sz="1800">
                <a:solidFill>
                  <a:srgbClr val="56127A"/>
                </a:solidFill>
                <a:latin typeface="Symbol" charset="2"/>
              </a:rPr>
              <a:t>³ </a:t>
            </a:r>
            <a:r>
              <a:rPr lang="en-US" sz="1800">
                <a:solidFill>
                  <a:srgbClr val="56127A"/>
                </a:solidFill>
                <a:latin typeface="Verdana" charset="0"/>
              </a:rPr>
              <a:t>0 then PC </a:t>
            </a:r>
            <a:r>
              <a:rPr lang="en-US" sz="1800">
                <a:solidFill>
                  <a:srgbClr val="56127A"/>
                </a:solidFill>
                <a:latin typeface="Symbol" charset="2"/>
              </a:rPr>
              <a:t></a:t>
            </a:r>
            <a:r>
              <a:rPr lang="en-US" sz="1800">
                <a:solidFill>
                  <a:srgbClr val="56127A"/>
                </a:solidFill>
                <a:latin typeface="Verdana" charset="0"/>
              </a:rPr>
              <a:t> x</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LOAD ADR 	x		AC </a:t>
            </a:r>
            <a:r>
              <a:rPr lang="en-US" sz="1800">
                <a:solidFill>
                  <a:srgbClr val="56127A"/>
                </a:solidFill>
                <a:latin typeface="Symbol" charset="2"/>
              </a:rPr>
              <a:t></a:t>
            </a:r>
            <a:r>
              <a:rPr lang="en-US" sz="1800">
                <a:solidFill>
                  <a:srgbClr val="56127A"/>
                </a:solidFill>
                <a:latin typeface="Verdana" charset="0"/>
              </a:rPr>
              <a:t> Extract address field(M[x])</a:t>
            </a:r>
          </a:p>
          <a:p>
            <a:pPr>
              <a:lnSpc>
                <a:spcPct val="80000"/>
              </a:lnSpc>
              <a:spcBef>
                <a:spcPct val="0"/>
              </a:spcBef>
            </a:pPr>
            <a:r>
              <a:rPr lang="en-US" sz="1800">
                <a:solidFill>
                  <a:srgbClr val="56127A"/>
                </a:solidFill>
                <a:latin typeface="Verdana" charset="0"/>
              </a:rPr>
              <a:t>STORE ADR	x</a:t>
            </a:r>
          </a:p>
        </p:txBody>
      </p:sp>
      <p:sp>
        <p:nvSpPr>
          <p:cNvPr id="1028102" name="Rectangle 6" descr="25%"/>
          <p:cNvSpPr>
            <a:spLocks noChangeArrowheads="1"/>
          </p:cNvSpPr>
          <p:nvPr/>
        </p:nvSpPr>
        <p:spPr bwMode="auto">
          <a:xfrm>
            <a:off x="2233613" y="6030913"/>
            <a:ext cx="6319837" cy="454025"/>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2400" i="1">
                <a:solidFill>
                  <a:schemeClr val="tx1"/>
                </a:solidFill>
                <a:latin typeface="Verdana" charset="0"/>
              </a:rPr>
              <a:t>Typically less than 2 dozen instructions!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1" grpId="0" animBg="1" autoUpdateAnimBg="0"/>
      <p:bldP spid="1028102" grpId="0" autoUpdateAnimBg="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80" name="Slide Number Placeholder 5"/>
          <p:cNvSpPr>
            <a:spLocks noGrp="1"/>
          </p:cNvSpPr>
          <p:nvPr>
            <p:ph type="sldNum" sz="quarter" idx="12"/>
          </p:nvPr>
        </p:nvSpPr>
        <p:spPr>
          <a:noFill/>
        </p:spPr>
        <p:txBody>
          <a:bodyPr/>
          <a:lstStyle/>
          <a:p>
            <a:fld id="{DA0295A5-E4E5-A043-B815-E91E5A9EE113}" type="slidenum">
              <a:rPr lang="en-US"/>
              <a:pPr/>
              <a:t>43</a:t>
            </a:fld>
            <a:endParaRPr lang="en-US" b="0">
              <a:solidFill>
                <a:srgbClr val="FBBA03"/>
              </a:solidFill>
            </a:endParaRPr>
          </a:p>
        </p:txBody>
      </p:sp>
      <p:sp>
        <p:nvSpPr>
          <p:cNvPr id="101381" name="Rectangle 2"/>
          <p:cNvSpPr>
            <a:spLocks noGrp="1" noChangeArrowheads="1"/>
          </p:cNvSpPr>
          <p:nvPr>
            <p:ph type="title"/>
          </p:nvPr>
        </p:nvSpPr>
        <p:spPr>
          <a:xfrm>
            <a:off x="292100" y="190500"/>
            <a:ext cx="8382000" cy="1143000"/>
          </a:xfrm>
          <a:noFill/>
        </p:spPr>
        <p:txBody>
          <a:bodyPr lIns="90488" tIns="44450" rIns="90488" bIns="44450"/>
          <a:lstStyle/>
          <a:p>
            <a:r>
              <a:rPr lang="en-US"/>
              <a:t>Programming: </a:t>
            </a:r>
            <a:br>
              <a:rPr lang="en-US"/>
            </a:br>
            <a:r>
              <a:rPr lang="en-US"/>
              <a:t>Single Accumulator Machine</a:t>
            </a:r>
          </a:p>
        </p:txBody>
      </p:sp>
      <p:sp>
        <p:nvSpPr>
          <p:cNvPr id="1029123" name="Rectangle 3" descr="25%"/>
          <p:cNvSpPr>
            <a:spLocks noChangeArrowheads="1"/>
          </p:cNvSpPr>
          <p:nvPr/>
        </p:nvSpPr>
        <p:spPr bwMode="auto">
          <a:xfrm>
            <a:off x="1716088" y="2386013"/>
            <a:ext cx="3595687" cy="2560637"/>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LOOP	LOAD		N</a:t>
            </a:r>
          </a:p>
          <a:p>
            <a:pPr lvl="2">
              <a:spcBef>
                <a:spcPct val="0"/>
              </a:spcBef>
            </a:pPr>
            <a:r>
              <a:rPr lang="en-US" sz="1800">
                <a:solidFill>
                  <a:srgbClr val="56127A"/>
                </a:solidFill>
                <a:latin typeface="Verdana" charset="0"/>
              </a:rPr>
              <a:t>JGE		DONE</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N</a:t>
            </a:r>
          </a:p>
          <a:p>
            <a:pPr>
              <a:spcBef>
                <a:spcPct val="0"/>
              </a:spcBef>
            </a:pPr>
            <a:r>
              <a:rPr lang="en-US" sz="1800">
                <a:solidFill>
                  <a:srgbClr val="56127A"/>
                </a:solidFill>
                <a:latin typeface="Verdana" charset="0"/>
              </a:rPr>
              <a:t>F1	LOAD		A</a:t>
            </a:r>
          </a:p>
          <a:p>
            <a:pPr>
              <a:spcBef>
                <a:spcPct val="0"/>
              </a:spcBef>
            </a:pPr>
            <a:r>
              <a:rPr lang="en-US" sz="1800">
                <a:solidFill>
                  <a:srgbClr val="56127A"/>
                </a:solidFill>
                <a:latin typeface="Verdana" charset="0"/>
              </a:rPr>
              <a:t>F2	ADD		B</a:t>
            </a:r>
          </a:p>
          <a:p>
            <a:pPr>
              <a:spcBef>
                <a:spcPct val="0"/>
              </a:spcBef>
            </a:pPr>
            <a:r>
              <a:rPr lang="en-US" sz="1800">
                <a:solidFill>
                  <a:srgbClr val="56127A"/>
                </a:solidFill>
                <a:latin typeface="Verdana" charset="0"/>
              </a:rPr>
              <a:t>F3	STORE		C</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HLT</a:t>
            </a:r>
            <a:endParaRPr lang="en-US" sz="1800" i="1">
              <a:solidFill>
                <a:srgbClr val="56127A"/>
              </a:solidFill>
              <a:latin typeface="Verdana" charset="0"/>
            </a:endParaRPr>
          </a:p>
        </p:txBody>
      </p:sp>
      <p:sp>
        <p:nvSpPr>
          <p:cNvPr id="101383" name="Rectangle 4"/>
          <p:cNvSpPr>
            <a:spLocks noChangeArrowheads="1"/>
          </p:cNvSpPr>
          <p:nvPr/>
        </p:nvSpPr>
        <p:spPr bwMode="auto">
          <a:xfrm>
            <a:off x="2111375" y="1447800"/>
            <a:ext cx="3541713" cy="430213"/>
          </a:xfrm>
          <a:prstGeom prst="rect">
            <a:avLst/>
          </a:prstGeom>
          <a:solidFill>
            <a:schemeClr val="accent1"/>
          </a:solidFill>
          <a:ln w="12700">
            <a:solidFill>
              <a:srgbClr val="FF0000"/>
            </a:solidFill>
            <a:miter lim="800000"/>
            <a:headEnd/>
            <a:tailEnd/>
          </a:ln>
        </p:spPr>
        <p:txBody>
          <a:bodyPr wrap="none" lIns="90488" tIns="44450" rIns="90488" bIns="44450">
            <a:prstTxWarp prst="textNoShape">
              <a:avLst/>
            </a:prstTxWarp>
            <a:spAutoFit/>
          </a:bodyPr>
          <a:lstStyle/>
          <a:p>
            <a:pPr>
              <a:lnSpc>
                <a:spcPct val="90000"/>
              </a:lnSpc>
              <a:spcBef>
                <a:spcPct val="0"/>
              </a:spcBef>
            </a:pPr>
            <a:r>
              <a:rPr lang="en-US" sz="2400">
                <a:solidFill>
                  <a:schemeClr val="tx2"/>
                </a:solidFill>
                <a:latin typeface="Verdana" charset="0"/>
              </a:rPr>
              <a:t>C</a:t>
            </a:r>
            <a:r>
              <a:rPr lang="en-US" sz="2400" baseline="-25000">
                <a:solidFill>
                  <a:schemeClr val="tx2"/>
                </a:solidFill>
                <a:latin typeface="Verdana" charset="0"/>
              </a:rPr>
              <a:t>i</a:t>
            </a:r>
            <a:r>
              <a:rPr lang="en-US" sz="2400">
                <a:solidFill>
                  <a:schemeClr val="tx2"/>
                </a:solidFill>
                <a:latin typeface="Verdana" charset="0"/>
              </a:rPr>
              <a:t> </a:t>
            </a:r>
            <a:r>
              <a:rPr lang="en-US" sz="2400">
                <a:solidFill>
                  <a:schemeClr val="tx1"/>
                </a:solidFill>
                <a:latin typeface="Symbol" charset="2"/>
              </a:rPr>
              <a:t></a:t>
            </a:r>
            <a:r>
              <a:rPr lang="en-US" sz="2400">
                <a:solidFill>
                  <a:schemeClr val="tx2"/>
                </a:solidFill>
                <a:latin typeface="Verdana" charset="0"/>
              </a:rPr>
              <a:t>A</a:t>
            </a:r>
            <a:r>
              <a:rPr lang="en-US" sz="2400" baseline="-25000">
                <a:solidFill>
                  <a:schemeClr val="tx2"/>
                </a:solidFill>
                <a:latin typeface="Verdana" charset="0"/>
              </a:rPr>
              <a:t>i</a:t>
            </a:r>
            <a:r>
              <a:rPr lang="en-US" sz="2400">
                <a:solidFill>
                  <a:schemeClr val="tx2"/>
                </a:solidFill>
                <a:latin typeface="Verdana" charset="0"/>
              </a:rPr>
              <a:t> + B</a:t>
            </a:r>
            <a:r>
              <a:rPr lang="en-US" sz="2400" baseline="-25000">
                <a:solidFill>
                  <a:schemeClr val="tx2"/>
                </a:solidFill>
                <a:latin typeface="Verdana" charset="0"/>
              </a:rPr>
              <a:t>i</a:t>
            </a:r>
            <a:r>
              <a:rPr lang="en-US" sz="2400">
                <a:solidFill>
                  <a:schemeClr val="tx2"/>
                </a:solidFill>
              </a:rPr>
              <a:t>,   </a:t>
            </a:r>
            <a:r>
              <a:rPr lang="en-US" sz="2400">
                <a:solidFill>
                  <a:schemeClr val="tx2"/>
                </a:solidFill>
                <a:latin typeface="Verdana" charset="0"/>
              </a:rPr>
              <a:t>1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i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n</a:t>
            </a:r>
          </a:p>
        </p:txBody>
      </p:sp>
      <p:sp>
        <p:nvSpPr>
          <p:cNvPr id="1029125" name="Rectangle 5" descr="25%"/>
          <p:cNvSpPr>
            <a:spLocks noChangeArrowheads="1"/>
          </p:cNvSpPr>
          <p:nvPr/>
        </p:nvSpPr>
        <p:spPr bwMode="auto">
          <a:xfrm>
            <a:off x="854075" y="5862638"/>
            <a:ext cx="6086475" cy="393700"/>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000" i="1">
                <a:solidFill>
                  <a:schemeClr val="tx1"/>
                </a:solidFill>
                <a:latin typeface="Verdana" charset="0"/>
              </a:rPr>
              <a:t>How to modify the addresses A, B and C ?</a:t>
            </a:r>
          </a:p>
        </p:txBody>
      </p:sp>
      <p:grpSp>
        <p:nvGrpSpPr>
          <p:cNvPr id="101385" name="Group 6"/>
          <p:cNvGrpSpPr>
            <a:grpSpLocks/>
          </p:cNvGrpSpPr>
          <p:nvPr/>
        </p:nvGrpSpPr>
        <p:grpSpPr bwMode="auto">
          <a:xfrm>
            <a:off x="6756400" y="1470025"/>
            <a:ext cx="1752600" cy="4727575"/>
            <a:chOff x="4256" y="926"/>
            <a:chExt cx="1104" cy="2978"/>
          </a:xfrm>
        </p:grpSpPr>
        <p:grpSp>
          <p:nvGrpSpPr>
            <p:cNvPr id="101386" name="Group 7"/>
            <p:cNvGrpSpPr>
              <a:grpSpLocks/>
            </p:cNvGrpSpPr>
            <p:nvPr/>
          </p:nvGrpSpPr>
          <p:grpSpPr bwMode="auto">
            <a:xfrm>
              <a:off x="4758" y="926"/>
              <a:ext cx="602" cy="2978"/>
              <a:chOff x="4758" y="926"/>
              <a:chExt cx="602" cy="2978"/>
            </a:xfrm>
          </p:grpSpPr>
          <p:sp>
            <p:nvSpPr>
              <p:cNvPr id="101389" name="Rectangle 8" descr="80%"/>
              <p:cNvSpPr>
                <a:spLocks noChangeArrowheads="1"/>
              </p:cNvSpPr>
              <p:nvPr/>
            </p:nvSpPr>
            <p:spPr bwMode="auto">
              <a:xfrm>
                <a:off x="4760" y="3010"/>
                <a:ext cx="600" cy="894"/>
              </a:xfrm>
              <a:prstGeom prst="rect">
                <a:avLst/>
              </a:prstGeom>
              <a:pattFill prst="pct80">
                <a:fgClr>
                  <a:schemeClr val="accent1"/>
                </a:fgClr>
                <a:bgClr>
                  <a:srgbClr val="FFFFFF"/>
                </a:bgClr>
              </a:pattFill>
              <a:ln w="9525">
                <a:noFill/>
                <a:miter lim="800000"/>
                <a:headEnd/>
                <a:tailEnd/>
              </a:ln>
            </p:spPr>
            <p:txBody>
              <a:bodyPr wrap="none" anchor="ctr">
                <a:prstTxWarp prst="textNoShape">
                  <a:avLst/>
                </a:prstTxWarp>
              </a:bodyPr>
              <a:lstStyle/>
              <a:p>
                <a:endParaRPr lang="en-US"/>
              </a:p>
            </p:txBody>
          </p:sp>
          <p:grpSp>
            <p:nvGrpSpPr>
              <p:cNvPr id="101390" name="Group 9"/>
              <p:cNvGrpSpPr>
                <a:grpSpLocks/>
              </p:cNvGrpSpPr>
              <p:nvPr/>
            </p:nvGrpSpPr>
            <p:grpSpPr bwMode="auto">
              <a:xfrm>
                <a:off x="4758" y="926"/>
                <a:ext cx="592" cy="2976"/>
                <a:chOff x="4758" y="926"/>
                <a:chExt cx="592" cy="2976"/>
              </a:xfrm>
            </p:grpSpPr>
            <p:sp>
              <p:nvSpPr>
                <p:cNvPr id="101391" name="Rectangle 10"/>
                <p:cNvSpPr>
                  <a:spLocks noChangeArrowheads="1"/>
                </p:cNvSpPr>
                <p:nvPr/>
              </p:nvSpPr>
              <p:spPr bwMode="auto">
                <a:xfrm>
                  <a:off x="4758" y="926"/>
                  <a:ext cx="592" cy="2976"/>
                </a:xfrm>
                <a:prstGeom prst="rect">
                  <a:avLst/>
                </a:prstGeom>
                <a:noFill/>
                <a:ln w="12700">
                  <a:solidFill>
                    <a:srgbClr val="FF0000"/>
                  </a:solidFill>
                  <a:miter lim="800000"/>
                  <a:headEnd/>
                  <a:tailEnd/>
                </a:ln>
              </p:spPr>
              <p:txBody>
                <a:bodyPr wrap="none" anchor="ctr">
                  <a:prstTxWarp prst="textNoShape">
                    <a:avLst/>
                  </a:prstTxWarp>
                </a:bodyPr>
                <a:lstStyle/>
                <a:p>
                  <a:endParaRPr lang="en-US"/>
                </a:p>
              </p:txBody>
            </p:sp>
            <p:grpSp>
              <p:nvGrpSpPr>
                <p:cNvPr id="101392" name="Group 11"/>
                <p:cNvGrpSpPr>
                  <a:grpSpLocks/>
                </p:cNvGrpSpPr>
                <p:nvPr/>
              </p:nvGrpSpPr>
              <p:grpSpPr bwMode="auto">
                <a:xfrm>
                  <a:off x="4758" y="1123"/>
                  <a:ext cx="592" cy="1877"/>
                  <a:chOff x="4758" y="1123"/>
                  <a:chExt cx="592" cy="1877"/>
                </a:xfrm>
              </p:grpSpPr>
              <p:sp>
                <p:nvSpPr>
                  <p:cNvPr id="101393" name="Line 12"/>
                  <p:cNvSpPr>
                    <a:spLocks noChangeShapeType="1"/>
                  </p:cNvSpPr>
                  <p:nvPr/>
                </p:nvSpPr>
                <p:spPr bwMode="auto">
                  <a:xfrm>
                    <a:off x="4758" y="1123"/>
                    <a:ext cx="59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nvGrpSpPr>
                  <p:cNvPr id="101394" name="Group 13"/>
                  <p:cNvGrpSpPr>
                    <a:grpSpLocks/>
                  </p:cNvGrpSpPr>
                  <p:nvPr/>
                </p:nvGrpSpPr>
                <p:grpSpPr bwMode="auto">
                  <a:xfrm>
                    <a:off x="4758" y="1472"/>
                    <a:ext cx="592" cy="211"/>
                    <a:chOff x="4760" y="1536"/>
                    <a:chExt cx="552" cy="240"/>
                  </a:xfrm>
                </p:grpSpPr>
                <p:sp>
                  <p:nvSpPr>
                    <p:cNvPr id="101402" name="Line 14"/>
                    <p:cNvSpPr>
                      <a:spLocks noChangeShapeType="1"/>
                    </p:cNvSpPr>
                    <p:nvPr/>
                  </p:nvSpPr>
                  <p:spPr bwMode="auto">
                    <a:xfrm>
                      <a:off x="4760" y="1536"/>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sp>
                  <p:nvSpPr>
                    <p:cNvPr id="101403" name="Line 15"/>
                    <p:cNvSpPr>
                      <a:spLocks noChangeShapeType="1"/>
                    </p:cNvSpPr>
                    <p:nvPr/>
                  </p:nvSpPr>
                  <p:spPr bwMode="auto">
                    <a:xfrm>
                      <a:off x="4760" y="1776"/>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grpSp>
                <p:nvGrpSpPr>
                  <p:cNvPr id="101395" name="Group 16"/>
                  <p:cNvGrpSpPr>
                    <a:grpSpLocks/>
                  </p:cNvGrpSpPr>
                  <p:nvPr/>
                </p:nvGrpSpPr>
                <p:grpSpPr bwMode="auto">
                  <a:xfrm>
                    <a:off x="4758" y="2040"/>
                    <a:ext cx="592" cy="212"/>
                    <a:chOff x="4760" y="2208"/>
                    <a:chExt cx="552" cy="240"/>
                  </a:xfrm>
                </p:grpSpPr>
                <p:sp>
                  <p:nvSpPr>
                    <p:cNvPr id="101400" name="Line 17"/>
                    <p:cNvSpPr>
                      <a:spLocks noChangeShapeType="1"/>
                    </p:cNvSpPr>
                    <p:nvPr/>
                  </p:nvSpPr>
                  <p:spPr bwMode="auto">
                    <a:xfrm>
                      <a:off x="4760" y="2208"/>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sp>
                  <p:nvSpPr>
                    <p:cNvPr id="101401" name="Line 18"/>
                    <p:cNvSpPr>
                      <a:spLocks noChangeShapeType="1"/>
                    </p:cNvSpPr>
                    <p:nvPr/>
                  </p:nvSpPr>
                  <p:spPr bwMode="auto">
                    <a:xfrm>
                      <a:off x="4760" y="2448"/>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grpSp>
                <p:nvGrpSpPr>
                  <p:cNvPr id="101396" name="Group 19"/>
                  <p:cNvGrpSpPr>
                    <a:grpSpLocks/>
                  </p:cNvGrpSpPr>
                  <p:nvPr/>
                </p:nvGrpSpPr>
                <p:grpSpPr bwMode="auto">
                  <a:xfrm>
                    <a:off x="4758" y="2577"/>
                    <a:ext cx="592" cy="211"/>
                    <a:chOff x="4760" y="2880"/>
                    <a:chExt cx="552" cy="240"/>
                  </a:xfrm>
                </p:grpSpPr>
                <p:sp>
                  <p:nvSpPr>
                    <p:cNvPr id="101398" name="Line 20"/>
                    <p:cNvSpPr>
                      <a:spLocks noChangeShapeType="1"/>
                    </p:cNvSpPr>
                    <p:nvPr/>
                  </p:nvSpPr>
                  <p:spPr bwMode="auto">
                    <a:xfrm>
                      <a:off x="4760" y="2880"/>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sp>
                  <p:nvSpPr>
                    <p:cNvPr id="101399" name="Line 21"/>
                    <p:cNvSpPr>
                      <a:spLocks noChangeShapeType="1"/>
                    </p:cNvSpPr>
                    <p:nvPr/>
                  </p:nvSpPr>
                  <p:spPr bwMode="auto">
                    <a:xfrm>
                      <a:off x="4760" y="3120"/>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sp>
                <p:nvSpPr>
                  <p:cNvPr id="101397" name="Line 22"/>
                  <p:cNvSpPr>
                    <a:spLocks noChangeShapeType="1"/>
                  </p:cNvSpPr>
                  <p:nvPr/>
                </p:nvSpPr>
                <p:spPr bwMode="auto">
                  <a:xfrm>
                    <a:off x="4758" y="3000"/>
                    <a:ext cx="59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grpSp>
        </p:grpSp>
        <p:sp>
          <p:nvSpPr>
            <p:cNvPr id="101387" name="Rectangle 23" descr="25%"/>
            <p:cNvSpPr>
              <a:spLocks noChangeArrowheads="1"/>
            </p:cNvSpPr>
            <p:nvPr/>
          </p:nvSpPr>
          <p:spPr bwMode="auto">
            <a:xfrm>
              <a:off x="4256" y="936"/>
              <a:ext cx="452" cy="2595"/>
            </a:xfrm>
            <a:prstGeom prst="rect">
              <a:avLst/>
            </a:prstGeom>
            <a:noFill/>
            <a:ln w="12700">
              <a:noFill/>
              <a:miter lim="800000"/>
              <a:headEnd/>
              <a:tailEnd/>
            </a:ln>
          </p:spPr>
          <p:txBody>
            <a:bodyPr wrap="none" lIns="90488" tIns="44450" rIns="90488" bIns="44450">
              <a:prstTxWarp prst="textNoShape">
                <a:avLst/>
              </a:prstTxWarp>
              <a:spAutoFit/>
            </a:bodyPr>
            <a:lstStyle/>
            <a:p>
              <a:pPr algn="r">
                <a:lnSpc>
                  <a:spcPct val="105000"/>
                </a:lnSpc>
                <a:spcBef>
                  <a:spcPct val="0"/>
                </a:spcBef>
              </a:pPr>
              <a:r>
                <a:rPr lang="en-US" sz="1800">
                  <a:solidFill>
                    <a:schemeClr val="tx1"/>
                  </a:solidFill>
                  <a:latin typeface="Verdana" charset="0"/>
                </a:rPr>
                <a:t>A</a:t>
              </a:r>
            </a:p>
            <a:p>
              <a:pPr algn="r">
                <a:lnSpc>
                  <a:spcPct val="105000"/>
                </a:lnSpc>
                <a:spcBef>
                  <a:spcPct val="0"/>
                </a:spcBef>
              </a:pPr>
              <a:endParaRPr lang="en-US" sz="1800">
                <a:solidFill>
                  <a:schemeClr val="tx1"/>
                </a:solidFill>
                <a:latin typeface="Verdana" charset="0"/>
              </a:endParaRPr>
            </a:p>
            <a:p>
              <a:pPr algn="r">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B</a:t>
              </a: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C</a:t>
              </a: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N</a:t>
              </a:r>
            </a:p>
            <a:p>
              <a:pPr algn="r">
                <a:lnSpc>
                  <a:spcPct val="105000"/>
                </a:lnSpc>
                <a:spcBef>
                  <a:spcPct val="0"/>
                </a:spcBef>
              </a:pPr>
              <a:r>
                <a:rPr lang="en-US" sz="1800">
                  <a:solidFill>
                    <a:schemeClr val="tx1"/>
                  </a:solidFill>
                  <a:latin typeface="Verdana" charset="0"/>
                </a:rPr>
                <a:t>ONE</a:t>
              </a: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code</a:t>
              </a:r>
            </a:p>
          </p:txBody>
        </p:sp>
        <p:sp>
          <p:nvSpPr>
            <p:cNvPr id="101388" name="Rectangle 24" descr="25%"/>
            <p:cNvSpPr>
              <a:spLocks noChangeArrowheads="1"/>
            </p:cNvSpPr>
            <p:nvPr/>
          </p:nvSpPr>
          <p:spPr bwMode="auto">
            <a:xfrm>
              <a:off x="4889" y="2536"/>
              <a:ext cx="271" cy="45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115000"/>
                </a:lnSpc>
                <a:spcBef>
                  <a:spcPct val="0"/>
                </a:spcBef>
              </a:pPr>
              <a:r>
                <a:rPr lang="en-US" sz="1800">
                  <a:solidFill>
                    <a:schemeClr val="tx1"/>
                  </a:solidFill>
                  <a:latin typeface="Verdana" charset="0"/>
                </a:rPr>
                <a:t>-n</a:t>
              </a:r>
            </a:p>
            <a:p>
              <a:pPr algn="ctr">
                <a:lnSpc>
                  <a:spcPct val="115000"/>
                </a:lnSpc>
                <a:spcBef>
                  <a:spcPct val="0"/>
                </a:spcBef>
              </a:pPr>
              <a:r>
                <a:rPr lang="en-US" sz="1800">
                  <a:solidFill>
                    <a:schemeClr val="tx1"/>
                  </a:solidFill>
                  <a:latin typeface="Verdana" charset="0"/>
                </a:rPr>
                <a:t>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9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9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autoUpdateAnimBg="0"/>
      <p:bldP spid="1029125" grpId="0" autoUpdateAnimBg="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8" name="Slide Number Placeholder 5"/>
          <p:cNvSpPr>
            <a:spLocks noGrp="1"/>
          </p:cNvSpPr>
          <p:nvPr>
            <p:ph type="sldNum" sz="quarter" idx="12"/>
          </p:nvPr>
        </p:nvSpPr>
        <p:spPr>
          <a:noFill/>
        </p:spPr>
        <p:txBody>
          <a:bodyPr/>
          <a:lstStyle/>
          <a:p>
            <a:fld id="{788E9BC4-25AB-3C43-90D1-F19207AB2512}" type="slidenum">
              <a:rPr lang="en-US"/>
              <a:pPr/>
              <a:t>44</a:t>
            </a:fld>
            <a:endParaRPr lang="en-US" b="0">
              <a:solidFill>
                <a:srgbClr val="FBBA03"/>
              </a:solidFill>
            </a:endParaRPr>
          </a:p>
        </p:txBody>
      </p:sp>
      <p:sp>
        <p:nvSpPr>
          <p:cNvPr id="103429" name="Rectangle 2"/>
          <p:cNvSpPr>
            <a:spLocks noGrp="1" noChangeArrowheads="1"/>
          </p:cNvSpPr>
          <p:nvPr>
            <p:ph type="title"/>
          </p:nvPr>
        </p:nvSpPr>
        <p:spPr>
          <a:xfrm>
            <a:off x="290513" y="533400"/>
            <a:ext cx="7162800" cy="660400"/>
          </a:xfrm>
          <a:noFill/>
        </p:spPr>
        <p:txBody>
          <a:bodyPr lIns="90488" tIns="44450" rIns="90488" bIns="44450"/>
          <a:lstStyle/>
          <a:p>
            <a:r>
              <a:rPr lang="en-US"/>
              <a:t>Self-Modifying Code</a:t>
            </a:r>
          </a:p>
        </p:txBody>
      </p:sp>
      <p:sp>
        <p:nvSpPr>
          <p:cNvPr id="103430" name="Rectangle 3" descr="25%"/>
          <p:cNvSpPr>
            <a:spLocks noChangeArrowheads="1"/>
          </p:cNvSpPr>
          <p:nvPr/>
        </p:nvSpPr>
        <p:spPr bwMode="auto">
          <a:xfrm>
            <a:off x="1052513" y="1501775"/>
            <a:ext cx="3595687" cy="2560638"/>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LOOP	LOAD		N</a:t>
            </a:r>
          </a:p>
          <a:p>
            <a:pPr lvl="2">
              <a:spcBef>
                <a:spcPct val="0"/>
              </a:spcBef>
            </a:pPr>
            <a:r>
              <a:rPr lang="en-US" sz="1800">
                <a:solidFill>
                  <a:srgbClr val="56127A"/>
                </a:solidFill>
                <a:latin typeface="Verdana" charset="0"/>
              </a:rPr>
              <a:t>JGE		DONE</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N</a:t>
            </a:r>
          </a:p>
          <a:p>
            <a:pPr>
              <a:spcBef>
                <a:spcPct val="0"/>
              </a:spcBef>
            </a:pPr>
            <a:r>
              <a:rPr lang="en-US" sz="1800">
                <a:solidFill>
                  <a:srgbClr val="56127A"/>
                </a:solidFill>
                <a:latin typeface="Verdana" charset="0"/>
              </a:rPr>
              <a:t>F1	LOAD		A</a:t>
            </a:r>
          </a:p>
          <a:p>
            <a:pPr>
              <a:spcBef>
                <a:spcPct val="0"/>
              </a:spcBef>
            </a:pPr>
            <a:r>
              <a:rPr lang="en-US" sz="1800">
                <a:solidFill>
                  <a:srgbClr val="56127A"/>
                </a:solidFill>
                <a:latin typeface="Verdana" charset="0"/>
              </a:rPr>
              <a:t>F2	ADD		B</a:t>
            </a:r>
          </a:p>
          <a:p>
            <a:pPr>
              <a:spcBef>
                <a:spcPct val="0"/>
              </a:spcBef>
            </a:pPr>
            <a:r>
              <a:rPr lang="en-US" sz="1800">
                <a:solidFill>
                  <a:srgbClr val="56127A"/>
                </a:solidFill>
                <a:latin typeface="Verdana" charset="0"/>
              </a:rPr>
              <a:t>F3	STORE		C</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HLT</a:t>
            </a:r>
          </a:p>
        </p:txBody>
      </p:sp>
      <p:sp>
        <p:nvSpPr>
          <p:cNvPr id="1030148" name="Rectangle 4" descr="25%"/>
          <p:cNvSpPr>
            <a:spLocks noChangeArrowheads="1"/>
          </p:cNvSpPr>
          <p:nvPr/>
        </p:nvSpPr>
        <p:spPr bwMode="auto">
          <a:xfrm>
            <a:off x="163513" y="4156075"/>
            <a:ext cx="1535112" cy="1187450"/>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i="1">
                <a:solidFill>
                  <a:srgbClr val="FF0000"/>
                </a:solidFill>
                <a:latin typeface="Verdana" charset="0"/>
              </a:rPr>
              <a:t>modify the</a:t>
            </a:r>
          </a:p>
          <a:p>
            <a:pPr>
              <a:spcBef>
                <a:spcPct val="0"/>
              </a:spcBef>
            </a:pPr>
            <a:r>
              <a:rPr lang="en-US" sz="1800" i="1">
                <a:solidFill>
                  <a:srgbClr val="FF0000"/>
                </a:solidFill>
                <a:latin typeface="Verdana" charset="0"/>
              </a:rPr>
              <a:t>program</a:t>
            </a:r>
          </a:p>
          <a:p>
            <a:pPr>
              <a:spcBef>
                <a:spcPct val="0"/>
              </a:spcBef>
            </a:pPr>
            <a:r>
              <a:rPr lang="en-US" sz="1800" i="1">
                <a:solidFill>
                  <a:srgbClr val="FF0000"/>
                </a:solidFill>
                <a:latin typeface="Verdana" charset="0"/>
              </a:rPr>
              <a:t>for the next</a:t>
            </a:r>
          </a:p>
          <a:p>
            <a:pPr>
              <a:spcBef>
                <a:spcPct val="0"/>
              </a:spcBef>
            </a:pPr>
            <a:r>
              <a:rPr lang="en-US" sz="1800" i="1">
                <a:solidFill>
                  <a:srgbClr val="FF0000"/>
                </a:solidFill>
                <a:latin typeface="Verdana" charset="0"/>
              </a:rPr>
              <a:t>iteration</a:t>
            </a:r>
          </a:p>
        </p:txBody>
      </p:sp>
      <p:sp>
        <p:nvSpPr>
          <p:cNvPr id="1030149" name="Rectangle 5" descr="25%"/>
          <p:cNvSpPr>
            <a:spLocks noChangeArrowheads="1"/>
          </p:cNvSpPr>
          <p:nvPr/>
        </p:nvSpPr>
        <p:spPr bwMode="auto">
          <a:xfrm>
            <a:off x="5299075" y="2487613"/>
            <a:ext cx="3422650" cy="2847975"/>
          </a:xfrm>
          <a:prstGeom prst="rect">
            <a:avLst/>
          </a:prstGeom>
          <a:noFill/>
          <a:ln w="12700">
            <a:solidFill>
              <a:srgbClr val="FF0000"/>
            </a:solidFill>
            <a:miter lim="800000"/>
            <a:headEnd/>
            <a:tailEnd/>
          </a:ln>
        </p:spPr>
        <p:txBody>
          <a:bodyPr wrap="none" lIns="90488" tIns="44450" rIns="90488" bIns="44450">
            <a:prstTxWarp prst="textNoShape">
              <a:avLst/>
            </a:prstTxWarp>
            <a:spAutoFit/>
          </a:bodyPr>
          <a:lstStyle/>
          <a:p>
            <a:pPr>
              <a:spcBef>
                <a:spcPct val="0"/>
              </a:spcBef>
            </a:pPr>
            <a:r>
              <a:rPr lang="en-US" sz="1800" i="1">
                <a:solidFill>
                  <a:schemeClr val="tx1"/>
                </a:solidFill>
                <a:latin typeface="Verdana" charset="0"/>
              </a:rPr>
              <a:t>Each iteration involves</a:t>
            </a:r>
          </a:p>
          <a:p>
            <a:pPr>
              <a:spcBef>
                <a:spcPct val="0"/>
              </a:spcBef>
            </a:pPr>
            <a:r>
              <a:rPr lang="en-US" sz="1800" i="1">
                <a:solidFill>
                  <a:schemeClr val="tx1"/>
                </a:solidFill>
                <a:latin typeface="Verdana" charset="0"/>
              </a:rPr>
              <a:t>                    total   book-</a:t>
            </a:r>
          </a:p>
          <a:p>
            <a:pPr>
              <a:spcBef>
                <a:spcPct val="0"/>
              </a:spcBef>
            </a:pPr>
            <a:r>
              <a:rPr lang="en-US" sz="1800" i="1">
                <a:solidFill>
                  <a:schemeClr val="tx1"/>
                </a:solidFill>
                <a:latin typeface="Verdana" charset="0"/>
              </a:rPr>
              <a:t>                             keeping</a:t>
            </a:r>
          </a:p>
          <a:p>
            <a:pPr>
              <a:spcBef>
                <a:spcPct val="0"/>
              </a:spcBef>
            </a:pPr>
            <a:r>
              <a:rPr lang="en-US" sz="1800" i="1">
                <a:solidFill>
                  <a:schemeClr val="tx1"/>
                </a:solidFill>
                <a:latin typeface="Verdana" charset="0"/>
              </a:rPr>
              <a:t>instruction</a:t>
            </a:r>
          </a:p>
          <a:p>
            <a:pPr>
              <a:spcBef>
                <a:spcPct val="0"/>
              </a:spcBef>
            </a:pPr>
            <a:r>
              <a:rPr lang="en-US" sz="1800" i="1">
                <a:solidFill>
                  <a:schemeClr val="tx1"/>
                </a:solidFill>
                <a:latin typeface="Verdana" charset="0"/>
              </a:rPr>
              <a:t>fetches 			</a:t>
            </a:r>
          </a:p>
          <a:p>
            <a:pPr>
              <a:spcBef>
                <a:spcPct val="0"/>
              </a:spcBef>
            </a:pPr>
            <a:endParaRPr lang="en-US" sz="1800" i="1">
              <a:solidFill>
                <a:schemeClr val="tx1"/>
              </a:solidFill>
              <a:latin typeface="Verdana" charset="0"/>
            </a:endParaRPr>
          </a:p>
          <a:p>
            <a:pPr>
              <a:spcBef>
                <a:spcPct val="0"/>
              </a:spcBef>
            </a:pPr>
            <a:r>
              <a:rPr lang="en-US" sz="1800" i="1">
                <a:solidFill>
                  <a:schemeClr val="tx1"/>
                </a:solidFill>
                <a:latin typeface="Verdana" charset="0"/>
              </a:rPr>
              <a:t>operand </a:t>
            </a:r>
          </a:p>
          <a:p>
            <a:pPr>
              <a:spcBef>
                <a:spcPct val="0"/>
              </a:spcBef>
            </a:pPr>
            <a:r>
              <a:rPr lang="en-US" sz="1800" i="1">
                <a:solidFill>
                  <a:schemeClr val="tx1"/>
                </a:solidFill>
                <a:latin typeface="Verdana" charset="0"/>
              </a:rPr>
              <a:t>fetches 			</a:t>
            </a:r>
          </a:p>
          <a:p>
            <a:pPr>
              <a:spcBef>
                <a:spcPct val="0"/>
              </a:spcBef>
            </a:pPr>
            <a:endParaRPr lang="en-US" sz="1800" i="1">
              <a:solidFill>
                <a:schemeClr val="tx1"/>
              </a:solidFill>
              <a:latin typeface="Verdana" charset="0"/>
            </a:endParaRPr>
          </a:p>
          <a:p>
            <a:pPr>
              <a:spcBef>
                <a:spcPct val="0"/>
              </a:spcBef>
            </a:pPr>
            <a:r>
              <a:rPr lang="en-US" sz="1800" i="1">
                <a:solidFill>
                  <a:schemeClr val="tx1"/>
                </a:solidFill>
                <a:latin typeface="Verdana" charset="0"/>
              </a:rPr>
              <a:t>stores 	 	 	</a:t>
            </a:r>
          </a:p>
        </p:txBody>
      </p:sp>
      <p:sp>
        <p:nvSpPr>
          <p:cNvPr id="103433" name="Rectangle 6"/>
          <p:cNvSpPr>
            <a:spLocks noChangeArrowheads="1"/>
          </p:cNvSpPr>
          <p:nvPr/>
        </p:nvSpPr>
        <p:spPr bwMode="auto">
          <a:xfrm>
            <a:off x="5172075" y="1346200"/>
            <a:ext cx="3541713" cy="430213"/>
          </a:xfrm>
          <a:prstGeom prst="rect">
            <a:avLst/>
          </a:prstGeom>
          <a:solidFill>
            <a:schemeClr val="accent1"/>
          </a:solidFill>
          <a:ln w="12700">
            <a:solidFill>
              <a:srgbClr val="FF0000"/>
            </a:solidFill>
            <a:miter lim="800000"/>
            <a:headEnd/>
            <a:tailEnd/>
          </a:ln>
        </p:spPr>
        <p:txBody>
          <a:bodyPr wrap="none" lIns="90488" tIns="44450" rIns="90488" bIns="44450">
            <a:prstTxWarp prst="textNoShape">
              <a:avLst/>
            </a:prstTxWarp>
            <a:spAutoFit/>
          </a:bodyPr>
          <a:lstStyle/>
          <a:p>
            <a:pPr>
              <a:lnSpc>
                <a:spcPct val="90000"/>
              </a:lnSpc>
              <a:spcBef>
                <a:spcPct val="0"/>
              </a:spcBef>
            </a:pPr>
            <a:r>
              <a:rPr lang="en-US" sz="2400">
                <a:solidFill>
                  <a:schemeClr val="tx2"/>
                </a:solidFill>
                <a:latin typeface="Verdana" charset="0"/>
              </a:rPr>
              <a:t>C</a:t>
            </a:r>
            <a:r>
              <a:rPr lang="en-US" sz="2400" baseline="-25000">
                <a:solidFill>
                  <a:schemeClr val="tx2"/>
                </a:solidFill>
                <a:latin typeface="Verdana" charset="0"/>
              </a:rPr>
              <a:t>i</a:t>
            </a:r>
            <a:r>
              <a:rPr lang="en-US" sz="2400">
                <a:solidFill>
                  <a:schemeClr val="tx2"/>
                </a:solidFill>
                <a:latin typeface="Verdana" charset="0"/>
              </a:rPr>
              <a:t> </a:t>
            </a:r>
            <a:r>
              <a:rPr lang="en-US" sz="2400">
                <a:solidFill>
                  <a:schemeClr val="tx1"/>
                </a:solidFill>
                <a:latin typeface="Symbol" charset="2"/>
              </a:rPr>
              <a:t></a:t>
            </a:r>
            <a:r>
              <a:rPr lang="en-US" sz="2400">
                <a:solidFill>
                  <a:schemeClr val="tx2"/>
                </a:solidFill>
                <a:latin typeface="Verdana" charset="0"/>
              </a:rPr>
              <a:t>A</a:t>
            </a:r>
            <a:r>
              <a:rPr lang="en-US" sz="2400" baseline="-25000">
                <a:solidFill>
                  <a:schemeClr val="tx2"/>
                </a:solidFill>
                <a:latin typeface="Verdana" charset="0"/>
              </a:rPr>
              <a:t>i</a:t>
            </a:r>
            <a:r>
              <a:rPr lang="en-US" sz="2400">
                <a:solidFill>
                  <a:schemeClr val="tx2"/>
                </a:solidFill>
                <a:latin typeface="Verdana" charset="0"/>
              </a:rPr>
              <a:t> + B</a:t>
            </a:r>
            <a:r>
              <a:rPr lang="en-US" sz="2400" baseline="-25000">
                <a:solidFill>
                  <a:schemeClr val="tx2"/>
                </a:solidFill>
                <a:latin typeface="Verdana" charset="0"/>
              </a:rPr>
              <a:t>i</a:t>
            </a:r>
            <a:r>
              <a:rPr lang="en-US" sz="2400">
                <a:solidFill>
                  <a:schemeClr val="tx2"/>
                </a:solidFill>
              </a:rPr>
              <a:t>,   </a:t>
            </a:r>
            <a:r>
              <a:rPr lang="en-US" sz="2400">
                <a:solidFill>
                  <a:schemeClr val="tx2"/>
                </a:solidFill>
                <a:latin typeface="Verdana" charset="0"/>
              </a:rPr>
              <a:t>1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i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n</a:t>
            </a:r>
          </a:p>
        </p:txBody>
      </p:sp>
      <p:grpSp>
        <p:nvGrpSpPr>
          <p:cNvPr id="2" name="Group 7"/>
          <p:cNvGrpSpPr>
            <a:grpSpLocks/>
          </p:cNvGrpSpPr>
          <p:nvPr/>
        </p:nvGrpSpPr>
        <p:grpSpPr bwMode="auto">
          <a:xfrm>
            <a:off x="1038225" y="3443288"/>
            <a:ext cx="3552825" cy="3113087"/>
            <a:chOff x="654" y="2169"/>
            <a:chExt cx="2238" cy="1961"/>
          </a:xfrm>
        </p:grpSpPr>
        <p:grpSp>
          <p:nvGrpSpPr>
            <p:cNvPr id="103437" name="Group 8"/>
            <p:cNvGrpSpPr>
              <a:grpSpLocks/>
            </p:cNvGrpSpPr>
            <p:nvPr/>
          </p:nvGrpSpPr>
          <p:grpSpPr bwMode="auto">
            <a:xfrm>
              <a:off x="680" y="2200"/>
              <a:ext cx="2200" cy="1536"/>
              <a:chOff x="680" y="2200"/>
              <a:chExt cx="2200" cy="1536"/>
            </a:xfrm>
          </p:grpSpPr>
          <p:sp>
            <p:nvSpPr>
              <p:cNvPr id="103439" name="Rectangle 9"/>
              <p:cNvSpPr>
                <a:spLocks noChangeArrowheads="1"/>
              </p:cNvSpPr>
              <p:nvPr/>
            </p:nvSpPr>
            <p:spPr bwMode="auto">
              <a:xfrm>
                <a:off x="1248" y="2200"/>
                <a:ext cx="1632" cy="1536"/>
              </a:xfrm>
              <a:prstGeom prst="rect">
                <a:avLst/>
              </a:prstGeom>
              <a:solidFill>
                <a:schemeClr val="accent1"/>
              </a:solidFill>
              <a:ln w="9525" cap="rnd">
                <a:solidFill>
                  <a:srgbClr val="FF0000"/>
                </a:solidFill>
                <a:prstDash val="sysDot"/>
                <a:miter lim="800000"/>
                <a:headEnd/>
                <a:tailEnd/>
              </a:ln>
            </p:spPr>
            <p:txBody>
              <a:bodyPr wrap="none" anchor="ctr">
                <a:prstTxWarp prst="textNoShape">
                  <a:avLst/>
                </a:prstTxWarp>
              </a:bodyPr>
              <a:lstStyle/>
              <a:p>
                <a:endParaRPr lang="en-US"/>
              </a:p>
            </p:txBody>
          </p:sp>
          <p:sp>
            <p:nvSpPr>
              <p:cNvPr id="103440" name="Rectangle 10"/>
              <p:cNvSpPr>
                <a:spLocks noChangeArrowheads="1"/>
              </p:cNvSpPr>
              <p:nvPr/>
            </p:nvSpPr>
            <p:spPr bwMode="auto">
              <a:xfrm>
                <a:off x="680" y="2328"/>
                <a:ext cx="496" cy="21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03438" name="Text Box 11"/>
            <p:cNvSpPr txBox="1">
              <a:spLocks noChangeArrowheads="1"/>
            </p:cNvSpPr>
            <p:nvPr/>
          </p:nvSpPr>
          <p:spPr bwMode="auto">
            <a:xfrm>
              <a:off x="654" y="2169"/>
              <a:ext cx="2238" cy="1961"/>
            </a:xfrm>
            <a:prstGeom prst="rect">
              <a:avLst/>
            </a:prstGeom>
            <a:noFill/>
            <a:ln w="9525">
              <a:noFill/>
              <a:miter lim="800000"/>
              <a:headEnd/>
              <a:tailEnd/>
            </a:ln>
          </p:spPr>
          <p:txBody>
            <a:bodyPr wrap="none">
              <a:prstTxWarp prst="textNoShape">
                <a:avLst/>
              </a:prstTxWarp>
              <a:spAutoFit/>
            </a:bodyPr>
            <a:lstStyle/>
            <a:p>
              <a:pPr lvl="2">
                <a:spcBef>
                  <a:spcPct val="0"/>
                </a:spcBef>
              </a:pPr>
              <a:r>
                <a:rPr lang="en-US" sz="1800">
                  <a:solidFill>
                    <a:srgbClr val="56127A"/>
                  </a:solidFill>
                  <a:latin typeface="Verdana" charset="0"/>
                </a:rPr>
                <a:t>LOAD ADR	F1</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ADR	F1</a:t>
              </a:r>
            </a:p>
            <a:p>
              <a:pPr lvl="2">
                <a:spcBef>
                  <a:spcPct val="0"/>
                </a:spcBef>
              </a:pPr>
              <a:r>
                <a:rPr lang="en-US" sz="1800">
                  <a:solidFill>
                    <a:srgbClr val="56127A"/>
                  </a:solidFill>
                  <a:latin typeface="Verdana" charset="0"/>
                </a:rPr>
                <a:t>LOAD ADR	F2</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ADR	F2</a:t>
              </a:r>
            </a:p>
            <a:p>
              <a:pPr lvl="2">
                <a:spcBef>
                  <a:spcPct val="0"/>
                </a:spcBef>
              </a:pPr>
              <a:r>
                <a:rPr lang="en-US" sz="1800">
                  <a:solidFill>
                    <a:srgbClr val="56127A"/>
                  </a:solidFill>
                  <a:latin typeface="Verdana" charset="0"/>
                </a:rPr>
                <a:t>LOAD ADR	F3</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ADR	F3</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HLT</a:t>
              </a:r>
              <a:endParaRPr lang="en-US" sz="2400">
                <a:solidFill>
                  <a:schemeClr val="tx1"/>
                </a:solidFill>
                <a:latin typeface="Courier New" charset="0"/>
              </a:endParaRPr>
            </a:p>
          </p:txBody>
        </p:sp>
      </p:grpSp>
      <p:sp>
        <p:nvSpPr>
          <p:cNvPr id="1030156" name="Text Box 12"/>
          <p:cNvSpPr txBox="1">
            <a:spLocks noChangeArrowheads="1"/>
          </p:cNvSpPr>
          <p:nvPr/>
        </p:nvSpPr>
        <p:spPr bwMode="auto">
          <a:xfrm>
            <a:off x="7135813" y="3594100"/>
            <a:ext cx="474662" cy="1739900"/>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pPr>
            <a:r>
              <a:rPr lang="en-US" sz="1800" i="1">
                <a:solidFill>
                  <a:schemeClr val="tx1"/>
                </a:solidFill>
                <a:latin typeface="Verdana" charset="0"/>
              </a:rPr>
              <a:t>17</a:t>
            </a:r>
          </a:p>
          <a:p>
            <a:pPr algn="ctr" eaLnBrk="1" hangingPunct="1">
              <a:spcBef>
                <a:spcPct val="0"/>
              </a:spcBef>
            </a:pPr>
            <a:endParaRPr lang="en-US" sz="1800" i="1">
              <a:solidFill>
                <a:schemeClr val="tx1"/>
              </a:solidFill>
              <a:latin typeface="Verdana" charset="0"/>
            </a:endParaRP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10</a:t>
            </a: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5</a:t>
            </a:r>
          </a:p>
        </p:txBody>
      </p:sp>
      <p:sp>
        <p:nvSpPr>
          <p:cNvPr id="1030157" name="Text Box 13"/>
          <p:cNvSpPr txBox="1">
            <a:spLocks noChangeArrowheads="1"/>
          </p:cNvSpPr>
          <p:nvPr/>
        </p:nvSpPr>
        <p:spPr bwMode="auto">
          <a:xfrm>
            <a:off x="8064500" y="3571875"/>
            <a:ext cx="474663" cy="1739900"/>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pPr>
            <a:r>
              <a:rPr lang="en-US" sz="1800" i="1">
                <a:solidFill>
                  <a:schemeClr val="tx1"/>
                </a:solidFill>
                <a:latin typeface="Verdana" charset="0"/>
              </a:rPr>
              <a:t>14</a:t>
            </a:r>
          </a:p>
          <a:p>
            <a:pPr algn="ctr" eaLnBrk="1" hangingPunct="1">
              <a:spcBef>
                <a:spcPct val="0"/>
              </a:spcBef>
            </a:pPr>
            <a:endParaRPr lang="en-US" sz="1800" i="1">
              <a:solidFill>
                <a:schemeClr val="tx1"/>
              </a:solidFill>
              <a:latin typeface="Verdana" charset="0"/>
            </a:endParaRP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8</a:t>
            </a: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0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3014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3015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3015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30156">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30157">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30157">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301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8" grpId="0" autoUpdateAnimBg="0"/>
      <p:bldP spid="1030149" grpId="0" animBg="1" autoUpdateAnimBg="0"/>
      <p:bldP spid="1030156" grpId="0" build="p"/>
      <p:bldP spid="1030157"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6" name="Slide Number Placeholder 5"/>
          <p:cNvSpPr>
            <a:spLocks noGrp="1"/>
          </p:cNvSpPr>
          <p:nvPr>
            <p:ph type="sldNum" sz="quarter" idx="12"/>
          </p:nvPr>
        </p:nvSpPr>
        <p:spPr>
          <a:noFill/>
        </p:spPr>
        <p:txBody>
          <a:bodyPr/>
          <a:lstStyle/>
          <a:p>
            <a:fld id="{4F50B43F-FC7E-A341-9892-7C0E507CCBCD}" type="slidenum">
              <a:rPr lang="en-US"/>
              <a:pPr/>
              <a:t>45</a:t>
            </a:fld>
            <a:endParaRPr lang="en-US" b="0">
              <a:solidFill>
                <a:srgbClr val="FBBA03"/>
              </a:solidFill>
            </a:endParaRPr>
          </a:p>
        </p:txBody>
      </p:sp>
      <p:sp>
        <p:nvSpPr>
          <p:cNvPr id="1034242" name="Rectangle 2" descr="25%"/>
          <p:cNvSpPr>
            <a:spLocks noChangeArrowheads="1"/>
          </p:cNvSpPr>
          <p:nvPr/>
        </p:nvSpPr>
        <p:spPr bwMode="auto">
          <a:xfrm>
            <a:off x="531813" y="2309813"/>
            <a:ext cx="8396287" cy="3016250"/>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400">
                <a:solidFill>
                  <a:schemeClr val="tx1"/>
                </a:solidFill>
                <a:latin typeface="Verdana" charset="0"/>
              </a:rPr>
              <a:t>Modify existing instructions</a:t>
            </a:r>
          </a:p>
          <a:p>
            <a:pPr lvl="1">
              <a:spcBef>
                <a:spcPct val="0"/>
              </a:spcBef>
            </a:pPr>
            <a:r>
              <a:rPr lang="en-US" sz="1800">
                <a:solidFill>
                  <a:srgbClr val="56127A"/>
                </a:solidFill>
                <a:latin typeface="Verdana" charset="0"/>
              </a:rPr>
              <a:t>LOAD	x, IX		AC </a:t>
            </a:r>
            <a:r>
              <a:rPr lang="en-US" sz="1800">
                <a:solidFill>
                  <a:srgbClr val="56127A"/>
                </a:solidFill>
                <a:latin typeface="Symbol" charset="2"/>
              </a:rPr>
              <a:t> </a:t>
            </a:r>
            <a:r>
              <a:rPr lang="en-US" sz="1800">
                <a:solidFill>
                  <a:srgbClr val="56127A"/>
                </a:solidFill>
                <a:latin typeface="Verdana" charset="0"/>
              </a:rPr>
              <a:t>M[x + (IX)]</a:t>
            </a:r>
          </a:p>
          <a:p>
            <a:pPr lvl="1">
              <a:spcBef>
                <a:spcPct val="0"/>
              </a:spcBef>
            </a:pPr>
            <a:r>
              <a:rPr lang="en-US" sz="1800">
                <a:solidFill>
                  <a:srgbClr val="56127A"/>
                </a:solidFill>
                <a:latin typeface="Verdana" charset="0"/>
              </a:rPr>
              <a:t>ADD	x, IX		AC </a:t>
            </a:r>
            <a:r>
              <a:rPr lang="en-US" sz="1800">
                <a:solidFill>
                  <a:srgbClr val="56127A"/>
                </a:solidFill>
                <a:latin typeface="Symbol" charset="2"/>
              </a:rPr>
              <a:t></a:t>
            </a:r>
            <a:r>
              <a:rPr lang="en-US" sz="1800">
                <a:solidFill>
                  <a:srgbClr val="56127A"/>
                </a:solidFill>
                <a:latin typeface="Verdana" charset="0"/>
              </a:rPr>
              <a:t> (AC) + M[x + (IX)]</a:t>
            </a:r>
          </a:p>
          <a:p>
            <a:pPr lvl="1">
              <a:spcBef>
                <a:spcPct val="0"/>
              </a:spcBef>
            </a:pPr>
            <a:r>
              <a:rPr lang="en-US" sz="1800">
                <a:solidFill>
                  <a:srgbClr val="56127A"/>
                </a:solidFill>
                <a:latin typeface="Verdana" charset="0"/>
              </a:rPr>
              <a:t>...</a:t>
            </a:r>
          </a:p>
          <a:p>
            <a:pPr lvl="1">
              <a:spcBef>
                <a:spcPct val="0"/>
              </a:spcBef>
            </a:pPr>
            <a:endParaRPr lang="en-US" sz="1800">
              <a:solidFill>
                <a:schemeClr val="tx1"/>
              </a:solidFill>
              <a:latin typeface="Verdana" charset="0"/>
            </a:endParaRPr>
          </a:p>
          <a:p>
            <a:pPr>
              <a:spcBef>
                <a:spcPct val="0"/>
              </a:spcBef>
            </a:pPr>
            <a:r>
              <a:rPr lang="en-US" sz="2400">
                <a:solidFill>
                  <a:schemeClr val="tx1"/>
                </a:solidFill>
                <a:latin typeface="Verdana" charset="0"/>
              </a:rPr>
              <a:t>Add new instructions to manipulate </a:t>
            </a:r>
            <a:r>
              <a:rPr lang="en-US" sz="2400" i="1">
                <a:solidFill>
                  <a:schemeClr val="tx1"/>
                </a:solidFill>
                <a:latin typeface="Verdana" charset="0"/>
              </a:rPr>
              <a:t>index registers</a:t>
            </a:r>
            <a:endParaRPr lang="en-US" sz="1800">
              <a:solidFill>
                <a:schemeClr val="tx1"/>
              </a:solidFill>
              <a:latin typeface="Verdana" charset="0"/>
            </a:endParaRPr>
          </a:p>
          <a:p>
            <a:pPr lvl="1">
              <a:spcBef>
                <a:spcPct val="0"/>
              </a:spcBef>
            </a:pPr>
            <a:r>
              <a:rPr lang="en-US" sz="1800">
                <a:solidFill>
                  <a:srgbClr val="56127A"/>
                </a:solidFill>
                <a:latin typeface="Verdana" charset="0"/>
              </a:rPr>
              <a:t>JZi		x, IX		if (IX)=0 </a:t>
            </a:r>
            <a:r>
              <a:rPr lang="en-US" sz="1800" i="1">
                <a:solidFill>
                  <a:srgbClr val="56127A"/>
                </a:solidFill>
                <a:latin typeface="Verdana" charset="0"/>
              </a:rPr>
              <a:t>then</a:t>
            </a:r>
            <a:r>
              <a:rPr lang="en-US" sz="1800">
                <a:solidFill>
                  <a:srgbClr val="56127A"/>
                </a:solidFill>
                <a:latin typeface="Verdana" charset="0"/>
              </a:rPr>
              <a:t>  PC </a:t>
            </a:r>
            <a:r>
              <a:rPr lang="en-US" sz="1800">
                <a:solidFill>
                  <a:srgbClr val="56127A"/>
                </a:solidFill>
                <a:latin typeface="Symbol" charset="2"/>
              </a:rPr>
              <a:t></a:t>
            </a:r>
            <a:r>
              <a:rPr lang="en-US" sz="1800">
                <a:solidFill>
                  <a:srgbClr val="56127A"/>
                </a:solidFill>
                <a:latin typeface="Verdana" charset="0"/>
              </a:rPr>
              <a:t> x</a:t>
            </a:r>
          </a:p>
          <a:p>
            <a:pPr lvl="1">
              <a:spcBef>
                <a:spcPct val="0"/>
              </a:spcBef>
            </a:pPr>
            <a:r>
              <a:rPr lang="en-US" sz="1800">
                <a:solidFill>
                  <a:srgbClr val="56127A"/>
                </a:solidFill>
                <a:latin typeface="Verdana" charset="0"/>
              </a:rPr>
              <a:t>				              </a:t>
            </a:r>
            <a:r>
              <a:rPr lang="en-US" sz="1800" i="1">
                <a:solidFill>
                  <a:srgbClr val="56127A"/>
                </a:solidFill>
                <a:latin typeface="Verdana" charset="0"/>
              </a:rPr>
              <a:t>else   </a:t>
            </a:r>
            <a:r>
              <a:rPr lang="en-US" sz="1800">
                <a:solidFill>
                  <a:srgbClr val="56127A"/>
                </a:solidFill>
                <a:latin typeface="Verdana" charset="0"/>
              </a:rPr>
              <a:t>IX </a:t>
            </a:r>
            <a:r>
              <a:rPr lang="en-US" sz="1800">
                <a:solidFill>
                  <a:srgbClr val="56127A"/>
                </a:solidFill>
                <a:latin typeface="Symbol" charset="2"/>
              </a:rPr>
              <a:t></a:t>
            </a:r>
            <a:r>
              <a:rPr lang="en-US" sz="1800">
                <a:solidFill>
                  <a:srgbClr val="56127A"/>
                </a:solidFill>
                <a:latin typeface="Verdana" charset="0"/>
              </a:rPr>
              <a:t> (IX) + 1</a:t>
            </a:r>
          </a:p>
          <a:p>
            <a:pPr lvl="1">
              <a:spcBef>
                <a:spcPct val="0"/>
              </a:spcBef>
            </a:pPr>
            <a:r>
              <a:rPr lang="en-US" sz="1800">
                <a:solidFill>
                  <a:srgbClr val="56127A"/>
                </a:solidFill>
                <a:latin typeface="Verdana" charset="0"/>
              </a:rPr>
              <a:t>LOADi	x, IX		IX </a:t>
            </a:r>
            <a:r>
              <a:rPr lang="en-US" sz="1800">
                <a:solidFill>
                  <a:srgbClr val="56127A"/>
                </a:solidFill>
                <a:latin typeface="Symbol" charset="2"/>
              </a:rPr>
              <a:t> </a:t>
            </a:r>
            <a:r>
              <a:rPr lang="en-US" sz="1800">
                <a:solidFill>
                  <a:srgbClr val="56127A"/>
                </a:solidFill>
                <a:latin typeface="Verdana" charset="0"/>
              </a:rPr>
              <a:t>M[x]   (truncated to fit IX)</a:t>
            </a:r>
          </a:p>
          <a:p>
            <a:pPr lvl="1">
              <a:spcBef>
                <a:spcPct val="0"/>
              </a:spcBef>
            </a:pPr>
            <a:r>
              <a:rPr lang="en-US" sz="1800">
                <a:solidFill>
                  <a:srgbClr val="56127A"/>
                </a:solidFill>
                <a:latin typeface="Verdana" charset="0"/>
              </a:rPr>
              <a:t>...</a:t>
            </a:r>
            <a:endParaRPr lang="en-US" sz="2400" i="1">
              <a:solidFill>
                <a:schemeClr val="tx1"/>
              </a:solidFill>
              <a:latin typeface="Verdana" charset="0"/>
            </a:endParaRPr>
          </a:p>
        </p:txBody>
      </p:sp>
      <p:sp>
        <p:nvSpPr>
          <p:cNvPr id="105478" name="Rectangle 3"/>
          <p:cNvSpPr>
            <a:spLocks noGrp="1" noChangeArrowheads="1"/>
          </p:cNvSpPr>
          <p:nvPr>
            <p:ph type="title"/>
          </p:nvPr>
        </p:nvSpPr>
        <p:spPr>
          <a:xfrm>
            <a:off x="266700" y="241300"/>
            <a:ext cx="7670800" cy="1016000"/>
          </a:xfrm>
          <a:noFill/>
        </p:spPr>
        <p:txBody>
          <a:bodyPr lIns="90488" tIns="44450" rIns="90488" bIns="44450"/>
          <a:lstStyle/>
          <a:p>
            <a:r>
              <a:rPr lang="en-US"/>
              <a:t>Index Registers</a:t>
            </a:r>
            <a:br>
              <a:rPr lang="en-US"/>
            </a:br>
            <a:r>
              <a:rPr lang="en-US" sz="2000" i="1"/>
              <a:t>Tom Kilburn, Manchester University, mid 50’s</a:t>
            </a:r>
          </a:p>
        </p:txBody>
      </p:sp>
      <p:sp>
        <p:nvSpPr>
          <p:cNvPr id="105479" name="Text Box 4"/>
          <p:cNvSpPr txBox="1">
            <a:spLocks noChangeArrowheads="1"/>
          </p:cNvSpPr>
          <p:nvPr/>
        </p:nvSpPr>
        <p:spPr bwMode="auto">
          <a:xfrm>
            <a:off x="962025" y="1352550"/>
            <a:ext cx="7037388" cy="831850"/>
          </a:xfrm>
          <a:prstGeom prst="rect">
            <a:avLst/>
          </a:prstGeom>
          <a:noFill/>
          <a:ln w="9525">
            <a:solidFill>
              <a:srgbClr val="FF0000"/>
            </a:solidFill>
            <a:miter lim="800000"/>
            <a:headEnd/>
            <a:tailEnd/>
          </a:ln>
        </p:spPr>
        <p:txBody>
          <a:bodyPr wrap="none">
            <a:prstTxWarp prst="textNoShape">
              <a:avLst/>
            </a:prstTxWarp>
            <a:spAutoFit/>
          </a:bodyPr>
          <a:lstStyle/>
          <a:p>
            <a:pPr>
              <a:spcBef>
                <a:spcPct val="0"/>
              </a:spcBef>
            </a:pPr>
            <a:r>
              <a:rPr lang="en-US" sz="2400" i="1">
                <a:solidFill>
                  <a:schemeClr val="tx1"/>
                </a:solidFill>
                <a:latin typeface="Verdana" charset="0"/>
              </a:rPr>
              <a:t>One or more specialized registers to simplify</a:t>
            </a:r>
          </a:p>
          <a:p>
            <a:pPr>
              <a:spcBef>
                <a:spcPct val="0"/>
              </a:spcBef>
            </a:pPr>
            <a:r>
              <a:rPr lang="en-US" sz="2400" i="1">
                <a:solidFill>
                  <a:schemeClr val="tx1"/>
                </a:solidFill>
                <a:latin typeface="Verdana" charset="0"/>
              </a:rPr>
              <a:t>address calculation</a:t>
            </a:r>
            <a:endParaRPr lang="en-US" sz="2400" i="1">
              <a:solidFill>
                <a:schemeClr val="tx1"/>
              </a:solidFill>
              <a:latin typeface="Courier New" charset="0"/>
            </a:endParaRPr>
          </a:p>
        </p:txBody>
      </p:sp>
      <p:sp>
        <p:nvSpPr>
          <p:cNvPr id="1034245" name="Text Box 5"/>
          <p:cNvSpPr txBox="1">
            <a:spLocks noChangeArrowheads="1"/>
          </p:cNvSpPr>
          <p:nvPr/>
        </p:nvSpPr>
        <p:spPr bwMode="auto">
          <a:xfrm>
            <a:off x="2079625" y="5518150"/>
            <a:ext cx="6426200" cy="822325"/>
          </a:xfrm>
          <a:prstGeom prst="rect">
            <a:avLst/>
          </a:prstGeom>
          <a:noFill/>
          <a:ln w="9525">
            <a:noFill/>
            <a:miter lim="800000"/>
            <a:headEnd/>
            <a:tailEnd/>
          </a:ln>
        </p:spPr>
        <p:txBody>
          <a:bodyPr>
            <a:prstTxWarp prst="textNoShape">
              <a:avLst/>
            </a:prstTxWarp>
            <a:spAutoFit/>
          </a:bodyPr>
          <a:lstStyle/>
          <a:p>
            <a:pPr eaLnBrk="1" hangingPunct="1">
              <a:spcBef>
                <a:spcPct val="0"/>
              </a:spcBef>
            </a:pPr>
            <a:r>
              <a:rPr lang="en-US" sz="2400" i="1">
                <a:solidFill>
                  <a:schemeClr val="tx1"/>
                </a:solidFill>
                <a:latin typeface="Verdana" charset="0"/>
              </a:rPr>
              <a:t>Index registers have accumulator-like characteristics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342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342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3424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3424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3424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3424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3424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3424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34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2" grpId="0" build="p" autoUpdateAnimBg="0"/>
      <p:bldP spid="1034245" grpId="0" autoUpdateAnimBg="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4" name="Slide Number Placeholder 5"/>
          <p:cNvSpPr>
            <a:spLocks noGrp="1"/>
          </p:cNvSpPr>
          <p:nvPr>
            <p:ph type="sldNum" sz="quarter" idx="12"/>
          </p:nvPr>
        </p:nvSpPr>
        <p:spPr>
          <a:noFill/>
        </p:spPr>
        <p:txBody>
          <a:bodyPr/>
          <a:lstStyle/>
          <a:p>
            <a:fld id="{52188E13-92F1-9640-A035-5F1635785971}" type="slidenum">
              <a:rPr lang="en-US"/>
              <a:pPr/>
              <a:t>46</a:t>
            </a:fld>
            <a:endParaRPr lang="en-US" b="0">
              <a:solidFill>
                <a:srgbClr val="FBBA03"/>
              </a:solidFill>
            </a:endParaRPr>
          </a:p>
        </p:txBody>
      </p:sp>
      <p:sp>
        <p:nvSpPr>
          <p:cNvPr id="107525" name="Rectangle 2"/>
          <p:cNvSpPr>
            <a:spLocks noGrp="1" noChangeArrowheads="1"/>
          </p:cNvSpPr>
          <p:nvPr>
            <p:ph type="title"/>
          </p:nvPr>
        </p:nvSpPr>
        <p:spPr>
          <a:xfrm>
            <a:off x="330200" y="469900"/>
            <a:ext cx="7162800" cy="762000"/>
          </a:xfrm>
          <a:noFill/>
        </p:spPr>
        <p:txBody>
          <a:bodyPr lIns="90488" tIns="44450" rIns="90488" bIns="44450"/>
          <a:lstStyle/>
          <a:p>
            <a:r>
              <a:rPr lang="en-US"/>
              <a:t>Using Index Registers</a:t>
            </a:r>
          </a:p>
        </p:txBody>
      </p:sp>
      <p:sp>
        <p:nvSpPr>
          <p:cNvPr id="107526" name="Rectangle 3" descr="25%"/>
          <p:cNvSpPr>
            <a:spLocks noChangeArrowheads="1"/>
          </p:cNvSpPr>
          <p:nvPr/>
        </p:nvSpPr>
        <p:spPr bwMode="auto">
          <a:xfrm>
            <a:off x="925513" y="1831975"/>
            <a:ext cx="3167062" cy="2011363"/>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	LOADi	-n, IX</a:t>
            </a:r>
          </a:p>
          <a:p>
            <a:pPr>
              <a:spcBef>
                <a:spcPct val="0"/>
              </a:spcBef>
            </a:pPr>
            <a:r>
              <a:rPr lang="en-US" sz="1800">
                <a:solidFill>
                  <a:srgbClr val="56127A"/>
                </a:solidFill>
                <a:latin typeface="Verdana" charset="0"/>
              </a:rPr>
              <a:t>LOOP	JZi	DONE, IX</a:t>
            </a:r>
          </a:p>
          <a:p>
            <a:pPr lvl="2">
              <a:spcBef>
                <a:spcPct val="0"/>
              </a:spcBef>
            </a:pPr>
            <a:r>
              <a:rPr lang="en-US" sz="1800">
                <a:solidFill>
                  <a:srgbClr val="56127A"/>
                </a:solidFill>
                <a:latin typeface="Verdana" charset="0"/>
              </a:rPr>
              <a:t>LOAD 	LASTA, IX</a:t>
            </a:r>
          </a:p>
          <a:p>
            <a:pPr lvl="2">
              <a:spcBef>
                <a:spcPct val="0"/>
              </a:spcBef>
            </a:pPr>
            <a:r>
              <a:rPr lang="en-US" sz="1800">
                <a:solidFill>
                  <a:srgbClr val="56127A"/>
                </a:solidFill>
                <a:latin typeface="Verdana" charset="0"/>
              </a:rPr>
              <a:t>ADD 	LASTB, IX</a:t>
            </a:r>
          </a:p>
          <a:p>
            <a:pPr lvl="2">
              <a:spcBef>
                <a:spcPct val="0"/>
              </a:spcBef>
            </a:pPr>
            <a:r>
              <a:rPr lang="en-US" sz="1800">
                <a:solidFill>
                  <a:srgbClr val="56127A"/>
                </a:solidFill>
                <a:latin typeface="Verdana" charset="0"/>
              </a:rPr>
              <a:t>STORE 	LASTC, IX</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HALT</a:t>
            </a:r>
          </a:p>
        </p:txBody>
      </p:sp>
      <p:sp>
        <p:nvSpPr>
          <p:cNvPr id="1035268" name="Rectangle 4" descr="25%"/>
          <p:cNvSpPr>
            <a:spLocks noChangeArrowheads="1"/>
          </p:cNvSpPr>
          <p:nvPr/>
        </p:nvSpPr>
        <p:spPr bwMode="auto">
          <a:xfrm>
            <a:off x="642938" y="3771900"/>
            <a:ext cx="7856537" cy="2832100"/>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buFontTx/>
              <a:buChar char="•"/>
            </a:pPr>
            <a:r>
              <a:rPr lang="en-US" sz="2400" i="1">
                <a:solidFill>
                  <a:schemeClr val="tx1"/>
                </a:solidFill>
                <a:latin typeface="Verdana" charset="0"/>
              </a:rPr>
              <a:t> Program does not modify itself</a:t>
            </a:r>
            <a:endParaRPr lang="en-US" sz="2400">
              <a:solidFill>
                <a:schemeClr val="tx1"/>
              </a:solidFill>
              <a:latin typeface="Verdana" charset="0"/>
            </a:endParaRPr>
          </a:p>
          <a:p>
            <a:pPr>
              <a:spcBef>
                <a:spcPct val="0"/>
              </a:spcBef>
              <a:buFontTx/>
              <a:buChar char="•"/>
            </a:pPr>
            <a:r>
              <a:rPr lang="en-US" sz="2400">
                <a:solidFill>
                  <a:schemeClr val="tx1"/>
                </a:solidFill>
                <a:latin typeface="Verdana" charset="0"/>
              </a:rPr>
              <a:t> </a:t>
            </a:r>
            <a:r>
              <a:rPr lang="en-US" sz="2400" i="1">
                <a:solidFill>
                  <a:schemeClr val="tx1"/>
                </a:solidFill>
                <a:latin typeface="Verdana" charset="0"/>
              </a:rPr>
              <a:t>Efficiency has improved dramatically (ops / iter)</a:t>
            </a:r>
            <a:endParaRPr lang="en-US" sz="2400">
              <a:solidFill>
                <a:schemeClr val="tx1"/>
              </a:solidFill>
              <a:latin typeface="Verdana" charset="0"/>
            </a:endParaRPr>
          </a:p>
          <a:p>
            <a:pPr>
              <a:spcBef>
                <a:spcPct val="0"/>
              </a:spcBef>
            </a:pPr>
            <a:r>
              <a:rPr lang="en-US" sz="1800">
                <a:solidFill>
                  <a:schemeClr val="tx1"/>
                </a:solidFill>
                <a:latin typeface="Verdana" charset="0"/>
              </a:rPr>
              <a:t>    			</a:t>
            </a:r>
            <a:r>
              <a:rPr lang="en-US" sz="1800">
                <a:solidFill>
                  <a:srgbClr val="56127A"/>
                </a:solidFill>
                <a:latin typeface="Verdana" charset="0"/>
              </a:rPr>
              <a:t>with index regs</a:t>
            </a:r>
            <a:r>
              <a:rPr lang="en-US" sz="1800">
                <a:solidFill>
                  <a:schemeClr val="tx1"/>
                </a:solidFill>
                <a:latin typeface="Verdana" charset="0"/>
              </a:rPr>
              <a:t>	</a:t>
            </a:r>
            <a:r>
              <a:rPr lang="en-US" sz="1800">
                <a:solidFill>
                  <a:schemeClr val="bg2"/>
                </a:solidFill>
                <a:latin typeface="Verdana" charset="0"/>
              </a:rPr>
              <a:t>without index regs      </a:t>
            </a:r>
            <a:endParaRPr lang="en-US" sz="1800">
              <a:solidFill>
                <a:schemeClr val="tx1"/>
              </a:solidFill>
              <a:latin typeface="Verdana" charset="0"/>
            </a:endParaRPr>
          </a:p>
          <a:p>
            <a:pPr lvl="1">
              <a:spcBef>
                <a:spcPct val="0"/>
              </a:spcBef>
            </a:pPr>
            <a:r>
              <a:rPr lang="en-US" sz="1800">
                <a:solidFill>
                  <a:srgbClr val="56127A"/>
                </a:solidFill>
                <a:latin typeface="Verdana" charset="0"/>
              </a:rPr>
              <a:t>instruction fetch		</a:t>
            </a:r>
            <a:r>
              <a:rPr lang="en-US" sz="1800">
                <a:solidFill>
                  <a:schemeClr val="tx1"/>
                </a:solidFill>
                <a:latin typeface="Verdana" charset="0"/>
              </a:rPr>
              <a:t>		</a:t>
            </a:r>
            <a:r>
              <a:rPr lang="en-US" sz="1800">
                <a:solidFill>
                  <a:schemeClr val="bg2"/>
                </a:solidFill>
                <a:latin typeface="Verdana" charset="0"/>
              </a:rPr>
              <a:t>17 (14)</a:t>
            </a:r>
            <a:endParaRPr lang="en-US" sz="2000">
              <a:solidFill>
                <a:schemeClr val="bg2"/>
              </a:solidFill>
              <a:latin typeface="Verdana" charset="0"/>
            </a:endParaRPr>
          </a:p>
          <a:p>
            <a:pPr lvl="1">
              <a:spcBef>
                <a:spcPct val="0"/>
              </a:spcBef>
            </a:pPr>
            <a:r>
              <a:rPr lang="en-US" sz="1800">
                <a:solidFill>
                  <a:srgbClr val="56127A"/>
                </a:solidFill>
                <a:latin typeface="Verdana" charset="0"/>
              </a:rPr>
              <a:t>operand fetch		</a:t>
            </a:r>
            <a:r>
              <a:rPr lang="en-US" sz="1800">
                <a:solidFill>
                  <a:schemeClr val="tx1"/>
                </a:solidFill>
                <a:latin typeface="Verdana" charset="0"/>
              </a:rPr>
              <a:t>		</a:t>
            </a:r>
            <a:r>
              <a:rPr lang="en-US" sz="1800">
                <a:solidFill>
                  <a:schemeClr val="bg2"/>
                </a:solidFill>
                <a:latin typeface="Verdana" charset="0"/>
              </a:rPr>
              <a:t>10 (8)</a:t>
            </a:r>
            <a:endParaRPr lang="en-US" sz="2000">
              <a:solidFill>
                <a:schemeClr val="bg2"/>
              </a:solidFill>
              <a:latin typeface="Verdana" charset="0"/>
            </a:endParaRPr>
          </a:p>
          <a:p>
            <a:pPr lvl="1">
              <a:spcBef>
                <a:spcPct val="0"/>
              </a:spcBef>
            </a:pPr>
            <a:r>
              <a:rPr lang="en-US" sz="1800">
                <a:solidFill>
                  <a:srgbClr val="56127A"/>
                </a:solidFill>
                <a:latin typeface="Verdana" charset="0"/>
              </a:rPr>
              <a:t>store			</a:t>
            </a:r>
            <a:r>
              <a:rPr lang="en-US" sz="1800">
                <a:solidFill>
                  <a:schemeClr val="tx1"/>
                </a:solidFill>
                <a:latin typeface="Verdana" charset="0"/>
              </a:rPr>
              <a:t>		  </a:t>
            </a:r>
            <a:r>
              <a:rPr lang="en-US" sz="1800">
                <a:solidFill>
                  <a:schemeClr val="bg2"/>
                </a:solidFill>
                <a:latin typeface="Verdana" charset="0"/>
              </a:rPr>
              <a:t>5 (4)</a:t>
            </a:r>
            <a:endParaRPr lang="en-US" sz="2400" i="1">
              <a:solidFill>
                <a:schemeClr val="tx1"/>
              </a:solidFill>
              <a:latin typeface="Verdana" charset="0"/>
            </a:endParaRPr>
          </a:p>
          <a:p>
            <a:pPr>
              <a:spcBef>
                <a:spcPct val="0"/>
              </a:spcBef>
              <a:buFontTx/>
              <a:buChar char="•"/>
            </a:pPr>
            <a:r>
              <a:rPr lang="en-US" sz="2400" i="1">
                <a:solidFill>
                  <a:schemeClr val="tx1"/>
                </a:solidFill>
                <a:latin typeface="Verdana" charset="0"/>
              </a:rPr>
              <a:t> Costs:</a:t>
            </a:r>
            <a:r>
              <a:rPr lang="en-US" sz="2400">
                <a:solidFill>
                  <a:schemeClr val="tx1"/>
                </a:solidFill>
                <a:latin typeface="Verdana" charset="0"/>
              </a:rPr>
              <a:t>	</a:t>
            </a:r>
            <a:r>
              <a:rPr lang="en-US" sz="1800">
                <a:solidFill>
                  <a:srgbClr val="56127A"/>
                </a:solidFill>
                <a:latin typeface="Verdana" charset="0"/>
              </a:rPr>
              <a:t>Instructions are 1 to 2 bits longer</a:t>
            </a:r>
          </a:p>
          <a:p>
            <a:pPr lvl="4">
              <a:spcBef>
                <a:spcPct val="0"/>
              </a:spcBef>
            </a:pPr>
            <a:r>
              <a:rPr lang="en-US" sz="1800">
                <a:solidFill>
                  <a:srgbClr val="56127A"/>
                </a:solidFill>
                <a:latin typeface="Verdana" charset="0"/>
              </a:rPr>
              <a:t>Index registers with ALU-like circuitry </a:t>
            </a:r>
          </a:p>
          <a:p>
            <a:pPr lvl="4">
              <a:spcBef>
                <a:spcPct val="0"/>
              </a:spcBef>
            </a:pPr>
            <a:r>
              <a:rPr lang="en-US" sz="1800" i="1">
                <a:solidFill>
                  <a:srgbClr val="56127A"/>
                </a:solidFill>
                <a:latin typeface="Verdana" charset="0"/>
              </a:rPr>
              <a:t>Complex control</a:t>
            </a:r>
          </a:p>
        </p:txBody>
      </p:sp>
      <p:grpSp>
        <p:nvGrpSpPr>
          <p:cNvPr id="107528" name="Group 5"/>
          <p:cNvGrpSpPr>
            <a:grpSpLocks/>
          </p:cNvGrpSpPr>
          <p:nvPr/>
        </p:nvGrpSpPr>
        <p:grpSpPr bwMode="auto">
          <a:xfrm>
            <a:off x="6537325" y="1689100"/>
            <a:ext cx="1831975" cy="2184400"/>
            <a:chOff x="4118" y="1064"/>
            <a:chExt cx="1154" cy="1376"/>
          </a:xfrm>
        </p:grpSpPr>
        <p:grpSp>
          <p:nvGrpSpPr>
            <p:cNvPr id="107531" name="Group 6"/>
            <p:cNvGrpSpPr>
              <a:grpSpLocks/>
            </p:cNvGrpSpPr>
            <p:nvPr/>
          </p:nvGrpSpPr>
          <p:grpSpPr bwMode="auto">
            <a:xfrm>
              <a:off x="4696" y="1112"/>
              <a:ext cx="576" cy="1328"/>
              <a:chOff x="4696" y="1112"/>
              <a:chExt cx="576" cy="1328"/>
            </a:xfrm>
          </p:grpSpPr>
          <p:sp>
            <p:nvSpPr>
              <p:cNvPr id="107541" name="Line 7"/>
              <p:cNvSpPr>
                <a:spLocks noChangeShapeType="1"/>
              </p:cNvSpPr>
              <p:nvPr/>
            </p:nvSpPr>
            <p:spPr bwMode="auto">
              <a:xfrm>
                <a:off x="4696" y="1112"/>
                <a:ext cx="0" cy="1328"/>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2" name="Line 8"/>
              <p:cNvSpPr>
                <a:spLocks noChangeShapeType="1"/>
              </p:cNvSpPr>
              <p:nvPr/>
            </p:nvSpPr>
            <p:spPr bwMode="auto">
              <a:xfrm>
                <a:off x="5272" y="1112"/>
                <a:ext cx="0" cy="1328"/>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3" name="Line 9"/>
              <p:cNvSpPr>
                <a:spLocks noChangeShapeType="1"/>
              </p:cNvSpPr>
              <p:nvPr/>
            </p:nvSpPr>
            <p:spPr bwMode="auto">
              <a:xfrm>
                <a:off x="4704" y="1248"/>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4" name="Line 10"/>
              <p:cNvSpPr>
                <a:spLocks noChangeShapeType="1"/>
              </p:cNvSpPr>
              <p:nvPr/>
            </p:nvSpPr>
            <p:spPr bwMode="auto">
              <a:xfrm>
                <a:off x="4704" y="1392"/>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5" name="Line 11"/>
              <p:cNvSpPr>
                <a:spLocks noChangeShapeType="1"/>
              </p:cNvSpPr>
              <p:nvPr/>
            </p:nvSpPr>
            <p:spPr bwMode="auto">
              <a:xfrm>
                <a:off x="4704" y="2016"/>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6" name="Line 12"/>
              <p:cNvSpPr>
                <a:spLocks noChangeShapeType="1"/>
              </p:cNvSpPr>
              <p:nvPr/>
            </p:nvSpPr>
            <p:spPr bwMode="auto">
              <a:xfrm>
                <a:off x="4704" y="2160"/>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7" name="Line 13"/>
              <p:cNvSpPr>
                <a:spLocks noChangeShapeType="1"/>
              </p:cNvSpPr>
              <p:nvPr/>
            </p:nvSpPr>
            <p:spPr bwMode="auto">
              <a:xfrm>
                <a:off x="4704" y="2304"/>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8" name="Line 14"/>
              <p:cNvSpPr>
                <a:spLocks noChangeShapeType="1"/>
              </p:cNvSpPr>
              <p:nvPr/>
            </p:nvSpPr>
            <p:spPr bwMode="auto">
              <a:xfrm>
                <a:off x="4704" y="1536"/>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grpSp>
        <p:sp>
          <p:nvSpPr>
            <p:cNvPr id="107532" name="Rectangle 15" descr="25%"/>
            <p:cNvSpPr>
              <a:spLocks noChangeArrowheads="1"/>
            </p:cNvSpPr>
            <p:nvPr/>
          </p:nvSpPr>
          <p:spPr bwMode="auto">
            <a:xfrm>
              <a:off x="4503" y="1202"/>
              <a:ext cx="212" cy="229"/>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a:t>
              </a:r>
            </a:p>
          </p:txBody>
        </p:sp>
        <p:sp>
          <p:nvSpPr>
            <p:cNvPr id="107533" name="Rectangle 16" descr="25%"/>
            <p:cNvSpPr>
              <a:spLocks noChangeArrowheads="1"/>
            </p:cNvSpPr>
            <p:nvPr/>
          </p:nvSpPr>
          <p:spPr bwMode="auto">
            <a:xfrm>
              <a:off x="4118" y="1985"/>
              <a:ext cx="596" cy="231"/>
            </a:xfrm>
            <a:prstGeom prst="rect">
              <a:avLst/>
            </a:prstGeom>
            <a:noFill/>
            <a:ln w="12700">
              <a:noFill/>
              <a:miter lim="800000"/>
              <a:headEnd/>
              <a:tailEnd/>
            </a:ln>
          </p:spPr>
          <p:txBody>
            <a:bodyPr wrap="none" anchor="ctr">
              <a:prstTxWarp prst="textNoShape">
                <a:avLst/>
              </a:prstTxWarp>
            </a:bodyPr>
            <a:lstStyle/>
            <a:p>
              <a:endParaRPr lang="en-US"/>
            </a:p>
          </p:txBody>
        </p:sp>
        <p:sp>
          <p:nvSpPr>
            <p:cNvPr id="107534" name="Rectangle 17" descr="25%"/>
            <p:cNvSpPr>
              <a:spLocks noChangeArrowheads="1"/>
            </p:cNvSpPr>
            <p:nvPr/>
          </p:nvSpPr>
          <p:spPr bwMode="auto">
            <a:xfrm>
              <a:off x="4478" y="2121"/>
              <a:ext cx="220" cy="231"/>
            </a:xfrm>
            <a:prstGeom prst="rect">
              <a:avLst/>
            </a:prstGeom>
            <a:noFill/>
            <a:ln w="12700">
              <a:noFill/>
              <a:miter lim="800000"/>
              <a:headEnd/>
              <a:tailEnd/>
            </a:ln>
          </p:spPr>
          <p:txBody>
            <a:bodyPr wrap="none" anchor="ctr">
              <a:prstTxWarp prst="textNoShape">
                <a:avLst/>
              </a:prstTxWarp>
            </a:bodyPr>
            <a:lstStyle/>
            <a:p>
              <a:endParaRPr lang="en-US"/>
            </a:p>
          </p:txBody>
        </p:sp>
        <p:sp>
          <p:nvSpPr>
            <p:cNvPr id="107535" name="Oval 18"/>
            <p:cNvSpPr>
              <a:spLocks noChangeArrowheads="1"/>
            </p:cNvSpPr>
            <p:nvPr/>
          </p:nvSpPr>
          <p:spPr bwMode="auto">
            <a:xfrm>
              <a:off x="4968" y="1064"/>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6" name="Oval 19"/>
            <p:cNvSpPr>
              <a:spLocks noChangeArrowheads="1"/>
            </p:cNvSpPr>
            <p:nvPr/>
          </p:nvSpPr>
          <p:spPr bwMode="auto">
            <a:xfrm>
              <a:off x="4968" y="1144"/>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7" name="Oval 20"/>
            <p:cNvSpPr>
              <a:spLocks noChangeArrowheads="1"/>
            </p:cNvSpPr>
            <p:nvPr/>
          </p:nvSpPr>
          <p:spPr bwMode="auto">
            <a:xfrm>
              <a:off x="4952" y="1616"/>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8" name="Oval 21"/>
            <p:cNvSpPr>
              <a:spLocks noChangeArrowheads="1"/>
            </p:cNvSpPr>
            <p:nvPr/>
          </p:nvSpPr>
          <p:spPr bwMode="auto">
            <a:xfrm>
              <a:off x="4952" y="1736"/>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9" name="Oval 22"/>
            <p:cNvSpPr>
              <a:spLocks noChangeArrowheads="1"/>
            </p:cNvSpPr>
            <p:nvPr/>
          </p:nvSpPr>
          <p:spPr bwMode="auto">
            <a:xfrm>
              <a:off x="4952" y="1880"/>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40" name="Rectangle 23" descr="25%"/>
            <p:cNvSpPr>
              <a:spLocks noChangeArrowheads="1"/>
            </p:cNvSpPr>
            <p:nvPr/>
          </p:nvSpPr>
          <p:spPr bwMode="auto">
            <a:xfrm>
              <a:off x="4121" y="1984"/>
              <a:ext cx="578" cy="229"/>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LASTA</a:t>
              </a:r>
            </a:p>
          </p:txBody>
        </p:sp>
      </p:grpSp>
      <p:sp>
        <p:nvSpPr>
          <p:cNvPr id="107529" name="Rectangle 24"/>
          <p:cNvSpPr>
            <a:spLocks noChangeArrowheads="1"/>
          </p:cNvSpPr>
          <p:nvPr/>
        </p:nvSpPr>
        <p:spPr bwMode="auto">
          <a:xfrm>
            <a:off x="2593975" y="1295400"/>
            <a:ext cx="3541713" cy="430213"/>
          </a:xfrm>
          <a:prstGeom prst="rect">
            <a:avLst/>
          </a:prstGeom>
          <a:solidFill>
            <a:schemeClr val="accent1"/>
          </a:solidFill>
          <a:ln w="12700">
            <a:solidFill>
              <a:srgbClr val="FF0000"/>
            </a:solidFill>
            <a:miter lim="800000"/>
            <a:headEnd/>
            <a:tailEnd/>
          </a:ln>
        </p:spPr>
        <p:txBody>
          <a:bodyPr wrap="none" lIns="90488" tIns="44450" rIns="90488" bIns="44450">
            <a:prstTxWarp prst="textNoShape">
              <a:avLst/>
            </a:prstTxWarp>
            <a:spAutoFit/>
          </a:bodyPr>
          <a:lstStyle/>
          <a:p>
            <a:pPr>
              <a:lnSpc>
                <a:spcPct val="90000"/>
              </a:lnSpc>
              <a:spcBef>
                <a:spcPct val="0"/>
              </a:spcBef>
            </a:pPr>
            <a:r>
              <a:rPr lang="en-US" sz="2400">
                <a:solidFill>
                  <a:schemeClr val="tx2"/>
                </a:solidFill>
                <a:latin typeface="Verdana" charset="0"/>
              </a:rPr>
              <a:t>C</a:t>
            </a:r>
            <a:r>
              <a:rPr lang="en-US" sz="2400" baseline="-25000">
                <a:solidFill>
                  <a:schemeClr val="tx2"/>
                </a:solidFill>
                <a:latin typeface="Verdana" charset="0"/>
              </a:rPr>
              <a:t>i</a:t>
            </a:r>
            <a:r>
              <a:rPr lang="en-US" sz="2400">
                <a:solidFill>
                  <a:schemeClr val="tx2"/>
                </a:solidFill>
                <a:latin typeface="Verdana" charset="0"/>
              </a:rPr>
              <a:t> </a:t>
            </a:r>
            <a:r>
              <a:rPr lang="en-US" sz="2400">
                <a:solidFill>
                  <a:schemeClr val="tx1"/>
                </a:solidFill>
                <a:latin typeface="Symbol" charset="2"/>
              </a:rPr>
              <a:t></a:t>
            </a:r>
            <a:r>
              <a:rPr lang="en-US" sz="2400">
                <a:solidFill>
                  <a:schemeClr val="tx2"/>
                </a:solidFill>
                <a:latin typeface="Verdana" charset="0"/>
              </a:rPr>
              <a:t>A</a:t>
            </a:r>
            <a:r>
              <a:rPr lang="en-US" sz="2400" baseline="-25000">
                <a:solidFill>
                  <a:schemeClr val="tx2"/>
                </a:solidFill>
                <a:latin typeface="Verdana" charset="0"/>
              </a:rPr>
              <a:t>i</a:t>
            </a:r>
            <a:r>
              <a:rPr lang="en-US" sz="2400">
                <a:solidFill>
                  <a:schemeClr val="tx2"/>
                </a:solidFill>
                <a:latin typeface="Verdana" charset="0"/>
              </a:rPr>
              <a:t> + B</a:t>
            </a:r>
            <a:r>
              <a:rPr lang="en-US" sz="2400" baseline="-25000">
                <a:solidFill>
                  <a:schemeClr val="tx2"/>
                </a:solidFill>
                <a:latin typeface="Verdana" charset="0"/>
              </a:rPr>
              <a:t>i</a:t>
            </a:r>
            <a:r>
              <a:rPr lang="en-US" sz="2400">
                <a:solidFill>
                  <a:schemeClr val="tx2"/>
                </a:solidFill>
              </a:rPr>
              <a:t>,   </a:t>
            </a:r>
            <a:r>
              <a:rPr lang="en-US" sz="2400">
                <a:solidFill>
                  <a:schemeClr val="tx2"/>
                </a:solidFill>
                <a:latin typeface="Verdana" charset="0"/>
              </a:rPr>
              <a:t>1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i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n</a:t>
            </a:r>
          </a:p>
        </p:txBody>
      </p:sp>
      <p:sp>
        <p:nvSpPr>
          <p:cNvPr id="1035289" name="Text Box 25"/>
          <p:cNvSpPr txBox="1">
            <a:spLocks noChangeArrowheads="1"/>
          </p:cNvSpPr>
          <p:nvPr/>
        </p:nvSpPr>
        <p:spPr bwMode="auto">
          <a:xfrm>
            <a:off x="4130675" y="4778375"/>
            <a:ext cx="682625" cy="915988"/>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pPr>
            <a:r>
              <a:rPr lang="en-US" sz="1800">
                <a:solidFill>
                  <a:srgbClr val="56127A"/>
                </a:solidFill>
                <a:latin typeface="Verdana" charset="0"/>
              </a:rPr>
              <a:t>5(2)</a:t>
            </a:r>
          </a:p>
          <a:p>
            <a:pPr algn="ctr" eaLnBrk="1" hangingPunct="1">
              <a:spcBef>
                <a:spcPct val="0"/>
              </a:spcBef>
            </a:pPr>
            <a:r>
              <a:rPr lang="en-US" sz="1800">
                <a:solidFill>
                  <a:srgbClr val="56127A"/>
                </a:solidFill>
                <a:latin typeface="Verdana" charset="0"/>
              </a:rPr>
              <a:t>2</a:t>
            </a:r>
          </a:p>
          <a:p>
            <a:pPr algn="ctr" eaLnBrk="1" hangingPunct="1">
              <a:spcBef>
                <a:spcPct val="0"/>
              </a:spcBef>
            </a:pPr>
            <a:r>
              <a:rPr lang="en-US" sz="1800">
                <a:solidFill>
                  <a:srgbClr val="56127A"/>
                </a:solidFill>
                <a:latin typeface="Verdana" charset="0"/>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5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5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526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3526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3526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3526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3526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3526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3526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528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3528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352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8" grpId="0" build="p" autoUpdateAnimBg="0"/>
      <p:bldP spid="1035289"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2" name="Slide Number Placeholder 5"/>
          <p:cNvSpPr>
            <a:spLocks noGrp="1"/>
          </p:cNvSpPr>
          <p:nvPr>
            <p:ph type="sldNum" sz="quarter" idx="12"/>
          </p:nvPr>
        </p:nvSpPr>
        <p:spPr>
          <a:noFill/>
        </p:spPr>
        <p:txBody>
          <a:bodyPr/>
          <a:lstStyle/>
          <a:p>
            <a:fld id="{1951C10F-B1BE-DE44-AD21-072036635B3A}" type="slidenum">
              <a:rPr lang="en-US"/>
              <a:pPr/>
              <a:t>47</a:t>
            </a:fld>
            <a:endParaRPr lang="en-US" b="0">
              <a:solidFill>
                <a:srgbClr val="FBBA03"/>
              </a:solidFill>
            </a:endParaRPr>
          </a:p>
        </p:txBody>
      </p:sp>
      <p:sp>
        <p:nvSpPr>
          <p:cNvPr id="109573" name="Rectangle 2"/>
          <p:cNvSpPr>
            <a:spLocks noGrp="1" noChangeArrowheads="1"/>
          </p:cNvSpPr>
          <p:nvPr>
            <p:ph type="title"/>
          </p:nvPr>
        </p:nvSpPr>
        <p:spPr>
          <a:xfrm>
            <a:off x="304800" y="368300"/>
            <a:ext cx="7162800" cy="914400"/>
          </a:xfrm>
          <a:noFill/>
        </p:spPr>
        <p:txBody>
          <a:bodyPr lIns="90488" tIns="44450" rIns="90488" bIns="44450"/>
          <a:lstStyle/>
          <a:p>
            <a:r>
              <a:rPr lang="en-US"/>
              <a:t>Operations on Index Registers</a:t>
            </a:r>
          </a:p>
        </p:txBody>
      </p:sp>
      <p:sp>
        <p:nvSpPr>
          <p:cNvPr id="1037315" name="Rectangle 3" descr="25%"/>
          <p:cNvSpPr>
            <a:spLocks noChangeArrowheads="1"/>
          </p:cNvSpPr>
          <p:nvPr/>
        </p:nvSpPr>
        <p:spPr bwMode="auto">
          <a:xfrm>
            <a:off x="831850" y="1309688"/>
            <a:ext cx="8105775" cy="3746500"/>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2400">
                <a:solidFill>
                  <a:schemeClr val="tx1"/>
                </a:solidFill>
                <a:latin typeface="Verdana" charset="0"/>
              </a:rPr>
              <a:t>To increment index register by k</a:t>
            </a:r>
          </a:p>
          <a:p>
            <a:pPr lvl="2">
              <a:spcBef>
                <a:spcPct val="0"/>
              </a:spcBef>
            </a:pPr>
            <a:r>
              <a:rPr lang="en-US" sz="1800">
                <a:solidFill>
                  <a:srgbClr val="56127A"/>
                </a:solidFill>
                <a:latin typeface="Verdana" charset="0"/>
              </a:rPr>
              <a:t>AC</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(IX)		</a:t>
            </a:r>
            <a:r>
              <a:rPr lang="en-US" sz="1800" i="1">
                <a:solidFill>
                  <a:srgbClr val="56127A"/>
                </a:solidFill>
                <a:latin typeface="Verdana" charset="0"/>
              </a:rPr>
              <a:t>new instruction</a:t>
            </a:r>
            <a:endParaRPr lang="en-US" sz="1800">
              <a:solidFill>
                <a:srgbClr val="56127A"/>
              </a:solidFill>
              <a:latin typeface="Verdana" charset="0"/>
            </a:endParaRPr>
          </a:p>
          <a:p>
            <a:pPr lvl="2">
              <a:spcBef>
                <a:spcPct val="0"/>
              </a:spcBef>
            </a:pPr>
            <a:r>
              <a:rPr lang="en-US" sz="1800">
                <a:solidFill>
                  <a:srgbClr val="56127A"/>
                </a:solidFill>
                <a:latin typeface="Verdana" charset="0"/>
              </a:rPr>
              <a:t>AC</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(AC) + k</a:t>
            </a:r>
          </a:p>
          <a:p>
            <a:pPr lvl="2">
              <a:spcBef>
                <a:spcPct val="0"/>
              </a:spcBef>
            </a:pPr>
            <a:r>
              <a:rPr lang="en-US" sz="1800">
                <a:solidFill>
                  <a:srgbClr val="56127A"/>
                </a:solidFill>
                <a:latin typeface="Verdana" charset="0"/>
              </a:rPr>
              <a:t>IX</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(AC)		</a:t>
            </a:r>
            <a:r>
              <a:rPr lang="en-US" sz="1800" i="1">
                <a:solidFill>
                  <a:srgbClr val="56127A"/>
                </a:solidFill>
                <a:latin typeface="Verdana" charset="0"/>
              </a:rPr>
              <a:t>new instruction</a:t>
            </a:r>
          </a:p>
          <a:p>
            <a:pPr>
              <a:spcBef>
                <a:spcPct val="0"/>
              </a:spcBef>
            </a:pPr>
            <a:r>
              <a:rPr lang="en-US" sz="2400">
                <a:solidFill>
                  <a:schemeClr val="tx1"/>
                </a:solidFill>
                <a:latin typeface="Verdana" charset="0"/>
              </a:rPr>
              <a:t>also the AC must be saved and restored.</a:t>
            </a:r>
          </a:p>
          <a:p>
            <a:pPr>
              <a:spcBef>
                <a:spcPct val="0"/>
              </a:spcBef>
            </a:pPr>
            <a:endParaRPr lang="en-US" sz="1800">
              <a:solidFill>
                <a:schemeClr val="tx1"/>
              </a:solidFill>
              <a:latin typeface="Verdana" charset="0"/>
            </a:endParaRPr>
          </a:p>
          <a:p>
            <a:pPr>
              <a:spcBef>
                <a:spcPct val="0"/>
              </a:spcBef>
            </a:pPr>
            <a:r>
              <a:rPr lang="en-US" sz="2400">
                <a:solidFill>
                  <a:schemeClr val="tx1"/>
                </a:solidFill>
                <a:latin typeface="Verdana" charset="0"/>
              </a:rPr>
              <a:t>It may be better to increment IX directly </a:t>
            </a:r>
          </a:p>
          <a:p>
            <a:pPr lvl="2">
              <a:spcBef>
                <a:spcPct val="0"/>
              </a:spcBef>
            </a:pPr>
            <a:r>
              <a:rPr lang="en-US" sz="1800">
                <a:solidFill>
                  <a:srgbClr val="56127A"/>
                </a:solidFill>
                <a:latin typeface="Verdana" charset="0"/>
              </a:rPr>
              <a:t>INCi		k, IX 	 IX</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(IX) + k</a:t>
            </a:r>
          </a:p>
          <a:p>
            <a:pPr lvl="2">
              <a:spcBef>
                <a:spcPct val="0"/>
              </a:spcBef>
            </a:pPr>
            <a:endParaRPr lang="en-US" sz="1800">
              <a:solidFill>
                <a:srgbClr val="56127A"/>
              </a:solidFill>
              <a:latin typeface="Verdana" charset="0"/>
            </a:endParaRPr>
          </a:p>
          <a:p>
            <a:pPr>
              <a:spcBef>
                <a:spcPct val="0"/>
              </a:spcBef>
            </a:pPr>
            <a:r>
              <a:rPr lang="en-US" sz="2400">
                <a:solidFill>
                  <a:schemeClr val="tx1"/>
                </a:solidFill>
                <a:latin typeface="Verdana" charset="0"/>
              </a:rPr>
              <a:t>More instructions to manipulate index register</a:t>
            </a:r>
            <a:endParaRPr lang="en-US" sz="1800">
              <a:solidFill>
                <a:schemeClr val="tx1"/>
              </a:solidFill>
              <a:latin typeface="Verdana" charset="0"/>
            </a:endParaRPr>
          </a:p>
          <a:p>
            <a:pPr lvl="2">
              <a:spcBef>
                <a:spcPct val="0"/>
              </a:spcBef>
            </a:pPr>
            <a:r>
              <a:rPr lang="en-US" sz="1800">
                <a:solidFill>
                  <a:srgbClr val="56127A"/>
                </a:solidFill>
                <a:latin typeface="Verdana" charset="0"/>
              </a:rPr>
              <a:t>STOREi		x, IX	 M[x]</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(IX) (extended to fit a word)</a:t>
            </a:r>
          </a:p>
          <a:p>
            <a:pPr lvl="2">
              <a:spcBef>
                <a:spcPct val="0"/>
              </a:spcBef>
            </a:pPr>
            <a:r>
              <a:rPr lang="en-US" sz="1800">
                <a:solidFill>
                  <a:srgbClr val="56127A"/>
                </a:solidFill>
                <a:latin typeface="Verdana" charset="0"/>
              </a:rPr>
              <a:t>...</a:t>
            </a:r>
          </a:p>
        </p:txBody>
      </p:sp>
      <p:sp>
        <p:nvSpPr>
          <p:cNvPr id="1037316" name="Text Box 4"/>
          <p:cNvSpPr txBox="1">
            <a:spLocks noChangeArrowheads="1"/>
          </p:cNvSpPr>
          <p:nvPr/>
        </p:nvSpPr>
        <p:spPr bwMode="auto">
          <a:xfrm>
            <a:off x="835025" y="5099050"/>
            <a:ext cx="7345363" cy="1552575"/>
          </a:xfrm>
          <a:prstGeom prst="rect">
            <a:avLst/>
          </a:prstGeom>
          <a:noFill/>
          <a:ln w="9525">
            <a:noFill/>
            <a:miter lim="800000"/>
            <a:headEnd/>
            <a:tailEnd/>
          </a:ln>
        </p:spPr>
        <p:txBody>
          <a:bodyPr wrap="none">
            <a:prstTxWarp prst="textNoShape">
              <a:avLst/>
            </a:prstTxWarp>
            <a:spAutoFit/>
          </a:bodyPr>
          <a:lstStyle/>
          <a:p>
            <a:pPr>
              <a:spcBef>
                <a:spcPct val="0"/>
              </a:spcBef>
            </a:pPr>
            <a:r>
              <a:rPr lang="en-US" sz="2400" i="1" dirty="0">
                <a:solidFill>
                  <a:schemeClr val="tx1"/>
                </a:solidFill>
                <a:latin typeface="Verdana" charset="0"/>
              </a:rPr>
              <a:t>IX begins to look like an accumulator</a:t>
            </a:r>
            <a:endParaRPr lang="en-US" sz="2400" dirty="0">
              <a:solidFill>
                <a:schemeClr val="tx1"/>
              </a:solidFill>
              <a:latin typeface="Verdana" charset="0"/>
            </a:endParaRPr>
          </a:p>
          <a:p>
            <a:pPr lvl="2">
              <a:spcBef>
                <a:spcPct val="0"/>
              </a:spcBef>
            </a:pPr>
            <a:r>
              <a:rPr lang="en-US" sz="2400" dirty="0" err="1">
                <a:solidFill>
                  <a:schemeClr val="tx1"/>
                </a:solidFill>
                <a:latin typeface="Symbol" charset="2"/>
              </a:rPr>
              <a:t></a:t>
            </a:r>
            <a:r>
              <a:rPr lang="en-US" sz="2400" dirty="0" err="1">
                <a:solidFill>
                  <a:schemeClr val="tx1"/>
                </a:solidFill>
                <a:latin typeface="Verdana" charset="0"/>
              </a:rPr>
              <a:t>several</a:t>
            </a:r>
            <a:r>
              <a:rPr lang="en-US" sz="2400" dirty="0">
                <a:solidFill>
                  <a:schemeClr val="tx1"/>
                </a:solidFill>
                <a:latin typeface="Verdana" charset="0"/>
              </a:rPr>
              <a:t> index registers</a:t>
            </a:r>
          </a:p>
          <a:p>
            <a:pPr lvl="3">
              <a:spcBef>
                <a:spcPct val="0"/>
              </a:spcBef>
            </a:pPr>
            <a:r>
              <a:rPr lang="en-US" sz="2400" dirty="0">
                <a:solidFill>
                  <a:schemeClr val="tx1"/>
                </a:solidFill>
                <a:latin typeface="Verdana" charset="0"/>
              </a:rPr>
              <a:t>several accumulators</a:t>
            </a:r>
          </a:p>
          <a:p>
            <a:pPr lvl="4">
              <a:spcBef>
                <a:spcPct val="0"/>
              </a:spcBef>
            </a:pPr>
            <a:r>
              <a:rPr lang="en-US" sz="2400" dirty="0">
                <a:solidFill>
                  <a:schemeClr val="tx1"/>
                </a:solidFill>
                <a:latin typeface="Symbol" charset="2"/>
              </a:rPr>
              <a:t>	</a:t>
            </a:r>
            <a:r>
              <a:rPr lang="en-US" sz="2400" dirty="0" err="1">
                <a:solidFill>
                  <a:schemeClr val="tx1"/>
                </a:solidFill>
                <a:latin typeface="Symbol" charset="2"/>
              </a:rPr>
              <a:t></a:t>
            </a:r>
            <a:r>
              <a:rPr lang="en-US" sz="2400" i="1" dirty="0" err="1">
                <a:solidFill>
                  <a:schemeClr val="tx1"/>
                </a:solidFill>
                <a:latin typeface="Verdana" charset="0"/>
              </a:rPr>
              <a:t>General</a:t>
            </a:r>
            <a:r>
              <a:rPr lang="en-US" sz="2400" i="1" dirty="0">
                <a:solidFill>
                  <a:schemeClr val="tx1"/>
                </a:solidFill>
                <a:latin typeface="Verdana" charset="0"/>
              </a:rPr>
              <a:t> Purpose Registers</a:t>
            </a:r>
            <a:endParaRPr lang="en-US" sz="2400" dirty="0">
              <a:solidFill>
                <a:schemeClr val="tx1"/>
              </a:solidFill>
              <a:latin typeface="Courier New"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7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37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37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373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373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373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373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3731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3731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3731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3731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037316">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037316">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10373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5" grpId="0" build="p" autoUpdateAnimBg="0"/>
      <p:bldP spid="1037316" grpId="0" build="p" bldLvl="2" autoUpdateAnimBg="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20" name="Slide Number Placeholder 5"/>
          <p:cNvSpPr>
            <a:spLocks noGrp="1"/>
          </p:cNvSpPr>
          <p:nvPr>
            <p:ph type="sldNum" sz="quarter" idx="12"/>
          </p:nvPr>
        </p:nvSpPr>
        <p:spPr>
          <a:noFill/>
        </p:spPr>
        <p:txBody>
          <a:bodyPr/>
          <a:lstStyle/>
          <a:p>
            <a:fld id="{DE0FC0C5-9740-9B47-BA85-C50D4660B98D}" type="slidenum">
              <a:rPr lang="en-US"/>
              <a:pPr/>
              <a:t>48</a:t>
            </a:fld>
            <a:endParaRPr lang="en-US" b="0">
              <a:solidFill>
                <a:srgbClr val="FBBA03"/>
              </a:solidFill>
            </a:endParaRPr>
          </a:p>
        </p:txBody>
      </p:sp>
      <p:sp>
        <p:nvSpPr>
          <p:cNvPr id="111621" name="Rectangle 2"/>
          <p:cNvSpPr>
            <a:spLocks noGrp="1" noChangeArrowheads="1"/>
          </p:cNvSpPr>
          <p:nvPr>
            <p:ph type="title"/>
          </p:nvPr>
        </p:nvSpPr>
        <p:spPr>
          <a:xfrm>
            <a:off x="358775" y="457200"/>
            <a:ext cx="7670800" cy="889000"/>
          </a:xfrm>
          <a:noFill/>
        </p:spPr>
        <p:txBody>
          <a:bodyPr lIns="90488" tIns="44450" rIns="90488" bIns="44450"/>
          <a:lstStyle/>
          <a:p>
            <a:r>
              <a:rPr lang="en-US"/>
              <a:t>Evolution of Addressing Modes</a:t>
            </a:r>
          </a:p>
        </p:txBody>
      </p:sp>
      <p:sp>
        <p:nvSpPr>
          <p:cNvPr id="1041411" name="Rectangle 3" descr="25%"/>
          <p:cNvSpPr>
            <a:spLocks noChangeArrowheads="1"/>
          </p:cNvSpPr>
          <p:nvPr/>
        </p:nvSpPr>
        <p:spPr bwMode="auto">
          <a:xfrm>
            <a:off x="727075" y="1252538"/>
            <a:ext cx="7358063" cy="4600575"/>
          </a:xfrm>
          <a:prstGeom prst="rect">
            <a:avLst/>
          </a:prstGeom>
          <a:noFill/>
          <a:ln w="12700">
            <a:noFill/>
            <a:miter lim="800000"/>
            <a:headEnd/>
            <a:tailEnd/>
          </a:ln>
        </p:spPr>
        <p:txBody>
          <a:bodyPr wrap="none" lIns="90488" tIns="44450" rIns="90488" bIns="44450">
            <a:prstTxWarp prst="textNoShape">
              <a:avLst/>
            </a:prstTxWarp>
            <a:spAutoFit/>
          </a:bodyPr>
          <a:lstStyle/>
          <a:p>
            <a:pPr>
              <a:lnSpc>
                <a:spcPct val="90000"/>
              </a:lnSpc>
              <a:spcBef>
                <a:spcPct val="10000"/>
              </a:spcBef>
            </a:pPr>
            <a:r>
              <a:rPr lang="en-US" sz="2000">
                <a:solidFill>
                  <a:schemeClr val="tx1"/>
                </a:solidFill>
              </a:rPr>
              <a:t>1. Single accumulator, absolute address</a:t>
            </a:r>
          </a:p>
          <a:p>
            <a:pPr lvl="4">
              <a:lnSpc>
                <a:spcPct val="90000"/>
              </a:lnSpc>
              <a:spcBef>
                <a:spcPct val="10000"/>
              </a:spcBef>
            </a:pPr>
            <a:r>
              <a:rPr lang="en-US" sz="1800">
                <a:solidFill>
                  <a:srgbClr val="56127A"/>
                </a:solidFill>
              </a:rPr>
              <a:t>LOAD	x</a:t>
            </a:r>
          </a:p>
          <a:p>
            <a:pPr>
              <a:lnSpc>
                <a:spcPct val="90000"/>
              </a:lnSpc>
              <a:spcBef>
                <a:spcPct val="10000"/>
              </a:spcBef>
            </a:pPr>
            <a:r>
              <a:rPr lang="en-US" sz="2000">
                <a:solidFill>
                  <a:schemeClr val="tx1"/>
                </a:solidFill>
              </a:rPr>
              <a:t>2. Single accumulator, index registers</a:t>
            </a:r>
          </a:p>
          <a:p>
            <a:pPr lvl="4">
              <a:lnSpc>
                <a:spcPct val="90000"/>
              </a:lnSpc>
              <a:spcBef>
                <a:spcPct val="10000"/>
              </a:spcBef>
            </a:pPr>
            <a:r>
              <a:rPr lang="en-US" sz="1800">
                <a:solidFill>
                  <a:srgbClr val="56127A"/>
                </a:solidFill>
              </a:rPr>
              <a:t>LOAD	x, IX</a:t>
            </a:r>
          </a:p>
          <a:p>
            <a:pPr>
              <a:lnSpc>
                <a:spcPct val="90000"/>
              </a:lnSpc>
              <a:spcBef>
                <a:spcPct val="10000"/>
              </a:spcBef>
            </a:pPr>
            <a:r>
              <a:rPr lang="en-US" sz="2000">
                <a:solidFill>
                  <a:schemeClr val="tx1"/>
                </a:solidFill>
              </a:rPr>
              <a:t>3. Indirection</a:t>
            </a:r>
          </a:p>
          <a:p>
            <a:pPr lvl="4">
              <a:lnSpc>
                <a:spcPct val="90000"/>
              </a:lnSpc>
              <a:spcBef>
                <a:spcPct val="10000"/>
              </a:spcBef>
            </a:pPr>
            <a:r>
              <a:rPr lang="en-US" sz="1800">
                <a:solidFill>
                  <a:srgbClr val="56127A"/>
                </a:solidFill>
              </a:rPr>
              <a:t>LOAD	(x)</a:t>
            </a:r>
          </a:p>
          <a:p>
            <a:pPr>
              <a:lnSpc>
                <a:spcPct val="90000"/>
              </a:lnSpc>
              <a:spcBef>
                <a:spcPct val="10000"/>
              </a:spcBef>
            </a:pPr>
            <a:r>
              <a:rPr lang="en-US" sz="2000">
                <a:solidFill>
                  <a:schemeClr val="tx1"/>
                </a:solidFill>
              </a:rPr>
              <a:t>4. Multiple accumulators, index registers, indirection</a:t>
            </a:r>
          </a:p>
          <a:p>
            <a:pPr lvl="4">
              <a:lnSpc>
                <a:spcPct val="90000"/>
              </a:lnSpc>
              <a:spcBef>
                <a:spcPct val="10000"/>
              </a:spcBef>
            </a:pPr>
            <a:r>
              <a:rPr lang="en-US" sz="1800">
                <a:solidFill>
                  <a:srgbClr val="56127A"/>
                </a:solidFill>
              </a:rPr>
              <a:t>LOAD	R, IX, x</a:t>
            </a:r>
            <a:r>
              <a:rPr lang="en-US" sz="2000">
                <a:solidFill>
                  <a:schemeClr val="tx1"/>
                </a:solidFill>
              </a:rPr>
              <a:t>      </a:t>
            </a:r>
          </a:p>
          <a:p>
            <a:pPr lvl="2">
              <a:lnSpc>
                <a:spcPct val="90000"/>
              </a:lnSpc>
              <a:spcBef>
                <a:spcPct val="10000"/>
              </a:spcBef>
            </a:pPr>
            <a:r>
              <a:rPr lang="en-US" sz="2000">
                <a:solidFill>
                  <a:schemeClr val="tx1"/>
                </a:solidFill>
              </a:rPr>
              <a:t>or	</a:t>
            </a:r>
            <a:r>
              <a:rPr lang="en-US" sz="1800">
                <a:solidFill>
                  <a:srgbClr val="56127A"/>
                </a:solidFill>
              </a:rPr>
              <a:t>LOAD	R, IX, (x)  </a:t>
            </a:r>
            <a:r>
              <a:rPr lang="en-US" sz="2000">
                <a:solidFill>
                  <a:schemeClr val="bg2"/>
                </a:solidFill>
              </a:rPr>
              <a:t>the meaning?</a:t>
            </a:r>
          </a:p>
          <a:p>
            <a:pPr lvl="2">
              <a:lnSpc>
                <a:spcPct val="90000"/>
              </a:lnSpc>
              <a:spcBef>
                <a:spcPct val="10000"/>
              </a:spcBef>
            </a:pPr>
            <a:r>
              <a:rPr lang="en-US" sz="2000">
                <a:solidFill>
                  <a:schemeClr val="bg2"/>
                </a:solidFill>
              </a:rPr>
              <a:t>				    R </a:t>
            </a:r>
            <a:r>
              <a:rPr lang="en-US" sz="2400">
                <a:solidFill>
                  <a:schemeClr val="bg2"/>
                </a:solidFill>
                <a:latin typeface="Symbol" charset="2"/>
              </a:rPr>
              <a:t></a:t>
            </a:r>
            <a:r>
              <a:rPr lang="en-US" sz="2400">
                <a:solidFill>
                  <a:schemeClr val="tx1"/>
                </a:solidFill>
              </a:rPr>
              <a:t> </a:t>
            </a:r>
            <a:r>
              <a:rPr lang="en-US" sz="2000">
                <a:solidFill>
                  <a:schemeClr val="bg2"/>
                </a:solidFill>
              </a:rPr>
              <a:t>M[M[x] + (IX)]  </a:t>
            </a:r>
          </a:p>
          <a:p>
            <a:pPr lvl="2">
              <a:lnSpc>
                <a:spcPct val="90000"/>
              </a:lnSpc>
              <a:spcBef>
                <a:spcPct val="10000"/>
              </a:spcBef>
            </a:pPr>
            <a:r>
              <a:rPr lang="en-US" sz="2000">
                <a:solidFill>
                  <a:schemeClr val="bg2"/>
                </a:solidFill>
              </a:rPr>
              <a:t>				or R </a:t>
            </a:r>
            <a:r>
              <a:rPr lang="en-US" sz="2400">
                <a:solidFill>
                  <a:schemeClr val="bg2"/>
                </a:solidFill>
                <a:latin typeface="Symbol" charset="2"/>
              </a:rPr>
              <a:t></a:t>
            </a:r>
            <a:r>
              <a:rPr lang="en-US" sz="2400">
                <a:solidFill>
                  <a:schemeClr val="tx1"/>
                </a:solidFill>
              </a:rPr>
              <a:t> </a:t>
            </a:r>
            <a:r>
              <a:rPr lang="en-US" sz="2000">
                <a:solidFill>
                  <a:schemeClr val="bg2"/>
                </a:solidFill>
              </a:rPr>
              <a:t>M[M[x + (IX)]] </a:t>
            </a:r>
          </a:p>
          <a:p>
            <a:pPr>
              <a:lnSpc>
                <a:spcPct val="90000"/>
              </a:lnSpc>
              <a:spcBef>
                <a:spcPct val="10000"/>
              </a:spcBef>
            </a:pPr>
            <a:r>
              <a:rPr lang="en-US" sz="2000">
                <a:solidFill>
                  <a:schemeClr val="tx1"/>
                </a:solidFill>
              </a:rPr>
              <a:t>5. Indirect through registers</a:t>
            </a:r>
          </a:p>
          <a:p>
            <a:pPr lvl="4">
              <a:lnSpc>
                <a:spcPct val="90000"/>
              </a:lnSpc>
              <a:spcBef>
                <a:spcPct val="10000"/>
              </a:spcBef>
            </a:pPr>
            <a:r>
              <a:rPr lang="en-US" sz="1800">
                <a:solidFill>
                  <a:srgbClr val="56127A"/>
                </a:solidFill>
              </a:rPr>
              <a:t>LOAD	R</a:t>
            </a:r>
            <a:r>
              <a:rPr lang="en-US" sz="1800" baseline="-25000">
                <a:solidFill>
                  <a:srgbClr val="56127A"/>
                </a:solidFill>
              </a:rPr>
              <a:t>I</a:t>
            </a:r>
            <a:r>
              <a:rPr lang="en-US" sz="1800">
                <a:solidFill>
                  <a:srgbClr val="56127A"/>
                </a:solidFill>
              </a:rPr>
              <a:t>, (R</a:t>
            </a:r>
            <a:r>
              <a:rPr lang="en-US" sz="1800" baseline="-25000">
                <a:solidFill>
                  <a:srgbClr val="56127A"/>
                </a:solidFill>
              </a:rPr>
              <a:t>J</a:t>
            </a:r>
            <a:r>
              <a:rPr lang="en-US" sz="1800">
                <a:solidFill>
                  <a:srgbClr val="56127A"/>
                </a:solidFill>
              </a:rPr>
              <a:t>)</a:t>
            </a:r>
          </a:p>
          <a:p>
            <a:pPr>
              <a:lnSpc>
                <a:spcPct val="90000"/>
              </a:lnSpc>
              <a:spcBef>
                <a:spcPct val="10000"/>
              </a:spcBef>
            </a:pPr>
            <a:r>
              <a:rPr lang="en-US" sz="2000">
                <a:solidFill>
                  <a:schemeClr val="tx1"/>
                </a:solidFill>
              </a:rPr>
              <a:t>6. The works</a:t>
            </a:r>
          </a:p>
          <a:p>
            <a:pPr lvl="4">
              <a:lnSpc>
                <a:spcPct val="90000"/>
              </a:lnSpc>
              <a:spcBef>
                <a:spcPct val="10000"/>
              </a:spcBef>
            </a:pPr>
            <a:r>
              <a:rPr lang="en-US" sz="1800">
                <a:solidFill>
                  <a:srgbClr val="56127A"/>
                </a:solidFill>
              </a:rPr>
              <a:t>LOAD	R</a:t>
            </a:r>
            <a:r>
              <a:rPr lang="en-US" sz="1800" baseline="-25000">
                <a:solidFill>
                  <a:srgbClr val="56127A"/>
                </a:solidFill>
              </a:rPr>
              <a:t>I</a:t>
            </a:r>
            <a:r>
              <a:rPr lang="en-US" sz="1800">
                <a:solidFill>
                  <a:srgbClr val="56127A"/>
                </a:solidFill>
              </a:rPr>
              <a:t>, R</a:t>
            </a:r>
            <a:r>
              <a:rPr lang="en-US" sz="1800" baseline="-25000">
                <a:solidFill>
                  <a:srgbClr val="56127A"/>
                </a:solidFill>
              </a:rPr>
              <a:t>J</a:t>
            </a:r>
            <a:r>
              <a:rPr lang="en-US" sz="1800">
                <a:solidFill>
                  <a:srgbClr val="56127A"/>
                </a:solidFill>
              </a:rPr>
              <a:t>, (R</a:t>
            </a:r>
            <a:r>
              <a:rPr lang="en-US" sz="1800" baseline="-25000">
                <a:solidFill>
                  <a:srgbClr val="56127A"/>
                </a:solidFill>
              </a:rPr>
              <a:t>K</a:t>
            </a:r>
            <a:r>
              <a:rPr lang="en-US" sz="1800">
                <a:solidFill>
                  <a:srgbClr val="56127A"/>
                </a:solidFill>
              </a:rPr>
              <a:t>)          R</a:t>
            </a:r>
            <a:r>
              <a:rPr lang="en-US" sz="1800" baseline="-25000">
                <a:solidFill>
                  <a:srgbClr val="56127A"/>
                </a:solidFill>
              </a:rPr>
              <a:t>J </a:t>
            </a:r>
            <a:r>
              <a:rPr lang="en-US" sz="1800">
                <a:solidFill>
                  <a:srgbClr val="56127A"/>
                </a:solidFill>
              </a:rPr>
              <a:t>= index, R</a:t>
            </a:r>
            <a:r>
              <a:rPr lang="en-US" sz="1800" baseline="-25000">
                <a:solidFill>
                  <a:srgbClr val="56127A"/>
                </a:solidFill>
              </a:rPr>
              <a:t>K </a:t>
            </a:r>
            <a:r>
              <a:rPr lang="en-US" sz="1800">
                <a:solidFill>
                  <a:srgbClr val="56127A"/>
                </a:solidFill>
              </a:rPr>
              <a:t>= base addr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1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1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41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1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1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14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414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414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14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141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04141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041411">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041411">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41411">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10414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1" grpId="0" build="p" autoUpdateAnimBg="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8" name="Slide Number Placeholder 5"/>
          <p:cNvSpPr>
            <a:spLocks noGrp="1"/>
          </p:cNvSpPr>
          <p:nvPr>
            <p:ph type="sldNum" sz="quarter" idx="12"/>
          </p:nvPr>
        </p:nvSpPr>
        <p:spPr>
          <a:noFill/>
        </p:spPr>
        <p:txBody>
          <a:bodyPr/>
          <a:lstStyle/>
          <a:p>
            <a:fld id="{9467FD51-E4E6-5845-8B8C-AD708EA0481A}" type="slidenum">
              <a:rPr lang="en-US"/>
              <a:pPr/>
              <a:t>49</a:t>
            </a:fld>
            <a:endParaRPr lang="en-US" b="0">
              <a:solidFill>
                <a:srgbClr val="FBBA03"/>
              </a:solidFill>
            </a:endParaRPr>
          </a:p>
        </p:txBody>
      </p:sp>
      <p:sp>
        <p:nvSpPr>
          <p:cNvPr id="113669" name="Rectangle 2"/>
          <p:cNvSpPr>
            <a:spLocks noGrp="1" noChangeArrowheads="1"/>
          </p:cNvSpPr>
          <p:nvPr>
            <p:ph type="title"/>
          </p:nvPr>
        </p:nvSpPr>
        <p:spPr>
          <a:xfrm>
            <a:off x="288925" y="442913"/>
            <a:ext cx="7648575" cy="831850"/>
          </a:xfrm>
        </p:spPr>
        <p:txBody>
          <a:bodyPr/>
          <a:lstStyle/>
          <a:p>
            <a:r>
              <a:rPr lang="en-US"/>
              <a:t>Variety of Instruction Formats</a:t>
            </a:r>
          </a:p>
        </p:txBody>
      </p:sp>
      <p:sp>
        <p:nvSpPr>
          <p:cNvPr id="1042435" name="Rectangle 3"/>
          <p:cNvSpPr>
            <a:spLocks noGrp="1" noChangeArrowheads="1"/>
          </p:cNvSpPr>
          <p:nvPr>
            <p:ph type="body" idx="1"/>
          </p:nvPr>
        </p:nvSpPr>
        <p:spPr>
          <a:xfrm>
            <a:off x="838200" y="1219200"/>
            <a:ext cx="7772400" cy="5257800"/>
          </a:xfrm>
        </p:spPr>
        <p:txBody>
          <a:bodyPr/>
          <a:lstStyle/>
          <a:p>
            <a:pPr marL="342900" indent="-342900">
              <a:spcBef>
                <a:spcPct val="0"/>
              </a:spcBef>
            </a:pPr>
            <a:r>
              <a:rPr lang="en-US" i="1" dirty="0" smtClean="0"/>
              <a:t>One address formats: </a:t>
            </a:r>
            <a:r>
              <a:rPr lang="en-US" dirty="0" smtClean="0"/>
              <a:t>Accumulator machines</a:t>
            </a:r>
          </a:p>
          <a:p>
            <a:pPr marL="749300" lvl="1" indent="-292100">
              <a:spcBef>
                <a:spcPct val="0"/>
              </a:spcBef>
            </a:pPr>
            <a:r>
              <a:rPr lang="en-US" dirty="0" smtClean="0"/>
              <a:t>Accumulator is always other source and destination operand</a:t>
            </a:r>
          </a:p>
          <a:p>
            <a:pPr marL="749300" lvl="1" indent="-292100">
              <a:spcBef>
                <a:spcPct val="0"/>
              </a:spcBef>
            </a:pPr>
            <a:endParaRPr lang="en-US" dirty="0" smtClean="0"/>
          </a:p>
          <a:p>
            <a:pPr marL="342900" indent="-342900">
              <a:spcBef>
                <a:spcPct val="0"/>
              </a:spcBef>
            </a:pPr>
            <a:r>
              <a:rPr lang="en-US" i="1" dirty="0" smtClean="0"/>
              <a:t>Two </a:t>
            </a:r>
            <a:r>
              <a:rPr lang="en-US" i="1" dirty="0"/>
              <a:t>address formats: </a:t>
            </a:r>
            <a:r>
              <a:rPr lang="en-US" dirty="0"/>
              <a:t>the destination is same as one of the operand sources</a:t>
            </a:r>
          </a:p>
          <a:p>
            <a:pPr marL="749300" lvl="1" indent="-292100">
              <a:spcBef>
                <a:spcPct val="0"/>
              </a:spcBef>
            </a:pPr>
            <a:endParaRPr lang="en-US" dirty="0"/>
          </a:p>
          <a:p>
            <a:pPr marL="749300" lvl="1" indent="-292100">
              <a:spcBef>
                <a:spcPct val="0"/>
              </a:spcBef>
              <a:buFontTx/>
              <a:buNone/>
            </a:pPr>
            <a:r>
              <a:rPr lang="en-US" sz="1200" dirty="0"/>
              <a:t>	</a:t>
            </a:r>
            <a:r>
              <a:rPr lang="en-US" dirty="0"/>
              <a:t>(</a:t>
            </a:r>
            <a:r>
              <a:rPr lang="en-US" dirty="0" err="1"/>
              <a:t>Reg</a:t>
            </a:r>
            <a:r>
              <a:rPr lang="en-US" dirty="0"/>
              <a:t> </a:t>
            </a:r>
            <a:r>
              <a:rPr lang="en-US" dirty="0" err="1">
                <a:sym typeface="Symbol" charset="2"/>
              </a:rPr>
              <a:t></a:t>
            </a:r>
            <a:r>
              <a:rPr lang="en-US" dirty="0"/>
              <a:t> </a:t>
            </a:r>
            <a:r>
              <a:rPr lang="en-US" dirty="0" err="1"/>
              <a:t>Reg</a:t>
            </a:r>
            <a:r>
              <a:rPr lang="en-US" dirty="0"/>
              <a:t>)  to </a:t>
            </a:r>
            <a:r>
              <a:rPr lang="en-US" dirty="0" err="1"/>
              <a:t>Reg</a:t>
            </a:r>
            <a:r>
              <a:rPr lang="en-US" dirty="0"/>
              <a:t>		R</a:t>
            </a:r>
            <a:r>
              <a:rPr lang="en-US" baseline="-25000" dirty="0"/>
              <a:t>I </a:t>
            </a:r>
            <a:r>
              <a:rPr lang="en-US" dirty="0"/>
              <a:t> </a:t>
            </a:r>
            <a:r>
              <a:rPr lang="en-US" dirty="0" err="1">
                <a:latin typeface="Symbol" charset="2"/>
              </a:rPr>
              <a:t></a:t>
            </a:r>
            <a:r>
              <a:rPr lang="en-US" dirty="0"/>
              <a:t>  (R</a:t>
            </a:r>
            <a:r>
              <a:rPr lang="en-US" baseline="-25000" dirty="0"/>
              <a:t>I</a:t>
            </a:r>
            <a:r>
              <a:rPr lang="en-US" dirty="0"/>
              <a:t>)  + (R</a:t>
            </a:r>
            <a:r>
              <a:rPr lang="en-US" baseline="-25000" dirty="0"/>
              <a:t>J</a:t>
            </a:r>
            <a:r>
              <a:rPr lang="en-US" dirty="0"/>
              <a:t>)</a:t>
            </a:r>
          </a:p>
          <a:p>
            <a:pPr marL="749300" lvl="1" indent="-292100">
              <a:spcBef>
                <a:spcPct val="0"/>
              </a:spcBef>
              <a:buFontTx/>
              <a:buNone/>
            </a:pPr>
            <a:r>
              <a:rPr lang="en-US" dirty="0"/>
              <a:t>	(</a:t>
            </a:r>
            <a:r>
              <a:rPr lang="en-US" dirty="0" err="1"/>
              <a:t>Reg</a:t>
            </a:r>
            <a:r>
              <a:rPr lang="en-US" dirty="0"/>
              <a:t> </a:t>
            </a:r>
            <a:r>
              <a:rPr lang="en-US" dirty="0" err="1">
                <a:sym typeface="Symbol" charset="2"/>
              </a:rPr>
              <a:t></a:t>
            </a:r>
            <a:r>
              <a:rPr lang="en-US" dirty="0"/>
              <a:t> </a:t>
            </a:r>
            <a:r>
              <a:rPr lang="en-US" dirty="0" err="1"/>
              <a:t>Mem</a:t>
            </a:r>
            <a:r>
              <a:rPr lang="en-US" dirty="0"/>
              <a:t>) to </a:t>
            </a:r>
            <a:r>
              <a:rPr lang="en-US" dirty="0" err="1"/>
              <a:t>Reg</a:t>
            </a:r>
            <a:r>
              <a:rPr lang="en-US" dirty="0"/>
              <a:t>		R</a:t>
            </a:r>
            <a:r>
              <a:rPr lang="en-US" baseline="-25000" dirty="0"/>
              <a:t>I   </a:t>
            </a:r>
            <a:r>
              <a:rPr lang="en-US" dirty="0" err="1">
                <a:latin typeface="Symbol" charset="2"/>
              </a:rPr>
              <a:t></a:t>
            </a:r>
            <a:r>
              <a:rPr lang="en-US" dirty="0"/>
              <a:t> (R</a:t>
            </a:r>
            <a:r>
              <a:rPr lang="en-US" baseline="-25000" dirty="0"/>
              <a:t>I</a:t>
            </a:r>
            <a:r>
              <a:rPr lang="en-US" dirty="0"/>
              <a:t>)  + </a:t>
            </a:r>
            <a:r>
              <a:rPr lang="en-US" dirty="0" err="1"/>
              <a:t>M[</a:t>
            </a:r>
            <a:r>
              <a:rPr lang="en-US" i="1" dirty="0" err="1"/>
              <a:t>x</a:t>
            </a:r>
            <a:r>
              <a:rPr lang="en-US" dirty="0"/>
              <a:t>]</a:t>
            </a:r>
          </a:p>
          <a:p>
            <a:pPr marL="749300" lvl="1" indent="-292100">
              <a:spcBef>
                <a:spcPct val="0"/>
              </a:spcBef>
              <a:buFontTx/>
              <a:buNone/>
            </a:pPr>
            <a:r>
              <a:rPr lang="en-US" dirty="0"/>
              <a:t>	</a:t>
            </a:r>
          </a:p>
          <a:p>
            <a:pPr marL="749300" lvl="1" indent="-292100">
              <a:spcBef>
                <a:spcPct val="0"/>
              </a:spcBef>
            </a:pPr>
            <a:r>
              <a:rPr lang="en-US" i="1" dirty="0" err="1"/>
              <a:t>x</a:t>
            </a:r>
            <a:r>
              <a:rPr lang="en-US" dirty="0"/>
              <a:t> can be specified directly or via a register</a:t>
            </a:r>
          </a:p>
          <a:p>
            <a:pPr marL="749300" lvl="1" indent="-292100">
              <a:spcBef>
                <a:spcPct val="0"/>
              </a:spcBef>
            </a:pPr>
            <a:r>
              <a:rPr lang="en-US" dirty="0"/>
              <a:t>effective address calculation for</a:t>
            </a:r>
            <a:r>
              <a:rPr lang="en-US" i="1" dirty="0"/>
              <a:t> </a:t>
            </a:r>
            <a:r>
              <a:rPr lang="en-US" i="1" dirty="0" err="1"/>
              <a:t>x</a:t>
            </a:r>
            <a:r>
              <a:rPr lang="en-US" dirty="0"/>
              <a:t> could include indexing, indirection, ...</a:t>
            </a:r>
          </a:p>
          <a:p>
            <a:pPr marL="342900" indent="-342900">
              <a:spcBef>
                <a:spcPct val="0"/>
              </a:spcBef>
              <a:buFontTx/>
              <a:buNone/>
            </a:pPr>
            <a:endParaRPr lang="en-US" sz="1800" dirty="0"/>
          </a:p>
          <a:p>
            <a:pPr marL="342900" indent="-342900">
              <a:spcBef>
                <a:spcPct val="0"/>
              </a:spcBef>
            </a:pPr>
            <a:r>
              <a:rPr lang="en-US" i="1" dirty="0"/>
              <a:t>Three address formats: </a:t>
            </a:r>
            <a:r>
              <a:rPr lang="en-US" dirty="0"/>
              <a:t>One destination and up to two operand sources per instruction</a:t>
            </a:r>
          </a:p>
          <a:p>
            <a:pPr marL="749300" lvl="1" indent="-292100">
              <a:spcBef>
                <a:spcPct val="0"/>
              </a:spcBef>
            </a:pPr>
            <a:endParaRPr lang="en-US" dirty="0"/>
          </a:p>
          <a:p>
            <a:pPr marL="749300" lvl="1" indent="-292100">
              <a:spcBef>
                <a:spcPct val="0"/>
              </a:spcBef>
              <a:buFontTx/>
              <a:buNone/>
            </a:pPr>
            <a:r>
              <a:rPr lang="en-US" sz="1200" dirty="0"/>
              <a:t>	</a:t>
            </a:r>
            <a:r>
              <a:rPr lang="en-US" dirty="0"/>
              <a:t>(</a:t>
            </a:r>
            <a:r>
              <a:rPr lang="en-US" dirty="0" err="1"/>
              <a:t>Reg</a:t>
            </a:r>
            <a:r>
              <a:rPr lang="en-US" dirty="0"/>
              <a:t> </a:t>
            </a:r>
            <a:r>
              <a:rPr lang="en-US" dirty="0" err="1"/>
              <a:t>x</a:t>
            </a:r>
            <a:r>
              <a:rPr lang="en-US" dirty="0"/>
              <a:t> </a:t>
            </a:r>
            <a:r>
              <a:rPr lang="en-US" dirty="0" err="1"/>
              <a:t>Reg</a:t>
            </a:r>
            <a:r>
              <a:rPr lang="en-US" dirty="0"/>
              <a:t>)  to </a:t>
            </a:r>
            <a:r>
              <a:rPr lang="en-US" dirty="0" err="1"/>
              <a:t>Reg</a:t>
            </a:r>
            <a:r>
              <a:rPr lang="en-US" dirty="0"/>
              <a:t>		R</a:t>
            </a:r>
            <a:r>
              <a:rPr lang="en-US" baseline="-25000" dirty="0"/>
              <a:t>I  </a:t>
            </a:r>
            <a:r>
              <a:rPr lang="en-US" dirty="0" err="1">
                <a:latin typeface="Symbol" charset="2"/>
              </a:rPr>
              <a:t></a:t>
            </a:r>
            <a:r>
              <a:rPr lang="en-US" dirty="0">
                <a:latin typeface="Symbol" charset="2"/>
              </a:rPr>
              <a:t> </a:t>
            </a:r>
            <a:r>
              <a:rPr lang="en-US" dirty="0"/>
              <a:t> (R</a:t>
            </a:r>
            <a:r>
              <a:rPr lang="en-US" baseline="-25000" dirty="0"/>
              <a:t>J</a:t>
            </a:r>
            <a:r>
              <a:rPr lang="en-US" dirty="0"/>
              <a:t>)  + (R</a:t>
            </a:r>
            <a:r>
              <a:rPr lang="en-US" baseline="-25000" dirty="0"/>
              <a:t>K</a:t>
            </a:r>
            <a:r>
              <a:rPr lang="en-US" dirty="0"/>
              <a:t>)</a:t>
            </a:r>
          </a:p>
          <a:p>
            <a:pPr marL="749300" lvl="1" indent="-292100">
              <a:spcBef>
                <a:spcPct val="0"/>
              </a:spcBef>
              <a:buFontTx/>
              <a:buNone/>
            </a:pPr>
            <a:r>
              <a:rPr lang="en-US" dirty="0"/>
              <a:t>	(</a:t>
            </a:r>
            <a:r>
              <a:rPr lang="en-US" dirty="0" err="1"/>
              <a:t>Reg</a:t>
            </a:r>
            <a:r>
              <a:rPr lang="en-US" dirty="0"/>
              <a:t> </a:t>
            </a:r>
            <a:r>
              <a:rPr lang="en-US" dirty="0" err="1"/>
              <a:t>x</a:t>
            </a:r>
            <a:r>
              <a:rPr lang="en-US" dirty="0"/>
              <a:t> </a:t>
            </a:r>
            <a:r>
              <a:rPr lang="en-US" dirty="0" err="1"/>
              <a:t>Mem</a:t>
            </a:r>
            <a:r>
              <a:rPr lang="en-US" dirty="0"/>
              <a:t>) to </a:t>
            </a:r>
            <a:r>
              <a:rPr lang="en-US" dirty="0" err="1"/>
              <a:t>Reg</a:t>
            </a:r>
            <a:r>
              <a:rPr lang="en-US" dirty="0"/>
              <a:t>		R</a:t>
            </a:r>
            <a:r>
              <a:rPr lang="en-US" baseline="-25000" dirty="0"/>
              <a:t>I  </a:t>
            </a:r>
            <a:r>
              <a:rPr lang="en-US" dirty="0" err="1">
                <a:latin typeface="Symbol" charset="2"/>
              </a:rPr>
              <a:t></a:t>
            </a:r>
            <a:r>
              <a:rPr lang="en-US" dirty="0"/>
              <a:t>  (R</a:t>
            </a:r>
            <a:r>
              <a:rPr lang="en-US" baseline="-25000" dirty="0"/>
              <a:t>J</a:t>
            </a:r>
            <a:r>
              <a:rPr lang="en-US" dirty="0"/>
              <a:t>)  + </a:t>
            </a:r>
            <a:r>
              <a:rPr lang="en-US" dirty="0" err="1"/>
              <a:t>M[</a:t>
            </a:r>
            <a:r>
              <a:rPr lang="en-US" i="1" dirty="0" err="1"/>
              <a:t>x</a:t>
            </a:r>
            <a:r>
              <a:rPr lang="en-US" dirty="0"/>
              <a:t>]</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2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2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42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243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4243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4243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243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4243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42435">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2435">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243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build="p"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p>
            <a:fld id="{361035EF-36FE-5C47-9610-F958C9482DE5}" type="slidenum">
              <a:rPr lang="en-US"/>
              <a:pPr/>
              <a:t>5</a:t>
            </a:fld>
            <a:endParaRPr lang="en-US" b="0" dirty="0">
              <a:solidFill>
                <a:srgbClr val="FBBA03"/>
              </a:solidFill>
            </a:endParaRPr>
          </a:p>
        </p:txBody>
      </p:sp>
      <p:sp>
        <p:nvSpPr>
          <p:cNvPr id="17413" name="Rectangle 2"/>
          <p:cNvSpPr>
            <a:spLocks noGrp="1" noChangeArrowheads="1"/>
          </p:cNvSpPr>
          <p:nvPr>
            <p:ph type="title"/>
          </p:nvPr>
        </p:nvSpPr>
        <p:spPr>
          <a:xfrm>
            <a:off x="381000" y="152400"/>
            <a:ext cx="7648575" cy="831850"/>
          </a:xfrm>
        </p:spPr>
        <p:txBody>
          <a:bodyPr/>
          <a:lstStyle/>
          <a:p>
            <a:r>
              <a:rPr lang="en-US"/>
              <a:t>Computing Devices Then…</a:t>
            </a:r>
          </a:p>
        </p:txBody>
      </p:sp>
      <p:pic>
        <p:nvPicPr>
          <p:cNvPr id="17414" name="Picture 3"/>
          <p:cNvPicPr>
            <a:picLocks noChangeAspect="1" noChangeArrowheads="1"/>
          </p:cNvPicPr>
          <p:nvPr/>
        </p:nvPicPr>
        <p:blipFill>
          <a:blip r:embed="rId3"/>
          <a:srcRect/>
          <a:stretch>
            <a:fillRect/>
          </a:stretch>
        </p:blipFill>
        <p:spPr bwMode="auto">
          <a:xfrm>
            <a:off x="831850" y="806450"/>
            <a:ext cx="7480300" cy="5319713"/>
          </a:xfrm>
          <a:prstGeom prst="rect">
            <a:avLst/>
          </a:prstGeom>
          <a:noFill/>
          <a:ln w="9525">
            <a:noFill/>
            <a:miter lim="800000"/>
            <a:headEnd/>
            <a:tailEnd/>
          </a:ln>
        </p:spPr>
      </p:pic>
      <p:sp>
        <p:nvSpPr>
          <p:cNvPr id="17415" name="Rectangle 4"/>
          <p:cNvSpPr>
            <a:spLocks noGrp="1" noChangeArrowheads="1"/>
          </p:cNvSpPr>
          <p:nvPr>
            <p:ph type="body" idx="1"/>
          </p:nvPr>
        </p:nvSpPr>
        <p:spPr>
          <a:xfrm>
            <a:off x="2057400" y="6172200"/>
            <a:ext cx="5335588" cy="282575"/>
          </a:xfrm>
        </p:spPr>
        <p:txBody>
          <a:bodyPr/>
          <a:lstStyle/>
          <a:p>
            <a:pPr marL="290513" indent="-290513" defTabSz="1006475">
              <a:buFontTx/>
              <a:buNone/>
              <a:tabLst>
                <a:tab pos="1146175" algn="l"/>
              </a:tabLst>
            </a:pPr>
            <a:r>
              <a:rPr lang="en-US" sz="1600" b="1"/>
              <a:t>EDSAC, University of Cambridge, UK, 1949</a:t>
            </a:r>
          </a:p>
        </p:txBody>
      </p:sp>
      <p:sp>
        <p:nvSpPr>
          <p:cNvPr id="17416" name="Text Box 5"/>
          <p:cNvSpPr txBox="1">
            <a:spLocks noChangeArrowheads="1"/>
          </p:cNvSpPr>
          <p:nvPr/>
        </p:nvSpPr>
        <p:spPr bwMode="auto">
          <a:xfrm>
            <a:off x="1087438" y="1149350"/>
            <a:ext cx="180975" cy="393700"/>
          </a:xfrm>
          <a:prstGeom prst="rect">
            <a:avLst/>
          </a:prstGeom>
          <a:noFill/>
          <a:ln w="12700">
            <a:noFill/>
            <a:miter lim="800000"/>
            <a:headEnd/>
            <a:tailEnd/>
          </a:ln>
        </p:spPr>
        <p:txBody>
          <a:bodyPr wrap="none" lIns="91165" tIns="45583" rIns="91165" bIns="45583" anchor="ctr">
            <a:prstTxWarp prst="textNoShape">
              <a:avLst/>
            </a:prstTxWarp>
            <a:spAutoFit/>
          </a:bodyPr>
          <a:lstStyle/>
          <a:p>
            <a:pPr algn="ctr" defTabSz="820738">
              <a:lnSpc>
                <a:spcPct val="90000"/>
              </a:lnSpc>
              <a:buClr>
                <a:schemeClr val="tx1"/>
              </a:buClr>
              <a:buFont typeface="Wingdings" charset="2"/>
              <a:buNone/>
            </a:pPr>
            <a:endParaRPr lang="en-US" sz="220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6" name="Slide Number Placeholder 5"/>
          <p:cNvSpPr>
            <a:spLocks noGrp="1"/>
          </p:cNvSpPr>
          <p:nvPr>
            <p:ph type="sldNum" sz="quarter" idx="12"/>
          </p:nvPr>
        </p:nvSpPr>
        <p:spPr>
          <a:noFill/>
        </p:spPr>
        <p:txBody>
          <a:bodyPr/>
          <a:lstStyle/>
          <a:p>
            <a:fld id="{BD159FE0-21F6-9648-ABA3-CAA889AD8C61}" type="slidenum">
              <a:rPr lang="en-US"/>
              <a:pPr/>
              <a:t>50</a:t>
            </a:fld>
            <a:endParaRPr lang="en-US" b="0">
              <a:solidFill>
                <a:srgbClr val="FBBA03"/>
              </a:solidFill>
            </a:endParaRPr>
          </a:p>
        </p:txBody>
      </p:sp>
      <p:sp>
        <p:nvSpPr>
          <p:cNvPr id="115717" name="Rectangle 2"/>
          <p:cNvSpPr>
            <a:spLocks noGrp="1" noChangeArrowheads="1"/>
          </p:cNvSpPr>
          <p:nvPr>
            <p:ph type="title"/>
          </p:nvPr>
        </p:nvSpPr>
        <p:spPr>
          <a:xfrm>
            <a:off x="288925" y="442913"/>
            <a:ext cx="7648575" cy="831850"/>
          </a:xfrm>
        </p:spPr>
        <p:txBody>
          <a:bodyPr/>
          <a:lstStyle/>
          <a:p>
            <a:r>
              <a:rPr lang="en-US" dirty="0" smtClean="0"/>
              <a:t>Zero Address Formats</a:t>
            </a:r>
            <a:endParaRPr lang="en-US" dirty="0"/>
          </a:p>
        </p:txBody>
      </p:sp>
      <p:sp>
        <p:nvSpPr>
          <p:cNvPr id="115718" name="Rectangle 3"/>
          <p:cNvSpPr>
            <a:spLocks noGrp="1" noChangeArrowheads="1"/>
          </p:cNvSpPr>
          <p:nvPr>
            <p:ph type="body" idx="1"/>
          </p:nvPr>
        </p:nvSpPr>
        <p:spPr>
          <a:xfrm>
            <a:off x="533400" y="1371600"/>
            <a:ext cx="7812088" cy="4678363"/>
          </a:xfrm>
        </p:spPr>
        <p:txBody>
          <a:bodyPr/>
          <a:lstStyle/>
          <a:p>
            <a:pPr marL="342900" indent="-342900">
              <a:spcBef>
                <a:spcPct val="0"/>
              </a:spcBef>
            </a:pPr>
            <a:r>
              <a:rPr lang="en-US" sz="2800" dirty="0" smtClean="0"/>
              <a:t>Operands on </a:t>
            </a:r>
            <a:r>
              <a:rPr lang="en-US" sz="2800" dirty="0"/>
              <a:t>a stack</a:t>
            </a:r>
          </a:p>
          <a:p>
            <a:pPr marL="749300" lvl="1" indent="-292100">
              <a:spcBef>
                <a:spcPct val="0"/>
              </a:spcBef>
            </a:pPr>
            <a:endParaRPr lang="en-US" sz="2000" dirty="0"/>
          </a:p>
          <a:p>
            <a:pPr marL="749300" lvl="1" indent="-292100">
              <a:spcBef>
                <a:spcPct val="0"/>
              </a:spcBef>
              <a:buFontTx/>
              <a:buNone/>
            </a:pPr>
            <a:r>
              <a:rPr lang="en-US" sz="1400" dirty="0"/>
              <a:t>	</a:t>
            </a:r>
            <a:r>
              <a:rPr lang="en-US" sz="2000" dirty="0"/>
              <a:t>add 	M[sp-1] </a:t>
            </a:r>
            <a:r>
              <a:rPr lang="en-US" sz="2000" dirty="0" err="1">
                <a:latin typeface="Symbol" charset="2"/>
              </a:rPr>
              <a:t></a:t>
            </a:r>
            <a:r>
              <a:rPr lang="en-US" sz="2000" dirty="0"/>
              <a:t> </a:t>
            </a:r>
            <a:r>
              <a:rPr lang="en-US" sz="2000" dirty="0" err="1"/>
              <a:t>M[sp</a:t>
            </a:r>
            <a:r>
              <a:rPr lang="en-US" sz="2000" dirty="0"/>
              <a:t>] + M[sp-1] </a:t>
            </a:r>
          </a:p>
          <a:p>
            <a:pPr marL="749300" lvl="1" indent="-292100">
              <a:spcBef>
                <a:spcPct val="0"/>
              </a:spcBef>
              <a:buFontTx/>
              <a:buNone/>
            </a:pPr>
            <a:r>
              <a:rPr lang="en-US" sz="2000" dirty="0"/>
              <a:t>	load	</a:t>
            </a:r>
            <a:r>
              <a:rPr lang="en-US" sz="2000" dirty="0" err="1"/>
              <a:t>M[sp</a:t>
            </a:r>
            <a:r>
              <a:rPr lang="en-US" sz="2000" dirty="0"/>
              <a:t>] </a:t>
            </a:r>
            <a:r>
              <a:rPr lang="en-US" sz="2000" dirty="0" err="1">
                <a:latin typeface="Symbol" charset="2"/>
              </a:rPr>
              <a:t></a:t>
            </a:r>
            <a:r>
              <a:rPr lang="en-US" sz="2000" dirty="0"/>
              <a:t> </a:t>
            </a:r>
            <a:r>
              <a:rPr lang="en-US" sz="2000" dirty="0" err="1"/>
              <a:t>M[M[sp</a:t>
            </a:r>
            <a:r>
              <a:rPr lang="en-US" sz="2000" dirty="0"/>
              <a:t>]]</a:t>
            </a:r>
          </a:p>
          <a:p>
            <a:pPr marL="749300" lvl="1" indent="-292100">
              <a:spcBef>
                <a:spcPct val="0"/>
              </a:spcBef>
              <a:buFontTx/>
              <a:buNone/>
            </a:pPr>
            <a:r>
              <a:rPr lang="en-US" sz="2000" dirty="0"/>
              <a:t>	</a:t>
            </a:r>
          </a:p>
          <a:p>
            <a:pPr marL="749300" lvl="1" indent="-292100">
              <a:spcBef>
                <a:spcPct val="0"/>
              </a:spcBef>
            </a:pPr>
            <a:r>
              <a:rPr lang="en-US" sz="2000" dirty="0"/>
              <a:t>Stack can be in registers or in memory (usually top of stack cached in registers)</a:t>
            </a:r>
            <a:endParaRPr lang="en-US" sz="2000" dirty="0" smtClean="0"/>
          </a:p>
          <a:p>
            <a:pPr marL="342900" indent="-342900">
              <a:spcBef>
                <a:spcPct val="0"/>
              </a:spcBef>
              <a:buFontTx/>
              <a:buNone/>
            </a:pPr>
            <a:endParaRPr lang="en-US" sz="2000" dirty="0"/>
          </a:p>
        </p:txBody>
      </p:sp>
      <p:grpSp>
        <p:nvGrpSpPr>
          <p:cNvPr id="15" name="Group 14"/>
          <p:cNvGrpSpPr/>
          <p:nvPr/>
        </p:nvGrpSpPr>
        <p:grpSpPr>
          <a:xfrm>
            <a:off x="2133600" y="4114800"/>
            <a:ext cx="4499463" cy="1752600"/>
            <a:chOff x="6019800" y="1828800"/>
            <a:chExt cx="2543175" cy="990600"/>
          </a:xfrm>
        </p:grpSpPr>
        <p:sp>
          <p:nvSpPr>
            <p:cNvPr id="115720" name="Rectangle 5"/>
            <p:cNvSpPr>
              <a:spLocks noChangeArrowheads="1"/>
            </p:cNvSpPr>
            <p:nvPr/>
          </p:nvSpPr>
          <p:spPr bwMode="auto">
            <a:xfrm>
              <a:off x="7456488" y="257175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C</a:t>
              </a:r>
              <a:endParaRPr lang="en-US" sz="2400">
                <a:solidFill>
                  <a:schemeClr val="tx1"/>
                </a:solidFill>
              </a:endParaRPr>
            </a:p>
          </p:txBody>
        </p:sp>
        <p:sp>
          <p:nvSpPr>
            <p:cNvPr id="115721" name="Rectangle 6"/>
            <p:cNvSpPr>
              <a:spLocks noChangeArrowheads="1"/>
            </p:cNvSpPr>
            <p:nvPr/>
          </p:nvSpPr>
          <p:spPr bwMode="auto">
            <a:xfrm>
              <a:off x="7456488" y="232410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B</a:t>
              </a:r>
            </a:p>
          </p:txBody>
        </p:sp>
        <p:sp>
          <p:nvSpPr>
            <p:cNvPr id="115722" name="Rectangle 7"/>
            <p:cNvSpPr>
              <a:spLocks noChangeArrowheads="1"/>
            </p:cNvSpPr>
            <p:nvPr/>
          </p:nvSpPr>
          <p:spPr bwMode="auto">
            <a:xfrm>
              <a:off x="7456488" y="207645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A</a:t>
              </a:r>
            </a:p>
          </p:txBody>
        </p:sp>
        <p:sp>
          <p:nvSpPr>
            <p:cNvPr id="115723" name="Rectangle 8"/>
            <p:cNvSpPr>
              <a:spLocks noChangeArrowheads="1"/>
            </p:cNvSpPr>
            <p:nvPr/>
          </p:nvSpPr>
          <p:spPr bwMode="auto">
            <a:xfrm>
              <a:off x="7456488" y="182880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endParaRPr lang="en-US"/>
            </a:p>
          </p:txBody>
        </p:sp>
        <p:sp>
          <p:nvSpPr>
            <p:cNvPr id="115724" name="Rectangle 9"/>
            <p:cNvSpPr>
              <a:spLocks noChangeArrowheads="1"/>
            </p:cNvSpPr>
            <p:nvPr/>
          </p:nvSpPr>
          <p:spPr bwMode="auto">
            <a:xfrm>
              <a:off x="6048375" y="2200275"/>
              <a:ext cx="1106488"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SP</a:t>
              </a:r>
            </a:p>
          </p:txBody>
        </p:sp>
        <p:sp>
          <p:nvSpPr>
            <p:cNvPr id="115725" name="Line 10"/>
            <p:cNvSpPr>
              <a:spLocks noChangeShapeType="1"/>
            </p:cNvSpPr>
            <p:nvPr/>
          </p:nvSpPr>
          <p:spPr bwMode="auto">
            <a:xfrm flipV="1">
              <a:off x="7154863" y="2200275"/>
              <a:ext cx="301625" cy="123825"/>
            </a:xfrm>
            <a:prstGeom prst="line">
              <a:avLst/>
            </a:prstGeom>
            <a:noFill/>
            <a:ln w="9525">
              <a:solidFill>
                <a:schemeClr val="tx1"/>
              </a:solidFill>
              <a:round/>
              <a:headEnd/>
              <a:tailEnd type="triangle" w="med" len="med"/>
            </a:ln>
          </p:spPr>
          <p:txBody>
            <a:bodyPr wrap="square" anchor="ctr">
              <a:prstTxWarp prst="textNoShape">
                <a:avLst/>
              </a:prstTxWarp>
              <a:spAutoFit/>
            </a:bodyPr>
            <a:lstStyle/>
            <a:p>
              <a:endParaRPr lang="en-US"/>
            </a:p>
          </p:txBody>
        </p:sp>
        <p:sp>
          <p:nvSpPr>
            <p:cNvPr id="115726" name="Text Box 11"/>
            <p:cNvSpPr txBox="1">
              <a:spLocks noChangeArrowheads="1"/>
            </p:cNvSpPr>
            <p:nvPr/>
          </p:nvSpPr>
          <p:spPr bwMode="auto">
            <a:xfrm>
              <a:off x="6019800" y="1922068"/>
              <a:ext cx="1035050" cy="208753"/>
            </a:xfrm>
            <a:prstGeom prst="rect">
              <a:avLst/>
            </a:prstGeom>
            <a:noFill/>
            <a:ln w="9525">
              <a:noFill/>
              <a:miter lim="800000"/>
              <a:headEnd/>
              <a:tailEnd/>
            </a:ln>
          </p:spPr>
          <p:txBody>
            <a:bodyPr wrap="square" anchor="ctr">
              <a:prstTxWarp prst="textNoShape">
                <a:avLst/>
              </a:prstTxWarp>
              <a:spAutoFit/>
            </a:bodyPr>
            <a:lstStyle/>
            <a:p>
              <a:pPr algn="ctr" eaLnBrk="1" hangingPunct="1">
                <a:spcBef>
                  <a:spcPct val="0"/>
                </a:spcBef>
              </a:pPr>
              <a:r>
                <a:rPr lang="en-US" sz="1800">
                  <a:solidFill>
                    <a:schemeClr val="tx1"/>
                  </a:solidFill>
                </a:rPr>
                <a:t>Register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1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71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71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7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4ABC0C-88C9-DA45-98C4-A79748CE1D98}" type="slidenum">
              <a:rPr lang="en-US"/>
              <a:pPr/>
              <a:t>51</a:t>
            </a:fld>
            <a:endParaRPr lang="en-US" b="0">
              <a:solidFill>
                <a:srgbClr val="FBBA03"/>
              </a:solidFill>
            </a:endParaRPr>
          </a:p>
        </p:txBody>
      </p:sp>
      <p:sp>
        <p:nvSpPr>
          <p:cNvPr id="1089538" name="Rectangle 2"/>
          <p:cNvSpPr>
            <a:spLocks noGrp="1" noChangeArrowheads="1"/>
          </p:cNvSpPr>
          <p:nvPr>
            <p:ph type="title"/>
          </p:nvPr>
        </p:nvSpPr>
        <p:spPr>
          <a:xfrm>
            <a:off x="685800" y="330200"/>
            <a:ext cx="7696200" cy="736600"/>
          </a:xfrm>
        </p:spPr>
        <p:txBody>
          <a:bodyPr/>
          <a:lstStyle/>
          <a:p>
            <a:r>
              <a:rPr lang="en-US"/>
              <a:t>Burrough’s B5000 Stack Architecture: </a:t>
            </a:r>
            <a:r>
              <a:rPr lang="en-US" sz="2000"/>
              <a:t/>
            </a:r>
            <a:br>
              <a:rPr lang="en-US" sz="2000"/>
            </a:br>
            <a:r>
              <a:rPr lang="en-US" sz="2000"/>
              <a:t>An ALGOL Machine, Robert Barton, 1960</a:t>
            </a:r>
          </a:p>
        </p:txBody>
      </p:sp>
      <p:sp>
        <p:nvSpPr>
          <p:cNvPr id="1089539" name="Rectangle 3"/>
          <p:cNvSpPr>
            <a:spLocks noGrp="1" noChangeArrowheads="1"/>
          </p:cNvSpPr>
          <p:nvPr>
            <p:ph type="body" idx="1"/>
          </p:nvPr>
        </p:nvSpPr>
        <p:spPr/>
        <p:txBody>
          <a:bodyPr/>
          <a:lstStyle/>
          <a:p>
            <a:pPr marL="381000" indent="-381000">
              <a:spcBef>
                <a:spcPct val="0"/>
              </a:spcBef>
            </a:pPr>
            <a:r>
              <a:rPr lang="en-US" sz="2000"/>
              <a:t>Machine implementation can be completely hidden if the programmer is provided only a high-level language interface.</a:t>
            </a:r>
            <a:r>
              <a:rPr lang="en-US" sz="2000" i="1"/>
              <a:t> </a:t>
            </a:r>
            <a:endParaRPr lang="en-US" sz="2000"/>
          </a:p>
          <a:p>
            <a:pPr marL="2044700" lvl="3" indent="-304800">
              <a:spcBef>
                <a:spcPct val="0"/>
              </a:spcBef>
              <a:buFontTx/>
              <a:buNone/>
            </a:pPr>
            <a:r>
              <a:rPr lang="en-US" sz="1600"/>
              <a:t>                                                 </a:t>
            </a:r>
          </a:p>
          <a:p>
            <a:pPr marL="381000" indent="-381000">
              <a:spcBef>
                <a:spcPct val="0"/>
              </a:spcBef>
            </a:pPr>
            <a:r>
              <a:rPr lang="en-US" sz="2000" i="1"/>
              <a:t>Stack machine</a:t>
            </a:r>
            <a:r>
              <a:rPr lang="en-US" sz="2000"/>
              <a:t> organization because stacks are convenient for:</a:t>
            </a:r>
          </a:p>
          <a:p>
            <a:pPr lvl="1" indent="342900">
              <a:spcBef>
                <a:spcPct val="0"/>
              </a:spcBef>
              <a:buFontTx/>
              <a:buAutoNum type="arabicPeriod"/>
            </a:pPr>
            <a:r>
              <a:rPr lang="en-US"/>
              <a:t>expression evaluation;</a:t>
            </a:r>
          </a:p>
          <a:p>
            <a:pPr lvl="1" indent="342900">
              <a:spcBef>
                <a:spcPct val="0"/>
              </a:spcBef>
              <a:buFontTx/>
              <a:buAutoNum type="arabicPeriod"/>
            </a:pPr>
            <a:r>
              <a:rPr lang="en-US"/>
              <a:t>subroutine calls, recursion, nested interrupts;</a:t>
            </a:r>
          </a:p>
          <a:p>
            <a:pPr lvl="1" indent="342900">
              <a:spcBef>
                <a:spcPct val="0"/>
              </a:spcBef>
              <a:buFontTx/>
              <a:buAutoNum type="arabicPeriod"/>
            </a:pPr>
            <a:r>
              <a:rPr lang="en-US"/>
              <a:t>accessing variables in block-structured languages.</a:t>
            </a:r>
          </a:p>
          <a:p>
            <a:pPr marL="381000" indent="-381000">
              <a:spcBef>
                <a:spcPct val="0"/>
              </a:spcBef>
              <a:buFontTx/>
              <a:buNone/>
            </a:pPr>
            <a:endParaRPr lang="en-US" sz="2000"/>
          </a:p>
          <a:p>
            <a:pPr marL="381000" indent="-381000">
              <a:spcBef>
                <a:spcPct val="0"/>
              </a:spcBef>
            </a:pPr>
            <a:r>
              <a:rPr lang="en-US" sz="2000"/>
              <a:t>B6700, a later model, had many more innovative features</a:t>
            </a:r>
          </a:p>
          <a:p>
            <a:pPr lvl="1" indent="342900">
              <a:spcBef>
                <a:spcPct val="0"/>
              </a:spcBef>
            </a:pPr>
            <a:r>
              <a:rPr lang="en-US"/>
              <a:t>tagged data</a:t>
            </a:r>
          </a:p>
          <a:p>
            <a:pPr lvl="1" indent="342900">
              <a:spcBef>
                <a:spcPct val="0"/>
              </a:spcBef>
            </a:pPr>
            <a:r>
              <a:rPr lang="en-US"/>
              <a:t>virtual memory</a:t>
            </a:r>
          </a:p>
          <a:p>
            <a:pPr lvl="1" indent="342900">
              <a:spcBef>
                <a:spcPct val="0"/>
              </a:spcBef>
            </a:pPr>
            <a:r>
              <a:rPr lang="en-US"/>
              <a:t>multiple processors and memories</a:t>
            </a:r>
          </a:p>
          <a:p>
            <a:pPr marL="381000" indent="-381000"/>
            <a:endParaRPr lang="en-US" sz="1800">
              <a:solidFill>
                <a:srgbClr val="56127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9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895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89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95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95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95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953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8953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8953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895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autoUpdateAnimBg="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 name="Slide Number Placeholder 5"/>
          <p:cNvSpPr>
            <a:spLocks noGrp="1"/>
          </p:cNvSpPr>
          <p:nvPr>
            <p:ph type="sldNum" sz="quarter" idx="12"/>
          </p:nvPr>
        </p:nvSpPr>
        <p:spPr/>
        <p:txBody>
          <a:bodyPr/>
          <a:lstStyle/>
          <a:p>
            <a:fld id="{4369320B-2115-224A-AA24-CB4DE5D61A13}" type="slidenum">
              <a:rPr lang="en-US"/>
              <a:pPr/>
              <a:t>52</a:t>
            </a:fld>
            <a:endParaRPr lang="en-US" b="0">
              <a:solidFill>
                <a:srgbClr val="FBBA03"/>
              </a:solidFill>
            </a:endParaRPr>
          </a:p>
        </p:txBody>
      </p:sp>
      <p:sp>
        <p:nvSpPr>
          <p:cNvPr id="1093634"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a</a:t>
            </a:r>
          </a:p>
        </p:txBody>
      </p:sp>
      <p:sp>
        <p:nvSpPr>
          <p:cNvPr id="1093635" name="Rectangle 3"/>
          <p:cNvSpPr>
            <a:spLocks noChangeArrowheads="1"/>
          </p:cNvSpPr>
          <p:nvPr/>
        </p:nvSpPr>
        <p:spPr bwMode="auto">
          <a:xfrm>
            <a:off x="6299200" y="48133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b</a:t>
            </a:r>
          </a:p>
        </p:txBody>
      </p:sp>
      <p:sp>
        <p:nvSpPr>
          <p:cNvPr id="1093636" name="Rectangle 4"/>
          <p:cNvSpPr>
            <a:spLocks noChangeArrowheads="1"/>
          </p:cNvSpPr>
          <p:nvPr/>
        </p:nvSpPr>
        <p:spPr bwMode="auto">
          <a:xfrm>
            <a:off x="6299200" y="43561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c</a:t>
            </a:r>
          </a:p>
        </p:txBody>
      </p:sp>
      <p:sp>
        <p:nvSpPr>
          <p:cNvPr id="1093637" name="Rectangle 5"/>
          <p:cNvSpPr>
            <a:spLocks noGrp="1" noChangeArrowheads="1"/>
          </p:cNvSpPr>
          <p:nvPr>
            <p:ph type="title"/>
          </p:nvPr>
        </p:nvSpPr>
        <p:spPr>
          <a:xfrm>
            <a:off x="254000" y="431800"/>
            <a:ext cx="7162800" cy="749300"/>
          </a:xfrm>
          <a:noFill/>
          <a:ln/>
        </p:spPr>
        <p:txBody>
          <a:bodyPr lIns="90488" tIns="44450" rIns="90488" bIns="44450"/>
          <a:lstStyle/>
          <a:p>
            <a:r>
              <a:rPr lang="en-US"/>
              <a:t>Evaluation of Expressions</a:t>
            </a:r>
          </a:p>
        </p:txBody>
      </p:sp>
      <p:sp>
        <p:nvSpPr>
          <p:cNvPr id="1093638" name="Rectangle 6"/>
          <p:cNvSpPr>
            <a:spLocks noChangeArrowheads="1"/>
          </p:cNvSpPr>
          <p:nvPr/>
        </p:nvSpPr>
        <p:spPr bwMode="auto">
          <a:xfrm>
            <a:off x="520700" y="1409700"/>
            <a:ext cx="442912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Verdana" charset="0"/>
              </a:rPr>
              <a:t>(a + b * c) / (a + d * c - e)</a:t>
            </a:r>
          </a:p>
        </p:txBody>
      </p:sp>
      <p:grpSp>
        <p:nvGrpSpPr>
          <p:cNvPr id="2" name="Group 7"/>
          <p:cNvGrpSpPr>
            <a:grpSpLocks/>
          </p:cNvGrpSpPr>
          <p:nvPr/>
        </p:nvGrpSpPr>
        <p:grpSpPr bwMode="auto">
          <a:xfrm>
            <a:off x="533400" y="1920875"/>
            <a:ext cx="3436938" cy="3016250"/>
            <a:chOff x="336" y="1210"/>
            <a:chExt cx="2165" cy="1900"/>
          </a:xfrm>
        </p:grpSpPr>
        <p:sp>
          <p:nvSpPr>
            <p:cNvPr id="1093640" name="Oval 8"/>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1" name="Oval 9"/>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2" name="Oval 10"/>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3" name="Line 11"/>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4" name="Line 12"/>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5" name="Line 13"/>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6" name="Line 14"/>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7" name="Oval 15"/>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8" name="Oval 16"/>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9" name="Line 17"/>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0" name="Line 18"/>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1" name="Oval 19"/>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2" name="Line 20"/>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3" name="Line 21"/>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4" name="Line 22"/>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5" name="Line 23"/>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6" name="Line 24"/>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7" name="Rectangle 25"/>
            <p:cNvSpPr>
              <a:spLocks noChangeArrowheads="1"/>
            </p:cNvSpPr>
            <p:nvPr/>
          </p:nvSpPr>
          <p:spPr bwMode="auto">
            <a:xfrm>
              <a:off x="1344" y="1228"/>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3658" name="Rectangle 26"/>
            <p:cNvSpPr>
              <a:spLocks noChangeArrowheads="1"/>
            </p:cNvSpPr>
            <p:nvPr/>
          </p:nvSpPr>
          <p:spPr bwMode="auto">
            <a:xfrm>
              <a:off x="572" y="1782"/>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59" name="Rectangle 27"/>
            <p:cNvSpPr>
              <a:spLocks noChangeArrowheads="1"/>
            </p:cNvSpPr>
            <p:nvPr/>
          </p:nvSpPr>
          <p:spPr bwMode="auto">
            <a:xfrm>
              <a:off x="912" y="2170"/>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60" name="Rectangle 28"/>
            <p:cNvSpPr>
              <a:spLocks noChangeArrowheads="1"/>
            </p:cNvSpPr>
            <p:nvPr/>
          </p:nvSpPr>
          <p:spPr bwMode="auto">
            <a:xfrm>
              <a:off x="1700" y="2130"/>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61" name="Rectangle 29"/>
            <p:cNvSpPr>
              <a:spLocks noChangeArrowheads="1"/>
            </p:cNvSpPr>
            <p:nvPr/>
          </p:nvSpPr>
          <p:spPr bwMode="auto">
            <a:xfrm>
              <a:off x="336" y="2118"/>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3662" name="Rectangle 30"/>
            <p:cNvSpPr>
              <a:spLocks noChangeArrowheads="1"/>
            </p:cNvSpPr>
            <p:nvPr/>
          </p:nvSpPr>
          <p:spPr bwMode="auto">
            <a:xfrm>
              <a:off x="2292" y="2098"/>
              <a:ext cx="209"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e</a:t>
              </a:r>
            </a:p>
          </p:txBody>
        </p:sp>
        <p:sp>
          <p:nvSpPr>
            <p:cNvPr id="1093663" name="Rectangle 31"/>
            <p:cNvSpPr>
              <a:spLocks noChangeArrowheads="1"/>
            </p:cNvSpPr>
            <p:nvPr/>
          </p:nvSpPr>
          <p:spPr bwMode="auto">
            <a:xfrm>
              <a:off x="2028" y="1804"/>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3664" name="Rectangle 32"/>
            <p:cNvSpPr>
              <a:spLocks noChangeArrowheads="1"/>
            </p:cNvSpPr>
            <p:nvPr/>
          </p:nvSpPr>
          <p:spPr bwMode="auto">
            <a:xfrm>
              <a:off x="1516" y="2490"/>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3665" name="Rectangle 33"/>
            <p:cNvSpPr>
              <a:spLocks noChangeArrowheads="1"/>
            </p:cNvSpPr>
            <p:nvPr/>
          </p:nvSpPr>
          <p:spPr bwMode="auto">
            <a:xfrm>
              <a:off x="1108" y="2454"/>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3666" name="Rectangle 34"/>
            <p:cNvSpPr>
              <a:spLocks noChangeArrowheads="1"/>
            </p:cNvSpPr>
            <p:nvPr/>
          </p:nvSpPr>
          <p:spPr bwMode="auto">
            <a:xfrm>
              <a:off x="1760" y="2800"/>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d</a:t>
              </a:r>
            </a:p>
          </p:txBody>
        </p:sp>
        <p:sp>
          <p:nvSpPr>
            <p:cNvPr id="1093667" name="Rectangle 35"/>
            <p:cNvSpPr>
              <a:spLocks noChangeArrowheads="1"/>
            </p:cNvSpPr>
            <p:nvPr/>
          </p:nvSpPr>
          <p:spPr bwMode="auto">
            <a:xfrm>
              <a:off x="2292" y="2862"/>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3668" name="Rectangle 36"/>
            <p:cNvSpPr>
              <a:spLocks noChangeArrowheads="1"/>
            </p:cNvSpPr>
            <p:nvPr/>
          </p:nvSpPr>
          <p:spPr bwMode="auto">
            <a:xfrm>
              <a:off x="2052" y="2526"/>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69" name="Line 37"/>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70" name="Rectangle 38"/>
            <p:cNvSpPr>
              <a:spLocks noChangeArrowheads="1"/>
            </p:cNvSpPr>
            <p:nvPr/>
          </p:nvSpPr>
          <p:spPr bwMode="auto">
            <a:xfrm>
              <a:off x="636" y="2452"/>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b</a:t>
              </a:r>
            </a:p>
          </p:txBody>
        </p:sp>
      </p:grpSp>
      <p:sp>
        <p:nvSpPr>
          <p:cNvPr id="1093671" name="Rectangle 39"/>
          <p:cNvSpPr>
            <a:spLocks noChangeArrowheads="1"/>
          </p:cNvSpPr>
          <p:nvPr/>
        </p:nvSpPr>
        <p:spPr bwMode="auto">
          <a:xfrm>
            <a:off x="466725" y="5181600"/>
            <a:ext cx="4789488"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chemeClr val="tx1"/>
                </a:solidFill>
                <a:latin typeface="Verdana" charset="0"/>
              </a:rPr>
              <a:t>Reverse Polish</a:t>
            </a:r>
          </a:p>
          <a:p>
            <a:pPr>
              <a:spcBef>
                <a:spcPct val="0"/>
              </a:spcBef>
            </a:pPr>
            <a:r>
              <a:rPr lang="en-US" sz="2400">
                <a:solidFill>
                  <a:srgbClr val="56127A"/>
                </a:solidFill>
                <a:latin typeface="Verdana" charset="0"/>
              </a:rPr>
              <a:t>	a b c * + a d c * + e - /</a:t>
            </a:r>
          </a:p>
        </p:txBody>
      </p:sp>
      <p:grpSp>
        <p:nvGrpSpPr>
          <p:cNvPr id="3" name="Group 40"/>
          <p:cNvGrpSpPr>
            <a:grpSpLocks/>
          </p:cNvGrpSpPr>
          <p:nvPr/>
        </p:nvGrpSpPr>
        <p:grpSpPr bwMode="auto">
          <a:xfrm>
            <a:off x="1546225" y="5930900"/>
            <a:ext cx="1208088" cy="641350"/>
            <a:chOff x="950" y="3744"/>
            <a:chExt cx="761" cy="404"/>
          </a:xfrm>
        </p:grpSpPr>
        <p:sp>
          <p:nvSpPr>
            <p:cNvPr id="1093673" name="Line 41"/>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74" name="Text Box 42"/>
            <p:cNvSpPr txBox="1">
              <a:spLocks noChangeArrowheads="1"/>
            </p:cNvSpPr>
            <p:nvPr/>
          </p:nvSpPr>
          <p:spPr bwMode="auto">
            <a:xfrm>
              <a:off x="950" y="3860"/>
              <a:ext cx="761"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push a</a:t>
              </a:r>
            </a:p>
          </p:txBody>
        </p:sp>
      </p:grpSp>
      <p:grpSp>
        <p:nvGrpSpPr>
          <p:cNvPr id="4" name="Group 43"/>
          <p:cNvGrpSpPr>
            <a:grpSpLocks/>
          </p:cNvGrpSpPr>
          <p:nvPr/>
        </p:nvGrpSpPr>
        <p:grpSpPr bwMode="auto">
          <a:xfrm>
            <a:off x="1752600" y="5943600"/>
            <a:ext cx="1216025" cy="641350"/>
            <a:chOff x="950" y="3744"/>
            <a:chExt cx="766" cy="404"/>
          </a:xfrm>
        </p:grpSpPr>
        <p:sp>
          <p:nvSpPr>
            <p:cNvPr id="1093676" name="Line 44"/>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77" name="Text Box 45"/>
            <p:cNvSpPr txBox="1">
              <a:spLocks noChangeArrowheads="1"/>
            </p:cNvSpPr>
            <p:nvPr/>
          </p:nvSpPr>
          <p:spPr bwMode="auto">
            <a:xfrm>
              <a:off x="950" y="3860"/>
              <a:ext cx="76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push b</a:t>
              </a:r>
            </a:p>
          </p:txBody>
        </p:sp>
      </p:grpSp>
      <p:grpSp>
        <p:nvGrpSpPr>
          <p:cNvPr id="5" name="Group 46"/>
          <p:cNvGrpSpPr>
            <a:grpSpLocks/>
          </p:cNvGrpSpPr>
          <p:nvPr/>
        </p:nvGrpSpPr>
        <p:grpSpPr bwMode="auto">
          <a:xfrm>
            <a:off x="2057400" y="5943600"/>
            <a:ext cx="1184275" cy="641350"/>
            <a:chOff x="950" y="3744"/>
            <a:chExt cx="746" cy="404"/>
          </a:xfrm>
        </p:grpSpPr>
        <p:sp>
          <p:nvSpPr>
            <p:cNvPr id="1093679" name="Line 47"/>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80" name="Text Box 48"/>
            <p:cNvSpPr txBox="1">
              <a:spLocks noChangeArrowheads="1"/>
            </p:cNvSpPr>
            <p:nvPr/>
          </p:nvSpPr>
          <p:spPr bwMode="auto">
            <a:xfrm>
              <a:off x="950" y="3860"/>
              <a:ext cx="74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push c</a:t>
              </a:r>
            </a:p>
          </p:txBody>
        </p:sp>
      </p:grpSp>
      <p:grpSp>
        <p:nvGrpSpPr>
          <p:cNvPr id="6" name="Group 49"/>
          <p:cNvGrpSpPr>
            <a:grpSpLocks/>
          </p:cNvGrpSpPr>
          <p:nvPr/>
        </p:nvGrpSpPr>
        <p:grpSpPr bwMode="auto">
          <a:xfrm>
            <a:off x="2286000" y="5943600"/>
            <a:ext cx="1414463" cy="641350"/>
            <a:chOff x="950" y="3744"/>
            <a:chExt cx="891" cy="404"/>
          </a:xfrm>
        </p:grpSpPr>
        <p:sp>
          <p:nvSpPr>
            <p:cNvPr id="1093682" name="Line 50"/>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83" name="Text Box 51"/>
            <p:cNvSpPr txBox="1">
              <a:spLocks noChangeArrowheads="1"/>
            </p:cNvSpPr>
            <p:nvPr/>
          </p:nvSpPr>
          <p:spPr bwMode="auto">
            <a:xfrm>
              <a:off x="950" y="3860"/>
              <a:ext cx="891"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multiply</a:t>
              </a:r>
            </a:p>
          </p:txBody>
        </p:sp>
      </p:grpSp>
      <p:grpSp>
        <p:nvGrpSpPr>
          <p:cNvPr id="7" name="Group 52"/>
          <p:cNvGrpSpPr>
            <a:grpSpLocks/>
          </p:cNvGrpSpPr>
          <p:nvPr/>
        </p:nvGrpSpPr>
        <p:grpSpPr bwMode="auto">
          <a:xfrm>
            <a:off x="5156200" y="4521200"/>
            <a:ext cx="1143000" cy="609600"/>
            <a:chOff x="2640" y="2832"/>
            <a:chExt cx="720" cy="384"/>
          </a:xfrm>
        </p:grpSpPr>
        <p:sp>
          <p:nvSpPr>
            <p:cNvPr id="1093685" name="Line 53"/>
            <p:cNvSpPr>
              <a:spLocks noChangeShapeType="1"/>
            </p:cNvSpPr>
            <p:nvPr/>
          </p:nvSpPr>
          <p:spPr bwMode="auto">
            <a:xfrm flipH="1">
              <a:off x="3120" y="2832"/>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86" name="Line 54"/>
            <p:cNvSpPr>
              <a:spLocks noChangeShapeType="1"/>
            </p:cNvSpPr>
            <p:nvPr/>
          </p:nvSpPr>
          <p:spPr bwMode="auto">
            <a:xfrm flipH="1" flipV="1">
              <a:off x="3120" y="3072"/>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grpSp>
          <p:nvGrpSpPr>
            <p:cNvPr id="8" name="Group 55"/>
            <p:cNvGrpSpPr>
              <a:grpSpLocks/>
            </p:cNvGrpSpPr>
            <p:nvPr/>
          </p:nvGrpSpPr>
          <p:grpSpPr bwMode="auto">
            <a:xfrm>
              <a:off x="2880" y="2880"/>
              <a:ext cx="271" cy="300"/>
              <a:chOff x="2825" y="2876"/>
              <a:chExt cx="271" cy="300"/>
            </a:xfrm>
          </p:grpSpPr>
          <p:sp>
            <p:nvSpPr>
              <p:cNvPr id="1093688" name="Oval 56"/>
              <p:cNvSpPr>
                <a:spLocks noChangeArrowheads="1"/>
              </p:cNvSpPr>
              <p:nvPr/>
            </p:nvSpPr>
            <p:spPr bwMode="auto">
              <a:xfrm>
                <a:off x="2825" y="2876"/>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89" name="Rectangle 57"/>
              <p:cNvSpPr>
                <a:spLocks noChangeArrowheads="1"/>
              </p:cNvSpPr>
              <p:nvPr/>
            </p:nvSpPr>
            <p:spPr bwMode="auto">
              <a:xfrm>
                <a:off x="2880" y="2928"/>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grpSp>
        <p:sp>
          <p:nvSpPr>
            <p:cNvPr id="1093690" name="Freeform 58"/>
            <p:cNvSpPr>
              <a:spLocks/>
            </p:cNvSpPr>
            <p:nvPr/>
          </p:nvSpPr>
          <p:spPr bwMode="auto">
            <a:xfrm>
              <a:off x="2640" y="3024"/>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grpSp>
        <p:nvGrpSpPr>
          <p:cNvPr id="9" name="Group 59"/>
          <p:cNvGrpSpPr>
            <a:grpSpLocks/>
          </p:cNvGrpSpPr>
          <p:nvPr/>
        </p:nvGrpSpPr>
        <p:grpSpPr bwMode="auto">
          <a:xfrm>
            <a:off x="6045200" y="2451100"/>
            <a:ext cx="2740025" cy="3789363"/>
            <a:chOff x="3808" y="1544"/>
            <a:chExt cx="1726" cy="2387"/>
          </a:xfrm>
        </p:grpSpPr>
        <p:sp>
          <p:nvSpPr>
            <p:cNvPr id="1093692" name="Text Box 60"/>
            <p:cNvSpPr txBox="1">
              <a:spLocks noChangeArrowheads="1"/>
            </p:cNvSpPr>
            <p:nvPr/>
          </p:nvSpPr>
          <p:spPr bwMode="auto">
            <a:xfrm>
              <a:off x="3808" y="3643"/>
              <a:ext cx="172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Evaluation Stack</a:t>
              </a:r>
            </a:p>
          </p:txBody>
        </p:sp>
        <p:grpSp>
          <p:nvGrpSpPr>
            <p:cNvPr id="10" name="Group 61"/>
            <p:cNvGrpSpPr>
              <a:grpSpLocks/>
            </p:cNvGrpSpPr>
            <p:nvPr/>
          </p:nvGrpSpPr>
          <p:grpSpPr bwMode="auto">
            <a:xfrm>
              <a:off x="3968" y="1544"/>
              <a:ext cx="1224" cy="2064"/>
              <a:chOff x="4360" y="1544"/>
              <a:chExt cx="1224" cy="2064"/>
            </a:xfrm>
          </p:grpSpPr>
          <p:grpSp>
            <p:nvGrpSpPr>
              <p:cNvPr id="11" name="Group 62"/>
              <p:cNvGrpSpPr>
                <a:grpSpLocks/>
              </p:cNvGrpSpPr>
              <p:nvPr/>
            </p:nvGrpSpPr>
            <p:grpSpPr bwMode="auto">
              <a:xfrm>
                <a:off x="4360" y="1544"/>
                <a:ext cx="1224" cy="2064"/>
                <a:chOff x="3664" y="1552"/>
                <a:chExt cx="1920" cy="2064"/>
              </a:xfrm>
            </p:grpSpPr>
            <p:sp>
              <p:nvSpPr>
                <p:cNvPr id="1093695" name="Line 63"/>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3696" name="Line 64"/>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3697" name="Line 65"/>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grpSp>
          <p:sp>
            <p:nvSpPr>
              <p:cNvPr id="1093698" name="Line 66"/>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699" name="Line 67"/>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0" name="Line 68"/>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1" name="Line 69"/>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2" name="Line 70"/>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3" name="Line 71"/>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grpSp>
      </p:grpSp>
      <p:grpSp>
        <p:nvGrpSpPr>
          <p:cNvPr id="12" name="Group 72"/>
          <p:cNvGrpSpPr>
            <a:grpSpLocks/>
          </p:cNvGrpSpPr>
          <p:nvPr/>
        </p:nvGrpSpPr>
        <p:grpSpPr bwMode="auto">
          <a:xfrm>
            <a:off x="6299200" y="4343400"/>
            <a:ext cx="1947863" cy="896938"/>
            <a:chOff x="3944" y="864"/>
            <a:chExt cx="1227" cy="565"/>
          </a:xfrm>
        </p:grpSpPr>
        <p:sp>
          <p:nvSpPr>
            <p:cNvPr id="1093705" name="Rectangle 73"/>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b * c</a:t>
              </a:r>
            </a:p>
          </p:txBody>
        </p:sp>
        <p:sp>
          <p:nvSpPr>
            <p:cNvPr id="1093706" name="Rectangle 74"/>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a:spcBef>
                  <a:spcPct val="0"/>
                </a:spcBef>
              </a:pPr>
              <a:endParaRPr lang="en-US" sz="2400">
                <a:solidFill>
                  <a:srgbClr val="56127A"/>
                </a:solidFill>
                <a:latin typeface="Verdana"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3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3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936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936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4" grpId="0" animBg="1" autoUpdateAnimBg="0"/>
      <p:bldP spid="1093635" grpId="0" animBg="1" autoUpdateAnimBg="0"/>
      <p:bldP spid="1093636" grpId="0" animBg="1" autoUpdateAnimBg="0"/>
      <p:bldP spid="1093671" grpId="0" autoUpdateAnimBg="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 name="Slide Number Placeholder 5"/>
          <p:cNvSpPr>
            <a:spLocks noGrp="1"/>
          </p:cNvSpPr>
          <p:nvPr>
            <p:ph type="sldNum" sz="quarter" idx="12"/>
          </p:nvPr>
        </p:nvSpPr>
        <p:spPr/>
        <p:txBody>
          <a:bodyPr/>
          <a:lstStyle/>
          <a:p>
            <a:fld id="{80EA7DB5-DCA9-7F45-84E5-CE6FCB5DB235}" type="slidenum">
              <a:rPr lang="en-US"/>
              <a:pPr/>
              <a:t>53</a:t>
            </a:fld>
            <a:endParaRPr lang="en-US" b="0">
              <a:solidFill>
                <a:srgbClr val="FBBA03"/>
              </a:solidFill>
            </a:endParaRPr>
          </a:p>
        </p:txBody>
      </p:sp>
      <p:sp>
        <p:nvSpPr>
          <p:cNvPr id="1095682"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a</a:t>
            </a:r>
          </a:p>
        </p:txBody>
      </p:sp>
      <p:sp>
        <p:nvSpPr>
          <p:cNvPr id="1095683" name="Rectangle 3"/>
          <p:cNvSpPr>
            <a:spLocks noGrp="1" noChangeArrowheads="1"/>
          </p:cNvSpPr>
          <p:nvPr>
            <p:ph type="title"/>
          </p:nvPr>
        </p:nvSpPr>
        <p:spPr>
          <a:xfrm>
            <a:off x="254000" y="431800"/>
            <a:ext cx="7162800" cy="749300"/>
          </a:xfrm>
          <a:noFill/>
          <a:ln/>
        </p:spPr>
        <p:txBody>
          <a:bodyPr lIns="90488" tIns="44450" rIns="90488" bIns="44450"/>
          <a:lstStyle/>
          <a:p>
            <a:r>
              <a:rPr lang="en-US"/>
              <a:t>Evaluation of Expressions</a:t>
            </a:r>
          </a:p>
        </p:txBody>
      </p:sp>
      <p:sp>
        <p:nvSpPr>
          <p:cNvPr id="1095684" name="Rectangle 4"/>
          <p:cNvSpPr>
            <a:spLocks noChangeArrowheads="1"/>
          </p:cNvSpPr>
          <p:nvPr/>
        </p:nvSpPr>
        <p:spPr bwMode="auto">
          <a:xfrm>
            <a:off x="520700" y="1409700"/>
            <a:ext cx="442912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Verdana" charset="0"/>
              </a:rPr>
              <a:t>(a + b * c) / (a + d * c - e)</a:t>
            </a:r>
          </a:p>
        </p:txBody>
      </p:sp>
      <p:grpSp>
        <p:nvGrpSpPr>
          <p:cNvPr id="2" name="Group 5"/>
          <p:cNvGrpSpPr>
            <a:grpSpLocks/>
          </p:cNvGrpSpPr>
          <p:nvPr/>
        </p:nvGrpSpPr>
        <p:grpSpPr bwMode="auto">
          <a:xfrm>
            <a:off x="533400" y="1920875"/>
            <a:ext cx="3436938" cy="3016250"/>
            <a:chOff x="336" y="1210"/>
            <a:chExt cx="2165" cy="1900"/>
          </a:xfrm>
        </p:grpSpPr>
        <p:sp>
          <p:nvSpPr>
            <p:cNvPr id="1095686" name="Oval 6"/>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87" name="Oval 7"/>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88" name="Oval 8"/>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89" name="Line 9"/>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0" name="Line 10"/>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1" name="Line 11"/>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2" name="Line 12"/>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3" name="Oval 13"/>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4" name="Oval 14"/>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5" name="Line 15"/>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6" name="Line 16"/>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7" name="Oval 17"/>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8" name="Line 18"/>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9" name="Line 19"/>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0" name="Line 20"/>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1" name="Line 21"/>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2" name="Line 22"/>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3" name="Rectangle 23"/>
            <p:cNvSpPr>
              <a:spLocks noChangeArrowheads="1"/>
            </p:cNvSpPr>
            <p:nvPr/>
          </p:nvSpPr>
          <p:spPr bwMode="auto">
            <a:xfrm>
              <a:off x="1344" y="1228"/>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5704" name="Rectangle 24"/>
            <p:cNvSpPr>
              <a:spLocks noChangeArrowheads="1"/>
            </p:cNvSpPr>
            <p:nvPr/>
          </p:nvSpPr>
          <p:spPr bwMode="auto">
            <a:xfrm>
              <a:off x="572" y="1782"/>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05" name="Rectangle 25"/>
            <p:cNvSpPr>
              <a:spLocks noChangeArrowheads="1"/>
            </p:cNvSpPr>
            <p:nvPr/>
          </p:nvSpPr>
          <p:spPr bwMode="auto">
            <a:xfrm>
              <a:off x="912" y="2170"/>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06" name="Rectangle 26"/>
            <p:cNvSpPr>
              <a:spLocks noChangeArrowheads="1"/>
            </p:cNvSpPr>
            <p:nvPr/>
          </p:nvSpPr>
          <p:spPr bwMode="auto">
            <a:xfrm>
              <a:off x="1700" y="2130"/>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07" name="Rectangle 27"/>
            <p:cNvSpPr>
              <a:spLocks noChangeArrowheads="1"/>
            </p:cNvSpPr>
            <p:nvPr/>
          </p:nvSpPr>
          <p:spPr bwMode="auto">
            <a:xfrm>
              <a:off x="336" y="2118"/>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5708" name="Rectangle 28"/>
            <p:cNvSpPr>
              <a:spLocks noChangeArrowheads="1"/>
            </p:cNvSpPr>
            <p:nvPr/>
          </p:nvSpPr>
          <p:spPr bwMode="auto">
            <a:xfrm>
              <a:off x="2292" y="2098"/>
              <a:ext cx="209"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e</a:t>
              </a:r>
            </a:p>
          </p:txBody>
        </p:sp>
        <p:sp>
          <p:nvSpPr>
            <p:cNvPr id="1095709" name="Rectangle 29"/>
            <p:cNvSpPr>
              <a:spLocks noChangeArrowheads="1"/>
            </p:cNvSpPr>
            <p:nvPr/>
          </p:nvSpPr>
          <p:spPr bwMode="auto">
            <a:xfrm>
              <a:off x="2028" y="1804"/>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5710" name="Rectangle 30"/>
            <p:cNvSpPr>
              <a:spLocks noChangeArrowheads="1"/>
            </p:cNvSpPr>
            <p:nvPr/>
          </p:nvSpPr>
          <p:spPr bwMode="auto">
            <a:xfrm>
              <a:off x="1516" y="2490"/>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5711" name="Rectangle 31"/>
            <p:cNvSpPr>
              <a:spLocks noChangeArrowheads="1"/>
            </p:cNvSpPr>
            <p:nvPr/>
          </p:nvSpPr>
          <p:spPr bwMode="auto">
            <a:xfrm>
              <a:off x="1108" y="2454"/>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5712" name="Rectangle 32"/>
            <p:cNvSpPr>
              <a:spLocks noChangeArrowheads="1"/>
            </p:cNvSpPr>
            <p:nvPr/>
          </p:nvSpPr>
          <p:spPr bwMode="auto">
            <a:xfrm>
              <a:off x="1760" y="2800"/>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d</a:t>
              </a:r>
            </a:p>
          </p:txBody>
        </p:sp>
        <p:sp>
          <p:nvSpPr>
            <p:cNvPr id="1095713" name="Rectangle 33"/>
            <p:cNvSpPr>
              <a:spLocks noChangeArrowheads="1"/>
            </p:cNvSpPr>
            <p:nvPr/>
          </p:nvSpPr>
          <p:spPr bwMode="auto">
            <a:xfrm>
              <a:off x="2292" y="2862"/>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5714" name="Rectangle 34"/>
            <p:cNvSpPr>
              <a:spLocks noChangeArrowheads="1"/>
            </p:cNvSpPr>
            <p:nvPr/>
          </p:nvSpPr>
          <p:spPr bwMode="auto">
            <a:xfrm>
              <a:off x="2052" y="2526"/>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15" name="Line 35"/>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16" name="Rectangle 36"/>
            <p:cNvSpPr>
              <a:spLocks noChangeArrowheads="1"/>
            </p:cNvSpPr>
            <p:nvPr/>
          </p:nvSpPr>
          <p:spPr bwMode="auto">
            <a:xfrm>
              <a:off x="636" y="2452"/>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b</a:t>
              </a:r>
            </a:p>
          </p:txBody>
        </p:sp>
      </p:grpSp>
      <p:sp>
        <p:nvSpPr>
          <p:cNvPr id="1095717" name="Rectangle 37"/>
          <p:cNvSpPr>
            <a:spLocks noChangeArrowheads="1"/>
          </p:cNvSpPr>
          <p:nvPr/>
        </p:nvSpPr>
        <p:spPr bwMode="auto">
          <a:xfrm>
            <a:off x="466725" y="5181600"/>
            <a:ext cx="4789488"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chemeClr val="tx1"/>
                </a:solidFill>
                <a:latin typeface="Verdana" charset="0"/>
              </a:rPr>
              <a:t>Reverse Polish</a:t>
            </a:r>
          </a:p>
          <a:p>
            <a:pPr>
              <a:spcBef>
                <a:spcPct val="0"/>
              </a:spcBef>
            </a:pPr>
            <a:r>
              <a:rPr lang="en-US" sz="2400">
                <a:solidFill>
                  <a:srgbClr val="56127A"/>
                </a:solidFill>
                <a:latin typeface="Verdana" charset="0"/>
              </a:rPr>
              <a:t>	a b c * + a d c * + e - /</a:t>
            </a:r>
          </a:p>
        </p:txBody>
      </p:sp>
      <p:grpSp>
        <p:nvGrpSpPr>
          <p:cNvPr id="3" name="Group 38"/>
          <p:cNvGrpSpPr>
            <a:grpSpLocks/>
          </p:cNvGrpSpPr>
          <p:nvPr/>
        </p:nvGrpSpPr>
        <p:grpSpPr bwMode="auto">
          <a:xfrm>
            <a:off x="2727325" y="5905500"/>
            <a:ext cx="747713" cy="641350"/>
            <a:chOff x="950" y="3744"/>
            <a:chExt cx="471" cy="404"/>
          </a:xfrm>
        </p:grpSpPr>
        <p:sp>
          <p:nvSpPr>
            <p:cNvPr id="1095719" name="Line 39"/>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5720" name="Text Box 40"/>
            <p:cNvSpPr txBox="1">
              <a:spLocks noChangeArrowheads="1"/>
            </p:cNvSpPr>
            <p:nvPr/>
          </p:nvSpPr>
          <p:spPr bwMode="auto">
            <a:xfrm>
              <a:off x="950" y="3860"/>
              <a:ext cx="471"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add</a:t>
              </a:r>
            </a:p>
          </p:txBody>
        </p:sp>
      </p:grpSp>
      <p:grpSp>
        <p:nvGrpSpPr>
          <p:cNvPr id="4" name="Group 41"/>
          <p:cNvGrpSpPr>
            <a:grpSpLocks/>
          </p:cNvGrpSpPr>
          <p:nvPr/>
        </p:nvGrpSpPr>
        <p:grpSpPr bwMode="auto">
          <a:xfrm>
            <a:off x="5156200" y="4991100"/>
            <a:ext cx="1143000" cy="609600"/>
            <a:chOff x="3248" y="3144"/>
            <a:chExt cx="720" cy="384"/>
          </a:xfrm>
        </p:grpSpPr>
        <p:sp>
          <p:nvSpPr>
            <p:cNvPr id="1095722" name="Line 42"/>
            <p:cNvSpPr>
              <a:spLocks noChangeShapeType="1"/>
            </p:cNvSpPr>
            <p:nvPr/>
          </p:nvSpPr>
          <p:spPr bwMode="auto">
            <a:xfrm flipH="1">
              <a:off x="3728" y="3144"/>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5723" name="Line 43"/>
            <p:cNvSpPr>
              <a:spLocks noChangeShapeType="1"/>
            </p:cNvSpPr>
            <p:nvPr/>
          </p:nvSpPr>
          <p:spPr bwMode="auto">
            <a:xfrm flipH="1" flipV="1">
              <a:off x="3728" y="3384"/>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5724" name="Oval 44"/>
            <p:cNvSpPr>
              <a:spLocks noChangeArrowheads="1"/>
            </p:cNvSpPr>
            <p:nvPr/>
          </p:nvSpPr>
          <p:spPr bwMode="auto">
            <a:xfrm>
              <a:off x="3488" y="319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25" name="Rectangle 45"/>
            <p:cNvSpPr>
              <a:spLocks noChangeArrowheads="1"/>
            </p:cNvSpPr>
            <p:nvPr/>
          </p:nvSpPr>
          <p:spPr bwMode="auto">
            <a:xfrm>
              <a:off x="3503" y="3188"/>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26" name="Freeform 46"/>
            <p:cNvSpPr>
              <a:spLocks/>
            </p:cNvSpPr>
            <p:nvPr/>
          </p:nvSpPr>
          <p:spPr bwMode="auto">
            <a:xfrm>
              <a:off x="3248" y="3336"/>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grpSp>
        <p:nvGrpSpPr>
          <p:cNvPr id="5" name="Group 47"/>
          <p:cNvGrpSpPr>
            <a:grpSpLocks/>
          </p:cNvGrpSpPr>
          <p:nvPr/>
        </p:nvGrpSpPr>
        <p:grpSpPr bwMode="auto">
          <a:xfrm>
            <a:off x="6045200" y="2451100"/>
            <a:ext cx="2740025" cy="3789363"/>
            <a:chOff x="3808" y="1544"/>
            <a:chExt cx="1726" cy="2387"/>
          </a:xfrm>
        </p:grpSpPr>
        <p:sp>
          <p:nvSpPr>
            <p:cNvPr id="1095728" name="Text Box 48"/>
            <p:cNvSpPr txBox="1">
              <a:spLocks noChangeArrowheads="1"/>
            </p:cNvSpPr>
            <p:nvPr/>
          </p:nvSpPr>
          <p:spPr bwMode="auto">
            <a:xfrm>
              <a:off x="3808" y="3643"/>
              <a:ext cx="172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Evaluation Stack</a:t>
              </a:r>
            </a:p>
          </p:txBody>
        </p:sp>
        <p:grpSp>
          <p:nvGrpSpPr>
            <p:cNvPr id="6" name="Group 49"/>
            <p:cNvGrpSpPr>
              <a:grpSpLocks/>
            </p:cNvGrpSpPr>
            <p:nvPr/>
          </p:nvGrpSpPr>
          <p:grpSpPr bwMode="auto">
            <a:xfrm>
              <a:off x="3968" y="1544"/>
              <a:ext cx="1224" cy="2064"/>
              <a:chOff x="4360" y="1544"/>
              <a:chExt cx="1224" cy="2064"/>
            </a:xfrm>
          </p:grpSpPr>
          <p:grpSp>
            <p:nvGrpSpPr>
              <p:cNvPr id="7" name="Group 50"/>
              <p:cNvGrpSpPr>
                <a:grpSpLocks/>
              </p:cNvGrpSpPr>
              <p:nvPr/>
            </p:nvGrpSpPr>
            <p:grpSpPr bwMode="auto">
              <a:xfrm>
                <a:off x="4360" y="1544"/>
                <a:ext cx="1224" cy="2064"/>
                <a:chOff x="3664" y="1552"/>
                <a:chExt cx="1920" cy="2064"/>
              </a:xfrm>
            </p:grpSpPr>
            <p:sp>
              <p:nvSpPr>
                <p:cNvPr id="1095731" name="Line 51"/>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5732" name="Line 52"/>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5733" name="Line 53"/>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grpSp>
          <p:sp>
            <p:nvSpPr>
              <p:cNvPr id="1095734" name="Line 54"/>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5" name="Line 55"/>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6" name="Line 56"/>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7" name="Line 57"/>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8" name="Line 58"/>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9" name="Line 59"/>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grpSp>
      </p:grpSp>
      <p:grpSp>
        <p:nvGrpSpPr>
          <p:cNvPr id="8" name="Group 60"/>
          <p:cNvGrpSpPr>
            <a:grpSpLocks/>
          </p:cNvGrpSpPr>
          <p:nvPr/>
        </p:nvGrpSpPr>
        <p:grpSpPr bwMode="auto">
          <a:xfrm>
            <a:off x="6286500" y="4343400"/>
            <a:ext cx="1947863" cy="922338"/>
            <a:chOff x="3944" y="864"/>
            <a:chExt cx="1227" cy="565"/>
          </a:xfrm>
        </p:grpSpPr>
        <p:sp>
          <p:nvSpPr>
            <p:cNvPr id="1095741" name="Rectangle 61"/>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b * c</a:t>
              </a:r>
            </a:p>
          </p:txBody>
        </p:sp>
        <p:sp>
          <p:nvSpPr>
            <p:cNvPr id="1095742" name="Rectangle 62"/>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a:spcBef>
                  <a:spcPct val="0"/>
                </a:spcBef>
              </a:pPr>
              <a:endParaRPr lang="en-US" sz="2400">
                <a:solidFill>
                  <a:srgbClr val="56127A"/>
                </a:solidFill>
                <a:latin typeface="Verdana" charset="0"/>
              </a:endParaRPr>
            </a:p>
          </p:txBody>
        </p:sp>
      </p:grpSp>
      <p:grpSp>
        <p:nvGrpSpPr>
          <p:cNvPr id="9" name="Group 63"/>
          <p:cNvGrpSpPr>
            <a:grpSpLocks/>
          </p:cNvGrpSpPr>
          <p:nvPr/>
        </p:nvGrpSpPr>
        <p:grpSpPr bwMode="auto">
          <a:xfrm>
            <a:off x="6286500" y="4813300"/>
            <a:ext cx="1947863" cy="922338"/>
            <a:chOff x="3944" y="864"/>
            <a:chExt cx="1227" cy="565"/>
          </a:xfrm>
        </p:grpSpPr>
        <p:sp>
          <p:nvSpPr>
            <p:cNvPr id="1095744" name="Rectangle 64"/>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a + b * c</a:t>
              </a:r>
            </a:p>
          </p:txBody>
        </p:sp>
        <p:sp>
          <p:nvSpPr>
            <p:cNvPr id="1095745" name="Rectangle 65"/>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a:spcBef>
                  <a:spcPct val="0"/>
                </a:spcBef>
              </a:pPr>
              <a:endParaRPr lang="en-US" sz="2400">
                <a:solidFill>
                  <a:srgbClr val="56127A"/>
                </a:solidFill>
                <a:latin typeface="Verdana"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EC18E8E-2A3E-F244-998B-9EC0755B3420}" type="slidenum">
              <a:rPr lang="en-US"/>
              <a:pPr/>
              <a:t>54</a:t>
            </a:fld>
            <a:endParaRPr lang="en-US" b="0">
              <a:solidFill>
                <a:srgbClr val="FBBA03"/>
              </a:solidFill>
            </a:endParaRPr>
          </a:p>
        </p:txBody>
      </p:sp>
      <p:sp>
        <p:nvSpPr>
          <p:cNvPr id="1097730" name="Rectangle 2"/>
          <p:cNvSpPr>
            <a:spLocks noGrp="1" noChangeArrowheads="1"/>
          </p:cNvSpPr>
          <p:nvPr>
            <p:ph type="title"/>
          </p:nvPr>
        </p:nvSpPr>
        <p:spPr>
          <a:xfrm>
            <a:off x="238125" y="442913"/>
            <a:ext cx="8448675" cy="831850"/>
          </a:xfrm>
        </p:spPr>
        <p:txBody>
          <a:bodyPr/>
          <a:lstStyle/>
          <a:p>
            <a:r>
              <a:rPr lang="en-US"/>
              <a:t>Hardware organization of the stack</a:t>
            </a:r>
          </a:p>
        </p:txBody>
      </p:sp>
      <p:sp>
        <p:nvSpPr>
          <p:cNvPr id="1097731" name="Rectangle 3"/>
          <p:cNvSpPr>
            <a:spLocks noGrp="1" noChangeArrowheads="1"/>
          </p:cNvSpPr>
          <p:nvPr>
            <p:ph type="body" idx="1"/>
          </p:nvPr>
        </p:nvSpPr>
        <p:spPr>
          <a:xfrm>
            <a:off x="1052512" y="1619250"/>
            <a:ext cx="7558087" cy="4678363"/>
          </a:xfrm>
        </p:spPr>
        <p:txBody>
          <a:bodyPr/>
          <a:lstStyle/>
          <a:p>
            <a:pPr>
              <a:spcBef>
                <a:spcPct val="0"/>
              </a:spcBef>
            </a:pPr>
            <a:r>
              <a:rPr lang="en-US" sz="3200" dirty="0"/>
              <a:t>Stack is part of the processor state</a:t>
            </a:r>
            <a:endParaRPr lang="en-US" sz="3600" dirty="0"/>
          </a:p>
          <a:p>
            <a:pPr lvl="2">
              <a:spcBef>
                <a:spcPct val="0"/>
              </a:spcBef>
              <a:buFontTx/>
              <a:buNone/>
            </a:pPr>
            <a:r>
              <a:rPr lang="en-US" sz="2800" dirty="0" err="1"/>
              <a:t></a:t>
            </a:r>
            <a:r>
              <a:rPr lang="en-US" sz="2800" dirty="0" err="1">
                <a:latin typeface="Symbol" charset="2"/>
              </a:rPr>
              <a:t></a:t>
            </a:r>
            <a:r>
              <a:rPr lang="en-US" sz="2800" i="1" dirty="0" err="1"/>
              <a:t>stack</a:t>
            </a:r>
            <a:r>
              <a:rPr lang="en-US" sz="2800" i="1" dirty="0"/>
              <a:t> must be bounded and small</a:t>
            </a:r>
          </a:p>
          <a:p>
            <a:pPr lvl="2">
              <a:spcBef>
                <a:spcPct val="0"/>
              </a:spcBef>
              <a:buFontTx/>
              <a:buNone/>
            </a:pPr>
            <a:r>
              <a:rPr lang="en-US" sz="2800" i="1" dirty="0"/>
              <a:t>     </a:t>
            </a:r>
            <a:r>
              <a:rPr lang="en-US" sz="2800" dirty="0" err="1">
                <a:latin typeface="Symbol" charset="2"/>
              </a:rPr>
              <a:t></a:t>
            </a:r>
            <a:r>
              <a:rPr lang="en-US" sz="2800" dirty="0" err="1"/>
              <a:t>number</a:t>
            </a:r>
            <a:r>
              <a:rPr lang="en-US" sz="2800" dirty="0"/>
              <a:t> of Registers,</a:t>
            </a:r>
          </a:p>
          <a:p>
            <a:pPr lvl="2">
              <a:spcBef>
                <a:spcPct val="0"/>
              </a:spcBef>
              <a:buFontTx/>
              <a:buNone/>
            </a:pPr>
            <a:r>
              <a:rPr lang="en-US" sz="2800" dirty="0"/>
              <a:t>        </a:t>
            </a:r>
            <a:r>
              <a:rPr lang="en-US" sz="2800" i="1" dirty="0"/>
              <a:t>not</a:t>
            </a:r>
            <a:r>
              <a:rPr lang="en-US" sz="2800" dirty="0"/>
              <a:t> the size of main memory</a:t>
            </a:r>
          </a:p>
          <a:p>
            <a:pPr>
              <a:spcBef>
                <a:spcPct val="0"/>
              </a:spcBef>
              <a:buFontTx/>
              <a:buNone/>
            </a:pPr>
            <a:endParaRPr lang="en-US" sz="2800" dirty="0">
              <a:solidFill>
                <a:srgbClr val="56127A"/>
              </a:solidFill>
            </a:endParaRPr>
          </a:p>
          <a:p>
            <a:pPr>
              <a:spcBef>
                <a:spcPct val="0"/>
              </a:spcBef>
            </a:pPr>
            <a:r>
              <a:rPr lang="en-US" sz="3200" dirty="0"/>
              <a:t> Conceptually stack is unbounded</a:t>
            </a:r>
            <a:endParaRPr lang="en-US" sz="3600" dirty="0"/>
          </a:p>
          <a:p>
            <a:pPr lvl="2">
              <a:spcBef>
                <a:spcPct val="0"/>
              </a:spcBef>
              <a:buFontTx/>
              <a:buNone/>
            </a:pPr>
            <a:r>
              <a:rPr lang="en-US" sz="2800" dirty="0" err="1">
                <a:latin typeface="Symbol" charset="2"/>
              </a:rPr>
              <a:t></a:t>
            </a:r>
            <a:r>
              <a:rPr lang="en-US" sz="2800" dirty="0" err="1"/>
              <a:t></a:t>
            </a:r>
            <a:r>
              <a:rPr lang="en-US" sz="2800" dirty="0" err="1" smtClean="0"/>
              <a:t></a:t>
            </a:r>
            <a:r>
              <a:rPr lang="en-US" sz="2800" i="1" dirty="0" err="1" smtClean="0"/>
              <a:t>a</a:t>
            </a:r>
            <a:r>
              <a:rPr lang="en-US" sz="2800" i="1" dirty="0" smtClean="0"/>
              <a:t> </a:t>
            </a:r>
            <a:r>
              <a:rPr lang="en-US" sz="2800" i="1" dirty="0"/>
              <a:t>part of the stack is included in the </a:t>
            </a:r>
          </a:p>
          <a:p>
            <a:pPr lvl="2">
              <a:spcBef>
                <a:spcPct val="0"/>
              </a:spcBef>
              <a:buFontTx/>
              <a:buNone/>
            </a:pPr>
            <a:r>
              <a:rPr lang="en-US" sz="2800" i="1" dirty="0"/>
              <a:t>     processor state; the rest is kept in the</a:t>
            </a:r>
          </a:p>
          <a:p>
            <a:pPr lvl="2">
              <a:spcBef>
                <a:spcPct val="0"/>
              </a:spcBef>
              <a:buFontTx/>
              <a:buNone/>
            </a:pPr>
            <a:r>
              <a:rPr lang="en-US" sz="2800" i="1" dirty="0"/>
              <a:t>     main memory</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7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7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77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977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977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977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977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97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31" grpId="0" build="p" autoUpdateAnimBg="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793A32-2FED-7547-8C56-65BEB07BE318}" type="slidenum">
              <a:rPr lang="en-US"/>
              <a:pPr/>
              <a:t>55</a:t>
            </a:fld>
            <a:endParaRPr lang="en-US" b="0">
              <a:solidFill>
                <a:srgbClr val="FBBA03"/>
              </a:solidFill>
            </a:endParaRPr>
          </a:p>
        </p:txBody>
      </p:sp>
      <p:sp>
        <p:nvSpPr>
          <p:cNvPr id="1099778" name="Rectangle 2"/>
          <p:cNvSpPr>
            <a:spLocks noGrp="1" noChangeArrowheads="1"/>
          </p:cNvSpPr>
          <p:nvPr>
            <p:ph type="title"/>
          </p:nvPr>
        </p:nvSpPr>
        <p:spPr>
          <a:xfrm>
            <a:off x="352425" y="201613"/>
            <a:ext cx="7648575" cy="971550"/>
          </a:xfrm>
        </p:spPr>
        <p:txBody>
          <a:bodyPr/>
          <a:lstStyle/>
          <a:p>
            <a:r>
              <a:rPr lang="en-US"/>
              <a:t>Stack Operations and</a:t>
            </a:r>
            <a:br>
              <a:rPr lang="en-US"/>
            </a:br>
            <a:r>
              <a:rPr lang="en-US"/>
              <a:t>Implicit Memory References</a:t>
            </a:r>
          </a:p>
        </p:txBody>
      </p:sp>
      <p:sp>
        <p:nvSpPr>
          <p:cNvPr id="1099779" name="Rectangle 3"/>
          <p:cNvSpPr>
            <a:spLocks noGrp="1" noChangeArrowheads="1"/>
          </p:cNvSpPr>
          <p:nvPr>
            <p:ph type="body" idx="1"/>
          </p:nvPr>
        </p:nvSpPr>
        <p:spPr>
          <a:xfrm>
            <a:off x="1039813" y="1530350"/>
            <a:ext cx="7326312" cy="4678363"/>
          </a:xfrm>
        </p:spPr>
        <p:txBody>
          <a:bodyPr/>
          <a:lstStyle/>
          <a:p>
            <a:pPr marL="230188" indent="-230188">
              <a:spcBef>
                <a:spcPct val="0"/>
              </a:spcBef>
            </a:pPr>
            <a:r>
              <a:rPr lang="en-US" dirty="0"/>
              <a:t>Suppose the top 2 elements of the stack are kept in registers and the rest is kept in the memory.</a:t>
            </a:r>
          </a:p>
          <a:p>
            <a:pPr marL="230188" indent="-230188">
              <a:spcBef>
                <a:spcPct val="0"/>
              </a:spcBef>
              <a:buFontTx/>
              <a:buNone/>
            </a:pPr>
            <a:endParaRPr lang="en-US" dirty="0"/>
          </a:p>
          <a:p>
            <a:pPr marL="627063" lvl="1">
              <a:spcBef>
                <a:spcPct val="0"/>
              </a:spcBef>
              <a:buFontTx/>
              <a:buNone/>
            </a:pPr>
            <a:r>
              <a:rPr lang="en-US" sz="2000" dirty="0"/>
              <a:t>Each </a:t>
            </a:r>
            <a:r>
              <a:rPr lang="en-US" sz="2000" i="1" dirty="0"/>
              <a:t>push</a:t>
            </a:r>
            <a:r>
              <a:rPr lang="en-US" sz="2000" dirty="0"/>
              <a:t>  </a:t>
            </a:r>
            <a:r>
              <a:rPr lang="en-US" sz="2000" dirty="0" err="1" smtClean="0"/>
              <a:t>operation</a:t>
            </a:r>
            <a:r>
              <a:rPr lang="en-US" sz="2000" dirty="0" err="1" smtClean="0">
                <a:latin typeface="Symbol" charset="2"/>
              </a:rPr>
              <a:t></a:t>
            </a:r>
            <a:r>
              <a:rPr lang="en-US" sz="2000" dirty="0"/>
              <a:t>	1 memory reference</a:t>
            </a:r>
          </a:p>
          <a:p>
            <a:pPr marL="627063" lvl="1">
              <a:spcBef>
                <a:spcPct val="0"/>
              </a:spcBef>
              <a:buFontTx/>
              <a:buNone/>
            </a:pPr>
            <a:r>
              <a:rPr lang="en-US" sz="2000" dirty="0"/>
              <a:t>         </a:t>
            </a:r>
            <a:r>
              <a:rPr lang="en-US" sz="2000" i="1" dirty="0"/>
              <a:t>pop</a:t>
            </a:r>
            <a:r>
              <a:rPr lang="en-US" sz="2000" dirty="0"/>
              <a:t>  operation	</a:t>
            </a:r>
            <a:r>
              <a:rPr lang="en-US" sz="2000" dirty="0" err="1">
                <a:latin typeface="Symbol" charset="2"/>
              </a:rPr>
              <a:t></a:t>
            </a:r>
            <a:r>
              <a:rPr lang="en-US" sz="2000" dirty="0"/>
              <a:t>	1 memory reference</a:t>
            </a:r>
          </a:p>
          <a:p>
            <a:pPr marL="230188" indent="-230188">
              <a:spcBef>
                <a:spcPct val="0"/>
              </a:spcBef>
              <a:buFontTx/>
              <a:buNone/>
            </a:pPr>
            <a:r>
              <a:rPr lang="en-US" sz="2800" dirty="0"/>
              <a:t>                                               </a:t>
            </a:r>
            <a:r>
              <a:rPr lang="en-US" i="1" dirty="0">
                <a:solidFill>
                  <a:srgbClr val="FF0000"/>
                </a:solidFill>
              </a:rPr>
              <a:t>No Good!</a:t>
            </a:r>
            <a:endParaRPr lang="en-US" dirty="0">
              <a:solidFill>
                <a:srgbClr val="FF0000"/>
              </a:solidFill>
            </a:endParaRPr>
          </a:p>
          <a:p>
            <a:pPr marL="230188" indent="-230188">
              <a:spcBef>
                <a:spcPct val="0"/>
              </a:spcBef>
              <a:buFontTx/>
              <a:buNone/>
            </a:pPr>
            <a:endParaRPr lang="en-US" sz="2000" dirty="0">
              <a:solidFill>
                <a:srgbClr val="FF0000"/>
              </a:solidFill>
            </a:endParaRPr>
          </a:p>
          <a:p>
            <a:pPr marL="230188" indent="-230188">
              <a:spcBef>
                <a:spcPct val="0"/>
              </a:spcBef>
            </a:pPr>
            <a:r>
              <a:rPr lang="en-US" dirty="0"/>
              <a:t>Better </a:t>
            </a:r>
            <a:r>
              <a:rPr lang="en-US" dirty="0" smtClean="0"/>
              <a:t>performance by keeping </a:t>
            </a:r>
            <a:r>
              <a:rPr lang="en-US" dirty="0"/>
              <a:t>the top N </a:t>
            </a:r>
            <a:r>
              <a:rPr lang="en-US"/>
              <a:t>elements</a:t>
            </a:r>
            <a:r>
              <a:rPr lang="en-US" smtClean="0"/>
              <a:t> in registers, </a:t>
            </a:r>
            <a:r>
              <a:rPr lang="en-US" dirty="0"/>
              <a:t>and memory references are made only when register stack overflows or underflows.</a:t>
            </a:r>
          </a:p>
          <a:p>
            <a:pPr marL="230188" indent="-230188">
              <a:spcBef>
                <a:spcPct val="0"/>
              </a:spcBef>
              <a:buFontTx/>
              <a:buNone/>
            </a:pPr>
            <a:endParaRPr lang="en-US" dirty="0"/>
          </a:p>
          <a:p>
            <a:pPr marL="230188" indent="-230188">
              <a:spcBef>
                <a:spcPct val="0"/>
              </a:spcBef>
              <a:buFontTx/>
              <a:buNone/>
            </a:pPr>
            <a:r>
              <a:rPr lang="en-US" sz="2800" dirty="0"/>
              <a:t>         </a:t>
            </a:r>
            <a:r>
              <a:rPr lang="en-US" i="1" dirty="0">
                <a:solidFill>
                  <a:srgbClr val="56127A"/>
                </a:solidFill>
              </a:rPr>
              <a:t>Issue - when to Load/Unload registers ?</a:t>
            </a:r>
          </a:p>
          <a:p>
            <a:pPr marL="230188" indent="-230188"/>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97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97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97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97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99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79" grpId="0" build="p" autoUpdateAnimBg="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C1E0F35-FE6A-E74D-83DB-E800B3FA03E5}" type="slidenum">
              <a:rPr lang="en-US"/>
              <a:pPr/>
              <a:t>56</a:t>
            </a:fld>
            <a:endParaRPr lang="en-US" b="0">
              <a:solidFill>
                <a:srgbClr val="FBBA03"/>
              </a:solidFill>
            </a:endParaRPr>
          </a:p>
        </p:txBody>
      </p:sp>
      <p:sp>
        <p:nvSpPr>
          <p:cNvPr id="1101826" name="Rectangle 2"/>
          <p:cNvSpPr>
            <a:spLocks noGrp="1" noChangeArrowheads="1"/>
          </p:cNvSpPr>
          <p:nvPr>
            <p:ph type="title"/>
          </p:nvPr>
        </p:nvSpPr>
        <p:spPr>
          <a:xfrm>
            <a:off x="247650" y="381000"/>
            <a:ext cx="8610600" cy="831850"/>
          </a:xfrm>
          <a:noFill/>
          <a:ln/>
        </p:spPr>
        <p:txBody>
          <a:bodyPr lIns="90488" tIns="44450" rIns="90488" bIns="44450"/>
          <a:lstStyle/>
          <a:p>
            <a:r>
              <a:rPr lang="en-US"/>
              <a:t>Stack Size and Memory References</a:t>
            </a:r>
          </a:p>
        </p:txBody>
      </p:sp>
      <p:sp>
        <p:nvSpPr>
          <p:cNvPr id="1101827" name="Rectangle 3"/>
          <p:cNvSpPr>
            <a:spLocks noChangeArrowheads="1"/>
          </p:cNvSpPr>
          <p:nvPr/>
        </p:nvSpPr>
        <p:spPr bwMode="auto">
          <a:xfrm>
            <a:off x="1144588" y="1889125"/>
            <a:ext cx="6581775" cy="435610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i="1">
                <a:solidFill>
                  <a:schemeClr val="tx1"/>
                </a:solidFill>
                <a:latin typeface="Verdana" charset="0"/>
              </a:rPr>
              <a:t>program	stack (size = 2)	memory refs</a:t>
            </a:r>
          </a:p>
          <a:p>
            <a:pPr>
              <a:spcBef>
                <a:spcPct val="0"/>
              </a:spcBef>
            </a:pPr>
            <a:r>
              <a:rPr lang="en-US" sz="2000">
                <a:solidFill>
                  <a:srgbClr val="56127A"/>
                </a:solidFill>
                <a:latin typeface="Verdana" charset="0"/>
              </a:rPr>
              <a:t>push a		R0			a</a:t>
            </a:r>
          </a:p>
          <a:p>
            <a:pPr>
              <a:spcBef>
                <a:spcPct val="0"/>
              </a:spcBef>
            </a:pPr>
            <a:r>
              <a:rPr lang="en-US" sz="2000">
                <a:solidFill>
                  <a:srgbClr val="56127A"/>
                </a:solidFill>
                <a:latin typeface="Verdana" charset="0"/>
              </a:rPr>
              <a:t>push b		R0 R1			b</a:t>
            </a:r>
          </a:p>
          <a:p>
            <a:pPr>
              <a:spcBef>
                <a:spcPct val="0"/>
              </a:spcBef>
            </a:pPr>
            <a:r>
              <a:rPr lang="en-US" sz="2000">
                <a:solidFill>
                  <a:srgbClr val="56127A"/>
                </a:solidFill>
                <a:latin typeface="Verdana" charset="0"/>
              </a:rPr>
              <a:t>push c		R0 R1 R2		c, ss(a)</a:t>
            </a:r>
          </a:p>
          <a:p>
            <a:pPr>
              <a:spcBef>
                <a:spcPct val="0"/>
              </a:spcBef>
            </a:pPr>
            <a:r>
              <a:rPr lang="en-US" sz="2000">
                <a:solidFill>
                  <a:srgbClr val="56127A"/>
                </a:solidFill>
                <a:latin typeface="Verdana" charset="0"/>
              </a:rPr>
              <a:t>*		R0 R1			sf(a)</a:t>
            </a:r>
          </a:p>
          <a:p>
            <a:pPr>
              <a:spcBef>
                <a:spcPct val="0"/>
              </a:spcBef>
            </a:pPr>
            <a:r>
              <a:rPr lang="en-US" sz="2000">
                <a:solidFill>
                  <a:srgbClr val="56127A"/>
                </a:solidFill>
                <a:latin typeface="Verdana" charset="0"/>
              </a:rPr>
              <a:t>+		R0</a:t>
            </a:r>
          </a:p>
          <a:p>
            <a:pPr>
              <a:spcBef>
                <a:spcPct val="0"/>
              </a:spcBef>
            </a:pPr>
            <a:r>
              <a:rPr lang="en-US" sz="2000">
                <a:solidFill>
                  <a:srgbClr val="56127A"/>
                </a:solidFill>
                <a:latin typeface="Verdana" charset="0"/>
              </a:rPr>
              <a:t>push a		R0 R1			a		</a:t>
            </a:r>
          </a:p>
          <a:p>
            <a:pPr>
              <a:spcBef>
                <a:spcPct val="0"/>
              </a:spcBef>
            </a:pPr>
            <a:r>
              <a:rPr lang="en-US" sz="2000">
                <a:solidFill>
                  <a:srgbClr val="56127A"/>
                </a:solidFill>
                <a:latin typeface="Verdana" charset="0"/>
              </a:rPr>
              <a:t>push d		R0 R1 R2		d, ss(a+b*c)</a:t>
            </a:r>
          </a:p>
          <a:p>
            <a:pPr>
              <a:spcBef>
                <a:spcPct val="0"/>
              </a:spcBef>
            </a:pPr>
            <a:r>
              <a:rPr lang="en-US" sz="2000">
                <a:solidFill>
                  <a:srgbClr val="56127A"/>
                </a:solidFill>
                <a:latin typeface="Verdana" charset="0"/>
              </a:rPr>
              <a:t>push c		R0 R1 R2 R3		c, ss(a)</a:t>
            </a:r>
          </a:p>
          <a:p>
            <a:pPr>
              <a:spcBef>
                <a:spcPct val="0"/>
              </a:spcBef>
            </a:pPr>
            <a:r>
              <a:rPr lang="en-US" sz="2000">
                <a:solidFill>
                  <a:srgbClr val="56127A"/>
                </a:solidFill>
                <a:latin typeface="Verdana" charset="0"/>
              </a:rPr>
              <a:t>*		R0 R1 R2		sf(a)</a:t>
            </a:r>
          </a:p>
          <a:p>
            <a:pPr>
              <a:spcBef>
                <a:spcPct val="0"/>
              </a:spcBef>
            </a:pPr>
            <a:r>
              <a:rPr lang="en-US" sz="2000">
                <a:solidFill>
                  <a:srgbClr val="56127A"/>
                </a:solidFill>
                <a:latin typeface="Verdana" charset="0"/>
              </a:rPr>
              <a:t>+		R0 R1			sf(a+b*c)</a:t>
            </a:r>
          </a:p>
          <a:p>
            <a:pPr>
              <a:spcBef>
                <a:spcPct val="0"/>
              </a:spcBef>
            </a:pPr>
            <a:r>
              <a:rPr lang="en-US" sz="2000">
                <a:solidFill>
                  <a:srgbClr val="56127A"/>
                </a:solidFill>
                <a:latin typeface="Verdana" charset="0"/>
              </a:rPr>
              <a:t>push e		R0 R1 R2		e,ss(a+b*c)</a:t>
            </a:r>
          </a:p>
          <a:p>
            <a:pPr>
              <a:spcBef>
                <a:spcPct val="0"/>
              </a:spcBef>
            </a:pPr>
            <a:r>
              <a:rPr lang="en-US" sz="2000">
                <a:solidFill>
                  <a:srgbClr val="56127A"/>
                </a:solidFill>
                <a:latin typeface="Verdana" charset="0"/>
              </a:rPr>
              <a:t>-		R0 R1			sf(a+b*c)</a:t>
            </a:r>
          </a:p>
          <a:p>
            <a:pPr>
              <a:spcBef>
                <a:spcPct val="0"/>
              </a:spcBef>
            </a:pPr>
            <a:r>
              <a:rPr lang="en-US" sz="2000">
                <a:solidFill>
                  <a:srgbClr val="56127A"/>
                </a:solidFill>
                <a:latin typeface="Verdana" charset="0"/>
              </a:rPr>
              <a:t>/		R0	</a:t>
            </a:r>
            <a:endParaRPr lang="en-US" sz="2000" i="1">
              <a:solidFill>
                <a:srgbClr val="56127A"/>
              </a:solidFill>
              <a:latin typeface="Verdana" charset="0"/>
            </a:endParaRPr>
          </a:p>
        </p:txBody>
      </p:sp>
      <p:sp>
        <p:nvSpPr>
          <p:cNvPr id="1101828" name="Text Box 4"/>
          <p:cNvSpPr txBox="1">
            <a:spLocks noChangeArrowheads="1"/>
          </p:cNvSpPr>
          <p:nvPr/>
        </p:nvSpPr>
        <p:spPr bwMode="auto">
          <a:xfrm>
            <a:off x="2524125" y="1362075"/>
            <a:ext cx="3887788" cy="466725"/>
          </a:xfrm>
          <a:prstGeom prst="rect">
            <a:avLst/>
          </a:prstGeom>
          <a:solidFill>
            <a:schemeClr val="accent1"/>
          </a:solidFill>
          <a:ln w="9525">
            <a:solidFill>
              <a:srgbClr val="FF0000"/>
            </a:solid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a b c * + a d c * + e - /</a:t>
            </a:r>
            <a:endParaRPr lang="en-US" sz="2400">
              <a:solidFill>
                <a:schemeClr val="tx1"/>
              </a:solidFill>
              <a:latin typeface="Courier New" charset="0"/>
            </a:endParaRPr>
          </a:p>
        </p:txBody>
      </p:sp>
      <p:sp>
        <p:nvSpPr>
          <p:cNvPr id="1101829" name="Text Box 5"/>
          <p:cNvSpPr txBox="1">
            <a:spLocks noChangeArrowheads="1"/>
          </p:cNvSpPr>
          <p:nvPr/>
        </p:nvSpPr>
        <p:spPr bwMode="auto">
          <a:xfrm>
            <a:off x="4619625" y="6191250"/>
            <a:ext cx="3889375" cy="396875"/>
          </a:xfrm>
          <a:prstGeom prst="rect">
            <a:avLst/>
          </a:prstGeom>
          <a:noFill/>
          <a:ln w="9525">
            <a:noFill/>
            <a:miter lim="800000"/>
            <a:headEnd/>
            <a:tailEnd/>
          </a:ln>
          <a:effectLst/>
        </p:spPr>
        <p:txBody>
          <a:bodyPr wrap="none">
            <a:prstTxWarp prst="textNoShape">
              <a:avLst/>
            </a:prstTxWarp>
            <a:spAutoFit/>
          </a:bodyPr>
          <a:lstStyle/>
          <a:p>
            <a:pPr eaLnBrk="1" hangingPunct="1">
              <a:spcBef>
                <a:spcPct val="0"/>
              </a:spcBef>
            </a:pPr>
            <a:r>
              <a:rPr lang="en-US" sz="2000" i="1">
                <a:solidFill>
                  <a:srgbClr val="FF0000"/>
                </a:solidFill>
                <a:latin typeface="Verdana" charset="0"/>
              </a:rPr>
              <a:t>4  stores, 4 fetches (implicit)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1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1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1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1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1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018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018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018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018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018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1018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1018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10182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10182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101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27" grpId="0" build="p" autoUpdateAnimBg="0"/>
      <p:bldP spid="1101829" grpId="0" autoUpdateAnimBg="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76614536-F452-6E4F-89AF-1CED6099D340}" type="slidenum">
              <a:rPr lang="en-US"/>
              <a:pPr/>
              <a:t>57</a:t>
            </a:fld>
            <a:endParaRPr lang="en-US" b="0">
              <a:solidFill>
                <a:srgbClr val="FBBA03"/>
              </a:solidFill>
            </a:endParaRPr>
          </a:p>
        </p:txBody>
      </p:sp>
      <p:sp>
        <p:nvSpPr>
          <p:cNvPr id="1103874" name="Rectangle 2"/>
          <p:cNvSpPr>
            <a:spLocks noGrp="1" noChangeArrowheads="1"/>
          </p:cNvSpPr>
          <p:nvPr>
            <p:ph type="title"/>
          </p:nvPr>
        </p:nvSpPr>
        <p:spPr>
          <a:xfrm>
            <a:off x="247650" y="381000"/>
            <a:ext cx="8610600" cy="831850"/>
          </a:xfrm>
          <a:noFill/>
          <a:ln/>
        </p:spPr>
        <p:txBody>
          <a:bodyPr lIns="90488" tIns="44450" rIns="90488" bIns="44450"/>
          <a:lstStyle/>
          <a:p>
            <a:r>
              <a:rPr lang="en-US"/>
              <a:t>Stack Size and Expression Evaluation</a:t>
            </a:r>
          </a:p>
        </p:txBody>
      </p:sp>
      <p:sp>
        <p:nvSpPr>
          <p:cNvPr id="1103875" name="Rectangle 3"/>
          <p:cNvSpPr>
            <a:spLocks noChangeArrowheads="1"/>
          </p:cNvSpPr>
          <p:nvPr/>
        </p:nvSpPr>
        <p:spPr bwMode="auto">
          <a:xfrm>
            <a:off x="2960688" y="1952625"/>
            <a:ext cx="4752975" cy="435610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i="1">
                <a:solidFill>
                  <a:schemeClr val="tx1"/>
                </a:solidFill>
                <a:latin typeface="Verdana" charset="0"/>
              </a:rPr>
              <a:t>program	stack (size = 4)	</a:t>
            </a:r>
          </a:p>
          <a:p>
            <a:pPr>
              <a:spcBef>
                <a:spcPct val="0"/>
              </a:spcBef>
            </a:pPr>
            <a:r>
              <a:rPr lang="en-US" sz="2000">
                <a:solidFill>
                  <a:srgbClr val="56127A"/>
                </a:solidFill>
                <a:latin typeface="Verdana" charset="0"/>
              </a:rPr>
              <a:t>push a		R0</a:t>
            </a:r>
          </a:p>
          <a:p>
            <a:pPr>
              <a:spcBef>
                <a:spcPct val="0"/>
              </a:spcBef>
            </a:pPr>
            <a:r>
              <a:rPr lang="en-US" sz="2000">
                <a:solidFill>
                  <a:srgbClr val="56127A"/>
                </a:solidFill>
                <a:latin typeface="Verdana" charset="0"/>
              </a:rPr>
              <a:t>push b		R0 R1	</a:t>
            </a:r>
          </a:p>
          <a:p>
            <a:pPr>
              <a:spcBef>
                <a:spcPct val="0"/>
              </a:spcBef>
            </a:pPr>
            <a:r>
              <a:rPr lang="en-US" sz="2000">
                <a:solidFill>
                  <a:srgbClr val="56127A"/>
                </a:solidFill>
                <a:latin typeface="Verdana" charset="0"/>
              </a:rPr>
              <a:t>push c		R0 R1 R2</a:t>
            </a:r>
          </a:p>
          <a:p>
            <a:pPr>
              <a:spcBef>
                <a:spcPct val="0"/>
              </a:spcBef>
            </a:pPr>
            <a:r>
              <a:rPr lang="en-US" sz="2000">
                <a:solidFill>
                  <a:srgbClr val="56127A"/>
                </a:solidFill>
                <a:latin typeface="Verdana" charset="0"/>
              </a:rPr>
              <a:t>*		R0 R1	</a:t>
            </a:r>
          </a:p>
          <a:p>
            <a:pPr>
              <a:spcBef>
                <a:spcPct val="0"/>
              </a:spcBef>
            </a:pPr>
            <a:r>
              <a:rPr lang="en-US" sz="2000">
                <a:solidFill>
                  <a:srgbClr val="56127A"/>
                </a:solidFill>
                <a:latin typeface="Verdana" charset="0"/>
              </a:rPr>
              <a:t>+		R0</a:t>
            </a:r>
          </a:p>
          <a:p>
            <a:pPr>
              <a:spcBef>
                <a:spcPct val="0"/>
              </a:spcBef>
            </a:pPr>
            <a:r>
              <a:rPr lang="en-US" sz="2000">
                <a:solidFill>
                  <a:srgbClr val="56127A"/>
                </a:solidFill>
                <a:latin typeface="Verdana" charset="0"/>
              </a:rPr>
              <a:t>push a		R0 R1			</a:t>
            </a:r>
          </a:p>
          <a:p>
            <a:pPr>
              <a:spcBef>
                <a:spcPct val="0"/>
              </a:spcBef>
            </a:pPr>
            <a:r>
              <a:rPr lang="en-US" sz="2000">
                <a:solidFill>
                  <a:srgbClr val="56127A"/>
                </a:solidFill>
                <a:latin typeface="Verdana" charset="0"/>
              </a:rPr>
              <a:t>push d		R0 R1 R2</a:t>
            </a:r>
          </a:p>
          <a:p>
            <a:pPr>
              <a:spcBef>
                <a:spcPct val="0"/>
              </a:spcBef>
            </a:pPr>
            <a:r>
              <a:rPr lang="en-US" sz="2000">
                <a:solidFill>
                  <a:srgbClr val="56127A"/>
                </a:solidFill>
                <a:latin typeface="Verdana" charset="0"/>
              </a:rPr>
              <a:t>push c		R0 R1 R2 R3</a:t>
            </a:r>
          </a:p>
          <a:p>
            <a:pPr>
              <a:spcBef>
                <a:spcPct val="0"/>
              </a:spcBef>
            </a:pPr>
            <a:r>
              <a:rPr lang="en-US" sz="2000">
                <a:solidFill>
                  <a:srgbClr val="56127A"/>
                </a:solidFill>
                <a:latin typeface="Verdana" charset="0"/>
              </a:rPr>
              <a:t>*		R0 R1 R2</a:t>
            </a:r>
          </a:p>
          <a:p>
            <a:pPr>
              <a:spcBef>
                <a:spcPct val="0"/>
              </a:spcBef>
            </a:pPr>
            <a:r>
              <a:rPr lang="en-US" sz="2000">
                <a:solidFill>
                  <a:srgbClr val="56127A"/>
                </a:solidFill>
                <a:latin typeface="Verdana" charset="0"/>
              </a:rPr>
              <a:t>+		R0 R1	</a:t>
            </a:r>
          </a:p>
          <a:p>
            <a:pPr>
              <a:spcBef>
                <a:spcPct val="0"/>
              </a:spcBef>
            </a:pPr>
            <a:r>
              <a:rPr lang="en-US" sz="2000">
                <a:solidFill>
                  <a:srgbClr val="56127A"/>
                </a:solidFill>
                <a:latin typeface="Verdana" charset="0"/>
              </a:rPr>
              <a:t>push e		R0 R1 R2</a:t>
            </a:r>
          </a:p>
          <a:p>
            <a:pPr>
              <a:spcBef>
                <a:spcPct val="0"/>
              </a:spcBef>
            </a:pPr>
            <a:r>
              <a:rPr lang="en-US" sz="2000">
                <a:solidFill>
                  <a:srgbClr val="56127A"/>
                </a:solidFill>
                <a:latin typeface="Verdana" charset="0"/>
              </a:rPr>
              <a:t>-		R0 R1	</a:t>
            </a:r>
          </a:p>
          <a:p>
            <a:pPr>
              <a:spcBef>
                <a:spcPct val="0"/>
              </a:spcBef>
            </a:pPr>
            <a:r>
              <a:rPr lang="en-US" sz="2000">
                <a:solidFill>
                  <a:srgbClr val="56127A"/>
                </a:solidFill>
                <a:latin typeface="Verdana" charset="0"/>
              </a:rPr>
              <a:t>/		R0	</a:t>
            </a:r>
            <a:endParaRPr lang="en-US" sz="2000" i="1">
              <a:solidFill>
                <a:srgbClr val="56127A"/>
              </a:solidFill>
              <a:latin typeface="Verdana" charset="0"/>
            </a:endParaRPr>
          </a:p>
        </p:txBody>
      </p:sp>
      <p:sp>
        <p:nvSpPr>
          <p:cNvPr id="1103876" name="Text Box 4"/>
          <p:cNvSpPr txBox="1">
            <a:spLocks noChangeArrowheads="1"/>
          </p:cNvSpPr>
          <p:nvPr/>
        </p:nvSpPr>
        <p:spPr bwMode="auto">
          <a:xfrm>
            <a:off x="2524125" y="1362075"/>
            <a:ext cx="3887788" cy="466725"/>
          </a:xfrm>
          <a:prstGeom prst="rect">
            <a:avLst/>
          </a:prstGeom>
          <a:solidFill>
            <a:schemeClr val="accent1"/>
          </a:solidFill>
          <a:ln w="9525">
            <a:solidFill>
              <a:srgbClr val="FF0000"/>
            </a:solid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a b c * + a d c * + e - /</a:t>
            </a:r>
            <a:endParaRPr lang="en-US" sz="2400">
              <a:solidFill>
                <a:schemeClr val="tx1"/>
              </a:solidFill>
              <a:latin typeface="Courier New" charset="0"/>
            </a:endParaRPr>
          </a:p>
        </p:txBody>
      </p:sp>
      <p:sp>
        <p:nvSpPr>
          <p:cNvPr id="1103877" name="Freeform 5"/>
          <p:cNvSpPr>
            <a:spLocks/>
          </p:cNvSpPr>
          <p:nvPr/>
        </p:nvSpPr>
        <p:spPr bwMode="auto">
          <a:xfrm>
            <a:off x="4102100" y="2489200"/>
            <a:ext cx="317500" cy="1511300"/>
          </a:xfrm>
          <a:custGeom>
            <a:avLst/>
            <a:gdLst/>
            <a:ahLst/>
            <a:cxnLst>
              <a:cxn ang="0">
                <a:pos x="0" y="0"/>
              </a:cxn>
              <a:cxn ang="0">
                <a:pos x="200" y="0"/>
              </a:cxn>
              <a:cxn ang="0">
                <a:pos x="200" y="952"/>
              </a:cxn>
              <a:cxn ang="0">
                <a:pos x="16" y="952"/>
              </a:cxn>
            </a:cxnLst>
            <a:rect l="0" t="0" r="r" b="b"/>
            <a:pathLst>
              <a:path w="200" h="952">
                <a:moveTo>
                  <a:pt x="0" y="0"/>
                </a:moveTo>
                <a:lnTo>
                  <a:pt x="200" y="0"/>
                </a:lnTo>
                <a:lnTo>
                  <a:pt x="200" y="952"/>
                </a:lnTo>
                <a:lnTo>
                  <a:pt x="16" y="952"/>
                </a:lnTo>
              </a:path>
            </a:pathLst>
          </a:custGeom>
          <a:noFill/>
          <a:ln w="9525" cap="flat" cmpd="sng">
            <a:solidFill>
              <a:srgbClr val="FF0000"/>
            </a:solidFill>
            <a:prstDash val="solid"/>
            <a:round/>
            <a:headEnd/>
            <a:tailEnd/>
          </a:ln>
          <a:effectLst/>
        </p:spPr>
        <p:txBody>
          <a:bodyPr wrap="none" anchor="ctr">
            <a:prstTxWarp prst="textNoShape">
              <a:avLst/>
            </a:prstTxWarp>
          </a:bodyPr>
          <a:lstStyle/>
          <a:p>
            <a:endParaRPr lang="en-US"/>
          </a:p>
        </p:txBody>
      </p:sp>
      <p:sp>
        <p:nvSpPr>
          <p:cNvPr id="1103878" name="Freeform 6"/>
          <p:cNvSpPr>
            <a:spLocks/>
          </p:cNvSpPr>
          <p:nvPr/>
        </p:nvSpPr>
        <p:spPr bwMode="auto">
          <a:xfrm>
            <a:off x="3987800" y="3098800"/>
            <a:ext cx="317500" cy="1511300"/>
          </a:xfrm>
          <a:custGeom>
            <a:avLst/>
            <a:gdLst/>
            <a:ahLst/>
            <a:cxnLst>
              <a:cxn ang="0">
                <a:pos x="0" y="0"/>
              </a:cxn>
              <a:cxn ang="0">
                <a:pos x="200" y="0"/>
              </a:cxn>
              <a:cxn ang="0">
                <a:pos x="200" y="952"/>
              </a:cxn>
              <a:cxn ang="0">
                <a:pos x="16" y="952"/>
              </a:cxn>
            </a:cxnLst>
            <a:rect l="0" t="0" r="r" b="b"/>
            <a:pathLst>
              <a:path w="200" h="952">
                <a:moveTo>
                  <a:pt x="0" y="0"/>
                </a:moveTo>
                <a:lnTo>
                  <a:pt x="200" y="0"/>
                </a:lnTo>
                <a:lnTo>
                  <a:pt x="200" y="952"/>
                </a:lnTo>
                <a:lnTo>
                  <a:pt x="16" y="952"/>
                </a:lnTo>
              </a:path>
            </a:pathLst>
          </a:custGeom>
          <a:noFill/>
          <a:ln w="9525" cap="flat" cmpd="sng">
            <a:solidFill>
              <a:srgbClr val="FF0000"/>
            </a:solidFill>
            <a:prstDash val="solid"/>
            <a:round/>
            <a:headEnd/>
            <a:tailEnd/>
          </a:ln>
          <a:effectLst/>
        </p:spPr>
        <p:txBody>
          <a:bodyPr wrap="none" anchor="ctr">
            <a:prstTxWarp prst="textNoShape">
              <a:avLst/>
            </a:prstTxWarp>
          </a:bodyPr>
          <a:lstStyle/>
          <a:p>
            <a:endParaRPr lang="en-US"/>
          </a:p>
        </p:txBody>
      </p:sp>
      <p:sp>
        <p:nvSpPr>
          <p:cNvPr id="1103879" name="Rectangle 7"/>
          <p:cNvSpPr>
            <a:spLocks noChangeArrowheads="1"/>
          </p:cNvSpPr>
          <p:nvPr/>
        </p:nvSpPr>
        <p:spPr bwMode="auto">
          <a:xfrm>
            <a:off x="412750" y="2921000"/>
            <a:ext cx="2259013" cy="167322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000" i="1">
                <a:solidFill>
                  <a:srgbClr val="FF0000"/>
                </a:solidFill>
                <a:latin typeface="Verdana" charset="0"/>
              </a:rPr>
              <a:t>a and c are</a:t>
            </a:r>
          </a:p>
          <a:p>
            <a:pPr>
              <a:spcBef>
                <a:spcPct val="0"/>
              </a:spcBef>
            </a:pPr>
            <a:r>
              <a:rPr lang="en-US" sz="2000" i="1">
                <a:solidFill>
                  <a:srgbClr val="FF0000"/>
                </a:solidFill>
                <a:latin typeface="Verdana" charset="0"/>
              </a:rPr>
              <a:t>“loaded” twice</a:t>
            </a:r>
          </a:p>
          <a:p>
            <a:pPr>
              <a:spcBef>
                <a:spcPct val="0"/>
              </a:spcBef>
            </a:pPr>
            <a:r>
              <a:rPr lang="en-US" sz="2400">
                <a:solidFill>
                  <a:schemeClr val="tx1"/>
                </a:solidFill>
                <a:latin typeface="Verdana" charset="0"/>
              </a:rPr>
              <a:t></a:t>
            </a:r>
            <a:r>
              <a:rPr lang="en-US" sz="2400">
                <a:solidFill>
                  <a:schemeClr val="tx1"/>
                </a:solidFill>
                <a:latin typeface="Symbol" charset="2"/>
              </a:rPr>
              <a:t></a:t>
            </a:r>
          </a:p>
          <a:p>
            <a:pPr>
              <a:spcBef>
                <a:spcPct val="0"/>
              </a:spcBef>
            </a:pPr>
            <a:r>
              <a:rPr lang="en-US" sz="2000" i="1">
                <a:solidFill>
                  <a:schemeClr val="tx1"/>
                </a:solidFill>
                <a:latin typeface="Verdana" charset="0"/>
              </a:rPr>
              <a:t>not the best</a:t>
            </a:r>
          </a:p>
          <a:p>
            <a:pPr>
              <a:spcBef>
                <a:spcPct val="0"/>
              </a:spcBef>
            </a:pPr>
            <a:r>
              <a:rPr lang="en-US" sz="2000" i="1">
                <a:solidFill>
                  <a:schemeClr val="tx1"/>
                </a:solidFill>
                <a:latin typeface="Verdana" charset="0"/>
              </a:rPr>
              <a:t>use of registers!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38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38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3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877" grpId="0" animBg="1"/>
      <p:bldP spid="1103878" grpId="0" animBg="1"/>
      <p:bldP spid="1103879" grpId="0" autoUpdateAnimBg="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D139B1D1-A15A-914C-85DA-CE335D338023}" type="slidenum">
              <a:rPr lang="en-US"/>
              <a:pPr/>
              <a:t>58</a:t>
            </a:fld>
            <a:endParaRPr lang="en-US" b="0">
              <a:solidFill>
                <a:srgbClr val="FBBA03"/>
              </a:solidFill>
            </a:endParaRPr>
          </a:p>
        </p:txBody>
      </p:sp>
      <p:sp>
        <p:nvSpPr>
          <p:cNvPr id="1105922" name="Rectangle 2"/>
          <p:cNvSpPr>
            <a:spLocks noGrp="1" noChangeArrowheads="1"/>
          </p:cNvSpPr>
          <p:nvPr>
            <p:ph type="title"/>
          </p:nvPr>
        </p:nvSpPr>
        <p:spPr>
          <a:xfrm>
            <a:off x="279400" y="450850"/>
            <a:ext cx="8191500" cy="781050"/>
          </a:xfrm>
          <a:noFill/>
          <a:ln/>
        </p:spPr>
        <p:txBody>
          <a:bodyPr lIns="90488" tIns="44450" rIns="90488" bIns="44450"/>
          <a:lstStyle/>
          <a:p>
            <a:r>
              <a:rPr lang="en-US"/>
              <a:t>Register Usage in a GPR Machine</a:t>
            </a:r>
          </a:p>
        </p:txBody>
      </p:sp>
      <p:sp>
        <p:nvSpPr>
          <p:cNvPr id="1105923" name="Rectangle 3"/>
          <p:cNvSpPr>
            <a:spLocks noChangeArrowheads="1"/>
          </p:cNvSpPr>
          <p:nvPr/>
        </p:nvSpPr>
        <p:spPr bwMode="auto">
          <a:xfrm>
            <a:off x="4503738" y="1711325"/>
            <a:ext cx="4356100" cy="4294188"/>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0"/>
              </a:spcBef>
            </a:pPr>
            <a:r>
              <a:rPr lang="en-US" sz="2000" i="1">
                <a:solidFill>
                  <a:schemeClr val="tx1"/>
                </a:solidFill>
                <a:latin typeface="Verdana" charset="0"/>
              </a:rPr>
              <a:t>More control over register usage since registers can be named explicitly</a:t>
            </a:r>
          </a:p>
          <a:p>
            <a:pPr>
              <a:spcBef>
                <a:spcPct val="0"/>
              </a:spcBef>
            </a:pPr>
            <a:endParaRPr lang="en-US" sz="2000" i="1">
              <a:solidFill>
                <a:schemeClr val="tx1"/>
              </a:solidFill>
              <a:latin typeface="Verdana" charset="0"/>
            </a:endParaRPr>
          </a:p>
          <a:p>
            <a:pPr lvl="1">
              <a:spcBef>
                <a:spcPct val="0"/>
              </a:spcBef>
            </a:pPr>
            <a:r>
              <a:rPr lang="en-US" sz="2000">
                <a:solidFill>
                  <a:srgbClr val="56127A"/>
                </a:solidFill>
                <a:latin typeface="Verdana" charset="0"/>
              </a:rPr>
              <a:t>Load	Ri m</a:t>
            </a:r>
          </a:p>
          <a:p>
            <a:pPr lvl="1">
              <a:spcBef>
                <a:spcPct val="0"/>
              </a:spcBef>
            </a:pPr>
            <a:r>
              <a:rPr lang="en-US" sz="2000">
                <a:solidFill>
                  <a:srgbClr val="56127A"/>
                </a:solidFill>
                <a:latin typeface="Verdana" charset="0"/>
              </a:rPr>
              <a:t>Load	Ri (Rj)</a:t>
            </a:r>
          </a:p>
          <a:p>
            <a:pPr lvl="1">
              <a:spcBef>
                <a:spcPct val="0"/>
              </a:spcBef>
            </a:pPr>
            <a:r>
              <a:rPr lang="en-US" sz="2000">
                <a:solidFill>
                  <a:srgbClr val="56127A"/>
                </a:solidFill>
                <a:latin typeface="Verdana" charset="0"/>
              </a:rPr>
              <a:t>Load	Ri (Rj) (Rk)</a:t>
            </a:r>
          </a:p>
          <a:p>
            <a:pPr lvl="1">
              <a:spcBef>
                <a:spcPct val="0"/>
              </a:spcBef>
            </a:pPr>
            <a:r>
              <a:rPr lang="en-US" sz="3200">
                <a:solidFill>
                  <a:schemeClr val="tx1"/>
                </a:solidFill>
                <a:latin typeface="Symbol" charset="2"/>
              </a:rPr>
              <a:t></a:t>
            </a:r>
            <a:r>
              <a:rPr lang="en-US" sz="3200">
                <a:solidFill>
                  <a:schemeClr val="tx1"/>
                </a:solidFill>
                <a:latin typeface="Verdana" charset="0"/>
              </a:rPr>
              <a:t> </a:t>
            </a:r>
            <a:endParaRPr lang="en-US" sz="2400">
              <a:solidFill>
                <a:schemeClr val="tx1"/>
              </a:solidFill>
              <a:latin typeface="Verdana" charset="0"/>
            </a:endParaRPr>
          </a:p>
          <a:p>
            <a:pPr lvl="1">
              <a:spcBef>
                <a:spcPct val="0"/>
              </a:spcBef>
            </a:pPr>
            <a:r>
              <a:rPr lang="en-US" sz="2400" i="1">
                <a:solidFill>
                  <a:schemeClr val="tx1"/>
                </a:solidFill>
                <a:latin typeface="Verdana" charset="0"/>
              </a:rPr>
              <a:t>- </a:t>
            </a:r>
            <a:r>
              <a:rPr lang="en-US" sz="2000" i="1">
                <a:solidFill>
                  <a:schemeClr val="tx1"/>
                </a:solidFill>
                <a:latin typeface="Verdana" charset="0"/>
              </a:rPr>
              <a:t>eliminates unnecessary </a:t>
            </a:r>
          </a:p>
          <a:p>
            <a:pPr lvl="1">
              <a:spcBef>
                <a:spcPct val="0"/>
              </a:spcBef>
            </a:pPr>
            <a:r>
              <a:rPr lang="en-US" sz="2000" i="1">
                <a:solidFill>
                  <a:schemeClr val="tx1"/>
                </a:solidFill>
                <a:latin typeface="Verdana" charset="0"/>
              </a:rPr>
              <a:t>   Loads and Stores</a:t>
            </a:r>
          </a:p>
          <a:p>
            <a:pPr lvl="1">
              <a:spcBef>
                <a:spcPct val="0"/>
              </a:spcBef>
            </a:pPr>
            <a:r>
              <a:rPr lang="en-US" sz="2000" i="1">
                <a:solidFill>
                  <a:schemeClr val="tx1"/>
                </a:solidFill>
                <a:latin typeface="Verdana" charset="0"/>
              </a:rPr>
              <a:t>- fewer Registers</a:t>
            </a:r>
          </a:p>
          <a:p>
            <a:pPr>
              <a:spcBef>
                <a:spcPct val="0"/>
              </a:spcBef>
            </a:pPr>
            <a:endParaRPr lang="en-US" sz="2000" i="1">
              <a:solidFill>
                <a:schemeClr val="tx1"/>
              </a:solidFill>
              <a:latin typeface="Verdana" charset="0"/>
            </a:endParaRPr>
          </a:p>
          <a:p>
            <a:pPr>
              <a:spcBef>
                <a:spcPct val="0"/>
              </a:spcBef>
            </a:pPr>
            <a:r>
              <a:rPr lang="en-US" sz="2000" i="1">
                <a:solidFill>
                  <a:schemeClr val="tx1"/>
                </a:solidFill>
                <a:latin typeface="Verdana" charset="0"/>
              </a:rPr>
              <a:t>but instructions may be longer!</a:t>
            </a:r>
          </a:p>
        </p:txBody>
      </p:sp>
      <p:sp>
        <p:nvSpPr>
          <p:cNvPr id="1105924" name="Rectangle 4"/>
          <p:cNvSpPr>
            <a:spLocks noChangeArrowheads="1"/>
          </p:cNvSpPr>
          <p:nvPr/>
        </p:nvSpPr>
        <p:spPr bwMode="auto">
          <a:xfrm>
            <a:off x="927100" y="1968500"/>
            <a:ext cx="2347913" cy="130810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Load	R0	a</a:t>
            </a:r>
          </a:p>
          <a:p>
            <a:pPr>
              <a:spcBef>
                <a:spcPct val="0"/>
              </a:spcBef>
            </a:pPr>
            <a:r>
              <a:rPr lang="en-US" sz="2000">
                <a:solidFill>
                  <a:srgbClr val="56127A"/>
                </a:solidFill>
                <a:latin typeface="Verdana" charset="0"/>
              </a:rPr>
              <a:t>Load	R1	c</a:t>
            </a:r>
          </a:p>
          <a:p>
            <a:pPr>
              <a:spcBef>
                <a:spcPct val="0"/>
              </a:spcBef>
            </a:pPr>
            <a:r>
              <a:rPr lang="en-US" sz="2000">
                <a:solidFill>
                  <a:srgbClr val="56127A"/>
                </a:solidFill>
                <a:latin typeface="Verdana" charset="0"/>
              </a:rPr>
              <a:t>Load	R2	b</a:t>
            </a:r>
          </a:p>
          <a:p>
            <a:pPr>
              <a:spcBef>
                <a:spcPct val="0"/>
              </a:spcBef>
            </a:pPr>
            <a:r>
              <a:rPr lang="en-US" sz="2000">
                <a:solidFill>
                  <a:srgbClr val="56127A"/>
                </a:solidFill>
                <a:latin typeface="Verdana" charset="0"/>
              </a:rPr>
              <a:t>Mul	</a:t>
            </a:r>
            <a:r>
              <a:rPr lang="en-US" sz="2000">
                <a:solidFill>
                  <a:srgbClr val="FF0000"/>
                </a:solidFill>
                <a:latin typeface="Verdana" charset="0"/>
              </a:rPr>
              <a:t>R2</a:t>
            </a:r>
            <a:r>
              <a:rPr lang="en-US" sz="2000">
                <a:solidFill>
                  <a:srgbClr val="56127A"/>
                </a:solidFill>
                <a:latin typeface="Verdana" charset="0"/>
              </a:rPr>
              <a:t>	R1</a:t>
            </a:r>
          </a:p>
        </p:txBody>
      </p:sp>
      <p:sp>
        <p:nvSpPr>
          <p:cNvPr id="1105925" name="Rectangle 5"/>
          <p:cNvSpPr>
            <a:spLocks noChangeArrowheads="1"/>
          </p:cNvSpPr>
          <p:nvPr/>
        </p:nvSpPr>
        <p:spPr bwMode="auto">
          <a:xfrm>
            <a:off x="520700" y="1320800"/>
            <a:ext cx="3733800" cy="406400"/>
          </a:xfrm>
          <a:prstGeom prst="rect">
            <a:avLst/>
          </a:prstGeom>
          <a:solidFill>
            <a:schemeClr val="accent1"/>
          </a:solidFill>
          <a:ln w="12700">
            <a:solidFill>
              <a:srgbClr val="FF0000"/>
            </a:solid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 + b * c) / (a + d * c - e)</a:t>
            </a:r>
          </a:p>
        </p:txBody>
      </p:sp>
      <p:sp>
        <p:nvSpPr>
          <p:cNvPr id="1105926" name="Text Box 6"/>
          <p:cNvSpPr txBox="1">
            <a:spLocks noChangeArrowheads="1"/>
          </p:cNvSpPr>
          <p:nvPr/>
        </p:nvSpPr>
        <p:spPr bwMode="auto">
          <a:xfrm>
            <a:off x="0" y="2786063"/>
            <a:ext cx="873125" cy="581025"/>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0"/>
              </a:spcBef>
            </a:pPr>
            <a:r>
              <a:rPr lang="en-US">
                <a:solidFill>
                  <a:srgbClr val="FF0000"/>
                </a:solidFill>
                <a:latin typeface="Verdana" charset="0"/>
              </a:rPr>
              <a:t>Reuse </a:t>
            </a:r>
          </a:p>
          <a:p>
            <a:pPr algn="ctr" eaLnBrk="1" hangingPunct="1">
              <a:spcBef>
                <a:spcPct val="0"/>
              </a:spcBef>
            </a:pPr>
            <a:r>
              <a:rPr lang="en-US">
                <a:solidFill>
                  <a:srgbClr val="FF0000"/>
                </a:solidFill>
                <a:latin typeface="Verdana" charset="0"/>
              </a:rPr>
              <a:t>R2</a:t>
            </a:r>
          </a:p>
        </p:txBody>
      </p:sp>
      <p:grpSp>
        <p:nvGrpSpPr>
          <p:cNvPr id="2" name="Group 7"/>
          <p:cNvGrpSpPr>
            <a:grpSpLocks/>
          </p:cNvGrpSpPr>
          <p:nvPr/>
        </p:nvGrpSpPr>
        <p:grpSpPr bwMode="auto">
          <a:xfrm>
            <a:off x="0" y="3203575"/>
            <a:ext cx="3275013" cy="1308100"/>
            <a:chOff x="0" y="2018"/>
            <a:chExt cx="2063" cy="824"/>
          </a:xfrm>
        </p:grpSpPr>
        <p:sp>
          <p:nvSpPr>
            <p:cNvPr id="1105928" name="Rectangle 8"/>
            <p:cNvSpPr>
              <a:spLocks noChangeArrowheads="1"/>
            </p:cNvSpPr>
            <p:nvPr/>
          </p:nvSpPr>
          <p:spPr bwMode="auto">
            <a:xfrm>
              <a:off x="584" y="2018"/>
              <a:ext cx="1479" cy="824"/>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Add	</a:t>
              </a:r>
              <a:r>
                <a:rPr lang="en-US" sz="2000">
                  <a:solidFill>
                    <a:srgbClr val="FF0000"/>
                  </a:solidFill>
                  <a:latin typeface="Verdana" charset="0"/>
                </a:rPr>
                <a:t>R2</a:t>
              </a:r>
              <a:r>
                <a:rPr lang="en-US" sz="2000">
                  <a:solidFill>
                    <a:srgbClr val="56127A"/>
                  </a:solidFill>
                  <a:latin typeface="Verdana" charset="0"/>
                </a:rPr>
                <a:t>	R0</a:t>
              </a:r>
            </a:p>
            <a:p>
              <a:pPr>
                <a:spcBef>
                  <a:spcPct val="0"/>
                </a:spcBef>
              </a:pPr>
              <a:r>
                <a:rPr lang="en-US" sz="2000">
                  <a:solidFill>
                    <a:srgbClr val="56127A"/>
                  </a:solidFill>
                  <a:latin typeface="Verdana" charset="0"/>
                </a:rPr>
                <a:t>Load	R3	d</a:t>
              </a:r>
            </a:p>
            <a:p>
              <a:pPr>
                <a:spcBef>
                  <a:spcPct val="0"/>
                </a:spcBef>
              </a:pPr>
              <a:r>
                <a:rPr lang="en-US" sz="2000">
                  <a:solidFill>
                    <a:srgbClr val="56127A"/>
                  </a:solidFill>
                  <a:latin typeface="Verdana" charset="0"/>
                </a:rPr>
                <a:t>Mul	</a:t>
              </a:r>
              <a:r>
                <a:rPr lang="en-US" sz="2000">
                  <a:solidFill>
                    <a:srgbClr val="FF0000"/>
                  </a:solidFill>
                  <a:latin typeface="Verdana" charset="0"/>
                </a:rPr>
                <a:t>R3</a:t>
              </a:r>
              <a:r>
                <a:rPr lang="en-US" sz="2000">
                  <a:solidFill>
                    <a:srgbClr val="56127A"/>
                  </a:solidFill>
                  <a:latin typeface="Verdana" charset="0"/>
                </a:rPr>
                <a:t>	R1</a:t>
              </a:r>
            </a:p>
            <a:p>
              <a:pPr>
                <a:spcBef>
                  <a:spcPct val="0"/>
                </a:spcBef>
              </a:pPr>
              <a:r>
                <a:rPr lang="en-US" sz="2000">
                  <a:solidFill>
                    <a:srgbClr val="56127A"/>
                  </a:solidFill>
                  <a:latin typeface="Verdana" charset="0"/>
                </a:rPr>
                <a:t>Add	</a:t>
              </a:r>
              <a:r>
                <a:rPr lang="en-US" sz="2000">
                  <a:solidFill>
                    <a:srgbClr val="FF0000"/>
                  </a:solidFill>
                  <a:latin typeface="Verdana" charset="0"/>
                </a:rPr>
                <a:t>R3</a:t>
              </a:r>
              <a:r>
                <a:rPr lang="en-US" sz="2000">
                  <a:solidFill>
                    <a:srgbClr val="56127A"/>
                  </a:solidFill>
                  <a:latin typeface="Verdana" charset="0"/>
                </a:rPr>
                <a:t>	R0</a:t>
              </a:r>
            </a:p>
          </p:txBody>
        </p:sp>
        <p:sp>
          <p:nvSpPr>
            <p:cNvPr id="1105929" name="Text Box 9"/>
            <p:cNvSpPr txBox="1">
              <a:spLocks noChangeArrowheads="1"/>
            </p:cNvSpPr>
            <p:nvPr/>
          </p:nvSpPr>
          <p:spPr bwMode="auto">
            <a:xfrm>
              <a:off x="0" y="2298"/>
              <a:ext cx="550" cy="366"/>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0"/>
                </a:spcBef>
              </a:pPr>
              <a:r>
                <a:rPr lang="en-US">
                  <a:solidFill>
                    <a:srgbClr val="FF0000"/>
                  </a:solidFill>
                  <a:latin typeface="Verdana" charset="0"/>
                </a:rPr>
                <a:t>Reuse </a:t>
              </a:r>
            </a:p>
            <a:p>
              <a:pPr algn="ctr" eaLnBrk="1" hangingPunct="1">
                <a:spcBef>
                  <a:spcPct val="0"/>
                </a:spcBef>
              </a:pPr>
              <a:r>
                <a:rPr lang="en-US">
                  <a:solidFill>
                    <a:srgbClr val="FF0000"/>
                  </a:solidFill>
                  <a:latin typeface="Verdana" charset="0"/>
                </a:rPr>
                <a:t>R3</a:t>
              </a:r>
            </a:p>
          </p:txBody>
        </p:sp>
      </p:grpSp>
      <p:grpSp>
        <p:nvGrpSpPr>
          <p:cNvPr id="3" name="Group 10"/>
          <p:cNvGrpSpPr>
            <a:grpSpLocks/>
          </p:cNvGrpSpPr>
          <p:nvPr/>
        </p:nvGrpSpPr>
        <p:grpSpPr bwMode="auto">
          <a:xfrm>
            <a:off x="0" y="4430713"/>
            <a:ext cx="3275013" cy="1003300"/>
            <a:chOff x="0" y="2791"/>
            <a:chExt cx="2063" cy="632"/>
          </a:xfrm>
        </p:grpSpPr>
        <p:sp>
          <p:nvSpPr>
            <p:cNvPr id="1105931" name="Rectangle 11"/>
            <p:cNvSpPr>
              <a:spLocks noChangeArrowheads="1"/>
            </p:cNvSpPr>
            <p:nvPr/>
          </p:nvSpPr>
          <p:spPr bwMode="auto">
            <a:xfrm>
              <a:off x="584" y="2791"/>
              <a:ext cx="1479" cy="63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Load	</a:t>
              </a:r>
              <a:r>
                <a:rPr lang="en-US" sz="2000">
                  <a:solidFill>
                    <a:srgbClr val="FF0000"/>
                  </a:solidFill>
                  <a:latin typeface="Verdana" charset="0"/>
                </a:rPr>
                <a:t>R0</a:t>
              </a:r>
              <a:r>
                <a:rPr lang="en-US" sz="2000">
                  <a:solidFill>
                    <a:srgbClr val="56127A"/>
                  </a:solidFill>
                  <a:latin typeface="Verdana" charset="0"/>
                </a:rPr>
                <a:t>	e</a:t>
              </a:r>
            </a:p>
            <a:p>
              <a:pPr>
                <a:spcBef>
                  <a:spcPct val="0"/>
                </a:spcBef>
              </a:pPr>
              <a:r>
                <a:rPr lang="en-US" sz="2000">
                  <a:solidFill>
                    <a:srgbClr val="56127A"/>
                  </a:solidFill>
                  <a:latin typeface="Verdana" charset="0"/>
                </a:rPr>
                <a:t>Sub	</a:t>
              </a:r>
              <a:r>
                <a:rPr lang="en-US" sz="2000">
                  <a:solidFill>
                    <a:srgbClr val="FF0000"/>
                  </a:solidFill>
                  <a:latin typeface="Verdana" charset="0"/>
                </a:rPr>
                <a:t>R3</a:t>
              </a:r>
              <a:r>
                <a:rPr lang="en-US" sz="2000">
                  <a:solidFill>
                    <a:srgbClr val="56127A"/>
                  </a:solidFill>
                  <a:latin typeface="Verdana" charset="0"/>
                </a:rPr>
                <a:t>	R0</a:t>
              </a:r>
            </a:p>
            <a:p>
              <a:pPr>
                <a:spcBef>
                  <a:spcPct val="0"/>
                </a:spcBef>
              </a:pPr>
              <a:r>
                <a:rPr lang="en-US" sz="2000">
                  <a:solidFill>
                    <a:srgbClr val="56127A"/>
                  </a:solidFill>
                  <a:latin typeface="Verdana" charset="0"/>
                </a:rPr>
                <a:t>Div	</a:t>
              </a:r>
              <a:r>
                <a:rPr lang="en-US" sz="2000">
                  <a:solidFill>
                    <a:srgbClr val="FF0000"/>
                  </a:solidFill>
                  <a:latin typeface="Verdana" charset="0"/>
                </a:rPr>
                <a:t>R2</a:t>
              </a:r>
              <a:r>
                <a:rPr lang="en-US" sz="2000">
                  <a:solidFill>
                    <a:srgbClr val="56127A"/>
                  </a:solidFill>
                  <a:latin typeface="Verdana" charset="0"/>
                </a:rPr>
                <a:t>	R3</a:t>
              </a:r>
            </a:p>
          </p:txBody>
        </p:sp>
        <p:sp>
          <p:nvSpPr>
            <p:cNvPr id="1105932" name="Text Box 12"/>
            <p:cNvSpPr txBox="1">
              <a:spLocks noChangeArrowheads="1"/>
            </p:cNvSpPr>
            <p:nvPr/>
          </p:nvSpPr>
          <p:spPr bwMode="auto">
            <a:xfrm>
              <a:off x="0" y="2806"/>
              <a:ext cx="550" cy="366"/>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0"/>
                </a:spcBef>
              </a:pPr>
              <a:r>
                <a:rPr lang="en-US">
                  <a:solidFill>
                    <a:srgbClr val="FF0000"/>
                  </a:solidFill>
                  <a:latin typeface="Verdana" charset="0"/>
                </a:rPr>
                <a:t>Reuse </a:t>
              </a:r>
            </a:p>
            <a:p>
              <a:pPr algn="ctr" eaLnBrk="1" hangingPunct="1">
                <a:spcBef>
                  <a:spcPct val="0"/>
                </a:spcBef>
              </a:pPr>
              <a:r>
                <a:rPr lang="en-US">
                  <a:solidFill>
                    <a:srgbClr val="FF0000"/>
                  </a:solidFill>
                  <a:latin typeface="Verdana" charset="0"/>
                </a:rPr>
                <a:t>R0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5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3" grpId="0" autoUpdateAnimBg="0"/>
      <p:bldP spid="1105924" grpId="0" autoUpdateAnimBg="0"/>
      <p:bldP spid="1105926"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Slide Number Placeholder 5"/>
          <p:cNvSpPr>
            <a:spLocks noGrp="1"/>
          </p:cNvSpPr>
          <p:nvPr>
            <p:ph type="sldNum" sz="quarter" idx="12"/>
          </p:nvPr>
        </p:nvSpPr>
        <p:spPr/>
        <p:txBody>
          <a:bodyPr/>
          <a:lstStyle/>
          <a:p>
            <a:fld id="{1E17AF14-3258-7649-BC64-D7C4659C5B2D}" type="slidenum">
              <a:rPr lang="en-US"/>
              <a:pPr/>
              <a:t>59</a:t>
            </a:fld>
            <a:endParaRPr lang="en-US" b="0">
              <a:solidFill>
                <a:srgbClr val="FBBA03"/>
              </a:solidFill>
            </a:endParaRPr>
          </a:p>
        </p:txBody>
      </p:sp>
      <p:sp>
        <p:nvSpPr>
          <p:cNvPr id="1110018" name="Rectangle 2"/>
          <p:cNvSpPr>
            <a:spLocks noGrp="1" noChangeArrowheads="1"/>
          </p:cNvSpPr>
          <p:nvPr>
            <p:ph type="title"/>
          </p:nvPr>
        </p:nvSpPr>
        <p:spPr>
          <a:xfrm>
            <a:off x="288925" y="392113"/>
            <a:ext cx="8474075" cy="831850"/>
          </a:xfrm>
        </p:spPr>
        <p:txBody>
          <a:bodyPr/>
          <a:lstStyle/>
          <a:p>
            <a:r>
              <a:rPr lang="en-US"/>
              <a:t>Stack Machines: Essential features</a:t>
            </a:r>
          </a:p>
        </p:txBody>
      </p:sp>
      <p:sp>
        <p:nvSpPr>
          <p:cNvPr id="1110019" name="Rectangle 3"/>
          <p:cNvSpPr>
            <a:spLocks noGrp="1" noChangeArrowheads="1"/>
          </p:cNvSpPr>
          <p:nvPr>
            <p:ph type="body" idx="1"/>
          </p:nvPr>
        </p:nvSpPr>
        <p:spPr>
          <a:xfrm>
            <a:off x="379413" y="1352550"/>
            <a:ext cx="3998912" cy="4678363"/>
          </a:xfrm>
        </p:spPr>
        <p:txBody>
          <a:bodyPr/>
          <a:lstStyle/>
          <a:p>
            <a:pPr>
              <a:spcBef>
                <a:spcPct val="0"/>
              </a:spcBef>
            </a:pPr>
            <a:r>
              <a:rPr lang="en-US"/>
              <a:t>In addition to push, pop, + etc., the instruction set must provide the capability to</a:t>
            </a:r>
          </a:p>
          <a:p>
            <a:pPr lvl="1">
              <a:spcBef>
                <a:spcPct val="0"/>
              </a:spcBef>
            </a:pPr>
            <a:r>
              <a:rPr lang="en-US" sz="2000" i="1"/>
              <a:t>refer to any element in the data area</a:t>
            </a:r>
          </a:p>
          <a:p>
            <a:pPr lvl="1">
              <a:spcBef>
                <a:spcPct val="0"/>
              </a:spcBef>
            </a:pPr>
            <a:r>
              <a:rPr lang="en-US" sz="2000" i="1"/>
              <a:t>jump to any instruction in the code area</a:t>
            </a:r>
          </a:p>
          <a:p>
            <a:pPr lvl="1">
              <a:spcBef>
                <a:spcPct val="0"/>
              </a:spcBef>
            </a:pPr>
            <a:r>
              <a:rPr lang="en-US" sz="2000" i="1"/>
              <a:t>move any element in the stack frame to the top</a:t>
            </a:r>
            <a:endParaRPr lang="en-US" sz="2000"/>
          </a:p>
          <a:p>
            <a:endParaRPr lang="en-US">
              <a:solidFill>
                <a:srgbClr val="56127A"/>
              </a:solidFill>
            </a:endParaRPr>
          </a:p>
        </p:txBody>
      </p:sp>
      <p:sp>
        <p:nvSpPr>
          <p:cNvPr id="1110020" name="Freeform 4"/>
          <p:cNvSpPr>
            <a:spLocks/>
          </p:cNvSpPr>
          <p:nvPr/>
        </p:nvSpPr>
        <p:spPr bwMode="auto">
          <a:xfrm>
            <a:off x="4492625" y="1455738"/>
            <a:ext cx="2109788" cy="1284287"/>
          </a:xfrm>
          <a:custGeom>
            <a:avLst/>
            <a:gdLst/>
            <a:ahLst/>
            <a:cxnLst>
              <a:cxn ang="0">
                <a:pos x="1050" y="0"/>
              </a:cxn>
              <a:cxn ang="0">
                <a:pos x="994" y="0"/>
              </a:cxn>
              <a:cxn ang="0">
                <a:pos x="930" y="0"/>
              </a:cxn>
              <a:cxn ang="0">
                <a:pos x="692" y="0"/>
              </a:cxn>
              <a:cxn ang="0">
                <a:pos x="549" y="0"/>
              </a:cxn>
              <a:cxn ang="0">
                <a:pos x="477" y="7"/>
              </a:cxn>
              <a:cxn ang="0">
                <a:pos x="342" y="19"/>
              </a:cxn>
              <a:cxn ang="0">
                <a:pos x="286" y="22"/>
              </a:cxn>
              <a:cxn ang="0">
                <a:pos x="239" y="41"/>
              </a:cxn>
              <a:cxn ang="0">
                <a:pos x="199" y="63"/>
              </a:cxn>
              <a:cxn ang="0">
                <a:pos x="199" y="85"/>
              </a:cxn>
              <a:cxn ang="0">
                <a:pos x="183" y="126"/>
              </a:cxn>
              <a:cxn ang="0">
                <a:pos x="151" y="152"/>
              </a:cxn>
              <a:cxn ang="0">
                <a:pos x="87" y="185"/>
              </a:cxn>
              <a:cxn ang="0">
                <a:pos x="48" y="211"/>
              </a:cxn>
              <a:cxn ang="0">
                <a:pos x="8" y="252"/>
              </a:cxn>
              <a:cxn ang="0">
                <a:pos x="0" y="286"/>
              </a:cxn>
              <a:cxn ang="0">
                <a:pos x="0" y="349"/>
              </a:cxn>
              <a:cxn ang="0">
                <a:pos x="32" y="423"/>
              </a:cxn>
              <a:cxn ang="0">
                <a:pos x="56" y="453"/>
              </a:cxn>
              <a:cxn ang="0">
                <a:pos x="95" y="482"/>
              </a:cxn>
              <a:cxn ang="0">
                <a:pos x="239" y="579"/>
              </a:cxn>
              <a:cxn ang="0">
                <a:pos x="286" y="601"/>
              </a:cxn>
              <a:cxn ang="0">
                <a:pos x="326" y="623"/>
              </a:cxn>
              <a:cxn ang="0">
                <a:pos x="382" y="638"/>
              </a:cxn>
              <a:cxn ang="0">
                <a:pos x="445" y="649"/>
              </a:cxn>
              <a:cxn ang="0">
                <a:pos x="509" y="660"/>
              </a:cxn>
              <a:cxn ang="0">
                <a:pos x="588" y="664"/>
              </a:cxn>
              <a:cxn ang="0">
                <a:pos x="684" y="660"/>
              </a:cxn>
              <a:cxn ang="0">
                <a:pos x="747" y="638"/>
              </a:cxn>
              <a:cxn ang="0">
                <a:pos x="803" y="619"/>
              </a:cxn>
              <a:cxn ang="0">
                <a:pos x="883" y="568"/>
              </a:cxn>
              <a:cxn ang="0">
                <a:pos x="930" y="545"/>
              </a:cxn>
              <a:cxn ang="0">
                <a:pos x="978" y="527"/>
              </a:cxn>
              <a:cxn ang="0">
                <a:pos x="1034" y="497"/>
              </a:cxn>
              <a:cxn ang="0">
                <a:pos x="1113" y="456"/>
              </a:cxn>
              <a:cxn ang="0">
                <a:pos x="1153" y="434"/>
              </a:cxn>
              <a:cxn ang="0">
                <a:pos x="1233" y="386"/>
              </a:cxn>
              <a:cxn ang="0">
                <a:pos x="1272" y="345"/>
              </a:cxn>
              <a:cxn ang="0">
                <a:pos x="1304" y="286"/>
              </a:cxn>
              <a:cxn ang="0">
                <a:pos x="1304" y="256"/>
              </a:cxn>
              <a:cxn ang="0">
                <a:pos x="1304" y="234"/>
              </a:cxn>
              <a:cxn ang="0">
                <a:pos x="1288" y="193"/>
              </a:cxn>
              <a:cxn ang="0">
                <a:pos x="1296" y="167"/>
              </a:cxn>
              <a:cxn ang="0">
                <a:pos x="1328" y="126"/>
              </a:cxn>
              <a:cxn ang="0">
                <a:pos x="1320" y="96"/>
              </a:cxn>
              <a:cxn ang="0">
                <a:pos x="1296" y="74"/>
              </a:cxn>
              <a:cxn ang="0">
                <a:pos x="1256" y="48"/>
              </a:cxn>
              <a:cxn ang="0">
                <a:pos x="1225" y="30"/>
              </a:cxn>
              <a:cxn ang="0">
                <a:pos x="1177" y="15"/>
              </a:cxn>
              <a:cxn ang="0">
                <a:pos x="1121" y="4"/>
              </a:cxn>
            </a:cxnLst>
            <a:rect l="0" t="0" r="r" b="b"/>
            <a:pathLst>
              <a:path w="1329" h="665">
                <a:moveTo>
                  <a:pt x="1113" y="0"/>
                </a:moveTo>
                <a:lnTo>
                  <a:pt x="1081" y="0"/>
                </a:lnTo>
                <a:lnTo>
                  <a:pt x="1050" y="0"/>
                </a:lnTo>
                <a:lnTo>
                  <a:pt x="1026" y="0"/>
                </a:lnTo>
                <a:lnTo>
                  <a:pt x="1010" y="0"/>
                </a:lnTo>
                <a:lnTo>
                  <a:pt x="994" y="0"/>
                </a:lnTo>
                <a:lnTo>
                  <a:pt x="978" y="0"/>
                </a:lnTo>
                <a:lnTo>
                  <a:pt x="954" y="0"/>
                </a:lnTo>
                <a:lnTo>
                  <a:pt x="930" y="0"/>
                </a:lnTo>
                <a:lnTo>
                  <a:pt x="747" y="0"/>
                </a:lnTo>
                <a:lnTo>
                  <a:pt x="724" y="0"/>
                </a:lnTo>
                <a:lnTo>
                  <a:pt x="692" y="0"/>
                </a:lnTo>
                <a:lnTo>
                  <a:pt x="676" y="0"/>
                </a:lnTo>
                <a:lnTo>
                  <a:pt x="652" y="0"/>
                </a:lnTo>
                <a:lnTo>
                  <a:pt x="549" y="0"/>
                </a:lnTo>
                <a:lnTo>
                  <a:pt x="525" y="4"/>
                </a:lnTo>
                <a:lnTo>
                  <a:pt x="501" y="7"/>
                </a:lnTo>
                <a:lnTo>
                  <a:pt x="477" y="7"/>
                </a:lnTo>
                <a:lnTo>
                  <a:pt x="453" y="7"/>
                </a:lnTo>
                <a:lnTo>
                  <a:pt x="366" y="15"/>
                </a:lnTo>
                <a:lnTo>
                  <a:pt x="342" y="19"/>
                </a:lnTo>
                <a:lnTo>
                  <a:pt x="326" y="19"/>
                </a:lnTo>
                <a:lnTo>
                  <a:pt x="302" y="22"/>
                </a:lnTo>
                <a:lnTo>
                  <a:pt x="286" y="22"/>
                </a:lnTo>
                <a:lnTo>
                  <a:pt x="254" y="30"/>
                </a:lnTo>
                <a:lnTo>
                  <a:pt x="239" y="33"/>
                </a:lnTo>
                <a:lnTo>
                  <a:pt x="239" y="41"/>
                </a:lnTo>
                <a:lnTo>
                  <a:pt x="223" y="45"/>
                </a:lnTo>
                <a:lnTo>
                  <a:pt x="215" y="52"/>
                </a:lnTo>
                <a:lnTo>
                  <a:pt x="199" y="63"/>
                </a:lnTo>
                <a:lnTo>
                  <a:pt x="199" y="70"/>
                </a:lnTo>
                <a:lnTo>
                  <a:pt x="199" y="78"/>
                </a:lnTo>
                <a:lnTo>
                  <a:pt x="199" y="85"/>
                </a:lnTo>
                <a:lnTo>
                  <a:pt x="199" y="96"/>
                </a:lnTo>
                <a:lnTo>
                  <a:pt x="199" y="104"/>
                </a:lnTo>
                <a:lnTo>
                  <a:pt x="183" y="126"/>
                </a:lnTo>
                <a:lnTo>
                  <a:pt x="175" y="137"/>
                </a:lnTo>
                <a:lnTo>
                  <a:pt x="167" y="148"/>
                </a:lnTo>
                <a:lnTo>
                  <a:pt x="151" y="152"/>
                </a:lnTo>
                <a:lnTo>
                  <a:pt x="111" y="171"/>
                </a:lnTo>
                <a:lnTo>
                  <a:pt x="95" y="178"/>
                </a:lnTo>
                <a:lnTo>
                  <a:pt x="87" y="185"/>
                </a:lnTo>
                <a:lnTo>
                  <a:pt x="80" y="193"/>
                </a:lnTo>
                <a:lnTo>
                  <a:pt x="72" y="200"/>
                </a:lnTo>
                <a:lnTo>
                  <a:pt x="48" y="211"/>
                </a:lnTo>
                <a:lnTo>
                  <a:pt x="40" y="219"/>
                </a:lnTo>
                <a:lnTo>
                  <a:pt x="32" y="226"/>
                </a:lnTo>
                <a:lnTo>
                  <a:pt x="8" y="252"/>
                </a:lnTo>
                <a:lnTo>
                  <a:pt x="0" y="263"/>
                </a:lnTo>
                <a:lnTo>
                  <a:pt x="0" y="275"/>
                </a:lnTo>
                <a:lnTo>
                  <a:pt x="0" y="286"/>
                </a:lnTo>
                <a:lnTo>
                  <a:pt x="0" y="330"/>
                </a:lnTo>
                <a:lnTo>
                  <a:pt x="0" y="341"/>
                </a:lnTo>
                <a:lnTo>
                  <a:pt x="0" y="349"/>
                </a:lnTo>
                <a:lnTo>
                  <a:pt x="0" y="360"/>
                </a:lnTo>
                <a:lnTo>
                  <a:pt x="0" y="375"/>
                </a:lnTo>
                <a:lnTo>
                  <a:pt x="32" y="423"/>
                </a:lnTo>
                <a:lnTo>
                  <a:pt x="40" y="430"/>
                </a:lnTo>
                <a:lnTo>
                  <a:pt x="48" y="445"/>
                </a:lnTo>
                <a:lnTo>
                  <a:pt x="56" y="453"/>
                </a:lnTo>
                <a:lnTo>
                  <a:pt x="64" y="464"/>
                </a:lnTo>
                <a:lnTo>
                  <a:pt x="80" y="475"/>
                </a:lnTo>
                <a:lnTo>
                  <a:pt x="95" y="482"/>
                </a:lnTo>
                <a:lnTo>
                  <a:pt x="191" y="553"/>
                </a:lnTo>
                <a:lnTo>
                  <a:pt x="223" y="568"/>
                </a:lnTo>
                <a:lnTo>
                  <a:pt x="239" y="579"/>
                </a:lnTo>
                <a:lnTo>
                  <a:pt x="254" y="586"/>
                </a:lnTo>
                <a:lnTo>
                  <a:pt x="270" y="597"/>
                </a:lnTo>
                <a:lnTo>
                  <a:pt x="286" y="601"/>
                </a:lnTo>
                <a:lnTo>
                  <a:pt x="302" y="612"/>
                </a:lnTo>
                <a:lnTo>
                  <a:pt x="318" y="616"/>
                </a:lnTo>
                <a:lnTo>
                  <a:pt x="326" y="623"/>
                </a:lnTo>
                <a:lnTo>
                  <a:pt x="342" y="627"/>
                </a:lnTo>
                <a:lnTo>
                  <a:pt x="358" y="631"/>
                </a:lnTo>
                <a:lnTo>
                  <a:pt x="382" y="638"/>
                </a:lnTo>
                <a:lnTo>
                  <a:pt x="414" y="642"/>
                </a:lnTo>
                <a:lnTo>
                  <a:pt x="429" y="645"/>
                </a:lnTo>
                <a:lnTo>
                  <a:pt x="445" y="649"/>
                </a:lnTo>
                <a:lnTo>
                  <a:pt x="477" y="657"/>
                </a:lnTo>
                <a:lnTo>
                  <a:pt x="493" y="657"/>
                </a:lnTo>
                <a:lnTo>
                  <a:pt x="509" y="660"/>
                </a:lnTo>
                <a:lnTo>
                  <a:pt x="525" y="660"/>
                </a:lnTo>
                <a:lnTo>
                  <a:pt x="573" y="664"/>
                </a:lnTo>
                <a:lnTo>
                  <a:pt x="588" y="664"/>
                </a:lnTo>
                <a:lnTo>
                  <a:pt x="604" y="664"/>
                </a:lnTo>
                <a:lnTo>
                  <a:pt x="668" y="660"/>
                </a:lnTo>
                <a:lnTo>
                  <a:pt x="684" y="660"/>
                </a:lnTo>
                <a:lnTo>
                  <a:pt x="708" y="649"/>
                </a:lnTo>
                <a:lnTo>
                  <a:pt x="732" y="645"/>
                </a:lnTo>
                <a:lnTo>
                  <a:pt x="747" y="638"/>
                </a:lnTo>
                <a:lnTo>
                  <a:pt x="771" y="631"/>
                </a:lnTo>
                <a:lnTo>
                  <a:pt x="787" y="623"/>
                </a:lnTo>
                <a:lnTo>
                  <a:pt x="803" y="619"/>
                </a:lnTo>
                <a:lnTo>
                  <a:pt x="867" y="582"/>
                </a:lnTo>
                <a:lnTo>
                  <a:pt x="875" y="575"/>
                </a:lnTo>
                <a:lnTo>
                  <a:pt x="883" y="568"/>
                </a:lnTo>
                <a:lnTo>
                  <a:pt x="899" y="564"/>
                </a:lnTo>
                <a:lnTo>
                  <a:pt x="914" y="553"/>
                </a:lnTo>
                <a:lnTo>
                  <a:pt x="930" y="545"/>
                </a:lnTo>
                <a:lnTo>
                  <a:pt x="946" y="534"/>
                </a:lnTo>
                <a:lnTo>
                  <a:pt x="962" y="530"/>
                </a:lnTo>
                <a:lnTo>
                  <a:pt x="978" y="527"/>
                </a:lnTo>
                <a:lnTo>
                  <a:pt x="1010" y="508"/>
                </a:lnTo>
                <a:lnTo>
                  <a:pt x="1026" y="504"/>
                </a:lnTo>
                <a:lnTo>
                  <a:pt x="1034" y="497"/>
                </a:lnTo>
                <a:lnTo>
                  <a:pt x="1050" y="493"/>
                </a:lnTo>
                <a:lnTo>
                  <a:pt x="1058" y="486"/>
                </a:lnTo>
                <a:lnTo>
                  <a:pt x="1113" y="456"/>
                </a:lnTo>
                <a:lnTo>
                  <a:pt x="1129" y="449"/>
                </a:lnTo>
                <a:lnTo>
                  <a:pt x="1145" y="441"/>
                </a:lnTo>
                <a:lnTo>
                  <a:pt x="1153" y="434"/>
                </a:lnTo>
                <a:lnTo>
                  <a:pt x="1169" y="427"/>
                </a:lnTo>
                <a:lnTo>
                  <a:pt x="1217" y="393"/>
                </a:lnTo>
                <a:lnTo>
                  <a:pt x="1233" y="386"/>
                </a:lnTo>
                <a:lnTo>
                  <a:pt x="1241" y="375"/>
                </a:lnTo>
                <a:lnTo>
                  <a:pt x="1256" y="364"/>
                </a:lnTo>
                <a:lnTo>
                  <a:pt x="1272" y="345"/>
                </a:lnTo>
                <a:lnTo>
                  <a:pt x="1296" y="308"/>
                </a:lnTo>
                <a:lnTo>
                  <a:pt x="1304" y="300"/>
                </a:lnTo>
                <a:lnTo>
                  <a:pt x="1304" y="286"/>
                </a:lnTo>
                <a:lnTo>
                  <a:pt x="1304" y="275"/>
                </a:lnTo>
                <a:lnTo>
                  <a:pt x="1304" y="267"/>
                </a:lnTo>
                <a:lnTo>
                  <a:pt x="1304" y="256"/>
                </a:lnTo>
                <a:lnTo>
                  <a:pt x="1304" y="249"/>
                </a:lnTo>
                <a:lnTo>
                  <a:pt x="1304" y="241"/>
                </a:lnTo>
                <a:lnTo>
                  <a:pt x="1304" y="234"/>
                </a:lnTo>
                <a:lnTo>
                  <a:pt x="1296" y="223"/>
                </a:lnTo>
                <a:lnTo>
                  <a:pt x="1288" y="200"/>
                </a:lnTo>
                <a:lnTo>
                  <a:pt x="1288" y="193"/>
                </a:lnTo>
                <a:lnTo>
                  <a:pt x="1288" y="185"/>
                </a:lnTo>
                <a:lnTo>
                  <a:pt x="1288" y="178"/>
                </a:lnTo>
                <a:lnTo>
                  <a:pt x="1296" y="167"/>
                </a:lnTo>
                <a:lnTo>
                  <a:pt x="1296" y="160"/>
                </a:lnTo>
                <a:lnTo>
                  <a:pt x="1320" y="137"/>
                </a:lnTo>
                <a:lnTo>
                  <a:pt x="1328" y="126"/>
                </a:lnTo>
                <a:lnTo>
                  <a:pt x="1328" y="111"/>
                </a:lnTo>
                <a:lnTo>
                  <a:pt x="1328" y="104"/>
                </a:lnTo>
                <a:lnTo>
                  <a:pt x="1320" y="96"/>
                </a:lnTo>
                <a:lnTo>
                  <a:pt x="1312" y="89"/>
                </a:lnTo>
                <a:lnTo>
                  <a:pt x="1304" y="82"/>
                </a:lnTo>
                <a:lnTo>
                  <a:pt x="1296" y="74"/>
                </a:lnTo>
                <a:lnTo>
                  <a:pt x="1288" y="67"/>
                </a:lnTo>
                <a:lnTo>
                  <a:pt x="1280" y="59"/>
                </a:lnTo>
                <a:lnTo>
                  <a:pt x="1256" y="48"/>
                </a:lnTo>
                <a:lnTo>
                  <a:pt x="1248" y="41"/>
                </a:lnTo>
                <a:lnTo>
                  <a:pt x="1241" y="33"/>
                </a:lnTo>
                <a:lnTo>
                  <a:pt x="1225" y="30"/>
                </a:lnTo>
                <a:lnTo>
                  <a:pt x="1209" y="26"/>
                </a:lnTo>
                <a:lnTo>
                  <a:pt x="1193" y="19"/>
                </a:lnTo>
                <a:lnTo>
                  <a:pt x="1177" y="15"/>
                </a:lnTo>
                <a:lnTo>
                  <a:pt x="1161" y="11"/>
                </a:lnTo>
                <a:lnTo>
                  <a:pt x="1145" y="4"/>
                </a:lnTo>
                <a:lnTo>
                  <a:pt x="1121" y="4"/>
                </a:lnTo>
                <a:lnTo>
                  <a:pt x="1105" y="0"/>
                </a:lnTo>
              </a:path>
            </a:pathLst>
          </a:custGeom>
          <a:solidFill>
            <a:schemeClr val="accent1"/>
          </a:solidFill>
          <a:ln w="12700" cap="rnd" cmpd="sng">
            <a:solidFill>
              <a:srgbClr val="FF0000"/>
            </a:solidFill>
            <a:prstDash val="solid"/>
            <a:round/>
            <a:headEnd type="none" w="med" len="med"/>
            <a:tailEnd type="none" w="med" len="med"/>
          </a:ln>
          <a:effectLst/>
        </p:spPr>
        <p:txBody>
          <a:bodyPr>
            <a:prstTxWarp prst="textNoShape">
              <a:avLst/>
            </a:prstTxWarp>
          </a:bodyPr>
          <a:lstStyle/>
          <a:p>
            <a:endParaRPr lang="en-US"/>
          </a:p>
        </p:txBody>
      </p:sp>
      <p:grpSp>
        <p:nvGrpSpPr>
          <p:cNvPr id="2" name="Group 5"/>
          <p:cNvGrpSpPr>
            <a:grpSpLocks/>
          </p:cNvGrpSpPr>
          <p:nvPr/>
        </p:nvGrpSpPr>
        <p:grpSpPr bwMode="auto">
          <a:xfrm>
            <a:off x="7321550" y="1881188"/>
            <a:ext cx="933450" cy="1428750"/>
            <a:chOff x="4412" y="609"/>
            <a:chExt cx="588" cy="900"/>
          </a:xfrm>
        </p:grpSpPr>
        <p:sp>
          <p:nvSpPr>
            <p:cNvPr id="1110022" name="Rectangle 6"/>
            <p:cNvSpPr>
              <a:spLocks noChangeArrowheads="1"/>
            </p:cNvSpPr>
            <p:nvPr/>
          </p:nvSpPr>
          <p:spPr bwMode="auto">
            <a:xfrm>
              <a:off x="4412" y="609"/>
              <a:ext cx="579" cy="9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23" name="Line 7"/>
            <p:cNvSpPr>
              <a:spLocks noChangeShapeType="1"/>
            </p:cNvSpPr>
            <p:nvPr/>
          </p:nvSpPr>
          <p:spPr bwMode="auto">
            <a:xfrm>
              <a:off x="4421" y="1013"/>
              <a:ext cx="57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24" name="Line 8"/>
            <p:cNvSpPr>
              <a:spLocks noChangeShapeType="1"/>
            </p:cNvSpPr>
            <p:nvPr/>
          </p:nvSpPr>
          <p:spPr bwMode="auto">
            <a:xfrm>
              <a:off x="4421" y="1117"/>
              <a:ext cx="57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25" name="Line 9"/>
            <p:cNvSpPr>
              <a:spLocks noChangeShapeType="1"/>
            </p:cNvSpPr>
            <p:nvPr/>
          </p:nvSpPr>
          <p:spPr bwMode="auto">
            <a:xfrm>
              <a:off x="4412" y="905"/>
              <a:ext cx="57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26" name="Line 10"/>
            <p:cNvSpPr>
              <a:spLocks noChangeShapeType="1"/>
            </p:cNvSpPr>
            <p:nvPr/>
          </p:nvSpPr>
          <p:spPr bwMode="auto">
            <a:xfrm>
              <a:off x="4422" y="625"/>
              <a:ext cx="578" cy="0"/>
            </a:xfrm>
            <a:prstGeom prst="line">
              <a:avLst/>
            </a:prstGeom>
            <a:noFill/>
            <a:ln w="101600">
              <a:solidFill>
                <a:schemeClr val="bg1"/>
              </a:solidFill>
              <a:round/>
              <a:headEnd/>
              <a:tailEnd/>
            </a:ln>
            <a:effectLst/>
          </p:spPr>
          <p:txBody>
            <a:bodyPr wrap="none" anchor="ctr">
              <a:prstTxWarp prst="textNoShape">
                <a:avLst/>
              </a:prstTxWarp>
            </a:bodyPr>
            <a:lstStyle/>
            <a:p>
              <a:endParaRPr lang="en-US"/>
            </a:p>
          </p:txBody>
        </p:sp>
      </p:grpSp>
      <p:sp>
        <p:nvSpPr>
          <p:cNvPr id="1110027" name="Rectangle 11"/>
          <p:cNvSpPr>
            <a:spLocks noChangeArrowheads="1"/>
          </p:cNvSpPr>
          <p:nvPr/>
        </p:nvSpPr>
        <p:spPr bwMode="auto">
          <a:xfrm>
            <a:off x="4719638" y="1573213"/>
            <a:ext cx="1690687" cy="91281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spcBef>
                <a:spcPct val="0"/>
              </a:spcBef>
            </a:pPr>
            <a:r>
              <a:rPr lang="en-US" sz="1800">
                <a:solidFill>
                  <a:schemeClr val="tx1"/>
                </a:solidFill>
                <a:latin typeface="Verdana" charset="0"/>
              </a:rPr>
              <a:t>machinery to</a:t>
            </a:r>
          </a:p>
          <a:p>
            <a:pPr algn="ctr">
              <a:spcBef>
                <a:spcPct val="0"/>
              </a:spcBef>
            </a:pPr>
            <a:r>
              <a:rPr lang="en-US" sz="1800">
                <a:solidFill>
                  <a:schemeClr val="tx1"/>
                </a:solidFill>
                <a:latin typeface="Verdana" charset="0"/>
              </a:rPr>
              <a:t>carry out</a:t>
            </a:r>
          </a:p>
          <a:p>
            <a:pPr algn="ctr">
              <a:spcBef>
                <a:spcPct val="0"/>
              </a:spcBef>
            </a:pPr>
            <a:r>
              <a:rPr lang="en-US" sz="1800">
                <a:solidFill>
                  <a:schemeClr val="tx1"/>
                </a:solidFill>
                <a:latin typeface="Verdana" charset="0"/>
              </a:rPr>
              <a:t>+, -, etc.</a:t>
            </a:r>
          </a:p>
        </p:txBody>
      </p:sp>
      <p:sp>
        <p:nvSpPr>
          <p:cNvPr id="1110028" name="Rectangle 12"/>
          <p:cNvSpPr>
            <a:spLocks noChangeArrowheads="1"/>
          </p:cNvSpPr>
          <p:nvPr/>
        </p:nvSpPr>
        <p:spPr bwMode="auto">
          <a:xfrm>
            <a:off x="8315325" y="2886075"/>
            <a:ext cx="781050" cy="36353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stack</a:t>
            </a:r>
          </a:p>
        </p:txBody>
      </p:sp>
      <p:grpSp>
        <p:nvGrpSpPr>
          <p:cNvPr id="3" name="Group 13"/>
          <p:cNvGrpSpPr>
            <a:grpSpLocks/>
          </p:cNvGrpSpPr>
          <p:nvPr/>
        </p:nvGrpSpPr>
        <p:grpSpPr bwMode="auto">
          <a:xfrm>
            <a:off x="5046663" y="3108325"/>
            <a:ext cx="876300" cy="1328738"/>
            <a:chOff x="2891" y="1422"/>
            <a:chExt cx="552" cy="837"/>
          </a:xfrm>
        </p:grpSpPr>
        <p:sp>
          <p:nvSpPr>
            <p:cNvPr id="1110030" name="Rectangle 14"/>
            <p:cNvSpPr>
              <a:spLocks noChangeArrowheads="1"/>
            </p:cNvSpPr>
            <p:nvPr/>
          </p:nvSpPr>
          <p:spPr bwMode="auto">
            <a:xfrm>
              <a:off x="2891" y="1436"/>
              <a:ext cx="536" cy="16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1" name="Rectangle 15"/>
            <p:cNvSpPr>
              <a:spLocks noChangeArrowheads="1"/>
            </p:cNvSpPr>
            <p:nvPr/>
          </p:nvSpPr>
          <p:spPr bwMode="auto">
            <a:xfrm>
              <a:off x="2907" y="1724"/>
              <a:ext cx="536" cy="16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2" name="Rectangle 16"/>
            <p:cNvSpPr>
              <a:spLocks noChangeArrowheads="1"/>
            </p:cNvSpPr>
            <p:nvPr/>
          </p:nvSpPr>
          <p:spPr bwMode="auto">
            <a:xfrm>
              <a:off x="2907" y="2060"/>
              <a:ext cx="536" cy="16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3" name="Rectangle 17"/>
            <p:cNvSpPr>
              <a:spLocks noChangeArrowheads="1"/>
            </p:cNvSpPr>
            <p:nvPr/>
          </p:nvSpPr>
          <p:spPr bwMode="auto">
            <a:xfrm>
              <a:off x="3018" y="1422"/>
              <a:ext cx="29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SP</a:t>
              </a:r>
            </a:p>
          </p:txBody>
        </p:sp>
        <p:sp>
          <p:nvSpPr>
            <p:cNvPr id="1110034" name="Rectangle 18"/>
            <p:cNvSpPr>
              <a:spLocks noChangeArrowheads="1"/>
            </p:cNvSpPr>
            <p:nvPr/>
          </p:nvSpPr>
          <p:spPr bwMode="auto">
            <a:xfrm>
              <a:off x="3026" y="1702"/>
              <a:ext cx="312"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DP</a:t>
              </a:r>
            </a:p>
          </p:txBody>
        </p:sp>
        <p:sp>
          <p:nvSpPr>
            <p:cNvPr id="1110035" name="Rectangle 19"/>
            <p:cNvSpPr>
              <a:spLocks noChangeArrowheads="1"/>
            </p:cNvSpPr>
            <p:nvPr/>
          </p:nvSpPr>
          <p:spPr bwMode="auto">
            <a:xfrm>
              <a:off x="2978" y="2030"/>
              <a:ext cx="352"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 PC</a:t>
              </a:r>
            </a:p>
          </p:txBody>
        </p:sp>
      </p:grpSp>
      <p:grpSp>
        <p:nvGrpSpPr>
          <p:cNvPr id="4" name="Group 20"/>
          <p:cNvGrpSpPr>
            <a:grpSpLocks/>
          </p:cNvGrpSpPr>
          <p:nvPr/>
        </p:nvGrpSpPr>
        <p:grpSpPr bwMode="auto">
          <a:xfrm>
            <a:off x="7691438" y="3665538"/>
            <a:ext cx="1265237" cy="1931987"/>
            <a:chOff x="4845" y="2309"/>
            <a:chExt cx="797" cy="1217"/>
          </a:xfrm>
        </p:grpSpPr>
        <p:sp>
          <p:nvSpPr>
            <p:cNvPr id="1110037" name="Rectangle 21"/>
            <p:cNvSpPr>
              <a:spLocks noChangeArrowheads="1"/>
            </p:cNvSpPr>
            <p:nvPr/>
          </p:nvSpPr>
          <p:spPr bwMode="auto">
            <a:xfrm>
              <a:off x="5137" y="3297"/>
              <a:ext cx="433"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data</a:t>
              </a:r>
            </a:p>
          </p:txBody>
        </p:sp>
        <p:grpSp>
          <p:nvGrpSpPr>
            <p:cNvPr id="5" name="Group 22"/>
            <p:cNvGrpSpPr>
              <a:grpSpLocks/>
            </p:cNvGrpSpPr>
            <p:nvPr/>
          </p:nvGrpSpPr>
          <p:grpSpPr bwMode="auto">
            <a:xfrm>
              <a:off x="5089" y="2363"/>
              <a:ext cx="553" cy="900"/>
              <a:chOff x="4417" y="1795"/>
              <a:chExt cx="553" cy="900"/>
            </a:xfrm>
          </p:grpSpPr>
          <p:sp>
            <p:nvSpPr>
              <p:cNvPr id="1110039" name="Rectangle 23"/>
              <p:cNvSpPr>
                <a:spLocks noChangeArrowheads="1"/>
              </p:cNvSpPr>
              <p:nvPr/>
            </p:nvSpPr>
            <p:spPr bwMode="auto">
              <a:xfrm>
                <a:off x="4417" y="1795"/>
                <a:ext cx="553" cy="9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40" name="Line 24"/>
              <p:cNvSpPr>
                <a:spLocks noChangeShapeType="1"/>
              </p:cNvSpPr>
              <p:nvPr/>
            </p:nvSpPr>
            <p:spPr bwMode="auto">
              <a:xfrm>
                <a:off x="4417" y="2039"/>
                <a:ext cx="5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1" name="Line 25"/>
              <p:cNvSpPr>
                <a:spLocks noChangeShapeType="1"/>
              </p:cNvSpPr>
              <p:nvPr/>
            </p:nvSpPr>
            <p:spPr bwMode="auto">
              <a:xfrm>
                <a:off x="4421" y="2499"/>
                <a:ext cx="5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2" name="Line 26"/>
              <p:cNvSpPr>
                <a:spLocks noChangeShapeType="1"/>
              </p:cNvSpPr>
              <p:nvPr/>
            </p:nvSpPr>
            <p:spPr bwMode="auto">
              <a:xfrm>
                <a:off x="4417" y="1915"/>
                <a:ext cx="5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3" name="Line 27"/>
              <p:cNvSpPr>
                <a:spLocks noChangeShapeType="1"/>
              </p:cNvSpPr>
              <p:nvPr/>
            </p:nvSpPr>
            <p:spPr bwMode="auto">
              <a:xfrm>
                <a:off x="4435" y="2595"/>
                <a:ext cx="52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4" name="Rectangle 28"/>
              <p:cNvSpPr>
                <a:spLocks noChangeArrowheads="1"/>
              </p:cNvSpPr>
              <p:nvPr/>
            </p:nvSpPr>
            <p:spPr bwMode="auto">
              <a:xfrm>
                <a:off x="4621" y="1921"/>
                <a:ext cx="195" cy="594"/>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Verdana" charset="0"/>
                  </a:rPr>
                  <a:t>.</a:t>
                </a:r>
              </a:p>
              <a:p>
                <a:pPr>
                  <a:spcBef>
                    <a:spcPct val="0"/>
                  </a:spcBef>
                </a:pPr>
                <a:r>
                  <a:rPr lang="en-US" sz="2800">
                    <a:solidFill>
                      <a:schemeClr val="tx1"/>
                    </a:solidFill>
                    <a:latin typeface="Verdana" charset="0"/>
                  </a:rPr>
                  <a:t>.</a:t>
                </a:r>
              </a:p>
            </p:txBody>
          </p:sp>
          <p:sp>
            <p:nvSpPr>
              <p:cNvPr id="1110045" name="Rectangle 29"/>
              <p:cNvSpPr>
                <a:spLocks noChangeArrowheads="1"/>
              </p:cNvSpPr>
              <p:nvPr/>
            </p:nvSpPr>
            <p:spPr bwMode="auto">
              <a:xfrm>
                <a:off x="4621" y="2049"/>
                <a:ext cx="195" cy="32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Verdana" charset="0"/>
                  </a:rPr>
                  <a:t>.</a:t>
                </a:r>
              </a:p>
            </p:txBody>
          </p:sp>
        </p:grpSp>
        <p:sp>
          <p:nvSpPr>
            <p:cNvPr id="1110046" name="Rectangle 30"/>
            <p:cNvSpPr>
              <a:spLocks noChangeArrowheads="1"/>
            </p:cNvSpPr>
            <p:nvPr/>
          </p:nvSpPr>
          <p:spPr bwMode="auto">
            <a:xfrm>
              <a:off x="4845" y="2309"/>
              <a:ext cx="194" cy="67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chemeClr val="tx1"/>
                  </a:solidFill>
                  <a:latin typeface="Verdana" charset="0"/>
                </a:rPr>
                <a:t>a</a:t>
              </a:r>
            </a:p>
            <a:p>
              <a:pPr>
                <a:spcBef>
                  <a:spcPct val="0"/>
                </a:spcBef>
              </a:pPr>
              <a:r>
                <a:rPr lang="en-US">
                  <a:solidFill>
                    <a:schemeClr val="tx1"/>
                  </a:solidFill>
                  <a:latin typeface="Verdana" charset="0"/>
                </a:rPr>
                <a:t>b</a:t>
              </a:r>
            </a:p>
            <a:p>
              <a:pPr>
                <a:spcBef>
                  <a:spcPct val="0"/>
                </a:spcBef>
              </a:pPr>
              <a:r>
                <a:rPr lang="en-US">
                  <a:solidFill>
                    <a:schemeClr val="tx1"/>
                  </a:solidFill>
                  <a:latin typeface="Verdana" charset="0"/>
                </a:rPr>
                <a:t>c</a:t>
              </a:r>
            </a:p>
            <a:p>
              <a:pPr latinLnBrk="1">
                <a:spcBef>
                  <a:spcPct val="0"/>
                </a:spcBef>
              </a:pPr>
              <a:endParaRPr lang="en-US">
                <a:solidFill>
                  <a:schemeClr val="tx1"/>
                </a:solidFill>
                <a:latin typeface="Verdana" charset="0"/>
              </a:endParaRPr>
            </a:p>
          </p:txBody>
        </p:sp>
      </p:grpSp>
      <p:sp>
        <p:nvSpPr>
          <p:cNvPr id="1110047" name="Rectangle 31"/>
          <p:cNvSpPr>
            <a:spLocks noChangeArrowheads="1"/>
          </p:cNvSpPr>
          <p:nvPr/>
        </p:nvSpPr>
        <p:spPr bwMode="auto">
          <a:xfrm>
            <a:off x="6611938" y="2081213"/>
            <a:ext cx="550862"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Symbol" charset="2"/>
              </a:rPr>
              <a:t></a:t>
            </a:r>
          </a:p>
        </p:txBody>
      </p:sp>
      <p:grpSp>
        <p:nvGrpSpPr>
          <p:cNvPr id="6" name="Group 32"/>
          <p:cNvGrpSpPr>
            <a:grpSpLocks/>
          </p:cNvGrpSpPr>
          <p:nvPr/>
        </p:nvGrpSpPr>
        <p:grpSpPr bwMode="auto">
          <a:xfrm>
            <a:off x="6392863" y="3749675"/>
            <a:ext cx="954087" cy="2443163"/>
            <a:chOff x="4027" y="2362"/>
            <a:chExt cx="601" cy="1539"/>
          </a:xfrm>
        </p:grpSpPr>
        <p:grpSp>
          <p:nvGrpSpPr>
            <p:cNvPr id="7" name="Group 33"/>
            <p:cNvGrpSpPr>
              <a:grpSpLocks/>
            </p:cNvGrpSpPr>
            <p:nvPr/>
          </p:nvGrpSpPr>
          <p:grpSpPr bwMode="auto">
            <a:xfrm>
              <a:off x="4027" y="2362"/>
              <a:ext cx="601" cy="1299"/>
              <a:chOff x="4787" y="2858"/>
              <a:chExt cx="601" cy="1299"/>
            </a:xfrm>
          </p:grpSpPr>
          <p:sp>
            <p:nvSpPr>
              <p:cNvPr id="1110050" name="Rectangle 34"/>
              <p:cNvSpPr>
                <a:spLocks noChangeArrowheads="1"/>
              </p:cNvSpPr>
              <p:nvPr/>
            </p:nvSpPr>
            <p:spPr bwMode="auto">
              <a:xfrm>
                <a:off x="4802" y="2881"/>
                <a:ext cx="548" cy="12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51" name="Rectangle 35"/>
              <p:cNvSpPr>
                <a:spLocks noChangeArrowheads="1"/>
              </p:cNvSpPr>
              <p:nvPr/>
            </p:nvSpPr>
            <p:spPr bwMode="auto">
              <a:xfrm>
                <a:off x="4787" y="2858"/>
                <a:ext cx="601" cy="1267"/>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push a</a:t>
                </a:r>
              </a:p>
              <a:p>
                <a:pPr>
                  <a:spcBef>
                    <a:spcPct val="0"/>
                  </a:spcBef>
                </a:pPr>
                <a:r>
                  <a:rPr lang="en-US" sz="1800">
                    <a:solidFill>
                      <a:srgbClr val="56127A"/>
                    </a:solidFill>
                    <a:latin typeface="Verdana" charset="0"/>
                  </a:rPr>
                  <a:t>push b</a:t>
                </a:r>
              </a:p>
              <a:p>
                <a:pPr>
                  <a:spcBef>
                    <a:spcPct val="0"/>
                  </a:spcBef>
                </a:pPr>
                <a:r>
                  <a:rPr lang="en-US" sz="1800">
                    <a:solidFill>
                      <a:srgbClr val="56127A"/>
                    </a:solidFill>
                    <a:latin typeface="Verdana" charset="0"/>
                  </a:rPr>
                  <a:t>push c</a:t>
                </a:r>
              </a:p>
              <a:p>
                <a:pPr>
                  <a:spcBef>
                    <a:spcPct val="0"/>
                  </a:spcBef>
                </a:pPr>
                <a:r>
                  <a:rPr lang="en-US" sz="1800">
                    <a:solidFill>
                      <a:srgbClr val="56127A"/>
                    </a:solidFill>
                    <a:latin typeface="Verdana" charset="0"/>
                  </a:rPr>
                  <a:t>*</a:t>
                </a:r>
              </a:p>
              <a:p>
                <a:pPr>
                  <a:spcBef>
                    <a:spcPct val="0"/>
                  </a:spcBef>
                </a:pPr>
                <a:r>
                  <a:rPr lang="en-US" sz="1800">
                    <a:solidFill>
                      <a:srgbClr val="56127A"/>
                    </a:solidFill>
                    <a:latin typeface="Verdana" charset="0"/>
                  </a:rPr>
                  <a:t>+</a:t>
                </a:r>
              </a:p>
              <a:p>
                <a:pPr>
                  <a:spcBef>
                    <a:spcPct val="0"/>
                  </a:spcBef>
                </a:pPr>
                <a:r>
                  <a:rPr lang="en-US" sz="1800">
                    <a:solidFill>
                      <a:srgbClr val="56127A"/>
                    </a:solidFill>
                    <a:latin typeface="Verdana" charset="0"/>
                  </a:rPr>
                  <a:t>push e</a:t>
                </a:r>
              </a:p>
              <a:p>
                <a:pPr>
                  <a:spcBef>
                    <a:spcPct val="0"/>
                  </a:spcBef>
                </a:pPr>
                <a:r>
                  <a:rPr lang="en-US" sz="1800">
                    <a:solidFill>
                      <a:srgbClr val="56127A"/>
                    </a:solidFill>
                    <a:latin typeface="Verdana" charset="0"/>
                  </a:rPr>
                  <a:t>/</a:t>
                </a:r>
              </a:p>
            </p:txBody>
          </p:sp>
        </p:grpSp>
        <p:sp>
          <p:nvSpPr>
            <p:cNvPr id="1110052" name="Rectangle 36"/>
            <p:cNvSpPr>
              <a:spLocks noChangeArrowheads="1"/>
            </p:cNvSpPr>
            <p:nvPr/>
          </p:nvSpPr>
          <p:spPr bwMode="auto">
            <a:xfrm>
              <a:off x="4070" y="3672"/>
              <a:ext cx="452"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code</a:t>
              </a:r>
            </a:p>
          </p:txBody>
        </p:sp>
      </p:grpSp>
      <p:sp>
        <p:nvSpPr>
          <p:cNvPr id="1110053" name="Freeform 37"/>
          <p:cNvSpPr>
            <a:spLocks/>
          </p:cNvSpPr>
          <p:nvPr/>
        </p:nvSpPr>
        <p:spPr bwMode="auto">
          <a:xfrm>
            <a:off x="5854700" y="3810000"/>
            <a:ext cx="546100" cy="431800"/>
          </a:xfrm>
          <a:custGeom>
            <a:avLst/>
            <a:gdLst/>
            <a:ahLst/>
            <a:cxnLst>
              <a:cxn ang="0">
                <a:pos x="0" y="272"/>
              </a:cxn>
              <a:cxn ang="0">
                <a:pos x="136" y="64"/>
              </a:cxn>
              <a:cxn ang="0">
                <a:pos x="344" y="0"/>
              </a:cxn>
            </a:cxnLst>
            <a:rect l="0" t="0" r="r" b="b"/>
            <a:pathLst>
              <a:path w="344" h="272">
                <a:moveTo>
                  <a:pt x="0" y="272"/>
                </a:moveTo>
                <a:cubicBezTo>
                  <a:pt x="39" y="190"/>
                  <a:pt x="79" y="109"/>
                  <a:pt x="136" y="64"/>
                </a:cubicBezTo>
                <a:cubicBezTo>
                  <a:pt x="193" y="19"/>
                  <a:pt x="268" y="9"/>
                  <a:pt x="344" y="0"/>
                </a:cubicBez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110054" name="Freeform 38"/>
          <p:cNvSpPr>
            <a:spLocks/>
          </p:cNvSpPr>
          <p:nvPr/>
        </p:nvSpPr>
        <p:spPr bwMode="auto">
          <a:xfrm>
            <a:off x="5854700" y="3408363"/>
            <a:ext cx="2235200" cy="325437"/>
          </a:xfrm>
          <a:custGeom>
            <a:avLst/>
            <a:gdLst/>
            <a:ahLst/>
            <a:cxnLst>
              <a:cxn ang="0">
                <a:pos x="0" y="173"/>
              </a:cxn>
              <a:cxn ang="0">
                <a:pos x="536" y="29"/>
              </a:cxn>
              <a:cxn ang="0">
                <a:pos x="1192" y="29"/>
              </a:cxn>
              <a:cxn ang="0">
                <a:pos x="1408" y="205"/>
              </a:cxn>
            </a:cxnLst>
            <a:rect l="0" t="0" r="r" b="b"/>
            <a:pathLst>
              <a:path w="1408" h="205">
                <a:moveTo>
                  <a:pt x="0" y="173"/>
                </a:moveTo>
                <a:cubicBezTo>
                  <a:pt x="168" y="113"/>
                  <a:pt x="337" y="53"/>
                  <a:pt x="536" y="29"/>
                </a:cubicBezTo>
                <a:cubicBezTo>
                  <a:pt x="735" y="5"/>
                  <a:pt x="1047" y="0"/>
                  <a:pt x="1192" y="29"/>
                </a:cubicBezTo>
                <a:cubicBezTo>
                  <a:pt x="1337" y="58"/>
                  <a:pt x="1372" y="131"/>
                  <a:pt x="1408" y="205"/>
                </a:cubicBez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110055" name="Freeform 39"/>
          <p:cNvSpPr>
            <a:spLocks/>
          </p:cNvSpPr>
          <p:nvPr/>
        </p:nvSpPr>
        <p:spPr bwMode="auto">
          <a:xfrm>
            <a:off x="5816600" y="3251200"/>
            <a:ext cx="1524000" cy="1588"/>
          </a:xfrm>
          <a:custGeom>
            <a:avLst/>
            <a:gdLst/>
            <a:ahLst/>
            <a:cxnLst>
              <a:cxn ang="0">
                <a:pos x="0" y="0"/>
              </a:cxn>
              <a:cxn ang="0">
                <a:pos x="960" y="0"/>
              </a:cxn>
            </a:cxnLst>
            <a:rect l="0" t="0" r="r" b="b"/>
            <a:pathLst>
              <a:path w="960" h="1">
                <a:moveTo>
                  <a:pt x="0" y="0"/>
                </a:moveTo>
                <a:cubicBezTo>
                  <a:pt x="0" y="0"/>
                  <a:pt x="480" y="0"/>
                  <a:pt x="960" y="0"/>
                </a:cubicBez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 name="Picture 32" descr="Untitled.png"/>
          <p:cNvPicPr>
            <a:picLocks noChangeAspect="1"/>
          </p:cNvPicPr>
          <p:nvPr/>
        </p:nvPicPr>
        <p:blipFill>
          <a:blip r:embed="rId3"/>
          <a:stretch>
            <a:fillRect/>
          </a:stretch>
        </p:blipFill>
        <p:spPr>
          <a:xfrm>
            <a:off x="2241550" y="2590800"/>
            <a:ext cx="2711450" cy="1476375"/>
          </a:xfrm>
          <a:prstGeom prst="rect">
            <a:avLst/>
          </a:prstGeom>
        </p:spPr>
      </p:pic>
      <p:pic>
        <p:nvPicPr>
          <p:cNvPr id="29" name="Picture 28" descr="Untitled.png"/>
          <p:cNvPicPr>
            <a:picLocks noChangeAspect="1"/>
          </p:cNvPicPr>
          <p:nvPr/>
        </p:nvPicPr>
        <p:blipFill>
          <a:blip r:embed="rId4"/>
          <a:stretch>
            <a:fillRect/>
          </a:stretch>
        </p:blipFill>
        <p:spPr>
          <a:xfrm>
            <a:off x="2603201" y="1587500"/>
            <a:ext cx="3492799" cy="1231900"/>
          </a:xfrm>
          <a:prstGeom prst="rect">
            <a:avLst/>
          </a:prstGeom>
        </p:spPr>
      </p:pic>
      <p:pic>
        <p:nvPicPr>
          <p:cNvPr id="28" name="Picture 27" descr="Untitled.png"/>
          <p:cNvPicPr>
            <a:picLocks noChangeAspect="1"/>
          </p:cNvPicPr>
          <p:nvPr/>
        </p:nvPicPr>
        <p:blipFill>
          <a:blip r:embed="rId5"/>
          <a:stretch>
            <a:fillRect/>
          </a:stretch>
        </p:blipFill>
        <p:spPr>
          <a:xfrm>
            <a:off x="1143000" y="1600200"/>
            <a:ext cx="1524000" cy="2433183"/>
          </a:xfrm>
          <a:prstGeom prst="rect">
            <a:avLst/>
          </a:prstGeom>
        </p:spPr>
      </p:pic>
      <p:pic>
        <p:nvPicPr>
          <p:cNvPr id="30" name="Picture 29" descr="Untitled.png"/>
          <p:cNvPicPr>
            <a:picLocks noChangeAspect="1"/>
          </p:cNvPicPr>
          <p:nvPr/>
        </p:nvPicPr>
        <p:blipFill>
          <a:blip r:embed="rId6"/>
          <a:stretch>
            <a:fillRect/>
          </a:stretch>
        </p:blipFill>
        <p:spPr>
          <a:xfrm>
            <a:off x="2413000" y="474056"/>
            <a:ext cx="1625600" cy="1581266"/>
          </a:xfrm>
          <a:prstGeom prst="rect">
            <a:avLst/>
          </a:prstGeom>
        </p:spPr>
      </p:pic>
      <p:sp>
        <p:nvSpPr>
          <p:cNvPr id="19460" name="Slide Number Placeholder 5"/>
          <p:cNvSpPr>
            <a:spLocks noGrp="1"/>
          </p:cNvSpPr>
          <p:nvPr>
            <p:ph type="sldNum" sz="quarter" idx="12"/>
          </p:nvPr>
        </p:nvSpPr>
        <p:spPr>
          <a:noFill/>
        </p:spPr>
        <p:txBody>
          <a:bodyPr/>
          <a:lstStyle/>
          <a:p>
            <a:fld id="{AEDD617F-2122-704A-91F3-34581B8C94AE}" type="slidenum">
              <a:rPr lang="en-US"/>
              <a:pPr/>
              <a:t>6</a:t>
            </a:fld>
            <a:endParaRPr lang="en-US" b="0">
              <a:solidFill>
                <a:srgbClr val="FBBA03"/>
              </a:solidFill>
            </a:endParaRPr>
          </a:p>
        </p:txBody>
      </p:sp>
      <p:sp>
        <p:nvSpPr>
          <p:cNvPr id="19461" name="Rectangle 2"/>
          <p:cNvSpPr>
            <a:spLocks noGrp="1" noChangeArrowheads="1"/>
          </p:cNvSpPr>
          <p:nvPr>
            <p:ph type="title"/>
          </p:nvPr>
        </p:nvSpPr>
        <p:spPr>
          <a:xfrm>
            <a:off x="0" y="0"/>
            <a:ext cx="8728075" cy="806450"/>
          </a:xfrm>
        </p:spPr>
        <p:txBody>
          <a:bodyPr/>
          <a:lstStyle/>
          <a:p>
            <a:r>
              <a:rPr lang="en-US"/>
              <a:t>Computing Devices Now</a:t>
            </a:r>
          </a:p>
        </p:txBody>
      </p:sp>
      <p:pic>
        <p:nvPicPr>
          <p:cNvPr id="19463" name="Picture 4" descr="sim_mokei"/>
          <p:cNvPicPr>
            <a:picLocks noChangeAspect="1" noChangeArrowheads="1"/>
          </p:cNvPicPr>
          <p:nvPr/>
        </p:nvPicPr>
        <p:blipFill>
          <a:blip r:embed="rId7"/>
          <a:srcRect/>
          <a:stretch>
            <a:fillRect/>
          </a:stretch>
        </p:blipFill>
        <p:spPr bwMode="auto">
          <a:xfrm>
            <a:off x="4572000" y="4033838"/>
            <a:ext cx="4364038" cy="2794000"/>
          </a:xfrm>
          <a:prstGeom prst="rect">
            <a:avLst/>
          </a:prstGeom>
          <a:noFill/>
          <a:ln w="9525">
            <a:noFill/>
            <a:miter lim="800000"/>
            <a:headEnd/>
            <a:tailEnd/>
          </a:ln>
        </p:spPr>
      </p:pic>
      <p:pic>
        <p:nvPicPr>
          <p:cNvPr id="19464" name="Picture 5"/>
          <p:cNvPicPr>
            <a:picLocks noChangeAspect="1" noChangeArrowheads="1"/>
          </p:cNvPicPr>
          <p:nvPr/>
        </p:nvPicPr>
        <p:blipFill>
          <a:blip r:embed="rId8"/>
          <a:srcRect/>
          <a:stretch>
            <a:fillRect/>
          </a:stretch>
        </p:blipFill>
        <p:spPr bwMode="auto">
          <a:xfrm>
            <a:off x="1870075" y="4033838"/>
            <a:ext cx="3255963" cy="2363787"/>
          </a:xfrm>
          <a:prstGeom prst="rect">
            <a:avLst/>
          </a:prstGeom>
          <a:noFill/>
          <a:ln w="9525">
            <a:noFill/>
            <a:miter lim="800000"/>
            <a:headEnd/>
            <a:tailEnd/>
          </a:ln>
        </p:spPr>
      </p:pic>
      <p:pic>
        <p:nvPicPr>
          <p:cNvPr id="34" name="Picture 33" descr="Untitled.png"/>
          <p:cNvPicPr>
            <a:picLocks noChangeAspect="1"/>
          </p:cNvPicPr>
          <p:nvPr/>
        </p:nvPicPr>
        <p:blipFill>
          <a:blip r:embed="rId9"/>
          <a:stretch>
            <a:fillRect/>
          </a:stretch>
        </p:blipFill>
        <p:spPr>
          <a:xfrm>
            <a:off x="4503738" y="3657600"/>
            <a:ext cx="2582862" cy="1146170"/>
          </a:xfrm>
          <a:prstGeom prst="rect">
            <a:avLst/>
          </a:prstGeom>
        </p:spPr>
      </p:pic>
      <p:pic>
        <p:nvPicPr>
          <p:cNvPr id="19466" name="Picture 27" descr="iphone_2"/>
          <p:cNvPicPr>
            <a:picLocks noChangeAspect="1" noChangeArrowheads="1"/>
          </p:cNvPicPr>
          <p:nvPr/>
        </p:nvPicPr>
        <p:blipFill>
          <a:blip r:embed="rId10"/>
          <a:srcRect/>
          <a:stretch>
            <a:fillRect/>
          </a:stretch>
        </p:blipFill>
        <p:spPr bwMode="auto">
          <a:xfrm>
            <a:off x="762000" y="3276600"/>
            <a:ext cx="1425575" cy="2716213"/>
          </a:xfrm>
          <a:prstGeom prst="rect">
            <a:avLst/>
          </a:prstGeom>
          <a:noFill/>
          <a:ln w="9525">
            <a:noFill/>
            <a:miter lim="800000"/>
            <a:headEnd/>
            <a:tailEnd/>
          </a:ln>
        </p:spPr>
      </p:pic>
      <p:pic>
        <p:nvPicPr>
          <p:cNvPr id="19470" name="Picture 11"/>
          <p:cNvPicPr>
            <a:picLocks noChangeAspect="1" noChangeArrowheads="1"/>
          </p:cNvPicPr>
          <p:nvPr/>
        </p:nvPicPr>
        <p:blipFill>
          <a:blip r:embed="rId11"/>
          <a:srcRect/>
          <a:stretch>
            <a:fillRect/>
          </a:stretch>
        </p:blipFill>
        <p:spPr bwMode="auto">
          <a:xfrm>
            <a:off x="7040562" y="1949450"/>
            <a:ext cx="2103438" cy="2622550"/>
          </a:xfrm>
          <a:prstGeom prst="rect">
            <a:avLst/>
          </a:prstGeom>
          <a:noFill/>
          <a:ln w="9525">
            <a:noFill/>
            <a:miter lim="800000"/>
            <a:headEnd/>
            <a:tailEnd/>
          </a:ln>
        </p:spPr>
      </p:pic>
      <p:pic>
        <p:nvPicPr>
          <p:cNvPr id="32" name="Picture 31" descr="Untitled.png"/>
          <p:cNvPicPr>
            <a:picLocks noChangeAspect="1"/>
          </p:cNvPicPr>
          <p:nvPr/>
        </p:nvPicPr>
        <p:blipFill>
          <a:blip r:embed="rId12"/>
          <a:stretch>
            <a:fillRect/>
          </a:stretch>
        </p:blipFill>
        <p:spPr>
          <a:xfrm>
            <a:off x="4495800" y="2427402"/>
            <a:ext cx="2362200" cy="1430224"/>
          </a:xfrm>
          <a:prstGeom prst="rect">
            <a:avLst/>
          </a:prstGeom>
        </p:spPr>
      </p:pic>
      <p:pic>
        <p:nvPicPr>
          <p:cNvPr id="19471" name="Picture 12"/>
          <p:cNvPicPr>
            <a:picLocks noChangeAspect="1" noChangeArrowheads="1"/>
          </p:cNvPicPr>
          <p:nvPr/>
        </p:nvPicPr>
        <p:blipFill>
          <a:blip r:embed="rId13"/>
          <a:srcRect/>
          <a:stretch>
            <a:fillRect/>
          </a:stretch>
        </p:blipFill>
        <p:spPr bwMode="auto">
          <a:xfrm>
            <a:off x="207963" y="673100"/>
            <a:ext cx="2216150" cy="893763"/>
          </a:xfrm>
          <a:prstGeom prst="rect">
            <a:avLst/>
          </a:prstGeom>
          <a:noFill/>
          <a:ln w="9525">
            <a:noFill/>
            <a:miter lim="800000"/>
            <a:headEnd/>
            <a:tailEnd/>
          </a:ln>
        </p:spPr>
      </p:pic>
      <p:sp>
        <p:nvSpPr>
          <p:cNvPr id="19473" name="Text Box 14"/>
          <p:cNvSpPr txBox="1">
            <a:spLocks noChangeArrowheads="1"/>
          </p:cNvSpPr>
          <p:nvPr/>
        </p:nvSpPr>
        <p:spPr bwMode="auto">
          <a:xfrm>
            <a:off x="6934200" y="4159250"/>
            <a:ext cx="1593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Robots</a:t>
            </a:r>
          </a:p>
        </p:txBody>
      </p:sp>
      <p:sp>
        <p:nvSpPr>
          <p:cNvPr id="19474" name="Text Box 15"/>
          <p:cNvSpPr txBox="1">
            <a:spLocks noChangeArrowheads="1"/>
          </p:cNvSpPr>
          <p:nvPr/>
        </p:nvSpPr>
        <p:spPr bwMode="auto">
          <a:xfrm>
            <a:off x="5334000" y="5988050"/>
            <a:ext cx="3255962"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B3FFD5"/>
                </a:solidFill>
              </a:rPr>
              <a:t>Supercomputers</a:t>
            </a:r>
          </a:p>
        </p:txBody>
      </p:sp>
      <p:sp>
        <p:nvSpPr>
          <p:cNvPr id="19475" name="Text Box 16"/>
          <p:cNvSpPr txBox="1">
            <a:spLocks noChangeArrowheads="1"/>
          </p:cNvSpPr>
          <p:nvPr/>
        </p:nvSpPr>
        <p:spPr bwMode="auto">
          <a:xfrm>
            <a:off x="1939925" y="5641975"/>
            <a:ext cx="32559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FF00"/>
                </a:solidFill>
              </a:rPr>
              <a:t>Automobiles</a:t>
            </a:r>
          </a:p>
        </p:txBody>
      </p:sp>
      <p:sp>
        <p:nvSpPr>
          <p:cNvPr id="19476" name="Text Box 17"/>
          <p:cNvSpPr txBox="1">
            <a:spLocks noChangeArrowheads="1"/>
          </p:cNvSpPr>
          <p:nvPr/>
        </p:nvSpPr>
        <p:spPr bwMode="auto">
          <a:xfrm>
            <a:off x="2701925" y="2884488"/>
            <a:ext cx="166211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Laptops</a:t>
            </a:r>
          </a:p>
        </p:txBody>
      </p:sp>
      <p:sp>
        <p:nvSpPr>
          <p:cNvPr id="19477" name="Text Box 18"/>
          <p:cNvSpPr txBox="1">
            <a:spLocks noChangeArrowheads="1"/>
          </p:cNvSpPr>
          <p:nvPr/>
        </p:nvSpPr>
        <p:spPr bwMode="auto">
          <a:xfrm>
            <a:off x="3394075" y="1673225"/>
            <a:ext cx="1662113"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Set-top boxes</a:t>
            </a:r>
          </a:p>
        </p:txBody>
      </p:sp>
      <p:sp>
        <p:nvSpPr>
          <p:cNvPr id="19479" name="Text Box 20"/>
          <p:cNvSpPr txBox="1">
            <a:spLocks noChangeArrowheads="1"/>
          </p:cNvSpPr>
          <p:nvPr/>
        </p:nvSpPr>
        <p:spPr bwMode="auto">
          <a:xfrm>
            <a:off x="685800" y="4267200"/>
            <a:ext cx="1593850" cy="902791"/>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C997"/>
                </a:solidFill>
              </a:rPr>
              <a:t>Smart phones</a:t>
            </a:r>
          </a:p>
        </p:txBody>
      </p:sp>
      <p:sp>
        <p:nvSpPr>
          <p:cNvPr id="19480" name="Text Box 21"/>
          <p:cNvSpPr txBox="1">
            <a:spLocks noChangeArrowheads="1"/>
          </p:cNvSpPr>
          <p:nvPr/>
        </p:nvSpPr>
        <p:spPr bwMode="auto">
          <a:xfrm>
            <a:off x="5037137" y="2965704"/>
            <a:ext cx="1592263" cy="501143"/>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B862"/>
                </a:solidFill>
              </a:rPr>
              <a:t>Servers</a:t>
            </a:r>
          </a:p>
        </p:txBody>
      </p:sp>
      <p:sp>
        <p:nvSpPr>
          <p:cNvPr id="19481" name="Text Box 22"/>
          <p:cNvSpPr txBox="1">
            <a:spLocks noChangeArrowheads="1"/>
          </p:cNvSpPr>
          <p:nvPr/>
        </p:nvSpPr>
        <p:spPr bwMode="auto">
          <a:xfrm>
            <a:off x="1143000" y="2543175"/>
            <a:ext cx="1593850"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Media Players</a:t>
            </a:r>
          </a:p>
        </p:txBody>
      </p:sp>
      <p:sp>
        <p:nvSpPr>
          <p:cNvPr id="19482" name="Text Box 23"/>
          <p:cNvSpPr txBox="1">
            <a:spLocks noChangeArrowheads="1"/>
          </p:cNvSpPr>
          <p:nvPr/>
        </p:nvSpPr>
        <p:spPr bwMode="auto">
          <a:xfrm>
            <a:off x="138113" y="609600"/>
            <a:ext cx="2355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Sensor Nets</a:t>
            </a:r>
          </a:p>
        </p:txBody>
      </p:sp>
      <p:sp>
        <p:nvSpPr>
          <p:cNvPr id="19484" name="Text Box 25"/>
          <p:cNvSpPr txBox="1">
            <a:spLocks noChangeArrowheads="1"/>
          </p:cNvSpPr>
          <p:nvPr/>
        </p:nvSpPr>
        <p:spPr bwMode="auto">
          <a:xfrm>
            <a:off x="5189537" y="4022725"/>
            <a:ext cx="15922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Routers</a:t>
            </a:r>
          </a:p>
        </p:txBody>
      </p:sp>
      <p:sp>
        <p:nvSpPr>
          <p:cNvPr id="19485" name="Text Box 26"/>
          <p:cNvSpPr txBox="1">
            <a:spLocks noChangeArrowheads="1"/>
          </p:cNvSpPr>
          <p:nvPr/>
        </p:nvSpPr>
        <p:spPr bwMode="auto">
          <a:xfrm>
            <a:off x="2355850" y="1069975"/>
            <a:ext cx="1800225"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t>Cameras</a:t>
            </a:r>
          </a:p>
        </p:txBody>
      </p:sp>
      <p:pic>
        <p:nvPicPr>
          <p:cNvPr id="31" name="Picture 30" descr="Untitled.png"/>
          <p:cNvPicPr>
            <a:picLocks noChangeAspect="1"/>
          </p:cNvPicPr>
          <p:nvPr/>
        </p:nvPicPr>
        <p:blipFill>
          <a:blip r:embed="rId14"/>
          <a:stretch>
            <a:fillRect/>
          </a:stretch>
        </p:blipFill>
        <p:spPr>
          <a:xfrm>
            <a:off x="6019800" y="609600"/>
            <a:ext cx="1565275" cy="2317750"/>
          </a:xfrm>
          <a:prstGeom prst="rect">
            <a:avLst/>
          </a:prstGeom>
        </p:spPr>
      </p:pic>
      <p:sp>
        <p:nvSpPr>
          <p:cNvPr id="19478" name="Text Box 19"/>
          <p:cNvSpPr txBox="1">
            <a:spLocks noChangeArrowheads="1"/>
          </p:cNvSpPr>
          <p:nvPr/>
        </p:nvSpPr>
        <p:spPr bwMode="auto">
          <a:xfrm>
            <a:off x="5791200" y="1371600"/>
            <a:ext cx="152400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0000"/>
                </a:solidFill>
              </a:rPr>
              <a:t>Games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ECA973-4C4F-314E-949C-3BB623ACA890}" type="slidenum">
              <a:rPr lang="en-US"/>
              <a:pPr/>
              <a:t>60</a:t>
            </a:fld>
            <a:endParaRPr lang="en-US" b="0">
              <a:solidFill>
                <a:srgbClr val="FBBA03"/>
              </a:solidFill>
            </a:endParaRPr>
          </a:p>
        </p:txBody>
      </p:sp>
      <p:sp>
        <p:nvSpPr>
          <p:cNvPr id="1112066" name="Rectangle 2"/>
          <p:cNvSpPr>
            <a:spLocks noGrp="1" noChangeArrowheads="1"/>
          </p:cNvSpPr>
          <p:nvPr>
            <p:ph type="title"/>
          </p:nvPr>
        </p:nvSpPr>
        <p:spPr/>
        <p:txBody>
          <a:bodyPr/>
          <a:lstStyle/>
          <a:p>
            <a:r>
              <a:rPr lang="en-US"/>
              <a:t>Stack versus GPR Organization</a:t>
            </a:r>
            <a:r>
              <a:rPr lang="en-US" sz="2800"/>
              <a:t/>
            </a:r>
            <a:br>
              <a:rPr lang="en-US" sz="2800"/>
            </a:br>
            <a:r>
              <a:rPr lang="en-US" sz="2000" i="1"/>
              <a:t>Amdahl, Blaauw and Brooks, 1964</a:t>
            </a:r>
          </a:p>
        </p:txBody>
      </p:sp>
      <p:sp>
        <p:nvSpPr>
          <p:cNvPr id="1112067" name="Rectangle 3"/>
          <p:cNvSpPr>
            <a:spLocks noGrp="1" noChangeArrowheads="1"/>
          </p:cNvSpPr>
          <p:nvPr>
            <p:ph type="body" idx="1"/>
          </p:nvPr>
        </p:nvSpPr>
        <p:spPr>
          <a:xfrm>
            <a:off x="838200" y="1371600"/>
            <a:ext cx="7554913" cy="4627563"/>
          </a:xfrm>
        </p:spPr>
        <p:txBody>
          <a:bodyPr/>
          <a:lstStyle/>
          <a:p>
            <a:pPr marL="230188" indent="-230188">
              <a:buFontTx/>
              <a:buNone/>
            </a:pPr>
            <a:r>
              <a:rPr lang="en-US" sz="2000"/>
              <a:t>1. The performance advantage of push down stack organization is derived from the presence of fast registers and not the way they are used.</a:t>
            </a:r>
          </a:p>
          <a:p>
            <a:pPr marL="230188" indent="-230188">
              <a:buFontTx/>
              <a:buNone/>
            </a:pPr>
            <a:r>
              <a:rPr lang="en-US" sz="2000"/>
              <a:t>2.“Surfacing” of data in stack which are “profitable” is approximately 50% because of constants and common subexpressions.</a:t>
            </a:r>
          </a:p>
          <a:p>
            <a:pPr marL="230188" indent="-230188">
              <a:buFontTx/>
              <a:buNone/>
            </a:pPr>
            <a:r>
              <a:rPr lang="en-US" sz="2000"/>
              <a:t>3. Advantage of instruction density because of implicit addresses is equaled if short addresses to specify registers are allowed.</a:t>
            </a:r>
          </a:p>
          <a:p>
            <a:pPr marL="230188" indent="-230188">
              <a:buFontTx/>
              <a:buNone/>
            </a:pPr>
            <a:r>
              <a:rPr lang="en-US" sz="2000"/>
              <a:t>4. Management of finite depth stack causes complexity.</a:t>
            </a:r>
          </a:p>
          <a:p>
            <a:pPr marL="230188" indent="-230188">
              <a:buFontTx/>
              <a:buNone/>
            </a:pPr>
            <a:r>
              <a:rPr lang="en-US" sz="2000"/>
              <a:t>5. Recursive subroutine advantage can be realized only with the help of an independent stack for addressing.</a:t>
            </a:r>
          </a:p>
          <a:p>
            <a:pPr marL="230188" indent="-230188">
              <a:buFontTx/>
              <a:buNone/>
            </a:pPr>
            <a:r>
              <a:rPr lang="en-US" sz="2000"/>
              <a:t>6. Fitting variable-length fields into fixed-width word is awkward.</a:t>
            </a:r>
          </a:p>
          <a:p>
            <a:pPr marL="230188" indent="-230188"/>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2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2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2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2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2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7" grpId="0" build="p"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4AED49B-50B3-D140-BF0C-2740BACA5276}" type="slidenum">
              <a:rPr lang="en-US"/>
              <a:pPr/>
              <a:t>61</a:t>
            </a:fld>
            <a:endParaRPr lang="en-US" b="0">
              <a:solidFill>
                <a:srgbClr val="FBBA03"/>
              </a:solidFill>
            </a:endParaRPr>
          </a:p>
        </p:txBody>
      </p:sp>
      <p:sp>
        <p:nvSpPr>
          <p:cNvPr id="1114114" name="Rectangle 2"/>
          <p:cNvSpPr>
            <a:spLocks noGrp="1" noChangeArrowheads="1"/>
          </p:cNvSpPr>
          <p:nvPr>
            <p:ph type="body" idx="1"/>
          </p:nvPr>
        </p:nvSpPr>
        <p:spPr>
          <a:xfrm>
            <a:off x="1077913" y="1454150"/>
            <a:ext cx="6907212" cy="1746250"/>
          </a:xfrm>
        </p:spPr>
        <p:txBody>
          <a:bodyPr/>
          <a:lstStyle/>
          <a:p>
            <a:pPr marL="230188" indent="-230188">
              <a:spcBef>
                <a:spcPct val="0"/>
              </a:spcBef>
              <a:buFontTx/>
              <a:buNone/>
            </a:pPr>
            <a:r>
              <a:rPr lang="en-US" sz="2000"/>
              <a:t>1. Stack programs are not smaller if short (Register) addresses are permitted.</a:t>
            </a:r>
          </a:p>
          <a:p>
            <a:pPr marL="627063" lvl="1">
              <a:spcBef>
                <a:spcPct val="0"/>
              </a:spcBef>
              <a:buFontTx/>
              <a:buNone/>
            </a:pPr>
            <a:endParaRPr lang="en-US" sz="2000"/>
          </a:p>
          <a:p>
            <a:pPr marL="230188" indent="-230188">
              <a:spcBef>
                <a:spcPct val="0"/>
              </a:spcBef>
              <a:buFontTx/>
              <a:buNone/>
            </a:pPr>
            <a:r>
              <a:rPr lang="en-US" sz="2000"/>
              <a:t>2. Modern compilers can manage fast register space better than the stack discipline.</a:t>
            </a:r>
          </a:p>
        </p:txBody>
      </p:sp>
      <p:sp>
        <p:nvSpPr>
          <p:cNvPr id="1114115" name="Rectangle 3"/>
          <p:cNvSpPr>
            <a:spLocks noGrp="1" noChangeArrowheads="1"/>
          </p:cNvSpPr>
          <p:nvPr>
            <p:ph type="title"/>
          </p:nvPr>
        </p:nvSpPr>
        <p:spPr>
          <a:xfrm>
            <a:off x="238125" y="417513"/>
            <a:ext cx="8283575" cy="831850"/>
          </a:xfrm>
        </p:spPr>
        <p:txBody>
          <a:bodyPr/>
          <a:lstStyle/>
          <a:p>
            <a:r>
              <a:rPr lang="en-US"/>
              <a:t>Stack Machines </a:t>
            </a:r>
            <a:r>
              <a:rPr lang="en-US" sz="1800"/>
              <a:t>(Mostly)</a:t>
            </a:r>
            <a:r>
              <a:rPr lang="en-US"/>
              <a:t> Died by 1980</a:t>
            </a:r>
          </a:p>
        </p:txBody>
      </p:sp>
      <p:sp>
        <p:nvSpPr>
          <p:cNvPr id="1114116" name="Text Box 4"/>
          <p:cNvSpPr txBox="1">
            <a:spLocks noChangeArrowheads="1"/>
          </p:cNvSpPr>
          <p:nvPr/>
        </p:nvSpPr>
        <p:spPr bwMode="auto">
          <a:xfrm>
            <a:off x="1885950" y="3200400"/>
            <a:ext cx="6875463" cy="366713"/>
          </a:xfrm>
          <a:prstGeom prst="rect">
            <a:avLst/>
          </a:prstGeom>
          <a:noFill/>
          <a:ln w="9525">
            <a:noFill/>
            <a:miter lim="800000"/>
            <a:headEnd/>
            <a:tailEnd/>
          </a:ln>
          <a:effectLst/>
        </p:spPr>
        <p:txBody>
          <a:bodyPr wrap="none">
            <a:prstTxWarp prst="textNoShape">
              <a:avLst/>
            </a:prstTxWarp>
            <a:spAutoFit/>
          </a:bodyPr>
          <a:lstStyle/>
          <a:p>
            <a:pPr>
              <a:lnSpc>
                <a:spcPct val="90000"/>
              </a:lnSpc>
              <a:spcBef>
                <a:spcPct val="0"/>
              </a:spcBef>
            </a:pPr>
            <a:r>
              <a:rPr lang="en-US" sz="2000" i="1">
                <a:solidFill>
                  <a:srgbClr val="FF0000"/>
                </a:solidFill>
                <a:latin typeface="Verdana" charset="0"/>
              </a:rPr>
              <a:t>GPR’s and caches are better than stack and displays</a:t>
            </a:r>
            <a:endParaRPr lang="en-US" sz="2400">
              <a:solidFill>
                <a:srgbClr val="FF0000"/>
              </a:solidFill>
              <a:latin typeface="Courier New" charset="0"/>
            </a:endParaRPr>
          </a:p>
        </p:txBody>
      </p:sp>
      <p:sp>
        <p:nvSpPr>
          <p:cNvPr id="1114117" name="Text Box 5"/>
          <p:cNvSpPr txBox="1">
            <a:spLocks noChangeArrowheads="1"/>
          </p:cNvSpPr>
          <p:nvPr/>
        </p:nvSpPr>
        <p:spPr bwMode="auto">
          <a:xfrm>
            <a:off x="1187450" y="3768725"/>
            <a:ext cx="7727950" cy="1190625"/>
          </a:xfrm>
          <a:prstGeom prst="rect">
            <a:avLst/>
          </a:prstGeom>
          <a:noFill/>
          <a:ln w="9525">
            <a:noFill/>
            <a:miter lim="800000"/>
            <a:headEnd/>
            <a:tailEnd/>
          </a:ln>
          <a:effectLst/>
        </p:spPr>
        <p:txBody>
          <a:bodyPr wrap="none">
            <a:prstTxWarp prst="textNoShape">
              <a:avLst/>
            </a:prstTxWarp>
            <a:spAutoFit/>
          </a:bodyPr>
          <a:lstStyle/>
          <a:p>
            <a:pPr>
              <a:lnSpc>
                <a:spcPct val="90000"/>
              </a:lnSpc>
              <a:spcBef>
                <a:spcPct val="0"/>
              </a:spcBef>
            </a:pPr>
            <a:r>
              <a:rPr lang="en-US" sz="2000" i="1">
                <a:solidFill>
                  <a:srgbClr val="56127A"/>
                </a:solidFill>
                <a:latin typeface="Verdana" charset="0"/>
              </a:rPr>
              <a:t>Early language-directed architectures often did not</a:t>
            </a:r>
          </a:p>
          <a:p>
            <a:pPr>
              <a:lnSpc>
                <a:spcPct val="90000"/>
              </a:lnSpc>
              <a:spcBef>
                <a:spcPct val="0"/>
              </a:spcBef>
            </a:pPr>
            <a:r>
              <a:rPr lang="en-US" sz="2000" i="1">
                <a:solidFill>
                  <a:srgbClr val="56127A"/>
                </a:solidFill>
                <a:latin typeface="Verdana" charset="0"/>
              </a:rPr>
              <a:t>take into account the role of compilers! </a:t>
            </a:r>
          </a:p>
          <a:p>
            <a:pPr>
              <a:lnSpc>
                <a:spcPct val="90000"/>
              </a:lnSpc>
              <a:spcBef>
                <a:spcPct val="0"/>
              </a:spcBef>
            </a:pPr>
            <a:endParaRPr lang="en-US" sz="2000" i="1">
              <a:solidFill>
                <a:srgbClr val="56127A"/>
              </a:solidFill>
              <a:latin typeface="Verdana" charset="0"/>
            </a:endParaRPr>
          </a:p>
          <a:p>
            <a:pPr>
              <a:lnSpc>
                <a:spcPct val="90000"/>
              </a:lnSpc>
              <a:spcBef>
                <a:spcPct val="0"/>
              </a:spcBef>
            </a:pPr>
            <a:r>
              <a:rPr lang="en-US" sz="2000">
                <a:solidFill>
                  <a:schemeClr val="tx1"/>
                </a:solidFill>
                <a:latin typeface="Verdana" charset="0"/>
              </a:rPr>
              <a:t>	</a:t>
            </a:r>
            <a:r>
              <a:rPr lang="en-US" sz="2000">
                <a:solidFill>
                  <a:srgbClr val="56127A"/>
                </a:solidFill>
                <a:latin typeface="Verdana" charset="0"/>
              </a:rPr>
              <a:t>B5000, B6700, HP 3000, ICL 2900, Symbolics 3600</a:t>
            </a:r>
            <a:endParaRPr lang="en-US" sz="2400">
              <a:solidFill>
                <a:srgbClr val="56127A"/>
              </a:solidFill>
              <a:latin typeface="Courier New" charset="0"/>
            </a:endParaRPr>
          </a:p>
        </p:txBody>
      </p:sp>
      <p:sp>
        <p:nvSpPr>
          <p:cNvPr id="1114118" name="Text Box 6"/>
          <p:cNvSpPr txBox="1">
            <a:spLocks noChangeArrowheads="1"/>
          </p:cNvSpPr>
          <p:nvPr/>
        </p:nvSpPr>
        <p:spPr bwMode="auto">
          <a:xfrm>
            <a:off x="1066800" y="5638800"/>
            <a:ext cx="8001000" cy="915988"/>
          </a:xfrm>
          <a:prstGeom prst="rect">
            <a:avLst/>
          </a:prstGeom>
          <a:noFill/>
          <a:ln w="9525">
            <a:noFill/>
            <a:miter lim="800000"/>
            <a:headEnd/>
            <a:tailEnd/>
          </a:ln>
          <a:effectLst/>
        </p:spPr>
        <p:txBody>
          <a:bodyPr>
            <a:prstTxWarp prst="textNoShape">
              <a:avLst/>
            </a:prstTxWarp>
            <a:spAutoFit/>
          </a:bodyPr>
          <a:lstStyle/>
          <a:p>
            <a:pPr>
              <a:lnSpc>
                <a:spcPct val="90000"/>
              </a:lnSpc>
              <a:spcBef>
                <a:spcPct val="0"/>
              </a:spcBef>
            </a:pPr>
            <a:r>
              <a:rPr lang="en-US" sz="2000" b="1" i="1">
                <a:solidFill>
                  <a:schemeClr val="tx1"/>
                </a:solidFill>
                <a:latin typeface="Verdana" charset="0"/>
              </a:rPr>
              <a:t>Some would claim that an echo of this mistake is visible in the SPARC architecture register windows - more later…</a:t>
            </a:r>
            <a:endParaRPr lang="en-US" sz="2400" b="1">
              <a:solidFill>
                <a:schemeClr val="tx1"/>
              </a:solidFill>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4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41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4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4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41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14" grpId="0" build="p" autoUpdateAnimBg="0"/>
      <p:bldP spid="1114116" grpId="0" autoUpdateAnimBg="0"/>
      <p:bldP spid="1114117" grpId="0" autoUpdateAnimBg="0"/>
      <p:bldP spid="1114118" grpId="0" build="p" autoUpdateAnimBg="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06C043-4200-E14F-BA3A-E69FEF419BDB}" type="slidenum">
              <a:rPr lang="en-US"/>
              <a:pPr/>
              <a:t>62</a:t>
            </a:fld>
            <a:endParaRPr lang="en-US" b="0">
              <a:solidFill>
                <a:srgbClr val="FBBA03"/>
              </a:solidFill>
            </a:endParaRPr>
          </a:p>
        </p:txBody>
      </p:sp>
      <p:sp>
        <p:nvSpPr>
          <p:cNvPr id="1116162" name="Rectangle 2"/>
          <p:cNvSpPr>
            <a:spLocks noGrp="1" noChangeArrowheads="1"/>
          </p:cNvSpPr>
          <p:nvPr>
            <p:ph type="title"/>
          </p:nvPr>
        </p:nvSpPr>
        <p:spPr>
          <a:xfrm>
            <a:off x="300038" y="533400"/>
            <a:ext cx="7162800" cy="673100"/>
          </a:xfrm>
        </p:spPr>
        <p:txBody>
          <a:bodyPr/>
          <a:lstStyle/>
          <a:p>
            <a:r>
              <a:rPr lang="en-US"/>
              <a:t>Stacks post-1980</a:t>
            </a:r>
          </a:p>
        </p:txBody>
      </p:sp>
      <p:sp>
        <p:nvSpPr>
          <p:cNvPr id="1116163" name="Rectangle 3"/>
          <p:cNvSpPr>
            <a:spLocks noGrp="1" noChangeArrowheads="1"/>
          </p:cNvSpPr>
          <p:nvPr>
            <p:ph type="body" idx="1"/>
          </p:nvPr>
        </p:nvSpPr>
        <p:spPr>
          <a:xfrm>
            <a:off x="304800" y="1143000"/>
            <a:ext cx="8534400" cy="5319713"/>
          </a:xfrm>
          <a:noFill/>
          <a:ln/>
        </p:spPr>
        <p:txBody>
          <a:bodyPr/>
          <a:lstStyle/>
          <a:p>
            <a:pPr>
              <a:lnSpc>
                <a:spcPct val="100000"/>
              </a:lnSpc>
              <a:spcBef>
                <a:spcPct val="0"/>
              </a:spcBef>
            </a:pPr>
            <a:r>
              <a:rPr lang="en-US"/>
              <a:t> Inmos Transputers (1985-2000)</a:t>
            </a:r>
          </a:p>
          <a:p>
            <a:pPr lvl="1">
              <a:lnSpc>
                <a:spcPct val="100000"/>
              </a:lnSpc>
              <a:spcBef>
                <a:spcPct val="0"/>
              </a:spcBef>
            </a:pPr>
            <a:r>
              <a:rPr lang="en-US" sz="2000"/>
              <a:t>Designed to support many parallel processes in Occam language</a:t>
            </a:r>
          </a:p>
          <a:p>
            <a:pPr lvl="1">
              <a:lnSpc>
                <a:spcPct val="100000"/>
              </a:lnSpc>
              <a:spcBef>
                <a:spcPct val="0"/>
              </a:spcBef>
            </a:pPr>
            <a:r>
              <a:rPr lang="en-US" sz="2000"/>
              <a:t>Fixed-height stack design simplified implementation</a:t>
            </a:r>
          </a:p>
          <a:p>
            <a:pPr lvl="1">
              <a:lnSpc>
                <a:spcPct val="100000"/>
              </a:lnSpc>
              <a:spcBef>
                <a:spcPct val="0"/>
              </a:spcBef>
            </a:pPr>
            <a:r>
              <a:rPr lang="en-US" sz="2000"/>
              <a:t>Stack trashed on context swap (fast context switches)</a:t>
            </a:r>
          </a:p>
          <a:p>
            <a:pPr lvl="1">
              <a:lnSpc>
                <a:spcPct val="100000"/>
              </a:lnSpc>
              <a:spcBef>
                <a:spcPct val="0"/>
              </a:spcBef>
            </a:pPr>
            <a:r>
              <a:rPr lang="en-US" sz="2000"/>
              <a:t>Inmos T800 was world’s fastest microprocessor in late 80’s</a:t>
            </a:r>
          </a:p>
          <a:p>
            <a:pPr>
              <a:lnSpc>
                <a:spcPct val="100000"/>
              </a:lnSpc>
              <a:spcBef>
                <a:spcPct val="0"/>
              </a:spcBef>
            </a:pPr>
            <a:r>
              <a:rPr lang="en-US"/>
              <a:t> Forth machines</a:t>
            </a:r>
          </a:p>
          <a:p>
            <a:pPr lvl="1">
              <a:lnSpc>
                <a:spcPct val="100000"/>
              </a:lnSpc>
              <a:spcBef>
                <a:spcPct val="0"/>
              </a:spcBef>
            </a:pPr>
            <a:r>
              <a:rPr lang="en-US" sz="2000"/>
              <a:t>Direct support for Forth execution in small embedded real-time environments</a:t>
            </a:r>
          </a:p>
          <a:p>
            <a:pPr lvl="1">
              <a:lnSpc>
                <a:spcPct val="100000"/>
              </a:lnSpc>
              <a:spcBef>
                <a:spcPct val="0"/>
              </a:spcBef>
            </a:pPr>
            <a:r>
              <a:rPr lang="en-US" sz="2000"/>
              <a:t>Several manufacturers (Rockwell, Patriot Scientific)</a:t>
            </a:r>
          </a:p>
          <a:p>
            <a:pPr>
              <a:lnSpc>
                <a:spcPct val="100000"/>
              </a:lnSpc>
              <a:spcBef>
                <a:spcPct val="0"/>
              </a:spcBef>
            </a:pPr>
            <a:r>
              <a:rPr lang="en-US"/>
              <a:t> Java Virtual Machine</a:t>
            </a:r>
          </a:p>
          <a:p>
            <a:pPr lvl="1">
              <a:lnSpc>
                <a:spcPct val="100000"/>
              </a:lnSpc>
              <a:spcBef>
                <a:spcPct val="0"/>
              </a:spcBef>
            </a:pPr>
            <a:r>
              <a:rPr lang="en-US" sz="2000"/>
              <a:t>Designed for software emulation, not direct hardware execution</a:t>
            </a:r>
          </a:p>
          <a:p>
            <a:pPr lvl="1">
              <a:lnSpc>
                <a:spcPct val="100000"/>
              </a:lnSpc>
              <a:spcBef>
                <a:spcPct val="0"/>
              </a:spcBef>
            </a:pPr>
            <a:r>
              <a:rPr lang="en-US" sz="2000"/>
              <a:t>Sun PicoJava implementation + others</a:t>
            </a:r>
          </a:p>
          <a:p>
            <a:pPr>
              <a:lnSpc>
                <a:spcPct val="100000"/>
              </a:lnSpc>
              <a:spcBef>
                <a:spcPct val="0"/>
              </a:spcBef>
            </a:pPr>
            <a:r>
              <a:rPr lang="en-US"/>
              <a:t> Intel x87 floating-point unit</a:t>
            </a:r>
          </a:p>
          <a:p>
            <a:pPr lvl="1">
              <a:lnSpc>
                <a:spcPct val="100000"/>
              </a:lnSpc>
              <a:spcBef>
                <a:spcPct val="0"/>
              </a:spcBef>
            </a:pPr>
            <a:r>
              <a:rPr lang="en-US" sz="2000"/>
              <a:t>Severely broken stack model for FP arithmetic</a:t>
            </a:r>
          </a:p>
          <a:p>
            <a:pPr lvl="1">
              <a:lnSpc>
                <a:spcPct val="100000"/>
              </a:lnSpc>
              <a:spcBef>
                <a:spcPct val="0"/>
              </a:spcBef>
            </a:pPr>
            <a:r>
              <a:rPr lang="en-US" sz="2000"/>
              <a:t>Deprecated in Pentium-4, replaced with SSE2 FP registers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161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16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161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161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1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161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11616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61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1616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1616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1616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11616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1161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3" grpId="0" build="p" autoUpdateAnimBg="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2" name="Slide Number Placeholder 5"/>
          <p:cNvSpPr>
            <a:spLocks noGrp="1"/>
          </p:cNvSpPr>
          <p:nvPr>
            <p:ph type="sldNum" sz="quarter" idx="12"/>
          </p:nvPr>
        </p:nvSpPr>
        <p:spPr>
          <a:noFill/>
        </p:spPr>
        <p:txBody>
          <a:bodyPr/>
          <a:lstStyle/>
          <a:p>
            <a:fld id="{57B7977E-7984-3D4C-B58F-46BF9CEA44DE}" type="slidenum">
              <a:rPr lang="en-US"/>
              <a:pPr/>
              <a:t>63</a:t>
            </a:fld>
            <a:endParaRPr lang="en-US" b="0">
              <a:solidFill>
                <a:srgbClr val="FBBA03"/>
              </a:solidFill>
            </a:endParaRPr>
          </a:p>
        </p:txBody>
      </p:sp>
      <p:sp>
        <p:nvSpPr>
          <p:cNvPr id="119813" name="Rectangle 2"/>
          <p:cNvSpPr>
            <a:spLocks noGrp="1" noChangeArrowheads="1"/>
          </p:cNvSpPr>
          <p:nvPr>
            <p:ph type="title"/>
          </p:nvPr>
        </p:nvSpPr>
        <p:spPr>
          <a:xfrm>
            <a:off x="334963" y="387350"/>
            <a:ext cx="7153275" cy="823913"/>
          </a:xfrm>
          <a:noFill/>
        </p:spPr>
        <p:txBody>
          <a:bodyPr lIns="90343" tIns="44379" rIns="90343" bIns="44379"/>
          <a:lstStyle/>
          <a:p>
            <a:r>
              <a:rPr lang="en-US"/>
              <a:t>Software Developments</a:t>
            </a:r>
          </a:p>
        </p:txBody>
      </p:sp>
      <p:sp>
        <p:nvSpPr>
          <p:cNvPr id="119814" name="Rectangle 3"/>
          <p:cNvSpPr>
            <a:spLocks noChangeArrowheads="1"/>
          </p:cNvSpPr>
          <p:nvPr/>
        </p:nvSpPr>
        <p:spPr bwMode="auto">
          <a:xfrm>
            <a:off x="881063" y="1339850"/>
            <a:ext cx="7421562" cy="3051175"/>
          </a:xfrm>
          <a:prstGeom prst="rect">
            <a:avLst/>
          </a:prstGeom>
          <a:noFill/>
          <a:ln w="76200" cmpd="tri">
            <a:noFill/>
            <a:miter lim="800000"/>
            <a:headEnd/>
            <a:tailEnd/>
          </a:ln>
        </p:spPr>
        <p:txBody>
          <a:bodyPr wrap="none" lIns="90343" tIns="44379" rIns="90343" bIns="44379">
            <a:prstTxWarp prst="textNoShape">
              <a:avLst/>
            </a:prstTxWarp>
            <a:spAutoFit/>
          </a:bodyPr>
          <a:lstStyle/>
          <a:p>
            <a:pPr defTabSz="912813">
              <a:lnSpc>
                <a:spcPct val="90000"/>
              </a:lnSpc>
              <a:spcBef>
                <a:spcPct val="0"/>
              </a:spcBef>
            </a:pPr>
            <a:r>
              <a:rPr lang="en-US" sz="2400">
                <a:solidFill>
                  <a:schemeClr val="tx1"/>
                </a:solidFill>
                <a:latin typeface="Verdana" charset="0"/>
              </a:rPr>
              <a:t>up to 1955	Libraries of numerical routines</a:t>
            </a:r>
          </a:p>
          <a:p>
            <a:pPr marL="1825625" lvl="4" defTabSz="912813">
              <a:lnSpc>
                <a:spcPct val="90000"/>
              </a:lnSpc>
              <a:spcBef>
                <a:spcPct val="0"/>
              </a:spcBef>
            </a:pPr>
            <a:r>
              <a:rPr lang="en-US" sz="2400">
                <a:solidFill>
                  <a:schemeClr val="tx1"/>
                </a:solidFill>
                <a:latin typeface="Verdana" charset="0"/>
              </a:rPr>
              <a:t>   </a:t>
            </a:r>
            <a:r>
              <a:rPr lang="en-US" sz="1800">
                <a:solidFill>
                  <a:schemeClr val="tx1"/>
                </a:solidFill>
                <a:latin typeface="Verdana" charset="0"/>
              </a:rPr>
              <a:t>-</a:t>
            </a:r>
            <a:r>
              <a:rPr lang="en-US" sz="2400">
                <a:solidFill>
                  <a:schemeClr val="tx1"/>
                </a:solidFill>
                <a:latin typeface="Verdana" charset="0"/>
              </a:rPr>
              <a:t> </a:t>
            </a:r>
            <a:r>
              <a:rPr lang="en-US" sz="1800">
                <a:solidFill>
                  <a:srgbClr val="56127A"/>
                </a:solidFill>
                <a:latin typeface="Verdana" charset="0"/>
              </a:rPr>
              <a:t>Floating point operations</a:t>
            </a:r>
          </a:p>
          <a:p>
            <a:pPr marL="1825625" lvl="4" defTabSz="912813">
              <a:lnSpc>
                <a:spcPct val="90000"/>
              </a:lnSpc>
              <a:spcBef>
                <a:spcPct val="0"/>
              </a:spcBef>
            </a:pPr>
            <a:r>
              <a:rPr lang="en-US" sz="1800">
                <a:solidFill>
                  <a:srgbClr val="56127A"/>
                </a:solidFill>
                <a:latin typeface="Verdana" charset="0"/>
              </a:rPr>
              <a:t>    - Transcendental functions</a:t>
            </a:r>
          </a:p>
          <a:p>
            <a:pPr marL="1825625" lvl="4" defTabSz="912813">
              <a:lnSpc>
                <a:spcPct val="90000"/>
              </a:lnSpc>
              <a:spcBef>
                <a:spcPct val="0"/>
              </a:spcBef>
            </a:pPr>
            <a:r>
              <a:rPr lang="en-US" sz="1800">
                <a:solidFill>
                  <a:srgbClr val="56127A"/>
                </a:solidFill>
                <a:latin typeface="Verdana" charset="0"/>
              </a:rPr>
              <a:t>    - Matrix manipulation, equation solvers, . . .</a:t>
            </a:r>
          </a:p>
          <a:p>
            <a:pPr marL="1825625" lvl="4" defTabSz="912813">
              <a:lnSpc>
                <a:spcPct val="90000"/>
              </a:lnSpc>
              <a:spcBef>
                <a:spcPct val="0"/>
              </a:spcBef>
            </a:pPr>
            <a:endParaRPr lang="en-US" sz="1800">
              <a:solidFill>
                <a:srgbClr val="56127A"/>
              </a:solidFill>
              <a:latin typeface="Verdana" charset="0"/>
            </a:endParaRPr>
          </a:p>
          <a:p>
            <a:pPr defTabSz="912813">
              <a:lnSpc>
                <a:spcPct val="90000"/>
              </a:lnSpc>
              <a:spcBef>
                <a:spcPct val="0"/>
              </a:spcBef>
            </a:pPr>
            <a:r>
              <a:rPr lang="en-US" sz="2400">
                <a:solidFill>
                  <a:schemeClr val="tx1"/>
                </a:solidFill>
                <a:latin typeface="Verdana" charset="0"/>
              </a:rPr>
              <a:t>1955-60	</a:t>
            </a:r>
            <a:r>
              <a:rPr lang="en-US" sz="2400" i="1">
                <a:solidFill>
                  <a:schemeClr val="tx1"/>
                </a:solidFill>
                <a:latin typeface="Verdana" charset="0"/>
              </a:rPr>
              <a:t>High level Languages</a:t>
            </a:r>
            <a:r>
              <a:rPr lang="en-US" sz="2400">
                <a:solidFill>
                  <a:schemeClr val="tx1"/>
                </a:solidFill>
                <a:latin typeface="Verdana" charset="0"/>
              </a:rPr>
              <a:t> - </a:t>
            </a:r>
            <a:r>
              <a:rPr lang="en-US" sz="2000">
                <a:solidFill>
                  <a:srgbClr val="56127A"/>
                </a:solidFill>
                <a:latin typeface="Verdana" charset="0"/>
              </a:rPr>
              <a:t>Fortran 1956</a:t>
            </a:r>
            <a:endParaRPr lang="en-US" sz="2000" i="1">
              <a:solidFill>
                <a:srgbClr val="56127A"/>
              </a:solidFill>
              <a:latin typeface="Verdana" charset="0"/>
            </a:endParaRPr>
          </a:p>
          <a:p>
            <a:pPr marL="1825625" lvl="4" defTabSz="912813">
              <a:lnSpc>
                <a:spcPct val="90000"/>
              </a:lnSpc>
              <a:spcBef>
                <a:spcPct val="0"/>
              </a:spcBef>
            </a:pPr>
            <a:r>
              <a:rPr lang="en-US" sz="2400" i="1">
                <a:solidFill>
                  <a:schemeClr val="tx1"/>
                </a:solidFill>
                <a:latin typeface="Verdana" charset="0"/>
              </a:rPr>
              <a:t>Operating Systems</a:t>
            </a:r>
            <a:r>
              <a:rPr lang="en-US" sz="2400">
                <a:solidFill>
                  <a:schemeClr val="tx1"/>
                </a:solidFill>
                <a:latin typeface="Verdana" charset="0"/>
              </a:rPr>
              <a:t> -   </a:t>
            </a:r>
          </a:p>
          <a:p>
            <a:pPr marL="1825625" lvl="4" defTabSz="912813">
              <a:lnSpc>
                <a:spcPct val="90000"/>
              </a:lnSpc>
              <a:spcBef>
                <a:spcPct val="0"/>
              </a:spcBef>
            </a:pPr>
            <a:r>
              <a:rPr lang="en-US" sz="2400">
                <a:solidFill>
                  <a:schemeClr val="tx1"/>
                </a:solidFill>
                <a:latin typeface="Verdana" charset="0"/>
              </a:rPr>
              <a:t>   </a:t>
            </a:r>
            <a:r>
              <a:rPr lang="en-US" sz="1800">
                <a:solidFill>
                  <a:schemeClr val="tx1"/>
                </a:solidFill>
                <a:latin typeface="Verdana" charset="0"/>
              </a:rPr>
              <a:t>- </a:t>
            </a:r>
            <a:r>
              <a:rPr lang="en-US" sz="1800">
                <a:solidFill>
                  <a:srgbClr val="56127A"/>
                </a:solidFill>
                <a:latin typeface="Verdana" charset="0"/>
              </a:rPr>
              <a:t>Assemblers, Loaders, Linkers, Compilers</a:t>
            </a:r>
          </a:p>
          <a:p>
            <a:pPr marL="1825625" lvl="4" defTabSz="912813">
              <a:lnSpc>
                <a:spcPct val="90000"/>
              </a:lnSpc>
              <a:spcBef>
                <a:spcPct val="0"/>
              </a:spcBef>
            </a:pPr>
            <a:r>
              <a:rPr lang="en-US" sz="2400">
                <a:solidFill>
                  <a:srgbClr val="56127A"/>
                </a:solidFill>
                <a:latin typeface="Verdana" charset="0"/>
              </a:rPr>
              <a:t>   </a:t>
            </a:r>
            <a:r>
              <a:rPr lang="en-US" sz="1800">
                <a:solidFill>
                  <a:srgbClr val="56127A"/>
                </a:solidFill>
                <a:latin typeface="Verdana" charset="0"/>
              </a:rPr>
              <a:t>- Accounting programs to keep track of </a:t>
            </a:r>
          </a:p>
          <a:p>
            <a:pPr marL="1825625" lvl="4" defTabSz="912813">
              <a:lnSpc>
                <a:spcPct val="90000"/>
              </a:lnSpc>
              <a:spcBef>
                <a:spcPct val="0"/>
              </a:spcBef>
            </a:pPr>
            <a:r>
              <a:rPr lang="en-US" sz="1800">
                <a:solidFill>
                  <a:srgbClr val="56127A"/>
                </a:solidFill>
                <a:latin typeface="Verdana" charset="0"/>
              </a:rPr>
              <a:t>      usage and charges</a:t>
            </a:r>
          </a:p>
        </p:txBody>
      </p:sp>
      <p:sp>
        <p:nvSpPr>
          <p:cNvPr id="1007620" name="Text Box 4"/>
          <p:cNvSpPr txBox="1">
            <a:spLocks noChangeArrowheads="1"/>
          </p:cNvSpPr>
          <p:nvPr/>
        </p:nvSpPr>
        <p:spPr bwMode="auto">
          <a:xfrm>
            <a:off x="1203325" y="4646613"/>
            <a:ext cx="6732588" cy="1749425"/>
          </a:xfrm>
          <a:prstGeom prst="rect">
            <a:avLst/>
          </a:prstGeom>
          <a:no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400">
                <a:solidFill>
                  <a:schemeClr val="tx1"/>
                </a:solidFill>
                <a:latin typeface="Verdana" charset="0"/>
              </a:rPr>
              <a:t> Machines required </a:t>
            </a:r>
            <a:r>
              <a:rPr lang="en-US" sz="2400" i="1">
                <a:solidFill>
                  <a:schemeClr val="tx1"/>
                </a:solidFill>
                <a:latin typeface="Verdana" charset="0"/>
              </a:rPr>
              <a:t>experienced operators </a:t>
            </a:r>
            <a:endParaRPr lang="en-US" sz="2400">
              <a:solidFill>
                <a:schemeClr val="tx1"/>
              </a:solidFill>
              <a:latin typeface="Verdana" charset="0"/>
            </a:endParaRPr>
          </a:p>
          <a:p>
            <a:pPr>
              <a:lnSpc>
                <a:spcPct val="90000"/>
              </a:lnSpc>
              <a:spcBef>
                <a:spcPct val="0"/>
              </a:spcBef>
            </a:pPr>
            <a:r>
              <a:rPr lang="en-US" sz="2400">
                <a:solidFill>
                  <a:schemeClr val="tx1"/>
                </a:solidFill>
                <a:latin typeface="Verdana" charset="0"/>
              </a:rPr>
              <a:t>    </a:t>
            </a:r>
            <a:r>
              <a:rPr lang="en-US" sz="1800">
                <a:solidFill>
                  <a:schemeClr val="tx1"/>
                </a:solidFill>
                <a:latin typeface="Symbol" charset="2"/>
              </a:rPr>
              <a:t>   </a:t>
            </a:r>
            <a:r>
              <a:rPr lang="en-US" sz="1800">
                <a:solidFill>
                  <a:srgbClr val="56127A"/>
                </a:solidFill>
                <a:latin typeface="Verdana" charset="0"/>
              </a:rPr>
              <a:t>Most users could not be expected to understand</a:t>
            </a:r>
          </a:p>
          <a:p>
            <a:pPr>
              <a:lnSpc>
                <a:spcPct val="90000"/>
              </a:lnSpc>
              <a:spcBef>
                <a:spcPct val="0"/>
              </a:spcBef>
            </a:pPr>
            <a:r>
              <a:rPr lang="en-US" sz="1800">
                <a:solidFill>
                  <a:srgbClr val="56127A"/>
                </a:solidFill>
                <a:latin typeface="Verdana" charset="0"/>
              </a:rPr>
              <a:t>           these programs, much less write them</a:t>
            </a:r>
          </a:p>
          <a:p>
            <a:pPr lvl="2">
              <a:lnSpc>
                <a:spcPct val="90000"/>
              </a:lnSpc>
              <a:spcBef>
                <a:spcPct val="0"/>
              </a:spcBef>
            </a:pPr>
            <a:endParaRPr lang="en-US" sz="1800">
              <a:solidFill>
                <a:srgbClr val="56127A"/>
              </a:solidFill>
              <a:latin typeface="Verdana" charset="0"/>
            </a:endParaRPr>
          </a:p>
          <a:p>
            <a:pPr lvl="1">
              <a:lnSpc>
                <a:spcPct val="90000"/>
              </a:lnSpc>
              <a:spcBef>
                <a:spcPct val="0"/>
              </a:spcBef>
            </a:pPr>
            <a:r>
              <a:rPr lang="en-US" sz="1800">
                <a:solidFill>
                  <a:schemeClr val="tx1"/>
                </a:solidFill>
                <a:latin typeface="Symbol" charset="2"/>
              </a:rPr>
              <a:t></a:t>
            </a:r>
            <a:r>
              <a:rPr lang="en-US" sz="1800">
                <a:solidFill>
                  <a:schemeClr val="tx1"/>
                </a:solidFill>
                <a:latin typeface="Verdana" charset="0"/>
              </a:rPr>
              <a:t>	</a:t>
            </a:r>
            <a:r>
              <a:rPr lang="en-US" sz="1800">
                <a:solidFill>
                  <a:srgbClr val="56127A"/>
                </a:solidFill>
                <a:latin typeface="Verdana" charset="0"/>
              </a:rPr>
              <a:t>Machines had to be sold with a lot of resident</a:t>
            </a:r>
          </a:p>
          <a:p>
            <a:pPr lvl="2">
              <a:lnSpc>
                <a:spcPct val="90000"/>
              </a:lnSpc>
              <a:spcBef>
                <a:spcPct val="0"/>
              </a:spcBef>
            </a:pPr>
            <a:r>
              <a:rPr lang="en-US" sz="1800">
                <a:solidFill>
                  <a:srgbClr val="56127A"/>
                </a:solidFill>
                <a:latin typeface="Verdana" charset="0"/>
              </a:rPr>
              <a:t>software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7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20" grpId="0" animBg="1" autoUpdateAnimBg="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60" name="Slide Number Placeholder 5"/>
          <p:cNvSpPr>
            <a:spLocks noGrp="1"/>
          </p:cNvSpPr>
          <p:nvPr>
            <p:ph type="sldNum" sz="quarter" idx="12"/>
          </p:nvPr>
        </p:nvSpPr>
        <p:spPr>
          <a:noFill/>
        </p:spPr>
        <p:txBody>
          <a:bodyPr/>
          <a:lstStyle/>
          <a:p>
            <a:fld id="{8720D75F-3143-7F4D-8C4D-E538639F73A0}" type="slidenum">
              <a:rPr lang="en-US"/>
              <a:pPr/>
              <a:t>64</a:t>
            </a:fld>
            <a:endParaRPr lang="en-US" b="0">
              <a:solidFill>
                <a:srgbClr val="FBBA03"/>
              </a:solidFill>
            </a:endParaRPr>
          </a:p>
        </p:txBody>
      </p:sp>
      <p:sp>
        <p:nvSpPr>
          <p:cNvPr id="121861" name="Rectangle 2"/>
          <p:cNvSpPr>
            <a:spLocks noGrp="1" noChangeArrowheads="1"/>
          </p:cNvSpPr>
          <p:nvPr>
            <p:ph type="title"/>
          </p:nvPr>
        </p:nvSpPr>
        <p:spPr>
          <a:xfrm>
            <a:off x="241300" y="381000"/>
            <a:ext cx="7162800" cy="914400"/>
          </a:xfrm>
          <a:noFill/>
        </p:spPr>
        <p:txBody>
          <a:bodyPr lIns="90488" tIns="44450" rIns="90488" bIns="44450"/>
          <a:lstStyle/>
          <a:p>
            <a:r>
              <a:rPr lang="en-US"/>
              <a:t>Compatibility Problem at IBM</a:t>
            </a:r>
          </a:p>
        </p:txBody>
      </p:sp>
      <p:sp>
        <p:nvSpPr>
          <p:cNvPr id="1046531" name="Rectangle 3" descr="25%"/>
          <p:cNvSpPr>
            <a:spLocks noChangeArrowheads="1"/>
          </p:cNvSpPr>
          <p:nvPr/>
        </p:nvSpPr>
        <p:spPr bwMode="auto">
          <a:xfrm>
            <a:off x="938213" y="1277938"/>
            <a:ext cx="7799387" cy="4537075"/>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400">
                <a:solidFill>
                  <a:schemeClr val="tx1"/>
                </a:solidFill>
                <a:latin typeface="Verdana" charset="0"/>
              </a:rPr>
              <a:t>By early 60’s, </a:t>
            </a:r>
            <a:r>
              <a:rPr lang="en-US" sz="2400" i="1">
                <a:solidFill>
                  <a:schemeClr val="tx1"/>
                </a:solidFill>
                <a:latin typeface="Verdana" charset="0"/>
              </a:rPr>
              <a:t>IBM had 4 incompatible lines of computers!</a:t>
            </a:r>
            <a:endParaRPr lang="en-US" sz="2400">
              <a:solidFill>
                <a:schemeClr val="tx1"/>
              </a:solidFill>
              <a:latin typeface="Verdana" charset="0"/>
            </a:endParaRPr>
          </a:p>
          <a:p>
            <a:pPr lvl="4">
              <a:spcBef>
                <a:spcPct val="0"/>
              </a:spcBef>
            </a:pPr>
            <a:r>
              <a:rPr lang="en-US" sz="2000">
                <a:solidFill>
                  <a:srgbClr val="56127A"/>
                </a:solidFill>
                <a:latin typeface="Verdana" charset="0"/>
              </a:rPr>
              <a:t>701	</a:t>
            </a:r>
            <a:r>
              <a:rPr lang="en-US" sz="2000">
                <a:solidFill>
                  <a:srgbClr val="56127A"/>
                </a:solidFill>
                <a:latin typeface="Symbol" charset="2"/>
              </a:rPr>
              <a:t></a:t>
            </a:r>
            <a:r>
              <a:rPr lang="en-US" sz="2000">
                <a:solidFill>
                  <a:srgbClr val="56127A"/>
                </a:solidFill>
                <a:latin typeface="Verdana" charset="0"/>
              </a:rPr>
              <a:t>	7094</a:t>
            </a:r>
          </a:p>
          <a:p>
            <a:pPr lvl="4">
              <a:spcBef>
                <a:spcPct val="0"/>
              </a:spcBef>
            </a:pPr>
            <a:r>
              <a:rPr lang="en-US" sz="2000">
                <a:solidFill>
                  <a:srgbClr val="56127A"/>
                </a:solidFill>
                <a:latin typeface="Verdana" charset="0"/>
              </a:rPr>
              <a:t>650	</a:t>
            </a:r>
            <a:r>
              <a:rPr lang="en-US" sz="2000">
                <a:solidFill>
                  <a:srgbClr val="56127A"/>
                </a:solidFill>
                <a:latin typeface="Symbol" charset="2"/>
              </a:rPr>
              <a:t></a:t>
            </a:r>
            <a:r>
              <a:rPr lang="en-US" sz="2000">
                <a:solidFill>
                  <a:srgbClr val="56127A"/>
                </a:solidFill>
                <a:latin typeface="Verdana" charset="0"/>
              </a:rPr>
              <a:t> 	7074</a:t>
            </a:r>
          </a:p>
          <a:p>
            <a:pPr lvl="4">
              <a:spcBef>
                <a:spcPct val="0"/>
              </a:spcBef>
            </a:pPr>
            <a:r>
              <a:rPr lang="en-US" sz="2000">
                <a:solidFill>
                  <a:srgbClr val="56127A"/>
                </a:solidFill>
                <a:latin typeface="Verdana" charset="0"/>
              </a:rPr>
              <a:t>702	</a:t>
            </a:r>
            <a:r>
              <a:rPr lang="en-US" sz="2000">
                <a:solidFill>
                  <a:srgbClr val="56127A"/>
                </a:solidFill>
                <a:latin typeface="Symbol" charset="2"/>
              </a:rPr>
              <a:t></a:t>
            </a:r>
            <a:r>
              <a:rPr lang="en-US" sz="2000">
                <a:solidFill>
                  <a:srgbClr val="56127A"/>
                </a:solidFill>
                <a:latin typeface="Verdana" charset="0"/>
              </a:rPr>
              <a:t> 	7080</a:t>
            </a:r>
          </a:p>
          <a:p>
            <a:pPr lvl="4">
              <a:spcBef>
                <a:spcPct val="0"/>
              </a:spcBef>
            </a:pPr>
            <a:r>
              <a:rPr lang="en-US" sz="2000">
                <a:solidFill>
                  <a:srgbClr val="56127A"/>
                </a:solidFill>
                <a:latin typeface="Verdana" charset="0"/>
              </a:rPr>
              <a:t>1401	</a:t>
            </a:r>
            <a:r>
              <a:rPr lang="en-US" sz="2000">
                <a:solidFill>
                  <a:srgbClr val="56127A"/>
                </a:solidFill>
                <a:latin typeface="Symbol" charset="2"/>
              </a:rPr>
              <a:t></a:t>
            </a:r>
            <a:r>
              <a:rPr lang="en-US" sz="2000">
                <a:solidFill>
                  <a:srgbClr val="56127A"/>
                </a:solidFill>
                <a:latin typeface="Verdana" charset="0"/>
              </a:rPr>
              <a:t> 	7010</a:t>
            </a:r>
            <a:endParaRPr lang="en-US">
              <a:solidFill>
                <a:srgbClr val="56127A"/>
              </a:solidFill>
              <a:latin typeface="Verdana" charset="0"/>
            </a:endParaRPr>
          </a:p>
          <a:p>
            <a:pPr lvl="3">
              <a:spcBef>
                <a:spcPct val="0"/>
              </a:spcBef>
            </a:pPr>
            <a:endParaRPr lang="en-US" sz="2000">
              <a:solidFill>
                <a:schemeClr val="tx1"/>
              </a:solidFill>
              <a:latin typeface="Verdana" charset="0"/>
            </a:endParaRPr>
          </a:p>
          <a:p>
            <a:pPr>
              <a:spcBef>
                <a:spcPct val="0"/>
              </a:spcBef>
            </a:pPr>
            <a:r>
              <a:rPr lang="en-US" sz="2400">
                <a:solidFill>
                  <a:schemeClr val="tx1"/>
                </a:solidFill>
                <a:latin typeface="Verdana" charset="0"/>
              </a:rPr>
              <a:t>Each system had its own</a:t>
            </a:r>
          </a:p>
          <a:p>
            <a:pPr lvl="3">
              <a:spcBef>
                <a:spcPct val="0"/>
              </a:spcBef>
              <a:buFontTx/>
              <a:buChar char="•"/>
            </a:pPr>
            <a:r>
              <a:rPr lang="en-US" sz="2000">
                <a:solidFill>
                  <a:srgbClr val="56127A"/>
                </a:solidFill>
                <a:latin typeface="Verdana" charset="0"/>
              </a:rPr>
              <a:t> Instruction set</a:t>
            </a:r>
          </a:p>
          <a:p>
            <a:pPr lvl="3">
              <a:spcBef>
                <a:spcPct val="0"/>
              </a:spcBef>
              <a:buFontTx/>
              <a:buChar char="•"/>
            </a:pPr>
            <a:r>
              <a:rPr lang="en-US" sz="2000">
                <a:solidFill>
                  <a:srgbClr val="56127A"/>
                </a:solidFill>
                <a:latin typeface="Verdana" charset="0"/>
              </a:rPr>
              <a:t> I/O system and Secondary Storage: </a:t>
            </a:r>
          </a:p>
          <a:p>
            <a:pPr lvl="3">
              <a:spcBef>
                <a:spcPct val="0"/>
              </a:spcBef>
            </a:pPr>
            <a:r>
              <a:rPr lang="en-US" sz="2000">
                <a:solidFill>
                  <a:srgbClr val="56127A"/>
                </a:solidFill>
                <a:latin typeface="Verdana" charset="0"/>
              </a:rPr>
              <a:t> 		 magnetic tapes, drums and disks</a:t>
            </a:r>
          </a:p>
          <a:p>
            <a:pPr lvl="3">
              <a:spcBef>
                <a:spcPct val="0"/>
              </a:spcBef>
              <a:buFontTx/>
              <a:buChar char="•"/>
            </a:pPr>
            <a:r>
              <a:rPr lang="en-US" sz="2000">
                <a:solidFill>
                  <a:srgbClr val="56127A"/>
                </a:solidFill>
                <a:latin typeface="Verdana" charset="0"/>
              </a:rPr>
              <a:t> assemblers, compilers, libraries,...</a:t>
            </a:r>
          </a:p>
          <a:p>
            <a:pPr lvl="3">
              <a:spcBef>
                <a:spcPct val="0"/>
              </a:spcBef>
              <a:buFontTx/>
              <a:buChar char="•"/>
            </a:pPr>
            <a:r>
              <a:rPr lang="en-US" sz="2000">
                <a:solidFill>
                  <a:srgbClr val="56127A"/>
                </a:solidFill>
                <a:latin typeface="Verdana" charset="0"/>
              </a:rPr>
              <a:t> market niche</a:t>
            </a:r>
          </a:p>
          <a:p>
            <a:pPr lvl="3">
              <a:spcBef>
                <a:spcPct val="0"/>
              </a:spcBef>
            </a:pPr>
            <a:r>
              <a:rPr lang="en-US" sz="2000">
                <a:solidFill>
                  <a:srgbClr val="56127A"/>
                </a:solidFill>
                <a:latin typeface="Verdana" charset="0"/>
              </a:rPr>
              <a:t>		business, scientific, real time, ...</a:t>
            </a:r>
          </a:p>
        </p:txBody>
      </p:sp>
      <p:sp>
        <p:nvSpPr>
          <p:cNvPr id="1046532" name="Text Box 4"/>
          <p:cNvSpPr txBox="1">
            <a:spLocks noChangeArrowheads="1"/>
          </p:cNvSpPr>
          <p:nvPr/>
        </p:nvSpPr>
        <p:spPr bwMode="auto">
          <a:xfrm>
            <a:off x="6003925" y="5940425"/>
            <a:ext cx="1874838" cy="45720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400">
                <a:solidFill>
                  <a:schemeClr val="tx1"/>
                </a:solidFill>
                <a:latin typeface="Symbol" charset="2"/>
              </a:rPr>
              <a:t></a:t>
            </a:r>
            <a:r>
              <a:rPr lang="en-US" sz="2400" i="1">
                <a:solidFill>
                  <a:schemeClr val="tx1"/>
                </a:solidFill>
                <a:latin typeface="Verdana" charset="0"/>
              </a:rPr>
              <a:t> </a:t>
            </a:r>
            <a:r>
              <a:rPr lang="en-US" sz="2400" i="1">
                <a:solidFill>
                  <a:srgbClr val="FF0000"/>
                </a:solidFill>
                <a:latin typeface="Verdana" charset="0"/>
              </a:rPr>
              <a:t>IBM 360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6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6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46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46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6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6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6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465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465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4653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653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653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46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1" grpId="0" build="p" autoUpdateAnimBg="0"/>
      <p:bldP spid="1046532" grpId="0" autoUpdateAnimBg="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8" name="Slide Number Placeholder 5"/>
          <p:cNvSpPr>
            <a:spLocks noGrp="1"/>
          </p:cNvSpPr>
          <p:nvPr>
            <p:ph type="sldNum" sz="quarter" idx="12"/>
          </p:nvPr>
        </p:nvSpPr>
        <p:spPr>
          <a:noFill/>
        </p:spPr>
        <p:txBody>
          <a:bodyPr/>
          <a:lstStyle/>
          <a:p>
            <a:fld id="{B99318EA-DD96-2743-86A4-88D5D9876B1A}" type="slidenum">
              <a:rPr lang="en-US"/>
              <a:pPr/>
              <a:t>65</a:t>
            </a:fld>
            <a:endParaRPr lang="en-US" b="0">
              <a:solidFill>
                <a:srgbClr val="FBBA03"/>
              </a:solidFill>
            </a:endParaRPr>
          </a:p>
        </p:txBody>
      </p:sp>
      <p:sp>
        <p:nvSpPr>
          <p:cNvPr id="123909" name="Rectangle 2"/>
          <p:cNvSpPr>
            <a:spLocks noGrp="1" noChangeArrowheads="1"/>
          </p:cNvSpPr>
          <p:nvPr>
            <p:ph type="title"/>
          </p:nvPr>
        </p:nvSpPr>
        <p:spPr>
          <a:xfrm>
            <a:off x="352425" y="404813"/>
            <a:ext cx="7648575" cy="831850"/>
          </a:xfrm>
        </p:spPr>
        <p:txBody>
          <a:bodyPr/>
          <a:lstStyle/>
          <a:p>
            <a:r>
              <a:rPr lang="en-US"/>
              <a:t>IBM 360 : Design Premises </a:t>
            </a:r>
            <a:br>
              <a:rPr lang="en-US"/>
            </a:br>
            <a:r>
              <a:rPr lang="en-US" sz="2000" i="1"/>
              <a:t>Amdahl, Blaauw and Brooks, 1964</a:t>
            </a:r>
          </a:p>
        </p:txBody>
      </p:sp>
      <p:sp>
        <p:nvSpPr>
          <p:cNvPr id="123910" name="Rectangle 3"/>
          <p:cNvSpPr>
            <a:spLocks noGrp="1" noChangeArrowheads="1"/>
          </p:cNvSpPr>
          <p:nvPr>
            <p:ph type="body" idx="1"/>
          </p:nvPr>
        </p:nvSpPr>
        <p:spPr>
          <a:xfrm>
            <a:off x="228600" y="1447800"/>
            <a:ext cx="8915400" cy="4678363"/>
          </a:xfrm>
        </p:spPr>
        <p:txBody>
          <a:bodyPr/>
          <a:lstStyle/>
          <a:p>
            <a:pPr marL="225425" indent="-225425">
              <a:spcBef>
                <a:spcPct val="0"/>
              </a:spcBef>
            </a:pPr>
            <a:r>
              <a:rPr lang="en-US" dirty="0"/>
              <a:t>The design must lend itself to </a:t>
            </a:r>
            <a:r>
              <a:rPr lang="en-US" i="1" dirty="0"/>
              <a:t>growth and </a:t>
            </a:r>
            <a:r>
              <a:rPr lang="en-US" i="1" dirty="0" smtClean="0"/>
              <a:t>successor machines</a:t>
            </a:r>
            <a:endParaRPr lang="en-US" dirty="0"/>
          </a:p>
          <a:p>
            <a:pPr marL="225425" indent="-225425"/>
            <a:r>
              <a:rPr lang="en-US" dirty="0"/>
              <a:t>General method for connecting I/O devices</a:t>
            </a:r>
          </a:p>
          <a:p>
            <a:pPr marL="225425" indent="-225425"/>
            <a:r>
              <a:rPr lang="en-US" dirty="0"/>
              <a:t>Total performance - answers per month rather than bits per microsecond </a:t>
            </a:r>
            <a:r>
              <a:rPr lang="en-US" dirty="0" err="1">
                <a:latin typeface="Symbol" charset="2"/>
              </a:rPr>
              <a:t></a:t>
            </a:r>
            <a:r>
              <a:rPr lang="en-US" dirty="0">
                <a:latin typeface="Symbol" charset="2"/>
              </a:rPr>
              <a:t> </a:t>
            </a:r>
            <a:r>
              <a:rPr lang="en-US" i="1" dirty="0"/>
              <a:t>programming aids</a:t>
            </a:r>
            <a:endParaRPr lang="en-US" dirty="0"/>
          </a:p>
          <a:p>
            <a:pPr marL="225425" indent="-225425"/>
            <a:r>
              <a:rPr lang="en-US" dirty="0"/>
              <a:t>Machine must be capable of </a:t>
            </a:r>
            <a:r>
              <a:rPr lang="en-US" i="1" dirty="0"/>
              <a:t>supervising itself </a:t>
            </a:r>
            <a:r>
              <a:rPr lang="en-US" dirty="0"/>
              <a:t>without manual intervention</a:t>
            </a:r>
          </a:p>
          <a:p>
            <a:pPr marL="225425" indent="-225425"/>
            <a:r>
              <a:rPr lang="en-US" dirty="0"/>
              <a:t>Built-in</a:t>
            </a:r>
            <a:r>
              <a:rPr lang="en-US" i="1" dirty="0"/>
              <a:t> hardware fault checking </a:t>
            </a:r>
            <a:r>
              <a:rPr lang="en-US" dirty="0"/>
              <a:t>and locating aids to reduce down time</a:t>
            </a:r>
          </a:p>
          <a:p>
            <a:pPr marL="225425" indent="-225425"/>
            <a:r>
              <a:rPr lang="en-US" dirty="0"/>
              <a:t>Simple to assemble systems with redundant I/O devices, memories etc. for </a:t>
            </a:r>
            <a:r>
              <a:rPr lang="en-US" i="1" dirty="0"/>
              <a:t>fault tolerance</a:t>
            </a:r>
            <a:endParaRPr lang="en-US" dirty="0"/>
          </a:p>
          <a:p>
            <a:pPr marL="225425" indent="-225425"/>
            <a:r>
              <a:rPr lang="en-US" dirty="0"/>
              <a:t>Some problems required </a:t>
            </a:r>
            <a:r>
              <a:rPr lang="en-US" dirty="0" smtClean="0"/>
              <a:t>floating-point larger </a:t>
            </a:r>
            <a:r>
              <a:rPr lang="en-US" dirty="0"/>
              <a:t>than 36 bits</a:t>
            </a:r>
          </a:p>
          <a:p>
            <a:pPr marL="342900" indent="-342900"/>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6" name="Slide Number Placeholder 5"/>
          <p:cNvSpPr>
            <a:spLocks noGrp="1"/>
          </p:cNvSpPr>
          <p:nvPr>
            <p:ph type="sldNum" sz="quarter" idx="12"/>
          </p:nvPr>
        </p:nvSpPr>
        <p:spPr>
          <a:noFill/>
        </p:spPr>
        <p:txBody>
          <a:bodyPr/>
          <a:lstStyle/>
          <a:p>
            <a:fld id="{F0790214-3BE1-3F4F-8CD1-988BD817394A}" type="slidenum">
              <a:rPr lang="en-US"/>
              <a:pPr/>
              <a:t>66</a:t>
            </a:fld>
            <a:endParaRPr lang="en-US" b="0">
              <a:solidFill>
                <a:srgbClr val="FBBA03"/>
              </a:solidFill>
            </a:endParaRPr>
          </a:p>
        </p:txBody>
      </p:sp>
      <p:sp>
        <p:nvSpPr>
          <p:cNvPr id="125957" name="Rectangle 2"/>
          <p:cNvSpPr>
            <a:spLocks noGrp="1" noChangeArrowheads="1"/>
          </p:cNvSpPr>
          <p:nvPr>
            <p:ph type="title"/>
          </p:nvPr>
        </p:nvSpPr>
        <p:spPr/>
        <p:txBody>
          <a:bodyPr/>
          <a:lstStyle/>
          <a:p>
            <a:r>
              <a:rPr lang="en-US"/>
              <a:t>IBM 360: </a:t>
            </a:r>
            <a:r>
              <a:rPr lang="en-US" i="1"/>
              <a:t>A General-Purpose Register (GPR) Machine</a:t>
            </a:r>
          </a:p>
        </p:txBody>
      </p:sp>
      <p:sp>
        <p:nvSpPr>
          <p:cNvPr id="125958" name="Rectangle 3"/>
          <p:cNvSpPr>
            <a:spLocks noGrp="1" noChangeArrowheads="1"/>
          </p:cNvSpPr>
          <p:nvPr>
            <p:ph type="body" idx="1"/>
          </p:nvPr>
        </p:nvSpPr>
        <p:spPr>
          <a:xfrm>
            <a:off x="685800" y="1371600"/>
            <a:ext cx="7924800" cy="4678363"/>
          </a:xfrm>
        </p:spPr>
        <p:txBody>
          <a:bodyPr/>
          <a:lstStyle/>
          <a:p>
            <a:pPr marL="230188" indent="-230188"/>
            <a:r>
              <a:rPr lang="en-US" dirty="0"/>
              <a:t>Processor State</a:t>
            </a:r>
          </a:p>
          <a:p>
            <a:pPr marL="568325" lvl="1" indent="-222250"/>
            <a:r>
              <a:rPr lang="en-US" sz="2000" dirty="0"/>
              <a:t>16 General-Purpose 32-bit Registers</a:t>
            </a:r>
          </a:p>
          <a:p>
            <a:pPr marL="914400" lvl="2" indent="-168275"/>
            <a:r>
              <a:rPr lang="en-US" i="1" dirty="0"/>
              <a:t>may be used as index and base register</a:t>
            </a:r>
          </a:p>
          <a:p>
            <a:pPr marL="914400" lvl="2" indent="-168275"/>
            <a:r>
              <a:rPr lang="en-US" i="1" dirty="0"/>
              <a:t>Register 0 has some special properties</a:t>
            </a:r>
            <a:r>
              <a:rPr lang="en-US" sz="2400" i="1" dirty="0"/>
              <a:t> </a:t>
            </a:r>
          </a:p>
          <a:p>
            <a:pPr marL="568325" lvl="1" indent="-222250"/>
            <a:r>
              <a:rPr lang="en-US" sz="2000" dirty="0"/>
              <a:t>4 Floating Point 64-bit Registers</a:t>
            </a:r>
          </a:p>
          <a:p>
            <a:pPr marL="568325" lvl="1" indent="-222250"/>
            <a:r>
              <a:rPr lang="en-US" sz="2000" dirty="0"/>
              <a:t>A Program Status Word (PSW) </a:t>
            </a:r>
          </a:p>
          <a:p>
            <a:pPr marL="914400" lvl="2" indent="-168275"/>
            <a:r>
              <a:rPr lang="en-US" sz="2000" i="1" dirty="0"/>
              <a:t>PC</a:t>
            </a:r>
            <a:r>
              <a:rPr lang="en-US" sz="2000" dirty="0"/>
              <a:t>, </a:t>
            </a:r>
            <a:r>
              <a:rPr lang="en-US" sz="2000" i="1" dirty="0"/>
              <a:t>Condition codes,</a:t>
            </a:r>
            <a:r>
              <a:rPr lang="en-US" sz="2000" dirty="0"/>
              <a:t> </a:t>
            </a:r>
            <a:r>
              <a:rPr lang="en-US" sz="2000" i="1" dirty="0"/>
              <a:t>Control flags</a:t>
            </a:r>
            <a:endParaRPr lang="en-US" sz="2000" dirty="0"/>
          </a:p>
          <a:p>
            <a:pPr marL="230188" indent="-230188"/>
            <a:r>
              <a:rPr lang="en-US" i="1" dirty="0"/>
              <a:t> </a:t>
            </a:r>
            <a:r>
              <a:rPr lang="en-US" dirty="0"/>
              <a:t>A 32-bit machine with 24-bit addresses</a:t>
            </a:r>
          </a:p>
          <a:p>
            <a:pPr marL="568325" lvl="1" indent="-222250"/>
            <a:r>
              <a:rPr lang="en-US" sz="2000" dirty="0"/>
              <a:t>But no instruction contains a 24-bit address!</a:t>
            </a:r>
          </a:p>
          <a:p>
            <a:pPr marL="230188" indent="-230188"/>
            <a:r>
              <a:rPr lang="en-US" dirty="0"/>
              <a:t> Data Formats</a:t>
            </a:r>
          </a:p>
          <a:p>
            <a:pPr marL="568325" lvl="1" indent="-222250"/>
            <a:r>
              <a:rPr lang="en-US" sz="2000" dirty="0"/>
              <a:t>8-bit bytes, 16-bit half-words, 32-bit words, 64-bit double-words</a:t>
            </a:r>
          </a:p>
        </p:txBody>
      </p:sp>
      <p:grpSp>
        <p:nvGrpSpPr>
          <p:cNvPr id="2" name="Group 6"/>
          <p:cNvGrpSpPr>
            <a:grpSpLocks/>
          </p:cNvGrpSpPr>
          <p:nvPr/>
        </p:nvGrpSpPr>
        <p:grpSpPr bwMode="auto">
          <a:xfrm>
            <a:off x="1981200" y="5638810"/>
            <a:ext cx="5878514" cy="628651"/>
            <a:chOff x="1248" y="3552"/>
            <a:chExt cx="3703" cy="396"/>
          </a:xfrm>
        </p:grpSpPr>
        <p:sp>
          <p:nvSpPr>
            <p:cNvPr id="125960" name="Line 4"/>
            <p:cNvSpPr>
              <a:spLocks noChangeShapeType="1"/>
            </p:cNvSpPr>
            <p:nvPr/>
          </p:nvSpPr>
          <p:spPr bwMode="auto">
            <a:xfrm rot="10800000">
              <a:off x="1248" y="3552"/>
              <a:ext cx="240" cy="192"/>
            </a:xfrm>
            <a:prstGeom prst="line">
              <a:avLst/>
            </a:prstGeom>
            <a:noFill/>
            <a:ln w="31750" cap="flat" cmpd="sng" algn="ctr">
              <a:solidFill>
                <a:schemeClr val="hlink"/>
              </a:solidFill>
              <a:prstDash val="solid"/>
              <a:round/>
              <a:headEnd type="none" w="med" len="med"/>
              <a:tailEnd type="arrow" w="med" len="med"/>
            </a:ln>
          </p:spPr>
          <p:txBody>
            <a:bodyPr anchor="ctr">
              <a:prstTxWarp prst="textNoShape">
                <a:avLst/>
              </a:prstTxWarp>
              <a:spAutoFit/>
            </a:bodyPr>
            <a:lstStyle/>
            <a:p>
              <a:endParaRPr lang="en-US" sz="2000" i="1"/>
            </a:p>
          </p:txBody>
        </p:sp>
        <p:sp>
          <p:nvSpPr>
            <p:cNvPr id="125961" name="Text Box 5"/>
            <p:cNvSpPr txBox="1">
              <a:spLocks noChangeArrowheads="1"/>
            </p:cNvSpPr>
            <p:nvPr/>
          </p:nvSpPr>
          <p:spPr bwMode="auto">
            <a:xfrm>
              <a:off x="1392" y="3696"/>
              <a:ext cx="3559" cy="252"/>
            </a:xfrm>
            <a:prstGeom prst="rect">
              <a:avLst/>
            </a:prstGeom>
            <a:noFill/>
            <a:ln w="12700">
              <a:noFill/>
              <a:miter lim="800000"/>
              <a:headEnd/>
              <a:tailEnd/>
            </a:ln>
          </p:spPr>
          <p:txBody>
            <a:bodyPr wrap="none" anchor="ctr">
              <a:prstTxWarp prst="textNoShape">
                <a:avLst/>
              </a:prstTxWarp>
              <a:spAutoFit/>
            </a:bodyPr>
            <a:lstStyle/>
            <a:p>
              <a:pPr algn="ctr"/>
              <a:r>
                <a:rPr lang="en-US" sz="2000" i="1" dirty="0"/>
                <a:t>The IBM 360 is why bytes are 8-bits long today!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4" name="Slide Number Placeholder 5"/>
          <p:cNvSpPr>
            <a:spLocks noGrp="1"/>
          </p:cNvSpPr>
          <p:nvPr>
            <p:ph type="sldNum" sz="quarter" idx="12"/>
          </p:nvPr>
        </p:nvSpPr>
        <p:spPr>
          <a:noFill/>
        </p:spPr>
        <p:txBody>
          <a:bodyPr/>
          <a:lstStyle/>
          <a:p>
            <a:fld id="{BD3FFB0D-3AED-0B4D-923C-075F9B2CFA50}" type="slidenum">
              <a:rPr lang="en-US"/>
              <a:pPr/>
              <a:t>67</a:t>
            </a:fld>
            <a:endParaRPr lang="en-US" b="0">
              <a:solidFill>
                <a:srgbClr val="FBBA03"/>
              </a:solidFill>
            </a:endParaRPr>
          </a:p>
        </p:txBody>
      </p:sp>
      <p:sp>
        <p:nvSpPr>
          <p:cNvPr id="128005" name="Rectangle 2"/>
          <p:cNvSpPr>
            <a:spLocks noGrp="1" noChangeArrowheads="1"/>
          </p:cNvSpPr>
          <p:nvPr>
            <p:ph type="title"/>
          </p:nvPr>
        </p:nvSpPr>
        <p:spPr>
          <a:xfrm>
            <a:off x="198438" y="477838"/>
            <a:ext cx="7162800" cy="736600"/>
          </a:xfrm>
          <a:noFill/>
        </p:spPr>
        <p:txBody>
          <a:bodyPr lIns="90488" tIns="44450" rIns="90488" bIns="44450"/>
          <a:lstStyle/>
          <a:p>
            <a:r>
              <a:rPr lang="en-US"/>
              <a:t>IBM 360: Initial Implementations</a:t>
            </a:r>
          </a:p>
        </p:txBody>
      </p:sp>
      <p:sp>
        <p:nvSpPr>
          <p:cNvPr id="128006" name="Rectangle 3" descr="25%"/>
          <p:cNvSpPr>
            <a:spLocks noChangeArrowheads="1"/>
          </p:cNvSpPr>
          <p:nvPr/>
        </p:nvSpPr>
        <p:spPr bwMode="auto">
          <a:xfrm>
            <a:off x="430213" y="1358900"/>
            <a:ext cx="8523287" cy="4497388"/>
          </a:xfrm>
          <a:prstGeom prst="rect">
            <a:avLst/>
          </a:prstGeom>
          <a:noFill/>
          <a:ln w="12700">
            <a:noFill/>
            <a:miter lim="800000"/>
            <a:headEnd/>
            <a:tailEnd/>
          </a:ln>
        </p:spPr>
        <p:txBody>
          <a:bodyPr lIns="90488" tIns="44450" rIns="90488" bIns="44450">
            <a:prstTxWarp prst="textNoShape">
              <a:avLst/>
            </a:prstTxWarp>
            <a:spAutoFit/>
          </a:bodyPr>
          <a:lstStyle/>
          <a:p>
            <a:pPr lvl="4">
              <a:lnSpc>
                <a:spcPct val="90000"/>
              </a:lnSpc>
              <a:spcBef>
                <a:spcPct val="30000"/>
              </a:spcBef>
            </a:pPr>
            <a:r>
              <a:rPr lang="en-US" sz="2000" i="1" dirty="0">
                <a:solidFill>
                  <a:schemeClr val="tx1"/>
                </a:solidFill>
                <a:latin typeface="Verdana" charset="0"/>
              </a:rPr>
              <a:t>          Model 30	. . .  	Model 70</a:t>
            </a:r>
          </a:p>
          <a:p>
            <a:pPr>
              <a:lnSpc>
                <a:spcPct val="90000"/>
              </a:lnSpc>
              <a:spcBef>
                <a:spcPct val="30000"/>
              </a:spcBef>
            </a:pPr>
            <a:r>
              <a:rPr lang="en-US" sz="2000" i="1" dirty="0">
                <a:solidFill>
                  <a:schemeClr val="tx1"/>
                </a:solidFill>
                <a:latin typeface="Verdana" charset="0"/>
              </a:rPr>
              <a:t>	Storage</a:t>
            </a:r>
            <a:r>
              <a:rPr lang="en-US" sz="2000" dirty="0">
                <a:solidFill>
                  <a:schemeClr val="tx1"/>
                </a:solidFill>
                <a:latin typeface="Verdana" charset="0"/>
              </a:rPr>
              <a:t>	</a:t>
            </a:r>
            <a:r>
              <a:rPr lang="en-US" sz="2000" dirty="0">
                <a:solidFill>
                  <a:srgbClr val="56127A"/>
                </a:solidFill>
                <a:latin typeface="Verdana" charset="0"/>
              </a:rPr>
              <a:t>8K - 64 KB 		256K - 512 KB</a:t>
            </a:r>
          </a:p>
          <a:p>
            <a:pPr>
              <a:lnSpc>
                <a:spcPct val="90000"/>
              </a:lnSpc>
              <a:spcBef>
                <a:spcPct val="30000"/>
              </a:spcBef>
            </a:pPr>
            <a:r>
              <a:rPr lang="en-US" sz="2000" i="1" dirty="0">
                <a:solidFill>
                  <a:schemeClr val="tx1"/>
                </a:solidFill>
                <a:latin typeface="Verdana" charset="0"/>
              </a:rPr>
              <a:t>	</a:t>
            </a:r>
            <a:r>
              <a:rPr lang="en-US" sz="2000" i="1" dirty="0" err="1">
                <a:solidFill>
                  <a:schemeClr val="tx1"/>
                </a:solidFill>
                <a:latin typeface="Verdana" charset="0"/>
              </a:rPr>
              <a:t>Datapath</a:t>
            </a:r>
            <a:r>
              <a:rPr lang="en-US" sz="2000" dirty="0">
                <a:solidFill>
                  <a:schemeClr val="tx1"/>
                </a:solidFill>
                <a:latin typeface="Verdana" charset="0"/>
              </a:rPr>
              <a:t>	</a:t>
            </a:r>
            <a:r>
              <a:rPr lang="en-US" sz="2000" dirty="0">
                <a:solidFill>
                  <a:srgbClr val="56127A"/>
                </a:solidFill>
                <a:latin typeface="Verdana" charset="0"/>
              </a:rPr>
              <a:t>8-bit			64-bit</a:t>
            </a:r>
          </a:p>
          <a:p>
            <a:pPr>
              <a:lnSpc>
                <a:spcPct val="90000"/>
              </a:lnSpc>
              <a:spcBef>
                <a:spcPct val="30000"/>
              </a:spcBef>
            </a:pPr>
            <a:r>
              <a:rPr lang="en-US" sz="2000" i="1" dirty="0">
                <a:solidFill>
                  <a:schemeClr val="tx1"/>
                </a:solidFill>
                <a:latin typeface="Verdana" charset="0"/>
              </a:rPr>
              <a:t>	Circuit Delay</a:t>
            </a:r>
            <a:r>
              <a:rPr lang="en-US" sz="2000" dirty="0">
                <a:solidFill>
                  <a:schemeClr val="tx1"/>
                </a:solidFill>
                <a:latin typeface="Verdana" charset="0"/>
              </a:rPr>
              <a:t>	</a:t>
            </a:r>
            <a:r>
              <a:rPr lang="en-US" sz="2000" dirty="0">
                <a:solidFill>
                  <a:srgbClr val="56127A"/>
                </a:solidFill>
                <a:latin typeface="Verdana" charset="0"/>
              </a:rPr>
              <a:t>30 </a:t>
            </a:r>
            <a:r>
              <a:rPr lang="en-US" sz="2000" dirty="0" err="1">
                <a:solidFill>
                  <a:srgbClr val="56127A"/>
                </a:solidFill>
                <a:latin typeface="Verdana" charset="0"/>
              </a:rPr>
              <a:t>nsec</a:t>
            </a:r>
            <a:r>
              <a:rPr lang="en-US" sz="2000" dirty="0">
                <a:solidFill>
                  <a:srgbClr val="56127A"/>
                </a:solidFill>
                <a:latin typeface="Verdana" charset="0"/>
              </a:rPr>
              <a:t>/level		5 </a:t>
            </a:r>
            <a:r>
              <a:rPr lang="en-US" sz="2000" dirty="0" err="1">
                <a:solidFill>
                  <a:srgbClr val="56127A"/>
                </a:solidFill>
                <a:latin typeface="Verdana" charset="0"/>
              </a:rPr>
              <a:t>nsec</a:t>
            </a:r>
            <a:r>
              <a:rPr lang="en-US" sz="2000" dirty="0">
                <a:solidFill>
                  <a:srgbClr val="56127A"/>
                </a:solidFill>
                <a:latin typeface="Verdana" charset="0"/>
              </a:rPr>
              <a:t>/level</a:t>
            </a:r>
          </a:p>
          <a:p>
            <a:pPr>
              <a:lnSpc>
                <a:spcPct val="90000"/>
              </a:lnSpc>
              <a:spcBef>
                <a:spcPct val="30000"/>
              </a:spcBef>
            </a:pPr>
            <a:r>
              <a:rPr lang="en-US" sz="2000" i="1" dirty="0">
                <a:solidFill>
                  <a:schemeClr val="tx1"/>
                </a:solidFill>
                <a:latin typeface="Verdana" charset="0"/>
              </a:rPr>
              <a:t>	Local Store</a:t>
            </a:r>
            <a:r>
              <a:rPr lang="en-US" sz="2000" dirty="0">
                <a:solidFill>
                  <a:schemeClr val="tx1"/>
                </a:solidFill>
                <a:latin typeface="Verdana" charset="0"/>
              </a:rPr>
              <a:t>	</a:t>
            </a:r>
            <a:r>
              <a:rPr lang="en-US" sz="2000" dirty="0">
                <a:solidFill>
                  <a:srgbClr val="56127A"/>
                </a:solidFill>
                <a:latin typeface="Verdana" charset="0"/>
              </a:rPr>
              <a:t>Main Store		Transistor Registers</a:t>
            </a:r>
          </a:p>
          <a:p>
            <a:pPr>
              <a:lnSpc>
                <a:spcPct val="90000"/>
              </a:lnSpc>
              <a:spcBef>
                <a:spcPct val="30000"/>
              </a:spcBef>
            </a:pPr>
            <a:r>
              <a:rPr lang="en-US" sz="2000" i="1" dirty="0">
                <a:solidFill>
                  <a:schemeClr val="tx1"/>
                </a:solidFill>
                <a:latin typeface="Verdana" charset="0"/>
              </a:rPr>
              <a:t>	Control Store</a:t>
            </a:r>
            <a:r>
              <a:rPr lang="en-US" sz="2000" dirty="0">
                <a:solidFill>
                  <a:schemeClr val="tx1"/>
                </a:solidFill>
                <a:latin typeface="Verdana" charset="0"/>
              </a:rPr>
              <a:t>	</a:t>
            </a:r>
            <a:r>
              <a:rPr lang="en-US" sz="2000" dirty="0">
                <a:solidFill>
                  <a:srgbClr val="56127A"/>
                </a:solidFill>
                <a:latin typeface="Verdana" charset="0"/>
              </a:rPr>
              <a:t>Read only 1</a:t>
            </a:r>
            <a:r>
              <a:rPr lang="en-US" sz="2000" dirty="0">
                <a:solidFill>
                  <a:srgbClr val="56127A"/>
                </a:solidFill>
                <a:latin typeface="Symbol" charset="2"/>
              </a:rPr>
              <a:t></a:t>
            </a:r>
            <a:r>
              <a:rPr lang="en-US" sz="2000" dirty="0">
                <a:solidFill>
                  <a:srgbClr val="56127A"/>
                </a:solidFill>
                <a:latin typeface="Verdana" charset="0"/>
              </a:rPr>
              <a:t>sec	Conventional circuits</a:t>
            </a:r>
          </a:p>
          <a:p>
            <a:pPr>
              <a:lnSpc>
                <a:spcPct val="90000"/>
              </a:lnSpc>
              <a:spcBef>
                <a:spcPct val="30000"/>
              </a:spcBef>
            </a:pPr>
            <a:endParaRPr lang="en-US" sz="2400" dirty="0">
              <a:solidFill>
                <a:schemeClr val="tx1"/>
              </a:solidFill>
              <a:latin typeface="Verdana" charset="0"/>
            </a:endParaRPr>
          </a:p>
          <a:p>
            <a:pPr>
              <a:lnSpc>
                <a:spcPct val="90000"/>
              </a:lnSpc>
              <a:spcBef>
                <a:spcPct val="30000"/>
              </a:spcBef>
            </a:pPr>
            <a:r>
              <a:rPr lang="en-US" sz="2400" i="1" dirty="0">
                <a:solidFill>
                  <a:schemeClr val="tx1"/>
                </a:solidFill>
                <a:latin typeface="Verdana" charset="0"/>
              </a:rPr>
              <a:t>IBM 360 instruction set architecture (ISA) completely hid the underlying technological differences between various models.</a:t>
            </a:r>
          </a:p>
          <a:p>
            <a:pPr>
              <a:lnSpc>
                <a:spcPct val="90000"/>
              </a:lnSpc>
              <a:spcBef>
                <a:spcPct val="30000"/>
              </a:spcBef>
            </a:pPr>
            <a:r>
              <a:rPr lang="en-US" sz="2400" i="1" dirty="0">
                <a:solidFill>
                  <a:schemeClr val="tx1"/>
                </a:solidFill>
                <a:latin typeface="Verdana" charset="0"/>
              </a:rPr>
              <a:t>Milestone: The first true ISA designed as portable hardware-software interface!</a:t>
            </a:r>
          </a:p>
        </p:txBody>
      </p:sp>
      <p:sp>
        <p:nvSpPr>
          <p:cNvPr id="1049604" name="Text Box 4"/>
          <p:cNvSpPr txBox="1">
            <a:spLocks noChangeArrowheads="1"/>
          </p:cNvSpPr>
          <p:nvPr/>
        </p:nvSpPr>
        <p:spPr bwMode="auto">
          <a:xfrm>
            <a:off x="762000" y="5973763"/>
            <a:ext cx="8334375" cy="420687"/>
          </a:xfrm>
          <a:prstGeom prst="rect">
            <a:avLst/>
          </a:prstGeom>
          <a:noFill/>
          <a:ln w="9525">
            <a:noFill/>
            <a:miter lim="800000"/>
            <a:headEnd/>
            <a:tailEnd/>
          </a:ln>
        </p:spPr>
        <p:txBody>
          <a:bodyPr wrap="none" anchor="ctr">
            <a:prstTxWarp prst="textNoShape">
              <a:avLst/>
            </a:prstTxWarp>
            <a:spAutoFit/>
          </a:bodyPr>
          <a:lstStyle/>
          <a:p>
            <a:pPr>
              <a:lnSpc>
                <a:spcPct val="90000"/>
              </a:lnSpc>
              <a:spcBef>
                <a:spcPct val="30000"/>
              </a:spcBef>
            </a:pPr>
            <a:r>
              <a:rPr lang="en-US" sz="2400" i="1">
                <a:solidFill>
                  <a:schemeClr val="tx1"/>
                </a:solidFill>
                <a:latin typeface="Verdana" charset="0"/>
              </a:rPr>
              <a:t>	With minor modifications it still survives today!</a:t>
            </a:r>
            <a:endParaRPr lang="en-US" sz="2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9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4" grpId="0" autoUpdateAnimBg="0"/>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2" name="Slide Number Placeholder 5"/>
          <p:cNvSpPr>
            <a:spLocks noGrp="1"/>
          </p:cNvSpPr>
          <p:nvPr>
            <p:ph type="sldNum" sz="quarter" idx="12"/>
          </p:nvPr>
        </p:nvSpPr>
        <p:spPr>
          <a:noFill/>
        </p:spPr>
        <p:txBody>
          <a:bodyPr/>
          <a:lstStyle/>
          <a:p>
            <a:fld id="{B8326452-58B3-9741-8892-908D4420BCAB}" type="slidenum">
              <a:rPr lang="en-US"/>
              <a:pPr/>
              <a:t>68</a:t>
            </a:fld>
            <a:endParaRPr lang="en-US" b="0">
              <a:solidFill>
                <a:srgbClr val="FBBA03"/>
              </a:solidFill>
            </a:endParaRPr>
          </a:p>
        </p:txBody>
      </p:sp>
      <p:sp>
        <p:nvSpPr>
          <p:cNvPr id="130053" name="Rectangle 1026"/>
          <p:cNvSpPr>
            <a:spLocks noGrp="1" noChangeArrowheads="1"/>
          </p:cNvSpPr>
          <p:nvPr>
            <p:ph type="title"/>
          </p:nvPr>
        </p:nvSpPr>
        <p:spPr>
          <a:xfrm>
            <a:off x="304800" y="152400"/>
            <a:ext cx="8258175" cy="831850"/>
          </a:xfrm>
        </p:spPr>
        <p:txBody>
          <a:bodyPr/>
          <a:lstStyle/>
          <a:p>
            <a:r>
              <a:rPr lang="en-US" dirty="0"/>
              <a:t>IBM 360: </a:t>
            </a:r>
            <a:r>
              <a:rPr lang="en-US" dirty="0" smtClean="0"/>
              <a:t>47 </a:t>
            </a:r>
            <a:r>
              <a:rPr lang="en-US" dirty="0"/>
              <a:t>years later…</a:t>
            </a:r>
            <a:br>
              <a:rPr lang="en-US" dirty="0"/>
            </a:br>
            <a:r>
              <a:rPr lang="en-US" dirty="0"/>
              <a:t>The </a:t>
            </a:r>
            <a:r>
              <a:rPr lang="en-US" dirty="0" err="1"/>
              <a:t>zSeries</a:t>
            </a:r>
            <a:r>
              <a:rPr lang="en-US" dirty="0"/>
              <a:t> </a:t>
            </a:r>
            <a:r>
              <a:rPr lang="en-US" dirty="0" smtClean="0"/>
              <a:t>z11 </a:t>
            </a:r>
            <a:r>
              <a:rPr lang="en-US" dirty="0"/>
              <a:t>Microprocessor</a:t>
            </a:r>
          </a:p>
        </p:txBody>
      </p:sp>
      <p:sp>
        <p:nvSpPr>
          <p:cNvPr id="130054" name="Rectangle 1027"/>
          <p:cNvSpPr>
            <a:spLocks noGrp="1" noChangeArrowheads="1"/>
          </p:cNvSpPr>
          <p:nvPr>
            <p:ph type="body" idx="1"/>
          </p:nvPr>
        </p:nvSpPr>
        <p:spPr>
          <a:xfrm>
            <a:off x="4419600" y="1295400"/>
            <a:ext cx="4800600" cy="5562600"/>
          </a:xfrm>
        </p:spPr>
        <p:txBody>
          <a:bodyPr/>
          <a:lstStyle/>
          <a:p>
            <a:pPr marL="168275" indent="-168275">
              <a:lnSpc>
                <a:spcPct val="100000"/>
              </a:lnSpc>
              <a:spcBef>
                <a:spcPct val="20000"/>
              </a:spcBef>
            </a:pPr>
            <a:r>
              <a:rPr lang="en-US" sz="1600" dirty="0" smtClean="0"/>
              <a:t>5.2 </a:t>
            </a:r>
            <a:r>
              <a:rPr lang="en-US" sz="1600" dirty="0"/>
              <a:t>GHz in IBM</a:t>
            </a:r>
            <a:r>
              <a:rPr lang="en-US" sz="1600" dirty="0" smtClean="0"/>
              <a:t> 45nm PD-SOI </a:t>
            </a:r>
            <a:r>
              <a:rPr lang="en-US" sz="1600" dirty="0"/>
              <a:t>CMOS technology</a:t>
            </a:r>
            <a:endParaRPr lang="en-US" sz="1600" dirty="0" smtClean="0"/>
          </a:p>
          <a:p>
            <a:pPr marL="168275" indent="-168275">
              <a:lnSpc>
                <a:spcPct val="100000"/>
              </a:lnSpc>
              <a:spcBef>
                <a:spcPct val="20000"/>
              </a:spcBef>
            </a:pPr>
            <a:r>
              <a:rPr lang="en-US" sz="1600" dirty="0" smtClean="0"/>
              <a:t>1.4 billion transistors </a:t>
            </a:r>
            <a:r>
              <a:rPr lang="en-US" sz="1600" dirty="0"/>
              <a:t>in</a:t>
            </a:r>
            <a:r>
              <a:rPr lang="en-US" sz="1600" dirty="0" smtClean="0"/>
              <a:t> 512 mm</a:t>
            </a:r>
            <a:r>
              <a:rPr lang="en-US" sz="1600" baseline="30000" dirty="0" smtClean="0"/>
              <a:t>2</a:t>
            </a:r>
            <a:endParaRPr lang="en-US" sz="1600" dirty="0"/>
          </a:p>
          <a:p>
            <a:pPr marL="168275" indent="-168275">
              <a:lnSpc>
                <a:spcPct val="100000"/>
              </a:lnSpc>
              <a:spcBef>
                <a:spcPct val="20000"/>
              </a:spcBef>
            </a:pPr>
            <a:r>
              <a:rPr lang="en-US" sz="1600" dirty="0"/>
              <a:t>64-bit virtual addressing</a:t>
            </a:r>
          </a:p>
          <a:p>
            <a:pPr marL="514350" lvl="1" indent="-168275">
              <a:lnSpc>
                <a:spcPct val="100000"/>
              </a:lnSpc>
              <a:spcBef>
                <a:spcPct val="20000"/>
              </a:spcBef>
            </a:pPr>
            <a:r>
              <a:rPr lang="en-US" sz="1200" dirty="0"/>
              <a:t>original S/360 was 24-bit, and S/370 was 31-bit extension</a:t>
            </a:r>
          </a:p>
          <a:p>
            <a:pPr marL="168275" indent="-168275">
              <a:lnSpc>
                <a:spcPct val="100000"/>
              </a:lnSpc>
              <a:spcBef>
                <a:spcPct val="20000"/>
              </a:spcBef>
            </a:pPr>
            <a:r>
              <a:rPr lang="en-US" sz="1600" dirty="0" smtClean="0"/>
              <a:t>Quad-core design</a:t>
            </a:r>
          </a:p>
          <a:p>
            <a:pPr marL="168275" indent="-168275">
              <a:lnSpc>
                <a:spcPct val="100000"/>
              </a:lnSpc>
              <a:spcBef>
                <a:spcPct val="20000"/>
              </a:spcBef>
            </a:pPr>
            <a:r>
              <a:rPr lang="en-US" sz="1600" dirty="0" smtClean="0"/>
              <a:t>Three-</a:t>
            </a:r>
            <a:r>
              <a:rPr lang="en-US" sz="1600" dirty="0"/>
              <a:t>issue</a:t>
            </a:r>
            <a:r>
              <a:rPr lang="en-US" sz="1600" dirty="0" smtClean="0"/>
              <a:t> out-of-</a:t>
            </a:r>
            <a:r>
              <a:rPr lang="en-US" sz="1600" dirty="0"/>
              <a:t>order superscalar</a:t>
            </a:r>
            <a:r>
              <a:rPr lang="en-US" sz="1600" dirty="0" smtClean="0"/>
              <a:t> pipeline</a:t>
            </a:r>
            <a:endParaRPr lang="en-US" sz="1600" dirty="0"/>
          </a:p>
          <a:p>
            <a:pPr marL="168275" indent="-168275">
              <a:lnSpc>
                <a:spcPct val="100000"/>
              </a:lnSpc>
              <a:spcBef>
                <a:spcPct val="20000"/>
              </a:spcBef>
            </a:pPr>
            <a:r>
              <a:rPr lang="en-US" sz="1600" dirty="0"/>
              <a:t>Out-of-order memory accesses</a:t>
            </a:r>
          </a:p>
          <a:p>
            <a:pPr marL="168275" indent="-168275">
              <a:lnSpc>
                <a:spcPct val="100000"/>
              </a:lnSpc>
              <a:spcBef>
                <a:spcPct val="20000"/>
              </a:spcBef>
            </a:pPr>
            <a:r>
              <a:rPr lang="en-US" sz="1600" dirty="0"/>
              <a:t>Redundant </a:t>
            </a:r>
            <a:r>
              <a:rPr lang="en-US" sz="1600" dirty="0" err="1"/>
              <a:t>datapaths</a:t>
            </a:r>
            <a:endParaRPr lang="en-US" sz="1600" dirty="0"/>
          </a:p>
          <a:p>
            <a:pPr marL="514350" lvl="1" indent="-168275">
              <a:lnSpc>
                <a:spcPct val="100000"/>
              </a:lnSpc>
              <a:spcBef>
                <a:spcPct val="20000"/>
              </a:spcBef>
            </a:pPr>
            <a:r>
              <a:rPr lang="en-US" sz="1200" dirty="0"/>
              <a:t>every instruction performed in two parallel </a:t>
            </a:r>
            <a:r>
              <a:rPr lang="en-US" sz="1200" dirty="0" err="1"/>
              <a:t>datapaths</a:t>
            </a:r>
            <a:r>
              <a:rPr lang="en-US" sz="1200" dirty="0"/>
              <a:t> and results compared</a:t>
            </a:r>
          </a:p>
          <a:p>
            <a:pPr marL="168275" indent="-168275">
              <a:lnSpc>
                <a:spcPct val="100000"/>
              </a:lnSpc>
              <a:spcBef>
                <a:spcPct val="20000"/>
              </a:spcBef>
            </a:pPr>
            <a:r>
              <a:rPr lang="en-US" sz="1600" dirty="0"/>
              <a:t>64KB L1 I-cache, 128KB L1 D-cache on-chip</a:t>
            </a:r>
            <a:endParaRPr lang="en-US" sz="1600" dirty="0" smtClean="0"/>
          </a:p>
          <a:p>
            <a:pPr marL="168275" indent="-168275">
              <a:lnSpc>
                <a:spcPct val="100000"/>
              </a:lnSpc>
              <a:spcBef>
                <a:spcPct val="20000"/>
              </a:spcBef>
            </a:pPr>
            <a:r>
              <a:rPr lang="en-US" sz="1600" dirty="0" smtClean="0"/>
              <a:t>1.5MB </a:t>
            </a:r>
            <a:r>
              <a:rPr lang="en-US" sz="1600" dirty="0"/>
              <a:t>private L2 unified cache per core, on-chip</a:t>
            </a:r>
            <a:endParaRPr lang="en-US" sz="1600" dirty="0" smtClean="0"/>
          </a:p>
          <a:p>
            <a:pPr marL="168275" indent="-168275">
              <a:lnSpc>
                <a:spcPct val="100000"/>
              </a:lnSpc>
              <a:spcBef>
                <a:spcPct val="20000"/>
              </a:spcBef>
            </a:pPr>
            <a:r>
              <a:rPr lang="en-US" sz="1600" dirty="0" smtClean="0"/>
              <a:t>On-Chip 24MB </a:t>
            </a:r>
            <a:r>
              <a:rPr lang="en-US" sz="1600" dirty="0" err="1" smtClean="0"/>
              <a:t>eDRAM</a:t>
            </a:r>
            <a:r>
              <a:rPr lang="en-US" sz="1600" dirty="0" smtClean="0"/>
              <a:t> L3 cache</a:t>
            </a:r>
          </a:p>
          <a:p>
            <a:pPr marL="168275" indent="-168275">
              <a:lnSpc>
                <a:spcPct val="100000"/>
              </a:lnSpc>
              <a:spcBef>
                <a:spcPct val="20000"/>
              </a:spcBef>
            </a:pPr>
            <a:r>
              <a:rPr lang="en-US" sz="1600" dirty="0" smtClean="0"/>
              <a:t>Scales to 96-core multiprocessor with 768MB of shared L4 </a:t>
            </a:r>
            <a:r>
              <a:rPr lang="en-US" sz="1600" dirty="0" err="1" smtClean="0"/>
              <a:t>eDRAM</a:t>
            </a:r>
            <a:endParaRPr lang="en-US" sz="1600" dirty="0" smtClean="0"/>
          </a:p>
        </p:txBody>
      </p:sp>
      <p:sp>
        <p:nvSpPr>
          <p:cNvPr id="130055" name="Text Box 1029"/>
          <p:cNvSpPr txBox="1">
            <a:spLocks noChangeArrowheads="1"/>
          </p:cNvSpPr>
          <p:nvPr/>
        </p:nvSpPr>
        <p:spPr bwMode="auto">
          <a:xfrm>
            <a:off x="0" y="5195887"/>
            <a:ext cx="4724400" cy="366713"/>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1800" b="1" i="1" dirty="0">
                <a:solidFill>
                  <a:schemeClr val="tx1"/>
                </a:solidFill>
              </a:rPr>
              <a:t>[</a:t>
            </a:r>
            <a:r>
              <a:rPr lang="en-US" sz="1800" b="1" i="1" dirty="0" smtClean="0">
                <a:solidFill>
                  <a:schemeClr val="tx1"/>
                </a:solidFill>
              </a:rPr>
              <a:t> IBM, </a:t>
            </a:r>
            <a:r>
              <a:rPr lang="en-US" sz="1800" b="1" i="1" dirty="0" err="1" smtClean="0">
                <a:solidFill>
                  <a:schemeClr val="tx1"/>
                </a:solidFill>
              </a:rPr>
              <a:t>HotChips</a:t>
            </a:r>
            <a:r>
              <a:rPr lang="en-US" sz="1800" b="1" i="1" dirty="0" smtClean="0">
                <a:solidFill>
                  <a:schemeClr val="tx1"/>
                </a:solidFill>
              </a:rPr>
              <a:t>, 2010]</a:t>
            </a:r>
            <a:endParaRPr lang="en-US" sz="1800" b="1" i="1" dirty="0">
              <a:solidFill>
                <a:schemeClr val="tx1"/>
              </a:solidFill>
            </a:endParaRPr>
          </a:p>
        </p:txBody>
      </p:sp>
      <p:pic>
        <p:nvPicPr>
          <p:cNvPr id="7" name="Picture 6"/>
          <p:cNvPicPr>
            <a:picLocks noChangeAspect="1"/>
          </p:cNvPicPr>
          <p:nvPr/>
        </p:nvPicPr>
        <p:blipFill>
          <a:blip r:embed="rId3"/>
          <a:stretch>
            <a:fillRect/>
          </a:stretch>
        </p:blipFill>
        <p:spPr>
          <a:xfrm>
            <a:off x="0" y="1538287"/>
            <a:ext cx="4495800" cy="3691764"/>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100" name="Slide Number Placeholder 5"/>
          <p:cNvSpPr>
            <a:spLocks noGrp="1"/>
          </p:cNvSpPr>
          <p:nvPr>
            <p:ph type="sldNum" sz="quarter" idx="12"/>
          </p:nvPr>
        </p:nvSpPr>
        <p:spPr>
          <a:noFill/>
        </p:spPr>
        <p:txBody>
          <a:bodyPr/>
          <a:lstStyle/>
          <a:p>
            <a:fld id="{D13E530A-44C8-C548-9390-4692D5F1BA48}" type="slidenum">
              <a:rPr lang="en-US"/>
              <a:pPr/>
              <a:t>69</a:t>
            </a:fld>
            <a:endParaRPr lang="en-US" b="0">
              <a:solidFill>
                <a:srgbClr val="FBBA03"/>
              </a:solidFill>
            </a:endParaRPr>
          </a:p>
        </p:txBody>
      </p:sp>
      <p:sp>
        <p:nvSpPr>
          <p:cNvPr id="132101" name="Rectangle 2"/>
          <p:cNvSpPr>
            <a:spLocks noGrp="1" noChangeArrowheads="1"/>
          </p:cNvSpPr>
          <p:nvPr>
            <p:ph type="title"/>
          </p:nvPr>
        </p:nvSpPr>
        <p:spPr/>
        <p:txBody>
          <a:bodyPr/>
          <a:lstStyle/>
          <a:p>
            <a:r>
              <a:rPr lang="en-US"/>
              <a:t>And in conclusion …</a:t>
            </a:r>
          </a:p>
        </p:txBody>
      </p:sp>
      <p:sp>
        <p:nvSpPr>
          <p:cNvPr id="132102" name="Rectangle 3"/>
          <p:cNvSpPr>
            <a:spLocks noGrp="1" noChangeArrowheads="1"/>
          </p:cNvSpPr>
          <p:nvPr>
            <p:ph type="body" idx="1"/>
          </p:nvPr>
        </p:nvSpPr>
        <p:spPr>
          <a:xfrm>
            <a:off x="687388" y="1193800"/>
            <a:ext cx="7694612" cy="5253038"/>
          </a:xfrm>
        </p:spPr>
        <p:txBody>
          <a:bodyPr/>
          <a:lstStyle/>
          <a:p>
            <a:r>
              <a:rPr lang="en-US" dirty="0"/>
              <a:t>Computer Architecture &gt;&gt; </a:t>
            </a:r>
            <a:r>
              <a:rPr lang="en-US" dirty="0" err="1"/>
              <a:t>ISAs</a:t>
            </a:r>
            <a:r>
              <a:rPr lang="en-US" dirty="0"/>
              <a:t> and RTL</a:t>
            </a:r>
          </a:p>
          <a:p>
            <a:r>
              <a:rPr lang="en-US" dirty="0"/>
              <a:t>CS152 is about interaction of hardware and software, and design of appropriate abstraction layers</a:t>
            </a:r>
          </a:p>
          <a:p>
            <a:r>
              <a:rPr lang="en-US" dirty="0"/>
              <a:t>Computer architecture is shaped by technology and applications</a:t>
            </a:r>
          </a:p>
          <a:p>
            <a:pPr lvl="1"/>
            <a:r>
              <a:rPr lang="en-US" dirty="0"/>
              <a:t>History provides lessons for the future</a:t>
            </a:r>
          </a:p>
          <a:p>
            <a:r>
              <a:rPr lang="en-US" dirty="0"/>
              <a:t>Computer Science at the crossroads from sequential to parallel computing</a:t>
            </a:r>
          </a:p>
          <a:p>
            <a:pPr lvl="1"/>
            <a:r>
              <a:rPr lang="en-US" dirty="0"/>
              <a:t>Salvation requires innovation in many fields, including computer architecture</a:t>
            </a:r>
            <a:endParaRPr lang="en-US" dirty="0" smtClean="0"/>
          </a:p>
          <a:p>
            <a:r>
              <a:rPr lang="en-US" dirty="0" smtClean="0"/>
              <a:t>Read </a:t>
            </a:r>
            <a:r>
              <a:rPr lang="en-US" dirty="0"/>
              <a:t>Chapter </a:t>
            </a:r>
            <a:r>
              <a:rPr lang="en-US" dirty="0" smtClean="0"/>
              <a:t>1 &amp; Appendix A </a:t>
            </a:r>
            <a:r>
              <a:rPr lang="en-US" dirty="0"/>
              <a:t>for next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5" name="Slide Number Placeholder 5"/>
          <p:cNvSpPr>
            <a:spLocks noGrp="1"/>
          </p:cNvSpPr>
          <p:nvPr>
            <p:ph type="sldNum" sz="quarter" idx="12"/>
          </p:nvPr>
        </p:nvSpPr>
        <p:spPr>
          <a:noFill/>
        </p:spPr>
        <p:txBody>
          <a:bodyPr/>
          <a:lstStyle/>
          <a:p>
            <a:fld id="{347A141F-822E-2F48-B357-47932C45D01F}" type="slidenum">
              <a:rPr lang="en-US"/>
              <a:pPr/>
              <a:t>7</a:t>
            </a:fld>
            <a:endParaRPr lang="en-US" b="0">
              <a:solidFill>
                <a:srgbClr val="FBBA03"/>
              </a:solidFill>
            </a:endParaRPr>
          </a:p>
        </p:txBody>
      </p:sp>
      <p:graphicFrame>
        <p:nvGraphicFramePr>
          <p:cNvPr id="25602" name="Object 2"/>
          <p:cNvGraphicFramePr>
            <a:graphicFrameLocks noChangeAspect="1"/>
          </p:cNvGraphicFramePr>
          <p:nvPr>
            <p:ph idx="1"/>
          </p:nvPr>
        </p:nvGraphicFramePr>
        <p:xfrm>
          <a:off x="0" y="1055688"/>
          <a:ext cx="9144000" cy="4597400"/>
        </p:xfrm>
        <a:graphic>
          <a:graphicData uri="http://schemas.openxmlformats.org/presentationml/2006/ole">
            <p:oleObj spid="_x0000_s25602" name="Chart" r:id="rId4" imgW="5448300" imgH="2997200" progId="Excel.Sheet.8">
              <p:embed/>
            </p:oleObj>
          </a:graphicData>
        </a:graphic>
      </p:graphicFrame>
      <p:sp>
        <p:nvSpPr>
          <p:cNvPr id="25606" name="Rectangle 3"/>
          <p:cNvSpPr>
            <a:spLocks noGrp="1" noChangeArrowheads="1"/>
          </p:cNvSpPr>
          <p:nvPr>
            <p:ph type="title"/>
          </p:nvPr>
        </p:nvSpPr>
        <p:spPr>
          <a:xfrm>
            <a:off x="468313" y="163513"/>
            <a:ext cx="8513762" cy="1143000"/>
          </a:xfrm>
        </p:spPr>
        <p:txBody>
          <a:bodyPr/>
          <a:lstStyle/>
          <a:p>
            <a:r>
              <a:rPr lang="en-US" sz="3600" dirty="0" err="1"/>
              <a:t>Uniprocessor</a:t>
            </a:r>
            <a:r>
              <a:rPr lang="en-US" sz="3600" dirty="0"/>
              <a:t> Performance</a:t>
            </a:r>
          </a:p>
        </p:txBody>
      </p:sp>
      <p:sp>
        <p:nvSpPr>
          <p:cNvPr id="25607" name="Text Box 4"/>
          <p:cNvSpPr txBox="1">
            <a:spLocks noChangeArrowheads="1"/>
          </p:cNvSpPr>
          <p:nvPr/>
        </p:nvSpPr>
        <p:spPr bwMode="auto">
          <a:xfrm>
            <a:off x="2286000" y="5486400"/>
            <a:ext cx="4699000" cy="1006475"/>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Char char="•"/>
            </a:pPr>
            <a:r>
              <a:rPr lang="en-US" sz="2000">
                <a:solidFill>
                  <a:schemeClr val="tx1"/>
                </a:solidFill>
                <a:ea typeface="Arial" charset="0"/>
                <a:cs typeface="Arial" charset="0"/>
              </a:rPr>
              <a:t> VAX	        : 25%/year 1978 to 1986</a:t>
            </a:r>
          </a:p>
          <a:p>
            <a:pPr eaLnBrk="1" hangingPunct="1">
              <a:spcBef>
                <a:spcPct val="0"/>
              </a:spcBef>
              <a:buFontTx/>
              <a:buChar char="•"/>
            </a:pPr>
            <a:r>
              <a:rPr lang="en-US" sz="2000">
                <a:solidFill>
                  <a:schemeClr val="tx1"/>
                </a:solidFill>
                <a:ea typeface="Arial" charset="0"/>
                <a:cs typeface="Arial" charset="0"/>
              </a:rPr>
              <a:t> RISC + x86: 52%/year 1986 to 2002</a:t>
            </a:r>
          </a:p>
          <a:p>
            <a:pPr eaLnBrk="1" hangingPunct="1">
              <a:spcBef>
                <a:spcPct val="0"/>
              </a:spcBef>
              <a:buFontTx/>
              <a:buChar char="•"/>
            </a:pPr>
            <a:r>
              <a:rPr lang="en-US" sz="2000">
                <a:solidFill>
                  <a:schemeClr val="tx1"/>
                </a:solidFill>
                <a:ea typeface="Arial" charset="0"/>
                <a:cs typeface="Arial" charset="0"/>
              </a:rPr>
              <a:t> RISC + x86: ??%/year 2002 to present</a:t>
            </a:r>
          </a:p>
        </p:txBody>
      </p:sp>
      <p:sp>
        <p:nvSpPr>
          <p:cNvPr id="25608" name="Text Box 5"/>
          <p:cNvSpPr txBox="1">
            <a:spLocks noChangeArrowheads="1"/>
          </p:cNvSpPr>
          <p:nvPr/>
        </p:nvSpPr>
        <p:spPr bwMode="auto">
          <a:xfrm>
            <a:off x="1323975" y="1412875"/>
            <a:ext cx="3454400" cy="730250"/>
          </a:xfrm>
          <a:prstGeom prst="rect">
            <a:avLst/>
          </a:prstGeom>
          <a:noFill/>
          <a:ln w="9525">
            <a:noFill/>
            <a:miter lim="800000"/>
            <a:headEnd/>
            <a:tailEnd/>
          </a:ln>
        </p:spPr>
        <p:txBody>
          <a:bodyPr>
            <a:prstTxWarp prst="textNoShape">
              <a:avLst/>
            </a:prstTxWarp>
            <a:spAutoFit/>
          </a:bodyPr>
          <a:lstStyle/>
          <a:p>
            <a:pPr>
              <a:spcBef>
                <a:spcPct val="0"/>
              </a:spcBef>
            </a:pPr>
            <a:r>
              <a:rPr lang="en-US" sz="1400">
                <a:solidFill>
                  <a:schemeClr val="tx1"/>
                </a:solidFill>
                <a:latin typeface="Times" charset="0"/>
              </a:rPr>
              <a:t>From Hennessy and Patterson, </a:t>
            </a:r>
            <a:r>
              <a:rPr lang="en-US" sz="1400" i="1">
                <a:solidFill>
                  <a:schemeClr val="tx1"/>
                </a:solidFill>
                <a:latin typeface="Times" charset="0"/>
              </a:rPr>
              <a:t>Computer Architecture: A Quantitative Approach</a:t>
            </a:r>
            <a:r>
              <a:rPr lang="en-US" sz="1400">
                <a:solidFill>
                  <a:schemeClr val="tx1"/>
                </a:solidFill>
                <a:latin typeface="Times" charset="0"/>
              </a:rPr>
              <a:t>, 4th edition, October, 2006</a:t>
            </a:r>
          </a:p>
        </p:txBody>
      </p:sp>
      <p:grpSp>
        <p:nvGrpSpPr>
          <p:cNvPr id="2" name="Group 8"/>
          <p:cNvGrpSpPr>
            <a:grpSpLocks/>
          </p:cNvGrpSpPr>
          <p:nvPr/>
        </p:nvGrpSpPr>
        <p:grpSpPr bwMode="auto">
          <a:xfrm>
            <a:off x="5443538" y="1676400"/>
            <a:ext cx="3700462" cy="2119313"/>
            <a:chOff x="3429" y="1056"/>
            <a:chExt cx="2331" cy="1335"/>
          </a:xfrm>
        </p:grpSpPr>
        <p:sp>
          <p:nvSpPr>
            <p:cNvPr id="25610" name="Text Box 6"/>
            <p:cNvSpPr txBox="1">
              <a:spLocks noChangeArrowheads="1"/>
            </p:cNvSpPr>
            <p:nvPr/>
          </p:nvSpPr>
          <p:spPr bwMode="auto">
            <a:xfrm rot="-1836068">
              <a:off x="3429" y="2064"/>
              <a:ext cx="2331" cy="327"/>
            </a:xfrm>
            <a:prstGeom prst="rect">
              <a:avLst/>
            </a:prstGeom>
            <a:noFill/>
            <a:ln w="12700">
              <a:noFill/>
              <a:miter lim="800000"/>
              <a:headEnd/>
              <a:tailEnd/>
            </a:ln>
          </p:spPr>
          <p:txBody>
            <a:bodyPr wrap="none" anchor="ctr">
              <a:prstTxWarp prst="textNoShape">
                <a:avLst/>
              </a:prstTxWarp>
              <a:spAutoFit/>
            </a:bodyPr>
            <a:lstStyle/>
            <a:p>
              <a:pPr algn="ctr"/>
              <a:r>
                <a:rPr lang="en-US" sz="2800" b="1"/>
                <a:t>What happened????</a:t>
              </a:r>
            </a:p>
          </p:txBody>
        </p:sp>
        <p:sp>
          <p:nvSpPr>
            <p:cNvPr id="25611" name="Line 7"/>
            <p:cNvSpPr>
              <a:spLocks noChangeShapeType="1"/>
            </p:cNvSpPr>
            <p:nvPr/>
          </p:nvSpPr>
          <p:spPr bwMode="auto">
            <a:xfrm flipH="1" flipV="1">
              <a:off x="4992" y="1056"/>
              <a:ext cx="336" cy="576"/>
            </a:xfrm>
            <a:prstGeom prst="line">
              <a:avLst/>
            </a:prstGeom>
            <a:noFill/>
            <a:ln w="57150">
              <a:solidFill>
                <a:schemeClr val="hlink"/>
              </a:solidFill>
              <a:round/>
              <a:headEnd/>
              <a:tailEnd type="triangle" w="med" len="med"/>
            </a:ln>
          </p:spPr>
          <p:txBody>
            <a:bodyPr anchor="ctr">
              <a:prstTxWarp prst="textNoShape">
                <a:avLst/>
              </a:prstTxWarp>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8" name="Slide Number Placeholder 5"/>
          <p:cNvSpPr>
            <a:spLocks noGrp="1"/>
          </p:cNvSpPr>
          <p:nvPr>
            <p:ph type="sldNum" sz="quarter" idx="12"/>
          </p:nvPr>
        </p:nvSpPr>
        <p:spPr>
          <a:noFill/>
        </p:spPr>
        <p:txBody>
          <a:bodyPr/>
          <a:lstStyle/>
          <a:p>
            <a:fld id="{7888A9B7-E954-E041-8E9D-C26F0D6CC7B8}" type="slidenum">
              <a:rPr lang="en-US"/>
              <a:pPr/>
              <a:t>70</a:t>
            </a:fld>
            <a:endParaRPr lang="en-US" b="0">
              <a:solidFill>
                <a:srgbClr val="FBBA03"/>
              </a:solidFill>
            </a:endParaRPr>
          </a:p>
        </p:txBody>
      </p:sp>
      <p:sp>
        <p:nvSpPr>
          <p:cNvPr id="134149" name="Rectangle 2"/>
          <p:cNvSpPr>
            <a:spLocks noGrp="1" noChangeArrowheads="1"/>
          </p:cNvSpPr>
          <p:nvPr>
            <p:ph type="title"/>
          </p:nvPr>
        </p:nvSpPr>
        <p:spPr/>
        <p:txBody>
          <a:bodyPr/>
          <a:lstStyle/>
          <a:p>
            <a:r>
              <a:rPr lang="en-US"/>
              <a:t>Acknowledgements</a:t>
            </a:r>
          </a:p>
        </p:txBody>
      </p:sp>
      <p:sp>
        <p:nvSpPr>
          <p:cNvPr id="134150" name="Rectangle 3"/>
          <p:cNvSpPr>
            <a:spLocks noGrp="1" noChangeArrowheads="1"/>
          </p:cNvSpPr>
          <p:nvPr>
            <p:ph type="body" idx="1"/>
          </p:nvPr>
        </p:nvSpPr>
        <p:spPr/>
        <p:txBody>
          <a:bodyPr/>
          <a:lstStyle/>
          <a:p>
            <a:r>
              <a:rPr lang="en-US"/>
              <a:t>These slides contain material developed and copyright by:</a:t>
            </a:r>
          </a:p>
          <a:p>
            <a:pPr lvl="1"/>
            <a:r>
              <a:rPr lang="en-US"/>
              <a:t>Arvind (MIT)</a:t>
            </a:r>
          </a:p>
          <a:p>
            <a:pPr lvl="1"/>
            <a:r>
              <a:rPr lang="en-US"/>
              <a:t>Krste Asanovic (MIT/UCB)</a:t>
            </a:r>
          </a:p>
          <a:p>
            <a:pPr lvl="1"/>
            <a:r>
              <a:rPr lang="en-US"/>
              <a:t>Joel Emer (Intel/MIT)</a:t>
            </a:r>
          </a:p>
          <a:p>
            <a:pPr lvl="1"/>
            <a:r>
              <a:rPr lang="en-US"/>
              <a:t>James Hoe (CMU)</a:t>
            </a:r>
          </a:p>
          <a:p>
            <a:pPr lvl="1"/>
            <a:r>
              <a:rPr lang="en-US"/>
              <a:t>John Kubiatowicz (UCB)</a:t>
            </a:r>
          </a:p>
          <a:p>
            <a:pPr lvl="1"/>
            <a:r>
              <a:rPr lang="en-US"/>
              <a:t>David Patterson (UCB)</a:t>
            </a:r>
          </a:p>
          <a:p>
            <a:pPr lvl="1"/>
            <a:endParaRPr lang="en-US"/>
          </a:p>
          <a:p>
            <a:r>
              <a:rPr lang="en-US"/>
              <a:t>MIT material derived from course 6.823</a:t>
            </a:r>
          </a:p>
          <a:p>
            <a:r>
              <a:rPr lang="en-US"/>
              <a:t>UCB material derived from course CS252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p:spPr>
        <p:txBody>
          <a:bodyPr/>
          <a:lstStyle/>
          <a:p>
            <a:fld id="{49539041-7DD6-BA44-AEFF-FED72B0E2E0D}" type="slidenum">
              <a:rPr lang="en-US"/>
              <a:pPr/>
              <a:t>8</a:t>
            </a:fld>
            <a:endParaRPr lang="en-US" b="0">
              <a:solidFill>
                <a:srgbClr val="FBBA03"/>
              </a:solidFill>
            </a:endParaRPr>
          </a:p>
        </p:txBody>
      </p:sp>
      <p:sp>
        <p:nvSpPr>
          <p:cNvPr id="27653" name="Rectangle 2"/>
          <p:cNvSpPr>
            <a:spLocks noGrp="1" noChangeArrowheads="1"/>
          </p:cNvSpPr>
          <p:nvPr>
            <p:ph type="title"/>
          </p:nvPr>
        </p:nvSpPr>
        <p:spPr/>
        <p:txBody>
          <a:bodyPr/>
          <a:lstStyle/>
          <a:p>
            <a:r>
              <a:rPr lang="en-US" dirty="0"/>
              <a:t>The End of the </a:t>
            </a:r>
            <a:r>
              <a:rPr lang="en-US" dirty="0" err="1"/>
              <a:t>Uniprocessor</a:t>
            </a:r>
            <a:r>
              <a:rPr lang="en-US" dirty="0"/>
              <a:t> </a:t>
            </a:r>
            <a:r>
              <a:rPr lang="en-US" dirty="0" smtClean="0"/>
              <a:t>Era</a:t>
            </a:r>
            <a:endParaRPr lang="en-US" dirty="0"/>
          </a:p>
        </p:txBody>
      </p:sp>
      <p:sp>
        <p:nvSpPr>
          <p:cNvPr id="27654" name="Rectangle 3"/>
          <p:cNvSpPr>
            <a:spLocks noGrp="1" noChangeArrowheads="1"/>
          </p:cNvSpPr>
          <p:nvPr>
            <p:ph type="body" idx="1"/>
          </p:nvPr>
        </p:nvSpPr>
        <p:spPr>
          <a:xfrm>
            <a:off x="685800" y="2743200"/>
            <a:ext cx="7683500" cy="1371600"/>
          </a:xfrm>
        </p:spPr>
        <p:txBody>
          <a:bodyPr/>
          <a:lstStyle/>
          <a:p>
            <a:pPr algn="ctr">
              <a:buFontTx/>
              <a:buNone/>
            </a:pPr>
            <a:r>
              <a:rPr lang="en-US" sz="3600" i="1" dirty="0"/>
              <a:t>Single biggest change in the history of computing systems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9</a:t>
            </a:fld>
            <a:endParaRPr lang="en-US" b="0">
              <a:solidFill>
                <a:srgbClr val="FBBA03"/>
              </a:solidFill>
            </a:endParaRPr>
          </a:p>
        </p:txBody>
      </p:sp>
      <p:pic>
        <p:nvPicPr>
          <p:cNvPr id="4" name="Picture 3" descr="PPTMooresLawai.jpg"/>
          <p:cNvPicPr>
            <a:picLocks noChangeAspect="1"/>
          </p:cNvPicPr>
          <p:nvPr/>
        </p:nvPicPr>
        <p:blipFill>
          <a:blip r:embed="rId2"/>
          <a:stretch>
            <a:fillRect/>
          </a:stretch>
        </p:blipFill>
        <p:spPr>
          <a:xfrm>
            <a:off x="762000" y="-457200"/>
            <a:ext cx="7391400" cy="7436700"/>
          </a:xfrm>
          <a:prstGeom prst="rect">
            <a:avLst/>
          </a:prstGeom>
        </p:spPr>
      </p:pic>
      <p:sp>
        <p:nvSpPr>
          <p:cNvPr id="5" name="TextBox 4"/>
          <p:cNvSpPr txBox="1"/>
          <p:nvPr/>
        </p:nvSpPr>
        <p:spPr>
          <a:xfrm>
            <a:off x="5715000" y="5486400"/>
            <a:ext cx="1541407" cy="338554"/>
          </a:xfrm>
          <a:prstGeom prst="rect">
            <a:avLst/>
          </a:prstGeom>
          <a:noFill/>
        </p:spPr>
        <p:txBody>
          <a:bodyPr wrap="none" rtlCol="0">
            <a:spAutoFit/>
          </a:bodyPr>
          <a:lstStyle/>
          <a:p>
            <a:r>
              <a:rPr lang="en-US" dirty="0" smtClean="0">
                <a:solidFill>
                  <a:srgbClr val="000000"/>
                </a:solidFill>
              </a:rPr>
              <a:t>[from </a:t>
            </a:r>
            <a:r>
              <a:rPr lang="en-US" dirty="0" err="1" smtClean="0">
                <a:solidFill>
                  <a:srgbClr val="000000"/>
                </a:solidFill>
              </a:rPr>
              <a:t>Kurzweil</a:t>
            </a:r>
            <a:r>
              <a:rPr lang="en-US" dirty="0" smtClean="0">
                <a:solidFill>
                  <a:srgbClr val="000000"/>
                </a:solidFill>
              </a:rPr>
              <a:t>]</a:t>
            </a:r>
          </a:p>
        </p:txBody>
      </p:sp>
      <p:sp>
        <p:nvSpPr>
          <p:cNvPr id="7" name="TextBox 6"/>
          <p:cNvSpPr txBox="1"/>
          <p:nvPr/>
        </p:nvSpPr>
        <p:spPr>
          <a:xfrm>
            <a:off x="2057400" y="2057400"/>
            <a:ext cx="2590800" cy="1569660"/>
          </a:xfrm>
          <a:prstGeom prst="rect">
            <a:avLst/>
          </a:prstGeom>
          <a:noFill/>
        </p:spPr>
        <p:txBody>
          <a:bodyPr wrap="square" rtlCol="0">
            <a:spAutoFit/>
          </a:bodyPr>
          <a:lstStyle/>
          <a:p>
            <a:r>
              <a:rPr lang="en-US" sz="3200" dirty="0" smtClean="0">
                <a:solidFill>
                  <a:srgbClr val="000000"/>
                </a:solidFill>
              </a:rPr>
              <a:t>Major Technology Generations</a:t>
            </a:r>
          </a:p>
        </p:txBody>
      </p:sp>
      <p:sp>
        <p:nvSpPr>
          <p:cNvPr id="8" name="TextBox 7"/>
          <p:cNvSpPr txBox="1"/>
          <p:nvPr/>
        </p:nvSpPr>
        <p:spPr>
          <a:xfrm>
            <a:off x="4953000" y="3276600"/>
            <a:ext cx="823362" cy="338554"/>
          </a:xfrm>
          <a:prstGeom prst="rect">
            <a:avLst/>
          </a:prstGeom>
          <a:noFill/>
        </p:spPr>
        <p:txBody>
          <a:bodyPr wrap="none" rtlCol="0">
            <a:spAutoFit/>
          </a:bodyPr>
          <a:lstStyle/>
          <a:p>
            <a:r>
              <a:rPr lang="en-US" dirty="0" smtClean="0">
                <a:solidFill>
                  <a:srgbClr val="000000"/>
                </a:solidFill>
              </a:rPr>
              <a:t>Bipolar</a:t>
            </a:r>
          </a:p>
        </p:txBody>
      </p:sp>
      <p:sp>
        <p:nvSpPr>
          <p:cNvPr id="9" name="TextBox 8"/>
          <p:cNvSpPr txBox="1"/>
          <p:nvPr/>
        </p:nvSpPr>
        <p:spPr>
          <a:xfrm>
            <a:off x="6019800" y="3505200"/>
            <a:ext cx="766155" cy="338554"/>
          </a:xfrm>
          <a:prstGeom prst="rect">
            <a:avLst/>
          </a:prstGeom>
          <a:noFill/>
        </p:spPr>
        <p:txBody>
          <a:bodyPr wrap="none" rtlCol="0">
            <a:spAutoFit/>
          </a:bodyPr>
          <a:lstStyle/>
          <a:p>
            <a:r>
              <a:rPr lang="en-US" dirty="0" err="1" smtClean="0">
                <a:solidFill>
                  <a:srgbClr val="000000"/>
                </a:solidFill>
              </a:rPr>
              <a:t>nMOS</a:t>
            </a:r>
            <a:endParaRPr lang="en-US" dirty="0" smtClean="0">
              <a:solidFill>
                <a:srgbClr val="000000"/>
              </a:solidFill>
            </a:endParaRPr>
          </a:p>
        </p:txBody>
      </p:sp>
      <p:sp>
        <p:nvSpPr>
          <p:cNvPr id="10" name="TextBox 9"/>
          <p:cNvSpPr txBox="1"/>
          <p:nvPr/>
        </p:nvSpPr>
        <p:spPr>
          <a:xfrm>
            <a:off x="6324600" y="3124200"/>
            <a:ext cx="800219" cy="338554"/>
          </a:xfrm>
          <a:prstGeom prst="rect">
            <a:avLst/>
          </a:prstGeom>
          <a:noFill/>
        </p:spPr>
        <p:txBody>
          <a:bodyPr wrap="none" rtlCol="0">
            <a:spAutoFit/>
          </a:bodyPr>
          <a:lstStyle/>
          <a:p>
            <a:r>
              <a:rPr lang="en-US" dirty="0">
                <a:solidFill>
                  <a:srgbClr val="000000"/>
                </a:solidFill>
              </a:rPr>
              <a:t>C</a:t>
            </a:r>
            <a:r>
              <a:rPr lang="en-US" dirty="0" smtClean="0">
                <a:solidFill>
                  <a:srgbClr val="000000"/>
                </a:solidFill>
              </a:rPr>
              <a:t>MOS</a:t>
            </a:r>
          </a:p>
        </p:txBody>
      </p:sp>
      <p:sp>
        <p:nvSpPr>
          <p:cNvPr id="11" name="TextBox 10"/>
          <p:cNvSpPr txBox="1"/>
          <p:nvPr/>
        </p:nvSpPr>
        <p:spPr>
          <a:xfrm>
            <a:off x="5638800" y="3886200"/>
            <a:ext cx="766155" cy="338554"/>
          </a:xfrm>
          <a:prstGeom prst="rect">
            <a:avLst/>
          </a:prstGeom>
          <a:noFill/>
        </p:spPr>
        <p:txBody>
          <a:bodyPr wrap="none" rtlCol="0">
            <a:spAutoFit/>
          </a:bodyPr>
          <a:lstStyle/>
          <a:p>
            <a:r>
              <a:rPr lang="en-US" dirty="0" err="1" smtClean="0">
                <a:solidFill>
                  <a:srgbClr val="000000"/>
                </a:solidFill>
              </a:rPr>
              <a:t>pMOS</a:t>
            </a:r>
            <a:endParaRPr lang="en-US" dirty="0" smtClean="0">
              <a:solidFill>
                <a:srgbClr val="000000"/>
              </a:solidFill>
            </a:endParaRPr>
          </a:p>
        </p:txBody>
      </p:sp>
      <p:sp>
        <p:nvSpPr>
          <p:cNvPr id="12" name="TextBox 11"/>
          <p:cNvSpPr txBox="1"/>
          <p:nvPr/>
        </p:nvSpPr>
        <p:spPr>
          <a:xfrm>
            <a:off x="3200400" y="4572000"/>
            <a:ext cx="811841" cy="338554"/>
          </a:xfrm>
          <a:prstGeom prst="rect">
            <a:avLst/>
          </a:prstGeom>
          <a:noFill/>
        </p:spPr>
        <p:txBody>
          <a:bodyPr wrap="none" rtlCol="0">
            <a:spAutoFit/>
          </a:bodyPr>
          <a:lstStyle/>
          <a:p>
            <a:r>
              <a:rPr lang="en-US" dirty="0" smtClean="0">
                <a:solidFill>
                  <a:srgbClr val="000000"/>
                </a:solidFill>
              </a:rPr>
              <a:t>Relays</a:t>
            </a:r>
          </a:p>
        </p:txBody>
      </p:sp>
      <p:sp>
        <p:nvSpPr>
          <p:cNvPr id="13" name="TextBox 12"/>
          <p:cNvSpPr txBox="1"/>
          <p:nvPr/>
        </p:nvSpPr>
        <p:spPr>
          <a:xfrm>
            <a:off x="3962400" y="3733800"/>
            <a:ext cx="914400" cy="584776"/>
          </a:xfrm>
          <a:prstGeom prst="rect">
            <a:avLst/>
          </a:prstGeom>
          <a:noFill/>
        </p:spPr>
        <p:txBody>
          <a:bodyPr wrap="square" rtlCol="0">
            <a:spAutoFit/>
          </a:bodyPr>
          <a:lstStyle/>
          <a:p>
            <a:r>
              <a:rPr lang="en-US" dirty="0" smtClean="0">
                <a:solidFill>
                  <a:srgbClr val="000000"/>
                </a:solidFill>
              </a:rPr>
              <a:t>Vacuum Tubes</a:t>
            </a:r>
          </a:p>
        </p:txBody>
      </p:sp>
      <p:sp>
        <p:nvSpPr>
          <p:cNvPr id="14" name="TextBox 13"/>
          <p:cNvSpPr txBox="1"/>
          <p:nvPr/>
        </p:nvSpPr>
        <p:spPr>
          <a:xfrm>
            <a:off x="1828800" y="5638800"/>
            <a:ext cx="1861106" cy="338554"/>
          </a:xfrm>
          <a:prstGeom prst="rect">
            <a:avLst/>
          </a:prstGeom>
          <a:noFill/>
        </p:spPr>
        <p:txBody>
          <a:bodyPr wrap="none" rtlCol="0">
            <a:spAutoFit/>
          </a:bodyPr>
          <a:lstStyle/>
          <a:p>
            <a:r>
              <a:rPr lang="en-US" dirty="0" smtClean="0">
                <a:solidFill>
                  <a:srgbClr val="000000"/>
                </a:solidFill>
              </a:rPr>
              <a:t>Electromechanical</a:t>
            </a:r>
          </a:p>
        </p:txBody>
      </p:sp>
      <p:grpSp>
        <p:nvGrpSpPr>
          <p:cNvPr id="16" name="Group 15"/>
          <p:cNvGrpSpPr/>
          <p:nvPr/>
        </p:nvGrpSpPr>
        <p:grpSpPr>
          <a:xfrm>
            <a:off x="7391400" y="457200"/>
            <a:ext cx="990600" cy="1683180"/>
            <a:chOff x="7391400" y="457200"/>
            <a:chExt cx="990600" cy="1683180"/>
          </a:xfrm>
        </p:grpSpPr>
        <p:sp>
          <p:nvSpPr>
            <p:cNvPr id="6" name="TextBox 5"/>
            <p:cNvSpPr txBox="1"/>
            <p:nvPr/>
          </p:nvSpPr>
          <p:spPr>
            <a:xfrm>
              <a:off x="7391400" y="457200"/>
              <a:ext cx="990600" cy="1323439"/>
            </a:xfrm>
            <a:prstGeom prst="rect">
              <a:avLst/>
            </a:prstGeom>
            <a:noFill/>
          </p:spPr>
          <p:txBody>
            <a:bodyPr wrap="square" rtlCol="0">
              <a:spAutoFit/>
            </a:bodyPr>
            <a:lstStyle/>
            <a:p>
              <a:r>
                <a:rPr lang="en-US" sz="8000" b="1" dirty="0" smtClean="0">
                  <a:solidFill>
                    <a:schemeClr val="bg1"/>
                  </a:solidFill>
                </a:rPr>
                <a:t>?</a:t>
              </a:r>
              <a:endParaRPr lang="en-US" sz="6000" b="1" dirty="0" smtClean="0">
                <a:solidFill>
                  <a:schemeClr val="bg1"/>
                </a:solidFill>
              </a:endParaRPr>
            </a:p>
          </p:txBody>
        </p:sp>
        <p:sp>
          <p:nvSpPr>
            <p:cNvPr id="15" name="Right Arrow 14"/>
            <p:cNvSpPr/>
            <p:nvPr/>
          </p:nvSpPr>
          <p:spPr bwMode="auto">
            <a:xfrm rot="19408684">
              <a:off x="7460111" y="1683180"/>
              <a:ext cx="685800" cy="457200"/>
            </a:xfrm>
            <a:prstGeom prst="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CS252-template</Template>
  <TotalTime>3139</TotalTime>
  <Pages>12</Pages>
  <Words>6463</Words>
  <Application>Microsoft Macintosh PowerPoint</Application>
  <PresentationFormat>Letter Paper (8.5x11 in)</PresentationFormat>
  <Paragraphs>1024</Paragraphs>
  <Slides>70</Slides>
  <Notes>65</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70</vt:i4>
      </vt:variant>
    </vt:vector>
  </HeadingPairs>
  <TitlesOfParts>
    <vt:vector size="73" baseType="lpstr">
      <vt:lpstr>CS252-template</vt:lpstr>
      <vt:lpstr>Office Theme</vt:lpstr>
      <vt:lpstr>Chart</vt:lpstr>
      <vt:lpstr>CS 152 Computer Architecture and Engineering   Lecture 1 - Introduction  </vt:lpstr>
      <vt:lpstr>What is Computer Architecture?</vt:lpstr>
      <vt:lpstr>Abstraction Layers in Modern Systems</vt:lpstr>
      <vt:lpstr>Architecture continually changing</vt:lpstr>
      <vt:lpstr>Computing Devices Then…</vt:lpstr>
      <vt:lpstr>Computing Devices Now</vt:lpstr>
      <vt:lpstr>Uniprocessor Performance</vt:lpstr>
      <vt:lpstr>The End of the Uniprocessor Era</vt:lpstr>
      <vt:lpstr>Slide 9</vt:lpstr>
      <vt:lpstr>CS 152 Course Focus</vt:lpstr>
      <vt:lpstr>The “New” CS152</vt:lpstr>
      <vt:lpstr>Related Courses</vt:lpstr>
      <vt:lpstr>The “New” CS152 Executive Summary</vt:lpstr>
      <vt:lpstr>CS152 Administrivia</vt:lpstr>
      <vt:lpstr>CS152 Structure and Syllabus</vt:lpstr>
      <vt:lpstr>CS152 Course Components</vt:lpstr>
      <vt:lpstr>CS152 Labs</vt:lpstr>
      <vt:lpstr>New this year, RISC-V ISA</vt:lpstr>
      <vt:lpstr>Also new this year, Chisel simulators</vt:lpstr>
      <vt:lpstr>Chisel Design Flow</vt:lpstr>
      <vt:lpstr>Computer Architecture:  A Little History</vt:lpstr>
      <vt:lpstr>Charles Babbage 1791-1871 Lucasian Professor of Mathematics,  Cambridge University, 1827-1839</vt:lpstr>
      <vt:lpstr>Charles Babbage</vt:lpstr>
      <vt:lpstr>Difference Engine A machine to compute mathematical tables</vt:lpstr>
      <vt:lpstr>Difference Engine</vt:lpstr>
      <vt:lpstr>Analytic Engine</vt:lpstr>
      <vt:lpstr>Analytic Engine The first conception of a general-purpose computer</vt:lpstr>
      <vt:lpstr>The first programmer  Ada Byron aka  “Lady Lovelace”  1815-52</vt:lpstr>
      <vt:lpstr>Babbage’s Influence</vt:lpstr>
      <vt:lpstr>Harvard Mark I</vt:lpstr>
      <vt:lpstr>Linear Equation Solver John Atanasoff, Iowa State University</vt:lpstr>
      <vt:lpstr>Electronic Numerical Integrator and Computer (ENIAC)</vt:lpstr>
      <vt:lpstr>Electronic Discrete Variable Automatic Computer (EDVAC)</vt:lpstr>
      <vt:lpstr>Stored Program Computer</vt:lpstr>
      <vt:lpstr>Technology Issues</vt:lpstr>
      <vt:lpstr>Dominant Problem: Reliability</vt:lpstr>
      <vt:lpstr>Commercial Activity: 1948-52</vt:lpstr>
      <vt:lpstr>And then there was IBM 701</vt:lpstr>
      <vt:lpstr>Computers in mid 50’s</vt:lpstr>
      <vt:lpstr>The IBM 650 (1953-4)</vt:lpstr>
      <vt:lpstr>Programmer’s view of the IBM 650</vt:lpstr>
      <vt:lpstr>The Earliest Instruction Sets</vt:lpstr>
      <vt:lpstr>Programming:  Single Accumulator Machine</vt:lpstr>
      <vt:lpstr>Self-Modifying Code</vt:lpstr>
      <vt:lpstr>Index Registers Tom Kilburn, Manchester University, mid 50’s</vt:lpstr>
      <vt:lpstr>Using Index Registers</vt:lpstr>
      <vt:lpstr>Operations on Index Registers</vt:lpstr>
      <vt:lpstr>Evolution of Addressing Modes</vt:lpstr>
      <vt:lpstr>Variety of Instruction Formats</vt:lpstr>
      <vt:lpstr>Zero Address Formats</vt:lpstr>
      <vt:lpstr>Burrough’s B5000 Stack Architecture:  An ALGOL Machine, Robert Barton, 1960</vt:lpstr>
      <vt:lpstr>Evaluation of Expressions</vt:lpstr>
      <vt:lpstr>Evaluation of Expressions</vt:lpstr>
      <vt:lpstr>Hardware organization of the stack</vt:lpstr>
      <vt:lpstr>Stack Operations and Implicit Memory References</vt:lpstr>
      <vt:lpstr>Stack Size and Memory References</vt:lpstr>
      <vt:lpstr>Stack Size and Expression Evaluation</vt:lpstr>
      <vt:lpstr>Register Usage in a GPR Machine</vt:lpstr>
      <vt:lpstr>Stack Machines: Essential features</vt:lpstr>
      <vt:lpstr>Stack versus GPR Organization Amdahl, Blaauw and Brooks, 1964</vt:lpstr>
      <vt:lpstr>Stack Machines (Mostly) Died by 1980</vt:lpstr>
      <vt:lpstr>Stacks post-1980</vt:lpstr>
      <vt:lpstr>Software Developments</vt:lpstr>
      <vt:lpstr>Compatibility Problem at IBM</vt:lpstr>
      <vt:lpstr>IBM 360 : Design Premises  Amdahl, Blaauw and Brooks, 1964</vt:lpstr>
      <vt:lpstr>IBM 360: A General-Purpose Register (GPR) Machine</vt:lpstr>
      <vt:lpstr>IBM 360: Initial Implementations</vt:lpstr>
      <vt:lpstr>IBM 360: 47 years later… The zSeries z11 Microprocessor</vt:lpstr>
      <vt:lpstr>And in conclusion …</vt:lpstr>
      <vt:lpstr>Acknowledgements</vt:lpstr>
    </vt:vector>
  </TitlesOfParts>
  <Manager/>
  <Company>UC Berkeley-EECS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  Lec 01 - Introduction  </dc:title>
  <dc:subject/>
  <dc:creator> Krste Asanovic</dc:creator>
  <cp:keywords/>
  <dc:description/>
  <cp:lastModifiedBy>Krste Asanovic</cp:lastModifiedBy>
  <cp:revision>295</cp:revision>
  <cp:lastPrinted>2011-01-19T02:02:47Z</cp:lastPrinted>
  <dcterms:created xsi:type="dcterms:W3CDTF">2012-01-23T14:09:05Z</dcterms:created>
  <dcterms:modified xsi:type="dcterms:W3CDTF">2012-01-23T14:14:20Z</dcterms:modified>
  <cp:category/>
</cp:coreProperties>
</file>