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1" r:id="rId2"/>
    <p:sldId id="583" r:id="rId3"/>
    <p:sldId id="584" r:id="rId4"/>
    <p:sldId id="585" r:id="rId5"/>
    <p:sldId id="586" r:id="rId6"/>
    <p:sldId id="581" r:id="rId7"/>
    <p:sldId id="587" r:id="rId8"/>
    <p:sldId id="595" r:id="rId9"/>
    <p:sldId id="596" r:id="rId10"/>
    <p:sldId id="598" r:id="rId11"/>
    <p:sldId id="599" r:id="rId12"/>
    <p:sldId id="600" r:id="rId13"/>
    <p:sldId id="468" r:id="rId14"/>
    <p:sldId id="590" r:id="rId15"/>
    <p:sldId id="591" r:id="rId16"/>
    <p:sldId id="592" r:id="rId17"/>
    <p:sldId id="593" r:id="rId18"/>
    <p:sldId id="594" r:id="rId19"/>
    <p:sldId id="589" r:id="rId20"/>
    <p:sldId id="606" r:id="rId21"/>
    <p:sldId id="607" r:id="rId22"/>
    <p:sldId id="601" r:id="rId23"/>
    <p:sldId id="602" r:id="rId24"/>
    <p:sldId id="608" r:id="rId25"/>
    <p:sldId id="603" r:id="rId26"/>
    <p:sldId id="604" r:id="rId27"/>
    <p:sldId id="605" r:id="rId28"/>
    <p:sldId id="588" r:id="rId29"/>
    <p:sldId id="580" r:id="rId30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216" autoAdjust="0"/>
    <p:restoredTop sz="94660" autoAdjust="0"/>
  </p:normalViewPr>
  <p:slideViewPr>
    <p:cSldViewPr>
      <p:cViewPr varScale="1">
        <p:scale>
          <a:sx n="165" d="100"/>
          <a:sy n="165" d="100"/>
        </p:scale>
        <p:origin x="-10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9E9D9B92-9052-D44D-B444-BA7AFDE037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5263" y="9147175"/>
            <a:ext cx="184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NOW Handout Page </a:t>
            </a:r>
            <a:fld id="{2CF22345-1377-1B41-9AE3-E63C46063731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DB535AA5-BD1B-E640-BE15-0C126ECC7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3CB741A6-D4D7-B64A-AC03-9D1BF17B345F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C0724-714D-FE42-8AB4-7ECF45F6301E}" type="slidenum">
              <a:rPr lang="en-US"/>
              <a:pPr/>
              <a:t>1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FFFD4-6456-ED4C-8DA9-115712A92163}" type="slidenum">
              <a:rPr lang="en-US"/>
              <a:pPr/>
              <a:t>2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CA977-3196-C54D-BF10-4083E4B76F7E}" type="slidenum">
              <a:rPr lang="en-US"/>
              <a:pPr/>
              <a:t>13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CA977-3196-C54D-BF10-4083E4B76F7E}" type="slidenum">
              <a:rPr lang="en-US"/>
              <a:pPr/>
              <a:t>19</a:t>
            </a:fld>
            <a:endParaRPr 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D729F-49E5-574B-ACB2-7355177190F0}" type="slidenum">
              <a:rPr lang="en-US"/>
              <a:pPr/>
              <a:t>29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F10825-9821-D54D-BF9E-1ACCF1A056DD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BF07F2-6565-774B-8889-0BB06C9019B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E58D81-9924-E348-BE93-944E57689DC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1320D-FF2F-A94C-9A34-32FFF06B41E5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9FF82D-A73E-E24E-9AEE-96E1D9AD6971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7D071E-1D5C-E24E-AFE9-8C5DF89BEC0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8273DE-613A-0340-9C3F-FEB4212290C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86F2370-D467-2B46-91E4-2EEA74322F1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345AD8-85A5-9742-96F7-9807F658BBB4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5B856E-46E1-AC41-990B-940F3F48952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FDA655-1F7F-2F42-AA61-4F63712C7C36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35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2A3AF828-D75F-1D44-8E4B-7A5729699E4A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3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466271" y="6519446"/>
            <a:ext cx="132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April</a:t>
            </a:r>
            <a:r>
              <a:rPr lang="en-US" sz="1600" baseline="0" dirty="0" smtClean="0">
                <a:solidFill>
                  <a:srgbClr val="FF0000"/>
                </a:solidFill>
              </a:rPr>
              <a:t> 4</a:t>
            </a:r>
            <a:r>
              <a:rPr lang="en-US" sz="1600" dirty="0" smtClean="0">
                <a:solidFill>
                  <a:srgbClr val="FF0000"/>
                </a:solidFill>
              </a:rPr>
              <a:t>, 2011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66186" y="6519446"/>
            <a:ext cx="2017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CS152, Spring 2011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898650"/>
            <a:ext cx="80581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</a:t>
            </a:r>
            <a:br>
              <a:rPr lang="en-US" dirty="0"/>
            </a:br>
            <a:r>
              <a:rPr lang="en-US" dirty="0"/>
              <a:t>and Engineering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</a:t>
            </a:r>
            <a:r>
              <a:rPr lang="en-US" dirty="0" smtClean="0"/>
              <a:t> 16: Graphics Processing Units (</a:t>
            </a:r>
            <a:r>
              <a:rPr lang="en-US" dirty="0" err="1" smtClean="0"/>
              <a:t>GPUs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3588" y="4289425"/>
            <a:ext cx="7662862" cy="18113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California,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/>
              <a:t>http://</a:t>
            </a:r>
            <a:r>
              <a:rPr lang="en-US" sz="2000" b="1" dirty="0" err="1"/>
              <a:t>www.eecs.berkeley.edu/~krste</a:t>
            </a:r>
            <a:endParaRPr lang="en-US" sz="2000" b="1" dirty="0"/>
          </a:p>
          <a:p>
            <a:pPr>
              <a:lnSpc>
                <a:spcPct val="70000"/>
              </a:lnSpc>
            </a:pPr>
            <a:r>
              <a:rPr lang="en-US" sz="2000" b="1" dirty="0"/>
              <a:t>http://inst.cs.berkeley.edu/~cs152 </a:t>
            </a:r>
          </a:p>
          <a:p>
            <a:pPr>
              <a:lnSpc>
                <a:spcPct val="70000"/>
              </a:lnSpc>
            </a:pPr>
            <a:endParaRPr lang="en-US" sz="2000" b="1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3505200" y="1143000"/>
            <a:ext cx="4953000" cy="1981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GPU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92975" cy="736600"/>
          </a:xfrm>
        </p:spPr>
        <p:txBody>
          <a:bodyPr/>
          <a:lstStyle/>
          <a:p>
            <a:r>
              <a:rPr lang="en-US" smtClean="0"/>
              <a:t>Hardware Execution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4038600"/>
            <a:ext cx="8534400" cy="2209800"/>
          </a:xfrm>
        </p:spPr>
        <p:txBody>
          <a:bodyPr/>
          <a:lstStyle/>
          <a:p>
            <a:r>
              <a:rPr lang="en-US" smtClean="0"/>
              <a:t>GPU is built from multiple parallel cores, each core contains a multithreaded SIMD processor with multiple lanes but with no scalar processor</a:t>
            </a:r>
          </a:p>
          <a:p>
            <a:r>
              <a:rPr lang="en-US" smtClean="0"/>
              <a:t>CPU sends whole “grid” over to GPU, which distributes thread blocks among cores (each thread block executes on one core)</a:t>
            </a:r>
          </a:p>
          <a:p>
            <a:pPr lvl="1"/>
            <a:r>
              <a:rPr lang="en-US" smtClean="0"/>
              <a:t>Programmer unaware of number of cores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81400" y="1219200"/>
            <a:ext cx="4800600" cy="1601788"/>
            <a:chOff x="1828800" y="2743200"/>
            <a:chExt cx="4800600" cy="1601788"/>
          </a:xfrm>
        </p:grpSpPr>
        <p:grpSp>
          <p:nvGrpSpPr>
            <p:cNvPr id="12" name="Group 11"/>
            <p:cNvGrpSpPr/>
            <p:nvPr/>
          </p:nvGrpSpPr>
          <p:grpSpPr>
            <a:xfrm>
              <a:off x="18288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1" name="Rectangle 1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0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0 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3200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14" name="Rectangle 13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0 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5486400" y="2743200"/>
              <a:ext cx="1143000" cy="1600200"/>
              <a:chOff x="2514600" y="3733800"/>
              <a:chExt cx="1143000" cy="1600200"/>
            </a:xfrm>
          </p:grpSpPr>
          <p:sp>
            <p:nvSpPr>
              <p:cNvPr id="21" name="Rectangle 20"/>
              <p:cNvSpPr/>
              <p:nvPr/>
            </p:nvSpPr>
            <p:spPr bwMode="auto">
              <a:xfrm flipH="1">
                <a:off x="2514600" y="3733800"/>
                <a:ext cx="1143000" cy="16002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91440" bIns="0" numCol="1" rtlCol="0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Core 15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590800" y="38100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0 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590800" y="41148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590800" y="4724400"/>
                <a:ext cx="990599" cy="30480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2438400" y="4572000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rot="5400000">
                <a:off x="3429794" y="4571206"/>
                <a:ext cx="3048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8" name="Straight Connector 27"/>
            <p:cNvCxnSpPr/>
            <p:nvPr/>
          </p:nvCxnSpPr>
          <p:spPr bwMode="auto">
            <a:xfrm>
              <a:off x="4495800" y="27432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495800" y="4343400"/>
              <a:ext cx="838200" cy="1588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ectangle 35"/>
          <p:cNvSpPr/>
          <p:nvPr/>
        </p:nvSpPr>
        <p:spPr bwMode="auto">
          <a:xfrm>
            <a:off x="4953000" y="33528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GPU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Memory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rot="5400000">
            <a:off x="5906294" y="32377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1219200" y="1295400"/>
            <a:ext cx="1600200" cy="1295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CPU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914400" y="2819400"/>
            <a:ext cx="2133600" cy="533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Memory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1867694" y="2704306"/>
            <a:ext cx="228600" cy="158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5" name="Straight Connector 64"/>
          <p:cNvCxnSpPr>
            <a:stCxn id="61" idx="3"/>
          </p:cNvCxnSpPr>
          <p:nvPr/>
        </p:nvCxnSpPr>
        <p:spPr bwMode="auto">
          <a:xfrm>
            <a:off x="2819400" y="1943100"/>
            <a:ext cx="685800" cy="381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“Single Instruction, Multiple Thread”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1397000"/>
          </a:xfrm>
        </p:spPr>
        <p:txBody>
          <a:bodyPr/>
          <a:lstStyle/>
          <a:p>
            <a:r>
              <a:rPr lang="en-US" dirty="0" err="1" smtClean="0"/>
              <a:t>GPUs</a:t>
            </a:r>
            <a:r>
              <a:rPr lang="en-US" dirty="0" smtClean="0"/>
              <a:t> use a SIMT model, where individual scalar instruction streams for each CUDA thread are grouped together for SIMD execution on hardware (</a:t>
            </a:r>
            <a:r>
              <a:rPr lang="en-US" dirty="0" err="1" smtClean="0"/>
              <a:t>Nvidia</a:t>
            </a:r>
            <a:r>
              <a:rPr lang="en-US" dirty="0" smtClean="0"/>
              <a:t> groups 32 CUDA threads into a </a:t>
            </a:r>
            <a:r>
              <a:rPr lang="en-US" i="1" dirty="0" smtClean="0"/>
              <a:t>warp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124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191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7244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52578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µT5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7912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µT6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µT7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58000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188" y="35052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ld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24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91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244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578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7912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58000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1624" y="3733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mul</a:t>
            </a:r>
            <a:r>
              <a:rPr lang="en-US" b="1" dirty="0" smtClean="0">
                <a:latin typeface="Courier New"/>
                <a:cs typeface="Courier New"/>
              </a:rPr>
              <a:t> a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124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657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4191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47244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52578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57912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63246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858000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119381" y="39624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ld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3124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3657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4191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47244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52578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7912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63246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6858000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add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3124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657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4191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47244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52578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57912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63246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6858000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st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32" name="Straight Arrow Connector 231"/>
          <p:cNvCxnSpPr/>
          <p:nvPr/>
        </p:nvCxnSpPr>
        <p:spPr bwMode="auto">
          <a:xfrm rot="5400000">
            <a:off x="1296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233" name="TextBox 232"/>
          <p:cNvSpPr txBox="1"/>
          <p:nvPr/>
        </p:nvSpPr>
        <p:spPr>
          <a:xfrm>
            <a:off x="685800" y="3733800"/>
            <a:ext cx="128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instruction stream</a:t>
            </a:r>
            <a:endParaRPr lang="en-US" dirty="0"/>
          </a:p>
        </p:txBody>
      </p:sp>
      <p:cxnSp>
        <p:nvCxnSpPr>
          <p:cNvPr id="235" name="Straight Arrow Connector 234"/>
          <p:cNvCxnSpPr/>
          <p:nvPr/>
        </p:nvCxnSpPr>
        <p:spPr bwMode="auto">
          <a:xfrm>
            <a:off x="3124200" y="5029200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6" name="TextBox 235"/>
          <p:cNvSpPr txBox="1"/>
          <p:nvPr/>
        </p:nvSpPr>
        <p:spPr>
          <a:xfrm>
            <a:off x="3200400" y="51054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SIMD execution across warp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SIMT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“vector” loads and stores are scatter-gather, as individual µthreads perform scalar loads and stores</a:t>
            </a:r>
          </a:p>
          <a:p>
            <a:pPr lvl="1"/>
            <a:r>
              <a:rPr lang="en-US" dirty="0" smtClean="0"/>
              <a:t>GPU adds hardware to dynamically coalesce individual µthread loads and stores to mimic vector loads and stores</a:t>
            </a:r>
          </a:p>
          <a:p>
            <a:r>
              <a:rPr lang="en-US" dirty="0" smtClean="0"/>
              <a:t>Every µthread has to perform </a:t>
            </a:r>
            <a:r>
              <a:rPr lang="en-US" dirty="0" err="1" smtClean="0"/>
              <a:t>stripmining</a:t>
            </a:r>
            <a:r>
              <a:rPr lang="en-US" dirty="0" smtClean="0"/>
              <a:t> calculations redundantly (“am I active?”) as there is no scalar processor equivalent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D59F4-1964-084C-BC1C-DC13A705BEB6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</a:t>
            </a:r>
            <a:r>
              <a:rPr lang="en-US" dirty="0" smtClean="0"/>
              <a:t> 3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1: Register Renaming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685800" y="990600"/>
          <a:ext cx="7772400" cy="4648200"/>
        </p:xfrm>
        <a:graphic>
          <a:graphicData uri="http://schemas.openxmlformats.org/presentationml/2006/ole">
            <p:oleObj spid="_x0000_s31746" name="Chart" r:id="rId3" imgW="6232722" imgH="4174833" progId="MSGraph.Chart.8">
              <p:embed/>
            </p:oleObj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auto">
          <a:xfrm>
            <a:off x="3429000" y="5715000"/>
            <a:ext cx="2719388" cy="736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Avg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: 12.1 points</a:t>
            </a:r>
          </a:p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Stdev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:  3.2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 </a:t>
            </a:r>
            <a:r>
              <a:rPr lang="en-US" dirty="0" err="1" smtClean="0"/>
              <a:t>OoO</a:t>
            </a:r>
            <a:r>
              <a:rPr lang="en-US" dirty="0" smtClean="0"/>
              <a:t>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32770" name="Object 2"/>
          <p:cNvGraphicFramePr>
            <a:graphicFrameLocks/>
          </p:cNvGraphicFramePr>
          <p:nvPr/>
        </p:nvGraphicFramePr>
        <p:xfrm>
          <a:off x="381000" y="990600"/>
          <a:ext cx="8305800" cy="4495800"/>
        </p:xfrm>
        <a:graphic>
          <a:graphicData uri="http://schemas.openxmlformats.org/presentationml/2006/ole">
            <p:oleObj spid="_x0000_s32770" name="Chart" r:id="rId3" imgW="6232722" imgH="4174833" progId="MSGraph.Chart.8">
              <p:embed/>
            </p:oleObj>
          </a:graphicData>
        </a:graphic>
      </p:graphicFrame>
      <p:sp>
        <p:nvSpPr>
          <p:cNvPr id="6" name="Rectangle 5"/>
          <p:cNvSpPr>
            <a:spLocks/>
          </p:cNvSpPr>
          <p:nvPr/>
        </p:nvSpPr>
        <p:spPr bwMode="auto">
          <a:xfrm>
            <a:off x="2895600" y="5692415"/>
            <a:ext cx="3505200" cy="73096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Avg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: 12.6 points</a:t>
            </a:r>
          </a:p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Stdev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:  5.0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3: Branch Prediction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33794" name="Object 2"/>
          <p:cNvGraphicFramePr>
            <a:graphicFrameLocks/>
          </p:cNvGraphicFramePr>
          <p:nvPr/>
        </p:nvGraphicFramePr>
        <p:xfrm>
          <a:off x="381000" y="1143000"/>
          <a:ext cx="8001000" cy="4419600"/>
        </p:xfrm>
        <a:graphic>
          <a:graphicData uri="http://schemas.openxmlformats.org/presentationml/2006/ole">
            <p:oleObj spid="_x0000_s33794" name="Chart" r:id="rId3" imgW="6146032" imgH="4174833" progId="MSGraph.Chart.8">
              <p:embed/>
            </p:oleObj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auto">
          <a:xfrm>
            <a:off x="3200400" y="5715000"/>
            <a:ext cx="2719388" cy="736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Avg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:  9.4 points</a:t>
            </a:r>
          </a:p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Stdev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:  2.4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4: Iron Law for </a:t>
            </a:r>
            <a:r>
              <a:rPr lang="en-US" dirty="0" err="1" smtClean="0"/>
              <a:t>OoO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34818" name="Object 2"/>
          <p:cNvGraphicFramePr>
            <a:graphicFrameLocks/>
          </p:cNvGraphicFramePr>
          <p:nvPr/>
        </p:nvGraphicFramePr>
        <p:xfrm>
          <a:off x="533400" y="1143000"/>
          <a:ext cx="7848600" cy="4495800"/>
        </p:xfrm>
        <a:graphic>
          <a:graphicData uri="http://schemas.openxmlformats.org/presentationml/2006/ole">
            <p:oleObj spid="_x0000_s34818" name="Chart" r:id="rId3" imgW="6232722" imgH="4174833" progId="MSGraph.Chart.8">
              <p:embed/>
            </p:oleObj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auto">
          <a:xfrm>
            <a:off x="3200400" y="5715000"/>
            <a:ext cx="2719388" cy="736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Avg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: 26.9 points</a:t>
            </a:r>
          </a:p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Stdev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:  3.8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292975" cy="736600"/>
          </a:xfrm>
        </p:spPr>
        <p:txBody>
          <a:bodyPr/>
          <a:lstStyle/>
          <a:p>
            <a:r>
              <a:rPr lang="en-US" dirty="0" smtClean="0"/>
              <a:t>Quiz 3 Totals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35842" name="Object 2"/>
          <p:cNvGraphicFramePr>
            <a:graphicFrameLocks/>
          </p:cNvGraphicFramePr>
          <p:nvPr/>
        </p:nvGraphicFramePr>
        <p:xfrm>
          <a:off x="685800" y="914400"/>
          <a:ext cx="7664450" cy="4892675"/>
        </p:xfrm>
        <a:graphic>
          <a:graphicData uri="http://schemas.openxmlformats.org/presentationml/2006/ole">
            <p:oleObj spid="_x0000_s35842" name="Chart" r:id="rId3" imgW="6264178" imgH="4174833" progId="MSGraph.Chart.8">
              <p:embed/>
            </p:oleObj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auto">
          <a:xfrm>
            <a:off x="3276600" y="5867400"/>
            <a:ext cx="2720975" cy="736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Avg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: 62.0 points</a:t>
            </a:r>
          </a:p>
          <a:p>
            <a:pPr algn="l"/>
            <a:r>
              <a:rPr lang="en-US" sz="19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Stdev</a:t>
            </a:r>
            <a:r>
              <a:rPr lang="en-US" sz="19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:  9.8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D59F4-1964-084C-BC1C-DC13A705BEB6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</a:t>
            </a:r>
            <a:r>
              <a:rPr lang="en-US" dirty="0" smtClean="0"/>
              <a:t> 4, Monday April 11 “VLIW, Multithreading, Vector, and </a:t>
            </a:r>
            <a:r>
              <a:rPr lang="en-US" dirty="0" err="1" smtClean="0"/>
              <a:t>GPUs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Covers lectures L13-L16 and associated readings</a:t>
            </a:r>
          </a:p>
          <a:p>
            <a:pPr lvl="1"/>
            <a:r>
              <a:rPr lang="en-US" dirty="0" smtClean="0"/>
              <a:t>PS 4 + Lab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5311A-9A56-5744-8B88-0C43DD506C4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Time: Vector Computers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3800"/>
            <a:ext cx="8305800" cy="4927600"/>
          </a:xfrm>
        </p:spPr>
        <p:txBody>
          <a:bodyPr/>
          <a:lstStyle/>
          <a:p>
            <a:r>
              <a:rPr lang="en-US" sz="2000" dirty="0"/>
              <a:t>Vectors provide efficient execution of data-parallel loop codes</a:t>
            </a:r>
          </a:p>
          <a:p>
            <a:r>
              <a:rPr lang="en-US" sz="2000" dirty="0"/>
              <a:t>Vector ISA provides compact encoding of machine parallelism</a:t>
            </a:r>
            <a:endParaRPr lang="en-US" sz="2000" dirty="0" smtClean="0"/>
          </a:p>
          <a:p>
            <a:r>
              <a:rPr lang="en-US" sz="2000" dirty="0" smtClean="0"/>
              <a:t>Vector ISA scales </a:t>
            </a:r>
            <a:r>
              <a:rPr lang="en-US" sz="2000" dirty="0"/>
              <a:t>to more lanes without changing binary code</a:t>
            </a:r>
          </a:p>
          <a:p>
            <a:r>
              <a:rPr lang="en-US" sz="2000" dirty="0"/>
              <a:t>Vector registers provide fast temporary storage to reduce memory bandwidth demands, &amp; simplify dependence checking between vector instructions</a:t>
            </a:r>
          </a:p>
          <a:p>
            <a:r>
              <a:rPr lang="en-US" sz="2000" dirty="0"/>
              <a:t>Scatter/gather, masking, compress/expand operations increase set of </a:t>
            </a:r>
            <a:r>
              <a:rPr lang="en-US" sz="2000" dirty="0" err="1"/>
              <a:t>vectorizable</a:t>
            </a:r>
            <a:r>
              <a:rPr lang="en-US" sz="2000" dirty="0"/>
              <a:t> loops</a:t>
            </a:r>
          </a:p>
          <a:p>
            <a:r>
              <a:rPr lang="en-US" sz="2000" dirty="0"/>
              <a:t>Requires extensive compiler analysis (or programmer annotation) to be certain that loops can be </a:t>
            </a:r>
            <a:r>
              <a:rPr lang="en-US" sz="2000" dirty="0" err="1"/>
              <a:t>vectorized</a:t>
            </a:r>
            <a:endParaRPr lang="en-US" sz="2000" dirty="0"/>
          </a:p>
          <a:p>
            <a:r>
              <a:rPr lang="en-US" sz="2000" dirty="0"/>
              <a:t>Full “long” vector support</a:t>
            </a:r>
            <a:r>
              <a:rPr lang="en-US" sz="2000" dirty="0" smtClean="0"/>
              <a:t> (vector length control, scatter/gather) still </a:t>
            </a:r>
            <a:r>
              <a:rPr lang="en-US" sz="2000" dirty="0"/>
              <a:t>only in supercomputers (NEC SX9, Cray X1E); microprocessors have limited</a:t>
            </a:r>
            <a:r>
              <a:rPr lang="en-US" sz="2000" dirty="0" smtClean="0"/>
              <a:t> packed or </a:t>
            </a:r>
            <a:r>
              <a:rPr lang="en-US" sz="2000" dirty="0" err="1" smtClean="0"/>
              <a:t>subword</a:t>
            </a:r>
            <a:r>
              <a:rPr lang="en-US" sz="2000" dirty="0" smtClean="0"/>
              <a:t>-SIMD operations</a:t>
            </a:r>
            <a:endParaRPr lang="en-US" sz="2000" dirty="0"/>
          </a:p>
          <a:p>
            <a:pPr lvl="1"/>
            <a:r>
              <a:rPr lang="en-US" sz="1600" dirty="0"/>
              <a:t>Intel x86 MMX/SSE/AVX</a:t>
            </a:r>
          </a:p>
          <a:p>
            <a:pPr lvl="1"/>
            <a:r>
              <a:rPr lang="en-US" sz="1600" dirty="0"/>
              <a:t>IBM/Motorola PowerPC VMX/</a:t>
            </a:r>
            <a:r>
              <a:rPr lang="en-US" sz="1600" dirty="0" err="1"/>
              <a:t>Altivec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 in SIMT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193800"/>
            <a:ext cx="7683500" cy="1854200"/>
          </a:xfrm>
        </p:spPr>
        <p:txBody>
          <a:bodyPr/>
          <a:lstStyle/>
          <a:p>
            <a:r>
              <a:rPr lang="en-US" dirty="0" smtClean="0"/>
              <a:t>Simple if-then-else are compiled into predicated execution, equivalent to vector masking</a:t>
            </a:r>
          </a:p>
          <a:p>
            <a:r>
              <a:rPr lang="en-US" dirty="0" smtClean="0"/>
              <a:t>More complex control flow compiled into branches</a:t>
            </a:r>
          </a:p>
          <a:p>
            <a:r>
              <a:rPr lang="en-US" dirty="0" smtClean="0"/>
              <a:t>How to execute a vector of branches?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9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29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63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6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096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298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µT3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6298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32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1632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6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966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0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µT6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72300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3464" y="3200400"/>
            <a:ext cx="542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µT7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7763464" y="3581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5766" y="3505200"/>
            <a:ext cx="1662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tid</a:t>
            </a:r>
            <a:r>
              <a:rPr lang="en-US" b="1" dirty="0" smtClean="0">
                <a:latin typeface="Courier New"/>
                <a:cs typeface="Courier New"/>
              </a:rPr>
              <a:t>=</a:t>
            </a:r>
            <a:r>
              <a:rPr lang="en-US" b="1" dirty="0" err="1" smtClean="0">
                <a:latin typeface="Courier New"/>
                <a:cs typeface="Courier New"/>
              </a:rPr>
              <a:t>threadid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29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63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096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6298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32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6966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2300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63464" y="38100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8982" y="3733800"/>
            <a:ext cx="2401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If (</a:t>
            </a:r>
            <a:r>
              <a:rPr lang="en-US" b="1" dirty="0" err="1" smtClean="0">
                <a:latin typeface="Courier New"/>
                <a:cs typeface="Courier New"/>
              </a:rPr>
              <a:t>tid</a:t>
            </a:r>
            <a:r>
              <a:rPr lang="en-US" b="1" dirty="0" smtClean="0">
                <a:latin typeface="Courier New"/>
                <a:cs typeface="Courier New"/>
              </a:rPr>
              <a:t> &gt;= </a:t>
            </a:r>
            <a:r>
              <a:rPr lang="en-US" b="1" dirty="0" err="1" smtClean="0">
                <a:latin typeface="Courier New"/>
                <a:cs typeface="Courier New"/>
              </a:rPr>
              <a:t>n</a:t>
            </a:r>
            <a:r>
              <a:rPr lang="en-US" b="1" dirty="0" smtClean="0">
                <a:latin typeface="Courier New"/>
                <a:cs typeface="Courier New"/>
              </a:rPr>
              <a:t>) skip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029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63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96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298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632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6966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2300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763464" y="40386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3798" y="3962400"/>
            <a:ext cx="1415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Call func1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029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63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96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6298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632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6966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2300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763464" y="42672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84754" y="4191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add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029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563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096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298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632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6966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72300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763464" y="44958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19381" y="4419600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st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rot="5400000">
            <a:off x="534194" y="4190206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6200" y="3733800"/>
            <a:ext cx="1281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instruction stream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029664" y="5376446"/>
            <a:ext cx="42672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105864" y="54526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SIMD execution across warp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4043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4577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110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56440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1774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67108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72442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7777683" y="4724400"/>
            <a:ext cx="5334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09481" y="46482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skip:</a:t>
            </a:r>
            <a:endParaRPr lang="en-US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tracks which µthreads take or don’t take branch</a:t>
            </a:r>
          </a:p>
          <a:p>
            <a:r>
              <a:rPr lang="en-US" dirty="0" smtClean="0"/>
              <a:t>If all go the same way, then keep going in SIMD fashion</a:t>
            </a:r>
          </a:p>
          <a:p>
            <a:r>
              <a:rPr lang="en-US" dirty="0" smtClean="0"/>
              <a:t>If not, create mask vector indicating taken/not-taken</a:t>
            </a:r>
          </a:p>
          <a:p>
            <a:r>
              <a:rPr lang="en-US" dirty="0" smtClean="0"/>
              <a:t>Keep executing not-taken path under mask, push taken branch </a:t>
            </a:r>
            <a:r>
              <a:rPr lang="en-US" dirty="0" err="1" smtClean="0"/>
              <a:t>PC+mask</a:t>
            </a:r>
            <a:r>
              <a:rPr lang="en-US" dirty="0" smtClean="0"/>
              <a:t> onto a hardware stack and execute later</a:t>
            </a:r>
          </a:p>
          <a:p>
            <a:r>
              <a:rPr lang="en-US" dirty="0" smtClean="0"/>
              <a:t>When can execution of µthreads in warp </a:t>
            </a:r>
            <a:r>
              <a:rPr lang="en-US" dirty="0" err="1" smtClean="0"/>
              <a:t>reconverge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292975" cy="736600"/>
          </a:xfrm>
        </p:spPr>
        <p:txBody>
          <a:bodyPr/>
          <a:lstStyle/>
          <a:p>
            <a:r>
              <a:rPr lang="en-US" dirty="0" smtClean="0"/>
              <a:t>Warps are multithreaded on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76400"/>
            <a:ext cx="4724400" cy="4419600"/>
          </a:xfrm>
        </p:spPr>
        <p:txBody>
          <a:bodyPr/>
          <a:lstStyle/>
          <a:p>
            <a:r>
              <a:rPr lang="en-US" dirty="0" smtClean="0"/>
              <a:t>One warp of 32 µthreads is a single thread in the hardware</a:t>
            </a:r>
          </a:p>
          <a:p>
            <a:r>
              <a:rPr lang="en-US" dirty="0" smtClean="0"/>
              <a:t>Multiple warp threads are interleaved in  execution on a single core to hide latencies (memory and functional unit)</a:t>
            </a:r>
          </a:p>
          <a:p>
            <a:r>
              <a:rPr lang="en-US" dirty="0" smtClean="0"/>
              <a:t>A single thread block can contain multiple warps (up to 512 µT max in CUDA), all mapped to single core</a:t>
            </a:r>
          </a:p>
          <a:p>
            <a:r>
              <a:rPr lang="en-US" dirty="0" smtClean="0"/>
              <a:t>Can have multiple blocks executing on one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t="25623"/>
          <a:stretch>
            <a:fillRect/>
          </a:stretch>
        </p:blipFill>
        <p:spPr>
          <a:xfrm>
            <a:off x="228600" y="762000"/>
            <a:ext cx="4127902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767" y="6400800"/>
            <a:ext cx="1439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Nvidia</a:t>
            </a:r>
            <a:r>
              <a:rPr lang="en-US" dirty="0" smtClean="0"/>
              <a:t>, 2010]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Memory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4953000" cy="5115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6400800"/>
            <a:ext cx="1496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 </a:t>
            </a:r>
            <a:r>
              <a:rPr lang="en-US" dirty="0" err="1" smtClean="0"/>
              <a:t>Nvidia</a:t>
            </a:r>
            <a:r>
              <a:rPr lang="en-US" dirty="0" smtClean="0"/>
              <a:t>, 2010]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Illusion of many independent threads</a:t>
            </a:r>
          </a:p>
          <a:p>
            <a:r>
              <a:rPr lang="en-US" dirty="0" smtClean="0"/>
              <a:t>But for efficiency, programmer must try and keep µthreads aligned in a SIMD fashion</a:t>
            </a:r>
          </a:p>
          <a:p>
            <a:pPr lvl="1"/>
            <a:r>
              <a:rPr lang="en-US" dirty="0" smtClean="0"/>
              <a:t>Try and do unit-stride loads and store so memory coalescing kicks in</a:t>
            </a:r>
          </a:p>
          <a:p>
            <a:pPr lvl="1"/>
            <a:r>
              <a:rPr lang="en-US" dirty="0" smtClean="0"/>
              <a:t>Avoid branch divergence so most instruction slots execute useful work and are not masked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92975" cy="736600"/>
          </a:xfrm>
        </p:spPr>
        <p:txBody>
          <a:bodyPr/>
          <a:lstStyle/>
          <a:p>
            <a:r>
              <a:rPr lang="en-US" dirty="0" err="1" smtClean="0"/>
              <a:t>Nvidia</a:t>
            </a:r>
            <a:r>
              <a:rPr lang="en-US" dirty="0" smtClean="0"/>
              <a:t> Fermi GF100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556467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Nvidia</a:t>
            </a:r>
            <a:r>
              <a:rPr lang="en-US" dirty="0" smtClean="0"/>
              <a:t>, 2010]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629400" cy="736600"/>
          </a:xfrm>
        </p:spPr>
        <p:txBody>
          <a:bodyPr/>
          <a:lstStyle/>
          <a:p>
            <a:r>
              <a:rPr lang="en-US" dirty="0" smtClean="0"/>
              <a:t>Fermi “Streaming Multiprocessor”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7474"/>
            <a:ext cx="2514600" cy="6511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1810567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Dual-Issue Warp Scheduler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66800"/>
            <a:ext cx="741807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257800"/>
          </a:xfrm>
        </p:spPr>
        <p:txBody>
          <a:bodyPr/>
          <a:lstStyle/>
          <a:p>
            <a:r>
              <a:rPr lang="en-US" dirty="0" smtClean="0"/>
              <a:t>High-end desktops have separate GPU chip, but trend towards integrating GPU on same die as CPU (already in laptops, tablets and </a:t>
            </a:r>
            <a:r>
              <a:rPr lang="en-US" dirty="0" err="1" smtClean="0"/>
              <a:t>smartphones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Advantage is shared memory with CPU, no need to transfer data</a:t>
            </a:r>
          </a:p>
          <a:p>
            <a:pPr lvl="1"/>
            <a:r>
              <a:rPr lang="en-US" dirty="0" smtClean="0"/>
              <a:t>Disadvantage is reduced memory bandwidth compared to dedicated smaller-capacity specialized memory system</a:t>
            </a:r>
          </a:p>
          <a:p>
            <a:pPr lvl="2"/>
            <a:r>
              <a:rPr lang="en-US" dirty="0" smtClean="0"/>
              <a:t>Graphics DRAM (GDDR) versus regular DRAM (DDR3)</a:t>
            </a:r>
          </a:p>
          <a:p>
            <a:r>
              <a:rPr lang="en-US" dirty="0" smtClean="0"/>
              <a:t>Will GP-GPU survive? Or will improvements in CPU DLP make GP-GPU redundant?</a:t>
            </a:r>
          </a:p>
          <a:p>
            <a:pPr lvl="1"/>
            <a:r>
              <a:rPr lang="en-US" dirty="0" smtClean="0"/>
              <a:t>On same die, CPU and GPU should have same memory bandwidth</a:t>
            </a:r>
          </a:p>
          <a:p>
            <a:pPr lvl="1"/>
            <a:r>
              <a:rPr lang="en-US" dirty="0" smtClean="0"/>
              <a:t>GPU might have more FLOPS as needed for graphics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BDA78-2A05-D743-9457-588AA43B0989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8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contain material developed and copyright by:</a:t>
            </a:r>
            <a:endParaRPr lang="en-US" dirty="0" smtClean="0"/>
          </a:p>
          <a:p>
            <a:pPr lvl="1"/>
            <a:r>
              <a:rPr lang="en-US" dirty="0" smtClean="0"/>
              <a:t>Krste </a:t>
            </a:r>
            <a:r>
              <a:rPr lang="en-US" dirty="0"/>
              <a:t>Asanovic </a:t>
            </a:r>
            <a:r>
              <a:rPr lang="en-US" dirty="0" smtClean="0"/>
              <a:t>(UCB</a:t>
            </a:r>
            <a:r>
              <a:rPr lang="en-US" dirty="0"/>
              <a:t>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292975" cy="736600"/>
          </a:xfrm>
        </p:spPr>
        <p:txBody>
          <a:bodyPr/>
          <a:lstStyle/>
          <a:p>
            <a:r>
              <a:rPr lang="en-US" dirty="0" smtClean="0"/>
              <a:t>Types of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83500" cy="5334000"/>
          </a:xfrm>
        </p:spPr>
        <p:txBody>
          <a:bodyPr/>
          <a:lstStyle/>
          <a:p>
            <a:r>
              <a:rPr lang="en-US" dirty="0" smtClean="0"/>
              <a:t>Instruction-Level Parallelism (ILP)</a:t>
            </a:r>
          </a:p>
          <a:p>
            <a:pPr lvl="1"/>
            <a:r>
              <a:rPr lang="en-US" dirty="0" smtClean="0"/>
              <a:t>Execute independent instructions from one instruction stream in parallel (pipelining, superscalar, VLIW)</a:t>
            </a:r>
          </a:p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Execute independent instruction streams in parallel (multithreading, multiple cores)</a:t>
            </a:r>
          </a:p>
          <a:p>
            <a:r>
              <a:rPr lang="en-US" dirty="0" smtClean="0"/>
              <a:t>Data-Level Parallelism (DLP)</a:t>
            </a:r>
          </a:p>
          <a:p>
            <a:pPr lvl="1"/>
            <a:r>
              <a:rPr lang="en-US" dirty="0" smtClean="0"/>
              <a:t>Execute multiple operations of the same type in parallel (vector/SIMD execution)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Which is easiest to program?</a:t>
            </a:r>
          </a:p>
          <a:p>
            <a:r>
              <a:rPr lang="en-US" dirty="0" smtClean="0"/>
              <a:t>Which is most flexible form of parallelism?</a:t>
            </a:r>
          </a:p>
          <a:p>
            <a:pPr lvl="1"/>
            <a:r>
              <a:rPr lang="en-US" dirty="0" smtClean="0"/>
              <a:t>i.e., can be used in more situations</a:t>
            </a:r>
          </a:p>
          <a:p>
            <a:r>
              <a:rPr lang="en-US" dirty="0" smtClean="0"/>
              <a:t>Which is most efficient?</a:t>
            </a:r>
          </a:p>
          <a:p>
            <a:pPr lvl="1"/>
            <a:r>
              <a:rPr lang="en-US" dirty="0" smtClean="0"/>
              <a:t>i.e., greatest tasks/second/area, lowest energy/task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Resurgence of DLP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Convergence of application demands and technology constraints drives architecture choice</a:t>
            </a:r>
          </a:p>
          <a:p>
            <a:endParaRPr lang="en-US" dirty="0" smtClean="0"/>
          </a:p>
          <a:p>
            <a:r>
              <a:rPr lang="en-US" dirty="0" smtClean="0"/>
              <a:t>New applications, such as graphics, machine vision, speech recognition, machine learning, etc. all require large numerical computations that are often trivially data parallel</a:t>
            </a:r>
          </a:p>
          <a:p>
            <a:endParaRPr lang="en-US" dirty="0" smtClean="0"/>
          </a:p>
          <a:p>
            <a:r>
              <a:rPr lang="en-US" dirty="0" smtClean="0"/>
              <a:t>SIMD-based architectures (vector-SIMD, </a:t>
            </a:r>
            <a:r>
              <a:rPr lang="en-US" dirty="0" err="1" smtClean="0"/>
              <a:t>subword</a:t>
            </a:r>
            <a:r>
              <a:rPr lang="en-US" dirty="0" smtClean="0"/>
              <a:t>-SIMD, SIMT/</a:t>
            </a:r>
            <a:r>
              <a:rPr lang="en-US" dirty="0" err="1" smtClean="0"/>
              <a:t>GPUs</a:t>
            </a:r>
            <a:r>
              <a:rPr lang="en-US" dirty="0" smtClean="0"/>
              <a:t>) are most efficient way to execute these algorithms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334000" cy="5611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736600"/>
          </a:xfrm>
        </p:spPr>
        <p:txBody>
          <a:bodyPr/>
          <a:lstStyle/>
          <a:p>
            <a:r>
              <a:rPr lang="en-US" dirty="0" smtClean="0"/>
              <a:t>DLP important for conventional CPUs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43000"/>
            <a:ext cx="3962400" cy="5105400"/>
          </a:xfrm>
        </p:spPr>
        <p:txBody>
          <a:bodyPr bIns="0"/>
          <a:lstStyle/>
          <a:p>
            <a:r>
              <a:rPr lang="en-US" sz="2000" dirty="0" smtClean="0"/>
              <a:t>Prediction for x86 processors, from Hennessy &amp; Patterson, upcoming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</a:t>
            </a:r>
          </a:p>
          <a:p>
            <a:pPr lvl="1"/>
            <a:r>
              <a:rPr lang="en-US" sz="1400" dirty="0" smtClean="0"/>
              <a:t>Note: Educated guess, not Intel product plans!</a:t>
            </a:r>
            <a:endParaRPr lang="en-US" sz="2000" dirty="0" smtClean="0"/>
          </a:p>
          <a:p>
            <a:r>
              <a:rPr lang="en-US" sz="2000" dirty="0" smtClean="0"/>
              <a:t>TLP: 2+ cores / 2 years</a:t>
            </a:r>
          </a:p>
          <a:p>
            <a:r>
              <a:rPr lang="en-US" sz="2000" dirty="0" smtClean="0"/>
              <a:t>DLP: 2x width / 4 years</a:t>
            </a:r>
          </a:p>
          <a:p>
            <a:endParaRPr lang="en-US" sz="2000" dirty="0" smtClean="0"/>
          </a:p>
          <a:p>
            <a:r>
              <a:rPr lang="en-US" sz="2000" dirty="0" smtClean="0"/>
              <a:t>DLP will account for more mainstream parallelism growth than TLP in next decade.</a:t>
            </a:r>
          </a:p>
          <a:p>
            <a:pPr lvl="1"/>
            <a:r>
              <a:rPr lang="en-US" sz="1400" dirty="0" smtClean="0"/>
              <a:t>SIMD –single-instruction multiple-data (DLP)</a:t>
            </a:r>
          </a:p>
          <a:p>
            <a:pPr lvl="1"/>
            <a:r>
              <a:rPr lang="en-US" sz="1400" dirty="0" smtClean="0"/>
              <a:t>MIMD- multiple-instruction multiple-data (TLP)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B3A1320D-FF2F-A94C-9A34-32FFF06B41E5}" type="slidenum">
              <a:rPr lang="en-US" smtClean="0"/>
              <a:pPr/>
              <a:t>5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Processing Units (</a:t>
            </a:r>
            <a:r>
              <a:rPr lang="en-US" dirty="0" err="1" smtClean="0"/>
              <a:t>GPUs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257800"/>
          </a:xfrm>
        </p:spPr>
        <p:txBody>
          <a:bodyPr/>
          <a:lstStyle/>
          <a:p>
            <a:r>
              <a:rPr lang="en-US" dirty="0" smtClean="0"/>
              <a:t>Original </a:t>
            </a:r>
            <a:r>
              <a:rPr lang="en-US" dirty="0" err="1" smtClean="0"/>
              <a:t>GPUs</a:t>
            </a:r>
            <a:r>
              <a:rPr lang="en-US" dirty="0" smtClean="0"/>
              <a:t> were dedicated fixed-function devices for generating 3D graphics (mid-late 1990s) including high-performance floating-point units</a:t>
            </a:r>
          </a:p>
          <a:p>
            <a:pPr lvl="1"/>
            <a:r>
              <a:rPr lang="en-US" dirty="0" smtClean="0"/>
              <a:t>Provide workstation-like graphics for PCs</a:t>
            </a:r>
          </a:p>
          <a:p>
            <a:pPr lvl="1"/>
            <a:r>
              <a:rPr lang="en-US" dirty="0" smtClean="0"/>
              <a:t>User could configure graphics pipeline, but not really program it</a:t>
            </a:r>
          </a:p>
          <a:p>
            <a:r>
              <a:rPr lang="en-US" dirty="0" smtClean="0"/>
              <a:t>Over time, more programmability added (2001-2005)</a:t>
            </a:r>
          </a:p>
          <a:p>
            <a:pPr lvl="1"/>
            <a:r>
              <a:rPr lang="en-US" dirty="0" smtClean="0"/>
              <a:t>E.g., New language Cg for writing small programs run on each vertex or each pixel, also Windows DirectX variants</a:t>
            </a:r>
          </a:p>
          <a:p>
            <a:pPr lvl="1"/>
            <a:r>
              <a:rPr lang="en-US" dirty="0" smtClean="0"/>
              <a:t>Massively parallel (millions of vertices or pixels per frame) but very constrained programming model</a:t>
            </a:r>
          </a:p>
          <a:p>
            <a:r>
              <a:rPr lang="en-US" dirty="0" smtClean="0"/>
              <a:t>Some users noticed they could do general-purpose computation by mapping input and output data to images, and computation to vertex and pixel shading computations</a:t>
            </a:r>
          </a:p>
          <a:p>
            <a:pPr lvl="1"/>
            <a:r>
              <a:rPr lang="en-US" dirty="0" smtClean="0"/>
              <a:t>Incredibly difficult programming model as had to use graphics pipeline model for general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General-Purpose </a:t>
            </a:r>
            <a:r>
              <a:rPr lang="en-US" dirty="0" err="1" smtClean="0"/>
              <a:t>GPUs</a:t>
            </a:r>
            <a:r>
              <a:rPr lang="en-US" dirty="0" smtClean="0"/>
              <a:t> (GP-</a:t>
            </a:r>
            <a:r>
              <a:rPr lang="en-US" dirty="0" err="1" smtClean="0"/>
              <a:t>GPUs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257800"/>
          </a:xfrm>
        </p:spPr>
        <p:txBody>
          <a:bodyPr/>
          <a:lstStyle/>
          <a:p>
            <a:r>
              <a:rPr lang="en-US" dirty="0" smtClean="0"/>
              <a:t>In 2006, </a:t>
            </a:r>
            <a:r>
              <a:rPr lang="en-US" dirty="0" err="1" smtClean="0"/>
              <a:t>Nvidia</a:t>
            </a:r>
            <a:r>
              <a:rPr lang="en-US" dirty="0" smtClean="0"/>
              <a:t> introduced </a:t>
            </a:r>
            <a:r>
              <a:rPr lang="en-US" dirty="0" err="1" smtClean="0"/>
              <a:t>GeForce</a:t>
            </a:r>
            <a:r>
              <a:rPr lang="en-US" dirty="0" smtClean="0"/>
              <a:t> 8800 GPU supporting a new programming language: CUDA </a:t>
            </a:r>
          </a:p>
          <a:p>
            <a:pPr lvl="1"/>
            <a:r>
              <a:rPr lang="en-US" dirty="0" smtClean="0"/>
              <a:t>“Compute Unified Device Architecture”</a:t>
            </a:r>
          </a:p>
          <a:p>
            <a:pPr lvl="1"/>
            <a:r>
              <a:rPr lang="en-US" dirty="0" smtClean="0"/>
              <a:t>Subsequently, broader industry pushing for </a:t>
            </a:r>
            <a:r>
              <a:rPr lang="en-US" dirty="0" err="1" smtClean="0"/>
              <a:t>OpenCL</a:t>
            </a:r>
            <a:r>
              <a:rPr lang="en-US" dirty="0" smtClean="0"/>
              <a:t>, a vendor-neutral version of same ideas.</a:t>
            </a:r>
          </a:p>
          <a:p>
            <a:r>
              <a:rPr lang="en-US" dirty="0" smtClean="0"/>
              <a:t>Idea: Take advantage of GPU computational performance and memory bandwidth to accelerate some kernels for general-purpose computing</a:t>
            </a:r>
          </a:p>
          <a:p>
            <a:r>
              <a:rPr lang="en-US" dirty="0" smtClean="0"/>
              <a:t>Attached processor model:  Host CPU issues data-parallel kernels to GP-GPU for execution</a:t>
            </a:r>
          </a:p>
          <a:p>
            <a:r>
              <a:rPr lang="en-US" dirty="0" smtClean="0"/>
              <a:t>This lecture has a simplified version of </a:t>
            </a:r>
            <a:r>
              <a:rPr lang="en-US" dirty="0" err="1" smtClean="0"/>
              <a:t>Nvidia</a:t>
            </a:r>
            <a:r>
              <a:rPr lang="en-US" dirty="0" smtClean="0"/>
              <a:t> CUDA-style model and only considers GPU execution for computational kernels, not graphics</a:t>
            </a:r>
          </a:p>
          <a:p>
            <a:pPr lvl="1"/>
            <a:r>
              <a:rPr lang="en-US" dirty="0" smtClean="0"/>
              <a:t>Would probably need another course to describe graphics processing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467600" cy="736600"/>
          </a:xfrm>
        </p:spPr>
        <p:txBody>
          <a:bodyPr/>
          <a:lstStyle/>
          <a:p>
            <a:r>
              <a:rPr lang="en-US" dirty="0" smtClean="0"/>
              <a:t>Simplified CUDA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359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Computation performed by a very large number of independent small scalar threads (</a:t>
            </a:r>
            <a:r>
              <a:rPr lang="en-US" i="1" dirty="0" smtClean="0"/>
              <a:t>CUDA threads </a:t>
            </a:r>
            <a:r>
              <a:rPr lang="en-US" dirty="0" smtClean="0"/>
              <a:t>or </a:t>
            </a:r>
            <a:r>
              <a:rPr lang="en-US" i="1" dirty="0" err="1" smtClean="0"/>
              <a:t>microthreads</a:t>
            </a:r>
            <a:r>
              <a:rPr lang="en-US" dirty="0" smtClean="0"/>
              <a:t>) grouped into </a:t>
            </a:r>
            <a:r>
              <a:rPr lang="en-US" i="1" dirty="0" smtClean="0"/>
              <a:t>thread blocks.</a:t>
            </a:r>
            <a:endParaRPr lang="en-US" dirty="0" smtClean="0"/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// C version of DAXPY loop.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void </a:t>
            </a:r>
            <a:r>
              <a:rPr lang="en-US" sz="2000" b="1" dirty="0" err="1" smtClean="0">
                <a:latin typeface="Courier New"/>
                <a:cs typeface="Courier New"/>
              </a:rPr>
              <a:t>daxpy(int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, double a, double*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, double*</a:t>
            </a:r>
            <a:r>
              <a:rPr lang="en-US" sz="2000" b="1" dirty="0" err="1" smtClean="0">
                <a:latin typeface="Courier New"/>
                <a:cs typeface="Courier New"/>
              </a:rPr>
              <a:t>y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{	for (</a:t>
            </a:r>
            <a:r>
              <a:rPr lang="en-US" sz="2000" b="1" dirty="0" err="1" smtClean="0">
                <a:latin typeface="Courier New"/>
                <a:cs typeface="Courier New"/>
              </a:rPr>
              <a:t>int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=0;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;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++)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	</a:t>
            </a:r>
            <a:r>
              <a:rPr lang="en-US" sz="2000" b="1" dirty="0" err="1" smtClean="0">
                <a:latin typeface="Courier New"/>
                <a:cs typeface="Courier New"/>
              </a:rPr>
              <a:t>y[i</a:t>
            </a:r>
            <a:r>
              <a:rPr lang="en-US" sz="2000" b="1" dirty="0" smtClean="0">
                <a:latin typeface="Courier New"/>
                <a:cs typeface="Courier New"/>
              </a:rPr>
              <a:t>] = a*</a:t>
            </a:r>
            <a:r>
              <a:rPr lang="en-US" sz="2000" b="1" dirty="0" err="1" smtClean="0">
                <a:latin typeface="Courier New"/>
                <a:cs typeface="Courier New"/>
              </a:rPr>
              <a:t>x[i</a:t>
            </a:r>
            <a:r>
              <a:rPr lang="en-US" sz="2000" b="1" dirty="0" smtClean="0">
                <a:latin typeface="Courier New"/>
                <a:cs typeface="Courier New"/>
              </a:rPr>
              <a:t>] + </a:t>
            </a:r>
            <a:r>
              <a:rPr lang="en-US" sz="2000" b="1" dirty="0" err="1" smtClean="0">
                <a:latin typeface="Courier New"/>
                <a:cs typeface="Courier New"/>
              </a:rPr>
              <a:t>y[i</a:t>
            </a:r>
            <a:r>
              <a:rPr lang="en-US" sz="2000" b="1" dirty="0" smtClean="0">
                <a:latin typeface="Courier New"/>
                <a:cs typeface="Courier New"/>
              </a:rPr>
              <a:t>]; }</a:t>
            </a:r>
          </a:p>
          <a:p>
            <a:pPr>
              <a:spcBef>
                <a:spcPts val="120"/>
              </a:spcBef>
              <a:buNone/>
            </a:pPr>
            <a:endParaRPr lang="en-US" sz="1400" b="1" dirty="0" smtClean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// CUDA version.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__host__  // Piece run on host processor.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int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nblocks</a:t>
            </a:r>
            <a:r>
              <a:rPr lang="en-US" sz="2000" b="1" dirty="0" smtClean="0">
                <a:latin typeface="Courier New"/>
                <a:cs typeface="Courier New"/>
              </a:rPr>
              <a:t> = (n+255)/256; // 256 CUDA threads/block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daxpy</a:t>
            </a:r>
            <a:r>
              <a:rPr lang="en-US" sz="2000" b="1" dirty="0" smtClean="0">
                <a:latin typeface="Courier New"/>
                <a:cs typeface="Courier New"/>
              </a:rPr>
              <a:t>&lt;&lt;&lt;nblocks,256&gt;&gt;&gt;(n,2.0,x,y);</a:t>
            </a:r>
          </a:p>
          <a:p>
            <a:pPr>
              <a:spcBef>
                <a:spcPts val="120"/>
              </a:spcBef>
              <a:buNone/>
            </a:pPr>
            <a:endParaRPr lang="en-US" sz="1400" b="1" dirty="0" smtClean="0">
              <a:latin typeface="Courier New"/>
              <a:cs typeface="Courier New"/>
            </a:endParaRP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__device__  // Piece run on GP-GPU.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void </a:t>
            </a:r>
            <a:r>
              <a:rPr lang="en-US" sz="2000" b="1" dirty="0" err="1" smtClean="0">
                <a:latin typeface="Courier New"/>
                <a:cs typeface="Courier New"/>
              </a:rPr>
              <a:t>daxpy(int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, double a, double*</a:t>
            </a:r>
            <a:r>
              <a:rPr lang="en-US" sz="2000" b="1" dirty="0" err="1" smtClean="0">
                <a:latin typeface="Courier New"/>
                <a:cs typeface="Courier New"/>
              </a:rPr>
              <a:t>x</a:t>
            </a:r>
            <a:r>
              <a:rPr lang="en-US" sz="2000" b="1" dirty="0" smtClean="0">
                <a:latin typeface="Courier New"/>
                <a:cs typeface="Courier New"/>
              </a:rPr>
              <a:t>, double*</a:t>
            </a:r>
            <a:r>
              <a:rPr lang="en-US" sz="2000" b="1" dirty="0" err="1" smtClean="0">
                <a:latin typeface="Courier New"/>
                <a:cs typeface="Courier New"/>
              </a:rPr>
              <a:t>y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{	</a:t>
            </a:r>
            <a:r>
              <a:rPr lang="en-US" sz="2000" b="1" dirty="0" err="1" smtClean="0">
                <a:latin typeface="Courier New"/>
                <a:cs typeface="Courier New"/>
              </a:rPr>
              <a:t>int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 = </a:t>
            </a:r>
            <a:r>
              <a:rPr lang="en-US" sz="2000" b="1" dirty="0" err="1" smtClean="0">
                <a:latin typeface="Courier New"/>
                <a:cs typeface="Courier New"/>
              </a:rPr>
              <a:t>blockIdx.x</a:t>
            </a:r>
            <a:r>
              <a:rPr lang="en-US" sz="2000" b="1" dirty="0" smtClean="0">
                <a:latin typeface="Courier New"/>
                <a:cs typeface="Courier New"/>
              </a:rPr>
              <a:t>*</a:t>
            </a:r>
            <a:r>
              <a:rPr lang="en-US" sz="2000" b="1" dirty="0" err="1" smtClean="0">
                <a:latin typeface="Courier New"/>
                <a:cs typeface="Courier New"/>
              </a:rPr>
              <a:t>blockDim.x</a:t>
            </a:r>
            <a:r>
              <a:rPr lang="en-US" sz="2000" b="1" dirty="0" smtClean="0">
                <a:latin typeface="Courier New"/>
                <a:cs typeface="Courier New"/>
              </a:rPr>
              <a:t> + </a:t>
            </a:r>
            <a:r>
              <a:rPr lang="en-US" sz="2000" b="1" dirty="0" err="1" smtClean="0">
                <a:latin typeface="Courier New"/>
                <a:cs typeface="Courier New"/>
              </a:rPr>
              <a:t>threadId.x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</a:p>
          <a:p>
            <a:pPr>
              <a:spcBef>
                <a:spcPts val="120"/>
              </a:spcBef>
              <a:buNone/>
            </a:pPr>
            <a:r>
              <a:rPr lang="en-US" sz="2000" b="1" dirty="0" smtClean="0">
                <a:latin typeface="Courier New"/>
                <a:cs typeface="Courier New"/>
              </a:rPr>
              <a:t>	if 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) </a:t>
            </a:r>
            <a:r>
              <a:rPr lang="en-US" sz="2000" b="1" dirty="0" err="1" smtClean="0">
                <a:latin typeface="Courier New"/>
                <a:cs typeface="Courier New"/>
              </a:rPr>
              <a:t>y[i</a:t>
            </a:r>
            <a:r>
              <a:rPr lang="en-US" sz="2000" b="1" dirty="0" smtClean="0">
                <a:latin typeface="Courier New"/>
                <a:cs typeface="Courier New"/>
              </a:rPr>
              <a:t>]=a*</a:t>
            </a:r>
            <a:r>
              <a:rPr lang="en-US" sz="2000" b="1" dirty="0" err="1" smtClean="0">
                <a:latin typeface="Courier New"/>
                <a:cs typeface="Courier New"/>
              </a:rPr>
              <a:t>x[i]+y[i</a:t>
            </a:r>
            <a:r>
              <a:rPr lang="en-US" sz="2000" b="1" dirty="0" smtClean="0">
                <a:latin typeface="Courier New"/>
                <a:cs typeface="Courier New"/>
              </a:rPr>
              <a:t>]; }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1320D-FF2F-A94C-9A34-32FFF06B41E5}" type="slidenum">
              <a:rPr lang="en-US" smtClean="0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Programmer’s View of Execution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6F2370-D467-2B46-91E4-2EEA74322F17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0" y="1295400"/>
            <a:ext cx="2819400" cy="1371600"/>
            <a:chOff x="2057400" y="1371600"/>
            <a:chExt cx="2819400" cy="13716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/>
                <a:t>b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lockIdx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0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76600" y="1524000"/>
              <a:ext cx="1448991" cy="1066799"/>
              <a:chOff x="1370806" y="2286000"/>
              <a:chExt cx="1678782" cy="1066799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0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255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5"/>
          <p:cNvGrpSpPr/>
          <p:nvPr/>
        </p:nvGrpSpPr>
        <p:grpSpPr>
          <a:xfrm>
            <a:off x="3048000" y="2743200"/>
            <a:ext cx="2819400" cy="1371600"/>
            <a:chOff x="2057400" y="1371600"/>
            <a:chExt cx="2819400" cy="13716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/>
                <a:t>b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lockIdx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1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76599" y="1524000"/>
              <a:ext cx="1448991" cy="1066799"/>
              <a:chOff x="1370806" y="2286000"/>
              <a:chExt cx="1678782" cy="1066799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0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255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3048000" y="4648200"/>
            <a:ext cx="2819400" cy="1371600"/>
            <a:chOff x="2057400" y="1371600"/>
            <a:chExt cx="2819400" cy="13716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057400" y="1371600"/>
              <a:ext cx="2819400" cy="1371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/>
                <a:t>b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lockIdx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(n+255/256)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276598" y="1524000"/>
              <a:ext cx="1448991" cy="1066799"/>
              <a:chOff x="1370806" y="2286000"/>
              <a:chExt cx="1678782" cy="1066799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1371600" y="22860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0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371600" y="25146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1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371600" y="3124200"/>
                <a:ext cx="1676400" cy="2285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threadId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255</a:t>
                </a:r>
                <a:endPara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1181100" y="2933700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>
                <a:off x="2858294" y="2932906"/>
                <a:ext cx="381000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43" name="Straight Connector 42"/>
          <p:cNvCxnSpPr/>
          <p:nvPr/>
        </p:nvCxnSpPr>
        <p:spPr bwMode="auto">
          <a:xfrm rot="5400000">
            <a:off x="2781986" y="4380816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5400000">
            <a:off x="5601385" y="4380815"/>
            <a:ext cx="533401" cy="137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ight Brace 45"/>
          <p:cNvSpPr/>
          <p:nvPr/>
        </p:nvSpPr>
        <p:spPr bwMode="auto">
          <a:xfrm flipH="1">
            <a:off x="2209800" y="1295400"/>
            <a:ext cx="685800" cy="4724400"/>
          </a:xfrm>
          <a:prstGeom prst="rightBrace">
            <a:avLst>
              <a:gd name="adj1" fmla="val 8333"/>
              <a:gd name="adj2" fmla="val 49051"/>
            </a:avLst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3048000"/>
            <a:ext cx="23313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 enough blocks to cover input vector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Nvidia</a:t>
            </a:r>
            <a:r>
              <a:rPr lang="en-US" sz="2000" dirty="0" smtClean="0"/>
              <a:t> calls this ensemble of blocks a </a:t>
            </a:r>
            <a:r>
              <a:rPr lang="en-US" sz="2000" i="1" dirty="0" smtClean="0"/>
              <a:t>Grid, </a:t>
            </a:r>
            <a:r>
              <a:rPr lang="en-US" sz="2000" dirty="0" smtClean="0"/>
              <a:t>can be 2-dimensional)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6172200" y="4800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Conditional </a:t>
            </a:r>
            <a:r>
              <a:rPr lang="en-US" sz="2000" b="1" dirty="0" smtClean="0">
                <a:latin typeface="Courier New"/>
                <a:cs typeface="Courier New"/>
              </a:rPr>
              <a:t>(</a:t>
            </a:r>
            <a:r>
              <a:rPr lang="en-US" sz="2000" b="1" dirty="0" err="1" smtClean="0">
                <a:latin typeface="Courier New"/>
                <a:cs typeface="Courier New"/>
              </a:rPr>
              <a:t>i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 err="1" smtClean="0">
                <a:latin typeface="Courier New"/>
                <a:cs typeface="Courier New"/>
              </a:rPr>
              <a:t>n</a:t>
            </a:r>
            <a:r>
              <a:rPr lang="en-US" sz="2000" b="1" dirty="0" smtClean="0">
                <a:latin typeface="Courier New"/>
                <a:cs typeface="Courier New"/>
              </a:rPr>
              <a:t>)</a:t>
            </a:r>
            <a:r>
              <a:rPr lang="en-US" sz="2000" dirty="0" smtClean="0"/>
              <a:t> turns off unused threads in last block</a:t>
            </a:r>
            <a:endParaRPr lang="en-US" sz="2000" dirty="0"/>
          </a:p>
        </p:txBody>
      </p:sp>
      <p:cxnSp>
        <p:nvCxnSpPr>
          <p:cNvPr id="50" name="Straight Arrow Connector 49"/>
          <p:cNvCxnSpPr/>
          <p:nvPr/>
        </p:nvCxnSpPr>
        <p:spPr bwMode="auto">
          <a:xfrm rot="10800000" flipV="1">
            <a:off x="5715000" y="5181600"/>
            <a:ext cx="838200" cy="304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rot="5400000">
            <a:off x="5410200" y="1981200"/>
            <a:ext cx="13716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943600" y="1447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blockDim</a:t>
            </a:r>
            <a:r>
              <a:rPr lang="en-US" sz="2000" dirty="0" smtClean="0"/>
              <a:t> = 256 (programmer can choose)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9144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rgbClr val="000000"/>
          </a:solidFill>
          <a:prstDash val="solid"/>
          <a:round/>
          <a:headEnd type="triangle"/>
          <a:tailEnd type="triangle"/>
        </a:ln>
        <a:effectLst/>
      </a:spPr>
      <a:bodyPr/>
      <a:lstStyle/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2695</TotalTime>
  <Pages>12</Pages>
  <Words>1735</Words>
  <Application>Microsoft Macintosh PowerPoint</Application>
  <PresentationFormat>Letter Paper (8.5x11 in)</PresentationFormat>
  <Paragraphs>245</Paragraphs>
  <Slides>29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CS252-template</vt:lpstr>
      <vt:lpstr>Chart</vt:lpstr>
      <vt:lpstr>CS 152 Computer Architecture and Engineering   Lecture 16: Graphics Processing Units (GPUs) </vt:lpstr>
      <vt:lpstr>Last Time: Vector Computers</vt:lpstr>
      <vt:lpstr>Types of Parallelism</vt:lpstr>
      <vt:lpstr>Resurgence of DLP</vt:lpstr>
      <vt:lpstr>DLP important for conventional CPUs too</vt:lpstr>
      <vt:lpstr>Graphics Processing Units (GPUs)</vt:lpstr>
      <vt:lpstr>General-Purpose GPUs (GP-GPUs)</vt:lpstr>
      <vt:lpstr>Simplified CUDA Programming Model</vt:lpstr>
      <vt:lpstr>Programmer’s View of Execution</vt:lpstr>
      <vt:lpstr>Hardware Execution Model</vt:lpstr>
      <vt:lpstr>“Single Instruction, Multiple Thread”</vt:lpstr>
      <vt:lpstr>Implications of SIMT Model</vt:lpstr>
      <vt:lpstr>CS152 Administrivia</vt:lpstr>
      <vt:lpstr>Question 1: Register Renaming</vt:lpstr>
      <vt:lpstr>Question 2: OoO Scheduling</vt:lpstr>
      <vt:lpstr>Question 3: Branch Prediction</vt:lpstr>
      <vt:lpstr>Question 4: Iron Law for OoO</vt:lpstr>
      <vt:lpstr>Quiz 3 Totals</vt:lpstr>
      <vt:lpstr>CS152 Administrivia</vt:lpstr>
      <vt:lpstr>Conditionals in SIMT model</vt:lpstr>
      <vt:lpstr>Branch divergence</vt:lpstr>
      <vt:lpstr>Warps are multithreaded on core</vt:lpstr>
      <vt:lpstr>GPU Memory Hierarchy</vt:lpstr>
      <vt:lpstr>SIMT</vt:lpstr>
      <vt:lpstr>Nvidia Fermi GF100 GPU</vt:lpstr>
      <vt:lpstr>Fermi “Streaming Multiprocessor” Core</vt:lpstr>
      <vt:lpstr>Fermi Dual-Issue Warp Scheduler</vt:lpstr>
      <vt:lpstr>GPU Future</vt:lpstr>
      <vt:lpstr>Acknowledgements</vt:lpstr>
    </vt:vector>
  </TitlesOfParts>
  <Company>UC Berkeley-EECS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XX - TOPIC  </dc:title>
  <dc:creator> </dc:creator>
  <cp:keywords/>
  <dc:description/>
  <cp:lastModifiedBy>Krste Asanovic</cp:lastModifiedBy>
  <cp:revision>322</cp:revision>
  <cp:lastPrinted>2011-04-04T15:59:27Z</cp:lastPrinted>
  <dcterms:created xsi:type="dcterms:W3CDTF">2011-04-04T23:11:44Z</dcterms:created>
  <dcterms:modified xsi:type="dcterms:W3CDTF">2011-04-04T23:13:31Z</dcterms:modified>
</cp:coreProperties>
</file>