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11" r:id="rId2"/>
    <p:sldId id="619" r:id="rId3"/>
    <p:sldId id="581" r:id="rId4"/>
    <p:sldId id="582" r:id="rId5"/>
    <p:sldId id="583" r:id="rId6"/>
    <p:sldId id="618" r:id="rId7"/>
    <p:sldId id="585" r:id="rId8"/>
    <p:sldId id="586" r:id="rId9"/>
    <p:sldId id="587" r:id="rId10"/>
    <p:sldId id="588" r:id="rId11"/>
    <p:sldId id="589" r:id="rId12"/>
    <p:sldId id="591" r:id="rId13"/>
    <p:sldId id="592" r:id="rId14"/>
    <p:sldId id="593" r:id="rId15"/>
    <p:sldId id="594" r:id="rId16"/>
    <p:sldId id="621" r:id="rId17"/>
    <p:sldId id="622" r:id="rId18"/>
    <p:sldId id="468" r:id="rId19"/>
    <p:sldId id="620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11" r:id="rId33"/>
    <p:sldId id="610" r:id="rId34"/>
    <p:sldId id="613" r:id="rId35"/>
    <p:sldId id="615" r:id="rId36"/>
    <p:sldId id="617" r:id="rId3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660" autoAdjust="0"/>
  </p:normalViewPr>
  <p:slideViewPr>
    <p:cSldViewPr>
      <p:cViewPr varScale="1">
        <p:scale>
          <a:sx n="144" d="100"/>
          <a:sy n="144" d="100"/>
        </p:scale>
        <p:origin x="-13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9EBAFA4B-DC0F-D841-82F0-3210BE5538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35263" y="9147175"/>
            <a:ext cx="1844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NOW Handout Page </a:t>
            </a:r>
            <a:fld id="{C5DC5543-888B-1748-B7F0-D9F1830417B1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5E19FB78-6BB4-A74A-BC46-3746A9F3E1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BEC45850-DEC9-C742-9952-5C08B63199EF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CE21D-6903-BD41-88DE-7D2E029D5D42}" type="slidenum">
              <a:rPr lang="en-US"/>
              <a:pPr/>
              <a:t>1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FA171-2013-834B-8574-C00D0FB12003}" type="slidenum">
              <a:rPr lang="en-US"/>
              <a:pPr/>
              <a:t>10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Would be nice to add a slide on the implementation…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F3E56-CAE2-2D4B-87A4-A1A1CC565F2D}" type="slidenum">
              <a:rPr lang="en-US"/>
              <a:pPr/>
              <a:t>11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3AF8-06D5-0145-8E0D-97C42B8E4F7E}" type="slidenum">
              <a:rPr lang="en-US"/>
              <a:pPr/>
              <a:t>12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Memory unit is busy, or sync operation failed retry.</a:t>
            </a:r>
          </a:p>
          <a:p>
            <a:r>
              <a:rPr lang="en-US"/>
              <a:t>Just goes around the memory pipeline.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7E8F2-62F9-714F-B829-17B10D4AA51A}" type="slidenum">
              <a:rPr lang="en-US"/>
              <a:pPr/>
              <a:t>13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Tera --- 256 mem-ops/cycle * 150 cycles/mem-op = 38K instructions-in-flight…</a:t>
            </a:r>
          </a:p>
          <a:p>
            <a:r>
              <a:rPr lang="en-US"/>
              <a:t>Tera not very successful, 2 machines sold.</a:t>
            </a:r>
          </a:p>
          <a:p>
            <a:r>
              <a:rPr lang="en-US"/>
              <a:t>Changed their name back to Cray!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5BA01-EC9B-B149-8128-AC50867EAEB7}" type="slidenum">
              <a:rPr lang="en-US"/>
              <a:pPr/>
              <a:t>14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1E4F3-EB87-9D4A-B05B-15B9CA8BB48F}" type="slidenum">
              <a:rPr lang="en-US"/>
              <a:pPr/>
              <a:t>15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8C291-2763-234D-B852-D866BEFCCB04}" type="slidenum">
              <a:rPr lang="en-US"/>
              <a:pPr/>
              <a:t>18</a:t>
            </a:fld>
            <a:endParaRPr lang="en-US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A56BE-6D19-F446-9F6F-DD871EDD28C6}" type="slidenum">
              <a:rPr lang="en-US"/>
              <a:pPr/>
              <a:t>20</a:t>
            </a:fld>
            <a:endParaRPr lang="en-US"/>
          </a:p>
        </p:txBody>
      </p:sp>
      <p:sp>
        <p:nvSpPr>
          <p:cNvPr id="141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D46A-3919-BE42-839B-CD4DD4451145}" type="slidenum">
              <a:rPr lang="en-US"/>
              <a:pPr/>
              <a:t>21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9D1D6-7C0A-AF42-B02D-5B597CFAFB4B}" type="slidenum">
              <a:rPr lang="en-US"/>
              <a:pPr/>
              <a:t>22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Focus is switching to function unit efficiency (as a measure of throughput).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8893A-C02D-334A-9B34-EE290F69B20A}" type="slidenum">
              <a:rPr lang="en-US"/>
              <a:pPr/>
              <a:t>2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CD27B-3DEC-D543-944B-AF992E332B8D}" type="slidenum">
              <a:rPr lang="en-US"/>
              <a:pPr/>
              <a:t>23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462B-3178-824E-A505-B855EC6A70E1}" type="slidenum">
              <a:rPr lang="en-US"/>
              <a:pPr/>
              <a:t>24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F0CEB-DCA4-4544-A354-C40059C45949}" type="slidenum">
              <a:rPr lang="en-US"/>
              <a:pPr/>
              <a:t>25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6807-FA9C-0C4A-B7E6-62DDF16D23C7}" type="slidenum">
              <a:rPr lang="en-US"/>
              <a:pPr/>
              <a:t>26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A6153-D940-B941-9FEB-75DF18D7233C}" type="slidenum">
              <a:rPr lang="en-US"/>
              <a:pPr/>
              <a:t>27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29FCF-1AA0-B14F-B39D-F3506F79DDAC}" type="slidenum">
              <a:rPr lang="en-US"/>
              <a:pPr/>
              <a:t>28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8A93-6FF3-EB43-8435-B998100E963D}" type="slidenum">
              <a:rPr lang="en-US"/>
              <a:pPr/>
              <a:t>29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4EABD-811E-5E47-AC28-9A3AF13E2ABF}" type="slidenum">
              <a:rPr lang="en-US"/>
              <a:pPr/>
              <a:t>30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BC802-E946-0644-BFCB-C670554C2B7F}" type="slidenum">
              <a:rPr lang="en-US"/>
              <a:pPr/>
              <a:t>31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Load-store buffer in L1 cache doesn’t behave like that, and hence 15% slowdown.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/>
              <a:pPr/>
              <a:t>32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BD2E5-7B2A-D347-A398-1EAD629EE9F3}" type="slidenum">
              <a:rPr lang="en-US"/>
              <a:pPr/>
              <a:t>3</a:t>
            </a:fld>
            <a:endParaRPr lang="en-US"/>
          </a:p>
        </p:txBody>
      </p:sp>
      <p:sp>
        <p:nvSpPr>
          <p:cNvPr id="138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2AE20-161D-FE40-8B90-64A9571771D3}" type="slidenum">
              <a:rPr lang="en-US"/>
              <a:pPr/>
              <a:t>33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Amdahl’s law…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60C86-E1C5-0542-A1CD-7547F5283B6D}" type="slidenum">
              <a:rPr lang="en-US"/>
              <a:pPr/>
              <a:t>34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 b="1"/>
              <a:t>Fetch unit that can keep up with the simultaneous multithreaded execution engine</a:t>
            </a:r>
          </a:p>
          <a:p>
            <a:r>
              <a:rPr lang="en-US" b="1"/>
              <a:t>	</a:t>
            </a:r>
            <a:r>
              <a:rPr lang="en-US" b="1">
                <a:solidFill>
                  <a:srgbClr val="000000"/>
                </a:solidFill>
              </a:rPr>
              <a:t>have the fewest instructions waiting to be executed</a:t>
            </a:r>
          </a:p>
          <a:p>
            <a:pPr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</a:rPr>
              <a:t>	making the best progress through the machine</a:t>
            </a:r>
            <a:endParaRPr lang="en-US" b="1"/>
          </a:p>
          <a:p>
            <a:r>
              <a:rPr lang="en-US" b="1"/>
              <a:t>40% increase in IPC over RR</a:t>
            </a:r>
          </a:p>
          <a:p>
            <a:endParaRPr lang="en-US"/>
          </a:p>
          <a:p>
            <a:r>
              <a:rPr lang="en-US" sz="1400"/>
              <a:t>Don’t want to clog instruction window with thread with many stalls </a:t>
            </a:r>
            <a:r>
              <a:rPr lang="en-US" sz="1400">
                <a:solidFill>
                  <a:schemeClr val="tx2"/>
                </a:solidFill>
                <a:sym typeface="Wingdings" charset="2"/>
              </a:rPr>
              <a:t></a:t>
            </a:r>
            <a:r>
              <a:rPr lang="en-US" sz="1400">
                <a:sym typeface="Wingdings" charset="2"/>
              </a:rPr>
              <a:t> </a:t>
            </a:r>
            <a:r>
              <a:rPr lang="en-US" sz="1400"/>
              <a:t>try to fetch from thread that has fewest insts in window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91D4-1CCE-7440-8B6F-ADAC7B832205}" type="slidenum">
              <a:rPr lang="en-US"/>
              <a:pPr/>
              <a:t>35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00099-0278-FA48-A1A4-79D89EEC4EDB}" type="slidenum">
              <a:rPr lang="en-US"/>
              <a:pPr/>
              <a:t>36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67DE6-520D-AA42-BBB7-9FFAAD270187}" type="slidenum">
              <a:rPr lang="en-US"/>
              <a:pPr/>
              <a:t>4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82608-E3F6-F648-A12F-F0352E0E32DF}" type="slidenum">
              <a:rPr lang="en-US"/>
              <a:pPr/>
              <a:t>5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5C37C-CABA-8344-BF88-88272C7D057E}" type="slidenum">
              <a:rPr lang="en-US"/>
              <a:pPr/>
              <a:t>6</a:t>
            </a:fld>
            <a:endParaRPr lang="en-US"/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Was objective was to cope with long I/O latencies?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C5741-2B48-E04B-B8AE-BD8B52DA1B17}" type="slidenum">
              <a:rPr lang="en-US"/>
              <a:pPr/>
              <a:t>7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154F-093C-6D4E-A474-3687811CF732}" type="slidenum">
              <a:rPr lang="en-US"/>
              <a:pPr/>
              <a:t>8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C77FC-1BE0-0F48-8394-27CBFAE344CE}" type="slidenum">
              <a:rPr lang="en-US"/>
              <a:pPr/>
              <a:t>9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35" tIns="47668" rIns="95335" bIns="47668">
            <a:prstTxWarp prst="textNoShape">
              <a:avLst/>
            </a:prstTxWarp>
          </a:bodyPr>
          <a:lstStyle/>
          <a:p>
            <a:r>
              <a:rPr lang="en-US"/>
              <a:t>Software-controlled interleave, S &gt; N.  Wheel with the threads in each slot. If thread is ready to go</a:t>
            </a:r>
          </a:p>
          <a:p>
            <a:r>
              <a:rPr lang="en-US"/>
              <a:t>It goes, else NOP, I.e., pipeline bubble.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FE5D22-22BB-CC40-B076-CC95A57428AC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3906E-AE16-A547-8993-1456C53EEE1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F4C002-B74C-224D-AB1E-3D1E36DCFC2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C30784-0D44-294E-A3D7-1928534A056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FEDB9E-FA79-354E-8CA5-00DCCF74CB02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10974-2C8C-B24A-9F57-85AB082C3C0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6148ACD-6732-1E40-9F69-8F4C12FA92D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A082D7-775B-8543-8766-D08E84A910B7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0B14EF-B34B-4C44-8220-F5BADA2F186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F9D5A6-78A1-894B-94C5-DB13863584A0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6E2277C-383E-7442-8485-0B4E1F6A46F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35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fld id="{4E428935-DC98-7D48-A2C2-3CFFEDC85B20}" type="slidenum">
              <a:rPr lang="en-US"/>
              <a:pPr/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3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29415" y="6519446"/>
            <a:ext cx="1595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March</a:t>
            </a:r>
            <a:r>
              <a:rPr lang="en-US" sz="1600" baseline="0" dirty="0" smtClean="0">
                <a:solidFill>
                  <a:srgbClr val="FF0000"/>
                </a:solidFill>
              </a:rPr>
              <a:t> 16</a:t>
            </a:r>
            <a:r>
              <a:rPr lang="en-US" sz="1600" dirty="0" smtClean="0">
                <a:solidFill>
                  <a:srgbClr val="FF0000"/>
                </a:solidFill>
              </a:rPr>
              <a:t>, 2011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766186" y="6519446"/>
            <a:ext cx="2017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CS152, Spring 2011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98650"/>
            <a:ext cx="805815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</a:t>
            </a:r>
            <a:br>
              <a:rPr lang="en-US" dirty="0"/>
            </a:br>
            <a:r>
              <a:rPr lang="en-US" dirty="0"/>
              <a:t>and Engineering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14: </a:t>
            </a:r>
            <a:r>
              <a:rPr lang="en-US" dirty="0"/>
              <a:t>Multithreading </a:t>
            </a:r>
            <a:br>
              <a:rPr lang="en-US" dirty="0"/>
            </a:b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3588" y="4289425"/>
            <a:ext cx="7662862" cy="18113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California,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/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/>
              <a:t>http://inst.cs.berkeley.edu/~cs152 </a:t>
            </a:r>
          </a:p>
          <a:p>
            <a:pPr>
              <a:lnSpc>
                <a:spcPct val="70000"/>
              </a:lnSpc>
            </a:pPr>
            <a:endParaRPr lang="en-US" sz="2000" b="1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756FE2-6809-024A-952E-C785A30E0FBA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Denelcor HEP</a:t>
            </a:r>
            <a:br>
              <a:rPr lang="en-US"/>
            </a:br>
            <a:r>
              <a:rPr lang="en-US" sz="2000"/>
              <a:t>(Burton Smith, 1982)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419600"/>
            <a:ext cx="7364413" cy="2133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/>
              <a:t>First commercial machine to use hardware threading in main CPU</a:t>
            </a:r>
          </a:p>
          <a:p>
            <a:pPr lvl="1"/>
            <a:r>
              <a:rPr lang="en-US"/>
              <a:t>120 threads per processor</a:t>
            </a:r>
          </a:p>
          <a:p>
            <a:pPr lvl="1"/>
            <a:r>
              <a:rPr lang="en-US"/>
              <a:t>10 MHz clock rate</a:t>
            </a:r>
          </a:p>
          <a:p>
            <a:pPr lvl="1"/>
            <a:r>
              <a:rPr lang="en-US"/>
              <a:t>Up to 8 processors</a:t>
            </a:r>
          </a:p>
          <a:p>
            <a:pPr lvl="1"/>
            <a:r>
              <a:rPr lang="en-US"/>
              <a:t>precursor to Tera MTA (Multithreaded Architecture)</a:t>
            </a:r>
          </a:p>
        </p:txBody>
      </p:sp>
      <p:pic>
        <p:nvPicPr>
          <p:cNvPr id="1401860" name="Picture 4" descr="h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143000"/>
            <a:ext cx="4648200" cy="309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7" name="Picture 3" descr="mta-150x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0"/>
            <a:ext cx="3117850" cy="2600325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12D5E-E71D-EB4E-9476-874320183C78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(1990</a:t>
            </a:r>
            <a:r>
              <a:rPr lang="en-US" dirty="0" smtClean="0"/>
              <a:t>-)</a:t>
            </a:r>
            <a:endParaRPr lang="en-US" dirty="0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172200" cy="5257800"/>
          </a:xfrm>
          <a:noFill/>
          <a:ln/>
        </p:spPr>
        <p:txBody>
          <a:bodyPr lIns="82058" tIns="41029" rIns="82058" bIns="41029"/>
          <a:lstStyle/>
          <a:p>
            <a:pPr>
              <a:lnSpc>
                <a:spcPct val="80000"/>
              </a:lnSpc>
            </a:pPr>
            <a:r>
              <a:rPr lang="en-US" dirty="0"/>
              <a:t>Up to 256 processors</a:t>
            </a:r>
          </a:p>
          <a:p>
            <a:pPr>
              <a:lnSpc>
                <a:spcPct val="80000"/>
              </a:lnSpc>
            </a:pPr>
            <a:r>
              <a:rPr lang="en-US" dirty="0"/>
              <a:t>Up to 128 active threads per processor</a:t>
            </a:r>
          </a:p>
          <a:p>
            <a:pPr>
              <a:lnSpc>
                <a:spcPct val="80000"/>
              </a:lnSpc>
            </a:pPr>
            <a:r>
              <a:rPr lang="en-US" dirty="0"/>
              <a:t>Processors and memory modules populate a sparse 3D torus interconnection fabric</a:t>
            </a:r>
          </a:p>
          <a:p>
            <a:pPr>
              <a:lnSpc>
                <a:spcPct val="80000"/>
              </a:lnSpc>
            </a:pPr>
            <a:r>
              <a:rPr lang="en-US" dirty="0"/>
              <a:t>Flat, shared main memory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No data cache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Sustains one main memory access per cycle per processor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GaAs</a:t>
            </a:r>
            <a:r>
              <a:rPr lang="en-US" dirty="0"/>
              <a:t> logic in prototype, 1KW/processor @ 260MHz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Second version CMOS, </a:t>
            </a:r>
            <a:r>
              <a:rPr lang="en-US" dirty="0"/>
              <a:t>MTA-2, 50W/</a:t>
            </a:r>
            <a:r>
              <a:rPr lang="en-US" dirty="0" smtClean="0"/>
              <a:t>processor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New version, XMT, fits into AMD </a:t>
            </a:r>
            <a:r>
              <a:rPr lang="en-US" dirty="0" err="1" smtClean="0"/>
              <a:t>Opteron</a:t>
            </a:r>
            <a:r>
              <a:rPr lang="en-US" dirty="0" smtClean="0"/>
              <a:t> socket, runs at 500MHz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DD2D2-B6B1-0B46-9C25-C4BA4BCB0187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MTA Pipeline</a:t>
            </a:r>
          </a:p>
        </p:txBody>
      </p:sp>
      <p:sp>
        <p:nvSpPr>
          <p:cNvPr id="1408003" name="Rectangle 3"/>
          <p:cNvSpPr>
            <a:spLocks noChangeArrowheads="1"/>
          </p:cNvSpPr>
          <p:nvPr/>
        </p:nvSpPr>
        <p:spPr bwMode="auto">
          <a:xfrm>
            <a:off x="405765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A</a:t>
            </a:r>
          </a:p>
        </p:txBody>
      </p:sp>
      <p:sp>
        <p:nvSpPr>
          <p:cNvPr id="1408004" name="Rectangle 4"/>
          <p:cNvSpPr>
            <a:spLocks noChangeArrowheads="1"/>
          </p:cNvSpPr>
          <p:nvPr/>
        </p:nvSpPr>
        <p:spPr bwMode="auto">
          <a:xfrm>
            <a:off x="405765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5" name="Rectangle 5"/>
          <p:cNvSpPr>
            <a:spLocks noChangeArrowheads="1"/>
          </p:cNvSpPr>
          <p:nvPr/>
        </p:nvSpPr>
        <p:spPr bwMode="auto">
          <a:xfrm>
            <a:off x="405765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6" name="Rectangle 6"/>
          <p:cNvSpPr>
            <a:spLocks noChangeArrowheads="1"/>
          </p:cNvSpPr>
          <p:nvPr/>
        </p:nvSpPr>
        <p:spPr bwMode="auto">
          <a:xfrm>
            <a:off x="405765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7" name="Rectangle 7"/>
          <p:cNvSpPr>
            <a:spLocks noChangeArrowheads="1"/>
          </p:cNvSpPr>
          <p:nvPr/>
        </p:nvSpPr>
        <p:spPr bwMode="auto">
          <a:xfrm>
            <a:off x="4057650" y="3067050"/>
            <a:ext cx="346075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08" name="Rectangle 8"/>
          <p:cNvSpPr>
            <a:spLocks noChangeArrowheads="1"/>
          </p:cNvSpPr>
          <p:nvPr/>
        </p:nvSpPr>
        <p:spPr bwMode="auto">
          <a:xfrm>
            <a:off x="4057650" y="3402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</a:t>
            </a:r>
          </a:p>
        </p:txBody>
      </p:sp>
      <p:sp>
        <p:nvSpPr>
          <p:cNvPr id="1408009" name="Rectangle 9"/>
          <p:cNvSpPr>
            <a:spLocks noChangeArrowheads="1"/>
          </p:cNvSpPr>
          <p:nvPr/>
        </p:nvSpPr>
        <p:spPr bwMode="auto">
          <a:xfrm>
            <a:off x="47498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C</a:t>
            </a:r>
          </a:p>
        </p:txBody>
      </p:sp>
      <p:sp>
        <p:nvSpPr>
          <p:cNvPr id="1408010" name="Rectangle 10"/>
          <p:cNvSpPr>
            <a:spLocks noChangeArrowheads="1"/>
          </p:cNvSpPr>
          <p:nvPr/>
        </p:nvSpPr>
        <p:spPr bwMode="auto">
          <a:xfrm>
            <a:off x="47498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11" name="Rectangle 11"/>
          <p:cNvSpPr>
            <a:spLocks noChangeArrowheads="1"/>
          </p:cNvSpPr>
          <p:nvPr/>
        </p:nvSpPr>
        <p:spPr bwMode="auto">
          <a:xfrm>
            <a:off x="474980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12" name="Rectangle 12"/>
          <p:cNvSpPr>
            <a:spLocks noChangeArrowheads="1"/>
          </p:cNvSpPr>
          <p:nvPr/>
        </p:nvSpPr>
        <p:spPr bwMode="auto">
          <a:xfrm>
            <a:off x="474980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</a:t>
            </a:r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33655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M</a:t>
            </a:r>
          </a:p>
        </p:txBody>
      </p:sp>
      <p:sp>
        <p:nvSpPr>
          <p:cNvPr id="1408014" name="Rectangle 14"/>
          <p:cNvSpPr>
            <a:spLocks noChangeArrowheads="1"/>
          </p:cNvSpPr>
          <p:nvPr/>
        </p:nvSpPr>
        <p:spPr bwMode="auto">
          <a:xfrm>
            <a:off x="33655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15" name="Rectangle 15"/>
          <p:cNvSpPr>
            <a:spLocks noChangeArrowheads="1"/>
          </p:cNvSpPr>
          <p:nvPr/>
        </p:nvSpPr>
        <p:spPr bwMode="auto">
          <a:xfrm>
            <a:off x="3225800" y="914400"/>
            <a:ext cx="12477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Inst Fetch</a:t>
            </a:r>
          </a:p>
        </p:txBody>
      </p:sp>
      <p:sp>
        <p:nvSpPr>
          <p:cNvPr id="1408016" name="Line 16"/>
          <p:cNvSpPr>
            <a:spLocks noChangeShapeType="1"/>
          </p:cNvSpPr>
          <p:nvPr/>
        </p:nvSpPr>
        <p:spPr bwMode="auto">
          <a:xfrm>
            <a:off x="4403725" y="1317625"/>
            <a:ext cx="48577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17" name="Line 17"/>
          <p:cNvSpPr>
            <a:spLocks noChangeShapeType="1"/>
          </p:cNvSpPr>
          <p:nvPr/>
        </p:nvSpPr>
        <p:spPr bwMode="auto">
          <a:xfrm>
            <a:off x="4195763" y="1317625"/>
            <a:ext cx="0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18" name="Line 18"/>
          <p:cNvSpPr>
            <a:spLocks noChangeShapeType="1"/>
          </p:cNvSpPr>
          <p:nvPr/>
        </p:nvSpPr>
        <p:spPr bwMode="auto">
          <a:xfrm flipH="1">
            <a:off x="3571875" y="1317625"/>
            <a:ext cx="41592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19" name="AutoShape 19"/>
          <p:cNvSpPr>
            <a:spLocks noChangeArrowheads="1"/>
          </p:cNvSpPr>
          <p:nvPr/>
        </p:nvSpPr>
        <p:spPr bwMode="auto">
          <a:xfrm rot="16200000">
            <a:off x="2865438" y="2960687"/>
            <a:ext cx="1346200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Memory Pool</a:t>
            </a:r>
          </a:p>
        </p:txBody>
      </p:sp>
      <p:sp>
        <p:nvSpPr>
          <p:cNvPr id="1408020" name="AutoShape 20"/>
          <p:cNvSpPr>
            <a:spLocks noChangeArrowheads="1"/>
          </p:cNvSpPr>
          <p:nvPr/>
        </p:nvSpPr>
        <p:spPr bwMode="auto">
          <a:xfrm>
            <a:off x="1563688" y="4008438"/>
            <a:ext cx="1385887" cy="334962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Retry Pool</a:t>
            </a:r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3365500" y="39401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22" name="Rectangle 22"/>
          <p:cNvSpPr>
            <a:spLocks noChangeArrowheads="1"/>
          </p:cNvSpPr>
          <p:nvPr/>
        </p:nvSpPr>
        <p:spPr bwMode="auto">
          <a:xfrm>
            <a:off x="3365500" y="4276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23" name="Rectangle 23"/>
          <p:cNvSpPr>
            <a:spLocks noChangeArrowheads="1"/>
          </p:cNvSpPr>
          <p:nvPr/>
        </p:nvSpPr>
        <p:spPr bwMode="auto">
          <a:xfrm>
            <a:off x="3365500" y="46132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24" name="Freeform 24"/>
          <p:cNvSpPr>
            <a:spLocks/>
          </p:cNvSpPr>
          <p:nvPr/>
        </p:nvSpPr>
        <p:spPr bwMode="auto">
          <a:xfrm>
            <a:off x="3087688" y="4075113"/>
            <a:ext cx="277812" cy="538162"/>
          </a:xfrm>
          <a:custGeom>
            <a:avLst/>
            <a:gdLst/>
            <a:ahLst/>
            <a:cxnLst>
              <a:cxn ang="0">
                <a:pos x="192" y="384"/>
              </a:cxn>
              <a:cxn ang="0">
                <a:pos x="192" y="144"/>
              </a:cxn>
              <a:cxn ang="0">
                <a:pos x="0" y="0"/>
              </a:cxn>
              <a:cxn ang="0">
                <a:pos x="0" y="192"/>
              </a:cxn>
              <a:cxn ang="0">
                <a:pos x="192" y="384"/>
              </a:cxn>
            </a:cxnLst>
            <a:rect l="0" t="0" r="r" b="b"/>
            <a:pathLst>
              <a:path w="192" h="384">
                <a:moveTo>
                  <a:pt x="192" y="384"/>
                </a:moveTo>
                <a:lnTo>
                  <a:pt x="192" y="144"/>
                </a:lnTo>
                <a:lnTo>
                  <a:pt x="0" y="0"/>
                </a:lnTo>
                <a:lnTo>
                  <a:pt x="0" y="192"/>
                </a:lnTo>
                <a:lnTo>
                  <a:pt x="192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08025" name="Group 25"/>
          <p:cNvGrpSpPr>
            <a:grpSpLocks/>
          </p:cNvGrpSpPr>
          <p:nvPr/>
        </p:nvGrpSpPr>
        <p:grpSpPr bwMode="auto">
          <a:xfrm flipH="1">
            <a:off x="801688" y="3873500"/>
            <a:ext cx="623887" cy="1008063"/>
            <a:chOff x="1344" y="3072"/>
            <a:chExt cx="432" cy="720"/>
          </a:xfrm>
        </p:grpSpPr>
        <p:sp>
          <p:nvSpPr>
            <p:cNvPr id="1408026" name="Rectangle 26"/>
            <p:cNvSpPr>
              <a:spLocks noChangeArrowheads="1"/>
            </p:cNvSpPr>
            <p:nvPr/>
          </p:nvSpPr>
          <p:spPr bwMode="auto">
            <a:xfrm>
              <a:off x="1536" y="307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27" name="Rectangle 27"/>
            <p:cNvSpPr>
              <a:spLocks noChangeArrowheads="1"/>
            </p:cNvSpPr>
            <p:nvPr/>
          </p:nvSpPr>
          <p:spPr bwMode="auto">
            <a:xfrm>
              <a:off x="1536" y="331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28" name="Rectangle 28"/>
            <p:cNvSpPr>
              <a:spLocks noChangeArrowheads="1"/>
            </p:cNvSpPr>
            <p:nvPr/>
          </p:nvSpPr>
          <p:spPr bwMode="auto">
            <a:xfrm>
              <a:off x="1536" y="355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29" name="Freeform 29"/>
            <p:cNvSpPr>
              <a:spLocks/>
            </p:cNvSpPr>
            <p:nvPr/>
          </p:nvSpPr>
          <p:spPr bwMode="auto">
            <a:xfrm>
              <a:off x="1344" y="3168"/>
              <a:ext cx="192" cy="384"/>
            </a:xfrm>
            <a:custGeom>
              <a:avLst/>
              <a:gdLst/>
              <a:ahLst/>
              <a:cxnLst>
                <a:cxn ang="0">
                  <a:pos x="192" y="384"/>
                </a:cxn>
                <a:cxn ang="0">
                  <a:pos x="192" y="144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192" y="384"/>
                </a:cxn>
              </a:cxnLst>
              <a:rect l="0" t="0" r="r" b="b"/>
              <a:pathLst>
                <a:path w="192" h="384">
                  <a:moveTo>
                    <a:pt x="192" y="384"/>
                  </a:moveTo>
                  <a:lnTo>
                    <a:pt x="192" y="144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92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08030" name="AutoShape 30"/>
          <p:cNvSpPr>
            <a:spLocks noChangeArrowheads="1"/>
          </p:cNvSpPr>
          <p:nvPr/>
        </p:nvSpPr>
        <p:spPr bwMode="auto">
          <a:xfrm>
            <a:off x="663575" y="4881563"/>
            <a:ext cx="3116263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Interconnection Network</a:t>
            </a:r>
          </a:p>
        </p:txBody>
      </p:sp>
      <p:sp>
        <p:nvSpPr>
          <p:cNvPr id="1408031" name="AutoShape 31"/>
          <p:cNvSpPr>
            <a:spLocks noChangeArrowheads="1"/>
          </p:cNvSpPr>
          <p:nvPr/>
        </p:nvSpPr>
        <p:spPr bwMode="auto">
          <a:xfrm rot="16200000">
            <a:off x="302419" y="2893219"/>
            <a:ext cx="1344613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Write Pool</a:t>
            </a:r>
          </a:p>
        </p:txBody>
      </p:sp>
      <p:sp>
        <p:nvSpPr>
          <p:cNvPr id="1408032" name="Rectangle 32"/>
          <p:cNvSpPr>
            <a:spLocks noChangeArrowheads="1"/>
          </p:cNvSpPr>
          <p:nvPr/>
        </p:nvSpPr>
        <p:spPr bwMode="auto">
          <a:xfrm flipH="1">
            <a:off x="2741613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3" name="Freeform 33"/>
          <p:cNvSpPr>
            <a:spLocks/>
          </p:cNvSpPr>
          <p:nvPr/>
        </p:nvSpPr>
        <p:spPr bwMode="auto">
          <a:xfrm>
            <a:off x="3087688" y="1746250"/>
            <a:ext cx="277812" cy="581025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34" name="Rectangle 34"/>
          <p:cNvSpPr>
            <a:spLocks noChangeArrowheads="1"/>
          </p:cNvSpPr>
          <p:nvPr/>
        </p:nvSpPr>
        <p:spPr bwMode="auto">
          <a:xfrm flipH="1">
            <a:off x="2395538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5" name="Rectangle 35"/>
          <p:cNvSpPr>
            <a:spLocks noChangeArrowheads="1"/>
          </p:cNvSpPr>
          <p:nvPr/>
        </p:nvSpPr>
        <p:spPr bwMode="auto">
          <a:xfrm flipH="1">
            <a:off x="2047875" y="1990725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6" name="Rectangle 36"/>
          <p:cNvSpPr>
            <a:spLocks noChangeArrowheads="1"/>
          </p:cNvSpPr>
          <p:nvPr/>
        </p:nvSpPr>
        <p:spPr bwMode="auto">
          <a:xfrm flipH="1">
            <a:off x="1701800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7" name="Rectangle 37"/>
          <p:cNvSpPr>
            <a:spLocks noChangeArrowheads="1"/>
          </p:cNvSpPr>
          <p:nvPr/>
        </p:nvSpPr>
        <p:spPr bwMode="auto">
          <a:xfrm flipH="1">
            <a:off x="1355725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38" name="Rectangle 38"/>
          <p:cNvSpPr>
            <a:spLocks noChangeArrowheads="1"/>
          </p:cNvSpPr>
          <p:nvPr/>
        </p:nvSpPr>
        <p:spPr bwMode="auto">
          <a:xfrm>
            <a:off x="801688" y="145256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W</a:t>
            </a:r>
          </a:p>
        </p:txBody>
      </p:sp>
      <p:sp>
        <p:nvSpPr>
          <p:cNvPr id="1408039" name="Rectangle 39"/>
          <p:cNvSpPr>
            <a:spLocks noChangeArrowheads="1"/>
          </p:cNvSpPr>
          <p:nvPr/>
        </p:nvSpPr>
        <p:spPr bwMode="auto">
          <a:xfrm>
            <a:off x="801688" y="1789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0" name="Freeform 40"/>
          <p:cNvSpPr>
            <a:spLocks/>
          </p:cNvSpPr>
          <p:nvPr/>
        </p:nvSpPr>
        <p:spPr bwMode="auto">
          <a:xfrm>
            <a:off x="1147763" y="1789113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1" name="Rectangle 41"/>
          <p:cNvSpPr>
            <a:spLocks noChangeArrowheads="1"/>
          </p:cNvSpPr>
          <p:nvPr/>
        </p:nvSpPr>
        <p:spPr bwMode="auto">
          <a:xfrm flipH="1">
            <a:off x="2741613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2" name="Freeform 42"/>
          <p:cNvSpPr>
            <a:spLocks/>
          </p:cNvSpPr>
          <p:nvPr/>
        </p:nvSpPr>
        <p:spPr bwMode="auto">
          <a:xfrm>
            <a:off x="3087688" y="5580063"/>
            <a:ext cx="277812" cy="579437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3" name="Rectangle 43"/>
          <p:cNvSpPr>
            <a:spLocks noChangeArrowheads="1"/>
          </p:cNvSpPr>
          <p:nvPr/>
        </p:nvSpPr>
        <p:spPr bwMode="auto">
          <a:xfrm flipH="1">
            <a:off x="2395538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4" name="Rectangle 44"/>
          <p:cNvSpPr>
            <a:spLocks noChangeArrowheads="1"/>
          </p:cNvSpPr>
          <p:nvPr/>
        </p:nvSpPr>
        <p:spPr bwMode="auto">
          <a:xfrm flipH="1">
            <a:off x="2047875" y="5822950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5" name="Rectangle 45"/>
          <p:cNvSpPr>
            <a:spLocks noChangeArrowheads="1"/>
          </p:cNvSpPr>
          <p:nvPr/>
        </p:nvSpPr>
        <p:spPr bwMode="auto">
          <a:xfrm flipH="1">
            <a:off x="1701800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6" name="Rectangle 46"/>
          <p:cNvSpPr>
            <a:spLocks noChangeArrowheads="1"/>
          </p:cNvSpPr>
          <p:nvPr/>
        </p:nvSpPr>
        <p:spPr bwMode="auto">
          <a:xfrm flipH="1">
            <a:off x="1355725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7" name="Freeform 47"/>
          <p:cNvSpPr>
            <a:spLocks/>
          </p:cNvSpPr>
          <p:nvPr/>
        </p:nvSpPr>
        <p:spPr bwMode="auto">
          <a:xfrm>
            <a:off x="1147763" y="5621338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48" name="Rectangle 48"/>
          <p:cNvSpPr>
            <a:spLocks noChangeArrowheads="1"/>
          </p:cNvSpPr>
          <p:nvPr/>
        </p:nvSpPr>
        <p:spPr bwMode="auto">
          <a:xfrm>
            <a:off x="3365500" y="5218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49" name="Rectangle 49"/>
          <p:cNvSpPr>
            <a:spLocks noChangeArrowheads="1"/>
          </p:cNvSpPr>
          <p:nvPr/>
        </p:nvSpPr>
        <p:spPr bwMode="auto">
          <a:xfrm>
            <a:off x="3365500" y="5554663"/>
            <a:ext cx="346075" cy="334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50" name="Rectangle 50"/>
          <p:cNvSpPr>
            <a:spLocks noChangeArrowheads="1"/>
          </p:cNvSpPr>
          <p:nvPr/>
        </p:nvSpPr>
        <p:spPr bwMode="auto">
          <a:xfrm>
            <a:off x="801688" y="5218113"/>
            <a:ext cx="346075" cy="403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51" name="Rectangle 51"/>
          <p:cNvSpPr>
            <a:spLocks noChangeArrowheads="1"/>
          </p:cNvSpPr>
          <p:nvPr/>
        </p:nvSpPr>
        <p:spPr bwMode="auto">
          <a:xfrm>
            <a:off x="801688" y="5621338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52" name="Text Box 52"/>
          <p:cNvSpPr txBox="1">
            <a:spLocks noChangeArrowheads="1"/>
          </p:cNvSpPr>
          <p:nvPr/>
        </p:nvSpPr>
        <p:spPr bwMode="auto">
          <a:xfrm>
            <a:off x="1401763" y="5419725"/>
            <a:ext cx="1568450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400" b="1"/>
              <a:t>Memory pipeline</a:t>
            </a:r>
          </a:p>
        </p:txBody>
      </p:sp>
      <p:sp>
        <p:nvSpPr>
          <p:cNvPr id="1408053" name="Line 53"/>
          <p:cNvSpPr>
            <a:spLocks noChangeShapeType="1"/>
          </p:cNvSpPr>
          <p:nvPr/>
        </p:nvSpPr>
        <p:spPr bwMode="auto">
          <a:xfrm flipH="1">
            <a:off x="1633538" y="5756275"/>
            <a:ext cx="1246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4" name="Line 54"/>
          <p:cNvSpPr>
            <a:spLocks noChangeShapeType="1"/>
          </p:cNvSpPr>
          <p:nvPr/>
        </p:nvSpPr>
        <p:spPr bwMode="auto">
          <a:xfrm>
            <a:off x="1771650" y="3940175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5" name="Line 55"/>
          <p:cNvSpPr>
            <a:spLocks noChangeShapeType="1"/>
          </p:cNvSpPr>
          <p:nvPr/>
        </p:nvSpPr>
        <p:spPr bwMode="auto">
          <a:xfrm flipV="1">
            <a:off x="663575" y="2460625"/>
            <a:ext cx="0" cy="1211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56" name="Line 56"/>
          <p:cNvSpPr>
            <a:spLocks noChangeShapeType="1"/>
          </p:cNvSpPr>
          <p:nvPr/>
        </p:nvSpPr>
        <p:spPr bwMode="auto">
          <a:xfrm>
            <a:off x="3295650" y="2528888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08057" name="Group 57"/>
          <p:cNvGrpSpPr>
            <a:grpSpLocks/>
          </p:cNvGrpSpPr>
          <p:nvPr/>
        </p:nvGrpSpPr>
        <p:grpSpPr bwMode="auto">
          <a:xfrm flipV="1">
            <a:off x="1147763" y="914400"/>
            <a:ext cx="554037" cy="538163"/>
            <a:chOff x="2256" y="2112"/>
            <a:chExt cx="384" cy="384"/>
          </a:xfrm>
        </p:grpSpPr>
        <p:sp>
          <p:nvSpPr>
            <p:cNvPr id="1408058" name="Rectangle 58"/>
            <p:cNvSpPr>
              <a:spLocks noChangeArrowheads="1"/>
            </p:cNvSpPr>
            <p:nvPr/>
          </p:nvSpPr>
          <p:spPr bwMode="auto">
            <a:xfrm flipH="1">
              <a:off x="2400" y="2256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82058" tIns="41029" rIns="82058" bIns="41029" anchor="ctr">
              <a:prstTxWarp prst="textNoShape">
                <a:avLst/>
              </a:prstTxWarp>
            </a:bodyPr>
            <a:lstStyle/>
            <a:p>
              <a:pPr defTabSz="820738"/>
              <a:endParaRPr lang="en-US" sz="1400"/>
            </a:p>
          </p:txBody>
        </p:sp>
        <p:sp>
          <p:nvSpPr>
            <p:cNvPr id="1408059" name="Freeform 59"/>
            <p:cNvSpPr>
              <a:spLocks/>
            </p:cNvSpPr>
            <p:nvPr/>
          </p:nvSpPr>
          <p:spPr bwMode="auto">
            <a:xfrm>
              <a:off x="2256" y="2112"/>
              <a:ext cx="144" cy="384"/>
            </a:xfrm>
            <a:custGeom>
              <a:avLst/>
              <a:gdLst/>
              <a:ahLst/>
              <a:cxnLst>
                <a:cxn ang="0">
                  <a:pos x="144" y="384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144" y="144"/>
                </a:cxn>
                <a:cxn ang="0">
                  <a:pos x="144" y="384"/>
                </a:cxn>
              </a:cxnLst>
              <a:rect l="0" t="0" r="r" b="b"/>
              <a:pathLst>
                <a:path w="144" h="384">
                  <a:moveTo>
                    <a:pt x="144" y="384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44" y="144"/>
                  </a:lnTo>
                  <a:lnTo>
                    <a:pt x="144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08060" name="Rectangle 60"/>
          <p:cNvSpPr>
            <a:spLocks noChangeArrowheads="1"/>
          </p:cNvSpPr>
          <p:nvPr/>
        </p:nvSpPr>
        <p:spPr bwMode="auto">
          <a:xfrm flipH="1">
            <a:off x="801688" y="1116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endParaRPr lang="en-US" sz="1400"/>
          </a:p>
        </p:txBody>
      </p:sp>
      <p:sp>
        <p:nvSpPr>
          <p:cNvPr id="1408061" name="AutoShape 61"/>
          <p:cNvSpPr>
            <a:spLocks noChangeArrowheads="1"/>
          </p:cNvSpPr>
          <p:nvPr/>
        </p:nvSpPr>
        <p:spPr bwMode="auto">
          <a:xfrm>
            <a:off x="1771650" y="914400"/>
            <a:ext cx="1385888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defTabSz="820738"/>
            <a:r>
              <a:rPr lang="en-US" sz="1400" b="1"/>
              <a:t>Issue Pool</a:t>
            </a:r>
          </a:p>
        </p:txBody>
      </p:sp>
      <p:sp>
        <p:nvSpPr>
          <p:cNvPr id="1408062" name="Line 62"/>
          <p:cNvSpPr>
            <a:spLocks noChangeShapeType="1"/>
          </p:cNvSpPr>
          <p:nvPr/>
        </p:nvSpPr>
        <p:spPr bwMode="auto">
          <a:xfrm flipH="1">
            <a:off x="1909763" y="2460625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63" name="Line 63"/>
          <p:cNvSpPr>
            <a:spLocks noChangeShapeType="1"/>
          </p:cNvSpPr>
          <p:nvPr/>
        </p:nvSpPr>
        <p:spPr bwMode="auto">
          <a:xfrm>
            <a:off x="1979613" y="1317625"/>
            <a:ext cx="1038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8064" name="Text Box 64"/>
          <p:cNvSpPr txBox="1">
            <a:spLocks noChangeArrowheads="1"/>
          </p:cNvSpPr>
          <p:nvPr/>
        </p:nvSpPr>
        <p:spPr bwMode="auto">
          <a:xfrm>
            <a:off x="5724525" y="1104900"/>
            <a:ext cx="2873375" cy="27320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1800">
                <a:latin typeface="Verdana" charset="0"/>
              </a:rPr>
              <a:t> Every cycle, one VLIW instruction from one active thread is launched into pipeline</a:t>
            </a:r>
          </a:p>
          <a:p>
            <a:pPr algn="l">
              <a:buFontTx/>
              <a:buChar char="•"/>
            </a:pPr>
            <a:r>
              <a:rPr lang="en-US" sz="1800">
                <a:latin typeface="Verdana" charset="0"/>
              </a:rPr>
              <a:t> Instruction pipeline is 21 cycles long</a:t>
            </a:r>
          </a:p>
          <a:p>
            <a:pPr algn="l">
              <a:buFontTx/>
              <a:buChar char="•"/>
            </a:pPr>
            <a:r>
              <a:rPr lang="en-US" sz="1800">
                <a:latin typeface="Verdana" charset="0"/>
              </a:rPr>
              <a:t> Memory operations incur ~150 cycles of latency</a:t>
            </a:r>
          </a:p>
        </p:txBody>
      </p:sp>
      <p:sp>
        <p:nvSpPr>
          <p:cNvPr id="1408065" name="Text Box 65"/>
          <p:cNvSpPr txBox="1">
            <a:spLocks noChangeArrowheads="1"/>
          </p:cNvSpPr>
          <p:nvPr/>
        </p:nvSpPr>
        <p:spPr bwMode="auto">
          <a:xfrm>
            <a:off x="4216400" y="4305300"/>
            <a:ext cx="4546600" cy="2016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latin typeface="Verdana" charset="0"/>
              </a:rPr>
              <a:t>Assuming a single thread issues one instruction every 21 cycles, and clock rate is 260 MHz…</a:t>
            </a:r>
          </a:p>
          <a:p>
            <a:pPr algn="l"/>
            <a:r>
              <a:rPr lang="en-US" sz="1800" i="1">
                <a:latin typeface="Verdana" charset="0"/>
              </a:rPr>
              <a:t>What is single-thread performance?</a:t>
            </a:r>
            <a:r>
              <a:rPr lang="en-US" sz="1800">
                <a:latin typeface="Verdana" charset="0"/>
              </a:rPr>
              <a:t> </a:t>
            </a:r>
          </a:p>
          <a:p>
            <a:pPr lvl="1" algn="l"/>
            <a:r>
              <a:rPr lang="en-US" sz="1800">
                <a:solidFill>
                  <a:schemeClr val="hlink"/>
                </a:solidFill>
                <a:latin typeface="Verdana" charset="0"/>
              </a:rPr>
              <a:t>Effective single-thread issue rate is 260/21 = 12.4 MIPS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D7F0D0-9E21-5149-BB33-60E98459E9D5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0"/>
            <a:ext cx="7162800" cy="1143000"/>
          </a:xfrm>
        </p:spPr>
        <p:txBody>
          <a:bodyPr/>
          <a:lstStyle/>
          <a:p>
            <a:r>
              <a:rPr lang="en-US"/>
              <a:t>Coarse-Grain Multithreading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76350"/>
            <a:ext cx="7612063" cy="447992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Tera</a:t>
            </a:r>
            <a:r>
              <a:rPr lang="en-US" dirty="0"/>
              <a:t> MTA designed for supercomputing applications with large data sets and low locality</a:t>
            </a:r>
          </a:p>
          <a:p>
            <a:pPr lvl="1"/>
            <a:r>
              <a:rPr lang="en-US" sz="2000" dirty="0"/>
              <a:t>No data cache</a:t>
            </a:r>
          </a:p>
          <a:p>
            <a:pPr lvl="1"/>
            <a:r>
              <a:rPr lang="en-US" sz="2000" dirty="0"/>
              <a:t>Many parallel threads needed to hide large memory latency</a:t>
            </a:r>
          </a:p>
          <a:p>
            <a:pPr lvl="1"/>
            <a:endParaRPr lang="en-US" sz="2000" dirty="0"/>
          </a:p>
          <a:p>
            <a:pPr>
              <a:buFontTx/>
              <a:buNone/>
            </a:pPr>
            <a:r>
              <a:rPr lang="en-US" dirty="0"/>
              <a:t>Other applications are more cache friendly</a:t>
            </a:r>
          </a:p>
          <a:p>
            <a:pPr lvl="1"/>
            <a:r>
              <a:rPr lang="en-US" sz="2000" dirty="0"/>
              <a:t>Few pipeline bubbles if cache mostly has hits</a:t>
            </a:r>
          </a:p>
          <a:p>
            <a:pPr lvl="1"/>
            <a:r>
              <a:rPr lang="en-US" sz="2000" dirty="0"/>
              <a:t>Just add a few threads to hide occasional cache miss latencies</a:t>
            </a:r>
          </a:p>
          <a:p>
            <a:pPr lvl="1"/>
            <a:r>
              <a:rPr lang="en-US" sz="2000" dirty="0"/>
              <a:t>Swap threads on cache misses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593F3-D5AA-C646-A2EF-9B7166E9598F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3733800" cy="609600"/>
          </a:xfrm>
        </p:spPr>
        <p:txBody>
          <a:bodyPr/>
          <a:lstStyle/>
          <a:p>
            <a:r>
              <a:rPr lang="en-US"/>
              <a:t>MIT Alewife (1990)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5105400" cy="4114800"/>
          </a:xfrm>
          <a:ln/>
        </p:spPr>
        <p:txBody>
          <a:bodyPr lIns="82058" tIns="41029" rIns="82058" bIns="41029"/>
          <a:lstStyle/>
          <a:p>
            <a:pPr marL="171450" indent="-171450"/>
            <a:r>
              <a:rPr lang="en-US"/>
              <a:t>Modified SPARC chips</a:t>
            </a:r>
          </a:p>
          <a:p>
            <a:pPr lvl="1"/>
            <a:r>
              <a:rPr lang="en-US"/>
              <a:t>register windows hold different thread contexts</a:t>
            </a:r>
          </a:p>
          <a:p>
            <a:pPr marL="171450" indent="-171450"/>
            <a:r>
              <a:rPr lang="en-US"/>
              <a:t>Up to four threads per node</a:t>
            </a:r>
          </a:p>
          <a:p>
            <a:pPr marL="171450" indent="-171450"/>
            <a:r>
              <a:rPr lang="en-US"/>
              <a:t>Thread switch on local cache miss</a:t>
            </a:r>
          </a:p>
          <a:p>
            <a:pPr marL="171450" indent="-171450"/>
            <a:endParaRPr lang="en-US"/>
          </a:p>
          <a:p>
            <a:pPr marL="171450" indent="-171450"/>
            <a:endParaRPr lang="en-US"/>
          </a:p>
          <a:p>
            <a:pPr marL="171450" indent="-171450"/>
            <a:endParaRPr lang="en-US"/>
          </a:p>
        </p:txBody>
      </p:sp>
      <p:pic>
        <p:nvPicPr>
          <p:cNvPr id="1412100" name="Picture 4" descr="16-ext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541FA-25F8-3F4F-8E92-9F25F8E16E1F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4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25525" y="0"/>
            <a:ext cx="7162800" cy="1143000"/>
          </a:xfrm>
        </p:spPr>
        <p:txBody>
          <a:bodyPr/>
          <a:lstStyle/>
          <a:p>
            <a:r>
              <a:rPr lang="en-US"/>
              <a:t>IBM PowerPC RS64-IV (2000)</a:t>
            </a:r>
          </a:p>
        </p:txBody>
      </p:sp>
      <p:sp>
        <p:nvSpPr>
          <p:cNvPr id="1414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93800"/>
            <a:ext cx="7848600" cy="4479925"/>
          </a:xfrm>
          <a:noFill/>
          <a:ln/>
        </p:spPr>
        <p:txBody>
          <a:bodyPr/>
          <a:lstStyle/>
          <a:p>
            <a:r>
              <a:rPr lang="en-US"/>
              <a:t>Commercial coarse-grain multithreading CPU</a:t>
            </a:r>
          </a:p>
          <a:p>
            <a:r>
              <a:rPr lang="en-US"/>
              <a:t>Based on PowerPC with quad-issue in-order five-stage pipeline</a:t>
            </a:r>
          </a:p>
          <a:p>
            <a:r>
              <a:rPr lang="en-US"/>
              <a:t>Each physical CPU supports two virtual CPUs</a:t>
            </a:r>
          </a:p>
          <a:p>
            <a:r>
              <a:rPr lang="en-US"/>
              <a:t>On L2 cache miss, pipeline is flushed and execution switches to second thread</a:t>
            </a:r>
          </a:p>
          <a:p>
            <a:pPr lvl="1"/>
            <a:r>
              <a:rPr lang="en-US" sz="2000"/>
              <a:t>short pipeline minimizes flush penalty (4 cycles), small compared to memory access latency</a:t>
            </a:r>
          </a:p>
          <a:p>
            <a:pPr lvl="1"/>
            <a:r>
              <a:rPr lang="en-US" sz="2000"/>
              <a:t>flush pipeline to simplify exception handling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Oracle/Sun Niagara processors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is datacenters running web servers and databases, with many concurrent requests</a:t>
            </a:r>
          </a:p>
          <a:p>
            <a:r>
              <a:rPr lang="en-US" dirty="0" smtClean="0"/>
              <a:t>Provide multiple simple cores each with multiple hardware threads, reduced energy/operation though much lower single thread performance</a:t>
            </a:r>
          </a:p>
          <a:p>
            <a:endParaRPr lang="en-US" dirty="0" smtClean="0"/>
          </a:p>
          <a:p>
            <a:r>
              <a:rPr lang="en-US" dirty="0" smtClean="0"/>
              <a:t>Niagara-1 [2004], 8 cores, 4 threads/core</a:t>
            </a:r>
          </a:p>
          <a:p>
            <a:r>
              <a:rPr lang="en-US" dirty="0" smtClean="0"/>
              <a:t>Niagara-2 [2007], 8 cores, 8 threads/core</a:t>
            </a:r>
          </a:p>
          <a:p>
            <a:r>
              <a:rPr lang="en-US" dirty="0" smtClean="0"/>
              <a:t>Niagara-3 [2009], 16 cores, 8 threads/core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082D7-775B-8543-8766-D08E84A910B7}" type="slidenum">
              <a:rPr lang="en-US" smtClean="0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36600"/>
          </a:xfrm>
        </p:spPr>
        <p:txBody>
          <a:bodyPr/>
          <a:lstStyle/>
          <a:p>
            <a:r>
              <a:rPr lang="en-US" dirty="0" smtClean="0"/>
              <a:t>Oracle/Sun Niagara-3, </a:t>
            </a:r>
            <a:r>
              <a:rPr lang="en-US" sz="2400" dirty="0" smtClean="0"/>
              <a:t>“Rainbow Falls” 2009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082D7-775B-8543-8766-D08E84A910B7}" type="slidenum">
              <a:rPr lang="en-US" smtClean="0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44056"/>
            <a:ext cx="5105400" cy="440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085779" cy="411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E242F-99D2-4443-8379-A64C1A8C9343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683500" cy="4927600"/>
          </a:xfrm>
        </p:spPr>
        <p:txBody>
          <a:bodyPr/>
          <a:lstStyle/>
          <a:p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Quiz 3, Monday March 28 (first class back after spring break)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All material on complex pipelining and branch prediction (L10-L12, plus review at start of L13), PS3, Lab </a:t>
            </a:r>
            <a:r>
              <a:rPr lang="en-US" dirty="0" smtClean="0"/>
              <a:t>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Pick up hard-copy draft of Hennessey &amp; Patterson 5</a:t>
            </a:r>
            <a:r>
              <a:rPr lang="en-US" baseline="30000" dirty="0" smtClean="0"/>
              <a:t>th</a:t>
            </a:r>
            <a:r>
              <a:rPr lang="en-US" dirty="0" smtClean="0"/>
              <a:t> edition chapter on Vector Processing &amp; </a:t>
            </a:r>
            <a:r>
              <a:rPr lang="en-US" dirty="0" err="1" smtClean="0"/>
              <a:t>GPUs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Read before lectures L15 &amp; L16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Not available electronically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EECS Undergraduate Town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at 4pm in 306 Soda Hall</a:t>
            </a:r>
          </a:p>
          <a:p>
            <a:endParaRPr lang="en-US" dirty="0" smtClean="0"/>
          </a:p>
          <a:p>
            <a:r>
              <a:rPr lang="en-US" dirty="0" smtClean="0"/>
              <a:t>Give faculty feedback on undergraduate experience in EECS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30784-0D44-294E-A3D7-1928534A0563}" type="slidenum">
              <a:rPr lang="en-US" smtClean="0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31BDB-F0F7-3843-9F15-193D5E6FF769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Lecture 13: </a:t>
            </a:r>
            <a:r>
              <a:rPr lang="en-US" dirty="0"/>
              <a:t>VLIW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classic VLIW, compiler is responsible for avoiding all hazards -&gt; simple hardware, complex compiler. Later </a:t>
            </a:r>
            <a:r>
              <a:rPr lang="en-US" dirty="0" err="1"/>
              <a:t>VLIWs</a:t>
            </a:r>
            <a:r>
              <a:rPr lang="en-US" dirty="0"/>
              <a:t> added more dynamic hardware interlocks</a:t>
            </a:r>
          </a:p>
          <a:p>
            <a:r>
              <a:rPr lang="en-US" dirty="0"/>
              <a:t>Use loop unrolling and software pipelining for loops, trace scheduling for more irregular code</a:t>
            </a:r>
          </a:p>
          <a:p>
            <a:r>
              <a:rPr lang="en-US" dirty="0"/>
              <a:t>Static scheduling difficult in presence of unpredictable branches and variable latency </a:t>
            </a:r>
            <a:r>
              <a:rPr lang="en-US" dirty="0" smtClean="0"/>
              <a:t>memory</a:t>
            </a:r>
          </a:p>
        </p:txBody>
      </p:sp>
      <p:sp>
        <p:nvSpPr>
          <p:cNvPr id="1248260" name="Rectangle 4"/>
          <p:cNvSpPr>
            <a:spLocks noChangeArrowheads="1"/>
          </p:cNvSpPr>
          <p:nvPr/>
        </p:nvSpPr>
        <p:spPr bwMode="auto">
          <a:xfrm>
            <a:off x="977900" y="6410325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6BED1-05E8-0D4B-9FB0-E9D0408DA5A3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Multithreading (SMT) for OoO Superscalars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Techniques presented so far have all been “vertical” multithreading where each pipeline stage works on one thread at a time</a:t>
            </a:r>
          </a:p>
          <a:p>
            <a:r>
              <a:rPr lang="en-US"/>
              <a:t>SMT uses fine-grain control already present inside an OoO superscalar to allow instructions from multiple threads to enter execution on same clock cycle.  Gives better utilization of machine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C054A-7F49-1D4D-B5BD-657F5E5E43CC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363"/>
            <a:ext cx="7315200" cy="731837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For most apps, most execution units lie idle in an OoO superscalar</a:t>
            </a:r>
          </a:p>
        </p:txBody>
      </p:sp>
      <p:pic>
        <p:nvPicPr>
          <p:cNvPr id="142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04863"/>
            <a:ext cx="5994400" cy="6053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20292" name="Text Box 4"/>
          <p:cNvSpPr txBox="1">
            <a:spLocks noChangeArrowheads="1"/>
          </p:cNvSpPr>
          <p:nvPr/>
        </p:nvSpPr>
        <p:spPr bwMode="auto">
          <a:xfrm>
            <a:off x="5562600" y="5378450"/>
            <a:ext cx="3505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rgbClr val="053DE8"/>
                </a:solidFill>
                <a:latin typeface="Helvetica" charset="0"/>
              </a:rPr>
              <a:t>From: Tullsen, Eggers, and Levy,</a:t>
            </a:r>
          </a:p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1800">
                <a:solidFill>
                  <a:srgbClr val="053DE8"/>
                </a:solidFill>
                <a:latin typeface="Helvetica" charset="0"/>
              </a:rPr>
              <a:t>“Simultaneous Multithreading: Maximizing On-chip Parallelism”, ISCA 1995.</a:t>
            </a:r>
          </a:p>
        </p:txBody>
      </p:sp>
      <p:sp>
        <p:nvSpPr>
          <p:cNvPr id="1420293" name="Text Box 5"/>
          <p:cNvSpPr txBox="1">
            <a:spLocks noChangeArrowheads="1"/>
          </p:cNvSpPr>
          <p:nvPr/>
        </p:nvSpPr>
        <p:spPr bwMode="auto">
          <a:xfrm>
            <a:off x="4572000" y="838200"/>
            <a:ext cx="365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400" b="1">
                <a:solidFill>
                  <a:srgbClr val="053DE8"/>
                </a:solidFill>
                <a:latin typeface="Helvetica" charset="0"/>
              </a:rPr>
              <a:t>For an 8-way superscalar.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FCC7B-23C7-6A42-AE97-6D7E82C812E1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Machine Efficiency</a:t>
            </a:r>
          </a:p>
        </p:txBody>
      </p:sp>
      <p:grpSp>
        <p:nvGrpSpPr>
          <p:cNvPr id="1422339" name="Group 3"/>
          <p:cNvGrpSpPr>
            <a:grpSpLocks/>
          </p:cNvGrpSpPr>
          <p:nvPr/>
        </p:nvGrpSpPr>
        <p:grpSpPr bwMode="auto">
          <a:xfrm>
            <a:off x="2117725" y="1484313"/>
            <a:ext cx="2571750" cy="4078287"/>
            <a:chOff x="1382" y="791"/>
            <a:chExt cx="1620" cy="2569"/>
          </a:xfrm>
        </p:grpSpPr>
        <p:sp>
          <p:nvSpPr>
            <p:cNvPr id="1422340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grpSp>
          <p:nvGrpSpPr>
            <p:cNvPr id="1422341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42234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5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6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7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49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0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1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2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3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4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5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6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7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8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5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1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2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3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5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6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7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8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69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0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1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3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6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7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7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2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3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4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385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2386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2387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2388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1422389" name="Line 53"/>
          <p:cNvSpPr>
            <a:spLocks noChangeShapeType="1"/>
          </p:cNvSpPr>
          <p:nvPr/>
        </p:nvSpPr>
        <p:spPr bwMode="auto">
          <a:xfrm flipV="1">
            <a:off x="4572000" y="2932113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0" name="Text Box 54"/>
          <p:cNvSpPr txBox="1">
            <a:spLocks noChangeArrowheads="1"/>
          </p:cNvSpPr>
          <p:nvPr/>
        </p:nvSpPr>
        <p:spPr bwMode="auto">
          <a:xfrm>
            <a:off x="5181600" y="2627313"/>
            <a:ext cx="2743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Completely idle cycle (</a:t>
            </a:r>
            <a:r>
              <a:rPr lang="en-US" sz="1800" b="1" i="1">
                <a:solidFill>
                  <a:schemeClr val="hlink"/>
                </a:solidFill>
              </a:rPr>
              <a:t>vertical waste</a:t>
            </a:r>
            <a:r>
              <a:rPr lang="en-US" sz="1800" b="1" i="1"/>
              <a:t>)</a:t>
            </a:r>
          </a:p>
        </p:txBody>
      </p:sp>
      <p:sp>
        <p:nvSpPr>
          <p:cNvPr id="1422391" name="Line 55"/>
          <p:cNvSpPr>
            <a:spLocks noChangeShapeType="1"/>
          </p:cNvSpPr>
          <p:nvPr/>
        </p:nvSpPr>
        <p:spPr bwMode="auto">
          <a:xfrm flipH="1" flipV="1">
            <a:off x="2743200" y="22860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2" name="Text Box 56"/>
          <p:cNvSpPr txBox="1">
            <a:spLocks noChangeArrowheads="1"/>
          </p:cNvSpPr>
          <p:nvPr/>
        </p:nvSpPr>
        <p:spPr bwMode="auto">
          <a:xfrm>
            <a:off x="1828800" y="19050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1422393" name="Line 57"/>
          <p:cNvSpPr>
            <a:spLocks noChangeShapeType="1"/>
          </p:cNvSpPr>
          <p:nvPr/>
        </p:nvSpPr>
        <p:spPr bwMode="auto">
          <a:xfrm flipV="1">
            <a:off x="4572000" y="4303713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394" name="Text Box 58"/>
          <p:cNvSpPr txBox="1">
            <a:spLocks noChangeArrowheads="1"/>
          </p:cNvSpPr>
          <p:nvPr/>
        </p:nvSpPr>
        <p:spPr bwMode="auto">
          <a:xfrm>
            <a:off x="5410200" y="3922713"/>
            <a:ext cx="2438400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i="1"/>
              <a:t>(</a:t>
            </a:r>
            <a:r>
              <a:rPr lang="en-US" sz="1800" b="1" i="1">
                <a:solidFill>
                  <a:schemeClr val="hlink"/>
                </a:solidFill>
              </a:rPr>
              <a:t>horizontal waste</a:t>
            </a:r>
            <a:r>
              <a:rPr lang="en-US" sz="1800" b="1" i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A8A34F-5C70-EE49-A3BA-755E8EFACE42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0"/>
            <a:ext cx="7162800" cy="914400"/>
          </a:xfrm>
        </p:spPr>
        <p:txBody>
          <a:bodyPr/>
          <a:lstStyle/>
          <a:p>
            <a:r>
              <a:rPr lang="en-US"/>
              <a:t>Vertical Multithreading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638800"/>
            <a:ext cx="7848600" cy="838200"/>
          </a:xfrm>
          <a:noFill/>
          <a:ln/>
        </p:spPr>
        <p:txBody>
          <a:bodyPr/>
          <a:lstStyle/>
          <a:p>
            <a:r>
              <a:rPr lang="en-US" sz="1800"/>
              <a:t>What is the effect of cycle-by-cycle interleaving?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removes vertical waste, but leaves some horizontal waste</a:t>
            </a:r>
          </a:p>
        </p:txBody>
      </p:sp>
      <p:sp>
        <p:nvSpPr>
          <p:cNvPr id="1424388" name="Rectangle 4" descr="Solid diamond"/>
          <p:cNvSpPr>
            <a:spLocks noChangeArrowheads="1"/>
          </p:cNvSpPr>
          <p:nvPr/>
        </p:nvSpPr>
        <p:spPr bwMode="auto">
          <a:xfrm>
            <a:off x="34290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89" name="Rectangle 5" descr="Solid diamond"/>
          <p:cNvSpPr>
            <a:spLocks noChangeArrowheads="1"/>
          </p:cNvSpPr>
          <p:nvPr/>
        </p:nvSpPr>
        <p:spPr bwMode="auto">
          <a:xfrm>
            <a:off x="37338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0" name="Rectangle 6" descr="Solid diamond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1" name="Rectangle 7"/>
          <p:cNvSpPr>
            <a:spLocks noChangeArrowheads="1"/>
          </p:cNvSpPr>
          <p:nvPr/>
        </p:nvSpPr>
        <p:spPr bwMode="auto">
          <a:xfrm>
            <a:off x="4343400" y="1981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2" name="Rectangle 8"/>
          <p:cNvSpPr>
            <a:spLocks noChangeArrowheads="1"/>
          </p:cNvSpPr>
          <p:nvPr/>
        </p:nvSpPr>
        <p:spPr bwMode="auto">
          <a:xfrm>
            <a:off x="34290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3" name="Rectangle 9"/>
          <p:cNvSpPr>
            <a:spLocks noChangeArrowheads="1"/>
          </p:cNvSpPr>
          <p:nvPr/>
        </p:nvSpPr>
        <p:spPr bwMode="auto">
          <a:xfrm>
            <a:off x="37338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4" name="Rectangle 10" descr="Solid diamond"/>
          <p:cNvSpPr>
            <a:spLocks noChangeArrowheads="1"/>
          </p:cNvSpPr>
          <p:nvPr/>
        </p:nvSpPr>
        <p:spPr bwMode="auto">
          <a:xfrm>
            <a:off x="4038600" y="22860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5" name="Rectangle 11"/>
          <p:cNvSpPr>
            <a:spLocks noChangeArrowheads="1"/>
          </p:cNvSpPr>
          <p:nvPr/>
        </p:nvSpPr>
        <p:spPr bwMode="auto">
          <a:xfrm>
            <a:off x="4343400" y="2286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6" name="Rectangle 12"/>
          <p:cNvSpPr>
            <a:spLocks noChangeArrowheads="1"/>
          </p:cNvSpPr>
          <p:nvPr/>
        </p:nvSpPr>
        <p:spPr bwMode="auto">
          <a:xfrm>
            <a:off x="34290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7" name="Rectangle 13" descr="Wide upward diagonal"/>
          <p:cNvSpPr>
            <a:spLocks noChangeArrowheads="1"/>
          </p:cNvSpPr>
          <p:nvPr/>
        </p:nvSpPr>
        <p:spPr bwMode="auto">
          <a:xfrm>
            <a:off x="37338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8" name="Rectangle 14" descr="Wide upward diagonal"/>
          <p:cNvSpPr>
            <a:spLocks noChangeArrowheads="1"/>
          </p:cNvSpPr>
          <p:nvPr/>
        </p:nvSpPr>
        <p:spPr bwMode="auto">
          <a:xfrm>
            <a:off x="4038600" y="25908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4343400" y="2590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34290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37338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2" name="Rectangle 18" descr="Wide upward diagonal"/>
          <p:cNvSpPr>
            <a:spLocks noChangeArrowheads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4343400" y="2895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34290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5" name="Rectangle 21" descr="Solid diamond"/>
          <p:cNvSpPr>
            <a:spLocks noChangeArrowheads="1"/>
          </p:cNvSpPr>
          <p:nvPr/>
        </p:nvSpPr>
        <p:spPr bwMode="auto">
          <a:xfrm>
            <a:off x="37338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6" name="Rectangle 22" descr="Solid diamond"/>
          <p:cNvSpPr>
            <a:spLocks noChangeArrowheads="1"/>
          </p:cNvSpPr>
          <p:nvPr/>
        </p:nvSpPr>
        <p:spPr bwMode="auto">
          <a:xfrm>
            <a:off x="4038600" y="3200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4343400" y="32004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34290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0" name="Rectangle 26" descr="Solid diamond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4343400" y="3505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2" name="Rectangle 28" descr="Wide upward diagonal"/>
          <p:cNvSpPr>
            <a:spLocks noChangeArrowheads="1"/>
          </p:cNvSpPr>
          <p:nvPr/>
        </p:nvSpPr>
        <p:spPr bwMode="auto">
          <a:xfrm>
            <a:off x="34290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3" name="Rectangle 29" descr="Wide upward diagonal"/>
          <p:cNvSpPr>
            <a:spLocks noChangeArrowheads="1"/>
          </p:cNvSpPr>
          <p:nvPr/>
        </p:nvSpPr>
        <p:spPr bwMode="auto">
          <a:xfrm>
            <a:off x="3733800" y="38100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4343400" y="38100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34290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37338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8" name="Rectangle 34" descr="Solid diamond"/>
          <p:cNvSpPr>
            <a:spLocks noChangeArrowheads="1"/>
          </p:cNvSpPr>
          <p:nvPr/>
        </p:nvSpPr>
        <p:spPr bwMode="auto">
          <a:xfrm>
            <a:off x="4038600" y="41148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0" name="Rectangle 36" descr="Solid diamond"/>
          <p:cNvSpPr>
            <a:spLocks noChangeArrowheads="1"/>
          </p:cNvSpPr>
          <p:nvPr/>
        </p:nvSpPr>
        <p:spPr bwMode="auto">
          <a:xfrm>
            <a:off x="34290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1" name="Rectangle 37" descr="Solid diamond"/>
          <p:cNvSpPr>
            <a:spLocks noChangeArrowheads="1"/>
          </p:cNvSpPr>
          <p:nvPr/>
        </p:nvSpPr>
        <p:spPr bwMode="auto">
          <a:xfrm>
            <a:off x="3733800" y="44196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0386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4" name="Rectangle 40" descr="Solid diamond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5" name="Rectangle 41" descr="Solid diamond"/>
          <p:cNvSpPr>
            <a:spLocks noChangeArrowheads="1"/>
          </p:cNvSpPr>
          <p:nvPr/>
        </p:nvSpPr>
        <p:spPr bwMode="auto">
          <a:xfrm>
            <a:off x="37338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6" name="Rectangle 42" descr="Solid diamond"/>
          <p:cNvSpPr>
            <a:spLocks noChangeArrowheads="1"/>
          </p:cNvSpPr>
          <p:nvPr/>
        </p:nvSpPr>
        <p:spPr bwMode="auto">
          <a:xfrm>
            <a:off x="40386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7" name="Rectangle 43" descr="Solid diamond"/>
          <p:cNvSpPr>
            <a:spLocks noChangeArrowheads="1"/>
          </p:cNvSpPr>
          <p:nvPr/>
        </p:nvSpPr>
        <p:spPr bwMode="auto">
          <a:xfrm>
            <a:off x="4343400" y="472440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3733800" y="502920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0" name="Rectangle 46" descr="Wide upward diagonal"/>
          <p:cNvSpPr>
            <a:spLocks noChangeArrowheads="1"/>
          </p:cNvSpPr>
          <p:nvPr/>
        </p:nvSpPr>
        <p:spPr bwMode="auto">
          <a:xfrm>
            <a:off x="40386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1" name="Rectangle 47" descr="Wide upward diagonal"/>
          <p:cNvSpPr>
            <a:spLocks noChangeArrowheads="1"/>
          </p:cNvSpPr>
          <p:nvPr/>
        </p:nvSpPr>
        <p:spPr bwMode="auto">
          <a:xfrm>
            <a:off x="4343400" y="5029200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2" name="Line 48"/>
          <p:cNvSpPr>
            <a:spLocks noChangeShapeType="1"/>
          </p:cNvSpPr>
          <p:nvPr/>
        </p:nvSpPr>
        <p:spPr bwMode="auto">
          <a:xfrm>
            <a:off x="3429000" y="1676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3" name="Text Box 49"/>
          <p:cNvSpPr txBox="1">
            <a:spLocks noChangeArrowheads="1"/>
          </p:cNvSpPr>
          <p:nvPr/>
        </p:nvSpPr>
        <p:spPr bwMode="auto">
          <a:xfrm>
            <a:off x="3336925" y="125571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424434" name="Line 50"/>
          <p:cNvSpPr>
            <a:spLocks noChangeShapeType="1"/>
          </p:cNvSpPr>
          <p:nvPr/>
        </p:nvSpPr>
        <p:spPr bwMode="auto">
          <a:xfrm>
            <a:off x="2971800" y="2895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5" name="Text Box 51"/>
          <p:cNvSpPr txBox="1">
            <a:spLocks noChangeArrowheads="1"/>
          </p:cNvSpPr>
          <p:nvPr/>
        </p:nvSpPr>
        <p:spPr bwMode="auto">
          <a:xfrm>
            <a:off x="2193925" y="3465513"/>
            <a:ext cx="717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424436" name="Text Box 52"/>
          <p:cNvSpPr txBox="1">
            <a:spLocks noChangeArrowheads="1"/>
          </p:cNvSpPr>
          <p:nvPr/>
        </p:nvSpPr>
        <p:spPr bwMode="auto">
          <a:xfrm>
            <a:off x="5410200" y="2438400"/>
            <a:ext cx="32004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Second thread interleaved cycle-by-cycle</a:t>
            </a:r>
          </a:p>
        </p:txBody>
      </p:sp>
      <p:sp>
        <p:nvSpPr>
          <p:cNvPr id="1424437" name="Line 53"/>
          <p:cNvSpPr>
            <a:spLocks noChangeShapeType="1"/>
          </p:cNvSpPr>
          <p:nvPr/>
        </p:nvSpPr>
        <p:spPr bwMode="auto">
          <a:xfrm flipH="1" flipV="1">
            <a:off x="2819400" y="20574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38" name="Text Box 54"/>
          <p:cNvSpPr txBox="1">
            <a:spLocks noChangeArrowheads="1"/>
          </p:cNvSpPr>
          <p:nvPr/>
        </p:nvSpPr>
        <p:spPr bwMode="auto">
          <a:xfrm>
            <a:off x="1905000" y="1676400"/>
            <a:ext cx="13874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Instruction issue</a:t>
            </a:r>
          </a:p>
        </p:txBody>
      </p:sp>
      <p:sp>
        <p:nvSpPr>
          <p:cNvPr id="1424439" name="Line 55"/>
          <p:cNvSpPr>
            <a:spLocks noChangeShapeType="1"/>
          </p:cNvSpPr>
          <p:nvPr/>
        </p:nvSpPr>
        <p:spPr bwMode="auto">
          <a:xfrm flipV="1">
            <a:off x="4648200" y="41148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440" name="Text Box 56"/>
          <p:cNvSpPr txBox="1">
            <a:spLocks noChangeArrowheads="1"/>
          </p:cNvSpPr>
          <p:nvPr/>
        </p:nvSpPr>
        <p:spPr bwMode="auto">
          <a:xfrm>
            <a:off x="5410200" y="3733800"/>
            <a:ext cx="2438400" cy="915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Partially filled cycle, i.e., IPC &lt; 4</a:t>
            </a:r>
          </a:p>
          <a:p>
            <a:pPr algn="l">
              <a:spcBef>
                <a:spcPct val="0"/>
              </a:spcBef>
            </a:pPr>
            <a:r>
              <a:rPr lang="en-US" sz="1800" b="1" i="1"/>
              <a:t>(</a:t>
            </a:r>
            <a:r>
              <a:rPr lang="en-US" sz="1800" b="1" i="1">
                <a:solidFill>
                  <a:schemeClr val="hlink"/>
                </a:solidFill>
              </a:rPr>
              <a:t>horizontal waste</a:t>
            </a:r>
            <a:r>
              <a:rPr lang="en-US" sz="1800" b="1" i="1"/>
              <a:t>)</a:t>
            </a:r>
          </a:p>
        </p:txBody>
      </p:sp>
      <p:sp>
        <p:nvSpPr>
          <p:cNvPr id="1424441" name="Line 57"/>
          <p:cNvSpPr>
            <a:spLocks noChangeShapeType="1"/>
          </p:cNvSpPr>
          <p:nvPr/>
        </p:nvSpPr>
        <p:spPr bwMode="auto">
          <a:xfrm flipV="1">
            <a:off x="4648200" y="2667000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50312-BB75-3A4D-A617-4696F3CA241C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0"/>
            <a:ext cx="7162800" cy="914400"/>
          </a:xfrm>
        </p:spPr>
        <p:txBody>
          <a:bodyPr/>
          <a:lstStyle/>
          <a:p>
            <a:r>
              <a:rPr lang="en-US"/>
              <a:t>Chip Multiprocessing (CMP)</a:t>
            </a:r>
          </a:p>
        </p:txBody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87950"/>
            <a:ext cx="7848600" cy="1289050"/>
          </a:xfrm>
          <a:noFill/>
          <a:ln/>
        </p:spPr>
        <p:txBody>
          <a:bodyPr/>
          <a:lstStyle/>
          <a:p>
            <a:r>
              <a:rPr lang="en-US" sz="1800"/>
              <a:t>What is the effect of splitting into multiple processors?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reduces horizontal waste,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leaves some vertical waste, and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</a:rPr>
              <a:t>puts upper limit on peak throughput of each thread.</a:t>
            </a:r>
          </a:p>
        </p:txBody>
      </p:sp>
      <p:sp>
        <p:nvSpPr>
          <p:cNvPr id="1426436" name="Rectangle 4" descr="Solid diamond"/>
          <p:cNvSpPr>
            <a:spLocks noChangeArrowheads="1"/>
          </p:cNvSpPr>
          <p:nvPr/>
        </p:nvSpPr>
        <p:spPr bwMode="auto">
          <a:xfrm>
            <a:off x="39036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37" name="Rectangle 5" descr="Solid diamond"/>
          <p:cNvSpPr>
            <a:spLocks noChangeArrowheads="1"/>
          </p:cNvSpPr>
          <p:nvPr/>
        </p:nvSpPr>
        <p:spPr bwMode="auto">
          <a:xfrm>
            <a:off x="4208463" y="1665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38" name="Rectangle 6" descr="Wide upward diagonal"/>
          <p:cNvSpPr>
            <a:spLocks noChangeArrowheads="1"/>
          </p:cNvSpPr>
          <p:nvPr/>
        </p:nvSpPr>
        <p:spPr bwMode="auto">
          <a:xfrm>
            <a:off x="4749800" y="166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39" name="Rectangle 7"/>
          <p:cNvSpPr>
            <a:spLocks noChangeArrowheads="1"/>
          </p:cNvSpPr>
          <p:nvPr/>
        </p:nvSpPr>
        <p:spPr bwMode="auto">
          <a:xfrm>
            <a:off x="5054600" y="166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0" name="Rectangle 8"/>
          <p:cNvSpPr>
            <a:spLocks noChangeArrowheads="1"/>
          </p:cNvSpPr>
          <p:nvPr/>
        </p:nvSpPr>
        <p:spPr bwMode="auto">
          <a:xfrm>
            <a:off x="39036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4208463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2" name="Rectangle 10"/>
          <p:cNvSpPr>
            <a:spLocks noChangeArrowheads="1"/>
          </p:cNvSpPr>
          <p:nvPr/>
        </p:nvSpPr>
        <p:spPr bwMode="auto">
          <a:xfrm>
            <a:off x="4749800" y="197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3" name="Rectangle 11" descr="Wide upward diagonal"/>
          <p:cNvSpPr>
            <a:spLocks noChangeArrowheads="1"/>
          </p:cNvSpPr>
          <p:nvPr/>
        </p:nvSpPr>
        <p:spPr bwMode="auto">
          <a:xfrm>
            <a:off x="5054600" y="1970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4" name="Rectangle 12"/>
          <p:cNvSpPr>
            <a:spLocks noChangeArrowheads="1"/>
          </p:cNvSpPr>
          <p:nvPr/>
        </p:nvSpPr>
        <p:spPr bwMode="auto">
          <a:xfrm>
            <a:off x="3903663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5" name="Rectangle 13" descr="Solid diamond"/>
          <p:cNvSpPr>
            <a:spLocks noChangeArrowheads="1"/>
          </p:cNvSpPr>
          <p:nvPr/>
        </p:nvSpPr>
        <p:spPr bwMode="auto">
          <a:xfrm>
            <a:off x="4208463" y="2274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6" name="Rectangle 14" descr="Wide upward diagonal"/>
          <p:cNvSpPr>
            <a:spLocks noChangeArrowheads="1"/>
          </p:cNvSpPr>
          <p:nvPr/>
        </p:nvSpPr>
        <p:spPr bwMode="auto">
          <a:xfrm>
            <a:off x="4749800" y="227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7" name="Rectangle 15"/>
          <p:cNvSpPr>
            <a:spLocks noChangeArrowheads="1"/>
          </p:cNvSpPr>
          <p:nvPr/>
        </p:nvSpPr>
        <p:spPr bwMode="auto">
          <a:xfrm>
            <a:off x="5054600" y="227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9036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49" name="Rectangle 17"/>
          <p:cNvSpPr>
            <a:spLocks noChangeArrowheads="1"/>
          </p:cNvSpPr>
          <p:nvPr/>
        </p:nvSpPr>
        <p:spPr bwMode="auto">
          <a:xfrm>
            <a:off x="4208463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47498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5054600" y="257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2" name="Rectangle 20"/>
          <p:cNvSpPr>
            <a:spLocks noChangeArrowheads="1"/>
          </p:cNvSpPr>
          <p:nvPr/>
        </p:nvSpPr>
        <p:spPr bwMode="auto">
          <a:xfrm>
            <a:off x="3903663" y="2884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3" name="Rectangle 21" descr="Solid diamond"/>
          <p:cNvSpPr>
            <a:spLocks noChangeArrowheads="1"/>
          </p:cNvSpPr>
          <p:nvPr/>
        </p:nvSpPr>
        <p:spPr bwMode="auto">
          <a:xfrm>
            <a:off x="4208463" y="288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4" name="Rectangle 22" descr="Wide upward diagonal"/>
          <p:cNvSpPr>
            <a:spLocks noChangeArrowheads="1"/>
          </p:cNvSpPr>
          <p:nvPr/>
        </p:nvSpPr>
        <p:spPr bwMode="auto">
          <a:xfrm>
            <a:off x="47498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5" name="Rectangle 23" descr="Wide upward diagonal"/>
          <p:cNvSpPr>
            <a:spLocks noChangeArrowheads="1"/>
          </p:cNvSpPr>
          <p:nvPr/>
        </p:nvSpPr>
        <p:spPr bwMode="auto">
          <a:xfrm>
            <a:off x="5054600" y="288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6" name="Rectangle 24"/>
          <p:cNvSpPr>
            <a:spLocks noChangeArrowheads="1"/>
          </p:cNvSpPr>
          <p:nvPr/>
        </p:nvSpPr>
        <p:spPr bwMode="auto">
          <a:xfrm>
            <a:off x="39036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7" name="Rectangle 25"/>
          <p:cNvSpPr>
            <a:spLocks noChangeArrowheads="1"/>
          </p:cNvSpPr>
          <p:nvPr/>
        </p:nvSpPr>
        <p:spPr bwMode="auto">
          <a:xfrm>
            <a:off x="4208463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8" name="Rectangle 26" descr="Wide upward diagonal"/>
          <p:cNvSpPr>
            <a:spLocks noChangeArrowheads="1"/>
          </p:cNvSpPr>
          <p:nvPr/>
        </p:nvSpPr>
        <p:spPr bwMode="auto">
          <a:xfrm>
            <a:off x="4749800" y="318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59" name="Rectangle 27"/>
          <p:cNvSpPr>
            <a:spLocks noChangeArrowheads="1"/>
          </p:cNvSpPr>
          <p:nvPr/>
        </p:nvSpPr>
        <p:spPr bwMode="auto">
          <a:xfrm>
            <a:off x="5054600" y="318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0" name="Rectangle 28" descr="Solid diamond"/>
          <p:cNvSpPr>
            <a:spLocks noChangeArrowheads="1"/>
          </p:cNvSpPr>
          <p:nvPr/>
        </p:nvSpPr>
        <p:spPr bwMode="auto">
          <a:xfrm>
            <a:off x="39036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1" name="Rectangle 29" descr="Solid diamond"/>
          <p:cNvSpPr>
            <a:spLocks noChangeArrowheads="1"/>
          </p:cNvSpPr>
          <p:nvPr/>
        </p:nvSpPr>
        <p:spPr bwMode="auto">
          <a:xfrm>
            <a:off x="4208463" y="3494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2" name="Rectangle 30"/>
          <p:cNvSpPr>
            <a:spLocks noChangeArrowheads="1"/>
          </p:cNvSpPr>
          <p:nvPr/>
        </p:nvSpPr>
        <p:spPr bwMode="auto">
          <a:xfrm>
            <a:off x="47498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3" name="Rectangle 31"/>
          <p:cNvSpPr>
            <a:spLocks noChangeArrowheads="1"/>
          </p:cNvSpPr>
          <p:nvPr/>
        </p:nvSpPr>
        <p:spPr bwMode="auto">
          <a:xfrm>
            <a:off x="5054600" y="3494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4" name="Rectangle 32"/>
          <p:cNvSpPr>
            <a:spLocks noChangeArrowheads="1"/>
          </p:cNvSpPr>
          <p:nvPr/>
        </p:nvSpPr>
        <p:spPr bwMode="auto">
          <a:xfrm>
            <a:off x="39036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5" name="Rectangle 33"/>
          <p:cNvSpPr>
            <a:spLocks noChangeArrowheads="1"/>
          </p:cNvSpPr>
          <p:nvPr/>
        </p:nvSpPr>
        <p:spPr bwMode="auto">
          <a:xfrm>
            <a:off x="4208463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6" name="Rectangle 34" descr="Wide upward diagonal"/>
          <p:cNvSpPr>
            <a:spLocks noChangeArrowheads="1"/>
          </p:cNvSpPr>
          <p:nvPr/>
        </p:nvSpPr>
        <p:spPr bwMode="auto">
          <a:xfrm>
            <a:off x="4749800" y="3798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7" name="Rectangle 35"/>
          <p:cNvSpPr>
            <a:spLocks noChangeArrowheads="1"/>
          </p:cNvSpPr>
          <p:nvPr/>
        </p:nvSpPr>
        <p:spPr bwMode="auto">
          <a:xfrm>
            <a:off x="5054600" y="3798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8" name="Rectangle 36" descr="Solid diamond"/>
          <p:cNvSpPr>
            <a:spLocks noChangeArrowheads="1"/>
          </p:cNvSpPr>
          <p:nvPr/>
        </p:nvSpPr>
        <p:spPr bwMode="auto">
          <a:xfrm>
            <a:off x="39036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69" name="Rectangle 37" descr="Solid diamond"/>
          <p:cNvSpPr>
            <a:spLocks noChangeArrowheads="1"/>
          </p:cNvSpPr>
          <p:nvPr/>
        </p:nvSpPr>
        <p:spPr bwMode="auto">
          <a:xfrm>
            <a:off x="4208463" y="4103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0" name="Rectangle 38"/>
          <p:cNvSpPr>
            <a:spLocks noChangeArrowheads="1"/>
          </p:cNvSpPr>
          <p:nvPr/>
        </p:nvSpPr>
        <p:spPr bwMode="auto">
          <a:xfrm>
            <a:off x="47498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1" name="Rectangle 39"/>
          <p:cNvSpPr>
            <a:spLocks noChangeArrowheads="1"/>
          </p:cNvSpPr>
          <p:nvPr/>
        </p:nvSpPr>
        <p:spPr bwMode="auto">
          <a:xfrm>
            <a:off x="5054600" y="4103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2" name="Rectangle 40" descr="Solid diamond"/>
          <p:cNvSpPr>
            <a:spLocks noChangeArrowheads="1"/>
          </p:cNvSpPr>
          <p:nvPr/>
        </p:nvSpPr>
        <p:spPr bwMode="auto">
          <a:xfrm>
            <a:off x="39036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3" name="Rectangle 41" descr="Solid diamond"/>
          <p:cNvSpPr>
            <a:spLocks noChangeArrowheads="1"/>
          </p:cNvSpPr>
          <p:nvPr/>
        </p:nvSpPr>
        <p:spPr bwMode="auto">
          <a:xfrm>
            <a:off x="4208463" y="4408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4" name="Rectangle 42" descr="Wide upward diagonal"/>
          <p:cNvSpPr>
            <a:spLocks noChangeArrowheads="1"/>
          </p:cNvSpPr>
          <p:nvPr/>
        </p:nvSpPr>
        <p:spPr bwMode="auto">
          <a:xfrm>
            <a:off x="47498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5" name="Rectangle 43" descr="Wide upward diagonal"/>
          <p:cNvSpPr>
            <a:spLocks noChangeArrowheads="1"/>
          </p:cNvSpPr>
          <p:nvPr/>
        </p:nvSpPr>
        <p:spPr bwMode="auto">
          <a:xfrm>
            <a:off x="5054600" y="4408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6" name="Rectangle 44"/>
          <p:cNvSpPr>
            <a:spLocks noChangeArrowheads="1"/>
          </p:cNvSpPr>
          <p:nvPr/>
        </p:nvSpPr>
        <p:spPr bwMode="auto">
          <a:xfrm>
            <a:off x="39036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7" name="Rectangle 45"/>
          <p:cNvSpPr>
            <a:spLocks noChangeArrowheads="1"/>
          </p:cNvSpPr>
          <p:nvPr/>
        </p:nvSpPr>
        <p:spPr bwMode="auto">
          <a:xfrm>
            <a:off x="4208463" y="4713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8" name="Rectangle 46" descr="Wide upward diagonal"/>
          <p:cNvSpPr>
            <a:spLocks noChangeArrowheads="1"/>
          </p:cNvSpPr>
          <p:nvPr/>
        </p:nvSpPr>
        <p:spPr bwMode="auto">
          <a:xfrm>
            <a:off x="47498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79" name="Rectangle 47" descr="Wide upward diagonal"/>
          <p:cNvSpPr>
            <a:spLocks noChangeArrowheads="1"/>
          </p:cNvSpPr>
          <p:nvPr/>
        </p:nvSpPr>
        <p:spPr bwMode="auto">
          <a:xfrm>
            <a:off x="5054600" y="4713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0" name="Line 48"/>
          <p:cNvSpPr>
            <a:spLocks noChangeShapeType="1"/>
          </p:cNvSpPr>
          <p:nvPr/>
        </p:nvSpPr>
        <p:spPr bwMode="auto">
          <a:xfrm>
            <a:off x="3859213" y="1450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1" name="Text Box 49"/>
          <p:cNvSpPr txBox="1">
            <a:spLocks noChangeArrowheads="1"/>
          </p:cNvSpPr>
          <p:nvPr/>
        </p:nvSpPr>
        <p:spPr bwMode="auto">
          <a:xfrm>
            <a:off x="3857625" y="939800"/>
            <a:ext cx="1428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426482" name="Line 50"/>
          <p:cNvSpPr>
            <a:spLocks noChangeShapeType="1"/>
          </p:cNvSpPr>
          <p:nvPr/>
        </p:nvSpPr>
        <p:spPr bwMode="auto">
          <a:xfrm>
            <a:off x="3446463" y="2579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483" name="Text Box 51"/>
          <p:cNvSpPr txBox="1">
            <a:spLocks noChangeArrowheads="1"/>
          </p:cNvSpPr>
          <p:nvPr/>
        </p:nvSpPr>
        <p:spPr bwMode="auto">
          <a:xfrm>
            <a:off x="2668588" y="3149600"/>
            <a:ext cx="717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426484" name="Line 52"/>
          <p:cNvSpPr>
            <a:spLocks noChangeShapeType="1"/>
          </p:cNvSpPr>
          <p:nvPr/>
        </p:nvSpPr>
        <p:spPr bwMode="auto">
          <a:xfrm>
            <a:off x="4757738" y="1433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518D33-9A10-3E45-A92C-130ECC3BA45F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490538"/>
            <a:ext cx="8648700" cy="609600"/>
          </a:xfrm>
        </p:spPr>
        <p:txBody>
          <a:bodyPr/>
          <a:lstStyle/>
          <a:p>
            <a:r>
              <a:rPr lang="en-US"/>
              <a:t>Ideal Superscalar Multithreading </a:t>
            </a:r>
            <a:br>
              <a:rPr lang="en-US"/>
            </a:br>
            <a:r>
              <a:rPr lang="en-US" sz="1800"/>
              <a:t>[Tullsen, Eggers, Levy, UW, 1995]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5715000"/>
            <a:ext cx="7848600" cy="838200"/>
          </a:xfrm>
          <a:noFill/>
          <a:ln/>
        </p:spPr>
        <p:txBody>
          <a:bodyPr/>
          <a:lstStyle/>
          <a:p>
            <a:r>
              <a:rPr lang="en-US"/>
              <a:t>Interleave multiple threads to multiple issue slots with no restrictions</a:t>
            </a:r>
          </a:p>
        </p:txBody>
      </p:sp>
      <p:grpSp>
        <p:nvGrpSpPr>
          <p:cNvPr id="1428484" name="Group 4"/>
          <p:cNvGrpSpPr>
            <a:grpSpLocks/>
          </p:cNvGrpSpPr>
          <p:nvPr/>
        </p:nvGrpSpPr>
        <p:grpSpPr bwMode="auto">
          <a:xfrm>
            <a:off x="2498725" y="1255713"/>
            <a:ext cx="2571750" cy="4078287"/>
            <a:chOff x="1574" y="791"/>
            <a:chExt cx="1620" cy="2569"/>
          </a:xfrm>
        </p:grpSpPr>
        <p:grpSp>
          <p:nvGrpSpPr>
            <p:cNvPr id="1428485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28486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87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88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89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0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1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2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3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4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5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6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7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8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499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0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1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2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3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4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5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6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7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8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09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0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1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2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3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4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5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6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7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8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19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0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1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2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3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4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5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6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7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8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529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8530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1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1428532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3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DE56-57CE-884D-BBAB-B794F3CC8E82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382588"/>
            <a:ext cx="8121650" cy="1143000"/>
          </a:xfrm>
        </p:spPr>
        <p:txBody>
          <a:bodyPr/>
          <a:lstStyle/>
          <a:p>
            <a:r>
              <a:rPr lang="en-US" sz="2800"/>
              <a:t>O-o-O Simultaneous Multithreading</a:t>
            </a:r>
            <a:br>
              <a:rPr lang="en-US" sz="2800"/>
            </a:br>
            <a:r>
              <a:rPr lang="en-US" sz="1800"/>
              <a:t>[Tullsen, Eggers, Emer, Levy, Stamm, Lo, DEC/UW, 1996]</a:t>
            </a:r>
            <a:br>
              <a:rPr lang="en-US" sz="1800"/>
            </a:br>
            <a:endParaRPr lang="en-US" sz="1800"/>
          </a:p>
        </p:txBody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8138"/>
            <a:ext cx="7924800" cy="4346575"/>
          </a:xfrm>
          <a:ln/>
        </p:spPr>
        <p:txBody>
          <a:bodyPr lIns="82058" tIns="41029" rIns="82058" bIns="41029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Add multiple contexts and fetch engines and allow instructions fetched from different threads to issue simultaneously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Utilize wide out-of-order superscalar processor issue queue to find instructions to issue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OOO instruction window already has most of the circuitry required to schedule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Any single thread can utilize whole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93E56-947A-5B40-94E8-A89FB06400A8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731838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IBM Power 4</a:t>
            </a:r>
          </a:p>
        </p:txBody>
      </p:sp>
      <p:pic>
        <p:nvPicPr>
          <p:cNvPr id="143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11176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8" y="3289300"/>
            <a:ext cx="8639175" cy="3263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1432581" name="Group 5"/>
          <p:cNvGrpSpPr>
            <a:grpSpLocks/>
          </p:cNvGrpSpPr>
          <p:nvPr/>
        </p:nvGrpSpPr>
        <p:grpSpPr bwMode="auto">
          <a:xfrm>
            <a:off x="365125" y="1208088"/>
            <a:ext cx="6367463" cy="2800350"/>
            <a:chOff x="147" y="511"/>
            <a:chExt cx="4456" cy="1960"/>
          </a:xfrm>
        </p:grpSpPr>
        <p:sp>
          <p:nvSpPr>
            <p:cNvPr id="1432582" name="Text Box 6"/>
            <p:cNvSpPr txBox="1">
              <a:spLocks noChangeArrowheads="1"/>
            </p:cNvSpPr>
            <p:nvPr/>
          </p:nvSpPr>
          <p:spPr bwMode="auto">
            <a:xfrm>
              <a:off x="147" y="511"/>
              <a:ext cx="4456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l"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b="1">
                  <a:latin typeface="Helvetica" charset="0"/>
                </a:rPr>
                <a:t>Single-threaded predecessor to Power 5.  8 execution units in</a:t>
              </a:r>
            </a:p>
            <a:p>
              <a:pPr algn="l"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b="1">
                  <a:latin typeface="Helvetica" charset="0"/>
                </a:rPr>
                <a:t>out-of-order engine, each may</a:t>
              </a:r>
            </a:p>
            <a:p>
              <a:pPr algn="l"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b="1">
                  <a:latin typeface="Helvetica" charset="0"/>
                </a:rPr>
                <a:t>issue an instruction each cycle.</a:t>
              </a:r>
            </a:p>
          </p:txBody>
        </p:sp>
        <p:sp>
          <p:nvSpPr>
            <p:cNvPr id="1432583" name="Line 7"/>
            <p:cNvSpPr>
              <a:spLocks noChangeShapeType="1"/>
            </p:cNvSpPr>
            <p:nvPr/>
          </p:nvSpPr>
          <p:spPr bwMode="auto">
            <a:xfrm>
              <a:off x="3147" y="1863"/>
              <a:ext cx="840" cy="6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>
              <a:outerShdw blurRad="635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69D8FA-5D8F-0D4A-B340-C36A84F3D51E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4628" name="Text Box 4"/>
          <p:cNvSpPr txBox="1">
            <a:spLocks noChangeArrowheads="1"/>
          </p:cNvSpPr>
          <p:nvPr/>
        </p:nvSpPr>
        <p:spPr bwMode="auto">
          <a:xfrm>
            <a:off x="1443038" y="238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4</a:t>
            </a: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1889125" y="328136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5</a:t>
            </a:r>
          </a:p>
        </p:txBody>
      </p:sp>
      <p:sp>
        <p:nvSpPr>
          <p:cNvPr id="1434630" name="Freeform 6"/>
          <p:cNvSpPr>
            <a:spLocks/>
          </p:cNvSpPr>
          <p:nvPr/>
        </p:nvSpPr>
        <p:spPr bwMode="auto">
          <a:xfrm>
            <a:off x="547688" y="4349750"/>
            <a:ext cx="727075" cy="725488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1" name="Freeform 7"/>
          <p:cNvSpPr>
            <a:spLocks/>
          </p:cNvSpPr>
          <p:nvPr/>
        </p:nvSpPr>
        <p:spPr bwMode="auto">
          <a:xfrm>
            <a:off x="1450975" y="4897438"/>
            <a:ext cx="727075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2" name="Line 8"/>
          <p:cNvSpPr>
            <a:spLocks noChangeShapeType="1"/>
          </p:cNvSpPr>
          <p:nvPr/>
        </p:nvSpPr>
        <p:spPr bwMode="auto">
          <a:xfrm rot="10800000" flipH="1">
            <a:off x="501650" y="5086350"/>
            <a:ext cx="28575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rot="10800000" flipH="1">
            <a:off x="479425" y="5372100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4" name="Freeform 10"/>
          <p:cNvSpPr>
            <a:spLocks/>
          </p:cNvSpPr>
          <p:nvPr/>
        </p:nvSpPr>
        <p:spPr bwMode="auto">
          <a:xfrm>
            <a:off x="8058150" y="4510088"/>
            <a:ext cx="725488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8401050" y="4000500"/>
            <a:ext cx="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36" name="Text Box 12"/>
          <p:cNvSpPr txBox="1">
            <a:spLocks noChangeArrowheads="1"/>
          </p:cNvSpPr>
          <p:nvPr/>
        </p:nvSpPr>
        <p:spPr bwMode="auto">
          <a:xfrm>
            <a:off x="381000" y="5638800"/>
            <a:ext cx="29511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</a:rPr>
              <a:t>2 fetch (PC),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2 initial decodes</a:t>
            </a: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7162800" y="297180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</a:rPr>
              <a:t>2 commits (architected register sets)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BE1CB-079D-7141-A023-2A53DA86C0FA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7363"/>
            <a:ext cx="7510463" cy="731837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Power 5 data flow ...</a:t>
            </a:r>
          </a:p>
        </p:txBody>
      </p:sp>
      <p:pic>
        <p:nvPicPr>
          <p:cNvPr id="1436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474788"/>
            <a:ext cx="9036050" cy="347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74075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Why only 2 threads? With 4, one of the shared resources (physical registers, cache, memory bandwidth) would be prone to bottleneck </a:t>
            </a:r>
          </a:p>
        </p:txBody>
      </p:sp>
      <p:pic>
        <p:nvPicPr>
          <p:cNvPr id="143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54C86-9611-4347-90EC-91373310E08A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 to continue to extract instruction-level parallelism (ILP</a:t>
            </a:r>
            <a:r>
              <a:rPr lang="en-US" dirty="0" smtClean="0"/>
              <a:t>) from </a:t>
            </a:r>
            <a:r>
              <a:rPr lang="en-US" dirty="0"/>
              <a:t>a single sequential thread of control</a:t>
            </a:r>
          </a:p>
          <a:p>
            <a:r>
              <a:rPr lang="en-US" dirty="0"/>
              <a:t>Many workloads can make use of thread-level parallelism (TLP)</a:t>
            </a:r>
          </a:p>
          <a:p>
            <a:pPr lvl="1"/>
            <a:r>
              <a:rPr lang="en-US" sz="2400" dirty="0"/>
              <a:t>TLP from multiprogramming (run independent sequential jobs)</a:t>
            </a:r>
          </a:p>
          <a:p>
            <a:pPr lvl="1"/>
            <a:r>
              <a:rPr lang="en-US" sz="2400" dirty="0"/>
              <a:t>TLP from multithreaded applications (run one job faster using parallel threads)</a:t>
            </a:r>
          </a:p>
          <a:p>
            <a:r>
              <a:rPr lang="en-US" dirty="0"/>
              <a:t>Multithreading uses TLP to improve utilization of a single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17A43-A1DB-B843-9721-4CAC70051038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482600"/>
            <a:ext cx="7292975" cy="736600"/>
          </a:xfrm>
        </p:spPr>
        <p:txBody>
          <a:bodyPr/>
          <a:lstStyle/>
          <a:p>
            <a:r>
              <a:rPr lang="en-US" dirty="0"/>
              <a:t>Changes </a:t>
            </a:r>
            <a:r>
              <a:rPr lang="en-US" dirty="0" smtClean="0"/>
              <a:t>in </a:t>
            </a:r>
            <a:r>
              <a:rPr lang="en-US" dirty="0"/>
              <a:t>Power 5 to support SMT</a:t>
            </a:r>
          </a:p>
        </p:txBody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610600" cy="492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Increased </a:t>
            </a:r>
            <a:r>
              <a:rPr lang="en-US" dirty="0" err="1"/>
              <a:t>associativity</a:t>
            </a:r>
            <a:r>
              <a:rPr lang="en-US" dirty="0"/>
              <a:t> of L1 instruction cache and the instruction address translation buffers </a:t>
            </a:r>
          </a:p>
          <a:p>
            <a:pPr>
              <a:lnSpc>
                <a:spcPct val="80000"/>
              </a:lnSpc>
            </a:pPr>
            <a:r>
              <a:rPr lang="en-US" dirty="0"/>
              <a:t>Added per thread load and store queues 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size of the L2 (1.92 vs. 1.44 MB) and L3 caches</a:t>
            </a:r>
          </a:p>
          <a:p>
            <a:pPr>
              <a:lnSpc>
                <a:spcPct val="80000"/>
              </a:lnSpc>
            </a:pPr>
            <a:r>
              <a:rPr lang="en-US" dirty="0"/>
              <a:t>Added separate instruction </a:t>
            </a:r>
            <a:r>
              <a:rPr lang="en-US" dirty="0" err="1"/>
              <a:t>prefetch</a:t>
            </a:r>
            <a:r>
              <a:rPr lang="en-US" dirty="0"/>
              <a:t> and buffering per thread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the number of virtual registers from 152 to 240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the size of several issue queues</a:t>
            </a:r>
          </a:p>
          <a:p>
            <a:pPr>
              <a:lnSpc>
                <a:spcPct val="80000"/>
              </a:lnSpc>
            </a:pPr>
            <a:r>
              <a:rPr lang="en-US" dirty="0"/>
              <a:t>The Power5 core is about 24% larger than the Power4 core because of the addition of SMT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58A10-039C-A44E-A6D8-375D185AFB88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162800" cy="1143000"/>
          </a:xfrm>
        </p:spPr>
        <p:txBody>
          <a:bodyPr/>
          <a:lstStyle/>
          <a:p>
            <a:r>
              <a:rPr lang="en-US"/>
              <a:t>Pentium-4 Hyperthreading </a:t>
            </a:r>
            <a:r>
              <a:rPr lang="en-US" sz="2400"/>
              <a:t>(2002)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19200"/>
            <a:ext cx="8001000" cy="5105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First commercial SMT design (2-way SMT)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Hyperthreading == SMT</a:t>
            </a:r>
          </a:p>
          <a:p>
            <a:pPr>
              <a:lnSpc>
                <a:spcPct val="80000"/>
              </a:lnSpc>
            </a:pPr>
            <a:r>
              <a:rPr lang="en-US" sz="2000"/>
              <a:t>Logical processors share nearly all resources of the physical processor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Caches, execution units, branch predictors</a:t>
            </a:r>
          </a:p>
          <a:p>
            <a:pPr>
              <a:lnSpc>
                <a:spcPct val="80000"/>
              </a:lnSpc>
            </a:pPr>
            <a:r>
              <a:rPr lang="en-US" sz="2000"/>
              <a:t>Die area overhead of hyperthreading  ~ 5%</a:t>
            </a:r>
          </a:p>
          <a:p>
            <a:pPr>
              <a:lnSpc>
                <a:spcPct val="80000"/>
              </a:lnSpc>
            </a:pPr>
            <a:r>
              <a:rPr lang="en-US" sz="2000"/>
              <a:t>When one logical processor is stalled, the other can make progress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No logical processor can use all entries in queues when two threads are active</a:t>
            </a:r>
          </a:p>
          <a:p>
            <a:pPr>
              <a:lnSpc>
                <a:spcPct val="80000"/>
              </a:lnSpc>
            </a:pPr>
            <a:r>
              <a:rPr lang="en-US" sz="2000"/>
              <a:t>Processor running only one active software thread runs at approximately same speed with or without hyperthreading</a:t>
            </a:r>
          </a:p>
          <a:p>
            <a:pPr>
              <a:lnSpc>
                <a:spcPct val="80000"/>
              </a:lnSpc>
            </a:pPr>
            <a:r>
              <a:rPr lang="en-US" sz="2000"/>
              <a:t>Hyperthreading dropped on OoO P6 based followons  to Pentium-4 (Pentium-M, Core Duo, Core 2 Duo), until revived with Nehalem generation machines in 2008.</a:t>
            </a:r>
          </a:p>
          <a:p>
            <a:pPr>
              <a:lnSpc>
                <a:spcPct val="80000"/>
              </a:lnSpc>
            </a:pPr>
            <a:r>
              <a:rPr lang="en-US" sz="2000"/>
              <a:t>Intel Atom (in-order x86 core) has two-way vertical multithreading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D9177-75A7-A045-A679-BF8B112ADC38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292975" cy="736600"/>
          </a:xfrm>
        </p:spPr>
        <p:txBody>
          <a:bodyPr/>
          <a:lstStyle/>
          <a:p>
            <a:r>
              <a:rPr lang="en-US"/>
              <a:t>Initial Performance of SMT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8064500" cy="4978400"/>
          </a:xfrm>
        </p:spPr>
        <p:txBody>
          <a:bodyPr/>
          <a:lstStyle/>
          <a:p>
            <a:r>
              <a:rPr lang="en-US" dirty="0"/>
              <a:t>Pentium 4 Extreme SMT yields 1.01 speedup for </a:t>
            </a:r>
            <a:r>
              <a:rPr lang="en-US" dirty="0" err="1"/>
              <a:t>SPECint_rate</a:t>
            </a:r>
            <a:r>
              <a:rPr lang="en-US" dirty="0"/>
              <a:t> benchmark and 1.07 for </a:t>
            </a:r>
            <a:r>
              <a:rPr lang="en-US" dirty="0" err="1"/>
              <a:t>SPECfp_rate</a:t>
            </a:r>
            <a:endParaRPr lang="en-US" dirty="0"/>
          </a:p>
          <a:p>
            <a:pPr lvl="1"/>
            <a:r>
              <a:rPr lang="en-US" dirty="0"/>
              <a:t>Pentium 4 is dual threaded SMT</a:t>
            </a:r>
          </a:p>
          <a:p>
            <a:pPr lvl="1"/>
            <a:r>
              <a:rPr lang="en-US" dirty="0" err="1"/>
              <a:t>SPECRate</a:t>
            </a:r>
            <a:r>
              <a:rPr lang="en-US" dirty="0"/>
              <a:t> requires that each SPEC benchmark be run against a vendor-selected number of copies of the same benchmark</a:t>
            </a:r>
          </a:p>
          <a:p>
            <a:r>
              <a:rPr lang="en-US" dirty="0"/>
              <a:t>Running on Pentium 4 each of 26 SPEC benchmarks paired with every other (26</a:t>
            </a:r>
            <a:r>
              <a:rPr lang="en-US" baseline="30000" dirty="0"/>
              <a:t>2</a:t>
            </a:r>
            <a:r>
              <a:rPr lang="en-US" dirty="0"/>
              <a:t> runs) speed-ups from 0.90 to 1.58; average was 1.20</a:t>
            </a:r>
          </a:p>
          <a:p>
            <a:r>
              <a:rPr lang="en-US" dirty="0"/>
              <a:t>Power 5, 8-processor server 1.23 faster for </a:t>
            </a:r>
            <a:r>
              <a:rPr lang="en-US" dirty="0" err="1"/>
              <a:t>SPECint_rate</a:t>
            </a:r>
            <a:r>
              <a:rPr lang="en-US" dirty="0"/>
              <a:t> with SMT, 1.16 faster for </a:t>
            </a:r>
            <a:r>
              <a:rPr lang="en-US" dirty="0" err="1"/>
              <a:t>SPECfp_rate</a:t>
            </a:r>
            <a:endParaRPr lang="en-US" dirty="0"/>
          </a:p>
          <a:p>
            <a:r>
              <a:rPr lang="en-US" dirty="0"/>
              <a:t>Power 5 running 2 copies of each app speedup between 0.89 and 1.41</a:t>
            </a:r>
          </a:p>
          <a:p>
            <a:pPr lvl="1"/>
            <a:r>
              <a:rPr lang="en-US" dirty="0"/>
              <a:t>Most gained some</a:t>
            </a:r>
          </a:p>
          <a:p>
            <a:pPr lvl="1"/>
            <a:r>
              <a:rPr lang="en-US" dirty="0" err="1"/>
              <a:t>Fl.Pt</a:t>
            </a:r>
            <a:r>
              <a:rPr lang="en-US" dirty="0"/>
              <a:t>. apps had most cache conflicts and least gains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AE3EF-0903-4B49-9612-4631ECDEAE99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33338"/>
            <a:ext cx="7162800" cy="1143000"/>
          </a:xfrm>
        </p:spPr>
        <p:txBody>
          <a:bodyPr/>
          <a:lstStyle/>
          <a:p>
            <a:r>
              <a:rPr lang="en-US"/>
              <a:t>SMT adaptation to parallelism type 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1101725"/>
            <a:ext cx="3922712" cy="10382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/>
              <a:t>For regions with high thread level parallelism (TLP) entire machine width is shared by all threads</a:t>
            </a:r>
          </a:p>
        </p:txBody>
      </p:sp>
      <p:grpSp>
        <p:nvGrpSpPr>
          <p:cNvPr id="1446916" name="Group 4"/>
          <p:cNvGrpSpPr>
            <a:grpSpLocks/>
          </p:cNvGrpSpPr>
          <p:nvPr/>
        </p:nvGrpSpPr>
        <p:grpSpPr bwMode="auto">
          <a:xfrm>
            <a:off x="546100" y="2112963"/>
            <a:ext cx="2571750" cy="4078287"/>
            <a:chOff x="1574" y="791"/>
            <a:chExt cx="1620" cy="2569"/>
          </a:xfrm>
        </p:grpSpPr>
        <p:grpSp>
          <p:nvGrpSpPr>
            <p:cNvPr id="144691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469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1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2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3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5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6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7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8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29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0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1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2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3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4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7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8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39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1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2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3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4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5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6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7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49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2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3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8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59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60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61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6962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963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Issue width</a:t>
              </a:r>
            </a:p>
          </p:txBody>
        </p:sp>
        <p:sp>
          <p:nvSpPr>
            <p:cNvPr id="1446964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6965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b="1" i="1"/>
                <a:t>Time</a:t>
              </a:r>
            </a:p>
          </p:txBody>
        </p:sp>
      </p:grpSp>
      <p:sp>
        <p:nvSpPr>
          <p:cNvPr id="1446966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28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Issue width</a:t>
            </a:r>
          </a:p>
        </p:txBody>
      </p:sp>
      <p:sp>
        <p:nvSpPr>
          <p:cNvPr id="1446967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68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69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0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1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2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3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4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5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6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7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8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79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0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1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2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3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4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5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6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7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8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89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0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1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2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3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4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5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6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7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8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6999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0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1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2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3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4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5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6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7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8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09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0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1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2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7013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17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i="1"/>
              <a:t>Time</a:t>
            </a:r>
          </a:p>
        </p:txBody>
      </p:sp>
      <p:sp>
        <p:nvSpPr>
          <p:cNvPr id="1447014" name="Rectangle 102"/>
          <p:cNvSpPr>
            <a:spLocks noChangeArrowheads="1"/>
          </p:cNvSpPr>
          <p:nvPr/>
        </p:nvSpPr>
        <p:spPr bwMode="auto">
          <a:xfrm>
            <a:off x="4594225" y="1085850"/>
            <a:ext cx="4041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sz="1800"/>
              <a:t>For regions with low thread level parallelism (TLP) entire machine width is available for instruction level parallelism (ILP)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D5734E-4BDE-8C46-B748-6C49036A2735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Icount Choosing Policy</a:t>
            </a:r>
          </a:p>
        </p:txBody>
      </p:sp>
      <p:grpSp>
        <p:nvGrpSpPr>
          <p:cNvPr id="1453059" name="Group 3"/>
          <p:cNvGrpSpPr>
            <a:grpSpLocks/>
          </p:cNvGrpSpPr>
          <p:nvPr/>
        </p:nvGrpSpPr>
        <p:grpSpPr bwMode="auto">
          <a:xfrm>
            <a:off x="1836738" y="2117725"/>
            <a:ext cx="5227637" cy="3249613"/>
            <a:chOff x="1029" y="1263"/>
            <a:chExt cx="3399" cy="2296"/>
          </a:xfrm>
        </p:grpSpPr>
        <p:sp>
          <p:nvSpPr>
            <p:cNvPr id="1453060" name="Rectangle 4"/>
            <p:cNvSpPr>
              <a:spLocks noChangeArrowheads="1"/>
            </p:cNvSpPr>
            <p:nvPr/>
          </p:nvSpPr>
          <p:spPr bwMode="auto">
            <a:xfrm flipH="1">
              <a:off x="2733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1" name="Rectangle 5"/>
            <p:cNvSpPr>
              <a:spLocks noChangeArrowheads="1"/>
            </p:cNvSpPr>
            <p:nvPr/>
          </p:nvSpPr>
          <p:spPr bwMode="auto">
            <a:xfrm flipH="1">
              <a:off x="2644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2" name="Rectangle 6"/>
            <p:cNvSpPr>
              <a:spLocks noChangeArrowheads="1"/>
            </p:cNvSpPr>
            <p:nvPr/>
          </p:nvSpPr>
          <p:spPr bwMode="auto">
            <a:xfrm flipH="1">
              <a:off x="2556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3" name="Rectangle 7"/>
            <p:cNvSpPr>
              <a:spLocks noChangeArrowheads="1"/>
            </p:cNvSpPr>
            <p:nvPr/>
          </p:nvSpPr>
          <p:spPr bwMode="auto">
            <a:xfrm flipH="1">
              <a:off x="2467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64" name="Rectangle 8"/>
            <p:cNvSpPr>
              <a:spLocks noChangeArrowheads="1"/>
            </p:cNvSpPr>
            <p:nvPr/>
          </p:nvSpPr>
          <p:spPr bwMode="auto">
            <a:xfrm flipH="1">
              <a:off x="2821" y="2051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grpSp>
          <p:nvGrpSpPr>
            <p:cNvPr id="1453065" name="Group 9"/>
            <p:cNvGrpSpPr>
              <a:grpSpLocks/>
            </p:cNvGrpSpPr>
            <p:nvPr/>
          </p:nvGrpSpPr>
          <p:grpSpPr bwMode="auto">
            <a:xfrm flipH="1">
              <a:off x="2467" y="1832"/>
              <a:ext cx="531" cy="219"/>
              <a:chOff x="2702" y="2598"/>
              <a:chExt cx="390" cy="144"/>
            </a:xfrm>
          </p:grpSpPr>
          <p:sp>
            <p:nvSpPr>
              <p:cNvPr id="1453066" name="Rectangle 1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67" name="Rectangle 1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68" name="Rectangle 1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69" name="Rectangle 1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70" name="Rectangle 1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71" name="Rectangle 1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</p:grpSp>
        <p:sp>
          <p:nvSpPr>
            <p:cNvPr id="1453072" name="Rectangle 16"/>
            <p:cNvSpPr>
              <a:spLocks noChangeArrowheads="1"/>
            </p:cNvSpPr>
            <p:nvPr/>
          </p:nvSpPr>
          <p:spPr bwMode="auto">
            <a:xfrm flipH="1">
              <a:off x="2909" y="2051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3" name="Rectangle 17"/>
            <p:cNvSpPr>
              <a:spLocks noChangeArrowheads="1"/>
            </p:cNvSpPr>
            <p:nvPr/>
          </p:nvSpPr>
          <p:spPr bwMode="auto">
            <a:xfrm flipH="1">
              <a:off x="2733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4" name="Rectangle 18"/>
            <p:cNvSpPr>
              <a:spLocks noChangeArrowheads="1"/>
            </p:cNvSpPr>
            <p:nvPr/>
          </p:nvSpPr>
          <p:spPr bwMode="auto">
            <a:xfrm flipH="1">
              <a:off x="2644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5" name="Rectangle 19"/>
            <p:cNvSpPr>
              <a:spLocks noChangeArrowheads="1"/>
            </p:cNvSpPr>
            <p:nvPr/>
          </p:nvSpPr>
          <p:spPr bwMode="auto">
            <a:xfrm flipH="1">
              <a:off x="2556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6" name="Rectangle 20"/>
            <p:cNvSpPr>
              <a:spLocks noChangeArrowheads="1"/>
            </p:cNvSpPr>
            <p:nvPr/>
          </p:nvSpPr>
          <p:spPr bwMode="auto">
            <a:xfrm flipH="1">
              <a:off x="2467" y="1609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7" name="Rectangle 21"/>
            <p:cNvSpPr>
              <a:spLocks noChangeArrowheads="1"/>
            </p:cNvSpPr>
            <p:nvPr/>
          </p:nvSpPr>
          <p:spPr bwMode="auto">
            <a:xfrm flipH="1">
              <a:off x="2821" y="1609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8" name="Rectangle 22"/>
            <p:cNvSpPr>
              <a:spLocks noChangeArrowheads="1"/>
            </p:cNvSpPr>
            <p:nvPr/>
          </p:nvSpPr>
          <p:spPr bwMode="auto">
            <a:xfrm flipH="1">
              <a:off x="2909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79" name="Line 23"/>
            <p:cNvSpPr>
              <a:spLocks noChangeShapeType="1"/>
            </p:cNvSpPr>
            <p:nvPr/>
          </p:nvSpPr>
          <p:spPr bwMode="auto">
            <a:xfrm flipV="1">
              <a:off x="2044" y="1940"/>
              <a:ext cx="424" cy="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080" name="Rectangle 24"/>
            <p:cNvSpPr>
              <a:spLocks noChangeArrowheads="1"/>
            </p:cNvSpPr>
            <p:nvPr/>
          </p:nvSpPr>
          <p:spPr bwMode="auto">
            <a:xfrm>
              <a:off x="3622" y="2050"/>
              <a:ext cx="89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1" name="Rectangle 25"/>
            <p:cNvSpPr>
              <a:spLocks noChangeArrowheads="1"/>
            </p:cNvSpPr>
            <p:nvPr/>
          </p:nvSpPr>
          <p:spPr bwMode="auto">
            <a:xfrm>
              <a:off x="3711" y="2050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2" name="Rectangle 26"/>
            <p:cNvSpPr>
              <a:spLocks noChangeArrowheads="1"/>
            </p:cNvSpPr>
            <p:nvPr/>
          </p:nvSpPr>
          <p:spPr bwMode="auto">
            <a:xfrm>
              <a:off x="3800" y="2050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3" name="Rectangle 27"/>
            <p:cNvSpPr>
              <a:spLocks noChangeArrowheads="1"/>
            </p:cNvSpPr>
            <p:nvPr/>
          </p:nvSpPr>
          <p:spPr bwMode="auto">
            <a:xfrm>
              <a:off x="3888" y="2050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84" name="Rectangle 28"/>
            <p:cNvSpPr>
              <a:spLocks noChangeArrowheads="1"/>
            </p:cNvSpPr>
            <p:nvPr/>
          </p:nvSpPr>
          <p:spPr bwMode="auto">
            <a:xfrm>
              <a:off x="3534" y="2050"/>
              <a:ext cx="88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grpSp>
          <p:nvGrpSpPr>
            <p:cNvPr id="1453085" name="Group 29"/>
            <p:cNvGrpSpPr>
              <a:grpSpLocks/>
            </p:cNvGrpSpPr>
            <p:nvPr/>
          </p:nvGrpSpPr>
          <p:grpSpPr bwMode="auto">
            <a:xfrm>
              <a:off x="3445" y="1831"/>
              <a:ext cx="532" cy="219"/>
              <a:chOff x="2702" y="2598"/>
              <a:chExt cx="390" cy="144"/>
            </a:xfrm>
          </p:grpSpPr>
          <p:sp>
            <p:nvSpPr>
              <p:cNvPr id="1453086" name="Rectangle 3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87" name="Rectangle 3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88" name="Rectangle 3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89" name="Rectangle 3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90" name="Rectangle 3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091" name="Rectangle 3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</p:grpSp>
        <p:sp>
          <p:nvSpPr>
            <p:cNvPr id="1453092" name="Rectangle 36"/>
            <p:cNvSpPr>
              <a:spLocks noChangeArrowheads="1"/>
            </p:cNvSpPr>
            <p:nvPr/>
          </p:nvSpPr>
          <p:spPr bwMode="auto">
            <a:xfrm>
              <a:off x="3445" y="2050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3" name="Rectangle 37"/>
            <p:cNvSpPr>
              <a:spLocks noChangeArrowheads="1"/>
            </p:cNvSpPr>
            <p:nvPr/>
          </p:nvSpPr>
          <p:spPr bwMode="auto">
            <a:xfrm>
              <a:off x="3622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4" name="Rectangle 38"/>
            <p:cNvSpPr>
              <a:spLocks noChangeArrowheads="1"/>
            </p:cNvSpPr>
            <p:nvPr/>
          </p:nvSpPr>
          <p:spPr bwMode="auto">
            <a:xfrm>
              <a:off x="3711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5" name="Rectangle 39"/>
            <p:cNvSpPr>
              <a:spLocks noChangeArrowheads="1"/>
            </p:cNvSpPr>
            <p:nvPr/>
          </p:nvSpPr>
          <p:spPr bwMode="auto">
            <a:xfrm>
              <a:off x="3800" y="1608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6" name="Rectangle 40"/>
            <p:cNvSpPr>
              <a:spLocks noChangeArrowheads="1"/>
            </p:cNvSpPr>
            <p:nvPr/>
          </p:nvSpPr>
          <p:spPr bwMode="auto">
            <a:xfrm>
              <a:off x="3888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7" name="Rectangle 41"/>
            <p:cNvSpPr>
              <a:spLocks noChangeArrowheads="1"/>
            </p:cNvSpPr>
            <p:nvPr/>
          </p:nvSpPr>
          <p:spPr bwMode="auto">
            <a:xfrm>
              <a:off x="3534" y="1608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8" name="Rectangle 42"/>
            <p:cNvSpPr>
              <a:spLocks noChangeArrowheads="1"/>
            </p:cNvSpPr>
            <p:nvPr/>
          </p:nvSpPr>
          <p:spPr bwMode="auto">
            <a:xfrm>
              <a:off x="3445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/>
            </a:p>
          </p:txBody>
        </p:sp>
        <p:sp>
          <p:nvSpPr>
            <p:cNvPr id="1453099" name="Line 43"/>
            <p:cNvSpPr>
              <a:spLocks noChangeShapeType="1"/>
            </p:cNvSpPr>
            <p:nvPr/>
          </p:nvSpPr>
          <p:spPr bwMode="auto">
            <a:xfrm flipV="1">
              <a:off x="3022" y="1939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0" name="Rectangle 44"/>
            <p:cNvSpPr>
              <a:spLocks noChangeArrowheads="1"/>
            </p:cNvSpPr>
            <p:nvPr/>
          </p:nvSpPr>
          <p:spPr bwMode="auto">
            <a:xfrm>
              <a:off x="2251" y="1263"/>
              <a:ext cx="1982" cy="14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1" name="Line 45"/>
            <p:cNvSpPr>
              <a:spLocks noChangeShapeType="1"/>
            </p:cNvSpPr>
            <p:nvPr/>
          </p:nvSpPr>
          <p:spPr bwMode="auto">
            <a:xfrm>
              <a:off x="2724" y="2328"/>
              <a:ext cx="42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2" name="Line 46"/>
            <p:cNvSpPr>
              <a:spLocks noChangeShapeType="1"/>
            </p:cNvSpPr>
            <p:nvPr/>
          </p:nvSpPr>
          <p:spPr bwMode="auto">
            <a:xfrm flipH="1">
              <a:off x="3278" y="2280"/>
              <a:ext cx="427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53103" name="AutoShape 47"/>
            <p:cNvCxnSpPr>
              <a:cxnSpLocks noChangeShapeType="1"/>
              <a:endCxn id="1453104" idx="1"/>
            </p:cNvCxnSpPr>
            <p:nvPr/>
          </p:nvCxnSpPr>
          <p:spPr bwMode="auto">
            <a:xfrm rot="10800000">
              <a:off x="1955" y="2251"/>
              <a:ext cx="1350" cy="1133"/>
            </a:xfrm>
            <a:prstGeom prst="bentConnector2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453104" name="AutoShape 48"/>
            <p:cNvSpPr>
              <a:spLocks noChangeArrowheads="1"/>
            </p:cNvSpPr>
            <p:nvPr/>
          </p:nvSpPr>
          <p:spPr bwMode="auto">
            <a:xfrm rot="-5400000">
              <a:off x="1572" y="1858"/>
              <a:ext cx="768" cy="171"/>
            </a:xfrm>
            <a:prstGeom prst="flowChartManualOperation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5" name="Line 49"/>
            <p:cNvSpPr>
              <a:spLocks noChangeShapeType="1"/>
            </p:cNvSpPr>
            <p:nvPr/>
          </p:nvSpPr>
          <p:spPr bwMode="auto">
            <a:xfrm flipV="1">
              <a:off x="4004" y="1944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6" name="Oval 50"/>
            <p:cNvSpPr>
              <a:spLocks noChangeArrowheads="1"/>
            </p:cNvSpPr>
            <p:nvPr/>
          </p:nvSpPr>
          <p:spPr bwMode="auto">
            <a:xfrm>
              <a:off x="2909" y="3192"/>
              <a:ext cx="713" cy="36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7" name="Line 51"/>
            <p:cNvSpPr>
              <a:spLocks noChangeShapeType="1"/>
            </p:cNvSpPr>
            <p:nvPr/>
          </p:nvSpPr>
          <p:spPr bwMode="auto">
            <a:xfrm>
              <a:off x="1557" y="2184"/>
              <a:ext cx="298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8" name="Line 52"/>
            <p:cNvSpPr>
              <a:spLocks noChangeShapeType="1"/>
            </p:cNvSpPr>
            <p:nvPr/>
          </p:nvSpPr>
          <p:spPr bwMode="auto">
            <a:xfrm>
              <a:off x="1557" y="1690"/>
              <a:ext cx="2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09" name="Line 53"/>
            <p:cNvSpPr>
              <a:spLocks noChangeShapeType="1"/>
            </p:cNvSpPr>
            <p:nvPr/>
          </p:nvSpPr>
          <p:spPr bwMode="auto">
            <a:xfrm>
              <a:off x="1564" y="1856"/>
              <a:ext cx="29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10" name="Line 54"/>
            <p:cNvSpPr>
              <a:spLocks noChangeShapeType="1"/>
            </p:cNvSpPr>
            <p:nvPr/>
          </p:nvSpPr>
          <p:spPr bwMode="auto">
            <a:xfrm>
              <a:off x="1564" y="2024"/>
              <a:ext cx="29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53111" name="Group 55"/>
            <p:cNvGrpSpPr>
              <a:grpSpLocks/>
            </p:cNvGrpSpPr>
            <p:nvPr/>
          </p:nvGrpSpPr>
          <p:grpSpPr bwMode="auto">
            <a:xfrm>
              <a:off x="1029" y="1606"/>
              <a:ext cx="514" cy="655"/>
              <a:chOff x="4669" y="997"/>
              <a:chExt cx="578" cy="655"/>
            </a:xfrm>
          </p:grpSpPr>
          <p:sp>
            <p:nvSpPr>
              <p:cNvPr id="1453112" name="Rectangle 56"/>
              <p:cNvSpPr>
                <a:spLocks noChangeArrowheads="1"/>
              </p:cNvSpPr>
              <p:nvPr/>
            </p:nvSpPr>
            <p:spPr bwMode="auto">
              <a:xfrm>
                <a:off x="4861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3" name="Rectangle 57"/>
              <p:cNvSpPr>
                <a:spLocks noChangeArrowheads="1"/>
              </p:cNvSpPr>
              <p:nvPr/>
            </p:nvSpPr>
            <p:spPr bwMode="auto">
              <a:xfrm>
                <a:off x="4957" y="1323"/>
                <a:ext cx="95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4" name="Rectangle 58"/>
              <p:cNvSpPr>
                <a:spLocks noChangeArrowheads="1"/>
              </p:cNvSpPr>
              <p:nvPr/>
            </p:nvSpPr>
            <p:spPr bwMode="auto">
              <a:xfrm>
                <a:off x="5052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5" name="Rectangle 59"/>
              <p:cNvSpPr>
                <a:spLocks noChangeArrowheads="1"/>
              </p:cNvSpPr>
              <p:nvPr/>
            </p:nvSpPr>
            <p:spPr bwMode="auto">
              <a:xfrm>
                <a:off x="5148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6" name="Rectangle 60"/>
              <p:cNvSpPr>
                <a:spLocks noChangeArrowheads="1"/>
              </p:cNvSpPr>
              <p:nvPr/>
            </p:nvSpPr>
            <p:spPr bwMode="auto">
              <a:xfrm>
                <a:off x="4696" y="1332"/>
                <a:ext cx="95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7" name="Rectangle 61"/>
              <p:cNvSpPr>
                <a:spLocks noChangeArrowheads="1"/>
              </p:cNvSpPr>
              <p:nvPr/>
            </p:nvSpPr>
            <p:spPr bwMode="auto">
              <a:xfrm>
                <a:off x="4861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8" name="Rectangle 62"/>
              <p:cNvSpPr>
                <a:spLocks noChangeArrowheads="1"/>
              </p:cNvSpPr>
              <p:nvPr/>
            </p:nvSpPr>
            <p:spPr bwMode="auto">
              <a:xfrm>
                <a:off x="4957" y="1162"/>
                <a:ext cx="95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19" name="Rectangle 63"/>
              <p:cNvSpPr>
                <a:spLocks noChangeArrowheads="1"/>
              </p:cNvSpPr>
              <p:nvPr/>
            </p:nvSpPr>
            <p:spPr bwMode="auto">
              <a:xfrm>
                <a:off x="5052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0" name="Rectangle 64"/>
              <p:cNvSpPr>
                <a:spLocks noChangeArrowheads="1"/>
              </p:cNvSpPr>
              <p:nvPr/>
            </p:nvSpPr>
            <p:spPr bwMode="auto">
              <a:xfrm>
                <a:off x="5148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1" name="Rectangle 65"/>
              <p:cNvSpPr>
                <a:spLocks noChangeArrowheads="1"/>
              </p:cNvSpPr>
              <p:nvPr/>
            </p:nvSpPr>
            <p:spPr bwMode="auto">
              <a:xfrm>
                <a:off x="4765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2" name="Rectangle 66"/>
              <p:cNvSpPr>
                <a:spLocks noChangeArrowheads="1"/>
              </p:cNvSpPr>
              <p:nvPr/>
            </p:nvSpPr>
            <p:spPr bwMode="auto">
              <a:xfrm>
                <a:off x="4669" y="1162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3" name="Rectangle 67"/>
              <p:cNvSpPr>
                <a:spLocks noChangeArrowheads="1"/>
              </p:cNvSpPr>
              <p:nvPr/>
            </p:nvSpPr>
            <p:spPr bwMode="auto">
              <a:xfrm>
                <a:off x="4669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4" name="Rectangle 68"/>
              <p:cNvSpPr>
                <a:spLocks noChangeArrowheads="1"/>
              </p:cNvSpPr>
              <p:nvPr/>
            </p:nvSpPr>
            <p:spPr bwMode="auto">
              <a:xfrm>
                <a:off x="4861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5" name="Rectangle 69"/>
              <p:cNvSpPr>
                <a:spLocks noChangeArrowheads="1"/>
              </p:cNvSpPr>
              <p:nvPr/>
            </p:nvSpPr>
            <p:spPr bwMode="auto">
              <a:xfrm>
                <a:off x="4957" y="997"/>
                <a:ext cx="95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6" name="Rectangle 70"/>
              <p:cNvSpPr>
                <a:spLocks noChangeArrowheads="1"/>
              </p:cNvSpPr>
              <p:nvPr/>
            </p:nvSpPr>
            <p:spPr bwMode="auto">
              <a:xfrm>
                <a:off x="5052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7" name="Rectangle 71"/>
              <p:cNvSpPr>
                <a:spLocks noChangeArrowheads="1"/>
              </p:cNvSpPr>
              <p:nvPr/>
            </p:nvSpPr>
            <p:spPr bwMode="auto">
              <a:xfrm>
                <a:off x="5148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8" name="Rectangle 72"/>
              <p:cNvSpPr>
                <a:spLocks noChangeArrowheads="1"/>
              </p:cNvSpPr>
              <p:nvPr/>
            </p:nvSpPr>
            <p:spPr bwMode="auto">
              <a:xfrm>
                <a:off x="4765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29" name="Rectangle 73"/>
              <p:cNvSpPr>
                <a:spLocks noChangeArrowheads="1"/>
              </p:cNvSpPr>
              <p:nvPr/>
            </p:nvSpPr>
            <p:spPr bwMode="auto">
              <a:xfrm>
                <a:off x="4669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0" name="Rectangle 74"/>
              <p:cNvSpPr>
                <a:spLocks noChangeArrowheads="1"/>
              </p:cNvSpPr>
              <p:nvPr/>
            </p:nvSpPr>
            <p:spPr bwMode="auto">
              <a:xfrm>
                <a:off x="4864" y="1491"/>
                <a:ext cx="95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1" name="Rectangle 75"/>
              <p:cNvSpPr>
                <a:spLocks noChangeArrowheads="1"/>
              </p:cNvSpPr>
              <p:nvPr/>
            </p:nvSpPr>
            <p:spPr bwMode="auto">
              <a:xfrm>
                <a:off x="4959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2" name="Rectangle 76"/>
              <p:cNvSpPr>
                <a:spLocks noChangeArrowheads="1"/>
              </p:cNvSpPr>
              <p:nvPr/>
            </p:nvSpPr>
            <p:spPr bwMode="auto">
              <a:xfrm>
                <a:off x="5055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3" name="Rectangle 77"/>
              <p:cNvSpPr>
                <a:spLocks noChangeArrowheads="1"/>
              </p:cNvSpPr>
              <p:nvPr/>
            </p:nvSpPr>
            <p:spPr bwMode="auto">
              <a:xfrm>
                <a:off x="5151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4" name="Rectangle 78"/>
              <p:cNvSpPr>
                <a:spLocks noChangeArrowheads="1"/>
              </p:cNvSpPr>
              <p:nvPr/>
            </p:nvSpPr>
            <p:spPr bwMode="auto">
              <a:xfrm>
                <a:off x="4768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5" name="Rectangle 79"/>
              <p:cNvSpPr>
                <a:spLocks noChangeArrowheads="1"/>
              </p:cNvSpPr>
              <p:nvPr/>
            </p:nvSpPr>
            <p:spPr bwMode="auto">
              <a:xfrm>
                <a:off x="4672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  <p:sp>
            <p:nvSpPr>
              <p:cNvPr id="1453136" name="Rectangle 80"/>
              <p:cNvSpPr>
                <a:spLocks noChangeArrowheads="1"/>
              </p:cNvSpPr>
              <p:nvPr/>
            </p:nvSpPr>
            <p:spPr bwMode="auto">
              <a:xfrm>
                <a:off x="4764" y="1326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 b="1"/>
              </a:p>
            </p:txBody>
          </p:sp>
        </p:grpSp>
      </p:grpSp>
      <p:sp>
        <p:nvSpPr>
          <p:cNvPr id="1453137" name="Rectangle 81"/>
          <p:cNvSpPr>
            <a:spLocks noChangeArrowheads="1"/>
          </p:cNvSpPr>
          <p:nvPr/>
        </p:nvSpPr>
        <p:spPr bwMode="auto">
          <a:xfrm>
            <a:off x="376238" y="5791200"/>
            <a:ext cx="8496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i="1"/>
              <a:t>Why does this enhance throughput?</a:t>
            </a:r>
          </a:p>
        </p:txBody>
      </p:sp>
      <p:sp>
        <p:nvSpPr>
          <p:cNvPr id="1453138" name="Rectangle 82"/>
          <p:cNvSpPr>
            <a:spLocks noChangeArrowheads="1"/>
          </p:cNvSpPr>
          <p:nvPr/>
        </p:nvSpPr>
        <p:spPr bwMode="auto">
          <a:xfrm>
            <a:off x="449263" y="1190625"/>
            <a:ext cx="843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/>
              <a:t>Fetch from thread with the least instructions in flight.</a:t>
            </a:r>
            <a:endParaRPr lang="en-US" sz="24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7DB55-2B0C-B341-BA74-34DBAE4BE142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2600"/>
            <a:ext cx="7696200" cy="736600"/>
          </a:xfrm>
        </p:spPr>
        <p:txBody>
          <a:bodyPr/>
          <a:lstStyle/>
          <a:p>
            <a:r>
              <a:rPr lang="en-US"/>
              <a:t>Summary: Multithreaded Categories</a:t>
            </a:r>
          </a:p>
        </p:txBody>
      </p:sp>
      <p:grpSp>
        <p:nvGrpSpPr>
          <p:cNvPr id="1457155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7204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7253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7302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6225" y="1433513"/>
            <a:ext cx="671513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>
                <a:latin typeface="Arial Narrow" charset="0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582613" y="4937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887413" y="136525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87613" y="136525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783013" y="136525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34461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136650"/>
            <a:ext cx="1474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Simultaneous</a:t>
            </a:r>
          </a:p>
          <a:p>
            <a:pPr algn="l">
              <a:spcBef>
                <a:spcPct val="0"/>
              </a:spcBef>
            </a:pPr>
            <a:r>
              <a:rPr lang="en-US" sz="1800" b="1">
                <a:latin typeface="Arial Narrow" charset="0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200">
              <a:latin typeface="Arial Narrow" charset="0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latin typeface="Arial Narrow" charset="0"/>
              </a:rPr>
              <a:t>Idle slot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73092-1B6C-384D-B902-391DB477F3DE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B2C81-7466-C043-9D0C-AF38C081B920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8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/>
              <a:t>Pipeline Hazards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3700463"/>
            <a:ext cx="6686550" cy="639762"/>
          </a:xfrm>
          <a:noFill/>
          <a:ln/>
        </p:spPr>
        <p:txBody>
          <a:bodyPr/>
          <a:lstStyle/>
          <a:p>
            <a:r>
              <a:rPr lang="en-US"/>
              <a:t>Each instruction may depend on the next</a:t>
            </a:r>
          </a:p>
        </p:txBody>
      </p:sp>
      <p:sp>
        <p:nvSpPr>
          <p:cNvPr id="1389572" name="Text Box 4"/>
          <p:cNvSpPr txBox="1">
            <a:spLocks noChangeArrowheads="1"/>
          </p:cNvSpPr>
          <p:nvPr/>
        </p:nvSpPr>
        <p:spPr bwMode="auto">
          <a:xfrm>
            <a:off x="323850" y="1566863"/>
            <a:ext cx="23860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/>
              <a:t>LW r1, 0(r2)</a:t>
            </a:r>
          </a:p>
          <a:p>
            <a:pPr algn="l">
              <a:spcBef>
                <a:spcPct val="0"/>
              </a:spcBef>
            </a:pPr>
            <a:r>
              <a:rPr lang="en-US" sz="2400"/>
              <a:t>LW r5, 12(r1)</a:t>
            </a:r>
          </a:p>
          <a:p>
            <a:pPr algn="l">
              <a:spcBef>
                <a:spcPct val="0"/>
              </a:spcBef>
            </a:pPr>
            <a:r>
              <a:rPr lang="en-US" sz="2400"/>
              <a:t>ADDI r5, r5, #12</a:t>
            </a:r>
          </a:p>
          <a:p>
            <a:pPr algn="l">
              <a:spcBef>
                <a:spcPct val="0"/>
              </a:spcBef>
            </a:pPr>
            <a:r>
              <a:rPr lang="en-US" sz="2400"/>
              <a:t>SW 12(r1), r5</a:t>
            </a:r>
          </a:p>
        </p:txBody>
      </p:sp>
      <p:grpSp>
        <p:nvGrpSpPr>
          <p:cNvPr id="1389573" name="Group 5"/>
          <p:cNvGrpSpPr>
            <a:grpSpLocks/>
          </p:cNvGrpSpPr>
          <p:nvPr/>
        </p:nvGrpSpPr>
        <p:grpSpPr bwMode="auto">
          <a:xfrm>
            <a:off x="2838450" y="1109663"/>
            <a:ext cx="5773738" cy="2133600"/>
            <a:chOff x="1824" y="2256"/>
            <a:chExt cx="3637" cy="1344"/>
          </a:xfrm>
        </p:grpSpPr>
        <p:sp>
          <p:nvSpPr>
            <p:cNvPr id="1389574" name="Rectangle 6"/>
            <p:cNvSpPr>
              <a:spLocks noChangeArrowheads="1"/>
            </p:cNvSpPr>
            <p:nvPr/>
          </p:nvSpPr>
          <p:spPr bwMode="auto">
            <a:xfrm>
              <a:off x="184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575" name="Rectangle 7"/>
            <p:cNvSpPr>
              <a:spLocks noChangeArrowheads="1"/>
            </p:cNvSpPr>
            <p:nvPr/>
          </p:nvSpPr>
          <p:spPr bwMode="auto">
            <a:xfrm>
              <a:off x="208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576" name="Rectangle 8"/>
            <p:cNvSpPr>
              <a:spLocks noChangeArrowheads="1"/>
            </p:cNvSpPr>
            <p:nvPr/>
          </p:nvSpPr>
          <p:spPr bwMode="auto">
            <a:xfrm>
              <a:off x="232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89577" name="Rectangle 9"/>
            <p:cNvSpPr>
              <a:spLocks noChangeArrowheads="1"/>
            </p:cNvSpPr>
            <p:nvPr/>
          </p:nvSpPr>
          <p:spPr bwMode="auto">
            <a:xfrm>
              <a:off x="256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89578" name="Rectangle 10"/>
            <p:cNvSpPr>
              <a:spLocks noChangeArrowheads="1"/>
            </p:cNvSpPr>
            <p:nvPr/>
          </p:nvSpPr>
          <p:spPr bwMode="auto">
            <a:xfrm>
              <a:off x="2808" y="254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grpSp>
          <p:nvGrpSpPr>
            <p:cNvPr id="1389579" name="Group 11"/>
            <p:cNvGrpSpPr>
              <a:grpSpLocks/>
            </p:cNvGrpSpPr>
            <p:nvPr/>
          </p:nvGrpSpPr>
          <p:grpSpPr bwMode="auto">
            <a:xfrm>
              <a:off x="1848" y="2400"/>
              <a:ext cx="2160" cy="1200"/>
              <a:chOff x="1824" y="2688"/>
              <a:chExt cx="2160" cy="1200"/>
            </a:xfrm>
          </p:grpSpPr>
          <p:sp>
            <p:nvSpPr>
              <p:cNvPr id="1389580" name="Line 12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1" name="Line 13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2" name="Line 14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3" name="Line 15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4" name="Line 16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5" name="Line 17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6" name="Line 18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7" name="Line 19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8" name="Line 20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589" name="Line 21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89590" name="Text Box 22"/>
            <p:cNvSpPr txBox="1">
              <a:spLocks noChangeArrowheads="1"/>
            </p:cNvSpPr>
            <p:nvPr/>
          </p:nvSpPr>
          <p:spPr bwMode="auto">
            <a:xfrm>
              <a:off x="18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t0</a:t>
              </a:r>
            </a:p>
          </p:txBody>
        </p:sp>
        <p:sp>
          <p:nvSpPr>
            <p:cNvPr id="1389591" name="Text Box 23"/>
            <p:cNvSpPr txBox="1">
              <a:spLocks noChangeArrowheads="1"/>
            </p:cNvSpPr>
            <p:nvPr/>
          </p:nvSpPr>
          <p:spPr bwMode="auto">
            <a:xfrm>
              <a:off x="20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1389592" name="Text Box 24"/>
            <p:cNvSpPr txBox="1">
              <a:spLocks noChangeArrowheads="1"/>
            </p:cNvSpPr>
            <p:nvPr/>
          </p:nvSpPr>
          <p:spPr bwMode="auto">
            <a:xfrm>
              <a:off x="23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1389593" name="Text Box 25"/>
            <p:cNvSpPr txBox="1">
              <a:spLocks noChangeArrowheads="1"/>
            </p:cNvSpPr>
            <p:nvPr/>
          </p:nvSpPr>
          <p:spPr bwMode="auto">
            <a:xfrm>
              <a:off x="25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t3</a:t>
              </a:r>
            </a:p>
          </p:txBody>
        </p:sp>
        <p:sp>
          <p:nvSpPr>
            <p:cNvPr id="1389594" name="Text Box 26"/>
            <p:cNvSpPr txBox="1">
              <a:spLocks noChangeArrowheads="1"/>
            </p:cNvSpPr>
            <p:nvPr/>
          </p:nvSpPr>
          <p:spPr bwMode="auto">
            <a:xfrm>
              <a:off x="278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t4</a:t>
              </a:r>
            </a:p>
          </p:txBody>
        </p:sp>
        <p:sp>
          <p:nvSpPr>
            <p:cNvPr id="1389595" name="Text Box 27"/>
            <p:cNvSpPr txBox="1">
              <a:spLocks noChangeArrowheads="1"/>
            </p:cNvSpPr>
            <p:nvPr/>
          </p:nvSpPr>
          <p:spPr bwMode="auto">
            <a:xfrm>
              <a:off x="302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t5</a:t>
              </a:r>
            </a:p>
          </p:txBody>
        </p:sp>
        <p:sp>
          <p:nvSpPr>
            <p:cNvPr id="1389596" name="Text Box 28"/>
            <p:cNvSpPr txBox="1">
              <a:spLocks noChangeArrowheads="1"/>
            </p:cNvSpPr>
            <p:nvPr/>
          </p:nvSpPr>
          <p:spPr bwMode="auto">
            <a:xfrm>
              <a:off x="326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t6</a:t>
              </a:r>
            </a:p>
          </p:txBody>
        </p:sp>
        <p:sp>
          <p:nvSpPr>
            <p:cNvPr id="1389597" name="Text Box 29"/>
            <p:cNvSpPr txBox="1">
              <a:spLocks noChangeArrowheads="1"/>
            </p:cNvSpPr>
            <p:nvPr/>
          </p:nvSpPr>
          <p:spPr bwMode="auto">
            <a:xfrm>
              <a:off x="350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t7</a:t>
              </a:r>
            </a:p>
          </p:txBody>
        </p:sp>
        <p:sp>
          <p:nvSpPr>
            <p:cNvPr id="1389598" name="Text Box 30"/>
            <p:cNvSpPr txBox="1">
              <a:spLocks noChangeArrowheads="1"/>
            </p:cNvSpPr>
            <p:nvPr/>
          </p:nvSpPr>
          <p:spPr bwMode="auto">
            <a:xfrm>
              <a:off x="3744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t8</a:t>
              </a:r>
            </a:p>
          </p:txBody>
        </p:sp>
        <p:sp>
          <p:nvSpPr>
            <p:cNvPr id="1389599" name="Rectangle 31"/>
            <p:cNvSpPr>
              <a:spLocks noChangeArrowheads="1"/>
            </p:cNvSpPr>
            <p:nvPr/>
          </p:nvSpPr>
          <p:spPr bwMode="auto">
            <a:xfrm>
              <a:off x="20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00" name="Rectangle 32"/>
            <p:cNvSpPr>
              <a:spLocks noChangeArrowheads="1"/>
            </p:cNvSpPr>
            <p:nvPr/>
          </p:nvSpPr>
          <p:spPr bwMode="auto">
            <a:xfrm>
              <a:off x="304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1" name="Rectangle 33"/>
            <p:cNvSpPr>
              <a:spLocks noChangeArrowheads="1"/>
            </p:cNvSpPr>
            <p:nvPr/>
          </p:nvSpPr>
          <p:spPr bwMode="auto">
            <a:xfrm>
              <a:off x="328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89602" name="Rectangle 34"/>
            <p:cNvSpPr>
              <a:spLocks noChangeArrowheads="1"/>
            </p:cNvSpPr>
            <p:nvPr/>
          </p:nvSpPr>
          <p:spPr bwMode="auto">
            <a:xfrm>
              <a:off x="352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89603" name="Rectangle 35"/>
            <p:cNvSpPr>
              <a:spLocks noChangeArrowheads="1"/>
            </p:cNvSpPr>
            <p:nvPr/>
          </p:nvSpPr>
          <p:spPr bwMode="auto">
            <a:xfrm>
              <a:off x="3768" y="278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89604" name="Rectangle 36"/>
            <p:cNvSpPr>
              <a:spLocks noChangeArrowheads="1"/>
            </p:cNvSpPr>
            <p:nvPr/>
          </p:nvSpPr>
          <p:spPr bwMode="auto">
            <a:xfrm>
              <a:off x="232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5" name="Rectangle 37"/>
            <p:cNvSpPr>
              <a:spLocks noChangeArrowheads="1"/>
            </p:cNvSpPr>
            <p:nvPr/>
          </p:nvSpPr>
          <p:spPr bwMode="auto">
            <a:xfrm>
              <a:off x="256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6" name="Rectangle 38"/>
            <p:cNvSpPr>
              <a:spLocks noChangeArrowheads="1"/>
            </p:cNvSpPr>
            <p:nvPr/>
          </p:nvSpPr>
          <p:spPr bwMode="auto">
            <a:xfrm>
              <a:off x="2808" y="278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7" name="Rectangle 39"/>
            <p:cNvSpPr>
              <a:spLocks noChangeArrowheads="1"/>
            </p:cNvSpPr>
            <p:nvPr/>
          </p:nvSpPr>
          <p:spPr bwMode="auto">
            <a:xfrm>
              <a:off x="30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08" name="Rectangle 40"/>
            <p:cNvSpPr>
              <a:spLocks noChangeArrowheads="1"/>
            </p:cNvSpPr>
            <p:nvPr/>
          </p:nvSpPr>
          <p:spPr bwMode="auto">
            <a:xfrm>
              <a:off x="400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09" name="Rectangle 41"/>
            <p:cNvSpPr>
              <a:spLocks noChangeArrowheads="1"/>
            </p:cNvSpPr>
            <p:nvPr/>
          </p:nvSpPr>
          <p:spPr bwMode="auto">
            <a:xfrm>
              <a:off x="424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89610" name="Rectangle 42"/>
            <p:cNvSpPr>
              <a:spLocks noChangeArrowheads="1"/>
            </p:cNvSpPr>
            <p:nvPr/>
          </p:nvSpPr>
          <p:spPr bwMode="auto">
            <a:xfrm>
              <a:off x="448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89611" name="Rectangle 43"/>
            <p:cNvSpPr>
              <a:spLocks noChangeArrowheads="1"/>
            </p:cNvSpPr>
            <p:nvPr/>
          </p:nvSpPr>
          <p:spPr bwMode="auto">
            <a:xfrm>
              <a:off x="4728" y="302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89612" name="Rectangle 44"/>
            <p:cNvSpPr>
              <a:spLocks noChangeArrowheads="1"/>
            </p:cNvSpPr>
            <p:nvPr/>
          </p:nvSpPr>
          <p:spPr bwMode="auto">
            <a:xfrm>
              <a:off x="328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13" name="Rectangle 45"/>
            <p:cNvSpPr>
              <a:spLocks noChangeArrowheads="1"/>
            </p:cNvSpPr>
            <p:nvPr/>
          </p:nvSpPr>
          <p:spPr bwMode="auto">
            <a:xfrm>
              <a:off x="35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14" name="Rectangle 46"/>
            <p:cNvSpPr>
              <a:spLocks noChangeArrowheads="1"/>
            </p:cNvSpPr>
            <p:nvPr/>
          </p:nvSpPr>
          <p:spPr bwMode="auto">
            <a:xfrm>
              <a:off x="37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15" name="Rectangle 47"/>
            <p:cNvSpPr>
              <a:spLocks noChangeArrowheads="1"/>
            </p:cNvSpPr>
            <p:nvPr/>
          </p:nvSpPr>
          <p:spPr bwMode="auto">
            <a:xfrm>
              <a:off x="23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16" name="Rectangle 48"/>
            <p:cNvSpPr>
              <a:spLocks noChangeArrowheads="1"/>
            </p:cNvSpPr>
            <p:nvPr/>
          </p:nvSpPr>
          <p:spPr bwMode="auto">
            <a:xfrm>
              <a:off x="25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17" name="Rectangle 49"/>
            <p:cNvSpPr>
              <a:spLocks noChangeArrowheads="1"/>
            </p:cNvSpPr>
            <p:nvPr/>
          </p:nvSpPr>
          <p:spPr bwMode="auto">
            <a:xfrm>
              <a:off x="280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grpSp>
          <p:nvGrpSpPr>
            <p:cNvPr id="1389618" name="Group 50"/>
            <p:cNvGrpSpPr>
              <a:grpSpLocks/>
            </p:cNvGrpSpPr>
            <p:nvPr/>
          </p:nvGrpSpPr>
          <p:grpSpPr bwMode="auto">
            <a:xfrm>
              <a:off x="3288" y="2400"/>
              <a:ext cx="2160" cy="1200"/>
              <a:chOff x="1824" y="2688"/>
              <a:chExt cx="2160" cy="1200"/>
            </a:xfrm>
          </p:grpSpPr>
          <p:sp>
            <p:nvSpPr>
              <p:cNvPr id="1389619" name="Line 51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0" name="Line 5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1" name="Line 53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2" name="Line 54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3" name="Line 55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4" name="Line 56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5" name="Line 57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6" name="Line 58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7" name="Line 59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628" name="Line 60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89629" name="Rectangle 61"/>
            <p:cNvSpPr>
              <a:spLocks noChangeArrowheads="1"/>
            </p:cNvSpPr>
            <p:nvPr/>
          </p:nvSpPr>
          <p:spPr bwMode="auto">
            <a:xfrm>
              <a:off x="400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0" name="Rectangle 62"/>
            <p:cNvSpPr>
              <a:spLocks noChangeArrowheads="1"/>
            </p:cNvSpPr>
            <p:nvPr/>
          </p:nvSpPr>
          <p:spPr bwMode="auto">
            <a:xfrm>
              <a:off x="4968" y="3264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1" name="Rectangle 63"/>
            <p:cNvSpPr>
              <a:spLocks noChangeArrowheads="1"/>
            </p:cNvSpPr>
            <p:nvPr/>
          </p:nvSpPr>
          <p:spPr bwMode="auto">
            <a:xfrm>
              <a:off x="424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2" name="Rectangle 64"/>
            <p:cNvSpPr>
              <a:spLocks noChangeArrowheads="1"/>
            </p:cNvSpPr>
            <p:nvPr/>
          </p:nvSpPr>
          <p:spPr bwMode="auto">
            <a:xfrm>
              <a:off x="44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3" name="Rectangle 65"/>
            <p:cNvSpPr>
              <a:spLocks noChangeArrowheads="1"/>
            </p:cNvSpPr>
            <p:nvPr/>
          </p:nvSpPr>
          <p:spPr bwMode="auto">
            <a:xfrm>
              <a:off x="47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89634" name="Rectangle 66"/>
            <p:cNvSpPr>
              <a:spLocks noChangeArrowheads="1"/>
            </p:cNvSpPr>
            <p:nvPr/>
          </p:nvSpPr>
          <p:spPr bwMode="auto">
            <a:xfrm>
              <a:off x="328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5" name="Rectangle 67"/>
            <p:cNvSpPr>
              <a:spLocks noChangeArrowheads="1"/>
            </p:cNvSpPr>
            <p:nvPr/>
          </p:nvSpPr>
          <p:spPr bwMode="auto">
            <a:xfrm>
              <a:off x="352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6" name="Rectangle 68"/>
            <p:cNvSpPr>
              <a:spLocks noChangeArrowheads="1"/>
            </p:cNvSpPr>
            <p:nvPr/>
          </p:nvSpPr>
          <p:spPr bwMode="auto">
            <a:xfrm>
              <a:off x="3768" y="3264"/>
              <a:ext cx="240" cy="2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89637" name="Text Box 69"/>
            <p:cNvSpPr txBox="1">
              <a:spLocks noChangeArrowheads="1"/>
            </p:cNvSpPr>
            <p:nvPr/>
          </p:nvSpPr>
          <p:spPr bwMode="auto">
            <a:xfrm>
              <a:off x="4008" y="2256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t9</a:t>
              </a:r>
            </a:p>
          </p:txBody>
        </p:sp>
        <p:sp>
          <p:nvSpPr>
            <p:cNvPr id="1389638" name="Text Box 70"/>
            <p:cNvSpPr txBox="1">
              <a:spLocks noChangeArrowheads="1"/>
            </p:cNvSpPr>
            <p:nvPr/>
          </p:nvSpPr>
          <p:spPr bwMode="auto">
            <a:xfrm>
              <a:off x="420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t10</a:t>
              </a:r>
            </a:p>
          </p:txBody>
        </p:sp>
        <p:sp>
          <p:nvSpPr>
            <p:cNvPr id="1389639" name="Text Box 71"/>
            <p:cNvSpPr txBox="1">
              <a:spLocks noChangeArrowheads="1"/>
            </p:cNvSpPr>
            <p:nvPr/>
          </p:nvSpPr>
          <p:spPr bwMode="auto">
            <a:xfrm>
              <a:off x="444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t11</a:t>
              </a:r>
            </a:p>
          </p:txBody>
        </p:sp>
        <p:sp>
          <p:nvSpPr>
            <p:cNvPr id="1389640" name="Text Box 72"/>
            <p:cNvSpPr txBox="1">
              <a:spLocks noChangeArrowheads="1"/>
            </p:cNvSpPr>
            <p:nvPr/>
          </p:nvSpPr>
          <p:spPr bwMode="auto">
            <a:xfrm>
              <a:off x="468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t12</a:t>
              </a:r>
            </a:p>
          </p:txBody>
        </p:sp>
        <p:sp>
          <p:nvSpPr>
            <p:cNvPr id="1389641" name="Text Box 73"/>
            <p:cNvSpPr txBox="1">
              <a:spLocks noChangeArrowheads="1"/>
            </p:cNvSpPr>
            <p:nvPr/>
          </p:nvSpPr>
          <p:spPr bwMode="auto">
            <a:xfrm>
              <a:off x="492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t13</a:t>
              </a:r>
            </a:p>
          </p:txBody>
        </p:sp>
        <p:sp>
          <p:nvSpPr>
            <p:cNvPr id="1389642" name="Text Box 74"/>
            <p:cNvSpPr txBox="1">
              <a:spLocks noChangeArrowheads="1"/>
            </p:cNvSpPr>
            <p:nvPr/>
          </p:nvSpPr>
          <p:spPr bwMode="auto">
            <a:xfrm>
              <a:off x="5160" y="2256"/>
              <a:ext cx="3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t14</a:t>
              </a:r>
            </a:p>
          </p:txBody>
        </p:sp>
      </p:grpSp>
      <p:sp>
        <p:nvSpPr>
          <p:cNvPr id="1389643" name="Rectangle 75"/>
          <p:cNvSpPr>
            <a:spLocks noChangeArrowheads="1"/>
          </p:cNvSpPr>
          <p:nvPr/>
        </p:nvSpPr>
        <p:spPr bwMode="auto">
          <a:xfrm>
            <a:off x="609600" y="4419600"/>
            <a:ext cx="7577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i="1"/>
              <a:t>What is usually done to cope with this?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400" i="1">
                <a:solidFill>
                  <a:schemeClr val="hlink"/>
                </a:solidFill>
                <a:ea typeface="ＭＳ Ｐゴシック" charset="-128"/>
              </a:rPr>
              <a:t>interlocks (slow)</a:t>
            </a: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400" i="1">
                <a:solidFill>
                  <a:schemeClr val="hlink"/>
                </a:solidFill>
                <a:ea typeface="ＭＳ Ｐゴシック" charset="-128"/>
              </a:rPr>
              <a:t>or bypassing (needs hardware, doesn’t help all hazards)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6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3DA73-81F2-314A-90AB-364F1D3BE1EA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762000"/>
          </a:xfrm>
        </p:spPr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676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How can we guarantee no dependencies between instructions in a pipeline?</a:t>
            </a:r>
          </a:p>
          <a:p>
            <a:pPr>
              <a:buFontTx/>
              <a:buNone/>
            </a:pPr>
            <a:r>
              <a:rPr lang="en-US"/>
              <a:t>-- One way is to interleave execution of instructions from different program threads on same pipeline</a:t>
            </a:r>
            <a:endParaRPr lang="en-US" i="1">
              <a:solidFill>
                <a:schemeClr val="hlink"/>
              </a:solidFill>
            </a:endParaRPr>
          </a:p>
        </p:txBody>
      </p:sp>
      <p:grpSp>
        <p:nvGrpSpPr>
          <p:cNvPr id="1391620" name="Group 4"/>
          <p:cNvGrpSpPr>
            <a:grpSpLocks/>
          </p:cNvGrpSpPr>
          <p:nvPr/>
        </p:nvGrpSpPr>
        <p:grpSpPr bwMode="auto">
          <a:xfrm>
            <a:off x="152400" y="2895600"/>
            <a:ext cx="7850188" cy="3081338"/>
            <a:chOff x="100" y="1947"/>
            <a:chExt cx="4945" cy="1941"/>
          </a:xfrm>
        </p:grpSpPr>
        <p:grpSp>
          <p:nvGrpSpPr>
            <p:cNvPr id="1391621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391622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3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4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5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6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7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8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29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30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631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91632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33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34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35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36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37" name="Text Box 21"/>
            <p:cNvSpPr txBox="1">
              <a:spLocks noChangeArrowheads="1"/>
            </p:cNvSpPr>
            <p:nvPr/>
          </p:nvSpPr>
          <p:spPr bwMode="auto">
            <a:xfrm>
              <a:off x="192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t0</a:t>
              </a:r>
            </a:p>
          </p:txBody>
        </p:sp>
        <p:sp>
          <p:nvSpPr>
            <p:cNvPr id="1391638" name="Text Box 22"/>
            <p:cNvSpPr txBox="1">
              <a:spLocks noChangeArrowheads="1"/>
            </p:cNvSpPr>
            <p:nvPr/>
          </p:nvSpPr>
          <p:spPr bwMode="auto">
            <a:xfrm>
              <a:off x="216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t1</a:t>
              </a:r>
            </a:p>
          </p:txBody>
        </p:sp>
        <p:sp>
          <p:nvSpPr>
            <p:cNvPr id="1391639" name="Text Box 23"/>
            <p:cNvSpPr txBox="1">
              <a:spLocks noChangeArrowheads="1"/>
            </p:cNvSpPr>
            <p:nvPr/>
          </p:nvSpPr>
          <p:spPr bwMode="auto">
            <a:xfrm>
              <a:off x="240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t2</a:t>
              </a:r>
            </a:p>
          </p:txBody>
        </p:sp>
        <p:sp>
          <p:nvSpPr>
            <p:cNvPr id="1391640" name="Text Box 24"/>
            <p:cNvSpPr txBox="1">
              <a:spLocks noChangeArrowheads="1"/>
            </p:cNvSpPr>
            <p:nvPr/>
          </p:nvSpPr>
          <p:spPr bwMode="auto">
            <a:xfrm>
              <a:off x="264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t3</a:t>
              </a:r>
            </a:p>
          </p:txBody>
        </p:sp>
        <p:sp>
          <p:nvSpPr>
            <p:cNvPr id="1391641" name="Text Box 25"/>
            <p:cNvSpPr txBox="1">
              <a:spLocks noChangeArrowheads="1"/>
            </p:cNvSpPr>
            <p:nvPr/>
          </p:nvSpPr>
          <p:spPr bwMode="auto">
            <a:xfrm>
              <a:off x="288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t4</a:t>
              </a:r>
            </a:p>
          </p:txBody>
        </p:sp>
        <p:sp>
          <p:nvSpPr>
            <p:cNvPr id="1391642" name="Text Box 26"/>
            <p:cNvSpPr txBox="1">
              <a:spLocks noChangeArrowheads="1"/>
            </p:cNvSpPr>
            <p:nvPr/>
          </p:nvSpPr>
          <p:spPr bwMode="auto">
            <a:xfrm>
              <a:off x="312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t5</a:t>
              </a:r>
            </a:p>
          </p:txBody>
        </p:sp>
        <p:sp>
          <p:nvSpPr>
            <p:cNvPr id="1391643" name="Text Box 27"/>
            <p:cNvSpPr txBox="1">
              <a:spLocks noChangeArrowheads="1"/>
            </p:cNvSpPr>
            <p:nvPr/>
          </p:nvSpPr>
          <p:spPr bwMode="auto">
            <a:xfrm>
              <a:off x="336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t6</a:t>
              </a:r>
            </a:p>
          </p:txBody>
        </p:sp>
        <p:sp>
          <p:nvSpPr>
            <p:cNvPr id="1391644" name="Text Box 28"/>
            <p:cNvSpPr txBox="1">
              <a:spLocks noChangeArrowheads="1"/>
            </p:cNvSpPr>
            <p:nvPr/>
          </p:nvSpPr>
          <p:spPr bwMode="auto">
            <a:xfrm>
              <a:off x="3604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t7</a:t>
              </a:r>
            </a:p>
          </p:txBody>
        </p:sp>
        <p:sp>
          <p:nvSpPr>
            <p:cNvPr id="1391645" name="Text Box 29"/>
            <p:cNvSpPr txBox="1">
              <a:spLocks noChangeArrowheads="1"/>
            </p:cNvSpPr>
            <p:nvPr/>
          </p:nvSpPr>
          <p:spPr bwMode="auto">
            <a:xfrm>
              <a:off x="3892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t8</a:t>
              </a:r>
            </a:p>
          </p:txBody>
        </p:sp>
        <p:sp>
          <p:nvSpPr>
            <p:cNvPr id="1391646" name="Text Box 30"/>
            <p:cNvSpPr txBox="1">
              <a:spLocks noChangeArrowheads="1"/>
            </p:cNvSpPr>
            <p:nvPr/>
          </p:nvSpPr>
          <p:spPr bwMode="auto">
            <a:xfrm>
              <a:off x="100" y="2640"/>
              <a:ext cx="1845" cy="120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/>
                <a:t>T1: LW r1, 0(r2)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T2: ADD r7, r1, r4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T3: XORI r5, r4, #12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T4: SW 0(r7),  r5</a:t>
              </a:r>
            </a:p>
            <a:p>
              <a:pPr algn="l">
                <a:spcBef>
                  <a:spcPct val="0"/>
                </a:spcBef>
              </a:pPr>
              <a:r>
                <a:rPr lang="en-US" sz="2400"/>
                <a:t>T1: LW r5, 12(r1)</a:t>
              </a:r>
            </a:p>
          </p:txBody>
        </p:sp>
        <p:sp>
          <p:nvSpPr>
            <p:cNvPr id="1391647" name="Text Box 31"/>
            <p:cNvSpPr txBox="1">
              <a:spLocks noChangeArrowheads="1"/>
            </p:cNvSpPr>
            <p:nvPr/>
          </p:nvSpPr>
          <p:spPr bwMode="auto">
            <a:xfrm>
              <a:off x="4180" y="2352"/>
              <a:ext cx="2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/>
                <a:t>t9</a:t>
              </a:r>
            </a:p>
          </p:txBody>
        </p:sp>
        <p:sp>
          <p:nvSpPr>
            <p:cNvPr id="1391648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49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50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51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52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53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54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55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56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57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58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59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60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61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62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63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F</a:t>
              </a:r>
            </a:p>
          </p:txBody>
        </p:sp>
        <p:sp>
          <p:nvSpPr>
            <p:cNvPr id="1391664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</a:t>
              </a:r>
            </a:p>
          </p:txBody>
        </p:sp>
        <p:sp>
          <p:nvSpPr>
            <p:cNvPr id="1391665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1391666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M</a:t>
              </a:r>
            </a:p>
          </p:txBody>
        </p:sp>
        <p:sp>
          <p:nvSpPr>
            <p:cNvPr id="1391667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W</a:t>
              </a:r>
            </a:p>
          </p:txBody>
        </p:sp>
        <p:sp>
          <p:nvSpPr>
            <p:cNvPr id="1391668" name="Text Box 52"/>
            <p:cNvSpPr txBox="1">
              <a:spLocks noChangeArrowheads="1"/>
            </p:cNvSpPr>
            <p:nvPr/>
          </p:nvSpPr>
          <p:spPr bwMode="auto">
            <a:xfrm>
              <a:off x="144" y="1947"/>
              <a:ext cx="49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i="1">
                  <a:latin typeface="Verdana" charset="0"/>
                </a:rPr>
                <a:t>Interleave 4 threads, T1-T4, on non-bypassed 5-stage pipe</a:t>
              </a:r>
            </a:p>
          </p:txBody>
        </p:sp>
      </p:grpSp>
      <p:grpSp>
        <p:nvGrpSpPr>
          <p:cNvPr id="1391669" name="Group 53"/>
          <p:cNvGrpSpPr>
            <a:grpSpLocks/>
          </p:cNvGrpSpPr>
          <p:nvPr/>
        </p:nvGrpSpPr>
        <p:grpSpPr bwMode="auto">
          <a:xfrm>
            <a:off x="5105400" y="4038600"/>
            <a:ext cx="4038600" cy="2014538"/>
            <a:chOff x="3216" y="2448"/>
            <a:chExt cx="2544" cy="1269"/>
          </a:xfrm>
        </p:grpSpPr>
        <p:sp>
          <p:nvSpPr>
            <p:cNvPr id="1391670" name="Text Box 54"/>
            <p:cNvSpPr txBox="1">
              <a:spLocks noChangeArrowheads="1"/>
            </p:cNvSpPr>
            <p:nvPr/>
          </p:nvSpPr>
          <p:spPr bwMode="auto">
            <a:xfrm>
              <a:off x="4272" y="2448"/>
              <a:ext cx="1488" cy="126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800" i="1">
                  <a:latin typeface="Verdana" charset="0"/>
                </a:rPr>
                <a:t>Prior instruction in a thread always completes write-back before next instruction in same thread reads register file</a:t>
              </a:r>
            </a:p>
          </p:txBody>
        </p:sp>
        <p:sp>
          <p:nvSpPr>
            <p:cNvPr id="1391671" name="Line 55"/>
            <p:cNvSpPr>
              <a:spLocks noChangeShapeType="1"/>
            </p:cNvSpPr>
            <p:nvPr/>
          </p:nvSpPr>
          <p:spPr bwMode="auto">
            <a:xfrm flipH="1">
              <a:off x="3216" y="2592"/>
              <a:ext cx="105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1672" name="Line 56"/>
            <p:cNvSpPr>
              <a:spLocks noChangeShapeType="1"/>
            </p:cNvSpPr>
            <p:nvPr/>
          </p:nvSpPr>
          <p:spPr bwMode="auto">
            <a:xfrm flipH="1">
              <a:off x="3312" y="3360"/>
              <a:ext cx="1008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845E82-2750-1B4C-80EA-F1E0888C7B86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40688" cy="939800"/>
          </a:xfrm>
        </p:spPr>
        <p:txBody>
          <a:bodyPr/>
          <a:lstStyle/>
          <a:p>
            <a:r>
              <a:rPr lang="en-US"/>
              <a:t>CDC 6600 Peripheral Processors</a:t>
            </a:r>
            <a:br>
              <a:rPr lang="en-US"/>
            </a:br>
            <a:r>
              <a:rPr lang="en-US" sz="2400"/>
              <a:t>(Cray, 1964)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4267200"/>
            <a:ext cx="8450262" cy="2133600"/>
          </a:xfrm>
          <a:ln/>
        </p:spPr>
        <p:txBody>
          <a:bodyPr lIns="82058" tIns="41029" rIns="82058" bIns="41029"/>
          <a:lstStyle/>
          <a:p>
            <a:pPr>
              <a:lnSpc>
                <a:spcPct val="80000"/>
              </a:lnSpc>
            </a:pPr>
            <a:r>
              <a:rPr lang="en-US" sz="2000"/>
              <a:t>First multithreaded hardware</a:t>
            </a:r>
          </a:p>
          <a:p>
            <a:pPr>
              <a:lnSpc>
                <a:spcPct val="80000"/>
              </a:lnSpc>
            </a:pPr>
            <a:r>
              <a:rPr lang="en-US" sz="2000"/>
              <a:t>10 “virtual” I/O processors</a:t>
            </a:r>
          </a:p>
          <a:p>
            <a:pPr>
              <a:lnSpc>
                <a:spcPct val="80000"/>
              </a:lnSpc>
            </a:pPr>
            <a:r>
              <a:rPr lang="en-US" sz="2000"/>
              <a:t>Fixed interleave on simple pipeline</a:t>
            </a:r>
          </a:p>
          <a:p>
            <a:pPr>
              <a:lnSpc>
                <a:spcPct val="80000"/>
              </a:lnSpc>
            </a:pPr>
            <a:r>
              <a:rPr lang="en-US" sz="2000"/>
              <a:t>Pipeline has 100ns cycle time</a:t>
            </a:r>
          </a:p>
          <a:p>
            <a:pPr>
              <a:lnSpc>
                <a:spcPct val="80000"/>
              </a:lnSpc>
            </a:pPr>
            <a:r>
              <a:rPr lang="en-US" sz="2000"/>
              <a:t>Each virtual processor executes one instruction every 1000ns</a:t>
            </a:r>
          </a:p>
          <a:p>
            <a:pPr>
              <a:lnSpc>
                <a:spcPct val="80000"/>
              </a:lnSpc>
            </a:pPr>
            <a:r>
              <a:rPr lang="en-US" sz="2000"/>
              <a:t>Accumulator-based instruction set to reduce processor state</a:t>
            </a:r>
          </a:p>
        </p:txBody>
      </p:sp>
      <p:pic>
        <p:nvPicPr>
          <p:cNvPr id="1393668" name="Picture 4" descr="cdc6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19200"/>
            <a:ext cx="4114800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10022-F931-3E42-BB55-AF0724E0D467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3962400" y="1752600"/>
            <a:ext cx="1600200" cy="1295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/>
              <a:t>Simple Multithreaded Pipeline</a:t>
            </a:r>
          </a:p>
        </p:txBody>
      </p:sp>
      <p:sp>
        <p:nvSpPr>
          <p:cNvPr id="139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153400" cy="1211263"/>
          </a:xfrm>
          <a:noFill/>
          <a:ln/>
        </p:spPr>
        <p:txBody>
          <a:bodyPr/>
          <a:lstStyle/>
          <a:p>
            <a:pPr marL="171450" indent="-171450">
              <a:lnSpc>
                <a:spcPct val="100000"/>
              </a:lnSpc>
            </a:pPr>
            <a:r>
              <a:rPr lang="en-US" sz="2000"/>
              <a:t>Have to carry thread select down pipeline to ensure correct state bits read/written at each pipe stage</a:t>
            </a:r>
          </a:p>
          <a:p>
            <a:pPr marL="171450" indent="-171450">
              <a:lnSpc>
                <a:spcPct val="100000"/>
              </a:lnSpc>
            </a:pPr>
            <a:r>
              <a:rPr lang="en-US" sz="2000"/>
              <a:t>Appears to software (including OS) as multiple, albeit slower, CPUs</a:t>
            </a:r>
          </a:p>
          <a:p>
            <a:pPr marL="171450" indent="-171450">
              <a:lnSpc>
                <a:spcPct val="100000"/>
              </a:lnSpc>
            </a:pPr>
            <a:endParaRPr lang="en-US" sz="2000"/>
          </a:p>
        </p:txBody>
      </p:sp>
      <p:grpSp>
        <p:nvGrpSpPr>
          <p:cNvPr id="1395717" name="Group 5"/>
          <p:cNvGrpSpPr>
            <a:grpSpLocks/>
          </p:cNvGrpSpPr>
          <p:nvPr/>
        </p:nvGrpSpPr>
        <p:grpSpPr bwMode="auto">
          <a:xfrm>
            <a:off x="457200" y="3810000"/>
            <a:ext cx="152400" cy="609600"/>
            <a:chOff x="432" y="2208"/>
            <a:chExt cx="96" cy="384"/>
          </a:xfrm>
        </p:grpSpPr>
        <p:sp>
          <p:nvSpPr>
            <p:cNvPr id="1395718" name="Rectangle 6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19" name="Freeform 7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20" name="Rectangle 8"/>
          <p:cNvSpPr>
            <a:spLocks noChangeArrowheads="1"/>
          </p:cNvSpPr>
          <p:nvPr/>
        </p:nvSpPr>
        <p:spPr bwMode="auto">
          <a:xfrm>
            <a:off x="304800" y="3352800"/>
            <a:ext cx="4572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 b="1"/>
              <a:t>+1</a:t>
            </a:r>
          </a:p>
        </p:txBody>
      </p:sp>
      <p:sp>
        <p:nvSpPr>
          <p:cNvPr id="1395721" name="Freeform 9"/>
          <p:cNvSpPr>
            <a:spLocks/>
          </p:cNvSpPr>
          <p:nvPr/>
        </p:nvSpPr>
        <p:spPr bwMode="auto">
          <a:xfrm>
            <a:off x="609600" y="3505200"/>
            <a:ext cx="4572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0" y="384"/>
                </a:move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22" name="Freeform 10"/>
          <p:cNvSpPr>
            <a:spLocks/>
          </p:cNvSpPr>
          <p:nvPr/>
        </p:nvSpPr>
        <p:spPr bwMode="auto">
          <a:xfrm>
            <a:off x="76200" y="3505200"/>
            <a:ext cx="381000" cy="609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384"/>
              </a:cxn>
              <a:cxn ang="0">
                <a:pos x="240" y="384"/>
              </a:cxn>
            </a:cxnLst>
            <a:rect l="0" t="0" r="r" b="b"/>
            <a:pathLst>
              <a:path w="240" h="384">
                <a:moveTo>
                  <a:pt x="144" y="0"/>
                </a:move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23" name="Group 11"/>
          <p:cNvGrpSpPr>
            <a:grpSpLocks/>
          </p:cNvGrpSpPr>
          <p:nvPr/>
        </p:nvGrpSpPr>
        <p:grpSpPr bwMode="auto">
          <a:xfrm>
            <a:off x="762000" y="4038600"/>
            <a:ext cx="354013" cy="457200"/>
            <a:chOff x="624" y="2448"/>
            <a:chExt cx="223" cy="288"/>
          </a:xfrm>
        </p:grpSpPr>
        <p:sp>
          <p:nvSpPr>
            <p:cNvPr id="1395724" name="Line 12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25" name="Text Box 13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/>
                <a:t>2</a:t>
              </a:r>
            </a:p>
          </p:txBody>
        </p:sp>
      </p:grpSp>
      <p:sp>
        <p:nvSpPr>
          <p:cNvPr id="1395726" name="Line 14"/>
          <p:cNvSpPr>
            <a:spLocks noChangeShapeType="1"/>
          </p:cNvSpPr>
          <p:nvPr/>
        </p:nvSpPr>
        <p:spPr bwMode="auto">
          <a:xfrm>
            <a:off x="10668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27" name="Text Box 15"/>
          <p:cNvSpPr txBox="1">
            <a:spLocks noChangeArrowheads="1"/>
          </p:cNvSpPr>
          <p:nvPr/>
        </p:nvSpPr>
        <p:spPr bwMode="auto">
          <a:xfrm>
            <a:off x="1143000" y="4114800"/>
            <a:ext cx="1219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i="1"/>
              <a:t>Thread select</a:t>
            </a:r>
          </a:p>
        </p:txBody>
      </p:sp>
      <p:grpSp>
        <p:nvGrpSpPr>
          <p:cNvPr id="1395728" name="Group 16"/>
          <p:cNvGrpSpPr>
            <a:grpSpLocks/>
          </p:cNvGrpSpPr>
          <p:nvPr/>
        </p:nvGrpSpPr>
        <p:grpSpPr bwMode="auto">
          <a:xfrm>
            <a:off x="914400" y="1752600"/>
            <a:ext cx="304800" cy="838200"/>
            <a:chOff x="432" y="1296"/>
            <a:chExt cx="192" cy="528"/>
          </a:xfrm>
        </p:grpSpPr>
        <p:sp>
          <p:nvSpPr>
            <p:cNvPr id="1395729" name="Rectangle 17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0" name="Freeform 18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FF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31" name="Group 19"/>
          <p:cNvGrpSpPr>
            <a:grpSpLocks/>
          </p:cNvGrpSpPr>
          <p:nvPr/>
        </p:nvGrpSpPr>
        <p:grpSpPr bwMode="auto">
          <a:xfrm>
            <a:off x="762000" y="1905000"/>
            <a:ext cx="304800" cy="838200"/>
            <a:chOff x="432" y="1296"/>
            <a:chExt cx="192" cy="528"/>
          </a:xfrm>
        </p:grpSpPr>
        <p:sp>
          <p:nvSpPr>
            <p:cNvPr id="1395732" name="Rectangle 2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3" name="Freeform 2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34" name="Group 22"/>
          <p:cNvGrpSpPr>
            <a:grpSpLocks/>
          </p:cNvGrpSpPr>
          <p:nvPr/>
        </p:nvGrpSpPr>
        <p:grpSpPr bwMode="auto">
          <a:xfrm>
            <a:off x="609600" y="2057400"/>
            <a:ext cx="304800" cy="838200"/>
            <a:chOff x="432" y="1296"/>
            <a:chExt cx="192" cy="528"/>
          </a:xfrm>
        </p:grpSpPr>
        <p:sp>
          <p:nvSpPr>
            <p:cNvPr id="1395735" name="Rectangle 2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6" name="Freeform 2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9933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37" name="Group 25"/>
          <p:cNvGrpSpPr>
            <a:grpSpLocks/>
          </p:cNvGrpSpPr>
          <p:nvPr/>
        </p:nvGrpSpPr>
        <p:grpSpPr bwMode="auto">
          <a:xfrm>
            <a:off x="457200" y="2209800"/>
            <a:ext cx="304800" cy="838200"/>
            <a:chOff x="432" y="1296"/>
            <a:chExt cx="192" cy="528"/>
          </a:xfrm>
        </p:grpSpPr>
        <p:sp>
          <p:nvSpPr>
            <p:cNvPr id="1395738" name="Rectangle 2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PC</a:t>
              </a:r>
            </a:p>
            <a:p>
              <a:pPr>
                <a:spcBef>
                  <a:spcPct val="0"/>
                </a:spcBef>
              </a:pPr>
              <a:r>
                <a:rPr lang="en-US" sz="1800" b="1"/>
                <a:t>1</a:t>
              </a:r>
            </a:p>
          </p:txBody>
        </p:sp>
        <p:sp>
          <p:nvSpPr>
            <p:cNvPr id="1395739" name="Freeform 2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00FF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40" name="Freeform 28"/>
          <p:cNvSpPr>
            <a:spLocks/>
          </p:cNvSpPr>
          <p:nvPr/>
        </p:nvSpPr>
        <p:spPr bwMode="auto">
          <a:xfrm>
            <a:off x="1752600" y="1981200"/>
            <a:ext cx="2286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1" name="Line 29"/>
          <p:cNvSpPr>
            <a:spLocks noChangeShapeType="1"/>
          </p:cNvSpPr>
          <p:nvPr/>
        </p:nvSpPr>
        <p:spPr bwMode="auto">
          <a:xfrm>
            <a:off x="1219200" y="220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2" name="Line 30"/>
          <p:cNvSpPr>
            <a:spLocks noChangeShapeType="1"/>
          </p:cNvSpPr>
          <p:nvPr/>
        </p:nvSpPr>
        <p:spPr bwMode="auto">
          <a:xfrm>
            <a:off x="1066800" y="236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3" name="Line 31"/>
          <p:cNvSpPr>
            <a:spLocks noChangeShapeType="1"/>
          </p:cNvSpPr>
          <p:nvPr/>
        </p:nvSpPr>
        <p:spPr bwMode="auto">
          <a:xfrm>
            <a:off x="914400" y="2514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4" name="Line 32"/>
          <p:cNvSpPr>
            <a:spLocks noChangeShapeType="1"/>
          </p:cNvSpPr>
          <p:nvPr/>
        </p:nvSpPr>
        <p:spPr bwMode="auto">
          <a:xfrm>
            <a:off x="762000" y="2667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5" name="Line 33"/>
          <p:cNvSpPr>
            <a:spLocks noChangeShapeType="1"/>
          </p:cNvSpPr>
          <p:nvPr/>
        </p:nvSpPr>
        <p:spPr bwMode="auto">
          <a:xfrm flipV="1">
            <a:off x="1905000" y="28194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6" name="Line 34"/>
          <p:cNvSpPr>
            <a:spLocks noChangeShapeType="1"/>
          </p:cNvSpPr>
          <p:nvPr/>
        </p:nvSpPr>
        <p:spPr bwMode="auto">
          <a:xfrm>
            <a:off x="19812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47" name="Rectangle 35"/>
          <p:cNvSpPr>
            <a:spLocks noChangeArrowheads="1"/>
          </p:cNvSpPr>
          <p:nvPr/>
        </p:nvSpPr>
        <p:spPr bwMode="auto">
          <a:xfrm>
            <a:off x="2362200" y="1981200"/>
            <a:ext cx="6858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I$</a:t>
            </a:r>
          </a:p>
        </p:txBody>
      </p:sp>
      <p:grpSp>
        <p:nvGrpSpPr>
          <p:cNvPr id="1395748" name="Group 36"/>
          <p:cNvGrpSpPr>
            <a:grpSpLocks/>
          </p:cNvGrpSpPr>
          <p:nvPr/>
        </p:nvGrpSpPr>
        <p:grpSpPr bwMode="auto">
          <a:xfrm>
            <a:off x="3352800" y="3810000"/>
            <a:ext cx="152400" cy="609600"/>
            <a:chOff x="432" y="2208"/>
            <a:chExt cx="96" cy="384"/>
          </a:xfrm>
        </p:grpSpPr>
        <p:sp>
          <p:nvSpPr>
            <p:cNvPr id="1395749" name="Rectangle 37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50" name="Freeform 38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51" name="Group 39"/>
          <p:cNvGrpSpPr>
            <a:grpSpLocks/>
          </p:cNvGrpSpPr>
          <p:nvPr/>
        </p:nvGrpSpPr>
        <p:grpSpPr bwMode="auto">
          <a:xfrm>
            <a:off x="3352800" y="1981200"/>
            <a:ext cx="304800" cy="838200"/>
            <a:chOff x="432" y="1296"/>
            <a:chExt cx="192" cy="528"/>
          </a:xfrm>
        </p:grpSpPr>
        <p:sp>
          <p:nvSpPr>
            <p:cNvPr id="1395752" name="Rectangle 4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IR</a:t>
              </a:r>
            </a:p>
          </p:txBody>
        </p:sp>
        <p:sp>
          <p:nvSpPr>
            <p:cNvPr id="1395753" name="Freeform 4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54" name="Line 42"/>
          <p:cNvSpPr>
            <a:spLocks noChangeShapeType="1"/>
          </p:cNvSpPr>
          <p:nvPr/>
        </p:nvSpPr>
        <p:spPr bwMode="auto">
          <a:xfrm>
            <a:off x="3048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55" name="Rectangle 43"/>
          <p:cNvSpPr>
            <a:spLocks noChangeArrowheads="1"/>
          </p:cNvSpPr>
          <p:nvPr/>
        </p:nvSpPr>
        <p:spPr bwMode="auto">
          <a:xfrm>
            <a:off x="4495800" y="1857375"/>
            <a:ext cx="990600" cy="777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6" name="Rectangle 44"/>
          <p:cNvSpPr>
            <a:spLocks noChangeArrowheads="1"/>
          </p:cNvSpPr>
          <p:nvPr/>
        </p:nvSpPr>
        <p:spPr bwMode="auto">
          <a:xfrm>
            <a:off x="4343400" y="1949450"/>
            <a:ext cx="990600" cy="777875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7" name="Rectangle 45"/>
          <p:cNvSpPr>
            <a:spLocks noChangeArrowheads="1"/>
          </p:cNvSpPr>
          <p:nvPr/>
        </p:nvSpPr>
        <p:spPr bwMode="auto">
          <a:xfrm>
            <a:off x="4191000" y="2041525"/>
            <a:ext cx="990600" cy="777875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8" name="Rectangle 46"/>
          <p:cNvSpPr>
            <a:spLocks noChangeArrowheads="1"/>
          </p:cNvSpPr>
          <p:nvPr/>
        </p:nvSpPr>
        <p:spPr bwMode="auto">
          <a:xfrm>
            <a:off x="4038600" y="2133600"/>
            <a:ext cx="990600" cy="7778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GPR1</a:t>
            </a:r>
          </a:p>
        </p:txBody>
      </p:sp>
      <p:sp>
        <p:nvSpPr>
          <p:cNvPr id="1395759" name="Line 47"/>
          <p:cNvSpPr>
            <a:spLocks noChangeShapeType="1"/>
          </p:cNvSpPr>
          <p:nvPr/>
        </p:nvSpPr>
        <p:spPr bwMode="auto">
          <a:xfrm>
            <a:off x="3657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0" name="Line 48"/>
          <p:cNvSpPr>
            <a:spLocks noChangeShapeType="1"/>
          </p:cNvSpPr>
          <p:nvPr/>
        </p:nvSpPr>
        <p:spPr bwMode="auto">
          <a:xfrm>
            <a:off x="35052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1" name="Line 49"/>
          <p:cNvSpPr>
            <a:spLocks noChangeShapeType="1"/>
          </p:cNvSpPr>
          <p:nvPr/>
        </p:nvSpPr>
        <p:spPr bwMode="auto">
          <a:xfrm flipV="1">
            <a:off x="4648200" y="3048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2" name="Line 50"/>
          <p:cNvSpPr>
            <a:spLocks noChangeShapeType="1"/>
          </p:cNvSpPr>
          <p:nvPr/>
        </p:nvSpPr>
        <p:spPr bwMode="auto">
          <a:xfrm>
            <a:off x="55626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63" name="Line 51"/>
          <p:cNvSpPr>
            <a:spLocks noChangeShapeType="1"/>
          </p:cNvSpPr>
          <p:nvPr/>
        </p:nvSpPr>
        <p:spPr bwMode="auto">
          <a:xfrm>
            <a:off x="55626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64" name="Group 52"/>
          <p:cNvGrpSpPr>
            <a:grpSpLocks/>
          </p:cNvGrpSpPr>
          <p:nvPr/>
        </p:nvGrpSpPr>
        <p:grpSpPr bwMode="auto">
          <a:xfrm>
            <a:off x="5791200" y="1600200"/>
            <a:ext cx="304800" cy="838200"/>
            <a:chOff x="432" y="1296"/>
            <a:chExt cx="192" cy="528"/>
          </a:xfrm>
        </p:grpSpPr>
        <p:sp>
          <p:nvSpPr>
            <p:cNvPr id="1395765" name="Rectangle 5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X</a:t>
              </a:r>
            </a:p>
          </p:txBody>
        </p:sp>
        <p:sp>
          <p:nvSpPr>
            <p:cNvPr id="1395766" name="Freeform 5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67" name="Group 55"/>
          <p:cNvGrpSpPr>
            <a:grpSpLocks/>
          </p:cNvGrpSpPr>
          <p:nvPr/>
        </p:nvGrpSpPr>
        <p:grpSpPr bwMode="auto">
          <a:xfrm>
            <a:off x="5791200" y="2514600"/>
            <a:ext cx="304800" cy="838200"/>
            <a:chOff x="432" y="1296"/>
            <a:chExt cx="192" cy="528"/>
          </a:xfrm>
        </p:grpSpPr>
        <p:sp>
          <p:nvSpPr>
            <p:cNvPr id="1395768" name="Rectangle 5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1800" b="1"/>
                <a:t>Y</a:t>
              </a:r>
            </a:p>
          </p:txBody>
        </p:sp>
        <p:sp>
          <p:nvSpPr>
            <p:cNvPr id="1395769" name="Freeform 5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70" name="Freeform 58"/>
          <p:cNvSpPr>
            <a:spLocks/>
          </p:cNvSpPr>
          <p:nvPr/>
        </p:nvSpPr>
        <p:spPr bwMode="auto">
          <a:xfrm>
            <a:off x="6324600" y="1828800"/>
            <a:ext cx="3810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240" y="624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24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71" name="Group 59"/>
          <p:cNvGrpSpPr>
            <a:grpSpLocks/>
          </p:cNvGrpSpPr>
          <p:nvPr/>
        </p:nvGrpSpPr>
        <p:grpSpPr bwMode="auto">
          <a:xfrm>
            <a:off x="5791200" y="3810000"/>
            <a:ext cx="152400" cy="609600"/>
            <a:chOff x="432" y="2208"/>
            <a:chExt cx="96" cy="384"/>
          </a:xfrm>
        </p:grpSpPr>
        <p:sp>
          <p:nvSpPr>
            <p:cNvPr id="1395772" name="Rectangle 6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73" name="Freeform 6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5774" name="Group 62"/>
          <p:cNvGrpSpPr>
            <a:grpSpLocks/>
          </p:cNvGrpSpPr>
          <p:nvPr/>
        </p:nvGrpSpPr>
        <p:grpSpPr bwMode="auto">
          <a:xfrm>
            <a:off x="3962400" y="4038600"/>
            <a:ext cx="354013" cy="457200"/>
            <a:chOff x="624" y="2448"/>
            <a:chExt cx="223" cy="288"/>
          </a:xfrm>
        </p:grpSpPr>
        <p:sp>
          <p:nvSpPr>
            <p:cNvPr id="1395775" name="Line 63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5776" name="Text Box 64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/>
                <a:t>2</a:t>
              </a:r>
            </a:p>
          </p:txBody>
        </p:sp>
      </p:grpSp>
      <p:sp>
        <p:nvSpPr>
          <p:cNvPr id="1395777" name="Line 65"/>
          <p:cNvSpPr>
            <a:spLocks noChangeShapeType="1"/>
          </p:cNvSpPr>
          <p:nvPr/>
        </p:nvSpPr>
        <p:spPr bwMode="auto">
          <a:xfrm>
            <a:off x="60960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78" name="Line 66"/>
          <p:cNvSpPr>
            <a:spLocks noChangeShapeType="1"/>
          </p:cNvSpPr>
          <p:nvPr/>
        </p:nvSpPr>
        <p:spPr bwMode="auto">
          <a:xfrm>
            <a:off x="60960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79" name="Group 67"/>
          <p:cNvGrpSpPr>
            <a:grpSpLocks/>
          </p:cNvGrpSpPr>
          <p:nvPr/>
        </p:nvGrpSpPr>
        <p:grpSpPr bwMode="auto">
          <a:xfrm>
            <a:off x="6934200" y="2057400"/>
            <a:ext cx="152400" cy="838200"/>
            <a:chOff x="432" y="1296"/>
            <a:chExt cx="192" cy="528"/>
          </a:xfrm>
        </p:grpSpPr>
        <p:sp>
          <p:nvSpPr>
            <p:cNvPr id="1395780" name="Rectangle 68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1800" b="1"/>
            </a:p>
          </p:txBody>
        </p:sp>
        <p:sp>
          <p:nvSpPr>
            <p:cNvPr id="1395781" name="Freeform 69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82" name="Line 70"/>
          <p:cNvSpPr>
            <a:spLocks noChangeShapeType="1"/>
          </p:cNvSpPr>
          <p:nvPr/>
        </p:nvSpPr>
        <p:spPr bwMode="auto">
          <a:xfrm>
            <a:off x="6705600" y="2438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83" name="Group 71"/>
          <p:cNvGrpSpPr>
            <a:grpSpLocks/>
          </p:cNvGrpSpPr>
          <p:nvPr/>
        </p:nvGrpSpPr>
        <p:grpSpPr bwMode="auto">
          <a:xfrm>
            <a:off x="6934200" y="2971800"/>
            <a:ext cx="152400" cy="838200"/>
            <a:chOff x="432" y="1296"/>
            <a:chExt cx="192" cy="528"/>
          </a:xfrm>
        </p:grpSpPr>
        <p:sp>
          <p:nvSpPr>
            <p:cNvPr id="1395784" name="Rectangle 72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1800" b="1"/>
            </a:p>
          </p:txBody>
        </p:sp>
        <p:sp>
          <p:nvSpPr>
            <p:cNvPr id="1395785" name="Freeform 73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86" name="Freeform 74"/>
          <p:cNvSpPr>
            <a:spLocks/>
          </p:cNvSpPr>
          <p:nvPr/>
        </p:nvSpPr>
        <p:spPr bwMode="auto">
          <a:xfrm>
            <a:off x="6172200" y="2819400"/>
            <a:ext cx="762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80" y="432"/>
              </a:cxn>
            </a:cxnLst>
            <a:rect l="0" t="0" r="r" b="b"/>
            <a:pathLst>
              <a:path w="480" h="432">
                <a:moveTo>
                  <a:pt x="0" y="0"/>
                </a:moveTo>
                <a:lnTo>
                  <a:pt x="0" y="432"/>
                </a:lnTo>
                <a:lnTo>
                  <a:pt x="480" y="43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87" name="Rectangle 75"/>
          <p:cNvSpPr>
            <a:spLocks noChangeArrowheads="1"/>
          </p:cNvSpPr>
          <p:nvPr/>
        </p:nvSpPr>
        <p:spPr bwMode="auto">
          <a:xfrm>
            <a:off x="7391400" y="2286000"/>
            <a:ext cx="4572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D$</a:t>
            </a:r>
          </a:p>
        </p:txBody>
      </p:sp>
      <p:sp>
        <p:nvSpPr>
          <p:cNvPr id="1395788" name="Line 76"/>
          <p:cNvSpPr>
            <a:spLocks noChangeShapeType="1"/>
          </p:cNvSpPr>
          <p:nvPr/>
        </p:nvSpPr>
        <p:spPr bwMode="auto">
          <a:xfrm>
            <a:off x="7086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89" name="Line 77"/>
          <p:cNvSpPr>
            <a:spLocks noChangeShapeType="1"/>
          </p:cNvSpPr>
          <p:nvPr/>
        </p:nvSpPr>
        <p:spPr bwMode="auto">
          <a:xfrm>
            <a:off x="70866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95790" name="Group 78"/>
          <p:cNvGrpSpPr>
            <a:grpSpLocks/>
          </p:cNvGrpSpPr>
          <p:nvPr/>
        </p:nvGrpSpPr>
        <p:grpSpPr bwMode="auto">
          <a:xfrm>
            <a:off x="8458200" y="2514600"/>
            <a:ext cx="152400" cy="838200"/>
            <a:chOff x="432" y="1296"/>
            <a:chExt cx="192" cy="528"/>
          </a:xfrm>
        </p:grpSpPr>
        <p:sp>
          <p:nvSpPr>
            <p:cNvPr id="1395791" name="Rectangle 79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1800" b="1"/>
            </a:p>
          </p:txBody>
        </p:sp>
        <p:sp>
          <p:nvSpPr>
            <p:cNvPr id="1395792" name="Freeform 80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5793" name="Line 81"/>
          <p:cNvSpPr>
            <a:spLocks noChangeShapeType="1"/>
          </p:cNvSpPr>
          <p:nvPr/>
        </p:nvSpPr>
        <p:spPr bwMode="auto">
          <a:xfrm>
            <a:off x="7848600" y="312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4" name="Freeform 82"/>
          <p:cNvSpPr>
            <a:spLocks/>
          </p:cNvSpPr>
          <p:nvPr/>
        </p:nvSpPr>
        <p:spPr bwMode="auto">
          <a:xfrm>
            <a:off x="8077200" y="2438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5" name="Line 83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6" name="Freeform 84"/>
          <p:cNvSpPr>
            <a:spLocks/>
          </p:cNvSpPr>
          <p:nvPr/>
        </p:nvSpPr>
        <p:spPr bwMode="auto">
          <a:xfrm>
            <a:off x="7162800" y="1981200"/>
            <a:ext cx="914400" cy="609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480" y="0"/>
              </a:cxn>
              <a:cxn ang="0">
                <a:pos x="480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384"/>
                </a:lnTo>
                <a:lnTo>
                  <a:pt x="576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7" name="Line 85"/>
          <p:cNvSpPr>
            <a:spLocks noChangeShapeType="1"/>
          </p:cNvSpPr>
          <p:nvPr/>
        </p:nvSpPr>
        <p:spPr bwMode="auto">
          <a:xfrm>
            <a:off x="5943600" y="4114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798" name="Freeform 86"/>
          <p:cNvSpPr>
            <a:spLocks/>
          </p:cNvSpPr>
          <p:nvPr/>
        </p:nvSpPr>
        <p:spPr bwMode="auto">
          <a:xfrm>
            <a:off x="4800600" y="1219200"/>
            <a:ext cx="4114800" cy="1676400"/>
          </a:xfrm>
          <a:custGeom>
            <a:avLst/>
            <a:gdLst/>
            <a:ahLst/>
            <a:cxnLst>
              <a:cxn ang="0">
                <a:pos x="2400" y="1056"/>
              </a:cxn>
              <a:cxn ang="0">
                <a:pos x="2592" y="1056"/>
              </a:cxn>
              <a:cxn ang="0">
                <a:pos x="2592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592" h="1056">
                <a:moveTo>
                  <a:pt x="2400" y="1056"/>
                </a:moveTo>
                <a:lnTo>
                  <a:pt x="2592" y="1056"/>
                </a:lnTo>
                <a:lnTo>
                  <a:pt x="2592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39438-BDCD-2048-85BB-F03C73EF32B7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762000"/>
          </a:xfrm>
        </p:spPr>
        <p:txBody>
          <a:bodyPr/>
          <a:lstStyle/>
          <a:p>
            <a:r>
              <a:rPr lang="en-US"/>
              <a:t>Multithreading Costs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5257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Each thread requires its own user state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PC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GPRs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Also, needs its own system state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virtual memory page table base register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exception handling registers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800" i="1"/>
              <a:t>Other overheads: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Additional cache/TLB conflicts from competing threads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(or add larger cache/TLB capacity)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More OS overhead to schedule more threads (where do all these threads come from?)</a:t>
            </a:r>
            <a:endParaRPr lang="en-US" sz="2000" i="1"/>
          </a:p>
          <a:p>
            <a:pPr lvl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E795D-8A21-7F4F-82FE-8C4B241172FA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0"/>
            <a:ext cx="7162800" cy="1143000"/>
          </a:xfrm>
        </p:spPr>
        <p:txBody>
          <a:bodyPr/>
          <a:lstStyle/>
          <a:p>
            <a:r>
              <a:rPr lang="en-US"/>
              <a:t>Thread Scheduling Policies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1372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Fixed interleave </a:t>
            </a:r>
            <a:r>
              <a:rPr lang="en-US" sz="2000" i="1"/>
              <a:t>(CDC 6600 PPUs, 1964)</a:t>
            </a:r>
          </a:p>
          <a:p>
            <a:pPr lvl="1">
              <a:lnSpc>
                <a:spcPct val="80000"/>
              </a:lnSpc>
            </a:pPr>
            <a:r>
              <a:rPr lang="en-US"/>
              <a:t>Each of N threads executes one instruction every N cycles</a:t>
            </a:r>
          </a:p>
          <a:p>
            <a:pPr lvl="1">
              <a:lnSpc>
                <a:spcPct val="80000"/>
              </a:lnSpc>
            </a:pPr>
            <a:r>
              <a:rPr lang="en-US"/>
              <a:t>If thread not ready to go in its slot, insert pipeline bubble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Software-controlled interleave </a:t>
            </a:r>
            <a:r>
              <a:rPr lang="en-US" sz="2000" i="1"/>
              <a:t>(TI ASC PPUs, 1971)</a:t>
            </a:r>
          </a:p>
          <a:p>
            <a:pPr lvl="1">
              <a:lnSpc>
                <a:spcPct val="80000"/>
              </a:lnSpc>
            </a:pPr>
            <a:r>
              <a:rPr lang="en-US"/>
              <a:t>OS allocates S pipeline slots amongst N threads</a:t>
            </a:r>
          </a:p>
          <a:p>
            <a:pPr lvl="1">
              <a:lnSpc>
                <a:spcPct val="80000"/>
              </a:lnSpc>
            </a:pPr>
            <a:r>
              <a:rPr lang="en-US"/>
              <a:t>Hardware performs fixed interleave over S slots, executing whichever thread is in that slot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 lvl="1"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Hardware-controlled thread scheduling </a:t>
            </a:r>
            <a:r>
              <a:rPr lang="en-US" sz="2000" i="1"/>
              <a:t>(HEP, 1982)</a:t>
            </a:r>
          </a:p>
          <a:p>
            <a:pPr lvl="1">
              <a:lnSpc>
                <a:spcPct val="80000"/>
              </a:lnSpc>
            </a:pPr>
            <a:r>
              <a:rPr lang="en-US"/>
              <a:t>Hardware keeps track of which threads are ready to go</a:t>
            </a:r>
          </a:p>
          <a:p>
            <a:pPr lvl="1">
              <a:lnSpc>
                <a:spcPct val="80000"/>
              </a:lnSpc>
            </a:pPr>
            <a:r>
              <a:rPr lang="en-US"/>
              <a:t>Picks next thread to execute based on hardware priority scheme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  <p:sp>
        <p:nvSpPr>
          <p:cNvPr id="1399812" name="Rectangle 4"/>
          <p:cNvSpPr>
            <a:spLocks noChangeArrowheads="1"/>
          </p:cNvSpPr>
          <p:nvPr/>
        </p:nvSpPr>
        <p:spPr bwMode="auto">
          <a:xfrm>
            <a:off x="21336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3" name="Rectangle 5"/>
          <p:cNvSpPr>
            <a:spLocks noChangeArrowheads="1"/>
          </p:cNvSpPr>
          <p:nvPr/>
        </p:nvSpPr>
        <p:spPr bwMode="auto">
          <a:xfrm>
            <a:off x="24384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4" name="Rectangle 6"/>
          <p:cNvSpPr>
            <a:spLocks noChangeArrowheads="1"/>
          </p:cNvSpPr>
          <p:nvPr/>
        </p:nvSpPr>
        <p:spPr bwMode="auto">
          <a:xfrm>
            <a:off x="27432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5" name="Rectangle 7"/>
          <p:cNvSpPr>
            <a:spLocks noChangeArrowheads="1"/>
          </p:cNvSpPr>
          <p:nvPr/>
        </p:nvSpPr>
        <p:spPr bwMode="auto">
          <a:xfrm>
            <a:off x="3048000" y="403860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6" name="Rectangle 8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7" name="Rectangle 9"/>
          <p:cNvSpPr>
            <a:spLocks noChangeArrowheads="1"/>
          </p:cNvSpPr>
          <p:nvPr/>
        </p:nvSpPr>
        <p:spPr bwMode="auto">
          <a:xfrm>
            <a:off x="36576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8" name="Rectangle 10"/>
          <p:cNvSpPr>
            <a:spLocks noChangeArrowheads="1"/>
          </p:cNvSpPr>
          <p:nvPr/>
        </p:nvSpPr>
        <p:spPr bwMode="auto">
          <a:xfrm>
            <a:off x="39624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19" name="Rectangle 11"/>
          <p:cNvSpPr>
            <a:spLocks noChangeArrowheads="1"/>
          </p:cNvSpPr>
          <p:nvPr/>
        </p:nvSpPr>
        <p:spPr bwMode="auto">
          <a:xfrm>
            <a:off x="4267200" y="403860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0" name="Rectangle 12"/>
          <p:cNvSpPr>
            <a:spLocks noChangeArrowheads="1"/>
          </p:cNvSpPr>
          <p:nvPr/>
        </p:nvSpPr>
        <p:spPr bwMode="auto">
          <a:xfrm>
            <a:off x="45720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1" name="Rectangle 13"/>
          <p:cNvSpPr>
            <a:spLocks noChangeArrowheads="1"/>
          </p:cNvSpPr>
          <p:nvPr/>
        </p:nvSpPr>
        <p:spPr bwMode="auto">
          <a:xfrm>
            <a:off x="48768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2" name="Rectangle 14"/>
          <p:cNvSpPr>
            <a:spLocks noChangeArrowheads="1"/>
          </p:cNvSpPr>
          <p:nvPr/>
        </p:nvSpPr>
        <p:spPr bwMode="auto">
          <a:xfrm>
            <a:off x="5181600" y="4038600"/>
            <a:ext cx="304800" cy="30480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3" name="Rectangle 15"/>
          <p:cNvSpPr>
            <a:spLocks noChangeArrowheads="1"/>
          </p:cNvSpPr>
          <p:nvPr/>
        </p:nvSpPr>
        <p:spPr bwMode="auto">
          <a:xfrm>
            <a:off x="54864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4" name="Rectangle 16"/>
          <p:cNvSpPr>
            <a:spLocks noChangeArrowheads="1"/>
          </p:cNvSpPr>
          <p:nvPr/>
        </p:nvSpPr>
        <p:spPr bwMode="auto">
          <a:xfrm>
            <a:off x="57912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5" name="Rectangle 17"/>
          <p:cNvSpPr>
            <a:spLocks noChangeArrowheads="1"/>
          </p:cNvSpPr>
          <p:nvPr/>
        </p:nvSpPr>
        <p:spPr bwMode="auto">
          <a:xfrm>
            <a:off x="6096000" y="4038600"/>
            <a:ext cx="304800" cy="3048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6" name="Rectangle 18"/>
          <p:cNvSpPr>
            <a:spLocks noChangeArrowheads="1"/>
          </p:cNvSpPr>
          <p:nvPr/>
        </p:nvSpPr>
        <p:spPr bwMode="auto">
          <a:xfrm>
            <a:off x="6400800" y="4038600"/>
            <a:ext cx="304800" cy="3048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9827" name="Rectangle 19"/>
          <p:cNvSpPr>
            <a:spLocks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2470</TotalTime>
  <Pages>12</Pages>
  <Words>2435</Words>
  <Application>Microsoft Macintosh PowerPoint</Application>
  <PresentationFormat>Letter Paper (8.5x11 in)</PresentationFormat>
  <Paragraphs>452</Paragraphs>
  <Slides>36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CS252-template</vt:lpstr>
      <vt:lpstr>CS 152 Computer Architecture and Engineering   Lecture 14: Multithreading  </vt:lpstr>
      <vt:lpstr>Last Time Lecture 13: VLIW</vt:lpstr>
      <vt:lpstr>Multithreading</vt:lpstr>
      <vt:lpstr>Pipeline Hazards</vt:lpstr>
      <vt:lpstr>Multithreading</vt:lpstr>
      <vt:lpstr>CDC 6600 Peripheral Processors (Cray, 1964)</vt:lpstr>
      <vt:lpstr>Simple Multithreaded Pipeline</vt:lpstr>
      <vt:lpstr>Multithreading Costs</vt:lpstr>
      <vt:lpstr>Thread Scheduling Policies</vt:lpstr>
      <vt:lpstr>Denelcor HEP (Burton Smith, 1982)</vt:lpstr>
      <vt:lpstr>Tera MTA (1990-)</vt:lpstr>
      <vt:lpstr>MTA Pipeline</vt:lpstr>
      <vt:lpstr>Coarse-Grain Multithreading</vt:lpstr>
      <vt:lpstr>MIT Alewife (1990)</vt:lpstr>
      <vt:lpstr>IBM PowerPC RS64-IV (2000)</vt:lpstr>
      <vt:lpstr>Oracle/Sun Niagara processors</vt:lpstr>
      <vt:lpstr>Oracle/Sun Niagara-3, “Rainbow Falls” 2009</vt:lpstr>
      <vt:lpstr>CS152 Administrivia</vt:lpstr>
      <vt:lpstr>EECS Undergraduate Town Hall</vt:lpstr>
      <vt:lpstr>Simultaneous Multithreading (SMT) for OoO Superscalars</vt:lpstr>
      <vt:lpstr>For most apps, most execution units lie idle in an OoO superscalar</vt:lpstr>
      <vt:lpstr>Superscalar Machine Efficiency</vt:lpstr>
      <vt:lpstr>Vertical Multithreading</vt:lpstr>
      <vt:lpstr>Chip Multiprocessing (CMP)</vt:lpstr>
      <vt:lpstr>Ideal Superscalar Multithreading  [Tullsen, Eggers, Levy, UW, 1995]</vt:lpstr>
      <vt:lpstr>O-o-O Simultaneous Multithreading [Tullsen, Eggers, Emer, Levy, Stamm, Lo, DEC/UW, 1996] </vt:lpstr>
      <vt:lpstr>IBM Power 4</vt:lpstr>
      <vt:lpstr>Slide 28</vt:lpstr>
      <vt:lpstr>Power 5 data flow ...</vt:lpstr>
      <vt:lpstr>Changes in Power 5 to support SMT</vt:lpstr>
      <vt:lpstr>Pentium-4 Hyperthreading (2002)</vt:lpstr>
      <vt:lpstr>Initial Performance of SMT</vt:lpstr>
      <vt:lpstr>SMT adaptation to parallelism type </vt:lpstr>
      <vt:lpstr>Icount Choosing Policy</vt:lpstr>
      <vt:lpstr>Summary: Multithreaded Categories</vt:lpstr>
      <vt:lpstr>Acknowledgements</vt:lpstr>
    </vt:vector>
  </TitlesOfParts>
  <Company>UC Berkeley-EECS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XX - TOPIC  </dc:title>
  <dc:creator> </dc:creator>
  <cp:keywords/>
  <dc:description/>
  <cp:lastModifiedBy>Krste Asanovic</cp:lastModifiedBy>
  <cp:revision>213</cp:revision>
  <cp:lastPrinted>2007-09-11T09:10:58Z</cp:lastPrinted>
  <dcterms:created xsi:type="dcterms:W3CDTF">2011-03-16T03:19:27Z</dcterms:created>
  <dcterms:modified xsi:type="dcterms:W3CDTF">2011-03-16T03:46:24Z</dcterms:modified>
</cp:coreProperties>
</file>