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2" r:id="rId2"/>
    <p:sldId id="570" r:id="rId3"/>
    <p:sldId id="780" r:id="rId4"/>
    <p:sldId id="781" r:id="rId5"/>
    <p:sldId id="782" r:id="rId6"/>
    <p:sldId id="783" r:id="rId7"/>
    <p:sldId id="784" r:id="rId8"/>
    <p:sldId id="785" r:id="rId9"/>
    <p:sldId id="750" r:id="rId10"/>
    <p:sldId id="751" r:id="rId11"/>
    <p:sldId id="752" r:id="rId12"/>
    <p:sldId id="753" r:id="rId13"/>
    <p:sldId id="755" r:id="rId14"/>
    <p:sldId id="754" r:id="rId15"/>
    <p:sldId id="756" r:id="rId16"/>
    <p:sldId id="757" r:id="rId17"/>
    <p:sldId id="758" r:id="rId18"/>
    <p:sldId id="759" r:id="rId19"/>
    <p:sldId id="760" r:id="rId20"/>
    <p:sldId id="747" r:id="rId21"/>
    <p:sldId id="761" r:id="rId22"/>
    <p:sldId id="762" r:id="rId23"/>
    <p:sldId id="763" r:id="rId24"/>
    <p:sldId id="764" r:id="rId25"/>
    <p:sldId id="786" r:id="rId26"/>
    <p:sldId id="787" r:id="rId27"/>
    <p:sldId id="788" r:id="rId28"/>
    <p:sldId id="789" r:id="rId29"/>
    <p:sldId id="790" r:id="rId30"/>
    <p:sldId id="791" r:id="rId31"/>
    <p:sldId id="792" r:id="rId32"/>
    <p:sldId id="793" r:id="rId33"/>
    <p:sldId id="794" r:id="rId34"/>
    <p:sldId id="531" r:id="rId35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94" autoAdjust="0"/>
    <p:restoredTop sz="94595" autoAdjust="0"/>
  </p:normalViewPr>
  <p:slideViewPr>
    <p:cSldViewPr>
      <p:cViewPr varScale="1">
        <p:scale>
          <a:sx n="144" d="100"/>
          <a:sy n="144" d="100"/>
        </p:scale>
        <p:origin x="-1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7A5AC729-BAF2-7540-B5E7-E203BF01C8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78D64CA-BC36-2A48-BF44-EFD5136C4E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CA7DAFAA-BCE3-EF4D-BF20-4265EFC9FAE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B5601-723F-EF41-A1F2-E460ABD761B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/>
              <a:pPr/>
              <a:t>15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/>
              <a:pPr/>
              <a:t>16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/>
              <a:pPr/>
              <a:t>17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/>
              <a:pPr/>
              <a:t>18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/>
              <a:pPr/>
              <a:t>19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92ECC-4448-0249-9CDA-43F556A8C331}" type="slidenum">
              <a:rPr lang="en-US"/>
              <a:pPr/>
              <a:t>20</a:t>
            </a:fld>
            <a:endParaRPr lang="en-US"/>
          </a:p>
        </p:txBody>
      </p:sp>
      <p:sp>
        <p:nvSpPr>
          <p:cNvPr id="185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21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22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23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24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25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26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27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28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29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9D586-28AD-0845-8A49-574A2F4DBFFE}" type="slidenum">
              <a:rPr lang="en-US"/>
              <a:pPr/>
              <a:t>30</a:t>
            </a:fld>
            <a:endParaRPr lang="en-US"/>
          </a:p>
        </p:txBody>
      </p:sp>
      <p:sp>
        <p:nvSpPr>
          <p:cNvPr id="201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This slide should be redone with predicates…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31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32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33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947C4-AC07-8847-A610-064FD9E16F87}" type="slidenum">
              <a:rPr lang="en-US"/>
              <a:pPr/>
              <a:t>34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ADC27-36FC-274B-BCB4-46B904410B28}" type="slidenum">
              <a:rPr lang="en-US"/>
              <a:pPr/>
              <a:t>3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/>
              <a:pPr/>
              <a:t>9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/>
              <a:pPr/>
              <a:t>10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/>
              <a:pPr/>
              <a:t>11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/>
              <a:pPr/>
              <a:t>12</a:t>
            </a:fld>
            <a:endParaRPr lang="en-US"/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/>
              <a:pPr/>
              <a:t>13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/>
              <a:pPr/>
              <a:t>14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6854F3-2B05-E54A-9AC5-96073E709EC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B78E65-95DC-E044-AAB0-40D7CAFBBCB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33050C-AB65-3E4C-A758-38AC924A32A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59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66A4AA30-6CB4-D749-A0D0-B59A4BA803C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5D02CA-83EF-7A46-84F6-3068A0A5396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F5470C-277C-4F49-937C-1039957B221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68F491-A9C5-FB45-A093-D2450BEBEEF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9EB47F-1460-0C43-9396-D308981DF28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021980-7E4B-9840-9503-F895340BCCC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EFCC1-87E1-8744-A899-0BA3C688834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6E26D8-3ACB-024E-BC17-AE3C87970A5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29CC2F-4F39-6C4F-84F4-2CF749CB290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7B9FC686-96DA-0842-A69E-1D88C19238C0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29415" y="6519446"/>
            <a:ext cx="1595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14</a:t>
            </a:r>
            <a:r>
              <a:rPr lang="en-US" sz="1600" dirty="0" smtClean="0">
                <a:solidFill>
                  <a:srgbClr val="FF0000"/>
                </a:solidFill>
              </a:rPr>
              <a:t>, 2011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66186" y="6519446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</a:t>
            </a:r>
            <a:r>
              <a:rPr lang="en-US" sz="1600" dirty="0" smtClean="0">
                <a:solidFill>
                  <a:srgbClr val="FF0000"/>
                </a:solidFill>
              </a:rPr>
              <a:t>2011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305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13 </a:t>
            </a:r>
            <a:r>
              <a:rPr lang="en-US" dirty="0"/>
              <a:t>- VLIW Machines and Statically Scheduled ILP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1971204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91"/>
              <a:ext cx="913" cy="47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>
                  <a:latin typeface="Verdana" charset="0"/>
                  <a:ea typeface="굴림" charset="-127"/>
                  <a:cs typeface="굴림" charset="-127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066800" y="5257800"/>
            <a:ext cx="2133600" cy="9159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800" i="1" dirty="0">
                <a:latin typeface="Verdana" charset="0"/>
                <a:ea typeface="굴림" charset="-127"/>
                <a:cs typeface="굴림" charset="-127"/>
              </a:rPr>
              <a:t>[ SGI/MIPS Technologies Inc., 1995 ]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770313"/>
            <a:chOff x="816" y="1728"/>
            <a:chExt cx="4128" cy="237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48"/>
              <a:ext cx="1632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366" y="2395"/>
              <a:ext cx="2249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762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74925"/>
            <a:chOff x="1296" y="571"/>
            <a:chExt cx="3024" cy="162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05" y="571"/>
              <a:ext cx="2142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751"/>
              <a:ext cx="153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05038"/>
            <a:chOff x="2832" y="804"/>
            <a:chExt cx="1536" cy="138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751"/>
              <a:ext cx="153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1000" y="4495800"/>
            <a:ext cx="2763838" cy="1963738"/>
            <a:chOff x="2640" y="2832"/>
            <a:chExt cx="1741" cy="1237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93" y="3627"/>
              <a:ext cx="1488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76688"/>
            <a:ext cx="8458200" cy="2409825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822325" y="2338388"/>
            <a:ext cx="2551113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Single 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146425" y="3100388"/>
            <a:ext cx="2746375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Three 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02325" y="3398838"/>
            <a:ext cx="3065463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Four 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101725"/>
            <a:ext cx="7620000" cy="365125"/>
            <a:chOff x="528" y="982"/>
            <a:chExt cx="4800" cy="230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2"/>
              <a:ext cx="4080" cy="230"/>
              <a:chOff x="1248" y="982"/>
              <a:chExt cx="4080" cy="230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2"/>
                <a:ext cx="720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2"/>
                <a:ext cx="912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2"/>
                <a:ext cx="912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2"/>
                <a:ext cx="768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2"/>
                <a:ext cx="768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2"/>
              <a:ext cx="720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Int Op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89025"/>
            <a:ext cx="8305800" cy="4984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VLIW Compiler Responsibilities</a:t>
            </a:r>
            <a:endParaRPr lang="en-US" altLang="ko-KR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3200" dirty="0" smtClean="0"/>
              <a:t>Schedule operations </a:t>
            </a:r>
            <a:r>
              <a:rPr lang="en-US" altLang="ko-KR" sz="3200" dirty="0" smtClean="0"/>
              <a:t>to maximize parallel execution</a:t>
            </a:r>
            <a:br>
              <a:rPr lang="en-US" altLang="ko-KR" sz="3200" dirty="0" smtClean="0"/>
            </a:br>
            <a:endParaRPr lang="en-US" altLang="ko-KR" sz="3200" dirty="0" smtClean="0"/>
          </a:p>
          <a:p>
            <a:r>
              <a:rPr lang="en-US" altLang="ko-KR" sz="3200" dirty="0" smtClean="0"/>
              <a:t>Guarantees intra-instruction parallelism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Schedule </a:t>
            </a:r>
            <a:r>
              <a:rPr lang="en-US" altLang="ko-KR" sz="3200" dirty="0" smtClean="0"/>
              <a:t>to avoid data hazards (no interlocks)</a:t>
            </a:r>
          </a:p>
          <a:p>
            <a:pPr lvl="1"/>
            <a:r>
              <a:rPr lang="en-US" altLang="ko-KR" sz="2400" dirty="0" smtClean="0"/>
              <a:t>Typically separates operations with explicit </a:t>
            </a:r>
            <a:r>
              <a:rPr lang="en-US" altLang="ko-KR" sz="2400" dirty="0" err="1" smtClean="0"/>
              <a:t>NOPs</a:t>
            </a:r>
            <a:endParaRPr lang="en-US" altLang="ko-KR" sz="2400" dirty="0" smtClean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3581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ld </a:t>
            </a: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202113" y="2025650"/>
            <a:ext cx="846137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sd </a:t>
            </a: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r2 </a:t>
            </a: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590800"/>
            <a:ext cx="2840038" cy="24336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 ld f1, 0(r1)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r1, 8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fadd f2, f0, f1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sd f2, 0(r2)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r2, 8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bne r1, r3, 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162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467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f5, 0(r2)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f6, 8(r2)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f7, 16(r2)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f8, 24(r2)</a:t>
            </a:r>
          </a:p>
          <a:p>
            <a:pPr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add r2,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bne r1, r3, 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57850" y="16764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57850" y="19812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57850" y="22860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57850" y="25908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210050" y="259080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57850" y="38100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57850" y="41148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57850" y="44196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57850" y="47244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210050" y="472440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r2</a:t>
            </a: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f5, 0(r2)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f6, 8(r2)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f7, 16(r2)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add r2,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f8, -8(r2)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bne r1, r3, 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86250" y="1066800"/>
            <a:ext cx="3556000" cy="3719513"/>
            <a:chOff x="2700" y="768"/>
            <a:chExt cx="2240" cy="2343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64" y="768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64" y="960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64" y="1152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64" y="1344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96" y="2304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96" y="2496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96" y="2688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96" y="2880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700" y="1344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84" y="2688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86250" y="2286000"/>
            <a:ext cx="3556000" cy="3719513"/>
            <a:chOff x="2700" y="768"/>
            <a:chExt cx="2240" cy="2343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64" y="768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64" y="960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64" y="1152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64" y="1344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96" y="2304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96" y="2496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96" y="2688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96" y="2880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700" y="1344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84" y="2688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86250" y="3505200"/>
            <a:ext cx="3556000" cy="2805113"/>
            <a:chOff x="2700" y="2304"/>
            <a:chExt cx="2240" cy="1767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64" y="2304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64" y="2496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64" y="2688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64" y="2880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96" y="3840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 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700" y="2880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0" name="Rectangle 236"/>
          <p:cNvSpPr>
            <a:spLocks noGrp="1" noChangeArrowheads="1"/>
          </p:cNvSpPr>
          <p:nvPr>
            <p:ph type="body" idx="1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50292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i="1"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dirty="0"/>
              <a:t>Last time in Lecture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physical register file machines remove data values from ROB</a:t>
            </a:r>
          </a:p>
          <a:p>
            <a:pPr lvl="1"/>
            <a:r>
              <a:rPr lang="en-US" dirty="0"/>
              <a:t>All values only read and written during execution</a:t>
            </a:r>
          </a:p>
          <a:p>
            <a:pPr lvl="1"/>
            <a:r>
              <a:rPr lang="en-US" dirty="0"/>
              <a:t>Only register tags held in ROB</a:t>
            </a:r>
          </a:p>
          <a:p>
            <a:pPr lvl="1"/>
            <a:r>
              <a:rPr lang="en-US" dirty="0"/>
              <a:t>Allocate resources (ROB slot, destination physical register, memory reorder queue location) during decode</a:t>
            </a:r>
          </a:p>
          <a:p>
            <a:pPr lvl="1"/>
            <a:r>
              <a:rPr lang="en-US" dirty="0"/>
              <a:t>Issue window can be separated from ROB and made smaller than ROB (allocate in decode, free after instruction completes)</a:t>
            </a:r>
          </a:p>
          <a:p>
            <a:pPr lvl="1"/>
            <a:r>
              <a:rPr lang="en-US" dirty="0"/>
              <a:t>Free resources on commit</a:t>
            </a:r>
          </a:p>
          <a:p>
            <a:r>
              <a:rPr lang="en-US" dirty="0"/>
              <a:t>Speculative store buffer holds store values before commit to allow load-store forwarding</a:t>
            </a:r>
          </a:p>
          <a:p>
            <a:r>
              <a:rPr lang="en-US" dirty="0"/>
              <a:t>Can execute later loads past earlier stores when addresses known, or predicted no 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9C30-C690-2C48-A00C-FA71E3BDF56F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5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85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Quiz</a:t>
            </a:r>
            <a:r>
              <a:rPr lang="en-US" dirty="0" smtClean="0"/>
              <a:t> 3,</a:t>
            </a:r>
            <a:r>
              <a:rPr lang="en-US" dirty="0" smtClean="0"/>
              <a:t> </a:t>
            </a:r>
            <a:r>
              <a:rPr lang="en-US" dirty="0" smtClean="0"/>
              <a:t>Mon</a:t>
            </a:r>
            <a:r>
              <a:rPr lang="en-US" dirty="0" smtClean="0"/>
              <a:t>day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28</a:t>
            </a:r>
            <a:r>
              <a:rPr lang="en-US" dirty="0" smtClean="0"/>
              <a:t> </a:t>
            </a:r>
            <a:r>
              <a:rPr lang="en-US" dirty="0" smtClean="0"/>
              <a:t>(first class back after spring break)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All material on complex pipelining</a:t>
            </a:r>
            <a:r>
              <a:rPr lang="en-US" dirty="0" smtClean="0"/>
              <a:t> and branch prediction (L10-L12, </a:t>
            </a:r>
            <a:r>
              <a:rPr lang="en-US" dirty="0" smtClean="0"/>
              <a:t>plus review at start of </a:t>
            </a:r>
            <a:r>
              <a:rPr lang="en-US" dirty="0" smtClean="0"/>
              <a:t>L13)</a:t>
            </a:r>
            <a:r>
              <a:rPr lang="en-US" dirty="0" smtClean="0"/>
              <a:t>, PS3, Lab 3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828800"/>
            <a:ext cx="4419600" cy="155733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81000" y="1143000"/>
            <a:ext cx="3886200" cy="4876800"/>
            <a:chOff x="960" y="1056"/>
            <a:chExt cx="2448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60" y="2112"/>
              <a:ext cx="100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Basic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52800" y="1981200"/>
            <a:ext cx="5486400" cy="229076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sz="2000" i="1">
                <a:ea typeface="굴림" charset="-127"/>
                <a:cs typeface="굴림" charset="-127"/>
              </a:rPr>
              <a:t>trace</a:t>
            </a:r>
            <a:r>
              <a:rPr lang="en-US" altLang="ko-KR" sz="200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Use </a:t>
            </a:r>
            <a:r>
              <a:rPr lang="en-US" altLang="ko-KR" sz="2000" u="sng">
                <a:ea typeface="굴림" charset="-127"/>
                <a:cs typeface="굴림" charset="-127"/>
              </a:rPr>
              <a:t>profiling feedback</a:t>
            </a:r>
            <a:r>
              <a:rPr lang="en-US" altLang="ko-KR" sz="200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Add fixup code to cope with branches jumping out of trace</a:t>
            </a:r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21687" cy="46497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optimal schedule varies with branch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3098800"/>
            <a:ext cx="8116888" cy="34099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used in Multiflow Trace</a:t>
            </a:r>
          </a:p>
          <a:p>
            <a:pPr lvl="2"/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DSPs, Intel IA-64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Cydra-5 UniOp instructions</a:t>
            </a:r>
          </a:p>
          <a:p>
            <a:endParaRPr lang="en-US" altLang="ko-KR" sz="200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638800" y="6578600"/>
            <a:ext cx="2895600" cy="279400"/>
          </a:xfrm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292975" cy="441325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Intel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Itanium, EPIC </a:t>
            </a:r>
            <a:r>
              <a:rPr lang="en-US" altLang="ko-KR" dirty="0">
                <a:ea typeface="굴림" charset="-127"/>
                <a:cs typeface="굴림" charset="-127"/>
              </a:rPr>
              <a:t>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23604"/>
            <a:ext cx="7924800" cy="331078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Computing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</a:t>
            </a:r>
            <a:r>
              <a:rPr lang="en-US" altLang="ko-KR" dirty="0" smtClean="0">
                <a:ea typeface="굴림" charset="-127"/>
                <a:cs typeface="굴림" charset="-127"/>
              </a:rPr>
              <a:t>code-compatible </a:t>
            </a:r>
            <a:r>
              <a:rPr lang="en-US" altLang="ko-KR" dirty="0">
                <a:ea typeface="굴림" charset="-127"/>
                <a:cs typeface="굴림" charset="-127"/>
              </a:rPr>
              <a:t>VLIW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Merced was </a:t>
            </a:r>
            <a:r>
              <a:rPr lang="en-US" altLang="ko-KR" dirty="0">
                <a:ea typeface="굴림" charset="-127"/>
                <a:cs typeface="굴림" charset="-127"/>
              </a:rPr>
              <a:t>first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 implementation </a:t>
            </a:r>
            <a:r>
              <a:rPr lang="en-US" altLang="ko-KR" dirty="0">
                <a:ea typeface="굴림" charset="-127"/>
                <a:cs typeface="굴림" charset="-127"/>
              </a:rPr>
              <a:t>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</a:t>
            </a:r>
            <a:r>
              <a:rPr lang="en-US" altLang="ko-KR" dirty="0" smtClean="0">
                <a:ea typeface="굴림" charset="-127"/>
                <a:cs typeface="굴림" charset="-127"/>
              </a:rPr>
              <a:t>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Poulson</a:t>
            </a:r>
            <a:r>
              <a:rPr lang="en-US" altLang="ko-KR" dirty="0" smtClean="0">
                <a:ea typeface="굴림" charset="-127"/>
                <a:cs typeface="굴림" charset="-127"/>
              </a:rPr>
              <a:t>, eight cores</a:t>
            </a:r>
            <a:r>
              <a:rPr lang="en-US" altLang="ko-KR" dirty="0">
                <a:ea typeface="굴림" charset="-127"/>
                <a:cs typeface="굴림" charset="-127"/>
              </a:rPr>
              <a:t>,</a:t>
            </a:r>
            <a:r>
              <a:rPr lang="en-US" altLang="ko-KR" dirty="0" smtClean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32nm, announced 2011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36600"/>
          </a:xfrm>
        </p:spPr>
        <p:txBody>
          <a:bodyPr/>
          <a:lstStyle/>
          <a:p>
            <a:r>
              <a:rPr lang="en-US" dirty="0" smtClean="0"/>
              <a:t>Eight Core </a:t>
            </a:r>
            <a:r>
              <a:rPr lang="en-US" dirty="0"/>
              <a:t>Itanium </a:t>
            </a:r>
            <a:r>
              <a:rPr lang="en-US" dirty="0" smtClean="0"/>
              <a:t>“</a:t>
            </a:r>
            <a:r>
              <a:rPr lang="en-US" dirty="0" err="1" smtClean="0"/>
              <a:t>Poulson</a:t>
            </a:r>
            <a:r>
              <a:rPr lang="en-US" dirty="0" smtClean="0"/>
              <a:t>” </a:t>
            </a:r>
            <a:r>
              <a:rPr lang="en-US" sz="2400" i="1" dirty="0"/>
              <a:t>[Intel </a:t>
            </a:r>
            <a:r>
              <a:rPr lang="en-US" sz="2400" i="1" dirty="0" smtClean="0"/>
              <a:t>2011]</a:t>
            </a:r>
            <a:endParaRPr lang="en-US" dirty="0"/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4114800"/>
            <a:ext cx="3765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8 cores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1-cycle 16KB L1 </a:t>
            </a:r>
            <a:r>
              <a:rPr lang="en-US" sz="2000" dirty="0" smtClean="0"/>
              <a:t>I&amp;D </a:t>
            </a:r>
            <a:r>
              <a:rPr lang="en-US" sz="2000" dirty="0" smtClean="0"/>
              <a:t>caches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9-cycle 512KB L2 I-cache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8-cycle 256KB L2 D-cache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32 MB shared L3 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544mm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in</a:t>
            </a:r>
            <a:r>
              <a:rPr lang="en-US" sz="2000" dirty="0" smtClean="0"/>
              <a:t> </a:t>
            </a:r>
            <a:r>
              <a:rPr lang="en-US" sz="2000" dirty="0" smtClean="0"/>
              <a:t>32</a:t>
            </a:r>
            <a:r>
              <a:rPr lang="en-US" sz="2000" dirty="0" smtClean="0"/>
              <a:t>nm CMOS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Over</a:t>
            </a:r>
            <a:r>
              <a:rPr lang="en-US" sz="2000" dirty="0" smtClean="0"/>
              <a:t> 3 </a:t>
            </a:r>
            <a:r>
              <a:rPr lang="en-US" sz="2000" dirty="0"/>
              <a:t>billion </a:t>
            </a:r>
            <a:r>
              <a:rPr lang="en-US" sz="2000" dirty="0" smtClean="0"/>
              <a:t>transistors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4191000"/>
            <a:ext cx="4114800" cy="1854200"/>
          </a:xfrm>
        </p:spPr>
        <p:txBody>
          <a:bodyPr/>
          <a:lstStyle/>
          <a:p>
            <a:r>
              <a:rPr lang="en-US" sz="2000" dirty="0" smtClean="0"/>
              <a:t>Cores are 2-way multithreaded</a:t>
            </a:r>
          </a:p>
          <a:p>
            <a:r>
              <a:rPr lang="en-US" sz="2000" dirty="0" smtClean="0"/>
              <a:t>6 instruction/cycle fetch</a:t>
            </a:r>
          </a:p>
          <a:p>
            <a:pPr lvl="1"/>
            <a:r>
              <a:rPr lang="en-US" sz="1600" dirty="0" smtClean="0"/>
              <a:t>Two 128-bit bundles</a:t>
            </a:r>
          </a:p>
          <a:p>
            <a:r>
              <a:rPr lang="en-US" sz="2000" dirty="0" smtClean="0"/>
              <a:t>Up to 12 </a:t>
            </a:r>
            <a:r>
              <a:rPr lang="en-US" sz="2000" dirty="0" err="1" smtClean="0"/>
              <a:t>insts</a:t>
            </a:r>
            <a:r>
              <a:rPr lang="en-US" sz="2000" dirty="0" smtClean="0"/>
              <a:t>/cycle execute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90600"/>
            <a:ext cx="502172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27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789238"/>
            <a:ext cx="7327900" cy="164941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Template bits describe grouping of these instructions with others in adjacent bundles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28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956619"/>
            <a:ext cx="7256462" cy="369857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 err="1">
                <a:ea typeface="굴림" charset="-127"/>
                <a:cs typeface="굴림" charset="-127"/>
              </a:rPr>
              <a:t>GPRs</a:t>
            </a:r>
            <a:r>
              <a:rPr lang="en-US" altLang="ko-KR" dirty="0" smtClean="0">
                <a:ea typeface="굴림" charset="-127"/>
                <a:cs typeface="굴림" charset="-127"/>
              </a:rPr>
              <a:t> “rotate” </a:t>
            </a:r>
            <a:r>
              <a:rPr lang="en-US" altLang="ko-KR" dirty="0">
                <a:ea typeface="굴림" charset="-127"/>
                <a:cs typeface="굴림" charset="-127"/>
              </a:rPr>
              <a:t>to reduce code size for software pipelined </a:t>
            </a:r>
            <a:r>
              <a:rPr lang="en-US" altLang="ko-KR" dirty="0" smtClean="0">
                <a:ea typeface="굴림" charset="-127"/>
                <a:cs typeface="굴림" charset="-127"/>
              </a:rPr>
              <a:t>loops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Rotation is a simple form of register renaming allowing one instruction to address different physical registers on each iteration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29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31838"/>
            <a:ext cx="8305800" cy="1393825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Mispredicted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Eliminate hard to predict branches with predicated execution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6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8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353050" cy="3494088"/>
            <a:chOff x="2270" y="2016"/>
            <a:chExt cx="3372" cy="2201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70"/>
              <a:ext cx="1133" cy="444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4"/>
              <a:ext cx="137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928" y="3811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 err="1"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32E2-606F-7B46-A353-30D2D2B8F51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1066800" y="3200400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2209800" y="3200400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Decode &amp; Rename</a:t>
            </a:r>
          </a:p>
        </p:txBody>
      </p:sp>
      <p:sp>
        <p:nvSpPr>
          <p:cNvPr id="1958916" name="Line 4"/>
          <p:cNvSpPr>
            <a:spLocks noChangeShapeType="1"/>
          </p:cNvSpPr>
          <p:nvPr/>
        </p:nvSpPr>
        <p:spPr bwMode="auto">
          <a:xfrm>
            <a:off x="1981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7" name="Line 5"/>
          <p:cNvSpPr>
            <a:spLocks noChangeShapeType="1"/>
          </p:cNvSpPr>
          <p:nvPr/>
        </p:nvSpPr>
        <p:spPr bwMode="auto">
          <a:xfrm>
            <a:off x="3886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8" name="Rectangle 6"/>
          <p:cNvSpPr>
            <a:spLocks noChangeArrowheads="1"/>
          </p:cNvSpPr>
          <p:nvPr/>
        </p:nvSpPr>
        <p:spPr bwMode="auto">
          <a:xfrm>
            <a:off x="4114800" y="3200400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Reorder Buffer</a:t>
            </a:r>
          </a:p>
        </p:txBody>
      </p:sp>
      <p:sp>
        <p:nvSpPr>
          <p:cNvPr id="1958919" name="Rectangle 7"/>
          <p:cNvSpPr>
            <a:spLocks noChangeArrowheads="1"/>
          </p:cNvSpPr>
          <p:nvPr/>
        </p:nvSpPr>
        <p:spPr bwMode="auto">
          <a:xfrm>
            <a:off x="304800" y="3200400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PC</a:t>
            </a:r>
          </a:p>
        </p:txBody>
      </p:sp>
      <p:sp>
        <p:nvSpPr>
          <p:cNvPr id="1958920" name="Line 8"/>
          <p:cNvSpPr>
            <a:spLocks noChangeShapeType="1"/>
          </p:cNvSpPr>
          <p:nvPr/>
        </p:nvSpPr>
        <p:spPr bwMode="auto">
          <a:xfrm>
            <a:off x="7620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1" name="AutoShape 9"/>
          <p:cNvSpPr>
            <a:spLocks noChangeArrowheads="1"/>
          </p:cNvSpPr>
          <p:nvPr/>
        </p:nvSpPr>
        <p:spPr bwMode="auto">
          <a:xfrm>
            <a:off x="1295400" y="1524000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000" b="1"/>
              <a:t>Prediction</a:t>
            </a:r>
          </a:p>
        </p:txBody>
      </p:sp>
      <p:sp>
        <p:nvSpPr>
          <p:cNvPr id="1958922" name="Freeform 10"/>
          <p:cNvSpPr>
            <a:spLocks/>
          </p:cNvSpPr>
          <p:nvPr/>
        </p:nvSpPr>
        <p:spPr bwMode="auto">
          <a:xfrm>
            <a:off x="838200" y="2514600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3" name="Freeform 11"/>
          <p:cNvSpPr>
            <a:spLocks/>
          </p:cNvSpPr>
          <p:nvPr/>
        </p:nvSpPr>
        <p:spPr bwMode="auto">
          <a:xfrm>
            <a:off x="2971800" y="2514600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4" name="Freeform 12"/>
          <p:cNvSpPr>
            <a:spLocks/>
          </p:cNvSpPr>
          <p:nvPr/>
        </p:nvSpPr>
        <p:spPr bwMode="auto">
          <a:xfrm>
            <a:off x="76200" y="2057400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6324600" y="1371600"/>
            <a:ext cx="235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Update predictors</a:t>
            </a:r>
          </a:p>
        </p:txBody>
      </p:sp>
      <p:sp>
        <p:nvSpPr>
          <p:cNvPr id="1958926" name="Rectangle 14"/>
          <p:cNvSpPr>
            <a:spLocks noChangeArrowheads="1"/>
          </p:cNvSpPr>
          <p:nvPr/>
        </p:nvSpPr>
        <p:spPr bwMode="auto">
          <a:xfrm>
            <a:off x="7391400" y="3200400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Commit</a:t>
            </a:r>
          </a:p>
        </p:txBody>
      </p:sp>
      <p:sp>
        <p:nvSpPr>
          <p:cNvPr id="1958927" name="Line 15"/>
          <p:cNvSpPr>
            <a:spLocks noChangeShapeType="1"/>
          </p:cNvSpPr>
          <p:nvPr/>
        </p:nvSpPr>
        <p:spPr bwMode="auto">
          <a:xfrm>
            <a:off x="7162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8" name="Rectangle 16"/>
          <p:cNvSpPr>
            <a:spLocks noChangeArrowheads="1"/>
          </p:cNvSpPr>
          <p:nvPr/>
        </p:nvSpPr>
        <p:spPr bwMode="auto">
          <a:xfrm>
            <a:off x="1066800" y="762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Datapath: Branch Prediction</a:t>
            </a:r>
            <a:br>
              <a:rPr lang="en-US" sz="3600">
                <a:solidFill>
                  <a:srgbClr val="56127A"/>
                </a:solidFill>
                <a:latin typeface="Verdana" charset="0"/>
              </a:rPr>
            </a:br>
            <a:r>
              <a:rPr lang="en-US" sz="3600">
                <a:solidFill>
                  <a:srgbClr val="56127A"/>
                </a:solidFill>
                <a:latin typeface="Verdana" charset="0"/>
              </a:rPr>
              <a:t>and Speculative Execution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58929" name="Rectangle 17"/>
          <p:cNvSpPr>
            <a:spLocks noChangeArrowheads="1"/>
          </p:cNvSpPr>
          <p:nvPr/>
        </p:nvSpPr>
        <p:spPr bwMode="auto">
          <a:xfrm>
            <a:off x="3446463" y="4343400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67200" y="1524000"/>
            <a:ext cx="1727200" cy="2755900"/>
            <a:chOff x="2688" y="960"/>
            <a:chExt cx="1088" cy="1736"/>
          </a:xfrm>
        </p:grpSpPr>
        <p:sp>
          <p:nvSpPr>
            <p:cNvPr id="1958931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b="1"/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2000" b="1"/>
                <a:t>Resolution</a:t>
              </a:r>
            </a:p>
          </p:txBody>
        </p:sp>
        <p:sp>
          <p:nvSpPr>
            <p:cNvPr id="1958932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8933" name="Rectangle 21"/>
          <p:cNvSpPr>
            <a:spLocks noChangeArrowheads="1"/>
          </p:cNvSpPr>
          <p:nvPr/>
        </p:nvSpPr>
        <p:spPr bwMode="auto">
          <a:xfrm>
            <a:off x="3827463" y="5562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400" b="1"/>
              <a:t>Unit</a:t>
            </a:r>
          </a:p>
        </p:txBody>
      </p:sp>
      <p:sp>
        <p:nvSpPr>
          <p:cNvPr id="1958934" name="Rectangle 22"/>
          <p:cNvSpPr>
            <a:spLocks noChangeArrowheads="1"/>
          </p:cNvSpPr>
          <p:nvPr/>
        </p:nvSpPr>
        <p:spPr bwMode="auto">
          <a:xfrm>
            <a:off x="4970463" y="5562600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ALU</a:t>
            </a:r>
          </a:p>
        </p:txBody>
      </p:sp>
      <p:sp>
        <p:nvSpPr>
          <p:cNvPr id="1958935" name="Line 23"/>
          <p:cNvSpPr>
            <a:spLocks noChangeShapeType="1"/>
          </p:cNvSpPr>
          <p:nvPr/>
        </p:nvSpPr>
        <p:spPr bwMode="auto">
          <a:xfrm>
            <a:off x="5275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6" name="Rectangle 24"/>
          <p:cNvSpPr>
            <a:spLocks noChangeArrowheads="1"/>
          </p:cNvSpPr>
          <p:nvPr/>
        </p:nvSpPr>
        <p:spPr bwMode="auto">
          <a:xfrm>
            <a:off x="4056063" y="4572000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Reg. File</a:t>
            </a:r>
          </a:p>
        </p:txBody>
      </p:sp>
      <p:sp>
        <p:nvSpPr>
          <p:cNvPr id="1958937" name="Line 25"/>
          <p:cNvSpPr>
            <a:spLocks noChangeShapeType="1"/>
          </p:cNvSpPr>
          <p:nvPr/>
        </p:nvSpPr>
        <p:spPr bwMode="auto">
          <a:xfrm>
            <a:off x="4284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8" name="Line 26"/>
          <p:cNvSpPr>
            <a:spLocks noChangeShapeType="1"/>
          </p:cNvSpPr>
          <p:nvPr/>
        </p:nvSpPr>
        <p:spPr bwMode="auto">
          <a:xfrm flipH="1">
            <a:off x="51228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9" name="Line 27"/>
          <p:cNvSpPr>
            <a:spLocks noChangeShapeType="1"/>
          </p:cNvSpPr>
          <p:nvPr/>
        </p:nvSpPr>
        <p:spPr bwMode="auto">
          <a:xfrm>
            <a:off x="5351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0" name="Line 28"/>
          <p:cNvSpPr>
            <a:spLocks noChangeShapeType="1"/>
          </p:cNvSpPr>
          <p:nvPr/>
        </p:nvSpPr>
        <p:spPr bwMode="auto">
          <a:xfrm flipV="1">
            <a:off x="5580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1" name="Line 29"/>
          <p:cNvSpPr>
            <a:spLocks noChangeShapeType="1"/>
          </p:cNvSpPr>
          <p:nvPr/>
        </p:nvSpPr>
        <p:spPr bwMode="auto">
          <a:xfrm flipH="1" flipV="1">
            <a:off x="4589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 flipH="1" flipV="1">
            <a:off x="55800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3" name="Line 31"/>
          <p:cNvSpPr>
            <a:spLocks noChangeShapeType="1"/>
          </p:cNvSpPr>
          <p:nvPr/>
        </p:nvSpPr>
        <p:spPr bwMode="auto">
          <a:xfrm flipH="1">
            <a:off x="42846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4" name="Line 32"/>
          <p:cNvSpPr>
            <a:spLocks noChangeShapeType="1"/>
          </p:cNvSpPr>
          <p:nvPr/>
        </p:nvSpPr>
        <p:spPr bwMode="auto">
          <a:xfrm flipV="1">
            <a:off x="45894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5" name="Rectangle 33"/>
          <p:cNvSpPr>
            <a:spLocks noChangeArrowheads="1"/>
          </p:cNvSpPr>
          <p:nvPr/>
        </p:nvSpPr>
        <p:spPr bwMode="auto">
          <a:xfrm>
            <a:off x="5805488" y="5559425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MEM</a:t>
            </a:r>
          </a:p>
        </p:txBody>
      </p:sp>
      <p:sp>
        <p:nvSpPr>
          <p:cNvPr id="1958946" name="Line 34"/>
          <p:cNvSpPr>
            <a:spLocks noChangeShapeType="1"/>
          </p:cNvSpPr>
          <p:nvPr/>
        </p:nvSpPr>
        <p:spPr bwMode="auto">
          <a:xfrm flipH="1">
            <a:off x="5961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7" name="Line 35"/>
          <p:cNvSpPr>
            <a:spLocks noChangeShapeType="1"/>
          </p:cNvSpPr>
          <p:nvPr/>
        </p:nvSpPr>
        <p:spPr bwMode="auto">
          <a:xfrm>
            <a:off x="6189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8" name="Line 36"/>
          <p:cNvSpPr>
            <a:spLocks noChangeShapeType="1"/>
          </p:cNvSpPr>
          <p:nvPr/>
        </p:nvSpPr>
        <p:spPr bwMode="auto">
          <a:xfrm flipV="1">
            <a:off x="64182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9" name="Line 37"/>
          <p:cNvSpPr>
            <a:spLocks noChangeShapeType="1"/>
          </p:cNvSpPr>
          <p:nvPr/>
        </p:nvSpPr>
        <p:spPr bwMode="auto">
          <a:xfrm>
            <a:off x="6037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0" name="Line 38"/>
          <p:cNvSpPr>
            <a:spLocks noChangeShapeType="1"/>
          </p:cNvSpPr>
          <p:nvPr/>
        </p:nvSpPr>
        <p:spPr bwMode="auto">
          <a:xfrm flipH="1" flipV="1">
            <a:off x="64182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1" name="Rectangle 39"/>
          <p:cNvSpPr>
            <a:spLocks noChangeArrowheads="1"/>
          </p:cNvSpPr>
          <p:nvPr/>
        </p:nvSpPr>
        <p:spPr bwMode="auto">
          <a:xfrm>
            <a:off x="6799263" y="5562600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Store Buffer</a:t>
            </a:r>
          </a:p>
        </p:txBody>
      </p:sp>
      <p:sp>
        <p:nvSpPr>
          <p:cNvPr id="1958952" name="Line 40"/>
          <p:cNvSpPr>
            <a:spLocks noChangeShapeType="1"/>
          </p:cNvSpPr>
          <p:nvPr/>
        </p:nvSpPr>
        <p:spPr bwMode="auto">
          <a:xfrm>
            <a:off x="65706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3" name="Line 41"/>
          <p:cNvSpPr>
            <a:spLocks noChangeShapeType="1"/>
          </p:cNvSpPr>
          <p:nvPr/>
        </p:nvSpPr>
        <p:spPr bwMode="auto">
          <a:xfrm flipH="1">
            <a:off x="65706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4" name="Rectangle 42"/>
          <p:cNvSpPr>
            <a:spLocks noChangeArrowheads="1"/>
          </p:cNvSpPr>
          <p:nvPr/>
        </p:nvSpPr>
        <p:spPr bwMode="auto">
          <a:xfrm>
            <a:off x="8170863" y="5562600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D$</a:t>
            </a:r>
          </a:p>
        </p:txBody>
      </p:sp>
      <p:sp>
        <p:nvSpPr>
          <p:cNvPr id="1958955" name="Line 43"/>
          <p:cNvSpPr>
            <a:spLocks noChangeShapeType="1"/>
          </p:cNvSpPr>
          <p:nvPr/>
        </p:nvSpPr>
        <p:spPr bwMode="auto">
          <a:xfrm>
            <a:off x="79422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6" name="Line 44"/>
          <p:cNvSpPr>
            <a:spLocks noChangeShapeType="1"/>
          </p:cNvSpPr>
          <p:nvPr/>
        </p:nvSpPr>
        <p:spPr bwMode="auto">
          <a:xfrm flipH="1">
            <a:off x="79422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7" name="Freeform 45"/>
          <p:cNvSpPr>
            <a:spLocks/>
          </p:cNvSpPr>
          <p:nvPr/>
        </p:nvSpPr>
        <p:spPr bwMode="auto">
          <a:xfrm>
            <a:off x="2743200" y="1371600"/>
            <a:ext cx="6019800" cy="2209800"/>
          </a:xfrm>
          <a:custGeom>
            <a:avLst/>
            <a:gdLst/>
            <a:ahLst/>
            <a:cxnLst>
              <a:cxn ang="0">
                <a:pos x="3696" y="1296"/>
              </a:cxn>
              <a:cxn ang="0">
                <a:pos x="3792" y="1296"/>
              </a:cxn>
              <a:cxn ang="0">
                <a:pos x="3792" y="0"/>
              </a:cxn>
              <a:cxn ang="0">
                <a:pos x="480" y="0"/>
              </a:cxn>
              <a:cxn ang="0">
                <a:pos x="0" y="192"/>
              </a:cxn>
            </a:cxnLst>
            <a:rect l="0" t="0" r="r" b="b"/>
            <a:pathLst>
              <a:path w="3792" h="1296">
                <a:moveTo>
                  <a:pt x="3696" y="1296"/>
                </a:moveTo>
                <a:lnTo>
                  <a:pt x="3792" y="1296"/>
                </a:lnTo>
                <a:lnTo>
                  <a:pt x="3792" y="0"/>
                </a:lnTo>
                <a:lnTo>
                  <a:pt x="480" y="0"/>
                </a:lnTo>
                <a:lnTo>
                  <a:pt x="0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8" name="Text Box 46"/>
          <p:cNvSpPr txBox="1">
            <a:spLocks noChangeArrowheads="1"/>
          </p:cNvSpPr>
          <p:nvPr/>
        </p:nvSpPr>
        <p:spPr bwMode="auto">
          <a:xfrm>
            <a:off x="3440113" y="6276975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1958959" name="Line 47"/>
          <p:cNvSpPr>
            <a:spLocks noChangeShapeType="1"/>
          </p:cNvSpPr>
          <p:nvPr/>
        </p:nvSpPr>
        <p:spPr bwMode="auto">
          <a:xfrm>
            <a:off x="7772400" y="4038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28800" y="1676400"/>
            <a:ext cx="5586413" cy="3878263"/>
            <a:chOff x="1152" y="1056"/>
            <a:chExt cx="3519" cy="2443"/>
          </a:xfrm>
        </p:grpSpPr>
        <p:sp>
          <p:nvSpPr>
            <p:cNvPr id="1958961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3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4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5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6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7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8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9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95B35A4A-26D8-CF45-BDC5-D08AA0002229}" type="slidenum">
              <a:rPr lang="en-US"/>
              <a:pPr/>
              <a:t>30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Fully Bypassed Datapath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201830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0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1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ASrc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201831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sp>
            <p:nvSpPr>
              <p:cNvPr id="201831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20183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201832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</p:grpSp>
        <p:sp>
          <p:nvSpPr>
            <p:cNvPr id="201832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201834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PC</a:t>
                </a:r>
              </a:p>
            </p:txBody>
          </p:sp>
          <p:sp>
            <p:nvSpPr>
              <p:cNvPr id="201834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34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201835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201835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201835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201836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201836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201836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</a:t>
                </a:r>
              </a:p>
            </p:txBody>
          </p:sp>
        </p:grpSp>
        <p:sp>
          <p:nvSpPr>
            <p:cNvPr id="201837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MD1</a:t>
              </a:r>
            </a:p>
          </p:txBody>
        </p:sp>
        <p:sp>
          <p:nvSpPr>
            <p:cNvPr id="201837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MD2</a:t>
              </a:r>
            </a:p>
          </p:txBody>
        </p:sp>
        <p:sp>
          <p:nvSpPr>
            <p:cNvPr id="201837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201837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37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</p:txBody>
          </p:sp>
          <p:sp>
            <p:nvSpPr>
              <p:cNvPr id="201837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201838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0x4</a:t>
                </a:r>
              </a:p>
            </p:txBody>
          </p:sp>
          <p:sp>
            <p:nvSpPr>
              <p:cNvPr id="201838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0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201838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201838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9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IR</a:t>
                </a:r>
              </a:p>
            </p:txBody>
          </p:sp>
        </p:grpSp>
        <p:sp>
          <p:nvSpPr>
            <p:cNvPr id="201839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9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Verdana" charset="0"/>
                  <a:ea typeface="굴림" charset="-127"/>
                  <a:cs typeface="굴림" charset="-127"/>
                </a:rPr>
                <a:t>ALU</a:t>
              </a:r>
            </a:p>
          </p:txBody>
        </p:sp>
        <p:sp>
          <p:nvSpPr>
            <p:cNvPr id="201839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201839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201839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9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201840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Imm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Ext</a:t>
                </a: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201840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rd1</a:t>
                </a:r>
              </a:p>
            </p:txBody>
          </p:sp>
          <p:sp>
            <p:nvSpPr>
              <p:cNvPr id="201840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GPRs</a:t>
                </a:r>
              </a:p>
            </p:txBody>
          </p:sp>
          <p:sp>
            <p:nvSpPr>
              <p:cNvPr id="201840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rs1</a:t>
                </a:r>
              </a:p>
            </p:txBody>
          </p:sp>
          <p:sp>
            <p:nvSpPr>
              <p:cNvPr id="201840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rs2</a:t>
                </a:r>
              </a:p>
            </p:txBody>
          </p:sp>
          <p:sp>
            <p:nvSpPr>
              <p:cNvPr id="201840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ws</a:t>
                </a:r>
              </a:p>
            </p:txBody>
          </p:sp>
          <p:sp>
            <p:nvSpPr>
              <p:cNvPr id="201840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</a:t>
                </a:r>
              </a:p>
            </p:txBody>
          </p:sp>
          <p:sp>
            <p:nvSpPr>
              <p:cNvPr id="201841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rd2</a:t>
                </a:r>
              </a:p>
            </p:txBody>
          </p:sp>
          <p:sp>
            <p:nvSpPr>
              <p:cNvPr id="201841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1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201841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9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41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rdata</a:t>
                </a:r>
              </a:p>
            </p:txBody>
          </p:sp>
          <p:sp>
            <p:nvSpPr>
              <p:cNvPr id="201842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Data 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  <p:sp>
            <p:nvSpPr>
              <p:cNvPr id="201842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2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2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2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201842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42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201843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ko-KR" sz="1000">
                        <a:latin typeface="Verdana" charset="0"/>
                        <a:ea typeface="굴림" charset="-127"/>
                        <a:cs typeface="굴림" charset="-127"/>
                      </a:rPr>
                      <a:t>31</a:t>
                    </a:r>
                  </a:p>
                </p:txBody>
              </p:sp>
              <p:sp>
                <p:nvSpPr>
                  <p:cNvPr id="201843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1843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3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201843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3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nop</a:t>
                </a:r>
              </a:p>
            </p:txBody>
          </p:sp>
          <p:sp>
            <p:nvSpPr>
              <p:cNvPr id="201843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4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stall</a:t>
              </a:r>
            </a:p>
          </p:txBody>
        </p:sp>
        <p:sp>
          <p:nvSpPr>
            <p:cNvPr id="201844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D</a:t>
              </a:r>
            </a:p>
          </p:txBody>
        </p:sp>
        <p:sp>
          <p:nvSpPr>
            <p:cNvPr id="201844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E</a:t>
              </a:r>
            </a:p>
          </p:txBody>
        </p:sp>
        <p:sp>
          <p:nvSpPr>
            <p:cNvPr id="201844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</a:t>
              </a:r>
            </a:p>
          </p:txBody>
        </p:sp>
        <p:sp>
          <p:nvSpPr>
            <p:cNvPr id="201844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  <p:sp>
          <p:nvSpPr>
            <p:cNvPr id="201844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201845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5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5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PC for JAL, ...</a:t>
              </a:r>
            </a:p>
          </p:txBody>
        </p:sp>
        <p:sp>
          <p:nvSpPr>
            <p:cNvPr id="201846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BSrc</a:t>
              </a:r>
            </a:p>
          </p:txBody>
        </p:sp>
      </p:grpSp>
      <p:sp>
        <p:nvSpPr>
          <p:cNvPr id="2018469" name="Text Box 165"/>
          <p:cNvSpPr txBox="1">
            <a:spLocks noChangeArrowheads="1"/>
          </p:cNvSpPr>
          <p:nvPr/>
        </p:nvSpPr>
        <p:spPr bwMode="auto">
          <a:xfrm>
            <a:off x="1817688" y="5632450"/>
            <a:ext cx="546258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Where does predication fit in?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311275"/>
            <a:ext cx="7900988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Branches restrict compiler code motion</a:t>
            </a: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register</a:t>
              </a:r>
              <a:endParaRPr lang="en-US" altLang="ko-KR" b="1" i="1" dirty="0">
                <a:ea typeface="굴림" charset="-127"/>
                <a:cs typeface="굴림" charset="-127"/>
              </a:endParaRP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9263"/>
            <a:ext cx="809307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Speculative operations that don’t cause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38238"/>
            <a:ext cx="8208962" cy="36671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Possible memory hazards limit code scheduling</a:t>
            </a: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12888"/>
            <a:ext cx="5181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Hardware to check pointer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/>
              <a:pPr/>
              <a:t>33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Limits of Static Scheduling</a:t>
            </a:r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43791"/>
            <a:ext cx="8382000" cy="5573962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Unpredictable branches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Variable memory latency (unpredictable cache misses)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Code size explosion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Compiler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complexity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Despite several attempts, VLIW has failed in general-purpose computing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arena (so far).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More complex VLIW architectures close to in-order superscalar in complexity, no </a:t>
            </a:r>
            <a:r>
              <a:rPr lang="en-US" altLang="ko-KR" sz="2200" dirty="0" smtClean="0">
                <a:ea typeface="굴림" charset="-127"/>
                <a:cs typeface="굴림" charset="-127"/>
              </a:rPr>
              <a:t>real advantage on large complex apps.</a:t>
            </a:r>
            <a:endParaRPr lang="en-US" altLang="ko-KR" sz="2200" dirty="0" smtClean="0">
              <a:ea typeface="굴림" charset="-127"/>
              <a:cs typeface="굴림" charset="-127"/>
            </a:endParaRP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Successful in embedded DSP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market</a:t>
            </a:r>
            <a:endParaRPr lang="en-US" altLang="ko-KR" sz="2800" dirty="0" smtClean="0">
              <a:ea typeface="굴림" charset="-127"/>
              <a:cs typeface="굴림" charset="-127"/>
            </a:endParaRP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Simpler </a:t>
            </a:r>
            <a:r>
              <a:rPr lang="en-US" altLang="ko-KR" sz="2200" dirty="0" err="1" smtClean="0">
                <a:ea typeface="굴림" charset="-127"/>
                <a:cs typeface="굴림" charset="-127"/>
              </a:rPr>
              <a:t>VLIWs</a:t>
            </a:r>
            <a:r>
              <a:rPr lang="en-US" altLang="ko-KR" sz="2200" dirty="0" smtClean="0">
                <a:ea typeface="굴림" charset="-127"/>
                <a:cs typeface="굴림" charset="-127"/>
              </a:rPr>
              <a:t> with more constrained environment, friendlier code.</a:t>
            </a:r>
            <a:endParaRPr lang="en-US" altLang="ko-KR" sz="2200" dirty="0" smtClean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E03-5031-4D45-A5C2-7C6A3609551C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Krste Asanovic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E23E-93B0-0E45-90CA-3A519F7F304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Flow in Unified Physical Register File Pipeline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Fetch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Get instruction bits from current guess at PC, place in fetch buffer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Update PC using sequential address or branch predictor (BTB)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Decode/Rename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Take instruction from fetch buffer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Allocate resources to execute instruction: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Destination physical register, if instruction writes a register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reorder buffer to provide in-order commit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issue window to wait for execution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memory buffer, if load or store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Decode will stall if resources not available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Rename source and destination registers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Check source registers for readiness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Insert instruction into issue </a:t>
            </a:r>
            <a:r>
              <a:rPr lang="en-US" sz="2000" dirty="0" err="1"/>
              <a:t>window+reorder</a:t>
            </a:r>
            <a:r>
              <a:rPr lang="en-US" sz="2000" dirty="0"/>
              <a:t> </a:t>
            </a:r>
            <a:r>
              <a:rPr lang="en-US" sz="2000" dirty="0" err="1"/>
              <a:t>buffer+memory</a:t>
            </a:r>
            <a:r>
              <a:rPr lang="en-US" sz="2000" dirty="0"/>
              <a:t>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4EA8-A027-FC48-BB1C-43E35536D43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Instructions</a:t>
            </a:r>
          </a:p>
        </p:txBody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410200"/>
          </a:xfrm>
        </p:spPr>
        <p:txBody>
          <a:bodyPr/>
          <a:lstStyle/>
          <a:p>
            <a:r>
              <a:rPr lang="en-US"/>
              <a:t>Split store instruction into two pieces during decode:</a:t>
            </a:r>
          </a:p>
          <a:p>
            <a:pPr lvl="1"/>
            <a:r>
              <a:rPr lang="en-US"/>
              <a:t>Address calculation, store-address</a:t>
            </a:r>
          </a:p>
          <a:p>
            <a:pPr lvl="1"/>
            <a:r>
              <a:rPr lang="en-US"/>
              <a:t>Data movement, store-data</a:t>
            </a:r>
          </a:p>
          <a:p>
            <a:r>
              <a:rPr lang="en-US"/>
              <a:t>Allocate space in program order in memory buffers during decode</a:t>
            </a:r>
          </a:p>
          <a:p>
            <a:r>
              <a:rPr lang="en-US"/>
              <a:t>Store instructions:	</a:t>
            </a:r>
          </a:p>
          <a:p>
            <a:pPr lvl="1"/>
            <a:r>
              <a:rPr lang="en-US"/>
              <a:t>Store-address calculates address and places in store buffer</a:t>
            </a:r>
          </a:p>
          <a:p>
            <a:pPr lvl="1"/>
            <a:r>
              <a:rPr lang="en-US"/>
              <a:t>Store-data copies store value into store buffer</a:t>
            </a:r>
          </a:p>
          <a:p>
            <a:pPr lvl="1"/>
            <a:r>
              <a:rPr lang="en-US"/>
              <a:t>Store-address and store-data execute independently out of issue window</a:t>
            </a:r>
          </a:p>
          <a:p>
            <a:pPr lvl="1"/>
            <a:r>
              <a:rPr lang="en-US"/>
              <a:t>Stores only commit to data cache at commit point</a:t>
            </a:r>
          </a:p>
          <a:p>
            <a:r>
              <a:rPr lang="en-US"/>
              <a:t>Load instructions:</a:t>
            </a:r>
          </a:p>
          <a:p>
            <a:pPr lvl="1"/>
            <a:r>
              <a:rPr lang="en-US"/>
              <a:t>Load address calculation executes from window</a:t>
            </a:r>
          </a:p>
          <a:p>
            <a:pPr lvl="1"/>
            <a:r>
              <a:rPr lang="en-US"/>
              <a:t>Load with completed effective address searches memory buffer</a:t>
            </a:r>
          </a:p>
          <a:p>
            <a:pPr lvl="1"/>
            <a:r>
              <a:rPr lang="en-US"/>
              <a:t>Load instruction may have to wait in memory buffer for earlier store ops to resolve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F34D-BB06-C841-A2F1-5FEBD141ED4B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Stage</a:t>
            </a:r>
          </a:p>
        </p:txBody>
      </p:sp>
      <p:sp>
        <p:nvSpPr>
          <p:cNvPr id="2021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Writebacks from completion phase “wakeup” some instructions by causing their source operands to become ready in issue window</a:t>
            </a:r>
          </a:p>
          <a:p>
            <a:pPr lvl="1"/>
            <a:r>
              <a:rPr lang="en-US"/>
              <a:t>In more speculative machines, might wake up waiting loads in memory buffer</a:t>
            </a:r>
          </a:p>
          <a:p>
            <a:pPr lvl="1"/>
            <a:endParaRPr lang="en-US"/>
          </a:p>
          <a:p>
            <a:r>
              <a:rPr lang="en-US"/>
              <a:t>Need to “select” some instructions for issue</a:t>
            </a:r>
          </a:p>
          <a:p>
            <a:pPr lvl="1"/>
            <a:r>
              <a:rPr lang="en-US"/>
              <a:t>Arbiter picks a subset of ready instructions for execution</a:t>
            </a:r>
          </a:p>
          <a:p>
            <a:pPr lvl="1"/>
            <a:r>
              <a:rPr lang="en-US"/>
              <a:t>Example policies: random, lower-first, oldest-first, critical-first</a:t>
            </a:r>
          </a:p>
          <a:p>
            <a:endParaRPr lang="en-US"/>
          </a:p>
          <a:p>
            <a:r>
              <a:rPr lang="en-US"/>
              <a:t>Instructions read out from issue window and sent to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E89D-2608-6A4F-BAFD-61D0B3B054AE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Stage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operands from physical register file and/or bypass network from other functional units</a:t>
            </a:r>
          </a:p>
          <a:p>
            <a:r>
              <a:rPr lang="en-US"/>
              <a:t>Execute on functional unit</a:t>
            </a:r>
          </a:p>
          <a:p>
            <a:r>
              <a:rPr lang="en-US"/>
              <a:t>Write result value to physical register file (or store buffer if store)</a:t>
            </a:r>
          </a:p>
          <a:p>
            <a:r>
              <a:rPr lang="en-US"/>
              <a:t>Produce exception status, write to reorder buffer</a:t>
            </a:r>
          </a:p>
          <a:p>
            <a:r>
              <a:rPr lang="en-US"/>
              <a:t>Free slot in instruction window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AEB8-F479-564B-A165-A4212BE8582A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 Stage</a:t>
            </a:r>
          </a:p>
        </p:txBody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5359400"/>
          </a:xfrm>
        </p:spPr>
        <p:txBody>
          <a:bodyPr/>
          <a:lstStyle/>
          <a:p>
            <a:r>
              <a:rPr lang="en-US" sz="2800"/>
              <a:t>Read completed instructions in-order from reorder buffer</a:t>
            </a:r>
          </a:p>
          <a:p>
            <a:pPr lvl="1"/>
            <a:r>
              <a:rPr lang="en-US" sz="2000"/>
              <a:t>(may need to wait for next oldest instruction to complete)</a:t>
            </a:r>
          </a:p>
          <a:p>
            <a:r>
              <a:rPr lang="en-US" sz="2800"/>
              <a:t>If exception raised</a:t>
            </a:r>
          </a:p>
          <a:p>
            <a:pPr lvl="1"/>
            <a:r>
              <a:rPr lang="en-US" sz="2000"/>
              <a:t>flush pipeline, jump to exception handler</a:t>
            </a:r>
          </a:p>
          <a:p>
            <a:r>
              <a:rPr lang="en-US" sz="2800"/>
              <a:t>Otherwise, release resources:</a:t>
            </a:r>
          </a:p>
          <a:p>
            <a:pPr lvl="1"/>
            <a:r>
              <a:rPr lang="en-US" sz="2000"/>
              <a:t>Free physical register used by last writer to same architectural register</a:t>
            </a:r>
          </a:p>
          <a:p>
            <a:pPr lvl="1"/>
            <a:r>
              <a:rPr lang="en-US" sz="2000"/>
              <a:t>Free reorder buffer slot</a:t>
            </a:r>
          </a:p>
          <a:p>
            <a:pPr lvl="1"/>
            <a:r>
              <a:rPr lang="en-US" sz="2000"/>
              <a:t>Free memory reorder buffer slot</a:t>
            </a:r>
          </a:p>
          <a:p>
            <a:pPr lvl="1"/>
            <a:endParaRPr lang="en-US" sz="20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305800" cy="3206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grpSp>
        <p:nvGrpSpPr>
          <p:cNvPr id="1969203" name="Group 51"/>
          <p:cNvGrpSpPr>
            <a:grpSpLocks/>
          </p:cNvGrpSpPr>
          <p:nvPr/>
        </p:nvGrpSpPr>
        <p:grpSpPr bwMode="auto">
          <a:xfrm>
            <a:off x="990600" y="685800"/>
            <a:ext cx="6097588" cy="2362200"/>
            <a:chOff x="720" y="624"/>
            <a:chExt cx="3841" cy="1488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57" y="1632"/>
              <a:ext cx="90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15" y="960"/>
              <a:ext cx="109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440"/>
              <a:ext cx="1212" cy="6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05" y="624"/>
              <a:ext cx="128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3726</TotalTime>
  <Pages>12</Pages>
  <Words>2886</Words>
  <Application>Microsoft Macintosh PowerPoint</Application>
  <PresentationFormat>Letter Paper (8.5x11 in)</PresentationFormat>
  <Paragraphs>629</Paragraphs>
  <Slides>34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CS252-template</vt:lpstr>
      <vt:lpstr>CS 152 Computer Architecture and Engineering   Lecture 13 - VLIW Machines and Statically Scheduled ILP</vt:lpstr>
      <vt:lpstr>Last time in Lecture 12</vt:lpstr>
      <vt:lpstr>Slide 3</vt:lpstr>
      <vt:lpstr>Instruction Flow in Unified Physical Register File Pipeline</vt:lpstr>
      <vt:lpstr>Memory Instructions</vt:lpstr>
      <vt:lpstr>Issue Stage</vt:lpstr>
      <vt:lpstr>Execute Stage</vt:lpstr>
      <vt:lpstr>Commit Stage</vt:lpstr>
      <vt:lpstr>Superscalar Control Logic Scaling</vt:lpstr>
      <vt:lpstr>Out-of-Order Control Complexity: MIPS R10000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CS152 Administrivia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IA-64 Predicated Execution</vt:lpstr>
      <vt:lpstr>Fully Bypassed Datapath</vt:lpstr>
      <vt:lpstr>IA-64 Speculative Execution</vt:lpstr>
      <vt:lpstr>IA-64 Data Speculation</vt:lpstr>
      <vt:lpstr>Limits of Static Scheduling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349</cp:revision>
  <cp:lastPrinted>2011-03-13T06:26:54Z</cp:lastPrinted>
  <dcterms:created xsi:type="dcterms:W3CDTF">2011-03-13T05:36:51Z</dcterms:created>
  <dcterms:modified xsi:type="dcterms:W3CDTF">2011-03-13T06:31:21Z</dcterms:modified>
</cp:coreProperties>
</file>